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7" r:id="rId3"/>
    <p:sldId id="356" r:id="rId4"/>
    <p:sldId id="372" r:id="rId5"/>
    <p:sldId id="373" r:id="rId6"/>
    <p:sldId id="374" r:id="rId7"/>
    <p:sldId id="375" r:id="rId8"/>
    <p:sldId id="376" r:id="rId9"/>
    <p:sldId id="379" r:id="rId10"/>
    <p:sldId id="380" r:id="rId11"/>
    <p:sldId id="381" r:id="rId12"/>
    <p:sldId id="377" r:id="rId13"/>
    <p:sldId id="378" r:id="rId14"/>
    <p:sldId id="382" r:id="rId15"/>
    <p:sldId id="385" r:id="rId16"/>
    <p:sldId id="384" r:id="rId17"/>
    <p:sldId id="386" r:id="rId18"/>
    <p:sldId id="388" r:id="rId19"/>
    <p:sldId id="387" r:id="rId20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0066"/>
    <a:srgbClr val="3333FF"/>
    <a:srgbClr val="0000CC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>
        <p:scale>
          <a:sx n="30" d="100"/>
          <a:sy n="30" d="100"/>
        </p:scale>
        <p:origin x="-852" y="-26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8.wmf"/><Relationship Id="rId6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9.png"/><Relationship Id="rId7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9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57.png"/><Relationship Id="rId7" Type="http://schemas.openxmlformats.org/officeDocument/2006/relationships/image" Target="../media/image570.png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0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550.png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4.wmf"/><Relationship Id="rId4" Type="http://schemas.openxmlformats.org/officeDocument/2006/relationships/image" Target="../media/image540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20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5.png"/><Relationship Id="rId7" Type="http://schemas.openxmlformats.org/officeDocument/2006/relationships/image" Target="../media/image21.png"/><Relationship Id="rId12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11" Type="http://schemas.openxmlformats.org/officeDocument/2006/relationships/image" Target="../media/image50.png"/><Relationship Id="rId5" Type="http://schemas.openxmlformats.org/officeDocument/2006/relationships/image" Target="../media/image20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8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4.png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2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811906" y="3719346"/>
            <a:ext cx="228772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ĐẠI SỐ</a:t>
            </a:r>
            <a:endParaRPr lang="en-US" sz="4800" b="1" dirty="0">
              <a:solidFill>
                <a:srgbClr val="135F8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2: HÀM SỐ BẬC NHẤT VÀ BẬC HAI</a:t>
            </a:r>
            <a:endParaRPr lang="en-US" sz="6000" b="1" dirty="0">
              <a:solidFill>
                <a:srgbClr val="77624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 smtClean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1</a:t>
              </a:r>
              <a:r>
                <a:rPr lang="en-US" sz="8099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CHIỀU BIẾN THIÊN CỦA HÀM SỐ BẬC HAI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23879" y="7646473"/>
                  <a:ext cx="6115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ĐỒ THỊ CỦA HÀM SỐ BẬC HAI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63450" y="7640053"/>
                  <a:ext cx="39952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7580009" y="7091767"/>
            <a:ext cx="9752906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3</a:t>
            </a:r>
            <a:r>
              <a:rPr lang="vi-VN" sz="6599" b="1" dirty="0" smtClean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: </a:t>
            </a:r>
            <a:r>
              <a:rPr lang="en-US" sz="6599" b="1" dirty="0" smtClean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HÀM SỐ BẬC HAI</a:t>
            </a:r>
            <a:endParaRPr lang="en-US" sz="6599" b="1" dirty="0">
              <a:solidFill>
                <a:srgbClr val="135F82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7152" y="5949407"/>
            <a:ext cx="23695848" cy="7537129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721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88820" y="2246197"/>
            <a:ext cx="23695848" cy="3604093"/>
            <a:chOff x="992187" y="2564544"/>
            <a:chExt cx="22353091" cy="408808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Chevron 1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69" cy="92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:endPara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9521235" y="1118458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235" y="11184585"/>
                <a:ext cx="2500565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7377" y="3038565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 độ đỉnh của parabol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7" y="3038565"/>
                <a:ext cx="2256588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6699" y="4199675"/>
                <a:ext cx="57958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9" y="4199675"/>
                <a:ext cx="5795880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192000" y="418955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.  </m:t>
                      </m:r>
                      <m:d>
                        <m:dPr>
                          <m:ctrlP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;−</m:t>
                          </m:r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189554"/>
                <a:ext cx="548568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417851" y="4191000"/>
                <a:ext cx="61952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−1;1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51" y="4191000"/>
                <a:ext cx="6195256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210951" y="4191141"/>
                <a:ext cx="65517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;−</m:t>
                          </m:r>
                          <m:r>
                            <a:rPr lang="en-US" sz="4800" b="1" i="1" spc="-150" smtClean="0">
                              <a:solidFill>
                                <a:srgbClr val="000099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0951" y="4191141"/>
                <a:ext cx="6551742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47"/>
          <p:cNvGrpSpPr/>
          <p:nvPr/>
        </p:nvGrpSpPr>
        <p:grpSpPr>
          <a:xfrm>
            <a:off x="632683" y="1253463"/>
            <a:ext cx="9472086" cy="968318"/>
            <a:chOff x="739068" y="1515168"/>
            <a:chExt cx="9473319" cy="968444"/>
          </a:xfrm>
        </p:grpSpPr>
        <p:sp>
          <p:nvSpPr>
            <p:cNvPr id="31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13100647" y="402024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21376" y="6960568"/>
                <a:ext cx="22565882" cy="1251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2.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US" sz="4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48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6" y="6960568"/>
                <a:ext cx="22565882" cy="1251368"/>
              </a:xfrm>
              <a:prstGeom prst="rect">
                <a:avLst/>
              </a:prstGeom>
              <a:blipFill rotWithShape="1">
                <a:blip r:embed="rId8"/>
                <a:stretch>
                  <a:fillRect l="-1216" b="-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85800" y="8273632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+4.1−3=−1</m:t>
                    </m:r>
                    <m:r>
                      <a:rPr lang="en-US" sz="48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273632"/>
                <a:ext cx="22565882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24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85800" y="9227403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parabol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1;−1</m:t>
                        </m:r>
                      </m:e>
                    </m:d>
                    <m:r>
                      <a:rPr lang="en-US" sz="48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227403"/>
                <a:ext cx="22565882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124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2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7" grpId="1"/>
      <p:bldP spid="28" grpId="0"/>
      <p:bldP spid="29" grpId="0"/>
      <p:bldP spid="46" grpId="0" animBg="1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042" y="7239000"/>
            <a:ext cx="23364899" cy="6247536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70694"/>
              <a:chOff x="1205494" y="6941416"/>
              <a:chExt cx="3493741" cy="870694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7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81000" y="2362200"/>
            <a:ext cx="23391942" cy="4876800"/>
            <a:chOff x="992187" y="2564544"/>
            <a:chExt cx="22353091" cy="408808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Chevron 1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41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3.</a:t>
                </a:r>
                <a:endPara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913194" y="1140980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3194" y="11409807"/>
                <a:ext cx="2500565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806226" y="2633297"/>
            <a:ext cx="15024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Chọn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phát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biểu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sai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phát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biểu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endParaRPr lang="vi-VN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00278" y="3673193"/>
                <a:ext cx="1500172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A</a:t>
                </a:r>
                <a:r>
                  <a:rPr lang="en-GB" sz="4400" b="1" spc="-150" dirty="0" smtClean="0">
                    <a:solidFill>
                      <a:srgbClr val="0066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Parabol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nhận </a:t>
                </a:r>
                <a14:m>
                  <m:oMath xmlns:m="http://schemas.openxmlformats.org/officeDocument/2006/math">
                    <m:r>
                      <a:rPr lang="en-US" sz="4400" i="1" spc="-15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 spc="-15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làm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trục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đối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xứng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.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8" y="3673193"/>
                <a:ext cx="15001722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625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28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0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90600" y="4572000"/>
                <a:ext cx="16078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B. </a:t>
                </a:r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Parabol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đỉnh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b="0" i="1" spc="-150" smtClean="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spc="-150" smtClean="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en-GB" sz="4400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rgbClr val="00009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0"/>
                <a:ext cx="160782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555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29622" y="5410200"/>
                <a:ext cx="1842517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C. </a:t>
                </a:r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Parabol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bề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lõm</a:t>
                </a:r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quay </a:t>
                </a:r>
                <a:r>
                  <a:rPr lang="en-GB" sz="4400" spc="-15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lên</a:t>
                </a:r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trên</a:t>
                </a:r>
                <a:r>
                  <a:rPr lang="en-GB" sz="4400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rgbClr val="00009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22" y="5410200"/>
                <a:ext cx="18425177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323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066800" y="6248400"/>
                <a:ext cx="16383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D. </a:t>
                </a:r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Parabol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bề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lõm</a:t>
                </a:r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quay </a:t>
                </a:r>
                <a:r>
                  <a:rPr lang="en-GB" sz="4400" spc="-15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xuống</a:t>
                </a:r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dưới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rgbClr val="00009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248400"/>
                <a:ext cx="1638300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488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838200" y="609600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854797" y="8032838"/>
                <a:ext cx="89193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Xét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, ta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thấy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97" y="8032838"/>
                <a:ext cx="8919365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734" t="-15079" r="-1846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575592" y="8763000"/>
                <a:ext cx="12344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-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Parabol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trục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đối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xứng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GB" sz="4400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rgbClr val="00009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8763000"/>
                <a:ext cx="1234440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975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600200" y="9441359"/>
                <a:ext cx="12344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-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Parabol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đỉnh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en-GB" sz="4400" spc="-150" dirty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441359"/>
                <a:ext cx="1234440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2025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600200" y="10279559"/>
                <a:ext cx="14401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-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Parabol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hệ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𝑎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=1&gt;0</m:t>
                    </m:r>
                  </m:oMath>
                </a14:m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nên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bề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lõm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quay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lên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trên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0279559"/>
                <a:ext cx="14401800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736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8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3" grpId="0"/>
      <p:bldP spid="44" grpId="0"/>
      <p:bldP spid="45" grpId="0"/>
      <p:bldP spid="46" grpId="0" animBg="1"/>
      <p:bldP spid="47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611108" y="1828804"/>
            <a:ext cx="12114292" cy="872732"/>
            <a:chOff x="7459670" y="7543799"/>
            <a:chExt cx="20011305" cy="872846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4"/>
              <a:ext cx="18477789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 THỊ CỦA HÀM SỐ BẬC HAI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785612" y="7640053"/>
                  <a:ext cx="755199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3.CÁCH VẼ</a:t>
            </a:r>
            <a:endParaRPr lang="vi-VN" sz="4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4"/>
              <p:cNvSpPr txBox="1">
                <a:spLocks noChangeArrowheads="1"/>
              </p:cNvSpPr>
              <p:nvPr/>
            </p:nvSpPr>
            <p:spPr bwMode="auto">
              <a:xfrm>
                <a:off x="1143000" y="3810000"/>
                <a:ext cx="16154400" cy="784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3810000"/>
                <a:ext cx="16154400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1547" t="-14729" b="-34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1828800" y="4953000"/>
                <a:ext cx="13182600" cy="110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400" b="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  <m:r>
                              <a:rPr lang="en-US" sz="4400" b="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400" b="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4400" b="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  <m:r>
                              <a:rPr lang="en-US" sz="4400" b="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4953000"/>
                <a:ext cx="13182600" cy="1105687"/>
              </a:xfrm>
              <a:prstGeom prst="rect">
                <a:avLst/>
              </a:prstGeom>
              <a:blipFill rotWithShape="1">
                <a:blip r:embed="rId3"/>
                <a:stretch>
                  <a:fillRect l="-1849" b="-82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6"/>
              <p:cNvSpPr txBox="1">
                <a:spLocks noChangeArrowheads="1"/>
              </p:cNvSpPr>
              <p:nvPr/>
            </p:nvSpPr>
            <p:spPr bwMode="auto">
              <a:xfrm>
                <a:off x="1752600" y="6088559"/>
                <a:ext cx="14554200" cy="110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xứng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400" b="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6088559"/>
                <a:ext cx="14554200" cy="1105687"/>
              </a:xfrm>
              <a:prstGeom prst="rect">
                <a:avLst/>
              </a:prstGeom>
              <a:blipFill rotWithShape="1">
                <a:blip r:embed="rId4"/>
                <a:stretch>
                  <a:fillRect l="-1718" b="-7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752600" y="7164050"/>
            <a:ext cx="14173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toạ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(0; c))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hoành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1765156" y="9010233"/>
            <a:ext cx="1858024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4)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ý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( a &gt; 0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bề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lõm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quay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a &lt; 0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bề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lõm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quay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xuống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dưới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385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26"/>
          <p:cNvGrpSpPr/>
          <p:nvPr/>
        </p:nvGrpSpPr>
        <p:grpSpPr>
          <a:xfrm>
            <a:off x="611108" y="1828804"/>
            <a:ext cx="12114292" cy="872732"/>
            <a:chOff x="7459670" y="7543799"/>
            <a:chExt cx="20011305" cy="872846"/>
          </a:xfrm>
        </p:grpSpPr>
        <p:sp>
          <p:nvSpPr>
            <p:cNvPr id="80" name="TextBox 79"/>
            <p:cNvSpPr txBox="1"/>
            <p:nvPr/>
          </p:nvSpPr>
          <p:spPr>
            <a:xfrm>
              <a:off x="8993186" y="7620004"/>
              <a:ext cx="18477789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 THỊ CỦA HÀM SỐ BẬC HAI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8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84" name="Round Same Side Corner Rectangle 8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7785612" y="7640053"/>
                  <a:ext cx="755199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3.CÁCH VẼ</a:t>
            </a:r>
            <a:endParaRPr lang="vi-VN" sz="4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4"/>
              <p:cNvSpPr txBox="1">
                <a:spLocks noChangeArrowheads="1"/>
              </p:cNvSpPr>
              <p:nvPr/>
            </p:nvSpPr>
            <p:spPr bwMode="auto">
              <a:xfrm>
                <a:off x="1142999" y="3657600"/>
                <a:ext cx="13738123" cy="7847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b="1" i="1" u="sng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i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u="sng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i="1" u="sng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Parabol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999" y="3657600"/>
                <a:ext cx="13738123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775" t="-14729" b="-3488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1219200" y="4572000"/>
            <a:ext cx="27432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i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96" name="Text Box 6"/>
          <p:cNvSpPr txBox="1">
            <a:spLocks noChangeArrowheads="1"/>
          </p:cNvSpPr>
          <p:nvPr/>
        </p:nvSpPr>
        <p:spPr bwMode="auto">
          <a:xfrm>
            <a:off x="1295400" y="5334000"/>
            <a:ext cx="51054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1752600" y="5943600"/>
                <a:ext cx="10972800" cy="11301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𝐼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943600"/>
                <a:ext cx="10972800" cy="1130181"/>
              </a:xfrm>
              <a:prstGeom prst="rect">
                <a:avLst/>
              </a:prstGeom>
              <a:blipFill rotWithShape="1">
                <a:blip r:embed="rId4"/>
                <a:stretch>
                  <a:fillRect l="-2278" b="-6486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28"/>
          <p:cNvSpPr>
            <a:spLocks noChangeArrowheads="1"/>
          </p:cNvSpPr>
          <p:nvPr/>
        </p:nvSpPr>
        <p:spPr bwMode="auto">
          <a:xfrm>
            <a:off x="13487400" y="860425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Oval 29"/>
          <p:cNvSpPr>
            <a:spLocks noChangeArrowheads="1"/>
          </p:cNvSpPr>
          <p:nvPr/>
        </p:nvSpPr>
        <p:spPr bwMode="auto">
          <a:xfrm>
            <a:off x="14995525" y="86233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" name="Oval 30"/>
          <p:cNvSpPr>
            <a:spLocks noChangeArrowheads="1"/>
          </p:cNvSpPr>
          <p:nvPr/>
        </p:nvSpPr>
        <p:spPr bwMode="auto">
          <a:xfrm>
            <a:off x="13900150" y="98425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37"/>
              <p:cNvSpPr txBox="1">
                <a:spLocks noChangeArrowheads="1"/>
              </p:cNvSpPr>
              <p:nvPr/>
            </p:nvSpPr>
            <p:spPr bwMode="auto">
              <a:xfrm>
                <a:off x="1752600" y="7002959"/>
                <a:ext cx="10134600" cy="10518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xứng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3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7002959"/>
                <a:ext cx="10134600" cy="1051826"/>
              </a:xfrm>
              <a:prstGeom prst="rect">
                <a:avLst/>
              </a:prstGeom>
              <a:blipFill rotWithShape="1">
                <a:blip r:embed="rId5"/>
                <a:stretch>
                  <a:fillRect l="-2467" t="-1163" b="-1104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41"/>
              <p:cNvSpPr txBox="1">
                <a:spLocks noChangeArrowheads="1"/>
              </p:cNvSpPr>
              <p:nvPr/>
            </p:nvSpPr>
            <p:spPr bwMode="auto">
              <a:xfrm>
                <a:off x="2895600" y="8984159"/>
                <a:ext cx="8534400" cy="7694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en-US" sz="4400" dirty="0">
                    <a:ea typeface="Tahoma" pitchFamily="34" charset="0"/>
                    <a:cs typeface="Tahoma" pitchFamily="34" charset="0"/>
                  </a:rPr>
                  <a:t>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;−1 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8984159"/>
                <a:ext cx="853440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2857" t="-19841" b="-38889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42"/>
              <p:cNvSpPr txBox="1">
                <a:spLocks noChangeArrowheads="1"/>
              </p:cNvSpPr>
              <p:nvPr/>
            </p:nvSpPr>
            <p:spPr bwMode="auto">
              <a:xfrm>
                <a:off x="2895600" y="9822359"/>
                <a:ext cx="9829800" cy="11056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Ox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dirty="0" smtClean="0">
                    <a:ea typeface="Tahoma" pitchFamily="34" charset="0"/>
                    <a:cs typeface="Tahoma" pitchFamily="34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m:rPr>
                        <m:nor/>
                      </m:rPr>
                      <a:rPr lang="en-US" sz="4400" b="0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C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5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9822359"/>
                <a:ext cx="9829800" cy="1105687"/>
              </a:xfrm>
              <a:prstGeom prst="rect">
                <a:avLst/>
              </a:prstGeom>
              <a:blipFill rotWithShape="1">
                <a:blip r:embed="rId7"/>
                <a:stretch>
                  <a:fillRect l="-2480" b="-1208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 Box 49"/>
          <p:cNvSpPr txBox="1">
            <a:spLocks noChangeArrowheads="1"/>
          </p:cNvSpPr>
          <p:nvPr/>
        </p:nvSpPr>
        <p:spPr bwMode="auto">
          <a:xfrm>
            <a:off x="1752600" y="7993559"/>
            <a:ext cx="537982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53"/>
              <p:cNvSpPr txBox="1">
                <a:spLocks noChangeArrowheads="1"/>
              </p:cNvSpPr>
              <p:nvPr/>
            </p:nvSpPr>
            <p:spPr bwMode="auto">
              <a:xfrm>
                <a:off x="1828800" y="11162513"/>
                <a:ext cx="17920980" cy="11056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xứng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qua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;−1 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2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11162513"/>
                <a:ext cx="17920980" cy="1105687"/>
              </a:xfrm>
              <a:prstGeom prst="rect">
                <a:avLst/>
              </a:prstGeom>
              <a:blipFill rotWithShape="1">
                <a:blip r:embed="rId8"/>
                <a:stretch>
                  <a:fillRect l="-1361" b="-824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Line 62"/>
          <p:cNvSpPr>
            <a:spLocks noChangeShapeType="1"/>
          </p:cNvSpPr>
          <p:nvPr/>
        </p:nvSpPr>
        <p:spPr bwMode="auto">
          <a:xfrm>
            <a:off x="13868400" y="9871075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5" name="Line 63"/>
          <p:cNvSpPr>
            <a:spLocks noChangeShapeType="1"/>
          </p:cNvSpPr>
          <p:nvPr/>
        </p:nvSpPr>
        <p:spPr bwMode="auto">
          <a:xfrm>
            <a:off x="15055850" y="8620125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12344400" y="3505200"/>
            <a:ext cx="9829800" cy="6673101"/>
            <a:chOff x="12344400" y="3505200"/>
            <a:chExt cx="9829800" cy="6673101"/>
          </a:xfrm>
        </p:grpSpPr>
        <p:sp>
          <p:nvSpPr>
            <p:cNvPr id="99" name="Text Box 19"/>
            <p:cNvSpPr txBox="1">
              <a:spLocks noChangeArrowheads="1"/>
            </p:cNvSpPr>
            <p:nvPr/>
          </p:nvSpPr>
          <p:spPr bwMode="auto">
            <a:xfrm>
              <a:off x="15546032" y="8482406"/>
              <a:ext cx="762000" cy="769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-1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344400" y="3505200"/>
              <a:ext cx="9829800" cy="6673101"/>
              <a:chOff x="4419600" y="1309688"/>
              <a:chExt cx="4724400" cy="4823356"/>
            </a:xfrm>
          </p:grpSpPr>
          <p:grpSp>
            <p:nvGrpSpPr>
              <p:cNvPr id="117" name="Group 36"/>
              <p:cNvGrpSpPr>
                <a:grpSpLocks/>
              </p:cNvGrpSpPr>
              <p:nvPr/>
            </p:nvGrpSpPr>
            <p:grpSpPr bwMode="auto">
              <a:xfrm>
                <a:off x="5956300" y="3276600"/>
                <a:ext cx="1117600" cy="2667000"/>
                <a:chOff x="4262" y="2064"/>
                <a:chExt cx="14714014" cy="1680"/>
              </a:xfrm>
            </p:grpSpPr>
            <p:graphicFrame>
              <p:nvGraphicFramePr>
                <p:cNvPr id="140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27991362"/>
                    </p:ext>
                  </p:extLst>
                </p:nvPr>
              </p:nvGraphicFramePr>
              <p:xfrm>
                <a:off x="14269065" y="2064"/>
                <a:ext cx="449211" cy="4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560" name="Equation" r:id="rId9" imgW="215640" imgH="736560" progId="Equation.DSMT4">
                        <p:embed/>
                      </p:oleObj>
                    </mc:Choice>
                    <mc:Fallback>
                      <p:oleObj name="Equation" r:id="rId9" imgW="215640" imgH="736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269065" y="2064"/>
                              <a:ext cx="449211" cy="4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3317794" y="3552"/>
                  <a:ext cx="7927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aphicFrame>
              <p:nvGraphicFramePr>
                <p:cNvPr id="142" name="Object 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8626537"/>
                    </p:ext>
                  </p:extLst>
                </p:nvPr>
              </p:nvGraphicFramePr>
              <p:xfrm>
                <a:off x="12392947" y="3360"/>
                <a:ext cx="766302" cy="3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561" name="Equation" r:id="rId11" imgW="444240" imgH="736560" progId="Equation.DSMT4">
                        <p:embed/>
                      </p:oleObj>
                    </mc:Choice>
                    <mc:Fallback>
                      <p:oleObj name="Equation" r:id="rId11" imgW="444240" imgH="7365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392947" y="3360"/>
                              <a:ext cx="766302" cy="3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3" name="Line 35"/>
                <p:cNvSpPr>
                  <a:spLocks noChangeShapeType="1"/>
                </p:cNvSpPr>
                <p:nvPr/>
              </p:nvSpPr>
              <p:spPr bwMode="auto">
                <a:xfrm>
                  <a:off x="4262" y="2496"/>
                  <a:ext cx="0" cy="105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8" name="Text Box 55"/>
              <p:cNvSpPr txBox="1">
                <a:spLocks noChangeArrowheads="1"/>
              </p:cNvSpPr>
              <p:nvPr/>
            </p:nvSpPr>
            <p:spPr bwMode="auto">
              <a:xfrm>
                <a:off x="7521575" y="3619500"/>
                <a:ext cx="914400" cy="55615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4419600" y="1309688"/>
                <a:ext cx="4724400" cy="4823356"/>
                <a:chOff x="4419600" y="1309688"/>
                <a:chExt cx="4724400" cy="4823356"/>
              </a:xfrm>
            </p:grpSpPr>
            <p:sp>
              <p:nvSpPr>
                <p:cNvPr id="12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559675" y="3960813"/>
                  <a:ext cx="304800" cy="76944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40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grpSp>
              <p:nvGrpSpPr>
                <p:cNvPr id="121" name="Group 120"/>
                <p:cNvGrpSpPr/>
                <p:nvPr/>
              </p:nvGrpSpPr>
              <p:grpSpPr>
                <a:xfrm>
                  <a:off x="4419600" y="1309688"/>
                  <a:ext cx="4724400" cy="4823356"/>
                  <a:chOff x="4419598" y="1309688"/>
                  <a:chExt cx="4724399" cy="4823354"/>
                </a:xfrm>
              </p:grpSpPr>
              <p:sp>
                <p:nvSpPr>
                  <p:cNvPr id="122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798" y="1371600"/>
                    <a:ext cx="0" cy="44957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3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419598" y="3962398"/>
                    <a:ext cx="457199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6765923" y="1524000"/>
                    <a:ext cx="0" cy="434339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5" name="Freeform 17"/>
                  <p:cNvSpPr>
                    <a:spLocks/>
                  </p:cNvSpPr>
                  <p:nvPr/>
                </p:nvSpPr>
                <p:spPr bwMode="auto">
                  <a:xfrm>
                    <a:off x="5422898" y="1606550"/>
                    <a:ext cx="2638424" cy="4032248"/>
                  </a:xfrm>
                  <a:custGeom>
                    <a:avLst/>
                    <a:gdLst>
                      <a:gd name="T0" fmla="*/ 0 w 1296"/>
                      <a:gd name="T1" fmla="*/ 0 h 2544"/>
                      <a:gd name="T2" fmla="*/ 1368072 w 1296"/>
                      <a:gd name="T3" fmla="*/ 4032250 h 2544"/>
                      <a:gd name="T4" fmla="*/ 2638425 w 1296"/>
                      <a:gd name="T5" fmla="*/ 0 h 25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296" h="2544">
                        <a:moveTo>
                          <a:pt x="0" y="0"/>
                        </a:moveTo>
                        <a:cubicBezTo>
                          <a:pt x="228" y="1272"/>
                          <a:pt x="456" y="2544"/>
                          <a:pt x="672" y="2544"/>
                        </a:cubicBezTo>
                        <a:cubicBezTo>
                          <a:pt x="888" y="2544"/>
                          <a:pt x="1184" y="456"/>
                          <a:pt x="1296" y="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1798" y="5576886"/>
                    <a:ext cx="609600" cy="556156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I</a:t>
                    </a:r>
                  </a:p>
                </p:txBody>
              </p:sp>
              <p:sp>
                <p:nvSpPr>
                  <p:cNvPr id="12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10597" y="3900486"/>
                    <a:ext cx="533400" cy="76944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128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5998" y="1309688"/>
                    <a:ext cx="381000" cy="76944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y</a:t>
                    </a:r>
                  </a:p>
                </p:txBody>
              </p:sp>
              <p:sp>
                <p:nvSpPr>
                  <p:cNvPr id="129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5998" y="3900486"/>
                    <a:ext cx="381000" cy="556156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O</a:t>
                    </a:r>
                  </a:p>
                </p:txBody>
              </p:sp>
              <p:graphicFrame>
                <p:nvGraphicFramePr>
                  <p:cNvPr id="130" name="Object 2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74994039"/>
                      </p:ext>
                    </p:extLst>
                  </p:nvPr>
                </p:nvGraphicFramePr>
                <p:xfrm>
                  <a:off x="5612144" y="3962601"/>
                  <a:ext cx="346395" cy="60929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562" name="Equation" r:id="rId13" imgW="419040" imgH="736560" progId="Equation.DSMT4">
                          <p:embed/>
                        </p:oleObj>
                      </mc:Choice>
                      <mc:Fallback>
                        <p:oleObj name="Equation" r:id="rId13" imgW="419040" imgH="736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612144" y="3962601"/>
                                <a:ext cx="346395" cy="60929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31" name="Object 4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9041920"/>
                      </p:ext>
                    </p:extLst>
                  </p:nvPr>
                </p:nvGraphicFramePr>
                <p:xfrm>
                  <a:off x="6877048" y="1447800"/>
                  <a:ext cx="381000" cy="4095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5563" name="Equation" r:id="rId15" imgW="685800" imgH="736560" progId="Equation.DSMT4">
                          <p:embed/>
                        </p:oleObj>
                      </mc:Choice>
                      <mc:Fallback>
                        <p:oleObj name="Equation" r:id="rId15" imgW="685800" imgH="7365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877048" y="1447800"/>
                                <a:ext cx="381000" cy="4095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3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34198" y="3657598"/>
                    <a:ext cx="685800" cy="212365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2/3</a:t>
                    </a:r>
                  </a:p>
                </p:txBody>
              </p:sp>
              <p:sp>
                <p:nvSpPr>
                  <p:cNvPr id="133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4599" y="4800598"/>
                    <a:ext cx="304800" cy="556156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3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38798" y="3657598"/>
                    <a:ext cx="304800" cy="556156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</a:t>
                    </a:r>
                  </a:p>
                </p:txBody>
              </p:sp>
              <p:grpSp>
                <p:nvGrpSpPr>
                  <p:cNvPr id="135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6400798" y="3962399"/>
                    <a:ext cx="1216025" cy="1593850"/>
                    <a:chOff x="4032" y="2496"/>
                    <a:chExt cx="766" cy="1004"/>
                  </a:xfrm>
                </p:grpSpPr>
                <p:sp>
                  <p:nvSpPr>
                    <p:cNvPr id="137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3264"/>
                      <a:ext cx="4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4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3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82" y="2496"/>
                      <a:ext cx="0" cy="7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4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39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10" y="3150"/>
                      <a:ext cx="288" cy="350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4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A’</a:t>
                      </a:r>
                    </a:p>
                  </p:txBody>
                </p:sp>
              </p:grpSp>
              <p:sp>
                <p:nvSpPr>
                  <p:cNvPr id="13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6369048" y="2787650"/>
                    <a:ext cx="762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4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6000" y="1339012"/>
                    <a:ext cx="381000" cy="76944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Garamond" pitchFamily="18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40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y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5363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4" grpId="0"/>
      <p:bldP spid="95" grpId="0"/>
      <p:bldP spid="96" grpId="0"/>
      <p:bldP spid="97" grpId="0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08" grpId="0"/>
      <p:bldP spid="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611108" y="1828804"/>
            <a:ext cx="12114292" cy="872732"/>
            <a:chOff x="7459670" y="7543799"/>
            <a:chExt cx="20011305" cy="872846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4"/>
              <a:ext cx="18477789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 THỊ CỦA HÀM SỐ BẬC HAI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785612" y="7640053"/>
                  <a:ext cx="755199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3.CÁCH VẼ</a:t>
            </a:r>
            <a:endParaRPr lang="vi-VN" sz="4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1142999" y="3657600"/>
                <a:ext cx="13738123" cy="7847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b="1" i="1" u="sng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i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u="sng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i="1" u="sng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Parabol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999" y="3657600"/>
                <a:ext cx="13738123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1775" t="-14729" b="-34884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19200" y="4572000"/>
            <a:ext cx="27432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i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i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95400" y="5334000"/>
            <a:ext cx="51054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752600" y="5943600"/>
                <a:ext cx="10972800" cy="11301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𝐼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943600"/>
                <a:ext cx="10972800" cy="1130181"/>
              </a:xfrm>
              <a:prstGeom prst="rect">
                <a:avLst/>
              </a:prstGeom>
              <a:blipFill rotWithShape="1">
                <a:blip r:embed="rId3"/>
                <a:stretch>
                  <a:fillRect l="-2278" b="-6486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28"/>
          <p:cNvSpPr>
            <a:spLocks noChangeArrowheads="1"/>
          </p:cNvSpPr>
          <p:nvPr/>
        </p:nvSpPr>
        <p:spPr bwMode="auto">
          <a:xfrm>
            <a:off x="13487400" y="860425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14995525" y="86233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13900150" y="98425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7"/>
              <p:cNvSpPr txBox="1">
                <a:spLocks noChangeArrowheads="1"/>
              </p:cNvSpPr>
              <p:nvPr/>
            </p:nvSpPr>
            <p:spPr bwMode="auto">
              <a:xfrm>
                <a:off x="1752600" y="7002959"/>
                <a:ext cx="10134600" cy="10518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xứng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7002959"/>
                <a:ext cx="10134600" cy="1051826"/>
              </a:xfrm>
              <a:prstGeom prst="rect">
                <a:avLst/>
              </a:prstGeom>
              <a:blipFill rotWithShape="1">
                <a:blip r:embed="rId4"/>
                <a:stretch>
                  <a:fillRect l="-2467" t="-1163" b="-11047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1"/>
              <p:cNvSpPr txBox="1">
                <a:spLocks noChangeArrowheads="1"/>
              </p:cNvSpPr>
              <p:nvPr/>
            </p:nvSpPr>
            <p:spPr bwMode="auto">
              <a:xfrm>
                <a:off x="2895600" y="8984159"/>
                <a:ext cx="8534400" cy="7694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en-US" sz="4400" dirty="0">
                    <a:ea typeface="Tahoma" pitchFamily="34" charset="0"/>
                    <a:cs typeface="Tahoma" pitchFamily="34" charset="0"/>
                  </a:rPr>
                  <a:t>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8984159"/>
                <a:ext cx="853440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857" t="-19841" b="-38889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2"/>
              <p:cNvSpPr txBox="1">
                <a:spLocks noChangeArrowheads="1"/>
              </p:cNvSpPr>
              <p:nvPr/>
            </p:nvSpPr>
            <p:spPr bwMode="auto">
              <a:xfrm>
                <a:off x="2895600" y="9822359"/>
                <a:ext cx="9829800" cy="11056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Ox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dirty="0" smtClean="0">
                    <a:ea typeface="Tahoma" pitchFamily="34" charset="0"/>
                    <a:cs typeface="Tahoma" pitchFamily="34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−1</m:t>
                        </m:r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m:rPr>
                        <m:nor/>
                      </m:rPr>
                      <a:rPr lang="en-US" sz="4400" b="0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C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d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9822359"/>
                <a:ext cx="9829800" cy="1105687"/>
              </a:xfrm>
              <a:prstGeom prst="rect">
                <a:avLst/>
              </a:prstGeom>
              <a:blipFill rotWithShape="1">
                <a:blip r:embed="rId6"/>
                <a:stretch>
                  <a:fillRect l="-2480" b="-1208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1752600" y="7993559"/>
            <a:ext cx="537982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22" name="Line 62"/>
          <p:cNvSpPr>
            <a:spLocks noChangeShapeType="1"/>
          </p:cNvSpPr>
          <p:nvPr/>
        </p:nvSpPr>
        <p:spPr bwMode="auto">
          <a:xfrm>
            <a:off x="13868400" y="9871075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Line 63"/>
          <p:cNvSpPr>
            <a:spLocks noChangeShapeType="1"/>
          </p:cNvSpPr>
          <p:nvPr/>
        </p:nvSpPr>
        <p:spPr bwMode="auto">
          <a:xfrm>
            <a:off x="15055850" y="8620125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5825788" y="4419600"/>
            <a:ext cx="6348412" cy="6051246"/>
            <a:chOff x="15825788" y="4419600"/>
            <a:chExt cx="6348412" cy="6051246"/>
          </a:xfrm>
        </p:grpSpPr>
        <p:grpSp>
          <p:nvGrpSpPr>
            <p:cNvPr id="55" name="Group 2"/>
            <p:cNvGrpSpPr>
              <a:grpSpLocks/>
            </p:cNvGrpSpPr>
            <p:nvPr/>
          </p:nvGrpSpPr>
          <p:grpSpPr bwMode="auto">
            <a:xfrm>
              <a:off x="15825788" y="4419600"/>
              <a:ext cx="6348412" cy="6051246"/>
              <a:chOff x="4405313" y="1905000"/>
              <a:chExt cx="4443412" cy="4191000"/>
            </a:xfrm>
          </p:grpSpPr>
          <p:grpSp>
            <p:nvGrpSpPr>
              <p:cNvPr id="56" name="Group 1"/>
              <p:cNvGrpSpPr>
                <a:grpSpLocks/>
              </p:cNvGrpSpPr>
              <p:nvPr/>
            </p:nvGrpSpPr>
            <p:grpSpPr bwMode="auto">
              <a:xfrm>
                <a:off x="5486400" y="2057400"/>
                <a:ext cx="1922463" cy="4038600"/>
                <a:chOff x="5486400" y="2057400"/>
                <a:chExt cx="1922463" cy="4038600"/>
              </a:xfrm>
            </p:grpSpPr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 rot="-259471">
                  <a:off x="5486400" y="3230563"/>
                  <a:ext cx="1922463" cy="2644775"/>
                </a:xfrm>
                <a:custGeom>
                  <a:avLst/>
                  <a:gdLst>
                    <a:gd name="T0" fmla="*/ 0 w 1296"/>
                    <a:gd name="T1" fmla="*/ 2147483647 h 1928"/>
                    <a:gd name="T2" fmla="*/ 2147483647 w 1296"/>
                    <a:gd name="T3" fmla="*/ 2147483647 h 1928"/>
                    <a:gd name="T4" fmla="*/ 2147483647 w 1296"/>
                    <a:gd name="T5" fmla="*/ 2147483647 h 19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96" h="1928">
                      <a:moveTo>
                        <a:pt x="0" y="1928"/>
                      </a:moveTo>
                      <a:cubicBezTo>
                        <a:pt x="252" y="972"/>
                        <a:pt x="504" y="16"/>
                        <a:pt x="720" y="8"/>
                      </a:cubicBezTo>
                      <a:cubicBezTo>
                        <a:pt x="936" y="0"/>
                        <a:pt x="1116" y="940"/>
                        <a:pt x="1296" y="188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35"/>
                <p:cNvSpPr>
                  <a:spLocks noChangeShapeType="1"/>
                </p:cNvSpPr>
                <p:nvPr/>
              </p:nvSpPr>
              <p:spPr bwMode="auto">
                <a:xfrm>
                  <a:off x="6472238" y="2057400"/>
                  <a:ext cx="0" cy="4038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44"/>
              <p:cNvGrpSpPr>
                <a:grpSpLocks/>
              </p:cNvGrpSpPr>
              <p:nvPr/>
            </p:nvGrpSpPr>
            <p:grpSpPr bwMode="auto">
              <a:xfrm>
                <a:off x="4405313" y="1905000"/>
                <a:ext cx="4443412" cy="4191000"/>
                <a:chOff x="2784" y="1200"/>
                <a:chExt cx="2799" cy="2640"/>
              </a:xfrm>
            </p:grpSpPr>
            <p:sp>
              <p:nvSpPr>
                <p:cNvPr id="6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008" y="1200"/>
                  <a:ext cx="0" cy="2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4"/>
                <p:cNvSpPr>
                  <a:spLocks noChangeShapeType="1"/>
                </p:cNvSpPr>
                <p:nvPr/>
              </p:nvSpPr>
              <p:spPr bwMode="auto">
                <a:xfrm>
                  <a:off x="2784" y="2976"/>
                  <a:ext cx="27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5391" y="3003"/>
                  <a:ext cx="192" cy="32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/>
                    <a:t>x</a:t>
                  </a:r>
                </a:p>
              </p:txBody>
            </p:sp>
            <p:sp>
              <p:nvSpPr>
                <p:cNvPr id="6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792" y="1200"/>
                  <a:ext cx="192" cy="32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/>
                    <a:t>y</a:t>
                  </a:r>
                </a:p>
              </p:txBody>
            </p:sp>
            <p:sp>
              <p:nvSpPr>
                <p:cNvPr id="6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803" y="2950"/>
                  <a:ext cx="240" cy="32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b="1"/>
                    <a:t>O</a:t>
                  </a:r>
                </a:p>
              </p:txBody>
            </p:sp>
            <p:sp>
              <p:nvSpPr>
                <p:cNvPr id="66" name="Line 42"/>
                <p:cNvSpPr>
                  <a:spLocks noChangeShapeType="1"/>
                </p:cNvSpPr>
                <p:nvPr/>
              </p:nvSpPr>
              <p:spPr bwMode="auto">
                <a:xfrm>
                  <a:off x="4342" y="2961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43"/>
                <p:cNvSpPr>
                  <a:spLocks noChangeShapeType="1"/>
                </p:cNvSpPr>
                <p:nvPr/>
              </p:nvSpPr>
              <p:spPr bwMode="auto">
                <a:xfrm>
                  <a:off x="3984" y="268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Text Box 47"/>
              <p:cNvSpPr txBox="1">
                <a:spLocks noChangeArrowheads="1"/>
              </p:cNvSpPr>
              <p:nvPr/>
            </p:nvSpPr>
            <p:spPr bwMode="auto">
              <a:xfrm>
                <a:off x="5791200" y="2986088"/>
                <a:ext cx="381000" cy="522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/>
                  <a:t>A</a:t>
                </a:r>
              </a:p>
            </p:txBody>
          </p:sp>
          <p:sp>
            <p:nvSpPr>
              <p:cNvPr id="59" name="Text Box 48"/>
              <p:cNvSpPr txBox="1">
                <a:spLocks noChangeArrowheads="1"/>
              </p:cNvSpPr>
              <p:nvPr/>
            </p:nvSpPr>
            <p:spPr bwMode="auto">
              <a:xfrm>
                <a:off x="5410200" y="4343400"/>
                <a:ext cx="685800" cy="522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/>
                  <a:t>B</a:t>
                </a:r>
              </a:p>
            </p:txBody>
          </p:sp>
          <p:sp>
            <p:nvSpPr>
              <p:cNvPr id="60" name="Text Box 49"/>
              <p:cNvSpPr txBox="1">
                <a:spLocks noChangeArrowheads="1"/>
              </p:cNvSpPr>
              <p:nvPr/>
            </p:nvSpPr>
            <p:spPr bwMode="auto">
              <a:xfrm>
                <a:off x="7280275" y="4395788"/>
                <a:ext cx="685800" cy="522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18928549" y="8534400"/>
                  <a:ext cx="274866" cy="12448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28549" y="8534400"/>
                  <a:ext cx="274866" cy="12448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17688342" y="4766504"/>
                  <a:ext cx="867545" cy="12613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88342" y="4766504"/>
                  <a:ext cx="867545" cy="126130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18195042" y="6504057"/>
                  <a:ext cx="583813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95042" y="6504057"/>
                  <a:ext cx="583813" cy="70788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97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042" y="8001000"/>
            <a:ext cx="23364899" cy="5715000"/>
            <a:chOff x="1205494" y="6947472"/>
            <a:chExt cx="22139783" cy="6539928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7472"/>
              <a:ext cx="3493741" cy="1542172"/>
              <a:chOff x="1205494" y="6947472"/>
              <a:chExt cx="3493741" cy="154217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228434" y="6190118"/>
                <a:ext cx="1542172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7062638"/>
                <a:ext cx="2641568" cy="9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81000" y="2362200"/>
            <a:ext cx="23391942" cy="5480381"/>
            <a:chOff x="992187" y="2564544"/>
            <a:chExt cx="22353091" cy="408808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 bwMode="auto">
              <a:xfrm>
                <a:off x="534987" y="1647866"/>
                <a:ext cx="4197167" cy="83166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Chevron 1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59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4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9521235" y="123516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235" y="12351603"/>
                <a:ext cx="2500565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298758" y="2590800"/>
            <a:ext cx="88076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bên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trình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hàm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endParaRPr lang="vi-VN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96199" y="3733800"/>
                <a:ext cx="53142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A</a:t>
                </a:r>
                <a:r>
                  <a:rPr lang="en-GB" sz="44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199" y="3733800"/>
                <a:ext cx="5314201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4587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28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0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710038" y="4495800"/>
                <a:ext cx="59099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0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pc="-150" smtClean="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GB" sz="4400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rgbClr val="00009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038" y="4495800"/>
                <a:ext cx="5909962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4231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691623" y="5334000"/>
                <a:ext cx="1842517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pc="-150" smtClean="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GB" sz="4400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rgbClr val="00009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23" y="5334000"/>
                <a:ext cx="18425177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323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676400" y="6096000"/>
                <a:ext cx="5562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pc="-150" smtClean="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rgbClr val="00009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096000"/>
                <a:ext cx="5562600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4381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1524000" y="525780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54797" y="9525000"/>
            <a:ext cx="5857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Xét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hàm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ta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575592" y="11498759"/>
                <a:ext cx="12344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-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trục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đối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xứng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nên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loại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B.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11498759"/>
                <a:ext cx="1234440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1975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597572" y="12382380"/>
                <a:ext cx="12344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-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đi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qua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điểm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spc="-15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4400" b="0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nên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loại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D.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572" y="12382380"/>
                <a:ext cx="1234440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975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600200" y="10439400"/>
                <a:ext cx="17068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-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bề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lõm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hướng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lên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trên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nên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hệ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𝑎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&lt;0</m:t>
                    </m:r>
                  </m:oMath>
                </a14:m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suy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ra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loại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A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0439400"/>
                <a:ext cx="1706880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464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13" descr="C:\Users\Admin\Music\Documents\DonationCoder\ScreenshotCaptor\Screenshots\Screenshot - 14_10_2016 , 11_53_2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163800" y="2613931"/>
            <a:ext cx="5181600" cy="517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2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3" grpId="0"/>
      <p:bldP spid="44" grpId="0"/>
      <p:bldP spid="45" grpId="0"/>
      <p:bldP spid="46" grpId="0" animBg="1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7152" y="9372600"/>
            <a:ext cx="23695848" cy="4237763"/>
            <a:chOff x="1205494" y="6947472"/>
            <a:chExt cx="22139783" cy="6539928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7472"/>
              <a:ext cx="3493741" cy="1847751"/>
              <a:chOff x="1205494" y="6947472"/>
              <a:chExt cx="3493741" cy="1847751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075643" y="6342908"/>
                <a:ext cx="1847751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7170679"/>
                <a:ext cx="2641568" cy="1282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07152" y="2275948"/>
            <a:ext cx="23695848" cy="6868052"/>
            <a:chOff x="992187" y="2564544"/>
            <a:chExt cx="22353091" cy="408808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Chevron 1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69" cy="484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9521235" y="122754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235" y="12275403"/>
                <a:ext cx="2500565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62400" y="2743200"/>
                <a:ext cx="17145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743200"/>
                <a:ext cx="17145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60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47"/>
          <p:cNvGrpSpPr/>
          <p:nvPr/>
        </p:nvGrpSpPr>
        <p:grpSpPr>
          <a:xfrm>
            <a:off x="632683" y="1253463"/>
            <a:ext cx="9472086" cy="968318"/>
            <a:chOff x="739068" y="1515168"/>
            <a:chExt cx="9473319" cy="968444"/>
          </a:xfrm>
        </p:grpSpPr>
        <p:sp>
          <p:nvSpPr>
            <p:cNvPr id="31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7430207" y="395377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-1143000" y="4199675"/>
            <a:ext cx="5795880" cy="4715725"/>
            <a:chOff x="256699" y="4199675"/>
            <a:chExt cx="5795880" cy="47157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56699" y="4199675"/>
                  <a:ext cx="579588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 spc="-150" smtClean="0">
                            <a:solidFill>
                              <a:srgbClr val="000099"/>
                            </a:solidFill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800" b="1" spc="-150" smtClean="0">
                            <a:solidFill>
                              <a:srgbClr val="000099"/>
                            </a:solidFill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. </m:t>
                        </m:r>
                        <m:r>
                          <m:rPr>
                            <m:nor/>
                          </m:rPr>
                          <a:rPr lang="en-GB" sz="480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48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99" y="4199675"/>
                  <a:ext cx="5795880" cy="830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8" name="Picture 13" descr="C:\Users\Admin\Music\Documents\DonationCoder\ScreenshotCaptor\Screenshots\Screenshot - 14_10_2016 , 11_53_2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42699" y="5029200"/>
              <a:ext cx="29718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" name="Group 50"/>
          <p:cNvGrpSpPr/>
          <p:nvPr/>
        </p:nvGrpSpPr>
        <p:grpSpPr>
          <a:xfrm>
            <a:off x="5562600" y="4191141"/>
            <a:ext cx="5485687" cy="4724258"/>
            <a:chOff x="6419851" y="4191141"/>
            <a:chExt cx="5485687" cy="4724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419851" y="4191141"/>
                  <a:ext cx="548568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800" b="1" spc="-150" smtClean="0">
                            <a:solidFill>
                              <a:srgbClr val="000099"/>
                            </a:solidFill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800" b="1" spc="-150" smtClean="0">
                            <a:solidFill>
                              <a:srgbClr val="000099"/>
                            </a:solidFill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4800" b="0" i="1" spc="-150" smtClean="0">
                            <a:solidFill>
                              <a:srgbClr val="000099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</m:t>
                        </m:r>
                        <m:r>
                          <a:rPr 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48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9851" y="4191141"/>
                  <a:ext cx="5485687" cy="83099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" name="Picture 14" descr="C:\Users\Admin\Music\Documents\DonationCoder\ScreenshotCaptor\Screenshots\Screenshot - 14_10_2016 , 11_55_49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382000" y="5036628"/>
              <a:ext cx="3306418" cy="3878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Group 52"/>
          <p:cNvGrpSpPr/>
          <p:nvPr/>
        </p:nvGrpSpPr>
        <p:grpSpPr>
          <a:xfrm>
            <a:off x="11688418" y="4187087"/>
            <a:ext cx="6195256" cy="4728311"/>
            <a:chOff x="11688418" y="4187087"/>
            <a:chExt cx="6195256" cy="4728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1688418" y="4187087"/>
                  <a:ext cx="6195256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800" b="1" spc="-150" smtClean="0">
                            <a:solidFill>
                              <a:srgbClr val="000099"/>
                            </a:solidFill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800" b="1" spc="-150" smtClean="0">
                            <a:solidFill>
                              <a:srgbClr val="000099"/>
                            </a:solidFill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4800" b="0" i="1" spc="-15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GB" sz="480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48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8418" y="4187087"/>
                  <a:ext cx="6195256" cy="83099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2" name="Picture 15" descr="C:\Users\Admin\Music\Documents\DonationCoder\ScreenshotCaptor\Screenshots\Screenshot - 14_10_2016 , 11_57_40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868400" y="5036627"/>
              <a:ext cx="3203646" cy="3878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oup 54"/>
          <p:cNvGrpSpPr/>
          <p:nvPr/>
        </p:nvGrpSpPr>
        <p:grpSpPr>
          <a:xfrm>
            <a:off x="17210951" y="4191141"/>
            <a:ext cx="6551742" cy="4724256"/>
            <a:chOff x="17210951" y="4191141"/>
            <a:chExt cx="6551742" cy="47242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7210951" y="4191141"/>
                  <a:ext cx="655174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800" b="1" spc="-150" smtClean="0">
                            <a:solidFill>
                              <a:srgbClr val="000099"/>
                            </a:solidFill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4800" b="1" spc="-150" smtClean="0">
                            <a:solidFill>
                              <a:srgbClr val="000099"/>
                            </a:solidFill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4800" b="0" i="1" spc="-150" smtClean="0">
                            <a:solidFill>
                              <a:srgbClr val="000099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</m:oMath>
                    </m:oMathPara>
                  </a14:m>
                  <a:endParaRPr lang="vi-VN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0951" y="4191141"/>
                  <a:ext cx="6551742" cy="83099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4" name="Picture 12" descr="C:\Users\Admin\Music\Documents\DonationCoder\ScreenshotCaptor\Screenshots\Screenshot - 14_10_2016 , 11_52_05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126200" y="5042584"/>
              <a:ext cx="3016220" cy="387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Rectangle 55"/>
          <p:cNvSpPr/>
          <p:nvPr/>
        </p:nvSpPr>
        <p:spPr>
          <a:xfrm>
            <a:off x="4372457" y="9525000"/>
            <a:ext cx="4414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Xét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hàm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ta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115232" y="11506200"/>
                <a:ext cx="12344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- 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Cho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suy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ra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=−3</m:t>
                    </m:r>
                  </m:oMath>
                </a14:m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nên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loại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D.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232" y="11506200"/>
                <a:ext cx="12344400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1975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117860" y="10439400"/>
                <a:ext cx="17068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- </a:t>
                </a:r>
                <a:r>
                  <a:rPr lang="en-GB" sz="4400" spc="-15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ệ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𝑎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suy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ra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loại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A, C.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860" y="10439400"/>
                <a:ext cx="17068800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1464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6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6" grpId="0" animBg="1"/>
      <p:bldP spid="56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042" y="8382001"/>
            <a:ext cx="23364899" cy="5105399"/>
            <a:chOff x="1205494" y="6852691"/>
            <a:chExt cx="22139783" cy="6634709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852691"/>
              <a:ext cx="3584602" cy="1207378"/>
              <a:chOff x="1205494" y="6852691"/>
              <a:chExt cx="3584602" cy="120737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443221" y="5975330"/>
                <a:ext cx="1112598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148528" y="6852691"/>
                <a:ext cx="2641568" cy="997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81000" y="2362200"/>
            <a:ext cx="23391942" cy="5943600"/>
            <a:chOff x="992187" y="2564544"/>
            <a:chExt cx="22353091" cy="408808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>
                  <a:solidFill>
                    <a:prstClr val="white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Chevron 1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8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6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207035" y="123516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7035" y="12351603"/>
                <a:ext cx="2500565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06226" y="2633297"/>
                <a:ext cx="1502448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Cho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hàm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pc="-150" smtClean="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spc="-150"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như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hình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vẽ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khi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đó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endParaRPr lang="vi-VN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226" y="2633297"/>
                <a:ext cx="15024485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623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00278" y="3962400"/>
                <a:ext cx="531420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A</a:t>
                </a:r>
                <a:r>
                  <a:rPr lang="en-GB" sz="44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 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&lt;0,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&lt;0,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.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78" y="3962400"/>
                <a:ext cx="5314201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4587" t="-8017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28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0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00438" y="4724400"/>
                <a:ext cx="59099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GB" sz="4400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rgbClr val="00009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38" y="4724400"/>
                <a:ext cx="5909962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4231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58223" y="5562600"/>
                <a:ext cx="1842517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&lt;0,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GB" sz="4400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rgbClr val="00009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23" y="5562600"/>
                <a:ext cx="18425177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1356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066800" y="6324600"/>
                <a:ext cx="5562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rgbClr val="000099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D.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&gt;0,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&lt;0,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rgbClr val="000099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324600"/>
                <a:ext cx="556260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4381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914400" y="6327904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47" name="Picture 46"/>
          <p:cNvPicPr/>
          <p:nvPr/>
        </p:nvPicPr>
        <p:blipFill>
          <a:blip r:embed="rId8"/>
          <a:srcRect l="42038" r="31432" b="24495"/>
          <a:stretch>
            <a:fillRect/>
          </a:stretch>
        </p:blipFill>
        <p:spPr bwMode="auto">
          <a:xfrm>
            <a:off x="11876408" y="3657600"/>
            <a:ext cx="5867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1193605" y="9525000"/>
            <a:ext cx="5857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Xét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hàm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ta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14400" y="11200803"/>
                <a:ext cx="19528748" cy="106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-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trục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đối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xứng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&gt;0</m:t>
                    </m:r>
                  </m:oMath>
                </a14:m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nên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0" i="1" spc="-15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0" i="1" spc="-15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pc="-15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400" b="0" i="1" spc="-15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den>
                    </m:f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&gt;0</m:t>
                    </m:r>
                  </m:oMath>
                </a14:m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suy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ra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a:rPr lang="en-US" sz="4400" b="0" i="0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sz="4400" b="0" i="0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4400" b="0" i="0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Do</m:t>
                    </m:r>
                    <m:r>
                      <a:rPr lang="en-US" sz="4400" b="0" i="0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đó </m:t>
                    </m:r>
                  </m:oMath>
                </a14:m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loại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B.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200803"/>
                <a:ext cx="19528748" cy="1067536"/>
              </a:xfrm>
              <a:prstGeom prst="rect">
                <a:avLst/>
              </a:prstGeom>
              <a:blipFill rotWithShape="1">
                <a:blip r:embed="rId9"/>
                <a:stretch>
                  <a:fillRect l="-1248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36380" y="12382380"/>
                <a:ext cx="12344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- 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Cho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suy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ra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</m:t>
                    </m:r>
                    <m:r>
                      <a:rPr lang="en-US" sz="4400" i="1" spc="-15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&gt;0</m:t>
                    </m:r>
                  </m:oMath>
                </a14:m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nên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loại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80" y="12382380"/>
                <a:ext cx="12344400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2025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939008" y="10439400"/>
                <a:ext cx="17068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b="1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-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bề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lõm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hướng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xuống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dưới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nên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hệ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𝑎</m:t>
                    </m:r>
                    <m:r>
                      <a:rPr lang="en-US" sz="4400" b="0" i="1" spc="-15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imes New Roman" pitchFamily="18" charset="0"/>
                      </a:rPr>
                      <m:t>&gt;0</m:t>
                    </m:r>
                  </m:oMath>
                </a14:m>
                <a:r>
                  <a:rPr lang="en-GB" sz="4400" spc="-15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suy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ra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loại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GB" sz="4400" spc="-15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câu</a:t>
                </a:r>
                <a:r>
                  <a:rPr lang="en-GB" sz="44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A</a:t>
                </a:r>
                <a:endParaRPr lang="en-GB" sz="4400" spc="-150" dirty="0">
                  <a:solidFill>
                    <a:schemeClr val="tx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08" y="10439400"/>
                <a:ext cx="17068800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1429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7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3" grpId="0"/>
      <p:bldP spid="44" grpId="0"/>
      <p:bldP spid="45" grpId="0"/>
      <p:bldP spid="46" grpId="0" animBg="1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611108" y="1909310"/>
            <a:ext cx="21671859" cy="769441"/>
            <a:chOff x="7459670" y="7375795"/>
            <a:chExt cx="20041422" cy="769541"/>
          </a:xfrm>
        </p:grpSpPr>
        <p:sp>
          <p:nvSpPr>
            <p:cNvPr id="3" name="TextBox 2"/>
            <p:cNvSpPr txBox="1"/>
            <p:nvPr/>
          </p:nvSpPr>
          <p:spPr>
            <a:xfrm>
              <a:off x="9023303" y="7375795"/>
              <a:ext cx="18477789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r>
                <a:rPr lang="en-US" sz="44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ĐỒ </a:t>
              </a:r>
              <a:r>
                <a:rPr lang="en-US" sz="44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THỊ CỦA HÀM SỐ BẬC HAI</a:t>
              </a:r>
              <a:endPara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Isosceles Triangle 44"/>
            <p:cNvSpPr/>
            <p:nvPr/>
          </p:nvSpPr>
          <p:spPr>
            <a:xfrm rot="16200000">
              <a:off x="7469937" y="7533532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 Box 4"/>
              <p:cNvSpPr txBox="1">
                <a:spLocks noChangeArrowheads="1"/>
              </p:cNvSpPr>
              <p:nvPr/>
            </p:nvSpPr>
            <p:spPr bwMode="auto">
              <a:xfrm>
                <a:off x="1981200" y="3276600"/>
                <a:ext cx="16154400" cy="784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276600"/>
                <a:ext cx="16154400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1509" t="-14844" b="-351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2603356" y="4077976"/>
                <a:ext cx="13182600" cy="110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400" b="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  <m:r>
                              <a:rPr lang="en-US" sz="4400" b="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400" b="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4400" b="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  <m:r>
                              <a:rPr lang="en-US" sz="4400" b="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356" y="4077976"/>
                <a:ext cx="13182600" cy="1105687"/>
              </a:xfrm>
              <a:prstGeom prst="rect">
                <a:avLst/>
              </a:prstGeom>
              <a:blipFill rotWithShape="1">
                <a:blip r:embed="rId3"/>
                <a:stretch>
                  <a:fillRect l="-1849" b="-88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183663"/>
                <a:ext cx="14554200" cy="110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xứng</a:t>
                </a: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  <m:r>
                          <a:rPr lang="en-US" sz="4400" b="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5183663"/>
                <a:ext cx="14554200" cy="1105687"/>
              </a:xfrm>
              <a:prstGeom prst="rect">
                <a:avLst/>
              </a:prstGeom>
              <a:blipFill rotWithShape="1">
                <a:blip r:embed="rId4"/>
                <a:stretch>
                  <a:fillRect l="-1675" b="-6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603356" y="6115883"/>
            <a:ext cx="18592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toạ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giao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(0; c))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hoành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2615912" y="7562433"/>
            <a:ext cx="1858024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4)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parabol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ý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( a &gt; 0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bề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lõm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quay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a &lt; 0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bề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lõm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quay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xuống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dưới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429000" y="10515600"/>
            <a:ext cx="2286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Nếu a&gt;0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đỉnh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thấp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429000" y="11193959"/>
            <a:ext cx="2286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Nếu a&lt;0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đỉnh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0" y="1447800"/>
            <a:ext cx="24384000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2114292" cy="872732"/>
            <a:chOff x="7459670" y="7543799"/>
            <a:chExt cx="20011305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ĐỒ THỊ CỦA HÀM SỐ BẬC HAI</a:t>
              </a:r>
              <a:endParaRPr lang="en-US" sz="4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29304" y="7640053"/>
                  <a:ext cx="667815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fr-FR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 XÉT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118073" y="4608512"/>
            <a:ext cx="1267412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quay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bề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lõm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Quay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bề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lõm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xuống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dưới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14097000" y="4548187"/>
            <a:ext cx="9601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a&gt;0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quay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bề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lõm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a&lt;0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quay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bề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lõm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xuống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dưới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1524000" y="11818947"/>
            <a:ext cx="2209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 &gt;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51"/>
              <p:cNvSpPr txBox="1">
                <a:spLocks noChangeArrowheads="1"/>
              </p:cNvSpPr>
              <p:nvPr/>
            </p:nvSpPr>
            <p:spPr bwMode="auto">
              <a:xfrm>
                <a:off x="1214437" y="3657600"/>
                <a:ext cx="19740563" cy="784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Nhắc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lại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các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kết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quả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đã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biết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về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437" y="3657600"/>
                <a:ext cx="19740563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235" t="-13178" b="-36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Freeform 32"/>
          <p:cNvSpPr>
            <a:spLocks/>
          </p:cNvSpPr>
          <p:nvPr/>
        </p:nvSpPr>
        <p:spPr bwMode="auto">
          <a:xfrm>
            <a:off x="1524000" y="7492999"/>
            <a:ext cx="1835410" cy="2836861"/>
          </a:xfrm>
          <a:custGeom>
            <a:avLst/>
            <a:gdLst>
              <a:gd name="T0" fmla="*/ 0 w 672"/>
              <a:gd name="T1" fmla="*/ 0 h 1008"/>
              <a:gd name="T2" fmla="*/ 336 w 672"/>
              <a:gd name="T3" fmla="*/ 1008 h 1008"/>
              <a:gd name="T4" fmla="*/ 672 w 672"/>
              <a:gd name="T5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90" name="Group 58"/>
          <p:cNvGrpSpPr>
            <a:grpSpLocks/>
          </p:cNvGrpSpPr>
          <p:nvPr/>
        </p:nvGrpSpPr>
        <p:grpSpPr bwMode="auto">
          <a:xfrm>
            <a:off x="8336863" y="8159944"/>
            <a:ext cx="4311158" cy="4814752"/>
            <a:chOff x="2082" y="2448"/>
            <a:chExt cx="1052" cy="2588"/>
          </a:xfrm>
        </p:grpSpPr>
        <p:sp>
          <p:nvSpPr>
            <p:cNvPr id="91" name="Freeform 34"/>
            <p:cNvSpPr>
              <a:spLocks/>
            </p:cNvSpPr>
            <p:nvPr/>
          </p:nvSpPr>
          <p:spPr bwMode="auto">
            <a:xfrm rot="10800000">
              <a:off x="2160" y="2448"/>
              <a:ext cx="672" cy="1717"/>
            </a:xfrm>
            <a:custGeom>
              <a:avLst/>
              <a:gdLst>
                <a:gd name="T0" fmla="*/ 0 w 672"/>
                <a:gd name="T1" fmla="*/ 0 h 1008"/>
                <a:gd name="T2" fmla="*/ 336 w 672"/>
                <a:gd name="T3" fmla="*/ 1008 h 1008"/>
                <a:gd name="T4" fmla="*/ 672 w 672"/>
                <a:gd name="T5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1008">
                  <a:moveTo>
                    <a:pt x="0" y="0"/>
                  </a:moveTo>
                  <a:cubicBezTo>
                    <a:pt x="112" y="504"/>
                    <a:pt x="224" y="1008"/>
                    <a:pt x="336" y="1008"/>
                  </a:cubicBezTo>
                  <a:cubicBezTo>
                    <a:pt x="448" y="1008"/>
                    <a:pt x="560" y="504"/>
                    <a:pt x="6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92" name="Text Box 38"/>
            <p:cNvSpPr txBox="1">
              <a:spLocks noChangeArrowheads="1"/>
            </p:cNvSpPr>
            <p:nvPr/>
          </p:nvSpPr>
          <p:spPr bwMode="auto">
            <a:xfrm>
              <a:off x="2082" y="4622"/>
              <a:ext cx="1052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a &lt; 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6553200"/>
            <a:ext cx="12597477" cy="5652991"/>
            <a:chOff x="304800" y="6553200"/>
            <a:chExt cx="12597477" cy="5652991"/>
          </a:xfrm>
        </p:grpSpPr>
        <p:grpSp>
          <p:nvGrpSpPr>
            <p:cNvPr id="79" name="Group 53"/>
            <p:cNvGrpSpPr>
              <a:grpSpLocks/>
            </p:cNvGrpSpPr>
            <p:nvPr/>
          </p:nvGrpSpPr>
          <p:grpSpPr bwMode="auto">
            <a:xfrm>
              <a:off x="7467600" y="6553200"/>
              <a:ext cx="5325477" cy="5114853"/>
              <a:chOff x="1824" y="1977"/>
              <a:chExt cx="1392" cy="1479"/>
            </a:xfrm>
          </p:grpSpPr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 flipV="1">
                <a:off x="2496" y="2016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1824" y="2448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82" name="Text Box 44"/>
              <p:cNvSpPr txBox="1">
                <a:spLocks noChangeArrowheads="1"/>
              </p:cNvSpPr>
              <p:nvPr/>
            </p:nvSpPr>
            <p:spPr bwMode="auto">
              <a:xfrm>
                <a:off x="2496" y="2160"/>
                <a:ext cx="288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83" name="Text Box 49"/>
              <p:cNvSpPr txBox="1">
                <a:spLocks noChangeArrowheads="1"/>
              </p:cNvSpPr>
              <p:nvPr/>
            </p:nvSpPr>
            <p:spPr bwMode="auto">
              <a:xfrm>
                <a:off x="2256" y="1977"/>
                <a:ext cx="192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84" name="Text Box 50"/>
              <p:cNvSpPr txBox="1">
                <a:spLocks noChangeArrowheads="1"/>
              </p:cNvSpPr>
              <p:nvPr/>
            </p:nvSpPr>
            <p:spPr bwMode="auto">
              <a:xfrm>
                <a:off x="2976" y="2448"/>
                <a:ext cx="240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04800" y="6688074"/>
              <a:ext cx="4648200" cy="4665726"/>
              <a:chOff x="304800" y="6688074"/>
              <a:chExt cx="4648200" cy="4665726"/>
            </a:xfrm>
          </p:grpSpPr>
          <p:grpSp>
            <p:nvGrpSpPr>
              <p:cNvPr id="73" name="Group 54"/>
              <p:cNvGrpSpPr>
                <a:grpSpLocks/>
              </p:cNvGrpSpPr>
              <p:nvPr/>
            </p:nvGrpSpPr>
            <p:grpSpPr bwMode="auto">
              <a:xfrm>
                <a:off x="304800" y="7315200"/>
                <a:ext cx="4648200" cy="4038600"/>
                <a:chOff x="192" y="2064"/>
                <a:chExt cx="1344" cy="1488"/>
              </a:xfrm>
            </p:grpSpPr>
            <p:sp>
              <p:nvSpPr>
                <p:cNvPr id="74" name="Line 18"/>
                <p:cNvSpPr>
                  <a:spLocks noChangeShapeType="1"/>
                </p:cNvSpPr>
                <p:nvPr/>
              </p:nvSpPr>
              <p:spPr bwMode="auto">
                <a:xfrm>
                  <a:off x="192" y="3168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816" y="211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68" y="3120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400" dirty="0"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7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864" y="2064"/>
                  <a:ext cx="192" cy="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400"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7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296" y="2937"/>
                  <a:ext cx="192" cy="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400"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x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2794907" y="6688074"/>
                    <a:ext cx="2135585" cy="7218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4907" y="6688074"/>
                    <a:ext cx="2135585" cy="72180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0766692" y="11484390"/>
                  <a:ext cx="2135585" cy="72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6692" y="11484390"/>
                  <a:ext cx="2135585" cy="72180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71" grpId="0"/>
      <p:bldP spid="72" grpId="0"/>
      <p:bldP spid="85" grpId="0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ĐỒ THỊ CỦA HÀM SỐ BẬC HAI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457200" y="3810000"/>
            <a:ext cx="9753600" cy="769164"/>
            <a:chOff x="480" y="912"/>
            <a:chExt cx="1872" cy="1103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28" y="912"/>
              <a:ext cx="1824" cy="1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4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Tọa</a:t>
              </a:r>
              <a:r>
                <a: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độ</a:t>
              </a:r>
              <a:r>
                <a: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đỉnh</a:t>
              </a:r>
              <a:r>
                <a: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parabol</a:t>
              </a:r>
              <a:r>
                <a: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4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480" y="1152"/>
            <a:ext cx="93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4" name="Equation" r:id="rId4" imgW="1028520" imgH="266400" progId="Equation.DSMT4">
                    <p:embed/>
                  </p:oleObj>
                </mc:Choice>
                <mc:Fallback>
                  <p:oleObj name="Equation" r:id="rId4" imgW="102852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152"/>
                          <a:ext cx="936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1049000" y="3733800"/>
            <a:ext cx="94768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Đỉnh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parabol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O(0;0)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0896600" y="4648200"/>
            <a:ext cx="10744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*   a&gt;0: O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thấp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*   a&lt;0: O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609600" y="6433304"/>
            <a:ext cx="6021160" cy="6109943"/>
            <a:chOff x="192" y="2073"/>
            <a:chExt cx="1416" cy="3110"/>
          </a:xfrm>
        </p:grpSpPr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192" y="2112"/>
              <a:ext cx="1344" cy="3071"/>
              <a:chOff x="192" y="2112"/>
              <a:chExt cx="1344" cy="3071"/>
            </a:xfrm>
          </p:grpSpPr>
          <p:grpSp>
            <p:nvGrpSpPr>
              <p:cNvPr id="30" name="Group 14"/>
              <p:cNvGrpSpPr>
                <a:grpSpLocks/>
              </p:cNvGrpSpPr>
              <p:nvPr/>
            </p:nvGrpSpPr>
            <p:grpSpPr bwMode="auto">
              <a:xfrm>
                <a:off x="192" y="2112"/>
                <a:ext cx="1344" cy="3071"/>
                <a:chOff x="192" y="2112"/>
                <a:chExt cx="1344" cy="3071"/>
              </a:xfrm>
            </p:grpSpPr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>
                  <a:off x="192" y="3918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816" y="2112"/>
                  <a:ext cx="0" cy="23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76" y="4791"/>
                  <a:ext cx="480" cy="3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400" dirty="0"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a &gt; 0</a:t>
                  </a:r>
                </a:p>
              </p:txBody>
            </p:sp>
          </p:grp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479" y="2169"/>
                <a:ext cx="672" cy="1749"/>
              </a:xfrm>
              <a:custGeom>
                <a:avLst/>
                <a:gdLst>
                  <a:gd name="T0" fmla="*/ 0 w 672"/>
                  <a:gd name="T1" fmla="*/ 0 h 1008"/>
                  <a:gd name="T2" fmla="*/ 336 w 672"/>
                  <a:gd name="T3" fmla="*/ 1008 h 1008"/>
                  <a:gd name="T4" fmla="*/ 672 w 672"/>
                  <a:gd name="T5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2" h="1008">
                    <a:moveTo>
                      <a:pt x="0" y="0"/>
                    </a:moveTo>
                    <a:cubicBezTo>
                      <a:pt x="112" y="504"/>
                      <a:pt x="224" y="1008"/>
                      <a:pt x="336" y="1008"/>
                    </a:cubicBezTo>
                    <a:cubicBezTo>
                      <a:pt x="448" y="1008"/>
                      <a:pt x="560" y="504"/>
                      <a:pt x="67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824" y="3841"/>
                <a:ext cx="192" cy="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o</a:t>
                </a:r>
              </a:p>
            </p:txBody>
          </p:sp>
        </p:grp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624" y="2073"/>
              <a:ext cx="240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1416" y="3472"/>
              <a:ext cx="192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38" name="Group 39"/>
          <p:cNvGrpSpPr>
            <a:grpSpLocks/>
          </p:cNvGrpSpPr>
          <p:nvPr/>
        </p:nvGrpSpPr>
        <p:grpSpPr bwMode="auto">
          <a:xfrm>
            <a:off x="8686800" y="6400800"/>
            <a:ext cx="6019800" cy="6320207"/>
            <a:chOff x="1824" y="1929"/>
            <a:chExt cx="1344" cy="2012"/>
          </a:xfrm>
        </p:grpSpPr>
        <p:grpSp>
          <p:nvGrpSpPr>
            <p:cNvPr id="39" name="Group 31"/>
            <p:cNvGrpSpPr>
              <a:grpSpLocks/>
            </p:cNvGrpSpPr>
            <p:nvPr/>
          </p:nvGrpSpPr>
          <p:grpSpPr bwMode="auto">
            <a:xfrm>
              <a:off x="1824" y="2016"/>
              <a:ext cx="1344" cy="1925"/>
              <a:chOff x="1824" y="2016"/>
              <a:chExt cx="1344" cy="1925"/>
            </a:xfrm>
          </p:grpSpPr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 rot="10800000">
                <a:off x="2160" y="2448"/>
                <a:ext cx="672" cy="1008"/>
              </a:xfrm>
              <a:custGeom>
                <a:avLst/>
                <a:gdLst>
                  <a:gd name="T0" fmla="*/ 0 w 672"/>
                  <a:gd name="T1" fmla="*/ 0 h 1008"/>
                  <a:gd name="T2" fmla="*/ 336 w 672"/>
                  <a:gd name="T3" fmla="*/ 1008 h 1008"/>
                  <a:gd name="T4" fmla="*/ 672 w 672"/>
                  <a:gd name="T5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2" h="1008">
                    <a:moveTo>
                      <a:pt x="0" y="0"/>
                    </a:moveTo>
                    <a:cubicBezTo>
                      <a:pt x="112" y="504"/>
                      <a:pt x="224" y="1008"/>
                      <a:pt x="336" y="1008"/>
                    </a:cubicBezTo>
                    <a:cubicBezTo>
                      <a:pt x="448" y="1008"/>
                      <a:pt x="560" y="504"/>
                      <a:pt x="67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45" name="Group 20"/>
              <p:cNvGrpSpPr>
                <a:grpSpLocks/>
              </p:cNvGrpSpPr>
              <p:nvPr/>
            </p:nvGrpSpPr>
            <p:grpSpPr bwMode="auto">
              <a:xfrm>
                <a:off x="1824" y="2016"/>
                <a:ext cx="1344" cy="1925"/>
                <a:chOff x="1824" y="1968"/>
                <a:chExt cx="1344" cy="1925"/>
              </a:xfrm>
            </p:grpSpPr>
            <p:sp>
              <p:nvSpPr>
                <p:cNvPr id="5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496" y="196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Line 2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56" y="3648"/>
                  <a:ext cx="480" cy="2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400" dirty="0"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a &lt; 0</a:t>
                  </a:r>
                </a:p>
              </p:txBody>
            </p:sp>
          </p:grpSp>
          <p:sp>
            <p:nvSpPr>
              <p:cNvPr id="52" name="Text Box 29"/>
              <p:cNvSpPr txBox="1">
                <a:spLocks noChangeArrowheads="1"/>
              </p:cNvSpPr>
              <p:nvPr/>
            </p:nvSpPr>
            <p:spPr bwMode="auto">
              <a:xfrm>
                <a:off x="2304" y="2160"/>
                <a:ext cx="240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o</a:t>
                </a:r>
              </a:p>
            </p:txBody>
          </p:sp>
        </p:grp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2256" y="1929"/>
              <a:ext cx="28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2928" y="2457"/>
              <a:ext cx="19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43"/>
              <p:cNvSpPr txBox="1">
                <a:spLocks noChangeArrowheads="1"/>
              </p:cNvSpPr>
              <p:nvPr/>
            </p:nvSpPr>
            <p:spPr bwMode="auto">
              <a:xfrm>
                <a:off x="609600" y="2909887"/>
                <a:ext cx="16992600" cy="7847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Nhắc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lại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các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kết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quả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đã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biết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về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 (</m:t>
                    </m:r>
                    <m:r>
                      <a:rPr lang="en-US" sz="4400" b="1" i="1" smtClean="0">
                        <a:latin typeface="Cambria Math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909887"/>
                <a:ext cx="16992600" cy="784767"/>
              </a:xfrm>
              <a:prstGeom prst="rect">
                <a:avLst/>
              </a:prstGeom>
              <a:blipFill rotWithShape="1">
                <a:blip r:embed="rId6"/>
                <a:stretch>
                  <a:fillRect l="-1435" t="-13178" b="-36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19050000" y="11803559"/>
            <a:ext cx="259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vậy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4724400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xét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vị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trí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 so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khác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ĐỒ THỊ CỦA HÀM SỐ BẬC HAI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833275" y="7640053"/>
                  <a:ext cx="65987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1201398" y="3998912"/>
            <a:ext cx="1226820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a&gt;0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quay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bề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lõm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a&lt;0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quay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bề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lõm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xuống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dưới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11277600" y="9561512"/>
            <a:ext cx="7634037" cy="76944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đối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xứng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qua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trục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Oy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990599" y="8977312"/>
            <a:ext cx="18209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 &lt; 0</a:t>
            </a: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11201400" y="6038849"/>
            <a:ext cx="10976812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Đỉnh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parabol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O(0;0)</a:t>
            </a:r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11049000" y="7206496"/>
            <a:ext cx="12192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*   a&gt;0: O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thấp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*   a&lt;0: O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49" name="Group 37"/>
          <p:cNvGrpSpPr>
            <a:grpSpLocks/>
          </p:cNvGrpSpPr>
          <p:nvPr/>
        </p:nvGrpSpPr>
        <p:grpSpPr bwMode="auto">
          <a:xfrm>
            <a:off x="1828800" y="8610600"/>
            <a:ext cx="3962400" cy="4319170"/>
            <a:chOff x="576" y="2265"/>
            <a:chExt cx="1344" cy="1479"/>
          </a:xfrm>
        </p:grpSpPr>
        <p:sp>
          <p:nvSpPr>
            <p:cNvPr id="50" name="Freeform 25"/>
            <p:cNvSpPr>
              <a:spLocks/>
            </p:cNvSpPr>
            <p:nvPr/>
          </p:nvSpPr>
          <p:spPr bwMode="auto">
            <a:xfrm rot="10800000">
              <a:off x="912" y="2736"/>
              <a:ext cx="672" cy="1008"/>
            </a:xfrm>
            <a:custGeom>
              <a:avLst/>
              <a:gdLst>
                <a:gd name="T0" fmla="*/ 0 w 672"/>
                <a:gd name="T1" fmla="*/ 0 h 1008"/>
                <a:gd name="T2" fmla="*/ 336 w 672"/>
                <a:gd name="T3" fmla="*/ 1008 h 1008"/>
                <a:gd name="T4" fmla="*/ 672 w 672"/>
                <a:gd name="T5" fmla="*/ 0 h 10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1008">
                  <a:moveTo>
                    <a:pt x="0" y="0"/>
                  </a:moveTo>
                  <a:cubicBezTo>
                    <a:pt x="112" y="504"/>
                    <a:pt x="224" y="1008"/>
                    <a:pt x="336" y="1008"/>
                  </a:cubicBezTo>
                  <a:cubicBezTo>
                    <a:pt x="448" y="1008"/>
                    <a:pt x="560" y="504"/>
                    <a:pt x="6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51" name="Line 27"/>
            <p:cNvSpPr>
              <a:spLocks noChangeShapeType="1"/>
            </p:cNvSpPr>
            <p:nvPr/>
          </p:nvSpPr>
          <p:spPr bwMode="auto">
            <a:xfrm flipV="1">
              <a:off x="1248" y="230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76" y="273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53" name="Text Box 30"/>
            <p:cNvSpPr txBox="1">
              <a:spLocks noChangeArrowheads="1"/>
            </p:cNvSpPr>
            <p:nvPr/>
          </p:nvSpPr>
          <p:spPr bwMode="auto">
            <a:xfrm>
              <a:off x="1056" y="244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1296" y="2265"/>
              <a:ext cx="19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>
              <a:off x="1680" y="2736"/>
              <a:ext cx="19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56" name="Group 44"/>
          <p:cNvGrpSpPr>
            <a:grpSpLocks/>
          </p:cNvGrpSpPr>
          <p:nvPr/>
        </p:nvGrpSpPr>
        <p:grpSpPr bwMode="auto">
          <a:xfrm>
            <a:off x="685800" y="4114800"/>
            <a:ext cx="4876800" cy="3931448"/>
            <a:chOff x="672" y="812"/>
            <a:chExt cx="1872" cy="1492"/>
          </a:xfrm>
        </p:grpSpPr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672" y="1401"/>
              <a:ext cx="73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a &gt; 0</a:t>
              </a:r>
            </a:p>
          </p:txBody>
        </p:sp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1632" y="1872"/>
              <a:ext cx="19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59" name="Group 40"/>
            <p:cNvGrpSpPr>
              <a:grpSpLocks/>
            </p:cNvGrpSpPr>
            <p:nvPr/>
          </p:nvGrpSpPr>
          <p:grpSpPr bwMode="auto">
            <a:xfrm>
              <a:off x="1200" y="812"/>
              <a:ext cx="1344" cy="1492"/>
              <a:chOff x="1200" y="140"/>
              <a:chExt cx="1344" cy="1492"/>
            </a:xfrm>
          </p:grpSpPr>
          <p:sp>
            <p:nvSpPr>
              <p:cNvPr id="60" name="Line 19"/>
              <p:cNvSpPr>
                <a:spLocks noChangeShapeType="1"/>
              </p:cNvSpPr>
              <p:nvPr/>
            </p:nvSpPr>
            <p:spPr bwMode="auto">
              <a:xfrm>
                <a:off x="1200" y="1248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61" name="Line 20"/>
              <p:cNvSpPr>
                <a:spLocks noChangeShapeType="1"/>
              </p:cNvSpPr>
              <p:nvPr/>
            </p:nvSpPr>
            <p:spPr bwMode="auto">
              <a:xfrm flipV="1">
                <a:off x="1824" y="192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62" name="Freeform 22"/>
              <p:cNvSpPr>
                <a:spLocks/>
              </p:cNvSpPr>
              <p:nvPr/>
            </p:nvSpPr>
            <p:spPr bwMode="auto">
              <a:xfrm>
                <a:off x="1488" y="240"/>
                <a:ext cx="672" cy="1008"/>
              </a:xfrm>
              <a:custGeom>
                <a:avLst/>
                <a:gdLst>
                  <a:gd name="T0" fmla="*/ 0 w 672"/>
                  <a:gd name="T1" fmla="*/ 0 h 1008"/>
                  <a:gd name="T2" fmla="*/ 336 w 672"/>
                  <a:gd name="T3" fmla="*/ 1008 h 1008"/>
                  <a:gd name="T4" fmla="*/ 672 w 672"/>
                  <a:gd name="T5" fmla="*/ 0 h 10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72" h="1008">
                    <a:moveTo>
                      <a:pt x="0" y="0"/>
                    </a:moveTo>
                    <a:cubicBezTo>
                      <a:pt x="112" y="504"/>
                      <a:pt x="224" y="1008"/>
                      <a:pt x="336" y="1008"/>
                    </a:cubicBezTo>
                    <a:cubicBezTo>
                      <a:pt x="448" y="1008"/>
                      <a:pt x="560" y="504"/>
                      <a:pt x="67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/>
            </p:nvSpPr>
            <p:spPr bwMode="auto">
              <a:xfrm>
                <a:off x="1619" y="140"/>
                <a:ext cx="192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64" name="Text Box 39"/>
              <p:cNvSpPr txBox="1">
                <a:spLocks noChangeArrowheads="1"/>
              </p:cNvSpPr>
              <p:nvPr/>
            </p:nvSpPr>
            <p:spPr bwMode="auto">
              <a:xfrm>
                <a:off x="2352" y="960"/>
                <a:ext cx="192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33400" y="2819400"/>
                <a:ext cx="13411200" cy="72180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u="sng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Nhận</a:t>
                </a:r>
                <a:r>
                  <a:rPr lang="en-US" sz="4000" u="sng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000" u="sng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xét</a:t>
                </a:r>
                <a:r>
                  <a:rPr lang="en-US" sz="4000" u="sng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000" u="sng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về</a:t>
                </a:r>
                <a:r>
                  <a:rPr lang="en-US" sz="4000" u="sng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000" u="sng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US" sz="4000" u="sng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000" u="sng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4000" u="sng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000" u="sng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000" u="sng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000" u="sng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hàm</a:t>
                </a:r>
                <a:r>
                  <a:rPr lang="en-US" sz="4000" u="sng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000" u="sng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000" u="sng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𝒂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 (</m:t>
                    </m:r>
                    <m:r>
                      <a:rPr lang="en-US" sz="4000" b="1" i="1">
                        <a:latin typeface="Cambria Math"/>
                      </a:rPr>
                      <m:t>𝒂</m:t>
                    </m:r>
                    <m:r>
                      <a:rPr lang="en-US" sz="4000" b="1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40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4000" b="1" i="1">
                        <a:latin typeface="Cambria Math"/>
                      </a:rPr>
                      <m:t>)</m:t>
                    </m:r>
                  </m:oMath>
                </a14:m>
                <a:endParaRPr lang="en-US" sz="40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19400"/>
                <a:ext cx="13411200" cy="721801"/>
              </a:xfrm>
              <a:prstGeom prst="rect">
                <a:avLst/>
              </a:prstGeom>
              <a:blipFill rotWithShape="1">
                <a:blip r:embed="rId2"/>
                <a:stretch>
                  <a:fillRect l="-1636" t="-12712" b="-35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5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6"/>
          <p:cNvGrpSpPr/>
          <p:nvPr/>
        </p:nvGrpSpPr>
        <p:grpSpPr>
          <a:xfrm>
            <a:off x="611108" y="1828804"/>
            <a:ext cx="12114292" cy="872732"/>
            <a:chOff x="7459670" y="7543799"/>
            <a:chExt cx="20011305" cy="872846"/>
          </a:xfrm>
        </p:grpSpPr>
        <p:sp>
          <p:nvSpPr>
            <p:cNvPr id="33" name="TextBox 32"/>
            <p:cNvSpPr txBox="1"/>
            <p:nvPr/>
          </p:nvSpPr>
          <p:spPr>
            <a:xfrm>
              <a:off x="8993186" y="7620004"/>
              <a:ext cx="18477789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ĐỒ THỊ CỦA HÀM SỐ BẬC HAI</a:t>
              </a:r>
              <a:endParaRPr lang="en-US" sz="4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829304" y="7640053"/>
                  <a:ext cx="667815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NHẬN XÉT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10"/>
              <p:cNvSpPr txBox="1">
                <a:spLocks noChangeArrowheads="1"/>
              </p:cNvSpPr>
              <p:nvPr/>
            </p:nvSpPr>
            <p:spPr bwMode="auto">
              <a:xfrm>
                <a:off x="1066800" y="3865899"/>
                <a:ext cx="13868400" cy="2992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Thực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hiện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phép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biến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đổi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đã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biết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ở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lớp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9, ta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thể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viết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𝒃𝒙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𝒄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4400" b="0" i="1" dirty="0" smtClean="0">
                            <a:latin typeface="Cambria Math"/>
                            <a:ea typeface="Cambria Math"/>
                          </a:rPr>
                          <m:t>∆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/>
                          </a:rPr>
                          <m:t>4</m:t>
                        </m:r>
                        <m:r>
                          <a:rPr lang="en-US" sz="4400" b="0" i="1" dirty="0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4400" b="0" i="1" dirty="0" smtClean="0">
                        <a:latin typeface="Cambria Math"/>
                      </a:rPr>
                      <m:t>;   </m:t>
                    </m:r>
                    <m:d>
                      <m:dPr>
                        <m:ctrlPr>
                          <a:rPr lang="en-US" sz="4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latin typeface="Cambria Math"/>
                            <a:ea typeface="Cambria Math"/>
                          </a:rPr>
                          <m:t>∆=</m:t>
                        </m:r>
                        <m:sSup>
                          <m:sSupPr>
                            <m:ctrlPr>
                              <a:rPr lang="en-US" sz="44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/>
                            <a:ea typeface="Cambria Math"/>
                          </a:rPr>
                          <m:t>−4</m:t>
                        </m:r>
                        <m:r>
                          <a:rPr lang="en-US" sz="4400" b="0" i="1" dirty="0" smtClean="0">
                            <a:latin typeface="Cambria Math"/>
                            <a:ea typeface="Cambria Math"/>
                          </a:rPr>
                          <m:t>𝑎𝑐</m:t>
                        </m:r>
                      </m:e>
                    </m:d>
                  </m:oMath>
                </a14:m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3865899"/>
                <a:ext cx="13868400" cy="2992101"/>
              </a:xfrm>
              <a:prstGeom prst="rect">
                <a:avLst/>
              </a:prstGeom>
              <a:blipFill rotWithShape="1">
                <a:blip r:embed="rId2"/>
                <a:stretch>
                  <a:fillRect l="-1758" t="-38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1219200" y="6096000"/>
            <a:ext cx="1112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xét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1219200" y="7047713"/>
                <a:ext cx="23164800" cy="1105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thì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∆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𝑰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/>
                            <a:ea typeface="Cambria Math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𝟒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4400" b="1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𝐭𝐡𝐮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ộ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𝐜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 đồ 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𝐭𝐡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ị 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𝐡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à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𝐦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𝐬</m:t>
                    </m:r>
                    <m:r>
                      <a:rPr lang="en-US" sz="4400" b="1" i="0" smtClean="0">
                        <a:latin typeface="Cambria Math"/>
                        <a:ea typeface="Cambria Math"/>
                      </a:rPr>
                      <m:t>ố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0" i="0" smtClean="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7047713"/>
                <a:ext cx="23164800" cy="1105687"/>
              </a:xfrm>
              <a:prstGeom prst="rect">
                <a:avLst/>
              </a:prstGeom>
              <a:blipFill rotWithShape="1">
                <a:blip r:embed="rId3"/>
                <a:stretch>
                  <a:fillRect l="-1053" b="-98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46"/>
          <p:cNvSpPr txBox="1">
            <a:spLocks noChangeArrowheads="1"/>
          </p:cNvSpPr>
          <p:nvPr/>
        </p:nvSpPr>
        <p:spPr bwMode="auto">
          <a:xfrm>
            <a:off x="10287000" y="12184559"/>
            <a:ext cx="9144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sánh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nhận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xét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22"/>
              <p:cNvSpPr txBox="1">
                <a:spLocks noChangeArrowheads="1"/>
              </p:cNvSpPr>
              <p:nvPr/>
            </p:nvSpPr>
            <p:spPr bwMode="auto">
              <a:xfrm>
                <a:off x="1295400" y="8530842"/>
                <a:ext cx="22860000" cy="1070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Nếu a&gt;0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thì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≥−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∆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</a:rPr>
                      <m:t>, 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𝑹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.    </m:t>
                    </m:r>
                  </m:oMath>
                </a14:m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Do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đó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I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điểm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thấp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nhất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 </a:t>
                </a:r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8530842"/>
                <a:ext cx="22860000" cy="1070358"/>
              </a:xfrm>
              <a:prstGeom prst="rect">
                <a:avLst/>
              </a:prstGeom>
              <a:blipFill rotWithShape="1">
                <a:blip r:embed="rId4"/>
                <a:stretch>
                  <a:fillRect l="-1093" b="-119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2"/>
              <p:cNvSpPr txBox="1">
                <a:spLocks noChangeArrowheads="1"/>
              </p:cNvSpPr>
              <p:nvPr/>
            </p:nvSpPr>
            <p:spPr bwMode="auto">
              <a:xfrm>
                <a:off x="1295400" y="9902442"/>
                <a:ext cx="22860000" cy="1070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Nếu a&lt;0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thì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sz="4400" b="1" i="1">
                        <a:latin typeface="Cambria Math"/>
                        <a:ea typeface="Cambria Math"/>
                      </a:rPr>
                      <m:t>≤−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∆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</a:rPr>
                      <m:t>, 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𝑹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.    </m:t>
                    </m:r>
                  </m:oMath>
                </a14:m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Do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đó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I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điểm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cao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nhất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 </a:t>
                </a:r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9902442"/>
                <a:ext cx="22860000" cy="1070358"/>
              </a:xfrm>
              <a:prstGeom prst="rect">
                <a:avLst/>
              </a:prstGeom>
              <a:blipFill rotWithShape="1">
                <a:blip r:embed="rId5"/>
                <a:stretch>
                  <a:fillRect l="-1093" b="-119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0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4" grpId="0"/>
      <p:bldP spid="65" grpId="0"/>
      <p:bldP spid="68" grpId="0"/>
      <p:bldP spid="91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611108" y="1828804"/>
            <a:ext cx="12114292" cy="872732"/>
            <a:chOff x="7459670" y="7543799"/>
            <a:chExt cx="20011305" cy="872846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4"/>
              <a:ext cx="18477789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ĐỒ THỊ CỦA HÀM SỐ BẬC HAI</a:t>
              </a:r>
              <a:endParaRPr lang="en-US" sz="4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829304" y="7640053"/>
                  <a:ext cx="667815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NHẬN XÉT 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4724400" y="7543800"/>
            <a:ext cx="160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 &lt; 0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457200" y="8298359"/>
            <a:ext cx="8305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Đỉnh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parabol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O(0;0)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304800" y="8974138"/>
            <a:ext cx="10363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*   a&gt;0: O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thấp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*   a&lt;0: O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45" name="Group 13"/>
          <p:cNvGrpSpPr>
            <a:grpSpLocks/>
          </p:cNvGrpSpPr>
          <p:nvPr/>
        </p:nvGrpSpPr>
        <p:grpSpPr bwMode="auto">
          <a:xfrm>
            <a:off x="4038600" y="4800600"/>
            <a:ext cx="2819400" cy="2448424"/>
            <a:chOff x="576" y="2265"/>
            <a:chExt cx="1344" cy="1479"/>
          </a:xfrm>
        </p:grpSpPr>
        <p:sp>
          <p:nvSpPr>
            <p:cNvPr id="46" name="Freeform 14"/>
            <p:cNvSpPr>
              <a:spLocks/>
            </p:cNvSpPr>
            <p:nvPr/>
          </p:nvSpPr>
          <p:spPr bwMode="auto">
            <a:xfrm rot="10800000">
              <a:off x="912" y="2736"/>
              <a:ext cx="672" cy="1008"/>
            </a:xfrm>
            <a:custGeom>
              <a:avLst/>
              <a:gdLst>
                <a:gd name="T0" fmla="*/ 0 w 672"/>
                <a:gd name="T1" fmla="*/ 0 h 1008"/>
                <a:gd name="T2" fmla="*/ 336 w 672"/>
                <a:gd name="T3" fmla="*/ 1008 h 1008"/>
                <a:gd name="T4" fmla="*/ 672 w 672"/>
                <a:gd name="T5" fmla="*/ 0 h 10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1008">
                  <a:moveTo>
                    <a:pt x="0" y="0"/>
                  </a:moveTo>
                  <a:cubicBezTo>
                    <a:pt x="112" y="504"/>
                    <a:pt x="224" y="1008"/>
                    <a:pt x="336" y="1008"/>
                  </a:cubicBezTo>
                  <a:cubicBezTo>
                    <a:pt x="448" y="1008"/>
                    <a:pt x="560" y="504"/>
                    <a:pt x="6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V="1">
              <a:off x="1248" y="230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>
              <a:off x="576" y="273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1056" y="2448"/>
              <a:ext cx="240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296" y="2265"/>
              <a:ext cx="19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1679" y="2736"/>
              <a:ext cx="19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990600" y="7620000"/>
            <a:ext cx="15698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 &gt; 0</a:t>
            </a: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295399" y="6172200"/>
            <a:ext cx="5292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</a:t>
            </a:r>
          </a:p>
        </p:txBody>
      </p:sp>
      <p:grpSp>
        <p:nvGrpSpPr>
          <p:cNvPr id="54" name="Group 23"/>
          <p:cNvGrpSpPr>
            <a:grpSpLocks/>
          </p:cNvGrpSpPr>
          <p:nvPr/>
        </p:nvGrpSpPr>
        <p:grpSpPr bwMode="auto">
          <a:xfrm>
            <a:off x="609600" y="4648199"/>
            <a:ext cx="2513886" cy="3048001"/>
            <a:chOff x="1200" y="140"/>
            <a:chExt cx="1344" cy="1492"/>
          </a:xfrm>
        </p:grpSpPr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1200" y="124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flipV="1">
              <a:off x="1824" y="1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>
              <a:off x="1488" y="240"/>
              <a:ext cx="672" cy="1008"/>
            </a:xfrm>
            <a:custGeom>
              <a:avLst/>
              <a:gdLst>
                <a:gd name="T0" fmla="*/ 0 w 672"/>
                <a:gd name="T1" fmla="*/ 0 h 1008"/>
                <a:gd name="T2" fmla="*/ 336 w 672"/>
                <a:gd name="T3" fmla="*/ 1008 h 1008"/>
                <a:gd name="T4" fmla="*/ 672 w 672"/>
                <a:gd name="T5" fmla="*/ 0 h 10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1008">
                  <a:moveTo>
                    <a:pt x="0" y="0"/>
                  </a:moveTo>
                  <a:cubicBezTo>
                    <a:pt x="112" y="504"/>
                    <a:pt x="224" y="1008"/>
                    <a:pt x="336" y="1008"/>
                  </a:cubicBezTo>
                  <a:cubicBezTo>
                    <a:pt x="448" y="1008"/>
                    <a:pt x="560" y="504"/>
                    <a:pt x="6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1619" y="140"/>
              <a:ext cx="193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59" name="Text Box 28"/>
            <p:cNvSpPr txBox="1">
              <a:spLocks noChangeArrowheads="1"/>
            </p:cNvSpPr>
            <p:nvPr/>
          </p:nvSpPr>
          <p:spPr bwMode="auto">
            <a:xfrm>
              <a:off x="2352" y="960"/>
              <a:ext cx="192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11582400" y="8984159"/>
            <a:ext cx="11125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 &gt; 0:  I 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thấp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6" name="Text Box 38"/>
          <p:cNvSpPr txBox="1">
            <a:spLocks noChangeArrowheads="1"/>
          </p:cNvSpPr>
          <p:nvPr/>
        </p:nvSpPr>
        <p:spPr bwMode="auto">
          <a:xfrm>
            <a:off x="11582400" y="10127159"/>
            <a:ext cx="1181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 &lt; 0:  I 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điểm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thị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41"/>
              <p:cNvSpPr txBox="1">
                <a:spLocks noChangeArrowheads="1"/>
              </p:cNvSpPr>
              <p:nvPr/>
            </p:nvSpPr>
            <p:spPr bwMode="auto">
              <a:xfrm>
                <a:off x="10589169" y="7200113"/>
                <a:ext cx="11963769" cy="110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Điểm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𝐼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  <m:r>
                              <a:rPr lang="en-US" sz="4400" b="0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thu</m:t>
                    </m:r>
                    <m: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đồ 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ị 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s</m:t>
                    </m:r>
                    <m:r>
                      <a:rPr lang="en-US" sz="4400">
                        <a:latin typeface="Cambria Math"/>
                        <a:ea typeface="Tahoma" pitchFamily="34" charset="0"/>
                        <a:cs typeface="Tahoma" pitchFamily="34" charset="0"/>
                      </a:rPr>
                      <m:t>ố </m:t>
                    </m:r>
                  </m:oMath>
                </a14:m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9169" y="7200113"/>
                <a:ext cx="11963769" cy="1105687"/>
              </a:xfrm>
              <a:prstGeom prst="rect">
                <a:avLst/>
              </a:prstGeom>
              <a:blipFill rotWithShape="1">
                <a:blip r:embed="rId2"/>
                <a:stretch>
                  <a:fillRect l="-2038" b="-98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43"/>
              <p:cNvSpPr txBox="1">
                <a:spLocks noChangeArrowheads="1"/>
              </p:cNvSpPr>
              <p:nvPr/>
            </p:nvSpPr>
            <p:spPr bwMode="auto">
              <a:xfrm>
                <a:off x="1981200" y="10591800"/>
                <a:ext cx="21413582" cy="265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Như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vậy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điểm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Cambria Math"/>
                                <a:cs typeface="Tahoma" pitchFamily="34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4</m:t>
                            </m:r>
                            <m:r>
                              <a:rPr lang="en-US" sz="44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đối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với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                                        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đóng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vai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trò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như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đỉnh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O(0;0)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parabol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0591800"/>
                <a:ext cx="21413582" cy="2651047"/>
              </a:xfrm>
              <a:prstGeom prst="rect">
                <a:avLst/>
              </a:prstGeom>
              <a:blipFill rotWithShape="1">
                <a:blip r:embed="rId3"/>
                <a:stretch>
                  <a:fillRect l="-1139" b="-55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0668000" y="4953000"/>
                <a:ext cx="12192000" cy="21543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Hãy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so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sánh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vai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trò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I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đối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với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>
                        <a:latin typeface="Cambria Math"/>
                      </a:rPr>
                      <m:t> </m:t>
                    </m:r>
                  </m:oMath>
                </a14:m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  <a:p>
                <a:pPr algn="ctr"/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với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vai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trò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O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đối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với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hàm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4953000"/>
                <a:ext cx="12192000" cy="2154308"/>
              </a:xfrm>
              <a:prstGeom prst="rect">
                <a:avLst/>
              </a:prstGeom>
              <a:blipFill rotWithShape="1">
                <a:blip r:embed="rId4"/>
                <a:stretch>
                  <a:fillRect t="-5382" b="-1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3528" y="3863432"/>
                <a:ext cx="439678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 (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44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28" y="3863432"/>
                <a:ext cx="4396780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082559" y="3734242"/>
                <a:ext cx="677198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𝒃𝒙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𝒄</m:t>
                      </m:r>
                      <m:r>
                        <a:rPr lang="en-US" sz="4400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2559" y="3734242"/>
                <a:ext cx="6771982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2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70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611108" y="1828804"/>
            <a:ext cx="12114292" cy="872732"/>
            <a:chOff x="7459670" y="7543799"/>
            <a:chExt cx="20011305" cy="872846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4"/>
              <a:ext cx="18477789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ĐỒ THỊ CỦA HÀM SỐ BẬC HAI</a:t>
              </a:r>
              <a:endParaRPr lang="en-US" sz="4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829304" y="7640053"/>
                  <a:ext cx="667815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ĐỒ THỊ 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"/>
              <p:cNvSpPr txBox="1">
                <a:spLocks noChangeArrowheads="1"/>
              </p:cNvSpPr>
              <p:nvPr/>
            </p:nvSpPr>
            <p:spPr bwMode="auto">
              <a:xfrm>
                <a:off x="1066800" y="3933001"/>
                <a:ext cx="16687800" cy="1477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chính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đường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parabol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sau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một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phép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“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dịch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chuyển</a:t>
                </a:r>
                <a:r>
                  <a:rPr lang="en-US" sz="440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”</a:t>
                </a:r>
                <a:endParaRPr lang="en-US" sz="440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3933001"/>
                <a:ext cx="16687800" cy="1477199"/>
              </a:xfrm>
              <a:prstGeom prst="rect">
                <a:avLst/>
              </a:prstGeom>
              <a:blipFill rotWithShape="1">
                <a:blip r:embed="rId3"/>
                <a:stretch>
                  <a:fillRect l="-1461" t="-6996" b="-189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39"/>
          <p:cNvSpPr>
            <a:spLocks/>
          </p:cNvSpPr>
          <p:nvPr/>
        </p:nvSpPr>
        <p:spPr bwMode="auto">
          <a:xfrm>
            <a:off x="1447800" y="7618411"/>
            <a:ext cx="1461052" cy="2291861"/>
          </a:xfrm>
          <a:custGeom>
            <a:avLst/>
            <a:gdLst>
              <a:gd name="T0" fmla="*/ 0 w 672"/>
              <a:gd name="T1" fmla="*/ 0 h 1008"/>
              <a:gd name="T2" fmla="*/ 533400 w 672"/>
              <a:gd name="T3" fmla="*/ 1600200 h 1008"/>
              <a:gd name="T4" fmla="*/ 1066800 w 672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48" name="Group 41"/>
          <p:cNvGrpSpPr>
            <a:grpSpLocks/>
          </p:cNvGrpSpPr>
          <p:nvPr/>
        </p:nvGrpSpPr>
        <p:grpSpPr bwMode="auto">
          <a:xfrm>
            <a:off x="990600" y="7466012"/>
            <a:ext cx="4800600" cy="4344988"/>
            <a:chOff x="288" y="2169"/>
            <a:chExt cx="2208" cy="1911"/>
          </a:xfrm>
        </p:grpSpPr>
        <p:grpSp>
          <p:nvGrpSpPr>
            <p:cNvPr id="49" name="Group 42"/>
            <p:cNvGrpSpPr>
              <a:grpSpLocks/>
            </p:cNvGrpSpPr>
            <p:nvPr/>
          </p:nvGrpSpPr>
          <p:grpSpPr bwMode="auto">
            <a:xfrm>
              <a:off x="288" y="2169"/>
              <a:ext cx="2208" cy="1911"/>
              <a:chOff x="192" y="2073"/>
              <a:chExt cx="2208" cy="1911"/>
            </a:xfrm>
          </p:grpSpPr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>
                <a:off x="192" y="3168"/>
                <a:ext cx="216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2" name="Line 44"/>
              <p:cNvSpPr>
                <a:spLocks noChangeShapeType="1"/>
              </p:cNvSpPr>
              <p:nvPr/>
            </p:nvSpPr>
            <p:spPr bwMode="auto">
              <a:xfrm flipV="1">
                <a:off x="816" y="2112"/>
                <a:ext cx="0" cy="18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3" name="Text Box 45"/>
              <p:cNvSpPr txBox="1">
                <a:spLocks noChangeArrowheads="1"/>
              </p:cNvSpPr>
              <p:nvPr/>
            </p:nvSpPr>
            <p:spPr bwMode="auto">
              <a:xfrm>
                <a:off x="2160" y="3216"/>
                <a:ext cx="240" cy="31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54" name="Text Box 46"/>
              <p:cNvSpPr txBox="1">
                <a:spLocks noChangeArrowheads="1"/>
              </p:cNvSpPr>
              <p:nvPr/>
            </p:nvSpPr>
            <p:spPr bwMode="auto">
              <a:xfrm>
                <a:off x="576" y="2073"/>
                <a:ext cx="240" cy="31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00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y</a:t>
                </a:r>
              </a:p>
            </p:txBody>
          </p:sp>
        </p:grp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720" y="3264"/>
              <a:ext cx="192" cy="3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O</a:t>
              </a:r>
            </a:p>
          </p:txBody>
        </p:sp>
      </p:grpSp>
      <p:graphicFrame>
        <p:nvGraphicFramePr>
          <p:cNvPr id="55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035595"/>
              </p:ext>
            </p:extLst>
          </p:nvPr>
        </p:nvGraphicFramePr>
        <p:xfrm>
          <a:off x="4495800" y="8609013"/>
          <a:ext cx="50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8" name="Equation" r:id="rId4" imgW="507960" imgH="609480" progId="Equation.DSMT4">
                  <p:embed/>
                </p:oleObj>
              </mc:Choice>
              <mc:Fallback>
                <p:oleObj name="Equation" r:id="rId4" imgW="507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8609013"/>
                        <a:ext cx="50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75584"/>
              </p:ext>
            </p:extLst>
          </p:nvPr>
        </p:nvGraphicFramePr>
        <p:xfrm>
          <a:off x="7696200" y="9980612"/>
          <a:ext cx="27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" name="Equation" r:id="rId6" imgW="279400" imgH="457200" progId="Equation.DSMT4">
                  <p:embed/>
                </p:oleObj>
              </mc:Choice>
              <mc:Fallback>
                <p:oleObj name="Equation" r:id="rId6" imgW="279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9980612"/>
                        <a:ext cx="27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ine 51"/>
          <p:cNvSpPr>
            <a:spLocks noChangeShapeType="1"/>
          </p:cNvSpPr>
          <p:nvPr/>
        </p:nvSpPr>
        <p:spPr bwMode="auto">
          <a:xfrm>
            <a:off x="2268741" y="10188575"/>
            <a:ext cx="250407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8" name="Line 52"/>
          <p:cNvSpPr>
            <a:spLocks noChangeShapeType="1"/>
          </p:cNvSpPr>
          <p:nvPr/>
        </p:nvSpPr>
        <p:spPr bwMode="auto">
          <a:xfrm>
            <a:off x="4779962" y="7618412"/>
            <a:ext cx="0" cy="4192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 rot="10800000">
            <a:off x="12192001" y="7696200"/>
            <a:ext cx="2394857" cy="2895600"/>
          </a:xfrm>
          <a:custGeom>
            <a:avLst/>
            <a:gdLst>
              <a:gd name="T0" fmla="*/ 0 w 672"/>
              <a:gd name="T1" fmla="*/ 0 h 1008"/>
              <a:gd name="T2" fmla="*/ 762000 w 672"/>
              <a:gd name="T3" fmla="*/ 2895600 h 1008"/>
              <a:gd name="T4" fmla="*/ 1524000 w 672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>
            <a:off x="11734799" y="8915400"/>
            <a:ext cx="538842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V="1">
            <a:off x="14097000" y="7224712"/>
            <a:ext cx="0" cy="3290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14859000" y="8915400"/>
            <a:ext cx="59871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</a:t>
            </a: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13792200" y="7239000"/>
            <a:ext cx="3810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14097000" y="8596312"/>
            <a:ext cx="3048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1435262" y="7605712"/>
            <a:ext cx="1536538" cy="2304560"/>
          </a:xfrm>
          <a:custGeom>
            <a:avLst/>
            <a:gdLst>
              <a:gd name="T0" fmla="*/ 0 w 672"/>
              <a:gd name="T1" fmla="*/ 0 h 1008"/>
              <a:gd name="T2" fmla="*/ 533400 w 672"/>
              <a:gd name="T3" fmla="*/ 1600200 h 1008"/>
              <a:gd name="T4" fmla="*/ 1066800 w 672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 rot="10800000">
            <a:off x="13563600" y="8915400"/>
            <a:ext cx="1066800" cy="1600200"/>
          </a:xfrm>
          <a:custGeom>
            <a:avLst/>
            <a:gdLst>
              <a:gd name="T0" fmla="*/ 0 w 672"/>
              <a:gd name="T1" fmla="*/ 0 h 1008"/>
              <a:gd name="T2" fmla="*/ 533400 w 672"/>
              <a:gd name="T3" fmla="*/ 1600200 h 1008"/>
              <a:gd name="T4" fmla="*/ 1066800 w 672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4059237" y="7577137"/>
            <a:ext cx="1427163" cy="2590800"/>
          </a:xfrm>
          <a:custGeom>
            <a:avLst/>
            <a:gdLst>
              <a:gd name="T0" fmla="*/ 0 w 672"/>
              <a:gd name="T1" fmla="*/ 0 h 1008"/>
              <a:gd name="T2" fmla="*/ 713582 w 672"/>
              <a:gd name="T3" fmla="*/ 2590800 h 1008"/>
              <a:gd name="T4" fmla="*/ 1427163 w 672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0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2" name="Text Box 72"/>
          <p:cNvSpPr txBox="1">
            <a:spLocks noChangeArrowheads="1"/>
          </p:cNvSpPr>
          <p:nvPr/>
        </p:nvSpPr>
        <p:spPr bwMode="auto">
          <a:xfrm>
            <a:off x="4391818" y="10281623"/>
            <a:ext cx="381000" cy="7540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</a:p>
        </p:txBody>
      </p: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13347693" y="7315200"/>
            <a:ext cx="1975756" cy="3200400"/>
            <a:chOff x="4232" y="2016"/>
            <a:chExt cx="792" cy="2016"/>
          </a:xfrm>
        </p:grpSpPr>
        <p:graphicFrame>
          <p:nvGraphicFramePr>
            <p:cNvPr id="74" name="Object 61"/>
            <p:cNvGraphicFramePr>
              <a:graphicFrameLocks noChangeAspect="1"/>
            </p:cNvGraphicFramePr>
            <p:nvPr/>
          </p:nvGraphicFramePr>
          <p:xfrm>
            <a:off x="4232" y="2736"/>
            <a:ext cx="23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0" name="Equation" r:id="rId8" imgW="368300" imgH="457200" progId="Equation.DSMT4">
                    <p:embed/>
                  </p:oleObj>
                </mc:Choice>
                <mc:Fallback>
                  <p:oleObj name="Equation" r:id="rId8" imgW="3683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" y="2736"/>
                          <a:ext cx="23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62"/>
            <p:cNvGraphicFramePr>
              <a:graphicFrameLocks noChangeAspect="1"/>
            </p:cNvGraphicFramePr>
            <p:nvPr/>
          </p:nvGraphicFramePr>
          <p:xfrm>
            <a:off x="4848" y="2112"/>
            <a:ext cx="17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1" name="Equation" r:id="rId10" imgW="279400" imgH="457200" progId="Equation.DSMT4">
                    <p:embed/>
                  </p:oleObj>
                </mc:Choice>
                <mc:Fallback>
                  <p:oleObj name="Equation" r:id="rId10" imgW="2794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2112"/>
                          <a:ext cx="17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Line 63"/>
            <p:cNvSpPr>
              <a:spLocks noChangeShapeType="1"/>
            </p:cNvSpPr>
            <p:nvPr/>
          </p:nvSpPr>
          <p:spPr bwMode="auto">
            <a:xfrm>
              <a:off x="4272" y="2256"/>
              <a:ext cx="260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77" name="Line 64"/>
            <p:cNvSpPr>
              <a:spLocks noChangeShapeType="1"/>
            </p:cNvSpPr>
            <p:nvPr/>
          </p:nvSpPr>
          <p:spPr bwMode="auto">
            <a:xfrm>
              <a:off x="4272" y="2016"/>
              <a:ext cx="0" cy="20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78" name="Line 73"/>
            <p:cNvSpPr>
              <a:spLocks noChangeShapeType="1"/>
            </p:cNvSpPr>
            <p:nvPr/>
          </p:nvSpPr>
          <p:spPr bwMode="auto">
            <a:xfrm>
              <a:off x="4272" y="3000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80" name="Freeform 76"/>
          <p:cNvSpPr>
            <a:spLocks/>
          </p:cNvSpPr>
          <p:nvPr/>
        </p:nvSpPr>
        <p:spPr bwMode="auto">
          <a:xfrm rot="10800000">
            <a:off x="12877800" y="8901112"/>
            <a:ext cx="1066800" cy="1600200"/>
          </a:xfrm>
          <a:custGeom>
            <a:avLst/>
            <a:gdLst>
              <a:gd name="T0" fmla="*/ 0 w 672"/>
              <a:gd name="T1" fmla="*/ 0 h 1008"/>
              <a:gd name="T2" fmla="*/ 533400 w 672"/>
              <a:gd name="T3" fmla="*/ 1600200 h 1008"/>
              <a:gd name="T4" fmla="*/ 1066800 w 672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1" name="Text Box 77"/>
          <p:cNvSpPr txBox="1">
            <a:spLocks noChangeArrowheads="1"/>
          </p:cNvSpPr>
          <p:nvPr/>
        </p:nvSpPr>
        <p:spPr bwMode="auto">
          <a:xfrm>
            <a:off x="13369925" y="7335837"/>
            <a:ext cx="457200" cy="396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</a:p>
        </p:txBody>
      </p:sp>
      <p:sp>
        <p:nvSpPr>
          <p:cNvPr id="82" name="Freeform 78"/>
          <p:cNvSpPr>
            <a:spLocks/>
          </p:cNvSpPr>
          <p:nvPr/>
        </p:nvSpPr>
        <p:spPr bwMode="auto">
          <a:xfrm rot="10800000">
            <a:off x="13472888" y="8915400"/>
            <a:ext cx="1233712" cy="1600200"/>
          </a:xfrm>
          <a:custGeom>
            <a:avLst/>
            <a:gdLst>
              <a:gd name="T0" fmla="*/ 0 w 672"/>
              <a:gd name="T1" fmla="*/ 0 h 1008"/>
              <a:gd name="T2" fmla="*/ 533400 w 672"/>
              <a:gd name="T3" fmla="*/ 1600200 h 1008"/>
              <a:gd name="T4" fmla="*/ 1066800 w 672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5715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69987" y="6497099"/>
                <a:ext cx="612488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latin typeface="Cambria Math"/>
                        </a:rPr>
                        <m:t>𝒃𝒙</m:t>
                      </m:r>
                      <m:r>
                        <a:rPr lang="en-US" sz="4000" b="1" i="1"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latin typeface="Cambria Math"/>
                        </a:rPr>
                        <m:t>𝒄</m:t>
                      </m:r>
                      <m:r>
                        <a:rPr lang="en-US" sz="4000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𝑎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987" y="6497099"/>
                <a:ext cx="6124882" cy="72180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3156" y="6517199"/>
                <a:ext cx="2135585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56" y="6517199"/>
                <a:ext cx="2135585" cy="72180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4370583" y="10674776"/>
                <a:ext cx="2135585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0583" y="10674776"/>
                <a:ext cx="2135585" cy="72180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8734118" y="11469964"/>
                <a:ext cx="612488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latin typeface="Cambria Math"/>
                        </a:rPr>
                        <m:t>𝒃𝒙</m:t>
                      </m:r>
                      <m:r>
                        <a:rPr lang="en-US" sz="4000" b="1" i="1"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latin typeface="Cambria Math"/>
                        </a:rPr>
                        <m:t>𝒄</m:t>
                      </m:r>
                      <m:r>
                        <a:rPr lang="en-US" sz="4000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</a:rPr>
                            <m:t>𝑎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118" y="11469964"/>
                <a:ext cx="6124882" cy="72180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4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517E-7 1.11022E-16 L 0.00182 0.138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69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13878 L 0.1076 0.127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3393E-6 L -0.075 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43101E-7 L 3.33333E-6 -0.174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7" grpId="0" animBg="1"/>
      <p:bldP spid="58" grpId="0" animBg="1"/>
      <p:bldP spid="59" grpId="0" animBg="1"/>
      <p:bldP spid="71" grpId="0" animBg="1"/>
      <p:bldP spid="72" grpId="0"/>
      <p:bldP spid="80" grpId="0" animBg="1"/>
      <p:bldP spid="80" grpId="1" animBg="1"/>
      <p:bldP spid="81" grpId="0" animBg="1"/>
      <p:bldP spid="82" grpId="0" animBg="1"/>
      <p:bldP spid="10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611108" y="1828804"/>
            <a:ext cx="12114292" cy="872732"/>
            <a:chOff x="7459670" y="7543799"/>
            <a:chExt cx="20011305" cy="872846"/>
          </a:xfrm>
        </p:grpSpPr>
        <p:sp>
          <p:nvSpPr>
            <p:cNvPr id="3" name="TextBox 2"/>
            <p:cNvSpPr txBox="1"/>
            <p:nvPr/>
          </p:nvSpPr>
          <p:spPr>
            <a:xfrm>
              <a:off x="8993186" y="7620004"/>
              <a:ext cx="18477789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ĐỒ THỊ CỦA HÀM SỐ BẬC HAI</a:t>
              </a:r>
              <a:endParaRPr lang="en-US" sz="4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829304" y="7640053"/>
                  <a:ext cx="667815" cy="769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ĐỒ THỊ 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24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155200"/>
              </p:ext>
            </p:extLst>
          </p:nvPr>
        </p:nvGraphicFramePr>
        <p:xfrm>
          <a:off x="7696200" y="9980612"/>
          <a:ext cx="27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2" name="Equation" r:id="rId3" imgW="279400" imgH="457200" progId="Equation.DSMT4">
                  <p:embed/>
                </p:oleObj>
              </mc:Choice>
              <mc:Fallback>
                <p:oleObj name="Equation" r:id="rId3" imgW="279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9980612"/>
                        <a:ext cx="27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494578"/>
              </p:ext>
            </p:extLst>
          </p:nvPr>
        </p:nvGraphicFramePr>
        <p:xfrm>
          <a:off x="1752600" y="11753850"/>
          <a:ext cx="1524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3" name="Equation" r:id="rId5" imgW="558720" imgH="241200" progId="Equation.DSMT4">
                  <p:embed/>
                </p:oleObj>
              </mc:Choice>
              <mc:Fallback>
                <p:oleObj name="Equation" r:id="rId5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753850"/>
                        <a:ext cx="1524000" cy="742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 4"/>
          <p:cNvSpPr>
            <a:spLocks/>
          </p:cNvSpPr>
          <p:nvPr/>
        </p:nvSpPr>
        <p:spPr bwMode="auto">
          <a:xfrm>
            <a:off x="2241101" y="5975330"/>
            <a:ext cx="2026099" cy="4116740"/>
          </a:xfrm>
          <a:custGeom>
            <a:avLst/>
            <a:gdLst>
              <a:gd name="T0" fmla="*/ 0 w 672"/>
              <a:gd name="T1" fmla="*/ 0 h 1008"/>
              <a:gd name="T2" fmla="*/ 685800 w 672"/>
              <a:gd name="T3" fmla="*/ 2362200 h 1008"/>
              <a:gd name="T4" fmla="*/ 1371600 w 672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9525">
            <a:solidFill>
              <a:schemeClr val="accent4">
                <a:lumMod val="1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chemeClr val="accent4">
                  <a:lumMod val="1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3200400" y="5841999"/>
            <a:ext cx="12362" cy="4966670"/>
          </a:xfrm>
          <a:prstGeom prst="line">
            <a:avLst/>
          </a:prstGeom>
          <a:noFill/>
          <a:ln w="9525">
            <a:solidFill>
              <a:schemeClr val="accent4">
                <a:lumMod val="1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chemeClr val="accent4">
                  <a:lumMod val="1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 flipV="1">
            <a:off x="2362200" y="10081862"/>
            <a:ext cx="850562" cy="0"/>
          </a:xfrm>
          <a:prstGeom prst="line">
            <a:avLst/>
          </a:prstGeom>
          <a:noFill/>
          <a:ln w="9525">
            <a:solidFill>
              <a:schemeClr val="accent4">
                <a:lumMod val="1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chemeClr val="accent4">
                  <a:lumMod val="1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55" name="Group 64"/>
          <p:cNvGrpSpPr>
            <a:grpSpLocks/>
          </p:cNvGrpSpPr>
          <p:nvPr/>
        </p:nvGrpSpPr>
        <p:grpSpPr bwMode="auto">
          <a:xfrm>
            <a:off x="1143643" y="5105400"/>
            <a:ext cx="4114157" cy="6097314"/>
            <a:chOff x="179" y="1296"/>
            <a:chExt cx="2221" cy="1911"/>
          </a:xfrm>
        </p:grpSpPr>
        <p:grpSp>
          <p:nvGrpSpPr>
            <p:cNvPr id="56" name="Group 6"/>
            <p:cNvGrpSpPr>
              <a:grpSpLocks/>
            </p:cNvGrpSpPr>
            <p:nvPr/>
          </p:nvGrpSpPr>
          <p:grpSpPr bwMode="auto">
            <a:xfrm>
              <a:off x="192" y="1296"/>
              <a:ext cx="2208" cy="1911"/>
              <a:chOff x="288" y="2169"/>
              <a:chExt cx="2208" cy="1911"/>
            </a:xfrm>
          </p:grpSpPr>
          <p:grpSp>
            <p:nvGrpSpPr>
              <p:cNvPr id="60" name="Group 7"/>
              <p:cNvGrpSpPr>
                <a:grpSpLocks/>
              </p:cNvGrpSpPr>
              <p:nvPr/>
            </p:nvGrpSpPr>
            <p:grpSpPr bwMode="auto">
              <a:xfrm>
                <a:off x="288" y="2169"/>
                <a:ext cx="2208" cy="1911"/>
                <a:chOff x="192" y="2073"/>
                <a:chExt cx="2208" cy="1911"/>
              </a:xfrm>
            </p:grpSpPr>
            <p:sp>
              <p:nvSpPr>
                <p:cNvPr id="62" name="Line 8"/>
                <p:cNvSpPr>
                  <a:spLocks noChangeShapeType="1"/>
                </p:cNvSpPr>
                <p:nvPr/>
              </p:nvSpPr>
              <p:spPr bwMode="auto">
                <a:xfrm>
                  <a:off x="192" y="3168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816" y="2112"/>
                  <a:ext cx="0" cy="1872"/>
                </a:xfrm>
                <a:prstGeom prst="line">
                  <a:avLst/>
                </a:prstGeom>
                <a:noFill/>
                <a:ln w="95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160" y="3216"/>
                  <a:ext cx="240" cy="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400">
                      <a:solidFill>
                        <a:schemeClr val="accent4">
                          <a:lumMod val="10000"/>
                        </a:schemeClr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6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76" y="2073"/>
                  <a:ext cx="240" cy="2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4400">
                      <a:solidFill>
                        <a:schemeClr val="accent4">
                          <a:lumMod val="10000"/>
                        </a:schemeClr>
                      </a:solidFill>
                      <a:latin typeface="Times New Roman" pitchFamily="18" charset="0"/>
                      <a:ea typeface="Tahoma" pitchFamily="34" charset="0"/>
                      <a:cs typeface="Times New Roman" pitchFamily="18" charset="0"/>
                    </a:rPr>
                    <a:t>y</a:t>
                  </a:r>
                </a:p>
              </p:txBody>
            </p:sp>
          </p:grpSp>
          <p:sp>
            <p:nvSpPr>
              <p:cNvPr id="61" name="Text Box 12"/>
              <p:cNvSpPr txBox="1">
                <a:spLocks noChangeArrowheads="1"/>
              </p:cNvSpPr>
              <p:nvPr/>
            </p:nvSpPr>
            <p:spPr bwMode="auto">
              <a:xfrm>
                <a:off x="604" y="3264"/>
                <a:ext cx="192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O</a:t>
                </a:r>
              </a:p>
            </p:txBody>
          </p:sp>
        </p:grpSp>
        <p:graphicFrame>
          <p:nvGraphicFramePr>
            <p:cNvPr id="5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050438"/>
                </p:ext>
              </p:extLst>
            </p:nvPr>
          </p:nvGraphicFramePr>
          <p:xfrm>
            <a:off x="1084" y="1989"/>
            <a:ext cx="617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4" name="Equation" r:id="rId7" imgW="507960" imgH="609480" progId="Equation.DSMT4">
                    <p:embed/>
                  </p:oleObj>
                </mc:Choice>
                <mc:Fallback>
                  <p:oleObj name="Equation" r:id="rId7" imgW="507960" imgH="609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" y="1989"/>
                          <a:ext cx="617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200848"/>
                </p:ext>
              </p:extLst>
            </p:nvPr>
          </p:nvGraphicFramePr>
          <p:xfrm>
            <a:off x="179" y="2682"/>
            <a:ext cx="397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5" name="Equation" r:id="rId9" imgW="380880" imgH="609480" progId="Equation.DSMT4">
                    <p:embed/>
                  </p:oleObj>
                </mc:Choice>
                <mc:Fallback>
                  <p:oleObj name="Equation" r:id="rId9" imgW="380880" imgH="609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" y="2682"/>
                          <a:ext cx="397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1084" y="2841"/>
              <a:ext cx="14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66" name="Group 20"/>
          <p:cNvGrpSpPr>
            <a:grpSpLocks/>
          </p:cNvGrpSpPr>
          <p:nvPr/>
        </p:nvGrpSpPr>
        <p:grpSpPr bwMode="auto">
          <a:xfrm>
            <a:off x="11839570" y="5613399"/>
            <a:ext cx="6613827" cy="6426201"/>
            <a:chOff x="3264" y="1632"/>
            <a:chExt cx="2272" cy="2341"/>
          </a:xfrm>
        </p:grpSpPr>
        <p:grpSp>
          <p:nvGrpSpPr>
            <p:cNvPr id="67" name="Group 21"/>
            <p:cNvGrpSpPr>
              <a:grpSpLocks/>
            </p:cNvGrpSpPr>
            <p:nvPr/>
          </p:nvGrpSpPr>
          <p:grpSpPr bwMode="auto">
            <a:xfrm>
              <a:off x="3264" y="1632"/>
              <a:ext cx="2272" cy="1911"/>
              <a:chOff x="3264" y="1881"/>
              <a:chExt cx="2272" cy="1911"/>
            </a:xfrm>
          </p:grpSpPr>
          <p:sp>
            <p:nvSpPr>
              <p:cNvPr id="70" name="Text Box 22"/>
              <p:cNvSpPr txBox="1">
                <a:spLocks noChangeArrowheads="1"/>
              </p:cNvSpPr>
              <p:nvPr/>
            </p:nvSpPr>
            <p:spPr bwMode="auto">
              <a:xfrm>
                <a:off x="4560" y="2400"/>
                <a:ext cx="192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71" name="Line 23"/>
              <p:cNvSpPr>
                <a:spLocks noChangeShapeType="1"/>
              </p:cNvSpPr>
              <p:nvPr/>
            </p:nvSpPr>
            <p:spPr bwMode="auto">
              <a:xfrm>
                <a:off x="3264" y="2640"/>
                <a:ext cx="2160" cy="0"/>
              </a:xfrm>
              <a:prstGeom prst="line">
                <a:avLst/>
              </a:prstGeom>
              <a:noFill/>
              <a:ln w="9525">
                <a:solidFill>
                  <a:schemeClr val="accent4">
                    <a:lumMod val="1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72" name="Line 24"/>
              <p:cNvSpPr>
                <a:spLocks noChangeShapeType="1"/>
              </p:cNvSpPr>
              <p:nvPr/>
            </p:nvSpPr>
            <p:spPr bwMode="auto">
              <a:xfrm flipV="1">
                <a:off x="4752" y="1920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accent4">
                    <a:lumMod val="1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73" name="Text Box 25"/>
              <p:cNvSpPr txBox="1">
                <a:spLocks noChangeArrowheads="1"/>
              </p:cNvSpPr>
              <p:nvPr/>
            </p:nvSpPr>
            <p:spPr bwMode="auto">
              <a:xfrm>
                <a:off x="5296" y="2571"/>
                <a:ext cx="240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74" name="Text Box 26"/>
              <p:cNvSpPr txBox="1">
                <a:spLocks noChangeArrowheads="1"/>
              </p:cNvSpPr>
              <p:nvPr/>
            </p:nvSpPr>
            <p:spPr bwMode="auto">
              <a:xfrm>
                <a:off x="4560" y="1881"/>
                <a:ext cx="240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y</a:t>
                </a:r>
              </a:p>
            </p:txBody>
          </p:sp>
        </p:grpSp>
        <p:sp>
          <p:nvSpPr>
            <p:cNvPr id="68" name="Freeform 27"/>
            <p:cNvSpPr>
              <a:spLocks/>
            </p:cNvSpPr>
            <p:nvPr/>
          </p:nvSpPr>
          <p:spPr bwMode="auto">
            <a:xfrm flipV="1">
              <a:off x="3712" y="2064"/>
              <a:ext cx="768" cy="1488"/>
            </a:xfrm>
            <a:custGeom>
              <a:avLst/>
              <a:gdLst>
                <a:gd name="T0" fmla="*/ 0 w 672"/>
                <a:gd name="T1" fmla="*/ 0 h 1008"/>
                <a:gd name="T2" fmla="*/ 384 w 672"/>
                <a:gd name="T3" fmla="*/ 1488 h 1008"/>
                <a:gd name="T4" fmla="*/ 768 w 672"/>
                <a:gd name="T5" fmla="*/ 0 h 10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1008">
                  <a:moveTo>
                    <a:pt x="0" y="0"/>
                  </a:moveTo>
                  <a:cubicBezTo>
                    <a:pt x="112" y="504"/>
                    <a:pt x="224" y="1008"/>
                    <a:pt x="336" y="1008"/>
                  </a:cubicBezTo>
                  <a:cubicBezTo>
                    <a:pt x="448" y="1008"/>
                    <a:pt x="560" y="504"/>
                    <a:pt x="672" y="0"/>
                  </a:cubicBezTo>
                </a:path>
              </a:pathLst>
            </a:custGeom>
            <a:noFill/>
            <a:ln w="952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6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198543"/>
                </p:ext>
              </p:extLst>
            </p:nvPr>
          </p:nvGraphicFramePr>
          <p:xfrm>
            <a:off x="4094" y="3697"/>
            <a:ext cx="623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6" name="Equation" r:id="rId11" imgW="545760" imgH="241200" progId="Equation.DSMT4">
                    <p:embed/>
                  </p:oleObj>
                </mc:Choice>
                <mc:Fallback>
                  <p:oleObj name="Equation" r:id="rId11" imgW="5457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4" y="3697"/>
                          <a:ext cx="623" cy="2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Line 30"/>
          <p:cNvSpPr>
            <a:spLocks noChangeShapeType="1"/>
          </p:cNvSpPr>
          <p:nvPr/>
        </p:nvSpPr>
        <p:spPr bwMode="auto">
          <a:xfrm flipV="1">
            <a:off x="14249399" y="6763840"/>
            <a:ext cx="1921767" cy="17960"/>
          </a:xfrm>
          <a:prstGeom prst="line">
            <a:avLst/>
          </a:prstGeom>
          <a:noFill/>
          <a:ln w="9525">
            <a:solidFill>
              <a:schemeClr val="accent4">
                <a:lumMod val="1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chemeClr val="accent4">
                  <a:lumMod val="1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13716000" y="5994399"/>
            <a:ext cx="22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4249400" y="6172199"/>
            <a:ext cx="31584" cy="4636469"/>
          </a:xfrm>
          <a:prstGeom prst="line">
            <a:avLst/>
          </a:prstGeom>
          <a:noFill/>
          <a:ln w="9525">
            <a:solidFill>
              <a:schemeClr val="accent4">
                <a:lumMod val="1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chemeClr val="accent4">
                  <a:lumMod val="1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7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019665"/>
              </p:ext>
            </p:extLst>
          </p:nvPr>
        </p:nvGraphicFramePr>
        <p:xfrm>
          <a:off x="13007975" y="6908799"/>
          <a:ext cx="368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" name="Equation" r:id="rId13" imgW="368300" imgH="457200" progId="Equation.DSMT4">
                  <p:embed/>
                </p:oleObj>
              </mc:Choice>
              <mc:Fallback>
                <p:oleObj name="Equation" r:id="rId13" imgW="368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7975" y="6908799"/>
                        <a:ext cx="368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268228"/>
              </p:ext>
            </p:extLst>
          </p:nvPr>
        </p:nvGraphicFramePr>
        <p:xfrm>
          <a:off x="14303375" y="5994399"/>
          <a:ext cx="27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8" name="Equation" r:id="rId15" imgW="279400" imgH="457200" progId="Equation.DSMT4">
                  <p:embed/>
                </p:oleObj>
              </mc:Choice>
              <mc:Fallback>
                <p:oleObj name="Equation" r:id="rId15" imgW="279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75" y="5994399"/>
                        <a:ext cx="27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36"/>
              <p:cNvSpPr txBox="1">
                <a:spLocks noChangeArrowheads="1"/>
              </p:cNvSpPr>
              <p:nvPr/>
            </p:nvSpPr>
            <p:spPr bwMode="auto">
              <a:xfrm>
                <a:off x="1171575" y="3943351"/>
                <a:ext cx="15440025" cy="784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Đồ</a:t>
                </a:r>
                <a:r>
                  <a:rPr lang="en-US" sz="44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44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bậc</a:t>
                </a:r>
                <a:r>
                  <a:rPr lang="en-US" sz="44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hai</a:t>
                </a:r>
                <a:r>
                  <a:rPr lang="en-US" sz="4400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 </a:t>
                </a:r>
                <a:endParaRPr lang="en-US" sz="44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1575" y="3943351"/>
                <a:ext cx="15440025" cy="784767"/>
              </a:xfrm>
              <a:prstGeom prst="rect">
                <a:avLst/>
              </a:prstGeom>
              <a:blipFill rotWithShape="1">
                <a:blip r:embed="rId16"/>
                <a:stretch>
                  <a:fillRect l="-1579" t="-13178" b="-3643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59"/>
          <p:cNvGrpSpPr>
            <a:grpSpLocks/>
          </p:cNvGrpSpPr>
          <p:nvPr/>
        </p:nvGrpSpPr>
        <p:grpSpPr bwMode="auto">
          <a:xfrm>
            <a:off x="3200400" y="6652072"/>
            <a:ext cx="11047413" cy="3456463"/>
            <a:chOff x="1126" y="1682"/>
            <a:chExt cx="6959" cy="1241"/>
          </a:xfrm>
        </p:grpSpPr>
        <p:sp>
          <p:nvSpPr>
            <p:cNvPr id="84" name="AutoShape 52"/>
            <p:cNvSpPr>
              <a:spLocks noChangeArrowheads="1"/>
            </p:cNvSpPr>
            <p:nvPr/>
          </p:nvSpPr>
          <p:spPr bwMode="auto">
            <a:xfrm flipH="1">
              <a:off x="1126" y="2858"/>
              <a:ext cx="47" cy="47"/>
            </a:xfrm>
            <a:prstGeom prst="flowChartConnector">
              <a:avLst/>
            </a:prstGeom>
            <a:solidFill>
              <a:srgbClr val="FF3300"/>
            </a:solidFill>
            <a:ln w="9525" algn="ctr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85" name="AutoShape 53"/>
            <p:cNvSpPr>
              <a:spLocks noChangeArrowheads="1"/>
            </p:cNvSpPr>
            <p:nvPr/>
          </p:nvSpPr>
          <p:spPr bwMode="auto">
            <a:xfrm flipH="1">
              <a:off x="8038" y="1682"/>
              <a:ext cx="47" cy="47"/>
            </a:xfrm>
            <a:prstGeom prst="flowChartConnector">
              <a:avLst/>
            </a:prstGeom>
            <a:solidFill>
              <a:srgbClr val="FF3300"/>
            </a:solidFill>
            <a:ln w="9525" algn="ctr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86" name="Text Box 56"/>
            <p:cNvSpPr txBox="1">
              <a:spLocks noChangeArrowheads="1"/>
            </p:cNvSpPr>
            <p:nvPr/>
          </p:nvSpPr>
          <p:spPr bwMode="auto">
            <a:xfrm>
              <a:off x="4258" y="2420"/>
              <a:ext cx="1620" cy="2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4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Đỉnh</a:t>
              </a:r>
              <a:endParaRPr lang="en-US" sz="4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87" name="Line 57"/>
            <p:cNvSpPr>
              <a:spLocks noChangeShapeType="1"/>
            </p:cNvSpPr>
            <p:nvPr/>
          </p:nvSpPr>
          <p:spPr bwMode="auto">
            <a:xfrm flipV="1">
              <a:off x="5350" y="1776"/>
              <a:ext cx="2496" cy="808"/>
            </a:xfrm>
            <a:prstGeom prst="line">
              <a:avLst/>
            </a:prstGeom>
            <a:noFill/>
            <a:ln w="9525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88" name="Line 58"/>
            <p:cNvSpPr>
              <a:spLocks noChangeShapeType="1"/>
            </p:cNvSpPr>
            <p:nvPr/>
          </p:nvSpPr>
          <p:spPr bwMode="auto">
            <a:xfrm flipH="1">
              <a:off x="1533" y="2659"/>
              <a:ext cx="2725" cy="264"/>
            </a:xfrm>
            <a:prstGeom prst="line">
              <a:avLst/>
            </a:prstGeom>
            <a:noFill/>
            <a:ln w="9525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89" name="Group 63"/>
          <p:cNvGrpSpPr>
            <a:grpSpLocks/>
          </p:cNvGrpSpPr>
          <p:nvPr/>
        </p:nvGrpSpPr>
        <p:grpSpPr bwMode="auto">
          <a:xfrm>
            <a:off x="3200400" y="6278562"/>
            <a:ext cx="11080750" cy="4381499"/>
            <a:chOff x="-3447" y="467"/>
            <a:chExt cx="6980" cy="2760"/>
          </a:xfrm>
        </p:grpSpPr>
        <p:sp>
          <p:nvSpPr>
            <p:cNvPr id="90" name="Line 54"/>
            <p:cNvSpPr>
              <a:spLocks noChangeShapeType="1"/>
            </p:cNvSpPr>
            <p:nvPr/>
          </p:nvSpPr>
          <p:spPr bwMode="auto">
            <a:xfrm>
              <a:off x="-3447" y="1344"/>
              <a:ext cx="0" cy="1883"/>
            </a:xfrm>
            <a:prstGeom prst="line">
              <a:avLst/>
            </a:prstGeom>
            <a:noFill/>
            <a:ln w="952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91" name="Line 55"/>
            <p:cNvSpPr>
              <a:spLocks noChangeShapeType="1"/>
            </p:cNvSpPr>
            <p:nvPr/>
          </p:nvSpPr>
          <p:spPr bwMode="auto">
            <a:xfrm flipH="1">
              <a:off x="3513" y="467"/>
              <a:ext cx="8" cy="2653"/>
            </a:xfrm>
            <a:prstGeom prst="line">
              <a:avLst/>
            </a:prstGeom>
            <a:noFill/>
            <a:ln w="952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92" name="Text Box 60"/>
            <p:cNvSpPr txBox="1">
              <a:spLocks noChangeArrowheads="1"/>
            </p:cNvSpPr>
            <p:nvPr/>
          </p:nvSpPr>
          <p:spPr bwMode="auto">
            <a:xfrm>
              <a:off x="-1191" y="1152"/>
              <a:ext cx="2688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4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Trục</a:t>
              </a:r>
              <a:r>
                <a:rPr lang="en-US" sz="44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đối</a:t>
              </a:r>
              <a:r>
                <a:rPr lang="en-US" sz="44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xứng</a:t>
              </a:r>
              <a:endParaRPr lang="en-US" sz="4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93" name="Line 61"/>
            <p:cNvSpPr>
              <a:spLocks noChangeShapeType="1"/>
            </p:cNvSpPr>
            <p:nvPr/>
          </p:nvSpPr>
          <p:spPr bwMode="auto">
            <a:xfrm flipH="1">
              <a:off x="-3399" y="1637"/>
              <a:ext cx="2208" cy="587"/>
            </a:xfrm>
            <a:prstGeom prst="line">
              <a:avLst/>
            </a:prstGeom>
            <a:noFill/>
            <a:ln w="9525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94" name="Line 62"/>
            <p:cNvSpPr>
              <a:spLocks noChangeShapeType="1"/>
            </p:cNvSpPr>
            <p:nvPr/>
          </p:nvSpPr>
          <p:spPr bwMode="auto">
            <a:xfrm>
              <a:off x="1497" y="1599"/>
              <a:ext cx="2036" cy="483"/>
            </a:xfrm>
            <a:prstGeom prst="line">
              <a:avLst/>
            </a:prstGeom>
            <a:noFill/>
            <a:ln w="9525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95" name="Freeform 65"/>
          <p:cNvSpPr>
            <a:spLocks/>
          </p:cNvSpPr>
          <p:nvPr/>
        </p:nvSpPr>
        <p:spPr bwMode="auto">
          <a:xfrm rot="10800000">
            <a:off x="13143709" y="6776742"/>
            <a:ext cx="2235659" cy="4360862"/>
          </a:xfrm>
          <a:custGeom>
            <a:avLst/>
            <a:gdLst>
              <a:gd name="T0" fmla="*/ 0 w 672"/>
              <a:gd name="T1" fmla="*/ 0 h 1008"/>
              <a:gd name="T2" fmla="*/ 609600 w 672"/>
              <a:gd name="T3" fmla="*/ 2362200 h 1008"/>
              <a:gd name="T4" fmla="*/ 1219200 w 672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28575" cmpd="sng">
            <a:solidFill>
              <a:schemeClr val="accent4">
                <a:lumMod val="1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chemeClr val="accent4">
                  <a:lumMod val="1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6" name="Freeform 66"/>
          <p:cNvSpPr>
            <a:spLocks/>
          </p:cNvSpPr>
          <p:nvPr/>
        </p:nvSpPr>
        <p:spPr bwMode="auto">
          <a:xfrm>
            <a:off x="2241101" y="5901070"/>
            <a:ext cx="2026099" cy="4163663"/>
          </a:xfrm>
          <a:custGeom>
            <a:avLst/>
            <a:gdLst>
              <a:gd name="T0" fmla="*/ 0 w 672"/>
              <a:gd name="T1" fmla="*/ 0 h 1008"/>
              <a:gd name="T2" fmla="*/ 685800 w 672"/>
              <a:gd name="T3" fmla="*/ 2362200 h 1008"/>
              <a:gd name="T4" fmla="*/ 1371600 w 672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008">
                <a:moveTo>
                  <a:pt x="0" y="0"/>
                </a:moveTo>
                <a:cubicBezTo>
                  <a:pt x="112" y="504"/>
                  <a:pt x="224" y="1008"/>
                  <a:pt x="336" y="1008"/>
                </a:cubicBezTo>
                <a:cubicBezTo>
                  <a:pt x="448" y="1008"/>
                  <a:pt x="560" y="504"/>
                  <a:pt x="672" y="0"/>
                </a:cubicBezTo>
              </a:path>
            </a:pathLst>
          </a:custGeom>
          <a:noFill/>
          <a:ln w="28575" cmpd="sng">
            <a:solidFill>
              <a:schemeClr val="accent4">
                <a:lumMod val="1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chemeClr val="accent4">
                  <a:lumMod val="1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61726"/>
              </p:ext>
            </p:extLst>
          </p:nvPr>
        </p:nvGraphicFramePr>
        <p:xfrm>
          <a:off x="13875544" y="7822053"/>
          <a:ext cx="1142924" cy="1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9" name="Equation" r:id="rId17" imgW="507960" imgH="609480" progId="Equation.DSMT4">
                  <p:embed/>
                </p:oleObj>
              </mc:Choice>
              <mc:Fallback>
                <p:oleObj name="Equation" r:id="rId17" imgW="507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5544" y="7822053"/>
                        <a:ext cx="1142924" cy="1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924226"/>
              </p:ext>
            </p:extLst>
          </p:nvPr>
        </p:nvGraphicFramePr>
        <p:xfrm>
          <a:off x="16413870" y="6084183"/>
          <a:ext cx="735399" cy="1266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" name="Equation" r:id="rId18" imgW="380880" imgH="609480" progId="Equation.DSMT4">
                  <p:embed/>
                </p:oleObj>
              </mc:Choice>
              <mc:Fallback>
                <p:oleObj name="Equation" r:id="rId18" imgW="3808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3870" y="6084183"/>
                        <a:ext cx="735399" cy="1266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2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7152" y="5949407"/>
            <a:ext cx="23695848" cy="7537129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721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07152" y="2275948"/>
            <a:ext cx="23695848" cy="3604093"/>
            <a:chOff x="992187" y="2564544"/>
            <a:chExt cx="22353091" cy="408808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Chevron 1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7"/>
                <a:ext cx="3173469" cy="92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9521235" y="1118458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235" y="11184585"/>
                <a:ext cx="2500565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7377" y="3038565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7" y="3038565"/>
                <a:ext cx="2256588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6699" y="4199675"/>
                <a:ext cx="5795880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9" y="4199675"/>
                <a:ext cx="5795880" cy="14752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419851" y="4191141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51" y="4191141"/>
                <a:ext cx="5485687" cy="14752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688418" y="4187087"/>
                <a:ext cx="6195256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418" y="4187087"/>
                <a:ext cx="6195256" cy="14752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210951" y="4191141"/>
                <a:ext cx="655174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0951" y="4191141"/>
                <a:ext cx="6551742" cy="14752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47"/>
          <p:cNvGrpSpPr/>
          <p:nvPr/>
        </p:nvGrpSpPr>
        <p:grpSpPr>
          <a:xfrm>
            <a:off x="632683" y="1253463"/>
            <a:ext cx="9472086" cy="968318"/>
            <a:chOff x="739068" y="1515168"/>
            <a:chExt cx="9473319" cy="968444"/>
          </a:xfrm>
        </p:grpSpPr>
        <p:sp>
          <p:nvSpPr>
            <p:cNvPr id="31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7309447" y="4490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21376" y="6960568"/>
                <a:ext cx="22565882" cy="115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8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6" y="6960568"/>
                <a:ext cx="22565882" cy="1156150"/>
              </a:xfrm>
              <a:prstGeom prst="rect">
                <a:avLst/>
              </a:prstGeom>
              <a:blipFill rotWithShape="1">
                <a:blip r:embed="rId8"/>
                <a:stretch>
                  <a:fillRect l="-1216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4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7" grpId="1"/>
      <p:bldP spid="28" grpId="0"/>
      <p:bldP spid="29" grpId="0"/>
      <p:bldP spid="46" grpId="0" animBg="1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5105</TotalTime>
  <Words>2397</Words>
  <Application>Microsoft Office PowerPoint</Application>
  <PresentationFormat>Custom</PresentationFormat>
  <Paragraphs>280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507</cp:revision>
  <dcterms:created xsi:type="dcterms:W3CDTF">2013-08-31T11:42:51Z</dcterms:created>
  <dcterms:modified xsi:type="dcterms:W3CDTF">2021-08-30T10:49:52Z</dcterms:modified>
</cp:coreProperties>
</file>