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58" r:id="rId2"/>
    <p:sldId id="352" r:id="rId3"/>
    <p:sldId id="360" r:id="rId4"/>
    <p:sldId id="361" r:id="rId5"/>
    <p:sldId id="362" r:id="rId6"/>
    <p:sldId id="364" r:id="rId7"/>
    <p:sldId id="365" r:id="rId8"/>
    <p:sldId id="366" r:id="rId9"/>
    <p:sldId id="367" r:id="rId10"/>
    <p:sldId id="368" r:id="rId11"/>
    <p:sldId id="370" r:id="rId12"/>
    <p:sldId id="372" r:id="rId13"/>
    <p:sldId id="373" r:id="rId14"/>
    <p:sldId id="375" r:id="rId15"/>
    <p:sldId id="378" r:id="rId16"/>
    <p:sldId id="379" r:id="rId17"/>
    <p:sldId id="380" r:id="rId18"/>
    <p:sldId id="381" r:id="rId19"/>
    <p:sldId id="382" r:id="rId20"/>
    <p:sldId id="384" r:id="rId21"/>
    <p:sldId id="385" r:id="rId22"/>
    <p:sldId id="389" r:id="rId23"/>
    <p:sldId id="390" r:id="rId24"/>
    <p:sldId id="393" r:id="rId25"/>
    <p:sldId id="394" r:id="rId26"/>
    <p:sldId id="391" r:id="rId27"/>
    <p:sldId id="395" r:id="rId28"/>
    <p:sldId id="3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7B6714-C119-46C3-A13D-F0A4723B2AD4}">
          <p14:sldIdLst>
            <p14:sldId id="258"/>
          </p14:sldIdLst>
        </p14:section>
        <p14:section name="Untitled Section" id="{BFAC2EF9-C09D-4B9F-82CC-0D48386228DE}">
          <p14:sldIdLst>
            <p14:sldId id="352"/>
            <p14:sldId id="360"/>
            <p14:sldId id="361"/>
            <p14:sldId id="362"/>
            <p14:sldId id="364"/>
            <p14:sldId id="365"/>
            <p14:sldId id="366"/>
            <p14:sldId id="367"/>
            <p14:sldId id="368"/>
            <p14:sldId id="370"/>
            <p14:sldId id="372"/>
            <p14:sldId id="373"/>
            <p14:sldId id="375"/>
            <p14:sldId id="378"/>
            <p14:sldId id="379"/>
            <p14:sldId id="380"/>
            <p14:sldId id="381"/>
            <p14:sldId id="382"/>
            <p14:sldId id="384"/>
            <p14:sldId id="385"/>
            <p14:sldId id="389"/>
            <p14:sldId id="390"/>
            <p14:sldId id="393"/>
            <p14:sldId id="394"/>
            <p14:sldId id="391"/>
            <p14:sldId id="395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ED32-BC95-4194-9CC5-4E8EE86A60A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6F7AB-544F-4CC2-AEAD-5DDCC88EF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54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98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5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79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1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01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7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69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7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72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4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76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32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6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9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2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0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0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3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2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9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9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2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65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88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706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326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59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85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412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50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50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50" b="1"/>
            </a:lvl1pPr>
            <a:lvl2pPr marL="544265" indent="0">
              <a:buNone/>
              <a:defRPr sz="2400" b="1"/>
            </a:lvl2pPr>
            <a:lvl3pPr marL="1088530" indent="0">
              <a:buNone/>
              <a:defRPr sz="2150" b="1"/>
            </a:lvl3pPr>
            <a:lvl4pPr marL="1632795" indent="0">
              <a:buNone/>
              <a:defRPr sz="1900" b="1"/>
            </a:lvl4pPr>
            <a:lvl5pPr marL="2177061" indent="0">
              <a:buNone/>
              <a:defRPr sz="1900" b="1"/>
            </a:lvl5pPr>
            <a:lvl6pPr marL="2721326" indent="0">
              <a:buNone/>
              <a:defRPr sz="1900" b="1"/>
            </a:lvl6pPr>
            <a:lvl7pPr marL="3265591" indent="0">
              <a:buNone/>
              <a:defRPr sz="1900" b="1"/>
            </a:lvl7pPr>
            <a:lvl8pPr marL="3809855" indent="0">
              <a:buNone/>
              <a:defRPr sz="1900" b="1"/>
            </a:lvl8pPr>
            <a:lvl9pPr marL="4354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50" b="1"/>
            </a:lvl1pPr>
            <a:lvl2pPr marL="544265" indent="0">
              <a:buNone/>
              <a:defRPr sz="2400" b="1"/>
            </a:lvl2pPr>
            <a:lvl3pPr marL="1088530" indent="0">
              <a:buNone/>
              <a:defRPr sz="2150" b="1"/>
            </a:lvl3pPr>
            <a:lvl4pPr marL="1632795" indent="0">
              <a:buNone/>
              <a:defRPr sz="1900" b="1"/>
            </a:lvl4pPr>
            <a:lvl5pPr marL="2177061" indent="0">
              <a:buNone/>
              <a:defRPr sz="1900" b="1"/>
            </a:lvl5pPr>
            <a:lvl6pPr marL="2721326" indent="0">
              <a:buNone/>
              <a:defRPr sz="1900" b="1"/>
            </a:lvl6pPr>
            <a:lvl7pPr marL="3265591" indent="0">
              <a:buNone/>
              <a:defRPr sz="1900" b="1"/>
            </a:lvl7pPr>
            <a:lvl8pPr marL="3809855" indent="0">
              <a:buNone/>
              <a:defRPr sz="1900" b="1"/>
            </a:lvl8pPr>
            <a:lvl9pPr marL="4354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0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65" indent="0">
              <a:buNone/>
              <a:defRPr sz="1450"/>
            </a:lvl2pPr>
            <a:lvl3pPr marL="1088530" indent="0">
              <a:buNone/>
              <a:defRPr sz="1200"/>
            </a:lvl3pPr>
            <a:lvl4pPr marL="1632795" indent="0">
              <a:buNone/>
              <a:defRPr sz="1050"/>
            </a:lvl4pPr>
            <a:lvl5pPr marL="2177061" indent="0">
              <a:buNone/>
              <a:defRPr sz="1050"/>
            </a:lvl5pPr>
            <a:lvl6pPr marL="2721326" indent="0">
              <a:buNone/>
              <a:defRPr sz="1050"/>
            </a:lvl6pPr>
            <a:lvl7pPr marL="3265591" indent="0">
              <a:buNone/>
              <a:defRPr sz="1050"/>
            </a:lvl7pPr>
            <a:lvl8pPr marL="3809855" indent="0">
              <a:buNone/>
              <a:defRPr sz="1050"/>
            </a:lvl8pPr>
            <a:lvl9pPr marL="435412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9"/>
            </a:lvl1pPr>
            <a:lvl2pPr marL="544265" indent="0">
              <a:buNone/>
              <a:defRPr sz="3349"/>
            </a:lvl2pPr>
            <a:lvl3pPr marL="1088530" indent="0">
              <a:buNone/>
              <a:defRPr sz="2850"/>
            </a:lvl3pPr>
            <a:lvl4pPr marL="1632795" indent="0">
              <a:buNone/>
              <a:defRPr sz="2400"/>
            </a:lvl4pPr>
            <a:lvl5pPr marL="2177061" indent="0">
              <a:buNone/>
              <a:defRPr sz="2400"/>
            </a:lvl5pPr>
            <a:lvl6pPr marL="2721326" indent="0">
              <a:buNone/>
              <a:defRPr sz="2400"/>
            </a:lvl6pPr>
            <a:lvl7pPr marL="3265591" indent="0">
              <a:buNone/>
              <a:defRPr sz="2400"/>
            </a:lvl7pPr>
            <a:lvl8pPr marL="3809855" indent="0">
              <a:buNone/>
              <a:defRPr sz="2400"/>
            </a:lvl8pPr>
            <a:lvl9pPr marL="4354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65" indent="0">
              <a:buNone/>
              <a:defRPr sz="1450"/>
            </a:lvl2pPr>
            <a:lvl3pPr marL="1088530" indent="0">
              <a:buNone/>
              <a:defRPr sz="1200"/>
            </a:lvl3pPr>
            <a:lvl4pPr marL="1632795" indent="0">
              <a:buNone/>
              <a:defRPr sz="1050"/>
            </a:lvl4pPr>
            <a:lvl5pPr marL="2177061" indent="0">
              <a:buNone/>
              <a:defRPr sz="1050"/>
            </a:lvl5pPr>
            <a:lvl6pPr marL="2721326" indent="0">
              <a:buNone/>
              <a:defRPr sz="1050"/>
            </a:lvl6pPr>
            <a:lvl7pPr marL="3265591" indent="0">
              <a:buNone/>
              <a:defRPr sz="1050"/>
            </a:lvl7pPr>
            <a:lvl8pPr marL="3809855" indent="0">
              <a:buNone/>
              <a:defRPr sz="1050"/>
            </a:lvl8pPr>
            <a:lvl9pPr marL="435412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1762"/>
            <a:ext cx="12191937" cy="71445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764640" y="227626"/>
            <a:ext cx="72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18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3486" y="92974"/>
            <a:ext cx="664862" cy="662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6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16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2250"/>
              </a:lnSpc>
            </a:pPr>
            <a:r>
              <a:rPr lang="en-US" sz="16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16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7660" y="228601"/>
            <a:ext cx="67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8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18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/>
        </p:nvSpPr>
        <p:spPr bwMode="black">
          <a:xfrm>
            <a:off x="3624353" y="160457"/>
            <a:ext cx="8567648" cy="48828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45714" tIns="22857" rIns="45714" bIns="2285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24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24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1088530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99" indent="-408199" algn="l" defTabSz="1088530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431" indent="-340166" algn="l" defTabSz="1088530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663" indent="-272133" algn="l" defTabSz="1088530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28" indent="-272133" algn="l" defTabSz="108853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3" indent="-272133" algn="l" defTabSz="108853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458" indent="-272133" algn="l" defTabSz="10885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723" indent="-272133" algn="l" defTabSz="10885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88" indent="-272133" algn="l" defTabSz="10885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253" indent="-272133" algn="l" defTabSz="10885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65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30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95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61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26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91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55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20" algn="l" defTabSz="1088530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1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1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0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08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0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7.png"/><Relationship Id="rId9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29.png"/><Relationship Id="rId9" Type="http://schemas.openxmlformats.org/officeDocument/2006/relationships/image" Target="../media/image1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829010" y="1859673"/>
            <a:ext cx="1297749" cy="4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9" tIns="22850" rIns="45699" bIns="22850" rtlCol="0">
            <a:spAutoFit/>
          </a:bodyPr>
          <a:lstStyle/>
          <a:p>
            <a:pPr algn="ctr" defTabSz="1088639"/>
            <a:r>
              <a:rPr lang="en-US" sz="24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4500" y="2318397"/>
            <a:ext cx="9144000" cy="66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9" tIns="22850" rIns="45699" bIns="22850" rtlCol="0">
            <a:spAutoFit/>
          </a:bodyPr>
          <a:lstStyle/>
          <a:p>
            <a:pPr algn="ctr" defTabSz="1088639">
              <a:lnSpc>
                <a:spcPct val="150000"/>
              </a:lnSpc>
            </a:pPr>
            <a:r>
              <a:rPr lang="en-US" sz="3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ÔN TẬP HỌC KỲ 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88718" y="941887"/>
            <a:ext cx="906946" cy="914227"/>
            <a:chOff x="12784885" y="1066801"/>
            <a:chExt cx="1814128" cy="182869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110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36313" cy="1338706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088639"/>
              <a:r>
                <a:rPr lang="en-US" sz="404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404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404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0563" y="983120"/>
            <a:ext cx="1119042" cy="853403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2123774" y="4916081"/>
            <a:ext cx="8544227" cy="499762"/>
            <a:chOff x="7483861" y="7543801"/>
            <a:chExt cx="17012919" cy="999654"/>
          </a:xfrm>
        </p:grpSpPr>
        <p:sp>
          <p:nvSpPr>
            <p:cNvPr id="44" name="TextBox 43"/>
            <p:cNvSpPr txBox="1"/>
            <p:nvPr/>
          </p:nvSpPr>
          <p:spPr>
            <a:xfrm>
              <a:off x="8993188" y="7620005"/>
              <a:ext cx="15503592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DẶN DÒ.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949167"/>
              <a:chOff x="7483860" y="7543801"/>
              <a:chExt cx="1251657" cy="94916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846495"/>
                <a:chOff x="7493378" y="7646473"/>
                <a:chExt cx="1242139" cy="84649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80883" y="7646473"/>
                  <a:ext cx="897543" cy="8464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639"/>
                  <a:r>
                    <a:rPr lang="en-US" sz="215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2176631" y="4272949"/>
            <a:ext cx="7424570" cy="499764"/>
            <a:chOff x="7459670" y="7543799"/>
            <a:chExt cx="14851072" cy="999659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7"/>
              <a:ext cx="13317555" cy="92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42749"/>
              <a:chOff x="7459669" y="7543800"/>
              <a:chExt cx="1381118" cy="942749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46496"/>
                <a:chOff x="7469187" y="7640053"/>
                <a:chExt cx="1371600" cy="846496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45452" y="7640053"/>
                  <a:ext cx="635514" cy="846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639"/>
                  <a:r>
                    <a:rPr lang="en-US" sz="215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0" y="3216559"/>
            <a:ext cx="12232217" cy="5078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45699" tIns="22850" rIns="45699" bIns="22850" rtlCol="0">
            <a:spAutoFit/>
          </a:bodyPr>
          <a:lstStyle/>
          <a:p>
            <a:pPr algn="ctr" defTabSz="1088639"/>
            <a:r>
              <a:rPr lang="en-US" sz="3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HÀM SỐ LUỸ THỪA – HÀM SỐ MŨ VÀ HÀM SỐ LOGARIT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756334" y="4099733"/>
            <a:ext cx="9102166" cy="2135889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 defTabSz="1088639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4" y="703521"/>
            <a:ext cx="1577312" cy="1598895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929" y="716221"/>
            <a:ext cx="1692071" cy="16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42148" y="4646939"/>
                <a:ext cx="9249190" cy="2652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Đ</m:t>
                      </m:r>
                      <m:r>
                        <m:rPr>
                          <m:nor/>
                        </m:rPr>
                        <a:rPr lang="en-US" sz="2400" b="1"/>
                        <m:t>i</m:t>
                      </m:r>
                      <m:r>
                        <m:rPr>
                          <m:nor/>
                        </m:rPr>
                        <a:rPr lang="en-US" sz="2400" b="1"/>
                        <m:t>ề</m:t>
                      </m:r>
                      <m:r>
                        <m:rPr>
                          <m:nor/>
                        </m:rPr>
                        <a:rPr lang="en-US" sz="2400" b="1"/>
                        <m:t>u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ki</m:t>
                      </m:r>
                      <m:r>
                        <m:rPr>
                          <m:nor/>
                        </m:rPr>
                        <a:rPr lang="en-US" sz="2400" b="1"/>
                        <m:t>ệ</m:t>
                      </m:r>
                      <m:r>
                        <m:rPr>
                          <m:nor/>
                        </m:rPr>
                        <a:rPr lang="en-US" sz="2400" b="1"/>
                        <m:t>n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x</m:t>
                      </m:r>
                      <m:r>
                        <m:rPr>
                          <m:nor/>
                        </m:rPr>
                        <a:rPr lang="en-US" sz="2400" b="1"/>
                        <m:t>á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 đị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ủ</m:t>
                      </m:r>
                      <m:r>
                        <m:rPr>
                          <m:nor/>
                        </m:rPr>
                        <a:rPr lang="en-US" sz="2400" b="1"/>
                        <m:t>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h</m:t>
                      </m:r>
                      <m:r>
                        <m:rPr>
                          <m:nor/>
                        </m:rPr>
                        <a:rPr lang="en-US" sz="2400" b="1"/>
                        <m:t>à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s</m:t>
                      </m:r>
                      <m:r>
                        <m:rPr>
                          <m:nor/>
                        </m:rPr>
                        <a:rPr lang="en-US" sz="2400" b="1"/>
                        <m:t>ố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à: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V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y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p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x</m:t>
                      </m:r>
                      <m:r>
                        <m:rPr>
                          <m:nor/>
                        </m:rPr>
                        <a:rPr lang="en-US" sz="2400" b="1"/>
                        <m:t>á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 đị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ủ</m:t>
                      </m:r>
                      <m:r>
                        <m:rPr>
                          <m:nor/>
                        </m:rPr>
                        <a:rPr lang="en-US" sz="2400" b="1"/>
                        <m:t>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h</m:t>
                      </m:r>
                      <m:r>
                        <m:rPr>
                          <m:nor/>
                        </m:rPr>
                        <a:rPr lang="en-US" sz="2400" b="1"/>
                        <m:t>à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s</m:t>
                      </m:r>
                      <m:r>
                        <m:rPr>
                          <m:nor/>
                        </m:rPr>
                        <a:rPr lang="en-US" sz="2400" b="1"/>
                        <m:t>ố </m:t>
                      </m:r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 </m:t>
                      </m:r>
                      <m:r>
                        <m:rPr>
                          <m:nor/>
                        </m:rPr>
                        <a:rPr lang="en-US" sz="2400" b="1" i="0" smtClean="0"/>
                        <m:t>D</m:t>
                      </m:r>
                      <m:r>
                        <m:rPr>
                          <m:nor/>
                        </m:rPr>
                        <a:rPr lang="en-US" sz="2400" b="1" i="0" smtClean="0"/>
                        <m:t>= 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48" y="4646939"/>
                <a:ext cx="9249190" cy="2652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071" y="1219488"/>
                <a:ext cx="8510636" cy="723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/>
                        <m:t>T</m:t>
                      </m:r>
                      <m:r>
                        <m:rPr>
                          <m:nor/>
                        </m:rPr>
                        <a:rPr lang="vi-VN" sz="2400" b="1"/>
                        <m:t>ậ</m:t>
                      </m:r>
                      <m:r>
                        <m:rPr>
                          <m:nor/>
                        </m:rPr>
                        <a:rPr lang="vi-VN" sz="2400" b="1"/>
                        <m:t>p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x</m:t>
                      </m:r>
                      <m:r>
                        <m:rPr>
                          <m:nor/>
                        </m:rPr>
                        <a:rPr lang="vi-VN" sz="2400" b="1"/>
                        <m:t>á</m:t>
                      </m:r>
                      <m:r>
                        <m:rPr>
                          <m:nor/>
                        </m:rPr>
                        <a:rPr lang="vi-VN" sz="2400" b="1"/>
                        <m:t>c</m:t>
                      </m:r>
                      <m:r>
                        <m:rPr>
                          <m:nor/>
                        </m:rPr>
                        <a:rPr lang="vi-VN" sz="2400" b="1"/>
                        <m:t> đị</m:t>
                      </m:r>
                      <m:r>
                        <m:rPr>
                          <m:nor/>
                        </m:rPr>
                        <a:rPr lang="vi-VN" sz="2400" b="1"/>
                        <m:t>nh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c</m:t>
                      </m:r>
                      <m:r>
                        <m:rPr>
                          <m:nor/>
                        </m:rPr>
                        <a:rPr lang="vi-VN" sz="2400" b="1"/>
                        <m:t>ủ</m:t>
                      </m:r>
                      <m:r>
                        <m:rPr>
                          <m:nor/>
                        </m:rPr>
                        <a:rPr lang="vi-VN" sz="2400" b="1"/>
                        <m:t>a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h</m:t>
                      </m:r>
                      <m:r>
                        <m:rPr>
                          <m:nor/>
                        </m:rPr>
                        <a:rPr lang="vi-VN" sz="2400" b="1"/>
                        <m:t>à</m:t>
                      </m:r>
                      <m:r>
                        <m:rPr>
                          <m:nor/>
                        </m:rPr>
                        <a:rPr lang="vi-VN" sz="2400" b="1"/>
                        <m:t>m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s</m:t>
                      </m:r>
                      <m:r>
                        <m:rPr>
                          <m:nor/>
                        </m:rPr>
                        <a:rPr lang="vi-VN" sz="2400" b="1"/>
                        <m:t>ố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l</m:t>
                      </m:r>
                      <m:r>
                        <m:rPr>
                          <m:nor/>
                        </m:rPr>
                        <a:rPr lang="vi-VN" sz="2400" b="1"/>
                        <m:t>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1" y="1219488"/>
                <a:ext cx="8510636" cy="723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352549" y="2087954"/>
            <a:ext cx="466725" cy="51197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42148" y="2070928"/>
                <a:ext cx="34469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−∞;−1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1;+∞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48" y="2070928"/>
                <a:ext cx="3446998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766936" y="2031502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−1;1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36" y="2031502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-3935" y="2370336"/>
                <a:ext cx="45338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−∞;1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35" y="2370336"/>
                <a:ext cx="4533899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285074" y="2750076"/>
                <a:ext cx="40576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                 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−1;1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74" y="2750076"/>
                <a:ext cx="405765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3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1" y="4837443"/>
                <a:ext cx="8382414" cy="1957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2400" i="1">
                          <a:latin typeface="Cambria Math" panose="02040503050406030204" pitchFamily="18" charset="0"/>
                        </a:rPr>
                        <m:t>−1&gt;0⇔</m:t>
                      </m:r>
                      <m:r>
                        <a:rPr lang="vi-V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1">
                          <a:latin typeface="Cambria Math" panose="02040503050406030204" pitchFamily="18" charset="0"/>
                        </a:rPr>
                        <m:t>&gt;1</m:t>
                      </m:r>
                      <m:r>
                        <m:rPr>
                          <m:nor/>
                        </m:rP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1" y="4837443"/>
                <a:ext cx="8382414" cy="1957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400781" y="1219488"/>
                <a:ext cx="7657619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mtClean="0"/>
                        <m:t>T</m:t>
                      </m:r>
                      <m:r>
                        <m:rPr>
                          <m:nor/>
                        </m:rPr>
                        <a:rPr lang="en-US" sz="2400" b="1" smtClean="0"/>
                        <m:t>ì</m:t>
                      </m:r>
                      <m:r>
                        <m:rPr>
                          <m:nor/>
                        </m:rPr>
                        <a:rPr lang="en-US" sz="2400" b="1" smtClean="0"/>
                        <m:t>m</m:t>
                      </m:r>
                      <m:r>
                        <m:rPr>
                          <m:nor/>
                        </m:rPr>
                        <a:rPr lang="en-US" sz="2400" b="1" smtClean="0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p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x</m:t>
                      </m:r>
                      <m:r>
                        <m:rPr>
                          <m:nor/>
                        </m:rPr>
                        <a:rPr lang="en-US" sz="2400" b="1"/>
                        <m:t>á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 đị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ủ</m:t>
                      </m:r>
                      <m:r>
                        <m:rPr>
                          <m:nor/>
                        </m:rPr>
                        <a:rPr lang="en-US" sz="2400" b="1"/>
                        <m:t>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h</m:t>
                      </m:r>
                      <m:r>
                        <m:rPr>
                          <m:nor/>
                        </m:rPr>
                        <a:rPr lang="en-US" sz="2400" b="1"/>
                        <m:t>à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s</m:t>
                      </m:r>
                      <m:r>
                        <m:rPr>
                          <m:nor/>
                        </m:rPr>
                        <a:rPr lang="en-US" sz="2400" b="1"/>
                        <m:t>ố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𝟐𝟎𝟐𝟎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781" y="1219488"/>
                <a:ext cx="7657619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343024" y="2224461"/>
            <a:ext cx="514351" cy="46166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−1;+∞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 t="-80263" b="-14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−∞;−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9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453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3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08455" y="3709142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08455" y="1234949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1" y="4837443"/>
                <a:ext cx="6210714" cy="2630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ó.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400" b="1"/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/>
                        <m:t>             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/>
                        <m:t>             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vi-VN" sz="2400" b="1"/>
                        <m:t>. 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1" y="4837443"/>
                <a:ext cx="6210714" cy="2630464"/>
              </a:xfrm>
              <a:prstGeom prst="rect">
                <a:avLst/>
              </a:prstGeom>
              <a:blipFill>
                <a:blip r:embed="rId3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481124" y="1219488"/>
                <a:ext cx="6850472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/>
                        <m:t>Nghi</m:t>
                      </m:r>
                      <m:r>
                        <m:rPr>
                          <m:nor/>
                        </m:rPr>
                        <a:rPr lang="vi-VN" sz="2400" b="1"/>
                        <m:t>ệ</m:t>
                      </m:r>
                      <m:r>
                        <m:rPr>
                          <m:nor/>
                        </m:rPr>
                        <a:rPr lang="vi-VN" sz="2400" b="1"/>
                        <m:t>m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c</m:t>
                      </m:r>
                      <m:r>
                        <m:rPr>
                          <m:nor/>
                        </m:rPr>
                        <a:rPr lang="vi-VN" sz="2400" b="1"/>
                        <m:t>ủ</m:t>
                      </m:r>
                      <m:r>
                        <m:rPr>
                          <m:nor/>
                        </m:rPr>
                        <a:rPr lang="vi-VN" sz="2400" b="1"/>
                        <m:t>a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ph</m:t>
                      </m:r>
                      <m:r>
                        <m:rPr>
                          <m:nor/>
                        </m:rPr>
                        <a:rPr lang="vi-VN" sz="2400" b="1"/>
                        <m:t>ươ</m:t>
                      </m:r>
                      <m:r>
                        <m:rPr>
                          <m:nor/>
                        </m:rPr>
                        <a:rPr lang="vi-VN" sz="2400" b="1"/>
                        <m:t>ng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tr</m:t>
                      </m:r>
                      <m:r>
                        <m:rPr>
                          <m:nor/>
                        </m:rPr>
                        <a:rPr lang="vi-VN" sz="2400" b="1"/>
                        <m:t>ì</m:t>
                      </m:r>
                      <m:r>
                        <m:rPr>
                          <m:nor/>
                        </m:rPr>
                        <a:rPr lang="vi-VN" sz="2400" b="1"/>
                        <m:t>nh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l</m:t>
                      </m:r>
                      <m:r>
                        <m:rPr>
                          <m:nor/>
                        </m:rPr>
                        <a:rPr lang="vi-VN" sz="2400" b="1"/>
                        <m:t>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24" y="1219488"/>
                <a:ext cx="6850472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8779505" y="2153385"/>
            <a:ext cx="409575" cy="4500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vi-VN" sz="2400"/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2400"/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nor/>
                      </m:rPr>
                      <a:rPr lang="vi-VN" sz="2400"/>
                      <m:t>.</m:t>
                    </m:r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=−1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3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1" y="4837443"/>
                <a:ext cx="6916346" cy="2011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/>
                        <m:t>Đ</m:t>
                      </m:r>
                      <m:r>
                        <m:rPr>
                          <m:nor/>
                        </m:rPr>
                        <a:rPr lang="vi-VN" sz="2400" b="1"/>
                        <m:t>i</m:t>
                      </m:r>
                      <m:r>
                        <m:rPr>
                          <m:nor/>
                        </m:rPr>
                        <a:rPr lang="vi-VN" sz="2400" b="1"/>
                        <m:t>ề</m:t>
                      </m:r>
                      <m:r>
                        <m:rPr>
                          <m:nor/>
                        </m:rPr>
                        <a:rPr lang="vi-VN" sz="2400" b="1"/>
                        <m:t>u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ki</m:t>
                      </m:r>
                      <m:r>
                        <m:rPr>
                          <m:nor/>
                        </m:rPr>
                        <a:rPr lang="vi-VN" sz="2400" b="1"/>
                        <m:t>ệ</m:t>
                      </m:r>
                      <m:r>
                        <m:rPr>
                          <m:nor/>
                        </m:rPr>
                        <a:rPr lang="vi-VN" sz="2400" b="1"/>
                        <m:t>n</m:t>
                      </m:r>
                      <m:r>
                        <m:rPr>
                          <m:nor/>
                        </m:rPr>
                        <a:rPr lang="vi-VN" sz="2400" b="1"/>
                        <m:t>: 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/>
                        <m:t>	</m:t>
                      </m:r>
                      <m:r>
                        <m:rPr>
                          <m:nor/>
                        </m:rPr>
                        <a:rPr lang="vi-VN" sz="2400" b="1"/>
                        <m:t>Ta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c</m:t>
                      </m:r>
                      <m:r>
                        <m:rPr>
                          <m:nor/>
                        </m:rPr>
                        <a:rPr lang="vi-VN" sz="2400" b="1"/>
                        <m:t>ó 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2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func>
                      <m:r>
                        <a:rPr lang="vi-VN" sz="2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func>
                      <m:r>
                        <a:rPr lang="vi-VN" sz="2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2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vi-V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vi-VN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1" y="4837443"/>
                <a:ext cx="6916346" cy="2011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071" y="1219488"/>
                <a:ext cx="9118059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/>
                        <m:t>Nghi</m:t>
                      </m:r>
                      <m:r>
                        <m:rPr>
                          <m:nor/>
                        </m:rPr>
                        <a:rPr lang="vi-VN" sz="2400" b="1"/>
                        <m:t>ệ</m:t>
                      </m:r>
                      <m:r>
                        <m:rPr>
                          <m:nor/>
                        </m:rPr>
                        <a:rPr lang="vi-VN" sz="2400" b="1"/>
                        <m:t>m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c</m:t>
                      </m:r>
                      <m:r>
                        <m:rPr>
                          <m:nor/>
                        </m:rPr>
                        <a:rPr lang="vi-VN" sz="2400" b="1"/>
                        <m:t>ủ</m:t>
                      </m:r>
                      <m:r>
                        <m:rPr>
                          <m:nor/>
                        </m:rPr>
                        <a:rPr lang="vi-VN" sz="2400" b="1"/>
                        <m:t>a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ph</m:t>
                      </m:r>
                      <m:r>
                        <m:rPr>
                          <m:nor/>
                        </m:rPr>
                        <a:rPr lang="vi-VN" sz="2400" b="1"/>
                        <m:t>ươ</m:t>
                      </m:r>
                      <m:r>
                        <m:rPr>
                          <m:nor/>
                        </m:rPr>
                        <a:rPr lang="vi-VN" sz="2400" b="1"/>
                        <m:t>ng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tr</m:t>
                      </m:r>
                      <m:r>
                        <m:rPr>
                          <m:nor/>
                        </m:rPr>
                        <a:rPr lang="vi-VN" sz="2400" b="1"/>
                        <m:t>ì</m:t>
                      </m:r>
                      <m:r>
                        <m:rPr>
                          <m:nor/>
                        </m:rPr>
                        <a:rPr lang="vi-VN" sz="2400" b="1"/>
                        <m:t>nh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l</m:t>
                      </m:r>
                      <m:r>
                        <m:rPr>
                          <m:nor/>
                        </m:rPr>
                        <a:rPr lang="vi-VN" sz="2400" b="1"/>
                        <m:t>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1" y="1219488"/>
                <a:ext cx="9118059" cy="470000"/>
              </a:xfrm>
              <a:prstGeom prst="rect">
                <a:avLst/>
              </a:prstGeom>
              <a:blipFill>
                <a:blip r:embed="rId5"/>
                <a:stretch>
                  <a:fillRect b="-2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437658" y="2214045"/>
            <a:ext cx="485775" cy="46166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vi-VN" sz="2400"/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626317" y="2124089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vi-VN" sz="2400"/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317" y="2124089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697" y="2697196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pc="-75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" y="2697196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813109" y="2451566"/>
                <a:ext cx="405765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109" y="2451566"/>
                <a:ext cx="4057650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8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76976" y="4269227"/>
                <a:ext cx="9524374" cy="2991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+1≥0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+4=4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⇔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≥−1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76" y="4269227"/>
                <a:ext cx="9524374" cy="2991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467303" y="3895296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303" y="3895296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072" y="1219488"/>
                <a:ext cx="8038528" cy="1373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2400" b="1"/>
                        <m:t>Nghi</m:t>
                      </m:r>
                      <m:r>
                        <m:rPr>
                          <m:nor/>
                        </m:rPr>
                        <a:rPr lang="es-ES" sz="2400" b="1"/>
                        <m:t>ệ</m:t>
                      </m:r>
                      <m:r>
                        <m:rPr>
                          <m:nor/>
                        </m:rPr>
                        <a:rPr lang="es-ES" sz="2400" b="1"/>
                        <m:t>m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c</m:t>
                      </m:r>
                      <m:r>
                        <m:rPr>
                          <m:nor/>
                        </m:rPr>
                        <a:rPr lang="vi-VN" sz="2400" b="1"/>
                        <m:t>ủ</m:t>
                      </m:r>
                      <m:r>
                        <m:rPr>
                          <m:nor/>
                        </m:rPr>
                        <a:rPr lang="vi-VN" sz="2400" b="1"/>
                        <m:t>a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ph</m:t>
                      </m:r>
                      <m:r>
                        <m:rPr>
                          <m:nor/>
                        </m:rPr>
                        <a:rPr lang="vi-VN" sz="2400" b="1"/>
                        <m:t>ươ</m:t>
                      </m:r>
                      <m:r>
                        <m:rPr>
                          <m:nor/>
                        </m:rPr>
                        <a:rPr lang="vi-VN" sz="2400" b="1"/>
                        <m:t>ng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tr</m:t>
                      </m:r>
                      <m:r>
                        <m:rPr>
                          <m:nor/>
                        </m:rPr>
                        <a:rPr lang="vi-VN" sz="2400" b="1"/>
                        <m:t>ì</m:t>
                      </m:r>
                      <m:r>
                        <m:rPr>
                          <m:nor/>
                        </m:rPr>
                        <a:rPr lang="vi-VN" sz="2400" b="1"/>
                        <m:t>nh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l</m:t>
                      </m:r>
                      <m:r>
                        <m:rPr>
                          <m:nor/>
                        </m:rPr>
                        <a:rPr lang="vi-VN" sz="2400" b="1"/>
                        <m:t>à</m:t>
                      </m:r>
                    </m:oMath>
                  </m:oMathPara>
                </a14:m>
                <a:endParaRPr lang="en-US" sz="2400" b="1" dirty="0"/>
              </a:p>
              <a:p>
                <a:pPr lvl="0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2" y="1219488"/>
                <a:ext cx="8038528" cy="13739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6444852" y="2289516"/>
            <a:ext cx="546341" cy="46166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GB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624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2400"/>
                        <m:t>..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0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ounded Rectangle 124"/>
                <p:cNvSpPr/>
                <p:nvPr/>
              </p:nvSpPr>
              <p:spPr>
                <a:xfrm>
                  <a:off x="1209587" y="6979322"/>
                  <a:ext cx="22135690" cy="6508078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5" name="Rounded 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7" y="6979322"/>
                  <a:ext cx="22135690" cy="6508078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1" y="4837443"/>
                <a:ext cx="6916346" cy="2599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Đ</m:t>
                      </m:r>
                      <m:r>
                        <m:rPr>
                          <m:nor/>
                        </m:rPr>
                        <a:rPr lang="en-US" sz="2400" b="1"/>
                        <m:t>i</m:t>
                      </m:r>
                      <m:r>
                        <m:rPr>
                          <m:nor/>
                        </m:rPr>
                        <a:rPr lang="en-US" sz="2400" b="1"/>
                        <m:t>ề</m:t>
                      </m:r>
                      <m:r>
                        <m:rPr>
                          <m:nor/>
                        </m:rPr>
                        <a:rPr lang="en-US" sz="2400" b="1"/>
                        <m:t>u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ki</m:t>
                      </m:r>
                      <m:r>
                        <m:rPr>
                          <m:nor/>
                        </m:rPr>
                        <a:rPr lang="en-US" sz="2400" b="1"/>
                        <m:t>ệ</m:t>
                      </m:r>
                      <m:r>
                        <m:rPr>
                          <m:nor/>
                        </m:rPr>
                        <a:rPr lang="en-US" sz="2400" b="1"/>
                        <m:t>n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e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&lt;−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1" y="4837443"/>
                <a:ext cx="6916346" cy="25993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15151" y="1219488"/>
                <a:ext cx="10190522" cy="1062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Ph</m:t>
                      </m:r>
                      <m:r>
                        <m:rPr>
                          <m:nor/>
                        </m:rPr>
                        <a:rPr lang="en-US" sz="2400"/>
                        <m:t>ươ</m:t>
                      </m:r>
                      <m:r>
                        <m:rPr>
                          <m:nor/>
                        </m:rPr>
                        <a:rPr lang="en-US" sz="2400"/>
                        <m:t>ng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tr</m:t>
                      </m:r>
                      <m:r>
                        <m:rPr>
                          <m:nor/>
                        </m:rPr>
                        <a:rPr lang="en-US" sz="2400"/>
                        <m:t>ì</m:t>
                      </m:r>
                      <m:r>
                        <m:rPr>
                          <m:nor/>
                        </m:rPr>
                        <a:rPr lang="en-US" sz="2400"/>
                        <m:t>nh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400"/>
                        <m:t> +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</m:t>
                      </m:r>
                      <m:r>
                        <m:rPr>
                          <m:nor/>
                        </m:rPr>
                        <a:rPr lang="en-US" sz="2400"/>
                        <m:t>ó </m:t>
                      </m:r>
                      <m:r>
                        <m:rPr>
                          <m:nor/>
                        </m:rPr>
                        <a:rPr lang="en-US" sz="2400"/>
                        <m:t>hai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nghi</m:t>
                      </m:r>
                      <m:r>
                        <m:rPr>
                          <m:nor/>
                        </m:rPr>
                        <a:rPr lang="en-US" sz="2400"/>
                        <m:t>ệ</m:t>
                      </m:r>
                      <m:r>
                        <m:rPr>
                          <m:nor/>
                        </m:rPr>
                        <a:rPr lang="en-US" sz="2400"/>
                        <m:t>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/>
                        <m:t>. 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T</m:t>
                      </m:r>
                      <m:r>
                        <m:rPr>
                          <m:nor/>
                        </m:rPr>
                        <a:rPr lang="en-US" sz="2400"/>
                        <m:t>ổ</m:t>
                      </m:r>
                      <m:r>
                        <m:rPr>
                          <m:nor/>
                        </m:rPr>
                        <a:rPr lang="en-US" sz="2400"/>
                        <m:t>ng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l</m:t>
                      </m:r>
                      <m:r>
                        <m:rPr>
                          <m:nor/>
                        </m:rPr>
                        <a:rPr lang="en-US" sz="2400"/>
                        <m:t>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51" y="1219488"/>
                <a:ext cx="10190522" cy="1062214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9358" y="2268167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2400" b="0" i="1" spc="-7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3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58" y="2268167"/>
                <a:ext cx="230090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23979" y="2146914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0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979" y="2146914"/>
                <a:ext cx="225742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270477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270477"/>
                <a:ext cx="3610553" cy="461665"/>
              </a:xfrm>
              <a:prstGeom prst="rect">
                <a:avLst/>
              </a:prstGeom>
              <a:blipFill>
                <a:blip r:embed="rId9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321460"/>
                <a:ext cx="4057650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pc="-75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9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321460"/>
                <a:ext cx="4057650" cy="453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3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2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32D4D-FB87-4519-88A4-B1E4AFA5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16" y="1541882"/>
            <a:ext cx="11120068" cy="390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5899959-1DD8-45DA-9DDF-D69BB9D227B3}"/>
                  </a:ext>
                </a:extLst>
              </p:cNvPr>
              <p:cNvSpPr/>
              <p:nvPr/>
            </p:nvSpPr>
            <p:spPr>
              <a:xfrm>
                <a:off x="1133475" y="2262205"/>
                <a:ext cx="10125076" cy="3053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V</m:t>
                      </m:r>
                      <m:r>
                        <m:rPr>
                          <m:nor/>
                        </m:rPr>
                        <a:rPr lang="en-US" sz="2400" b="1"/>
                        <m:t>ớ</m:t>
                      </m:r>
                      <m:r>
                        <m:rPr>
                          <m:nor/>
                        </m:rPr>
                        <a:rPr lang="en-US" sz="2400" b="1"/>
                        <m:t>i</m:t>
                      </m:r>
                      <m:r>
                        <m:rPr>
                          <m:nor/>
                        </m:rPr>
                        <a:rPr lang="en-US" sz="2400" b="1"/>
                        <m:t> đ</m:t>
                      </m:r>
                      <m:r>
                        <m:rPr>
                          <m:nor/>
                        </m:rPr>
                        <a:rPr lang="en-US" sz="2400" b="1"/>
                        <m:t>i</m:t>
                      </m:r>
                      <m:r>
                        <m:rPr>
                          <m:nor/>
                        </m:rPr>
                        <a:rPr lang="en-US" sz="2400" b="1"/>
                        <m:t>ề</m:t>
                      </m:r>
                      <m:r>
                        <m:rPr>
                          <m:nor/>
                        </m:rPr>
                        <a:rPr lang="en-US" sz="2400" b="1"/>
                        <m:t>u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ki</m:t>
                      </m:r>
                      <m:r>
                        <m:rPr>
                          <m:nor/>
                        </m:rPr>
                        <a:rPr lang="en-US" sz="2400" b="1"/>
                        <m:t>ệ</m:t>
                      </m:r>
                      <m:r>
                        <m:rPr>
                          <m:nor/>
                        </m:rPr>
                        <a:rPr lang="en-US" sz="2400" b="1"/>
                        <m:t>n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tr</m:t>
                      </m:r>
                      <m:r>
                        <m:rPr>
                          <m:nor/>
                        </m:rPr>
                        <a:rPr lang="en-US" sz="2400" b="1"/>
                        <m:t>ê</m:t>
                      </m:r>
                      <m:r>
                        <m:rPr>
                          <m:nor/>
                        </m:rPr>
                        <a:rPr lang="en-US" sz="2400" b="1"/>
                        <m:t>n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ó </m:t>
                      </m:r>
                      <m:r>
                        <m:rPr>
                          <m:nor/>
                        </m:rPr>
                        <a:rPr lang="en-US" sz="2400" b="1"/>
                        <m:t>ph</m:t>
                      </m:r>
                      <m:r>
                        <m:rPr>
                          <m:nor/>
                        </m:rPr>
                        <a:rPr lang="en-US" sz="2400" b="1"/>
                        <m:t>ươ</m:t>
                      </m:r>
                      <m:r>
                        <m:rPr>
                          <m:nor/>
                        </m:rPr>
                        <a:rPr lang="en-US" sz="2400" b="1"/>
                        <m:t>ng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tr</m:t>
                      </m:r>
                      <m:r>
                        <m:rPr>
                          <m:nor/>
                        </m:rPr>
                        <a:rPr lang="en-US" sz="2400" b="1"/>
                        <m:t>ì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: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2400" b="1"/>
                        <m:t> (</m:t>
                      </m:r>
                      <m:r>
                        <m:rPr>
                          <m:nor/>
                        </m:rPr>
                        <a:rPr lang="en-US" sz="2400" b="1"/>
                        <m:t>Tho</m:t>
                      </m:r>
                      <m:r>
                        <m:rPr>
                          <m:nor/>
                        </m:rPr>
                        <a:rPr lang="en-US" sz="2400" b="1"/>
                        <m:t>ả 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ã</m:t>
                      </m:r>
                      <m:r>
                        <m:rPr>
                          <m:nor/>
                        </m:rPr>
                        <a:rPr lang="en-US" sz="2400" b="1"/>
                        <m:t>n</m:t>
                      </m:r>
                      <m:r>
                        <m:rPr>
                          <m:nor/>
                        </m:rPr>
                        <a:rPr lang="en-US" sz="2400" b="1"/>
                        <m:t> đ</m:t>
                      </m:r>
                      <m:r>
                        <m:rPr>
                          <m:nor/>
                        </m:rPr>
                        <a:rPr lang="en-US" sz="2400" b="1"/>
                        <m:t>i</m:t>
                      </m:r>
                      <m:r>
                        <m:rPr>
                          <m:nor/>
                        </m:rPr>
                        <a:rPr lang="en-US" sz="2400" b="1"/>
                        <m:t>ề</m:t>
                      </m:r>
                      <m:r>
                        <m:rPr>
                          <m:nor/>
                        </m:rPr>
                        <a:rPr lang="en-US" sz="2400" b="1"/>
                        <m:t>u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ki</m:t>
                      </m:r>
                      <m:r>
                        <m:rPr>
                          <m:nor/>
                        </m:rPr>
                        <a:rPr lang="en-US" sz="2400" b="1"/>
                        <m:t>ệ</m:t>
                      </m:r>
                      <m:r>
                        <m:rPr>
                          <m:nor/>
                        </m:rPr>
                        <a:rPr lang="en-US" sz="2400" b="1"/>
                        <m:t>n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tr</m:t>
                      </m:r>
                      <m:r>
                        <m:rPr>
                          <m:nor/>
                        </m:rPr>
                        <a:rPr lang="en-US" sz="2400" b="1"/>
                        <m:t>ê</m:t>
                      </m:r>
                      <m:r>
                        <m:rPr>
                          <m:nor/>
                        </m:rPr>
                        <a:rPr lang="en-US" sz="2400" b="1"/>
                        <m:t>n</m:t>
                      </m:r>
                      <m:r>
                        <m:rPr>
                          <m:nor/>
                        </m:rPr>
                        <a:rPr lang="en-US" sz="2400" b="1"/>
                        <m:t>).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	</m:t>
                      </m:r>
                      <m:r>
                        <m:rPr>
                          <m:nor/>
                        </m:rPr>
                        <a:rPr lang="en-US" sz="2400" b="1"/>
                        <m:t>V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y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ổ</m:t>
                      </m:r>
                      <m:r>
                        <m:rPr>
                          <m:nor/>
                        </m:rPr>
                        <a:rPr lang="en-US" sz="2400" b="1"/>
                        <m:t>ng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5899959-1DD8-45DA-9DDF-D69BB9D22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" y="2262205"/>
                <a:ext cx="10125076" cy="3053913"/>
              </a:xfrm>
              <a:prstGeom prst="rect">
                <a:avLst/>
              </a:prstGeom>
              <a:blipFill>
                <a:blip r:embed="rId3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FADBCC-9E07-4274-BCD2-504DABDC0643}"/>
                  </a:ext>
                </a:extLst>
              </p:cNvPr>
              <p:cNvSpPr/>
              <p:nvPr/>
            </p:nvSpPr>
            <p:spPr>
              <a:xfrm>
                <a:off x="2523225" y="1935001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FADBCC-9E07-4274-BCD2-504DABDC0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25" y="1935001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2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51398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76730" y="3956575"/>
                <a:ext cx="9915525" cy="3530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mtClean="0"/>
                        <m:t>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2400" b="1" smtClean="0"/>
                        <m:t>Đ</m:t>
                      </m:r>
                      <m:r>
                        <m:rPr>
                          <m:nor/>
                        </m:rPr>
                        <a:rPr lang="en-US" sz="2400" b="1" smtClean="0"/>
                        <m:t>i</m:t>
                      </m:r>
                      <m:r>
                        <m:rPr>
                          <m:nor/>
                        </m:rPr>
                        <a:rPr lang="en-US" sz="2400" b="1" smtClean="0"/>
                        <m:t>ề</m:t>
                      </m:r>
                      <m:r>
                        <m:rPr>
                          <m:nor/>
                        </m:rPr>
                        <a:rPr lang="en-US" sz="2400" b="1" smtClean="0"/>
                        <m:t>u</m:t>
                      </m:r>
                      <m:r>
                        <m:rPr>
                          <m:nor/>
                        </m:rPr>
                        <a:rPr lang="en-US" sz="2400" b="1" smtClean="0"/>
                        <m:t> </m:t>
                      </m:r>
                      <m:r>
                        <m:rPr>
                          <m:nor/>
                        </m:rPr>
                        <a:rPr lang="en-US" sz="2400" b="1" smtClean="0"/>
                        <m:t>ki</m:t>
                      </m:r>
                      <m:r>
                        <m:rPr>
                          <m:nor/>
                        </m:rPr>
                        <a:rPr lang="en-US" sz="2400" b="1" smtClean="0"/>
                        <m:t>ệ</m:t>
                      </m:r>
                      <m:r>
                        <m:rPr>
                          <m:nor/>
                        </m:rPr>
                        <a:rPr lang="en-US" sz="2400" b="1" smtClean="0"/>
                        <m:t>n</m:t>
                      </m:r>
                      <m:r>
                        <m:rPr>
                          <m:nor/>
                        </m:rPr>
                        <a:rPr lang="en-US" sz="2400" b="1" smtClean="0"/>
                        <m:t>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f>
                                  <m:f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mr>
                          </m: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1" smtClean="0"/>
                        <m:t> </m:t>
                      </m:r>
                    </m:oMath>
                  </m:oMathPara>
                </a14:m>
                <a:endParaRPr lang="en-US" sz="2400" b="1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1" i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/>
                      <m:t>tr</m:t>
                    </m:r>
                    <m:r>
                      <m:rPr>
                        <m:nor/>
                      </m:rPr>
                      <a:rPr lang="en-US" sz="2400" b="1"/>
                      <m:t>ở </m:t>
                    </m:r>
                    <m:r>
                      <m:rPr>
                        <m:nor/>
                      </m:rPr>
                      <a:rPr lang="en-US" sz="2400" b="1"/>
                      <m:t>th</m:t>
                    </m:r>
                    <m:r>
                      <m:rPr>
                        <m:nor/>
                      </m:rPr>
                      <a:rPr lang="en-US" sz="2400" b="1"/>
                      <m:t>à</m:t>
                    </m:r>
                    <m:r>
                      <m:rPr>
                        <m:nor/>
                      </m:rPr>
                      <a:rPr lang="en-US" sz="2400" b="1"/>
                      <m:t>nh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−1)(2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−1)=10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−1)(2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−1)=−10 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ô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𝑛𝑔h𝑖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=3 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ậ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𝑙𝑜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mtClean="0"/>
                        <m:t>V</m:t>
                      </m:r>
                      <m:r>
                        <m:rPr>
                          <m:nor/>
                        </m:rPr>
                        <a:rPr lang="en-US" sz="2400" b="1" smtClean="0"/>
                        <m:t>ậ</m:t>
                      </m:r>
                      <m:r>
                        <m:rPr>
                          <m:nor/>
                        </m:rPr>
                        <a:rPr lang="en-US" sz="2400" b="1" smtClean="0"/>
                        <m:t>y</m:t>
                      </m:r>
                      <m:r>
                        <m:rPr>
                          <m:nor/>
                        </m:rPr>
                        <a:rPr lang="en-US" sz="2400" b="1" smtClean="0"/>
                        <m:t> </m:t>
                      </m:r>
                      <m:r>
                        <m:rPr>
                          <m:nor/>
                        </m:rPr>
                        <a:rPr lang="en-US" sz="2400" b="1" smtClean="0"/>
                        <m:t>ph</m:t>
                      </m:r>
                      <m:r>
                        <m:rPr>
                          <m:nor/>
                        </m:rPr>
                        <a:rPr lang="en-US" sz="2400" b="1" smtClean="0"/>
                        <m:t>ươ</m:t>
                      </m:r>
                      <m:r>
                        <m:rPr>
                          <m:nor/>
                        </m:rPr>
                        <a:rPr lang="en-US" sz="2400" b="1" smtClean="0"/>
                        <m:t>ng</m:t>
                      </m:r>
                      <m:r>
                        <m:rPr>
                          <m:nor/>
                        </m:rPr>
                        <a:rPr lang="en-US" sz="2400" b="1" smtClean="0"/>
                        <m:t> </m:t>
                      </m:r>
                      <m:r>
                        <m:rPr>
                          <m:nor/>
                        </m:rPr>
                        <a:rPr lang="en-US" sz="2400" b="1" smtClean="0"/>
                        <m:t>tr</m:t>
                      </m:r>
                      <m:r>
                        <m:rPr>
                          <m:nor/>
                        </m:rPr>
                        <a:rPr lang="en-US" sz="2400" b="1" smtClean="0"/>
                        <m:t>ì</m:t>
                      </m:r>
                      <m:r>
                        <m:rPr>
                          <m:nor/>
                        </m:rPr>
                        <a:rPr lang="en-US" sz="2400" b="1" smtClean="0"/>
                        <m:t>nh</m:t>
                      </m:r>
                      <m:r>
                        <m:rPr>
                          <m:nor/>
                        </m:rPr>
                        <a:rPr lang="en-US" sz="2400" b="1" smtClean="0"/>
                        <m:t> đã </m:t>
                      </m:r>
                      <m:r>
                        <m:rPr>
                          <m:nor/>
                        </m:rPr>
                        <a:rPr lang="en-US" sz="2400" b="1" smtClean="0"/>
                        <m:t>cho</m:t>
                      </m:r>
                      <m:r>
                        <m:rPr>
                          <m:nor/>
                        </m:rPr>
                        <a:rPr lang="en-US" sz="2400" b="1" smtClean="0"/>
                        <m:t> </m:t>
                      </m:r>
                      <m:r>
                        <m:rPr>
                          <m:nor/>
                        </m:rPr>
                        <a:rPr lang="en-US" sz="2400" b="1" smtClean="0"/>
                        <m:t>c</m:t>
                      </m:r>
                      <m:r>
                        <m:rPr>
                          <m:nor/>
                        </m:rPr>
                        <a:rPr lang="en-US" sz="2400" b="1" smtClean="0"/>
                        <m:t>ó </m:t>
                      </m:r>
                      <m:r>
                        <m:rPr>
                          <m:nor/>
                        </m:rPr>
                        <a:rPr lang="en-US" sz="2400" b="1" smtClean="0"/>
                        <m:t>m</m:t>
                      </m:r>
                      <m:r>
                        <m:rPr>
                          <m:nor/>
                        </m:rPr>
                        <a:rPr lang="en-US" sz="2400" b="1" smtClean="0"/>
                        <m:t>ộ</m:t>
                      </m:r>
                      <m:r>
                        <m:rPr>
                          <m:nor/>
                        </m:rPr>
                        <a:rPr lang="en-US" sz="2400" b="1" smtClean="0"/>
                        <m:t>t</m:t>
                      </m:r>
                      <m:r>
                        <m:rPr>
                          <m:nor/>
                        </m:rPr>
                        <a:rPr lang="en-US" sz="2400" b="1" smtClean="0"/>
                        <m:t> </m:t>
                      </m:r>
                      <m:r>
                        <m:rPr>
                          <m:nor/>
                        </m:rPr>
                        <a:rPr lang="en-US" sz="2400" b="1" smtClean="0"/>
                        <m:t>nghi</m:t>
                      </m:r>
                      <m:r>
                        <m:rPr>
                          <m:nor/>
                        </m:rPr>
                        <a:rPr lang="en-US" sz="2400" b="1" smtClean="0"/>
                        <m:t>ệ</m:t>
                      </m:r>
                      <m:r>
                        <m:rPr>
                          <m:nor/>
                        </m:rPr>
                        <a:rPr lang="en-US" sz="2400" b="1" smtClean="0"/>
                        <m:t>m</m:t>
                      </m:r>
                      <m:r>
                        <m:rPr>
                          <m:nor/>
                        </m:rPr>
                        <a:rPr lang="en-US" sz="2400" smtClean="0"/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30" y="3956575"/>
                <a:ext cx="9915525" cy="3530838"/>
              </a:xfrm>
              <a:prstGeom prst="rect">
                <a:avLst/>
              </a:prstGeom>
              <a:blipFill>
                <a:blip r:embed="rId3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416704" y="4002736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04" y="4002736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39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071" y="1219488"/>
                <a:ext cx="9890602" cy="518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S</m:t>
                      </m:r>
                      <m:r>
                        <m:rPr>
                          <m:nor/>
                        </m:rPr>
                        <a:rPr lang="en-US" sz="2400" b="1"/>
                        <m:t>ố </m:t>
                      </m:r>
                      <m:r>
                        <m:rPr>
                          <m:nor/>
                        </m:rPr>
                        <a:rPr lang="en-US" sz="2400" b="1"/>
                        <m:t>nghi</m:t>
                      </m:r>
                      <m:r>
                        <m:rPr>
                          <m:nor/>
                        </m:rPr>
                        <a:rPr lang="en-US" sz="2400" b="1"/>
                        <m:t>ệ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ủ</m:t>
                      </m:r>
                      <m:r>
                        <m:rPr>
                          <m:nor/>
                        </m:rPr>
                        <a:rPr lang="en-US" sz="2400" b="1"/>
                        <m:t>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ph</m:t>
                      </m:r>
                      <m:r>
                        <m:rPr>
                          <m:nor/>
                        </m:rPr>
                        <a:rPr lang="en-US" sz="2400" b="1"/>
                        <m:t>ươ</m:t>
                      </m:r>
                      <m:r>
                        <m:rPr>
                          <m:nor/>
                        </m:rPr>
                        <a:rPr lang="en-US" sz="2400" b="1"/>
                        <m:t>ng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tr</m:t>
                      </m:r>
                      <m:r>
                        <m:rPr>
                          <m:nor/>
                        </m:rPr>
                        <a:rPr lang="en-US" sz="2400" b="1"/>
                        <m:t>ì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1" y="1219488"/>
                <a:ext cx="9890602" cy="518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4298704" y="2126427"/>
            <a:ext cx="454272" cy="48746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0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1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3</m:t>
                      </m:r>
                      <m:r>
                        <m:rPr>
                          <m:nor/>
                        </m:rPr>
                        <a:rPr lang="en-US" sz="9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453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1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16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0" y="4837443"/>
                <a:ext cx="10277890" cy="1382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b="1" dirty="0" err="1"/>
                  <a:t>Điều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kiện</a:t>
                </a:r>
                <a:r>
                  <a:rPr lang="vi-VN" sz="2400" b="1" dirty="0"/>
                  <a:t>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/>
                  <a:t>.</a:t>
                </a:r>
              </a:p>
              <a:p>
                <a:r>
                  <a:rPr lang="vi-VN" sz="2400" b="1" dirty="0" err="1"/>
                  <a:t>Với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điều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kiện</a:t>
                </a:r>
                <a:r>
                  <a:rPr lang="vi-VN" sz="2400" b="1" dirty="0"/>
                  <a:t> trên phương </a:t>
                </a:r>
                <a:r>
                  <a:rPr lang="vi-VN" sz="2400" b="1" dirty="0" err="1"/>
                  <a:t>trình</a:t>
                </a:r>
                <a:r>
                  <a:rPr lang="vi-VN" sz="2400" b="1" dirty="0"/>
                  <a:t> tương đương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sup>
                        </m:sSup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2400" b="1" dirty="0"/>
                  <a:t>   (1)</a:t>
                </a:r>
                <a:endParaRPr lang="en-US" sz="2400" b="1" dirty="0"/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0" y="4837443"/>
                <a:ext cx="10277890" cy="1382301"/>
              </a:xfrm>
              <a:prstGeom prst="rect">
                <a:avLst/>
              </a:prstGeom>
              <a:blipFill>
                <a:blip r:embed="rId3"/>
                <a:stretch>
                  <a:fillRect l="-889" t="-3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071" y="1219488"/>
                <a:ext cx="8922979" cy="87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Nghi</m:t>
                      </m:r>
                      <m:r>
                        <m:rPr>
                          <m:nor/>
                        </m:rPr>
                        <a:rPr lang="en-US" sz="2400" b="1"/>
                        <m:t>ệ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ủ</m:t>
                      </m:r>
                      <m:r>
                        <m:rPr>
                          <m:nor/>
                        </m:rPr>
                        <a:rPr lang="en-US" sz="2400" b="1"/>
                        <m:t>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ph</m:t>
                      </m:r>
                      <m:r>
                        <m:rPr>
                          <m:nor/>
                        </m:rPr>
                        <a:rPr lang="en-US" sz="2400" b="1"/>
                        <m:t>ươ</m:t>
                      </m:r>
                      <m:r>
                        <m:rPr>
                          <m:nor/>
                        </m:rPr>
                        <a:rPr lang="en-US" sz="2400" b="1"/>
                        <m:t>ng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tr</m:t>
                      </m:r>
                      <m:r>
                        <m:rPr>
                          <m:nor/>
                        </m:rPr>
                        <a:rPr lang="en-US" sz="2400" b="1"/>
                        <m:t>ì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 </m:t>
                      </m:r>
                    </m:oMath>
                  </m:oMathPara>
                </a14:m>
                <a:endParaRPr lang="en-US" sz="2400" b="1" dirty="0"/>
              </a:p>
              <a:p>
                <a:pPr lvl="0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1" y="1219488"/>
                <a:ext cx="8922979" cy="877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4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3</m:t>
                      </m:r>
                      <m:r>
                        <m:rPr>
                          <m:nor/>
                        </m:rPr>
                        <a:rPr lang="en-US" sz="9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453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4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2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D4AC26-E365-4FDE-85D6-E266E7998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66" y="1209675"/>
            <a:ext cx="11120068" cy="419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1D280B-CDA2-4440-A3AB-107B1326A1BC}"/>
                  </a:ext>
                </a:extLst>
              </p:cNvPr>
              <p:cNvSpPr txBox="1"/>
              <p:nvPr/>
            </p:nvSpPr>
            <p:spPr>
              <a:xfrm>
                <a:off x="657225" y="1561373"/>
                <a:ext cx="10877549" cy="3735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Đặt</a:t>
                </a:r>
                <a:r>
                  <a:rPr lang="vi-VN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sup>
                    </m:sSup>
                  </m:oMath>
                </a14:m>
                <a:r>
                  <a:rPr lang="vi-VN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endParaRPr lang="en-US" sz="24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Phương </a:t>
                </a:r>
                <a:r>
                  <a:rPr lang="vi-VN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trình</a:t>
                </a:r>
                <a:r>
                  <a:rPr lang="vi-VN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vi-VN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đã</a:t>
                </a:r>
                <a:r>
                  <a:rPr lang="vi-VN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cho </a:t>
                </a:r>
                <a:r>
                  <a:rPr lang="vi-VN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trở</a:t>
                </a:r>
                <a:r>
                  <a:rPr lang="vi-VN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vi-VN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thành</a:t>
                </a:r>
                <a:r>
                  <a:rPr lang="vi-VN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endParaRPr lang="en-US" sz="24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4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ạ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( 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𝒏𝒉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ậ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endParaRPr lang="en-US" sz="24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Với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sup>
                    </m:sSup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(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thỏa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mãn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điều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kiện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).</a:t>
                </a:r>
                <a:endParaRPr lang="en-US" sz="24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Vậy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là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nghiệm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của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phương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trình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đã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cho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.</a:t>
                </a:r>
                <a:endParaRPr lang="en-US" sz="24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1D280B-CDA2-4440-A3AB-107B1326A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561373"/>
                <a:ext cx="10877549" cy="3735253"/>
              </a:xfrm>
              <a:prstGeom prst="rect">
                <a:avLst/>
              </a:prstGeom>
              <a:blipFill>
                <a:blip r:embed="rId3"/>
                <a:stretch>
                  <a:fillRect t="-326" b="-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6FA76C-4B93-42A3-804A-8014A37C525A}"/>
                  </a:ext>
                </a:extLst>
              </p:cNvPr>
              <p:cNvSpPr/>
              <p:nvPr/>
            </p:nvSpPr>
            <p:spPr>
              <a:xfrm>
                <a:off x="2218425" y="1241880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6FA76C-4B93-42A3-804A-8014A37C5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425" y="1241880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7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1" y="4837443"/>
                <a:ext cx="6916346" cy="1556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ad>
                                <m:ra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rad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1" y="4837443"/>
                <a:ext cx="6916346" cy="1556516"/>
              </a:xfrm>
              <a:prstGeom prst="rect">
                <a:avLst/>
              </a:prstGeom>
              <a:blipFill>
                <a:blip r:embed="rId3"/>
                <a:stretch>
                  <a:fillRect l="-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071" y="1219488"/>
                <a:ext cx="9890602" cy="594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mtClean="0"/>
                        <m:t>Cho</m:t>
                      </m:r>
                      <m:r>
                        <m:rPr>
                          <m:nor/>
                        </m:rPr>
                        <a:rPr lang="en-US" sz="2400" b="1" smtClean="0"/>
                        <m:t> </m:t>
                      </m:r>
                      <m:r>
                        <m:rPr>
                          <m:nor/>
                        </m:rPr>
                        <a:rPr lang="en-US" sz="2400" b="1" smtClean="0"/>
                        <m:t>s</m:t>
                      </m:r>
                      <m:r>
                        <m:rPr>
                          <m:nor/>
                        </m:rPr>
                        <a:rPr lang="en-US" sz="2400" b="1" smtClean="0"/>
                        <m:t>ố </m:t>
                      </m:r>
                      <m:r>
                        <m:rPr>
                          <m:nor/>
                        </m:rPr>
                        <a:rPr lang="en-US" sz="2400" b="1" smtClean="0"/>
                        <m:t>th</m:t>
                      </m:r>
                      <m:r>
                        <m:rPr>
                          <m:nor/>
                        </m:rPr>
                        <a:rPr lang="en-US" sz="2400" b="1" smtClean="0"/>
                        <m:t>ự</m:t>
                      </m:r>
                      <m:r>
                        <m:rPr>
                          <m:nor/>
                        </m:rPr>
                        <a:rPr lang="en-US" sz="2400" b="1" smtClean="0"/>
                        <m:t>c</m:t>
                      </m:r>
                      <m:r>
                        <m:rPr>
                          <m:nor/>
                        </m:rPr>
                        <a:rPr lang="en-US" sz="2400" b="1" smtClean="0"/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d</m:t>
                      </m:r>
                      <m:r>
                        <m:rPr>
                          <m:nor/>
                        </m:rPr>
                        <a:rPr lang="en-US" sz="2400" b="1"/>
                        <m:t>ươ</m:t>
                      </m:r>
                      <m:r>
                        <m:rPr>
                          <m:nor/>
                        </m:rPr>
                        <a:rPr lang="en-US" sz="2400" b="1"/>
                        <m:t>ng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v</m:t>
                      </m:r>
                      <m:r>
                        <m:rPr>
                          <m:nor/>
                        </m:rPr>
                        <a:rPr lang="en-US" sz="2400" b="1"/>
                        <m:t>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2400" b="1"/>
                        <m:t>. </m:t>
                      </m:r>
                      <m:r>
                        <m:rPr>
                          <m:nor/>
                        </m:rPr>
                        <a:rPr lang="en-US" sz="2400" b="1"/>
                        <m:t>Gi</m:t>
                      </m:r>
                      <m:r>
                        <m:rPr>
                          <m:nor/>
                        </m:rPr>
                        <a:rPr lang="en-US" sz="2400" b="1"/>
                        <m:t>á </m:t>
                      </m:r>
                      <m:r>
                        <m:rPr>
                          <m:nor/>
                        </m:rPr>
                        <a:rPr lang="en-US" sz="2400" b="1"/>
                        <m:t>tr</m:t>
                      </m:r>
                      <m:r>
                        <m:rPr>
                          <m:nor/>
                        </m:rPr>
                        <a:rPr lang="en-US" sz="2400" b="1"/>
                        <m:t>ị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ủ</m:t>
                      </m:r>
                      <m:r>
                        <m:rPr>
                          <m:nor/>
                        </m:rPr>
                        <a:rPr lang="en-US" sz="2400" b="1"/>
                        <m:t>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bi</m:t>
                      </m:r>
                      <m:r>
                        <m:rPr>
                          <m:nor/>
                        </m:rPr>
                        <a:rPr lang="en-US" sz="2400" b="1"/>
                        <m:t>ể</m:t>
                      </m:r>
                      <m:r>
                        <m:rPr>
                          <m:nor/>
                        </m:rPr>
                        <a:rPr lang="en-US" sz="2400" b="1"/>
                        <m:t>u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th</m:t>
                      </m:r>
                      <m:r>
                        <m:rPr>
                          <m:nor/>
                        </m:rPr>
                        <a:rPr lang="en-US" sz="2400" b="1"/>
                        <m:t>ứ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ad>
                                <m:ra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rad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1" y="1219488"/>
                <a:ext cx="9890602" cy="5947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6595737" y="2135037"/>
            <a:ext cx="746987" cy="6555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624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3</m:t>
                      </m:r>
                      <m:r>
                        <m:rPr>
                          <m:nor/>
                        </m:rPr>
                        <a:rPr lang="en-US" sz="9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453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2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4300022"/>
            <a:ext cx="11068450" cy="2490478"/>
            <a:chOff x="1205494" y="6899567"/>
            <a:chExt cx="22139783" cy="65878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ounded Rectangle 124"/>
                <p:cNvSpPr/>
                <p:nvPr/>
              </p:nvSpPr>
              <p:spPr>
                <a:xfrm>
                  <a:off x="1209587" y="6979322"/>
                  <a:ext cx="22135690" cy="6508078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ad>
                                  <m:ra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rad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=2.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5" name="Rounded 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7" y="6979322"/>
                  <a:ext cx="22135690" cy="6508078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1" name="Group 150"/>
            <p:cNvGrpSpPr/>
            <p:nvPr/>
          </p:nvGrpSpPr>
          <p:grpSpPr>
            <a:xfrm>
              <a:off x="1205494" y="6899567"/>
              <a:ext cx="3322466" cy="898563"/>
              <a:chOff x="1205494" y="6899567"/>
              <a:chExt cx="3322466" cy="89856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57414" y="6899567"/>
                <a:ext cx="2111899" cy="898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850054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17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1" y="4837443"/>
                <a:ext cx="8534814" cy="2379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Đ</m:t>
                      </m:r>
                      <m:r>
                        <m:rPr>
                          <m:nor/>
                        </m:rPr>
                        <a:rPr lang="en-US" sz="2400" b="1"/>
                        <m:t>i</m:t>
                      </m:r>
                      <m:r>
                        <m:rPr>
                          <m:nor/>
                        </m:rPr>
                        <a:rPr lang="en-US" sz="2400" b="1"/>
                        <m:t>ề</m:t>
                      </m:r>
                      <m:r>
                        <m:rPr>
                          <m:nor/>
                        </m:rPr>
                        <a:rPr lang="en-US" sz="2400" b="1"/>
                        <m:t>u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ki</m:t>
                      </m:r>
                      <m:r>
                        <m:rPr>
                          <m:nor/>
                        </m:rPr>
                        <a:rPr lang="en-US" sz="2400" b="1"/>
                        <m:t>ệ</m:t>
                      </m:r>
                      <m:r>
                        <m:rPr>
                          <m:nor/>
                        </m:rPr>
                        <a:rPr lang="en-US" sz="2400" b="1"/>
                        <m:t>n</m:t>
                      </m:r>
                      <m:r>
                        <m:rPr>
                          <m:nor/>
                        </m:rPr>
                        <a:rPr lang="en-US" sz="2400" b="1"/>
                        <m:t>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2400"/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1" y="4837443"/>
                <a:ext cx="8534814" cy="2379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346702" y="1219488"/>
                <a:ext cx="10258972" cy="1891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p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nghi</m:t>
                      </m:r>
                      <m:r>
                        <m:rPr>
                          <m:nor/>
                        </m:rPr>
                        <a:rPr lang="en-US" sz="2400" b="1"/>
                        <m:t>ệ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ủ</m:t>
                      </m:r>
                      <m:r>
                        <m:rPr>
                          <m:nor/>
                        </m:rPr>
                        <a:rPr lang="en-US" sz="2400" b="1"/>
                        <m:t>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ph</m:t>
                      </m:r>
                      <m:r>
                        <m:rPr>
                          <m:nor/>
                        </m:rPr>
                        <a:rPr lang="en-US" sz="2400" b="1"/>
                        <m:t>ươ</m:t>
                      </m:r>
                      <m:r>
                        <m:rPr>
                          <m:nor/>
                        </m:rPr>
                        <a:rPr lang="en-US" sz="2400" b="1"/>
                        <m:t>ng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tr</m:t>
                      </m:r>
                      <m:r>
                        <m:rPr>
                          <m:nor/>
                        </m:rPr>
                        <a:rPr lang="en-US" sz="2400" b="1"/>
                        <m:t>ì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 </m:t>
                      </m:r>
                    </m:oMath>
                  </m:oMathPara>
                </a14:m>
                <a:endParaRPr lang="en-US" sz="2400" b="1" dirty="0"/>
              </a:p>
              <a:p>
                <a:pPr lvl="0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lvl="0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02" y="1219488"/>
                <a:ext cx="10258972" cy="1891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b="1" spc="-75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GB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830997"/>
              </a:xfrm>
              <a:prstGeom prst="rect">
                <a:avLst/>
              </a:prstGeom>
              <a:blipFill>
                <a:blip r:embed="rId7"/>
                <a:stretch>
                  <a:fillRect b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948767" y="2099959"/>
                <a:ext cx="3080808" cy="903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400" b="1" spc="-75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−3+2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767" y="2099959"/>
                <a:ext cx="3080808" cy="9032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14554" y="3097635"/>
                <a:ext cx="4366971" cy="903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b="1" spc="-75" dirty="0">
                  <a:solidFill>
                    <a:srgbClr val="000099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3;−3+2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4" y="3097635"/>
                <a:ext cx="4366971" cy="9032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365262" y="3118695"/>
                <a:ext cx="52358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b="1" spc="-75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262" y="3118695"/>
                <a:ext cx="5235813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2" grpId="0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BBE308-1928-449C-B455-9CA0F20BE98C}"/>
              </a:ext>
            </a:extLst>
          </p:cNvPr>
          <p:cNvGrpSpPr/>
          <p:nvPr/>
        </p:nvGrpSpPr>
        <p:grpSpPr>
          <a:xfrm>
            <a:off x="601997" y="739647"/>
            <a:ext cx="11313778" cy="6050852"/>
            <a:chOff x="1205494" y="6947472"/>
            <a:chExt cx="22139783" cy="6539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124">
                  <a:extLst>
                    <a:ext uri="{FF2B5EF4-FFF2-40B4-BE49-F238E27FC236}">
                      <a16:creationId xmlns:a16="http://schemas.microsoft.com/office/drawing/2014/main" id="{CEE06EA2-8362-4B69-A253-D928263AD225}"/>
                    </a:ext>
                  </a:extLst>
                </p:cNvPr>
                <p:cNvSpPr/>
                <p:nvPr/>
              </p:nvSpPr>
              <p:spPr>
                <a:xfrm>
                  <a:off x="1209587" y="6979322"/>
                  <a:ext cx="22135690" cy="6508078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6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ad>
                                  <m:ra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rad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=2.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Rounded Rectangle 124">
                  <a:extLst>
                    <a:ext uri="{FF2B5EF4-FFF2-40B4-BE49-F238E27FC236}">
                      <a16:creationId xmlns:a16="http://schemas.microsoft.com/office/drawing/2014/main" id="{CEE06EA2-8362-4B69-A253-D928263AD2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7" y="6979322"/>
                  <a:ext cx="22135690" cy="6508078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7C7E908-F886-4E22-AE3C-766DF8B8F34B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E6E25EF6-5152-45FC-96EA-BE95336684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BF5D2F-C3A7-4161-9D75-5C413701F341}"/>
                  </a:ext>
                </a:extLst>
              </p:cNvPr>
              <p:cNvSpPr txBox="1"/>
              <p:nvPr/>
            </p:nvSpPr>
            <p:spPr>
              <a:xfrm>
                <a:off x="2241032" y="6947473"/>
                <a:ext cx="2028280" cy="698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A468C1B1-32F9-4940-ABD2-CBA5412ACE42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3CC58B5C-608C-4B49-82F0-E688D84EA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F9B6CF-A592-4F4E-A0FF-843256963901}"/>
                  </a:ext>
                </a:extLst>
              </p:cNvPr>
              <p:cNvSpPr txBox="1"/>
              <p:nvPr/>
            </p:nvSpPr>
            <p:spPr>
              <a:xfrm>
                <a:off x="1332093" y="615166"/>
                <a:ext cx="9782012" cy="6447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3469005" algn="ctr"/>
                  </a:tabLst>
                </a:pPr>
                <a:endParaRPr lang="en-US" sz="18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3469005" algn="ctr"/>
                  </a:tabLst>
                </a:pPr>
                <a:endParaRPr lang="en-US" dirty="0">
                  <a:latin typeface="Times New Roman" panose="02020603050405020304" pitchFamily="18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3469005" algn="ctr"/>
                  </a:tabLst>
                </a:pPr>
                <a:r>
                  <a:rPr lang="en-US" sz="2000" b="1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P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hương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trình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đã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cho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tương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đương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     </a:t>
                </a:r>
                <a:endParaRPr lang="en-US" sz="20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Mangal" panose="02040503050203030202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   </a:t>
                </a:r>
                <a:endParaRPr lang="en-US" sz="20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(2)</a:t>
                </a:r>
                <a:endParaRPr lang="en-US" sz="20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Trường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hợp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endParaRPr lang="en-US" sz="20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endParaRPr lang="en-US" sz="20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−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−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ạ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𝒏𝒉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ậ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0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Trường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hợp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endParaRPr lang="en-US" sz="20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endParaRPr lang="en-US" sz="20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−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 (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thỏa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mãn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)</a:t>
                </a:r>
              </a:p>
              <a:p>
                <a:pPr indent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Phương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trình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đã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cho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có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hai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nghiệm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và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Mangal" panose="02040503050203030202" pitchFamily="18" charset="0"/>
                  </a:rPr>
                  <a:t>. </a:t>
                </a:r>
                <a:endParaRPr lang="en-US" sz="20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000" b="1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F9B6CF-A592-4F4E-A0FF-843256963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93" y="615166"/>
                <a:ext cx="9782012" cy="64474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7C2926-F8EB-4019-8FDC-7A6C92005E87}"/>
                  </a:ext>
                </a:extLst>
              </p:cNvPr>
              <p:cNvSpPr/>
              <p:nvPr/>
            </p:nvSpPr>
            <p:spPr>
              <a:xfrm>
                <a:off x="2634375" y="1029980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7C2926-F8EB-4019-8FDC-7A6C92005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375" y="1029980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415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39374" y="1266546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86462" y="1718347"/>
                <a:ext cx="2843322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1" y="4837443"/>
                <a:ext cx="6916346" cy="1992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	</m:t>
                      </m:r>
                      <m:r>
                        <m:rPr>
                          <m:nor/>
                        </m:rPr>
                        <a:rPr lang="en-US" sz="2400" b="1"/>
                        <m:t>V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y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p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nghi</m:t>
                      </m:r>
                      <m:r>
                        <m:rPr>
                          <m:nor/>
                        </m:rPr>
                        <a:rPr lang="en-US" sz="2400" b="1"/>
                        <m:t>ệ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1" y="4837443"/>
                <a:ext cx="6916346" cy="1992405"/>
              </a:xfrm>
              <a:prstGeom prst="rect">
                <a:avLst/>
              </a:prstGeom>
              <a:blipFill>
                <a:blip r:embed="rId3"/>
                <a:stretch>
                  <a:fillRect l="-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071" y="1219488"/>
                <a:ext cx="9890602" cy="480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1" y="1219488"/>
                <a:ext cx="9890602" cy="480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624998" y="2260442"/>
            <a:ext cx="503946" cy="50851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42203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4220304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337408" y="2137188"/>
                <a:ext cx="34577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408" y="2137188"/>
                <a:ext cx="3457789" cy="461665"/>
              </a:xfrm>
              <a:prstGeom prst="rect">
                <a:avLst/>
              </a:prstGeom>
              <a:blipFill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871" y="2756352"/>
                <a:ext cx="41895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1" y="2756352"/>
                <a:ext cx="418955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262674" y="2755846"/>
                <a:ext cx="40576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74" y="2755846"/>
                <a:ext cx="4057650" cy="461665"/>
              </a:xfrm>
              <a:prstGeom prst="rect">
                <a:avLst/>
              </a:prstGeom>
              <a:blipFill>
                <a:blip r:embed="rId9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91878" y="3721698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89028" y="4689718"/>
                <a:ext cx="9373014" cy="1982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b="1" dirty="0" err="1"/>
                  <a:t>Đk</a:t>
                </a:r>
                <a:r>
                  <a:rPr lang="vi-VN" sz="2400" b="1" dirty="0"/>
                  <a:t> 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⇔−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vi-VN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/>
                  <a:t>.</a:t>
                </a:r>
              </a:p>
              <a:p>
                <a:r>
                  <a:rPr lang="vi-VN" sz="2400" b="1" dirty="0"/>
                  <a:t>Ta </a:t>
                </a:r>
                <a:r>
                  <a:rPr lang="vi-VN" sz="2400" b="1" dirty="0" err="1"/>
                  <a:t>có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bpt</a:t>
                </a:r>
                <a:r>
                  <a:rPr lang="vi-VN" sz="2400" b="1" dirty="0"/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2400" b="1" dirty="0"/>
                  <a:t>, </a:t>
                </a:r>
                <a:r>
                  <a:rPr lang="vi-VN" sz="2400" b="1" dirty="0" err="1"/>
                  <a:t>kết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hợp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với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điều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kiện</a:t>
                </a:r>
                <a:r>
                  <a:rPr lang="vi-VN" sz="2400" b="1" dirty="0"/>
                  <a:t> ta </a:t>
                </a:r>
                <a:r>
                  <a:rPr lang="vi-VN" sz="2400" b="1" dirty="0" err="1"/>
                  <a:t>được</a:t>
                </a:r>
                <a:r>
                  <a:rPr lang="vi-VN" sz="2400" b="1" dirty="0"/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2400" b="1" dirty="0"/>
                  <a:t> nên </a:t>
                </a:r>
                <a:r>
                  <a:rPr lang="vi-VN" sz="2400" b="1" dirty="0" err="1"/>
                  <a:t>tập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nghiệm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của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bất</a:t>
                </a:r>
                <a:r>
                  <a:rPr lang="vi-VN" sz="2400" b="1" dirty="0"/>
                  <a:t> phương </a:t>
                </a:r>
                <a:r>
                  <a:rPr lang="vi-VN" sz="2400" b="1" dirty="0" err="1"/>
                  <a:t>trình</a:t>
                </a:r>
                <a:r>
                  <a:rPr lang="vi-VN" sz="2400" b="1" dirty="0"/>
                  <a:t> </a:t>
                </a:r>
                <a:r>
                  <a:rPr lang="vi-VN" sz="2400" b="1" dirty="0" err="1"/>
                  <a:t>đã</a:t>
                </a:r>
                <a:r>
                  <a:rPr lang="vi-VN" sz="2400" b="1" dirty="0"/>
                  <a:t> cho </a:t>
                </a:r>
                <a:r>
                  <a:rPr lang="vi-VN" sz="2400" b="1" dirty="0" err="1"/>
                  <a:t>là</a:t>
                </a:r>
                <a:r>
                  <a:rPr lang="vi-VN" sz="2400" b="1" dirty="0"/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2400" b="1" dirty="0"/>
                  <a:t>.</a:t>
                </a:r>
                <a:endParaRPr lang="en-US" sz="2400" b="1" dirty="0"/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28" y="4689718"/>
                <a:ext cx="9373014" cy="1982146"/>
              </a:xfrm>
              <a:prstGeom prst="rect">
                <a:avLst/>
              </a:prstGeom>
              <a:blipFill>
                <a:blip r:embed="rId3"/>
                <a:stretch>
                  <a:fillRect l="-975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72014" y="1351420"/>
                <a:ext cx="9890602" cy="879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/>
                        <m:t>T</m:t>
                      </m:r>
                      <m:r>
                        <m:rPr>
                          <m:nor/>
                        </m:rPr>
                        <a:rPr lang="vi-VN" sz="2400" b="1"/>
                        <m:t>ậ</m:t>
                      </m:r>
                      <m:r>
                        <m:rPr>
                          <m:nor/>
                        </m:rPr>
                        <a:rPr lang="vi-VN" sz="2400" b="1"/>
                        <m:t>p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nghi</m:t>
                      </m:r>
                      <m:r>
                        <m:rPr>
                          <m:nor/>
                        </m:rPr>
                        <a:rPr lang="vi-VN" sz="2400" b="1"/>
                        <m:t>ệ</m:t>
                      </m:r>
                      <m:r>
                        <m:rPr>
                          <m:nor/>
                        </m:rPr>
                        <a:rPr lang="vi-VN" sz="2400" b="1"/>
                        <m:t>m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c</m:t>
                      </m:r>
                      <m:r>
                        <m:rPr>
                          <m:nor/>
                        </m:rPr>
                        <a:rPr lang="vi-VN" sz="2400" b="1"/>
                        <m:t>ủ</m:t>
                      </m:r>
                      <m:r>
                        <m:rPr>
                          <m:nor/>
                        </m:rPr>
                        <a:rPr lang="vi-VN" sz="2400" b="1"/>
                        <m:t>a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b</m:t>
                      </m:r>
                      <m:r>
                        <m:rPr>
                          <m:nor/>
                        </m:rPr>
                        <a:rPr lang="vi-VN" sz="2400" b="1"/>
                        <m:t>ấ</m:t>
                      </m:r>
                      <m:r>
                        <m:rPr>
                          <m:nor/>
                        </m:rPr>
                        <a:rPr lang="vi-VN" sz="2400" b="1"/>
                        <m:t>t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ph</m:t>
                      </m:r>
                      <m:r>
                        <m:rPr>
                          <m:nor/>
                        </m:rPr>
                        <a:rPr lang="vi-VN" sz="2400" b="1"/>
                        <m:t>ươ</m:t>
                      </m:r>
                      <m:r>
                        <m:rPr>
                          <m:nor/>
                        </m:rPr>
                        <a:rPr lang="vi-VN" sz="2400" b="1"/>
                        <m:t>ng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tr</m:t>
                      </m:r>
                      <m:r>
                        <m:rPr>
                          <m:nor/>
                        </m:rPr>
                        <a:rPr lang="vi-VN" sz="2400" b="1"/>
                        <m:t>ì</m:t>
                      </m:r>
                      <m:r>
                        <m:rPr>
                          <m:nor/>
                        </m:rPr>
                        <a:rPr lang="vi-VN" sz="2400" b="1"/>
                        <m:t>nh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l</m:t>
                      </m:r>
                      <m:r>
                        <m:rPr>
                          <m:nor/>
                        </m:rPr>
                        <a:rPr lang="vi-VN" sz="2400" b="1"/>
                        <m:t>à</m:t>
                      </m:r>
                    </m:oMath>
                  </m:oMathPara>
                </a14:m>
                <a:endParaRPr lang="en-US" sz="2400" b="1" dirty="0"/>
              </a:p>
              <a:p>
                <a:pPr lvl="0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14" y="1351420"/>
                <a:ext cx="9890602" cy="879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8886825" y="2267406"/>
            <a:ext cx="333375" cy="32068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(−∞;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vi-VN" sz="2400"/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1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20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76977" y="4512178"/>
                <a:ext cx="9792114" cy="2030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dirty="0" err="1"/>
                  <a:t>Đặt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b="1" dirty="0" err="1"/>
                  <a:t>Điều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kiện</a:t>
                </a:r>
                <a:r>
                  <a:rPr lang="fr-FR" sz="2400" b="1" dirty="0"/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/>
              </a:p>
              <a:p>
                <a:r>
                  <a:rPr lang="fr-FR" sz="2400" b="1" dirty="0"/>
                  <a:t> Ta </a:t>
                </a:r>
                <a:r>
                  <a:rPr lang="fr-FR" sz="2400" b="1" dirty="0" err="1"/>
                  <a:t>có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&lt;−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400" b="1" dirty="0"/>
                  <a:t>.</a:t>
                </a:r>
                <a:endParaRPr lang="en-US" sz="2400" b="1" dirty="0"/>
              </a:p>
              <a:p>
                <a:r>
                  <a:rPr lang="fr-FR" sz="2400" b="1" dirty="0" err="1"/>
                  <a:t>Kết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hợp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với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điều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kiện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b="1" dirty="0" err="1"/>
                  <a:t>suy</a:t>
                </a:r>
                <a:r>
                  <a:rPr lang="fr-FR" sz="2400" b="1" dirty="0"/>
                  <a:t> ra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fr-FR" sz="2400" b="1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fr-FR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400" b="1" dirty="0"/>
                  <a:t> </a:t>
                </a:r>
                <a:endParaRPr lang="en-US" sz="2400" b="1" dirty="0"/>
              </a:p>
              <a:p>
                <a:r>
                  <a:rPr lang="fr-FR" sz="2400" b="1" dirty="0" err="1"/>
                  <a:t>Vậy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bất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phương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trình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đã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cho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có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tập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nghiệm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2400" b="1" dirty="0"/>
                  <a:t>.</a:t>
                </a:r>
                <a:endParaRPr lang="vi-VN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77" y="4512178"/>
                <a:ext cx="9792114" cy="2030556"/>
              </a:xfrm>
              <a:prstGeom prst="rect">
                <a:avLst/>
              </a:prstGeom>
              <a:blipFill>
                <a:blip r:embed="rId3"/>
                <a:stretch>
                  <a:fillRect l="-933" t="-240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467303" y="3945411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303" y="3945411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071" y="1219488"/>
                <a:ext cx="9890602" cy="480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/>
                        <m:t>T</m:t>
                      </m:r>
                      <m:r>
                        <m:rPr>
                          <m:nor/>
                        </m:rPr>
                        <a:rPr lang="vi-VN" sz="2400" b="1"/>
                        <m:t>ậ</m:t>
                      </m:r>
                      <m:r>
                        <m:rPr>
                          <m:nor/>
                        </m:rPr>
                        <a:rPr lang="vi-VN" sz="2400" b="1"/>
                        <m:t>p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nghi</m:t>
                      </m:r>
                      <m:r>
                        <m:rPr>
                          <m:nor/>
                        </m:rPr>
                        <a:rPr lang="vi-VN" sz="2400" b="1"/>
                        <m:t>ệ</m:t>
                      </m:r>
                      <m:r>
                        <m:rPr>
                          <m:nor/>
                        </m:rPr>
                        <a:rPr lang="vi-VN" sz="2400" b="1"/>
                        <m:t>m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c</m:t>
                      </m:r>
                      <m:r>
                        <m:rPr>
                          <m:nor/>
                        </m:rPr>
                        <a:rPr lang="vi-VN" sz="2400" b="1"/>
                        <m:t>ủ</m:t>
                      </m:r>
                      <m:r>
                        <m:rPr>
                          <m:nor/>
                        </m:rPr>
                        <a:rPr lang="vi-VN" sz="2400" b="1"/>
                        <m:t>a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b</m:t>
                      </m:r>
                      <m:r>
                        <m:rPr>
                          <m:nor/>
                        </m:rPr>
                        <a:rPr lang="vi-VN" sz="2400" b="1"/>
                        <m:t>ấ</m:t>
                      </m:r>
                      <m:r>
                        <m:rPr>
                          <m:nor/>
                        </m:rPr>
                        <a:rPr lang="vi-VN" sz="2400" b="1"/>
                        <m:t>t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ph</m:t>
                      </m:r>
                      <m:r>
                        <m:rPr>
                          <m:nor/>
                        </m:rPr>
                        <a:rPr lang="vi-VN" sz="2400" b="1"/>
                        <m:t>ươ</m:t>
                      </m:r>
                      <m:r>
                        <m:rPr>
                          <m:nor/>
                        </m:rPr>
                        <a:rPr lang="vi-VN" sz="2400" b="1"/>
                        <m:t>ng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tr</m:t>
                      </m:r>
                      <m:r>
                        <m:rPr>
                          <m:nor/>
                        </m:rPr>
                        <a:rPr lang="vi-VN" sz="2400" b="1"/>
                        <m:t>ì</m:t>
                      </m:r>
                      <m:r>
                        <m:rPr>
                          <m:nor/>
                        </m:rPr>
                        <a:rPr lang="vi-VN" sz="2400" b="1"/>
                        <m:t>nh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vi-VN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l</m:t>
                      </m:r>
                      <m:r>
                        <m:rPr>
                          <m:nor/>
                        </m:rPr>
                        <a:rPr lang="vi-VN" sz="2400" b="1"/>
                        <m:t>à: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1" y="1219488"/>
                <a:ext cx="9890602" cy="480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6595737" y="2135037"/>
            <a:ext cx="746987" cy="6555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0;+∞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GB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2;+∞</m:t>
                        </m:r>
                      </m:e>
                    </m:d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−∞;2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1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51398" y="4292497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762702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1" y="4837443"/>
                <a:ext cx="9334914" cy="231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Điều </a:t>
                </a:r>
                <a:r>
                  <a:rPr lang="en-US" sz="2400" b="1" dirty="0" err="1"/>
                  <a:t>kiện</a:t>
                </a:r>
                <a:r>
                  <a:rPr lang="en-US" sz="2400" b="1" dirty="0"/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1" dirty="0"/>
                  <a:t>.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b="1" dirty="0"/>
                  <a:t>Ta </a:t>
                </a:r>
                <a:r>
                  <a:rPr lang="en-US" sz="2400" b="1" dirty="0" err="1"/>
                  <a:t>có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i="1" dirty="0"/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1" y="4837443"/>
                <a:ext cx="9334914" cy="2316660"/>
              </a:xfrm>
              <a:prstGeom prst="rect">
                <a:avLst/>
              </a:prstGeom>
              <a:blipFill>
                <a:blip r:embed="rId3"/>
                <a:stretch>
                  <a:fillRect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96021" y="1429523"/>
                <a:ext cx="92237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 b="1"/>
                        <m:t>T</m:t>
                      </m:r>
                      <m:r>
                        <m:rPr>
                          <m:nor/>
                        </m:rPr>
                        <a:rPr lang="fr-FR" sz="2400" b="1"/>
                        <m:t>ậ</m:t>
                      </m:r>
                      <m:r>
                        <m:rPr>
                          <m:nor/>
                        </m:rPr>
                        <a:rPr lang="fr-FR" sz="2400" b="1"/>
                        <m:t>p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r>
                        <m:rPr>
                          <m:nor/>
                        </m:rPr>
                        <a:rPr lang="fr-FR" sz="2400" b="1"/>
                        <m:t>nghi</m:t>
                      </m:r>
                      <m:r>
                        <m:rPr>
                          <m:nor/>
                        </m:rPr>
                        <a:rPr lang="fr-FR" sz="2400" b="1"/>
                        <m:t>ệ</m:t>
                      </m:r>
                      <m:r>
                        <m:rPr>
                          <m:nor/>
                        </m:rPr>
                        <a:rPr lang="fr-FR" sz="2400" b="1"/>
                        <m:t>m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r>
                        <m:rPr>
                          <m:nor/>
                        </m:rPr>
                        <a:rPr lang="fr-FR" sz="2400" b="1"/>
                        <m:t>c</m:t>
                      </m:r>
                      <m:r>
                        <m:rPr>
                          <m:nor/>
                        </m:rPr>
                        <a:rPr lang="fr-FR" sz="2400" b="1"/>
                        <m:t>ủ</m:t>
                      </m:r>
                      <m:r>
                        <m:rPr>
                          <m:nor/>
                        </m:rPr>
                        <a:rPr lang="fr-FR" sz="2400" b="1"/>
                        <m:t>a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r>
                        <m:rPr>
                          <m:nor/>
                        </m:rPr>
                        <a:rPr lang="fr-FR" sz="2400" b="1"/>
                        <m:t>b</m:t>
                      </m:r>
                      <m:r>
                        <m:rPr>
                          <m:nor/>
                        </m:rPr>
                        <a:rPr lang="fr-FR" sz="2400" b="1"/>
                        <m:t>ấ</m:t>
                      </m:r>
                      <m:r>
                        <m:rPr>
                          <m:nor/>
                        </m:rPr>
                        <a:rPr lang="fr-FR" sz="2400" b="1"/>
                        <m:t>t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r>
                        <m:rPr>
                          <m:nor/>
                        </m:rPr>
                        <a:rPr lang="fr-FR" sz="2400" b="1"/>
                        <m:t>ph</m:t>
                      </m:r>
                      <m:r>
                        <m:rPr>
                          <m:nor/>
                        </m:rPr>
                        <a:rPr lang="fr-FR" sz="2400" b="1"/>
                        <m:t>ươ</m:t>
                      </m:r>
                      <m:r>
                        <m:rPr>
                          <m:nor/>
                        </m:rPr>
                        <a:rPr lang="fr-FR" sz="2400" b="1"/>
                        <m:t>ng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r>
                        <m:rPr>
                          <m:nor/>
                        </m:rPr>
                        <a:rPr lang="fr-FR" sz="2400" b="1"/>
                        <m:t>tr</m:t>
                      </m:r>
                      <m:r>
                        <m:rPr>
                          <m:nor/>
                        </m:rPr>
                        <a:rPr lang="fr-FR" sz="2400" b="1"/>
                        <m:t>ì</m:t>
                      </m:r>
                      <m:r>
                        <m:rPr>
                          <m:nor/>
                        </m:rPr>
                        <a:rPr lang="fr-FR" sz="2400" b="1"/>
                        <m:t>nh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fr-FR" sz="2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fr-FR" sz="2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r>
                        <m:rPr>
                          <m:nor/>
                        </m:rPr>
                        <a:rPr lang="fr-FR" sz="2400" b="1"/>
                        <m:t>l</m:t>
                      </m:r>
                      <m:r>
                        <m:rPr>
                          <m:nor/>
                        </m:rPr>
                        <a:rPr lang="fr-FR" sz="2400" b="1"/>
                        <m:t>à</m:t>
                      </m:r>
                    </m:oMath>
                  </m:oMathPara>
                </a14:m>
                <a:endParaRPr lang="en-US" sz="2400" b="1" dirty="0"/>
              </a:p>
              <a:p>
                <a:pPr lvl="0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21" y="1429523"/>
                <a:ext cx="922370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6600825" y="3283611"/>
            <a:ext cx="451896" cy="4642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3339" y="2095873"/>
                <a:ext cx="3672505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339" y="2095873"/>
                <a:ext cx="3672505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96000" y="1944644"/>
                <a:ext cx="3861259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4644"/>
                <a:ext cx="3861259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-180280" y="3097445"/>
                <a:ext cx="4478983" cy="684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pc="-75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(−∞;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280" y="3097445"/>
                <a:ext cx="4478983" cy="6846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508205" y="2915704"/>
                <a:ext cx="4654970" cy="1060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          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205" y="2915704"/>
                <a:ext cx="4654970" cy="10606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5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6CF761-C68B-4B90-A462-DB8B1EAD2939}"/>
              </a:ext>
            </a:extLst>
          </p:cNvPr>
          <p:cNvGrpSpPr/>
          <p:nvPr/>
        </p:nvGrpSpPr>
        <p:grpSpPr>
          <a:xfrm>
            <a:off x="398998" y="1057275"/>
            <a:ext cx="11068450" cy="5383003"/>
            <a:chOff x="1205494" y="6947472"/>
            <a:chExt cx="22139783" cy="6539928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FB2A5168-7D0C-4A14-AB30-D20D9160070F}"/>
                </a:ext>
              </a:extLst>
            </p:cNvPr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786E87-DFC2-49C9-81C1-3477B26D54EA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FCD33F51-94AB-4CFC-8E7F-D39994B4B8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A3656E-8550-49DF-AD94-428B55FE5750}"/>
                  </a:ext>
                </a:extLst>
              </p:cNvPr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8D7942B1-08E9-4C78-A3F7-898048D7042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CDE49E0B-2B38-43B0-9888-50E271595A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98306E-BEBC-46EA-B580-5381E693F271}"/>
                  </a:ext>
                </a:extLst>
              </p:cNvPr>
              <p:cNvSpPr txBox="1"/>
              <p:nvPr/>
            </p:nvSpPr>
            <p:spPr>
              <a:xfrm>
                <a:off x="1628774" y="2390489"/>
                <a:ext cx="8867775" cy="2700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400" b="1" dirty="0"/>
                  <a:t>    .</a:t>
                </a:r>
              </a:p>
              <a:p>
                <a:r>
                  <a:rPr lang="en-US" sz="2400" b="1" dirty="0"/>
                  <a:t>So </a:t>
                </a:r>
                <a:r>
                  <a:rPr lang="en-US" sz="2400" b="1" dirty="0" err="1"/>
                  <a:t>sánh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với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điều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kiện</a:t>
                </a:r>
                <a:r>
                  <a:rPr lang="en-US" sz="2400" b="1" dirty="0"/>
                  <a:t> ta </a:t>
                </a:r>
                <a:r>
                  <a:rPr lang="en-US" sz="2400" b="1" dirty="0" err="1"/>
                  <a:t>có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</a:p>
              <a:p>
                <a:r>
                  <a:rPr lang="en-US" sz="2400" b="1" dirty="0" err="1"/>
                  <a:t>Vậy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tập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nghiệm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của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bất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phương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trình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là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2400" b="1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98306E-BEBC-46EA-B580-5381E693F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74" y="2390489"/>
                <a:ext cx="8867775" cy="2700739"/>
              </a:xfrm>
              <a:prstGeom prst="rect">
                <a:avLst/>
              </a:prstGeom>
              <a:blipFill>
                <a:blip r:embed="rId2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4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5357" y="1302637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1" y="4837443"/>
                <a:ext cx="6916346" cy="1992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	</m:t>
                      </m:r>
                      <m:r>
                        <m:rPr>
                          <m:nor/>
                        </m:rPr>
                        <a:rPr lang="en-US" sz="2400" b="1"/>
                        <m:t>V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y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p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nghi</m:t>
                      </m:r>
                      <m:r>
                        <m:rPr>
                          <m:nor/>
                        </m:rPr>
                        <a:rPr lang="en-US" sz="2400" b="1"/>
                        <m:t>ệ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1" y="4837443"/>
                <a:ext cx="6916346" cy="1992405"/>
              </a:xfrm>
              <a:prstGeom prst="rect">
                <a:avLst/>
              </a:prstGeom>
              <a:blipFill>
                <a:blip r:embed="rId3"/>
                <a:stretch>
                  <a:fillRect l="-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467303" y="410877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303" y="410877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29357" y="1496530"/>
                <a:ext cx="9890602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B</m:t>
                      </m:r>
                      <m:r>
                        <m:rPr>
                          <m:nor/>
                        </m:rPr>
                        <a:rPr lang="en-US" sz="2400" b="1"/>
                        <m:t>ấ</m:t>
                      </m:r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ph</m:t>
                      </m:r>
                      <m:r>
                        <m:rPr>
                          <m:nor/>
                        </m:rPr>
                        <a:rPr lang="en-US" sz="2400" b="1"/>
                        <m:t>ươ</m:t>
                      </m:r>
                      <m:r>
                        <m:rPr>
                          <m:nor/>
                        </m:rPr>
                        <a:rPr lang="en-US" sz="2400" b="1"/>
                        <m:t>ng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tr</m:t>
                      </m:r>
                      <m:r>
                        <m:rPr>
                          <m:nor/>
                        </m:rPr>
                        <a:rPr lang="en-US" sz="2400" b="1"/>
                        <m:t>ì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ó </m:t>
                      </m:r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p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nghi</m:t>
                      </m:r>
                      <m:r>
                        <m:rPr>
                          <m:nor/>
                        </m:rPr>
                        <a:rPr lang="en-US" sz="2400" b="1"/>
                        <m:t>ệ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</m:t>
                      </m:r>
                    </m:oMath>
                  </m:oMathPara>
                </a14:m>
                <a:endParaRPr lang="en-US" sz="2400" b="1" dirty="0"/>
              </a:p>
              <a:p>
                <a:pPr lvl="0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357" y="1496530"/>
                <a:ext cx="9890602" cy="83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963781" y="2130029"/>
            <a:ext cx="398154" cy="61792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87005" y="2192685"/>
                <a:ext cx="36105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005" y="2192685"/>
                <a:ext cx="3610552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922699" y="2212516"/>
                <a:ext cx="296412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699" y="2212516"/>
                <a:ext cx="2964126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35996" y="2717347"/>
                <a:ext cx="41732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96" y="2717347"/>
                <a:ext cx="4173230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345832" y="2786276"/>
                <a:ext cx="57887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               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vi-VN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832" y="2786276"/>
                <a:ext cx="5788768" cy="461665"/>
              </a:xfrm>
              <a:prstGeom prst="rect">
                <a:avLst/>
              </a:prstGeom>
              <a:blipFill>
                <a:blip r:embed="rId9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4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DẶN DÒ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1715071" y="1219488"/>
            <a:ext cx="9890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72CD7F-8C99-4CEA-888A-BE025831DA73}"/>
              </a:ext>
            </a:extLst>
          </p:cNvPr>
          <p:cNvSpPr txBox="1"/>
          <p:nvPr/>
        </p:nvSpPr>
        <p:spPr>
          <a:xfrm>
            <a:off x="2762070" y="2036421"/>
            <a:ext cx="691533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angal" panose="02040503050203030202" pitchFamily="18" charset="0"/>
              </a:rPr>
              <a:t>ÔN TẬP TẤT CẢ KIẾN THỨC HỌC KỲ I VÀ BÀI TẬP ĐÃ LÀM</a:t>
            </a:r>
            <a:endParaRPr lang="en-US" sz="16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2" name="Rounded Rectangle 133">
            <a:extLst>
              <a:ext uri="{FF2B5EF4-FFF2-40B4-BE49-F238E27FC236}">
                <a16:creationId xmlns:a16="http://schemas.microsoft.com/office/drawing/2014/main" id="{03327BC9-05CF-4F19-A3D9-1675CE597425}"/>
              </a:ext>
            </a:extLst>
          </p:cNvPr>
          <p:cNvSpPr/>
          <p:nvPr/>
        </p:nvSpPr>
        <p:spPr bwMode="auto">
          <a:xfrm>
            <a:off x="702778" y="3695699"/>
            <a:ext cx="10380406" cy="3085855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r>
              <a:rPr lang="en-US" sz="3200" b="1" dirty="0">
                <a:solidFill>
                  <a:srgbClr val="FF0000"/>
                </a:solidFill>
              </a:rPr>
              <a:t>TIẾT HỌC KẾT THÚC </a:t>
            </a:r>
          </a:p>
          <a:p>
            <a:pPr algn="ctr" defTabSz="2177060">
              <a:defRPr/>
            </a:pPr>
            <a:endParaRPr lang="en-US" sz="3200" b="1" dirty="0">
              <a:solidFill>
                <a:srgbClr val="FF0000"/>
              </a:solidFill>
            </a:endParaRPr>
          </a:p>
          <a:p>
            <a:pPr algn="ctr" defTabSz="2177060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TRÂN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TRỌNG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EM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ĐÃ</a:t>
            </a:r>
            <a:r>
              <a:rPr lang="en-US" sz="3200" b="1" dirty="0">
                <a:solidFill>
                  <a:srgbClr val="FF0000"/>
                </a:solidFill>
              </a:rPr>
              <a:t> THEO </a:t>
            </a:r>
            <a:r>
              <a:rPr lang="en-US" sz="3200" b="1" dirty="0" err="1">
                <a:solidFill>
                  <a:srgbClr val="FF0000"/>
                </a:solidFill>
              </a:rPr>
              <a:t>DÕI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96406" y="4508612"/>
                <a:ext cx="9934154" cy="2637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ad>
                          <m:ra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rad>
                          </m:e>
                        </m:rad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06" y="4508612"/>
                <a:ext cx="9934154" cy="2637197"/>
              </a:xfrm>
              <a:prstGeom prst="rect">
                <a:avLst/>
              </a:prstGeom>
              <a:blipFill>
                <a:blip r:embed="rId3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071" y="1219488"/>
                <a:ext cx="9890602" cy="1898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smtClean="0"/>
                      <m:t> 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ad>
                          <m:ra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rad>
                          </m:e>
                        </m:rad>
                      </m:e>
                    </m:ra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1" y="1219488"/>
                <a:ext cx="9890602" cy="1898533"/>
              </a:xfrm>
              <a:prstGeom prst="rect">
                <a:avLst/>
              </a:prstGeom>
              <a:blipFill>
                <a:blip r:embed="rId5"/>
                <a:stretch>
                  <a:fillRect l="-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8880311" y="2757788"/>
            <a:ext cx="640250" cy="6555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1283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b="1" spc="-75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1283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1279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400" b="1" spc="-75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1279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1111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b="1" spc="-75" dirty="0">
                  <a:solidFill>
                    <a:srgbClr val="000099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1111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1279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b="1" spc="-75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0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1279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90210" y="4328158"/>
                <a:ext cx="10201689" cy="3062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2018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2019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2018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2018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5+2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5−2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2018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5+2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2018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5+2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2018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5+2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=5+2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8;10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10" y="4328158"/>
                <a:ext cx="10201689" cy="30629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467303" y="388274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303" y="388274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891400" y="1219488"/>
                <a:ext cx="9931113" cy="61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mtClean="0"/>
                        <m:t>Cho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𝟐𝟎𝟏𝟖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𝟐𝟎𝟏𝟗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r>
                        <m:rPr>
                          <m:nor/>
                        </m:rPr>
                        <a:rPr lang="fr-FR" sz="2400" b="1"/>
                        <m:t>Kh</m:t>
                      </m:r>
                      <m:r>
                        <m:rPr>
                          <m:nor/>
                        </m:rPr>
                        <a:rPr lang="fr-FR" sz="2400" b="1"/>
                        <m:t>ẳ</m:t>
                      </m:r>
                      <m:r>
                        <m:rPr>
                          <m:nor/>
                        </m:rPr>
                        <a:rPr lang="fr-FR" sz="2400" b="1"/>
                        <m:t>ng</m:t>
                      </m:r>
                      <m:r>
                        <m:rPr>
                          <m:nor/>
                        </m:rPr>
                        <a:rPr lang="fr-FR" sz="2400" b="1"/>
                        <m:t> đị</m:t>
                      </m:r>
                      <m:r>
                        <m:rPr>
                          <m:nor/>
                        </m:rPr>
                        <a:rPr lang="fr-FR" sz="2400" b="1"/>
                        <m:t>nh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r>
                        <m:rPr>
                          <m:nor/>
                        </m:rPr>
                        <a:rPr lang="fr-FR" sz="2400" b="1"/>
                        <m:t>n</m:t>
                      </m:r>
                      <m:r>
                        <m:rPr>
                          <m:nor/>
                        </m:rPr>
                        <a:rPr lang="fr-FR" sz="2400" b="1"/>
                        <m:t>à</m:t>
                      </m:r>
                      <m:r>
                        <m:rPr>
                          <m:nor/>
                        </m:rPr>
                        <a:rPr lang="fr-FR" sz="2400" b="1"/>
                        <m:t>o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r>
                        <m:rPr>
                          <m:nor/>
                        </m:rPr>
                        <a:rPr lang="fr-FR" sz="2400" b="1"/>
                        <m:t>d</m:t>
                      </m:r>
                      <m:r>
                        <m:rPr>
                          <m:nor/>
                        </m:rPr>
                        <a:rPr lang="fr-FR" sz="2400" b="1"/>
                        <m:t>ướ</m:t>
                      </m:r>
                      <m:r>
                        <m:rPr>
                          <m:nor/>
                        </m:rPr>
                        <a:rPr lang="fr-FR" sz="2400" b="1"/>
                        <m:t>i</m:t>
                      </m:r>
                      <m:r>
                        <m:rPr>
                          <m:nor/>
                        </m:rPr>
                        <a:rPr lang="fr-FR" sz="2400" b="1"/>
                        <m:t> đâ</m:t>
                      </m:r>
                      <m:r>
                        <m:rPr>
                          <m:nor/>
                        </m:rPr>
                        <a:rPr lang="fr-FR" sz="2400" b="1"/>
                        <m:t>y</m:t>
                      </m:r>
                      <m:r>
                        <m:rPr>
                          <m:nor/>
                        </m:rPr>
                        <a:rPr lang="fr-FR" sz="2400" b="1"/>
                        <m:t> </m:t>
                      </m:r>
                      <m:r>
                        <m:rPr>
                          <m:nor/>
                        </m:rPr>
                        <a:rPr lang="fr-FR" sz="2400" b="1"/>
                        <m:t>l</m:t>
                      </m:r>
                      <m:r>
                        <m:rPr>
                          <m:nor/>
                        </m:rPr>
                        <a:rPr lang="fr-FR" sz="2400" b="1"/>
                        <m:t>à đú</m:t>
                      </m:r>
                      <m:r>
                        <m:rPr>
                          <m:nor/>
                        </m:rPr>
                        <a:rPr lang="fr-FR" sz="2400" b="1"/>
                        <m:t>ng</m:t>
                      </m:r>
                      <m:r>
                        <m:rPr>
                          <m:nor/>
                        </m:rPr>
                        <a:rPr lang="fr-FR" sz="2400" b="1"/>
                        <m:t>?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400" y="1219488"/>
                <a:ext cx="9931113" cy="617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8391525" y="2163271"/>
            <a:ext cx="682228" cy="61722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2;7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6;9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8;10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90210" y="4328158"/>
                <a:ext cx="7772815" cy="1660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2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i="1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𝟔𝟒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num>
                                      <m:den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1" dirty="0"/>
                  <a:t>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10" y="4328158"/>
                <a:ext cx="7772815" cy="1660839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467303" y="388274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303" y="388274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891401" y="1219488"/>
                <a:ext cx="8274478" cy="13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Cho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 </m:t>
                      </m:r>
                      <m:r>
                        <m:rPr>
                          <m:nor/>
                        </m:rPr>
                        <a:rPr lang="en-US" sz="2400" b="1"/>
                        <m:t>s</m:t>
                      </m:r>
                      <m:r>
                        <m:rPr>
                          <m:nor/>
                        </m:rPr>
                        <a:rPr lang="en-US" sz="2400" b="1"/>
                        <m:t>ố </m:t>
                      </m:r>
                      <m:r>
                        <m:rPr>
                          <m:nor/>
                        </m:rPr>
                        <a:rPr lang="en-US" sz="2400" b="1"/>
                        <m:t>th</m:t>
                      </m:r>
                      <m:r>
                        <m:rPr>
                          <m:nor/>
                        </m:rPr>
                        <a:rPr lang="en-US" sz="2400" b="1"/>
                        <m:t>ự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d</m:t>
                      </m:r>
                      <m:r>
                        <m:rPr>
                          <m:nor/>
                        </m:rPr>
                        <a:rPr lang="en-US" sz="2400" b="1"/>
                        <m:t>ươ</m:t>
                      </m:r>
                      <m:r>
                        <m:rPr>
                          <m:nor/>
                        </m:rPr>
                        <a:rPr lang="en-US" sz="2400" b="1"/>
                        <m:t>ng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kh</m:t>
                      </m:r>
                      <m:r>
                        <m:rPr>
                          <m:nor/>
                        </m:rPr>
                        <a:rPr lang="en-US" sz="2400" b="1"/>
                        <m:t>á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 4. </m:t>
                      </m:r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í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𝟔𝟒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pPr lvl="0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401" y="1219488"/>
                <a:ext cx="8274478" cy="1308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6183656" y="2461180"/>
            <a:ext cx="682228" cy="61722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b="1" spc="-75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2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884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4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4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42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42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42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42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42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42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108842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8842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90211" y="4328158"/>
                <a:ext cx="4658140" cy="170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ó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func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11" y="4328158"/>
                <a:ext cx="4658140" cy="1705275"/>
              </a:xfrm>
              <a:prstGeom prst="rect">
                <a:avLst/>
              </a:prstGeom>
              <a:blipFill>
                <a:blip r:embed="rId3"/>
                <a:stretch>
                  <a:fillRect l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467303" y="3882749"/>
                <a:ext cx="12502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1200" cap="none" spc="-7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2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22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22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22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22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2200" b="1" i="0" u="none" strike="noStrike" kern="1200" cap="none" spc="-7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303" y="3882749"/>
                <a:ext cx="1250283" cy="769441"/>
              </a:xfrm>
              <a:prstGeom prst="rect">
                <a:avLst/>
              </a:prstGeom>
              <a:blipFill>
                <a:blip r:embed="rId4"/>
                <a:stretch>
                  <a:fillRect l="-3902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891400" y="1219488"/>
                <a:ext cx="9779047" cy="894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/>
                        <m:t>V</m:t>
                      </m:r>
                      <m:r>
                        <m:rPr>
                          <m:nor/>
                        </m:rPr>
                        <a:rPr lang="vi-VN" sz="2400" b="1"/>
                        <m:t>ớ</m:t>
                      </m:r>
                      <m:r>
                        <m:rPr>
                          <m:nor/>
                        </m:rPr>
                        <a:rPr lang="vi-VN" sz="2400" b="1"/>
                        <m:t>i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a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v</m:t>
                      </m:r>
                      <m:r>
                        <m:rPr>
                          <m:nor/>
                        </m:rPr>
                        <a:rPr lang="vi-VN" sz="2400" b="1"/>
                        <m:t>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l</m:t>
                      </m:r>
                      <m:r>
                        <m:rPr>
                          <m:nor/>
                        </m:rPr>
                        <a:rPr lang="vi-VN" sz="2400" b="1"/>
                        <m:t>à </m:t>
                      </m:r>
                      <m:r>
                        <m:rPr>
                          <m:nor/>
                        </m:rPr>
                        <a:rPr lang="vi-VN" sz="2400" b="1"/>
                        <m:t>hai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s</m:t>
                      </m:r>
                      <m:r>
                        <m:rPr>
                          <m:nor/>
                        </m:rPr>
                        <a:rPr lang="vi-VN" sz="2400" b="1"/>
                        <m:t>ố </m:t>
                      </m:r>
                      <m:r>
                        <m:rPr>
                          <m:nor/>
                        </m:rPr>
                        <a:rPr lang="vi-VN" sz="2400" b="1"/>
                        <m:t>th</m:t>
                      </m:r>
                      <m:r>
                        <m:rPr>
                          <m:nor/>
                        </m:rPr>
                        <a:rPr lang="vi-VN" sz="2400" b="1"/>
                        <m:t>ự</m:t>
                      </m:r>
                      <m:r>
                        <m:rPr>
                          <m:nor/>
                        </m:rPr>
                        <a:rPr lang="vi-VN" sz="2400" b="1"/>
                        <m:t>c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d</m:t>
                      </m:r>
                      <m:r>
                        <m:rPr>
                          <m:nor/>
                        </m:rPr>
                        <a:rPr lang="vi-VN" sz="2400" b="1"/>
                        <m:t>ươ</m:t>
                      </m:r>
                      <m:r>
                        <m:rPr>
                          <m:nor/>
                        </m:rPr>
                        <a:rPr lang="vi-VN" sz="2400" b="1"/>
                        <m:t>ng</m:t>
                      </m:r>
                      <m:r>
                        <m:rPr>
                          <m:nor/>
                        </m:rPr>
                        <a:rPr lang="vi-VN" sz="2400" b="1"/>
                        <m:t>,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vi-VN" sz="2400" b="1"/>
                        <m:t>. </m:t>
                      </m:r>
                      <m:r>
                        <m:rPr>
                          <m:nor/>
                        </m:rPr>
                        <a:rPr lang="vi-VN" sz="2400" b="1"/>
                        <m:t>Gi</m:t>
                      </m:r>
                      <m:r>
                        <m:rPr>
                          <m:nor/>
                        </m:rPr>
                        <a:rPr lang="vi-VN" sz="2400" b="1"/>
                        <m:t>á </m:t>
                      </m:r>
                      <m:r>
                        <m:rPr>
                          <m:nor/>
                        </m:rPr>
                        <a:rPr lang="vi-VN" sz="2400" b="1"/>
                        <m:t>tr</m:t>
                      </m:r>
                      <m:r>
                        <m:rPr>
                          <m:nor/>
                        </m:rPr>
                        <a:rPr lang="vi-VN" sz="2400" b="1"/>
                        <m:t>ị </m:t>
                      </m:r>
                      <m:r>
                        <m:rPr>
                          <m:nor/>
                        </m:rPr>
                        <a:rPr lang="vi-VN" sz="2400" b="1"/>
                        <m:t>c</m:t>
                      </m:r>
                      <m:r>
                        <m:rPr>
                          <m:nor/>
                        </m:rPr>
                        <a:rPr lang="vi-VN" sz="2400" b="1"/>
                        <m:t>ủ</m:t>
                      </m:r>
                      <m:r>
                        <m:rPr>
                          <m:nor/>
                        </m:rPr>
                        <a:rPr lang="vi-VN" sz="2400" b="1"/>
                        <m:t>a</m:t>
                      </m:r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m:rPr>
                          <m:nor/>
                        </m:rPr>
                        <a:rPr lang="vi-VN" sz="2400" b="1"/>
                        <m:t> </m:t>
                      </m:r>
                      <m:r>
                        <m:rPr>
                          <m:nor/>
                        </m:rPr>
                        <a:rPr lang="vi-VN" sz="2400" b="1"/>
                        <m:t>b</m:t>
                      </m:r>
                      <m:r>
                        <m:rPr>
                          <m:nor/>
                        </m:rPr>
                        <a:rPr lang="vi-VN" sz="2400" b="1"/>
                        <m:t>ằ</m:t>
                      </m:r>
                      <m:r>
                        <m:rPr>
                          <m:nor/>
                        </m:rPr>
                        <a:rPr lang="vi-VN" sz="2400" b="1"/>
                        <m:t>ng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400" y="1219488"/>
                <a:ext cx="9779047" cy="894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9071843" y="2186218"/>
            <a:ext cx="636244" cy="61722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639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639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vi-VN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160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-75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2400" i="0" u="none" strike="noStrike" kern="1200" cap="none" spc="-75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i="0" u="none" strike="noStrike" kern="1200" cap="none" spc="-75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GB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753349" y="2177778"/>
                <a:ext cx="3852323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2400" b="1" i="0" u="none" strike="noStrike" kern="1200" cap="none" spc="-75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2400" b="1" i="0" u="none" strike="noStrike" kern="1200" cap="none" spc="-75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349" y="2177778"/>
                <a:ext cx="3852323" cy="47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0" y="4837443"/>
                <a:ext cx="7287039" cy="1986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0" y="4837443"/>
                <a:ext cx="7287039" cy="1986506"/>
              </a:xfrm>
              <a:prstGeom prst="rect">
                <a:avLst/>
              </a:prstGeom>
              <a:blipFill>
                <a:blip r:embed="rId3"/>
                <a:stretch>
                  <a:fillRect l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040969" y="1219488"/>
                <a:ext cx="9564704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mtClean="0"/>
                        <m:t> </m:t>
                      </m:r>
                      <m:r>
                        <m:rPr>
                          <m:nor/>
                        </m:rPr>
                        <a:rPr lang="en-US" sz="2400" b="1" smtClean="0"/>
                        <m:t>Cho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v</m:t>
                      </m:r>
                      <m:r>
                        <m:rPr>
                          <m:nor/>
                        </m:rPr>
                        <a:rPr lang="en-US" sz="2400" b="1"/>
                        <m:t>à 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2400" b="1"/>
                        <m:t> , 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400" b="1"/>
                        <m:t>. </m:t>
                      </m:r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í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969" y="1219488"/>
                <a:ext cx="9564704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8714339" y="2124093"/>
            <a:ext cx="457200" cy="56903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2400" dirty="0"/>
                  <a:t>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en-US" sz="24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9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32130" y="3725384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274271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1" y="4837443"/>
                <a:ext cx="10442136" cy="1994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H</m:t>
                      </m:r>
                      <m:r>
                        <m:rPr>
                          <m:nor/>
                        </m:rPr>
                        <a:rPr lang="en-US" sz="2400" b="1"/>
                        <m:t>à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s</m:t>
                      </m:r>
                      <m:r>
                        <m:rPr>
                          <m:nor/>
                        </m:rPr>
                        <a:rPr lang="en-US" sz="2400" b="1"/>
                        <m:t>ố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x</m:t>
                      </m:r>
                      <m:r>
                        <m:rPr>
                          <m:nor/>
                        </m:rPr>
                        <a:rPr lang="en-US" sz="2400" b="1"/>
                        <m:t>á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 đị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khi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1"/>
                        <m:t>. 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p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x</m:t>
                      </m:r>
                      <m:r>
                        <m:rPr>
                          <m:nor/>
                        </m:rPr>
                        <a:rPr lang="en-US" sz="2400" b="1"/>
                        <m:t>á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 đị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ủ</m:t>
                      </m:r>
                      <m:r>
                        <m:rPr>
                          <m:nor/>
                        </m:rPr>
                        <a:rPr lang="en-US" sz="2400" b="1"/>
                        <m:t>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h</m:t>
                      </m:r>
                      <m:r>
                        <m:rPr>
                          <m:nor/>
                        </m:rPr>
                        <a:rPr lang="en-US" sz="2400" b="1"/>
                        <m:t>à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s</m:t>
                      </m:r>
                      <m:r>
                        <m:rPr>
                          <m:nor/>
                        </m:rPr>
                        <a:rPr lang="en-US" sz="2400" b="1"/>
                        <m:t>ố đã </m:t>
                      </m:r>
                      <m:r>
                        <m:rPr>
                          <m:nor/>
                        </m:rPr>
                        <a:rPr lang="en-US" sz="2400" b="1"/>
                        <m:t>cho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1" y="4837443"/>
                <a:ext cx="10442136" cy="1994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071" y="1219488"/>
                <a:ext cx="8851931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ì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</m:t>
                      </m:r>
                      <m:r>
                        <m:rPr>
                          <m:nor/>
                        </m:rPr>
                        <a:rPr lang="en-US" sz="2400" b="1"/>
                        <m:t>ậ</m:t>
                      </m:r>
                      <m:r>
                        <m:rPr>
                          <m:nor/>
                        </m:rPr>
                        <a:rPr lang="en-US" sz="2400" b="1"/>
                        <m:t>p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x</m:t>
                      </m:r>
                      <m:r>
                        <m:rPr>
                          <m:nor/>
                        </m:rPr>
                        <a:rPr lang="en-US" sz="2400" b="1"/>
                        <m:t>á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 đị</m:t>
                      </m:r>
                      <m:r>
                        <m:rPr>
                          <m:nor/>
                        </m:rPr>
                        <a:rPr lang="en-US" sz="2400" b="1"/>
                        <m:t>nh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ủ</m:t>
                      </m:r>
                      <m:r>
                        <m:rPr>
                          <m:nor/>
                        </m:rPr>
                        <a:rPr lang="en-US" sz="2400" b="1"/>
                        <m:t>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h</m:t>
                      </m:r>
                      <m:r>
                        <m:rPr>
                          <m:nor/>
                        </m:rPr>
                        <a:rPr lang="en-US" sz="2400" b="1"/>
                        <m:t>à</m:t>
                      </m:r>
                      <m:r>
                        <m:rPr>
                          <m:nor/>
                        </m:rPr>
                        <a:rPr lang="en-US" sz="2400" b="1"/>
                        <m:t>m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s</m:t>
                      </m:r>
                      <m:r>
                        <m:rPr>
                          <m:nor/>
                        </m:rPr>
                        <a:rPr lang="en-US" sz="2400" b="1"/>
                        <m:t>ố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1" y="1219488"/>
                <a:ext cx="8851931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4686299" y="2095674"/>
            <a:ext cx="419229" cy="54995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−1;3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14725" y="2095674"/>
                <a:ext cx="5334002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−∞;−1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3;+∞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25" y="2095674"/>
                <a:ext cx="5334002" cy="453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-180279" y="2812124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−1;3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279" y="2812124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128943" y="2858325"/>
                <a:ext cx="6015713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                             </m:t>
                      </m:r>
                      <m:r>
                        <m:rPr>
                          <m:nor/>
                        </m:rPr>
                        <a:rPr lang="vi-VN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0" i="1" spc="-75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−∞;−1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3;+∞</m:t>
                          </m: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  <m:r>
                        <m:rPr>
                          <m:nor/>
                        </m:rPr>
                        <a:rPr lang="en-US" sz="900"/>
                        <m:t>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43" y="2858325"/>
                <a:ext cx="6015713" cy="453137"/>
              </a:xfrm>
              <a:prstGeom prst="rect">
                <a:avLst/>
              </a:prstGeom>
              <a:blipFill>
                <a:blip r:embed="rId9"/>
                <a:stretch>
                  <a:fillRect t="-86486" b="-145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7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997" y="3709269"/>
            <a:ext cx="11068450" cy="3081231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6979322"/>
              <a:ext cx="22135690" cy="65080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974192"/>
              <a:chOff x="1205494" y="6947472"/>
              <a:chExt cx="3322466" cy="97419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9" cy="89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5357" y="1284250"/>
            <a:ext cx="11175090" cy="2154730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4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7"/>
                <a:ext cx="3173469" cy="1087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1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8311" y="4837443"/>
                <a:ext cx="6916346" cy="1889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/>
                        <m:t>Ta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ó 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l</m:t>
                      </m:r>
                      <m:r>
                        <m:rPr>
                          <m:nor/>
                        </m:rPr>
                        <a:rPr lang="en-US" sz="2400" b="1"/>
                        <m:t>à </m:t>
                      </m:r>
                      <m:r>
                        <m:rPr>
                          <m:nor/>
                        </m:rPr>
                        <a:rPr lang="en-US" sz="2400" b="1"/>
                        <m:t>s</m:t>
                      </m:r>
                      <m:r>
                        <m:rPr>
                          <m:nor/>
                        </m:rPr>
                        <a:rPr lang="en-US" sz="2400" b="1"/>
                        <m:t>ố </m:t>
                      </m:r>
                      <m:r>
                        <m:rPr>
                          <m:nor/>
                        </m:rPr>
                        <a:rPr lang="en-US" sz="2400" b="1"/>
                        <m:t>kh</m:t>
                      </m:r>
                      <m:r>
                        <m:rPr>
                          <m:nor/>
                        </m:rPr>
                        <a:rPr lang="en-US" sz="2400" b="1"/>
                        <m:t>ô</m:t>
                      </m:r>
                      <m:r>
                        <m:rPr>
                          <m:nor/>
                        </m:rPr>
                        <a:rPr lang="en-US" sz="2400" b="1"/>
                        <m:t>ng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nguy</m:t>
                      </m:r>
                      <m:r>
                        <m:rPr>
                          <m:nor/>
                        </m:rPr>
                        <a:rPr lang="en-US" sz="2400" b="1"/>
                        <m:t>ê</m:t>
                      </m:r>
                      <m:r>
                        <m:rPr>
                          <m:nor/>
                        </m:rPr>
                        <a:rPr lang="en-US" sz="2400" b="1"/>
                        <m:t>n</m:t>
                      </m:r>
                      <m:r>
                        <m:rPr>
                          <m:nor/>
                        </m:rPr>
                        <a:rPr lang="en-US" sz="2400" b="1"/>
                        <m:t>. </m:t>
                      </m:r>
                      <m:r>
                        <m:rPr>
                          <m:nor/>
                        </m:rPr>
                        <a:rPr lang="en-US" sz="2400" b="1"/>
                        <m:t>Do</m:t>
                      </m:r>
                      <m:r>
                        <m:rPr>
                          <m:nor/>
                        </m:rPr>
                        <a:rPr lang="en-US" sz="2400" b="1"/>
                        <m:t> đó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1"/>
                        <m:t>.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1" y="4837443"/>
                <a:ext cx="6916346" cy="1889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69486" y="757932"/>
            <a:ext cx="4843499" cy="556782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0" spc="-75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 spc="-75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spc="-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85" y="4293169"/>
                <a:ext cx="1250283" cy="430887"/>
              </a:xfrm>
              <a:prstGeom prst="rect">
                <a:avLst/>
              </a:prstGeom>
              <a:blipFill>
                <a:blip r:embed="rId4"/>
                <a:stretch>
                  <a:fillRect l="-390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128944" y="1219488"/>
                <a:ext cx="5938732" cy="635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à: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44" y="1219488"/>
                <a:ext cx="5938732" cy="635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3981450" y="2177777"/>
            <a:ext cx="375948" cy="41031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i="0" spc="-75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0" y="2183960"/>
                <a:ext cx="23009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556991" y="2116880"/>
                <a:ext cx="2257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1" y="2116880"/>
                <a:ext cx="2257425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en-US" sz="2400" b="1" spc="-75" dirty="0">
                    <a:solidFill>
                      <a:srgbClr val="000099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b="1" spc="-75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spc="-75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m:rPr>
                        <m:nor/>
                      </m:rPr>
                      <a:rPr lang="en-US" sz="2400"/>
                      <m:t>.</m:t>
                    </m:r>
                  </m:oMath>
                </a14:m>
                <a:endParaRPr lang="en-GB" sz="2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9" y="2126427"/>
                <a:ext cx="3610553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1" spc="-75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2400"/>
                        <m:t>..</m:t>
                      </m:r>
                    </m:oMath>
                  </m:oMathPara>
                </a14:m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3" y="2177778"/>
                <a:ext cx="405765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5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154" grpId="0" animBg="1"/>
      <p:bldP spid="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1_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1594</Words>
  <Application>Microsoft Office PowerPoint</Application>
  <PresentationFormat>Widescreen</PresentationFormat>
  <Paragraphs>367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DengXian</vt:lpstr>
      <vt:lpstr>Mangal</vt:lpstr>
      <vt:lpstr>MS Mincho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Anh_Vy</dc:creator>
  <cp:lastModifiedBy>Admin</cp:lastModifiedBy>
  <cp:revision>20</cp:revision>
  <dcterms:created xsi:type="dcterms:W3CDTF">2021-08-27T19:47:20Z</dcterms:created>
  <dcterms:modified xsi:type="dcterms:W3CDTF">2021-08-30T01:39:41Z</dcterms:modified>
</cp:coreProperties>
</file>