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71" r:id="rId2"/>
    <p:sldId id="323" r:id="rId3"/>
    <p:sldId id="324" r:id="rId4"/>
    <p:sldId id="261" r:id="rId5"/>
    <p:sldId id="358" r:id="rId6"/>
    <p:sldId id="357" r:id="rId7"/>
    <p:sldId id="359" r:id="rId8"/>
    <p:sldId id="360" r:id="rId9"/>
    <p:sldId id="311" r:id="rId10"/>
    <p:sldId id="340" r:id="rId11"/>
    <p:sldId id="310" r:id="rId12"/>
    <p:sldId id="343" r:id="rId13"/>
    <p:sldId id="344" r:id="rId14"/>
    <p:sldId id="354" r:id="rId15"/>
    <p:sldId id="325" r:id="rId16"/>
    <p:sldId id="31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3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25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2/21/Flag_of_Vietnam.svg/1280px-Flag_of_Vietnam.svg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7/77/Flag_of_Thailand_%28non-standard_colours_2%29.svg/1024px-Flag_of_Thailand_%28non-standard_colours_2%29.svg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en/thumb/a/a4/Flag_of_the_United_States.svg/1200px-Flag_of_the_United_States.svg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f/fc/Flag_of_Mexico.svg/1200px-Flag_of_Mexico.svg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32125" y="1017136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91622"/>
              </p:ext>
            </p:extLst>
          </p:nvPr>
        </p:nvGraphicFramePr>
        <p:xfrm>
          <a:off x="620485" y="1664291"/>
          <a:ext cx="10951029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898">
                <a:tc row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Asking for permission</a:t>
                      </a: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(Please) Can I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Do you mind if I (go)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Would you mind if I (went)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Is it OK if I (go)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</a:rPr>
                        <a:t>Giving permission: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Sure.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Of course you can.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No problem.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Please feel free to ...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535">
                <a:tc vMerge="1"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(Please) Can I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Do you mind if I (go)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Would you mind if I (went)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Is it OK if I (go)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Refusing permission: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I’m afraid not.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No, please don't.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I'm afraid you can't.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I’m sorry, but that’s not possible.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Make similar conversation for these situations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79499" y="2187146"/>
            <a:ext cx="5968902" cy="3348682"/>
          </a:xfrm>
          <a:prstGeom prst="wedgeRoundRectCallout">
            <a:avLst>
              <a:gd name="adj1" fmla="val -46942"/>
              <a:gd name="adj2" fmla="val 79581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effectLst/>
              </a:rPr>
              <a:t>Student A is a teenager; Student B is his/her parent. Student A is asking for permission to invite friends to a party. Student B can decide to give permission or not.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96743" y="2470175"/>
            <a:ext cx="5440529" cy="3348682"/>
          </a:xfrm>
          <a:prstGeom prst="wedgeRoundRectCallout">
            <a:avLst>
              <a:gd name="adj1" fmla="val -997"/>
              <a:gd name="adj2" fmla="val 78467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dirty="0">
                <a:effectLst/>
              </a:rPr>
              <a:t>Student B is a teenager; Student A is his/her parent. Student B is asking for permission to </a:t>
            </a:r>
            <a:r>
              <a:rPr lang="en-US" sz="3300" dirty="0" err="1">
                <a:effectLst/>
              </a:rPr>
              <a:t>colour</a:t>
            </a:r>
            <a:r>
              <a:rPr lang="en-US" sz="3300" dirty="0"/>
              <a:t> </a:t>
            </a:r>
            <a:r>
              <a:rPr lang="en-US" sz="3300" dirty="0">
                <a:effectLst/>
              </a:rPr>
              <a:t>his/her hair. Student A can decide to give permission or not.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Read the text and complete the notes. Use no more than TWO words for each gap.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3F100F-F581-F54A-8D8A-E244706FE5FA}"/>
              </a:ext>
            </a:extLst>
          </p:cNvPr>
          <p:cNvSpPr/>
          <p:nvPr/>
        </p:nvSpPr>
        <p:spPr>
          <a:xfrm>
            <a:off x="382143" y="2277979"/>
            <a:ext cx="5713857" cy="4347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401A"/>
                </a:solidFill>
                <a:effectLst/>
              </a:rPr>
              <a:t>Asian American children</a:t>
            </a:r>
          </a:p>
          <a:p>
            <a:r>
              <a:rPr lang="en-US" sz="2800" dirty="0">
                <a:effectLst/>
              </a:rPr>
              <a:t>• Adapt to American culture faster</a:t>
            </a:r>
          </a:p>
          <a:p>
            <a:r>
              <a:rPr lang="en-US" sz="2800" dirty="0">
                <a:effectLst/>
              </a:rPr>
              <a:t>• Speak (1)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 </a:t>
            </a:r>
            <a:r>
              <a:rPr lang="en-US" sz="2800" dirty="0">
                <a:effectLst/>
              </a:rPr>
              <a:t>as their first language</a:t>
            </a:r>
          </a:p>
          <a:p>
            <a:r>
              <a:rPr lang="en-US" sz="2800" dirty="0">
                <a:effectLst/>
              </a:rPr>
              <a:t>• Accept American values: individualism, freedom, honesty, and competition</a:t>
            </a:r>
          </a:p>
          <a:p>
            <a:r>
              <a:rPr lang="en-US" sz="2800" dirty="0">
                <a:effectLst/>
              </a:rPr>
              <a:t>• Start to follow (2)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2800" dirty="0">
                <a:effectLst/>
              </a:rPr>
              <a:t>in their daily lives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221CA8-F29D-574A-ACB9-5FCBF41AC529}"/>
              </a:ext>
            </a:extLst>
          </p:cNvPr>
          <p:cNvSpPr/>
          <p:nvPr/>
        </p:nvSpPr>
        <p:spPr>
          <a:xfrm>
            <a:off x="6293930" y="1723813"/>
            <a:ext cx="5713857" cy="4901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9A80"/>
                </a:solidFill>
                <a:effectLst/>
              </a:rPr>
              <a:t>FIRST-GENERATION</a:t>
            </a:r>
          </a:p>
          <a:p>
            <a:pPr algn="ctr"/>
            <a:r>
              <a:rPr lang="en-US" sz="2400" b="1" dirty="0">
                <a:solidFill>
                  <a:srgbClr val="009A80"/>
                </a:solidFill>
                <a:effectLst/>
              </a:rPr>
              <a:t>Asian American parents</a:t>
            </a:r>
          </a:p>
          <a:p>
            <a:r>
              <a:rPr lang="en-US" sz="2800" dirty="0">
                <a:effectLst/>
              </a:rPr>
              <a:t>• Fail to adapt to American culture</a:t>
            </a:r>
          </a:p>
          <a:p>
            <a:r>
              <a:rPr lang="en-US" sz="2800" dirty="0">
                <a:effectLst/>
              </a:rPr>
              <a:t>• Use their (3)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language</a:t>
            </a: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a traditional lifestyle and their old culture</a:t>
            </a:r>
          </a:p>
          <a:p>
            <a:r>
              <a:rPr lang="en-US" sz="2800" dirty="0">
                <a:effectLst/>
              </a:rPr>
              <a:t>• Try to force children to follow native country’s (4)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</a:t>
            </a:r>
            <a:r>
              <a:rPr lang="en-US" sz="2800" dirty="0">
                <a:effectLst/>
              </a:rPr>
              <a:t>: importance of family, respect for the elders and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64DCF-BF5A-8747-B3FD-5713332FEA7A}"/>
              </a:ext>
            </a:extLst>
          </p:cNvPr>
          <p:cNvSpPr txBox="1"/>
          <p:nvPr/>
        </p:nvSpPr>
        <p:spPr>
          <a:xfrm>
            <a:off x="2780438" y="3070015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AC018D-7528-D44A-BAD3-D203397803AE}"/>
              </a:ext>
            </a:extLst>
          </p:cNvPr>
          <p:cNvSpPr txBox="1"/>
          <p:nvPr/>
        </p:nvSpPr>
        <p:spPr>
          <a:xfrm>
            <a:off x="610334" y="5672735"/>
            <a:ext cx="313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traditions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AE4DC-B4DC-4E49-ACA0-BF59ADCC01CC}"/>
              </a:ext>
            </a:extLst>
          </p:cNvPr>
          <p:cNvSpPr txBox="1"/>
          <p:nvPr/>
        </p:nvSpPr>
        <p:spPr>
          <a:xfrm>
            <a:off x="8845276" y="2980264"/>
            <a:ext cx="1162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native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6C69F8-CDFD-A242-B5A5-60231F1E7DD5}"/>
              </a:ext>
            </a:extLst>
          </p:cNvPr>
          <p:cNvSpPr txBox="1"/>
          <p:nvPr/>
        </p:nvSpPr>
        <p:spPr>
          <a:xfrm>
            <a:off x="6781107" y="5106330"/>
            <a:ext cx="236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cultural values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39038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Work in groups.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E4B1E-AF4F-284A-93CB-B2A8F8564B89}"/>
              </a:ext>
            </a:extLst>
          </p:cNvPr>
          <p:cNvSpPr txBox="1"/>
          <p:nvPr/>
        </p:nvSpPr>
        <p:spPr>
          <a:xfrm>
            <a:off x="878039" y="1815428"/>
            <a:ext cx="117428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4000"/>
                </a:solidFill>
                <a:effectLst/>
              </a:rPr>
              <a:t>Do you think your family would experience the same generation gap if you moved to a Western country? </a:t>
            </a: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Why/Why not?</a:t>
            </a:r>
          </a:p>
        </p:txBody>
      </p:sp>
      <p:pic>
        <p:nvPicPr>
          <p:cNvPr id="5122" name="Picture 2" descr="Generation Gap | آیلتس تیم">
            <a:extLst>
              <a:ext uri="{FF2B5EF4-FFF2-40B4-BE49-F238E27FC236}">
                <a16:creationId xmlns:a16="http://schemas.microsoft.com/office/drawing/2014/main" id="{AFA86706-98DB-BD45-98D9-7D34455C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82" y="3163073"/>
            <a:ext cx="5843337" cy="35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090960"/>
            <a:ext cx="10989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Talk about the differences among Asian American children and Asian American parents.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241" y="2327064"/>
            <a:ext cx="4567825" cy="426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Diseases caused by viruses:</a:t>
            </a:r>
            <a:endParaRPr lang="en-US" sz="280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AIDS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Common cold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Ebola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Genital herpes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Influenza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Measles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Chickenpox and shingles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Coronavirus disease 2019</a:t>
            </a:r>
            <a:endParaRPr lang="en-US" sz="280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4975" y="2370295"/>
            <a:ext cx="5078998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Diseases caused by bacteria</a:t>
            </a:r>
            <a:endParaRPr lang="en-US" sz="280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Tuberculosis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Pneumonia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Cholera</a:t>
            </a:r>
            <a:endParaRPr lang="en-US" sz="280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488FDE9-ED56-E841-B605-D8B2FB170CB5}"/>
              </a:ext>
            </a:extLst>
          </p:cNvPr>
          <p:cNvSpPr/>
          <p:nvPr/>
        </p:nvSpPr>
        <p:spPr>
          <a:xfrm>
            <a:off x="382143" y="2277979"/>
            <a:ext cx="5713857" cy="4347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401A"/>
                </a:solidFill>
                <a:effectLst/>
              </a:rPr>
              <a:t>Asian American children</a:t>
            </a:r>
          </a:p>
          <a:p>
            <a:r>
              <a:rPr lang="en-US" sz="2800" dirty="0">
                <a:effectLst/>
              </a:rPr>
              <a:t>• Adapt to American culture faster</a:t>
            </a:r>
          </a:p>
          <a:p>
            <a:r>
              <a:rPr lang="en-US" sz="2800" dirty="0">
                <a:effectLst/>
              </a:rPr>
              <a:t>• Speak English as their first language</a:t>
            </a:r>
          </a:p>
          <a:p>
            <a:r>
              <a:rPr lang="en-US" sz="2800" dirty="0">
                <a:effectLst/>
              </a:rPr>
              <a:t>• Accept American values: individualism, freedom, honesty, and competition</a:t>
            </a:r>
          </a:p>
          <a:p>
            <a:r>
              <a:rPr lang="en-US" sz="2800" dirty="0">
                <a:effectLst/>
              </a:rPr>
              <a:t>• Start to follow </a:t>
            </a:r>
            <a:r>
              <a:rPr lang="en-SG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traditions</a:t>
            </a:r>
            <a:r>
              <a:rPr lang="en-VN" sz="2800">
                <a:solidFill>
                  <a:schemeClr val="tx1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in their daily lives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77A6FF-A68D-F045-9D3F-FBCF963D216B}"/>
              </a:ext>
            </a:extLst>
          </p:cNvPr>
          <p:cNvSpPr/>
          <p:nvPr/>
        </p:nvSpPr>
        <p:spPr>
          <a:xfrm>
            <a:off x="6293930" y="2277979"/>
            <a:ext cx="5713857" cy="43474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9A80"/>
                </a:solidFill>
                <a:effectLst/>
              </a:rPr>
              <a:t>FIRST-GENERATION</a:t>
            </a:r>
          </a:p>
          <a:p>
            <a:pPr algn="ctr"/>
            <a:r>
              <a:rPr lang="en-US" sz="2800" dirty="0">
                <a:solidFill>
                  <a:srgbClr val="009A80"/>
                </a:solidFill>
                <a:effectLst/>
              </a:rPr>
              <a:t>Asian American parents</a:t>
            </a:r>
          </a:p>
          <a:p>
            <a:r>
              <a:rPr lang="en-US" sz="2800" dirty="0">
                <a:effectLst/>
              </a:rPr>
              <a:t>• Fail to adapt to American culture</a:t>
            </a:r>
          </a:p>
          <a:p>
            <a:r>
              <a:rPr lang="en-US" sz="2800" dirty="0">
                <a:effectLst/>
              </a:rPr>
              <a:t>• Use their </a:t>
            </a:r>
            <a:r>
              <a:rPr lang="en-SG" sz="2800" dirty="0">
                <a:solidFill>
                  <a:schemeClr val="tx1"/>
                </a:solidFill>
                <a:cs typeface="Times New Roman" panose="02020603050405020304" pitchFamily="18" charset="0"/>
              </a:rPr>
              <a:t>native</a:t>
            </a:r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</a:rPr>
              <a:t>language</a:t>
            </a: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a traditional lifestyle and their old culture</a:t>
            </a:r>
          </a:p>
          <a:p>
            <a:r>
              <a:rPr lang="en-US" sz="2800" dirty="0">
                <a:effectLst/>
              </a:rPr>
              <a:t>• Try to force children to follow native country’s </a:t>
            </a:r>
            <a:r>
              <a:rPr lang="en-SG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cultural values:</a:t>
            </a:r>
            <a:r>
              <a:rPr lang="en-VN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importance of family, respect for the elders and community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440111-1429-B545-A8BB-C2B60F2D8F4D}"/>
              </a:ext>
            </a:extLst>
          </p:cNvPr>
          <p:cNvSpPr txBox="1"/>
          <p:nvPr/>
        </p:nvSpPr>
        <p:spPr>
          <a:xfrm>
            <a:off x="8454188" y="36736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 in Asian American families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expressions for asking for and giving permission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115" y="2721428"/>
            <a:ext cx="6842344" cy="895079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</a:t>
            </a:r>
            <a:endParaRPr lang="en-US" sz="3200" dirty="0" smtClean="0">
              <a:latin typeface="UTM Facebook K&amp;T" panose="02040603050506020204" pitchFamily="18" charset="0"/>
            </a:endParaRPr>
          </a:p>
          <a:p>
            <a:pPr algn="ctr"/>
            <a:r>
              <a:rPr lang="en-US" sz="3200" dirty="0" smtClean="0">
                <a:latin typeface="UTM Facebook K&amp;T" panose="02040603050506020204" pitchFamily="18" charset="0"/>
              </a:rPr>
              <a:t>CULTURE </a:t>
            </a:r>
            <a:r>
              <a:rPr lang="en-US" sz="3200" dirty="0">
                <a:latin typeface="UTM Facebook K&amp;T" panose="02040603050506020204" pitchFamily="18" charset="0"/>
              </a:rPr>
              <a:t>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08451" y="2923308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232284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COMMUNICATION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67095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Hidden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058476"/>
            <a:ext cx="5670959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complete the conversation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 for the situations.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25646"/>
            <a:ext cx="5670960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Read the text and complete the comparison table.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Work in groups. Discuss the following questions.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559985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EXTRA ACTIVITY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3" y="4631707"/>
            <a:ext cx="5670957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Talk about the differences among Asian American children and Asian American parents.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3" y="5622841"/>
            <a:ext cx="567095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endCxn id="30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5818811" y="217938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4725690" y="1027163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3352962" y="1439887"/>
            <a:ext cx="59412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HIDDEN PICTURE GAME</a:t>
            </a:r>
          </a:p>
        </p:txBody>
      </p:sp>
      <p:grpSp>
        <p:nvGrpSpPr>
          <p:cNvPr id="426" name="Google Shape;426;p38"/>
          <p:cNvGrpSpPr/>
          <p:nvPr/>
        </p:nvGrpSpPr>
        <p:grpSpPr>
          <a:xfrm>
            <a:off x="5721962" y="624840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" name="Google Shape;395;p38">
            <a:extLst>
              <a:ext uri="{FF2B5EF4-FFF2-40B4-BE49-F238E27FC236}">
                <a16:creationId xmlns:a16="http://schemas.microsoft.com/office/drawing/2014/main" id="{1472DE7E-B285-A444-8FF7-4D0ED4ECA5FA}"/>
              </a:ext>
            </a:extLst>
          </p:cNvPr>
          <p:cNvSpPr txBox="1">
            <a:spLocks/>
          </p:cNvSpPr>
          <p:nvPr/>
        </p:nvSpPr>
        <p:spPr>
          <a:xfrm>
            <a:off x="2466198" y="4450327"/>
            <a:ext cx="7815844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Work in 4 groups.</a:t>
            </a:r>
          </a:p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Look at the hints.</a:t>
            </a:r>
          </a:p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Guess the names of the mass media forms in the pictures.</a:t>
            </a:r>
          </a:p>
          <a:p>
            <a:pPr algn="just">
              <a:spcAft>
                <a:spcPts val="1600"/>
              </a:spcAft>
            </a:pPr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4800600" y="6029980"/>
            <a:ext cx="2368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 smtClean="0">
                <a:solidFill>
                  <a:srgbClr val="FF0000"/>
                </a:solidFill>
              </a:rPr>
              <a:t>Viet</a:t>
            </a:r>
            <a:r>
              <a:rPr lang="en-US" sz="4400" b="1" dirty="0" smtClean="0">
                <a:solidFill>
                  <a:srgbClr val="FF0000"/>
                </a:solidFill>
              </a:rPr>
              <a:t> N</a:t>
            </a:r>
            <a:r>
              <a:rPr lang="en-VN" sz="4400" b="1" dirty="0" smtClean="0">
                <a:solidFill>
                  <a:srgbClr val="FF0000"/>
                </a:solidFill>
              </a:rPr>
              <a:t>am</a:t>
            </a:r>
            <a:endParaRPr lang="en-VN" sz="4400" b="1" dirty="0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411406-9ED4-294C-B8DC-46C4DD20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6C7295BC-D456-EA49-BDF4-2C34D574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0"/>
            <a:ext cx="8610600" cy="57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9824FAD-6B8A-E64F-B953-5728409C02A9}"/>
              </a:ext>
            </a:extLst>
          </p:cNvPr>
          <p:cNvSpPr/>
          <p:nvPr/>
        </p:nvSpPr>
        <p:spPr>
          <a:xfrm>
            <a:off x="-5511525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49583 4.44444E-6 L 0.49583 0.54444 L 4.375E-6 0.54444 L 4.375E-6 4.44444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083543" y="6150114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Thailand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CBA1DAB-D377-4140-9AC2-FFBAA39B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2049" name="Picture 4">
            <a:extLst>
              <a:ext uri="{FF2B5EF4-FFF2-40B4-BE49-F238E27FC236}">
                <a16:creationId xmlns:a16="http://schemas.microsoft.com/office/drawing/2014/main" id="{9D1AE8B9-68B9-4F4A-8D66-72748AFF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9932" y="0"/>
            <a:ext cx="8432136" cy="55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08C196A-C0C0-AE4D-AC29-9EC20D5A4D45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7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257801" y="6027003"/>
            <a:ext cx="2117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America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B4EFFB4-51E0-A848-AAC1-BF0E5F71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3073" name="Picture 5" descr="Flag of the United States - Wikipedia">
            <a:extLst>
              <a:ext uri="{FF2B5EF4-FFF2-40B4-BE49-F238E27FC236}">
                <a16:creationId xmlns:a16="http://schemas.microsoft.com/office/drawing/2014/main" id="{98233603-41E2-9F45-96B6-390FAF54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0" cy="55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4CADC73-B620-9C4F-8DC4-517AB14D0908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674124" y="6088559"/>
            <a:ext cx="1886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8010E2-32BF-654B-B7AF-6DB6F75F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4097" name="Picture 6" descr="Mexico - Wikipedia">
            <a:extLst>
              <a:ext uri="{FF2B5EF4-FFF2-40B4-BE49-F238E27FC236}">
                <a16:creationId xmlns:a16="http://schemas.microsoft.com/office/drawing/2014/main" id="{CBB4DCFD-45CB-4147-BEA7-AFD33B9E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38780"/>
            <a:ext cx="9183335" cy="52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1E6BDB9-2269-7847-8C27-4C9B6F5137D6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1934"/>
            <a:ext cx="10266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Listen and complete the conversation with the expressions in the box. Then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in pairs.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6343BC-A589-264B-B3F7-D39D5B3B928C}"/>
              </a:ext>
            </a:extLst>
          </p:cNvPr>
          <p:cNvSpPr/>
          <p:nvPr/>
        </p:nvSpPr>
        <p:spPr>
          <a:xfrm>
            <a:off x="1053549" y="2093354"/>
            <a:ext cx="10336346" cy="689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Is it OK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I’m afraid not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Certainly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can </a:t>
            </a:r>
            <a:r>
              <a:rPr lang="en-US" sz="2800" dirty="0">
                <a:effectLst/>
                <a:latin typeface="Helvetica" pitchFamily="2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79F18-663B-564B-B992-1A95C33F1759}"/>
              </a:ext>
            </a:extLst>
          </p:cNvPr>
          <p:cNvSpPr txBox="1"/>
          <p:nvPr/>
        </p:nvSpPr>
        <p:spPr>
          <a:xfrm>
            <a:off x="689810" y="3073084"/>
            <a:ext cx="108123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Mum, (1)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 </a:t>
            </a:r>
            <a:r>
              <a:rPr lang="en-US" sz="2800" dirty="0">
                <a:effectLst/>
              </a:rPr>
              <a:t>go to my friend’s birthday party this Saturday evening?</a:t>
            </a:r>
          </a:p>
          <a:p>
            <a:r>
              <a:rPr lang="en-US" sz="2800" b="1" dirty="0">
                <a:effectLst/>
              </a:rPr>
              <a:t>Lan’s mother: </a:t>
            </a:r>
            <a:r>
              <a:rPr lang="en-US" sz="2800" dirty="0">
                <a:effectLst/>
              </a:rPr>
              <a:t>(2)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</a:t>
            </a:r>
            <a:r>
              <a:rPr lang="en-US" sz="2800" dirty="0">
                <a:effectLst/>
              </a:rPr>
              <a:t>. Whose birthday is it?</a:t>
            </a:r>
          </a:p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It’s Mai’s birthday, Mum. (3)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 </a:t>
            </a:r>
            <a:r>
              <a:rPr lang="en-US" sz="2800" dirty="0">
                <a:effectLst/>
              </a:rPr>
              <a:t>if I stay the night at her house after the party?</a:t>
            </a:r>
          </a:p>
          <a:p>
            <a:r>
              <a:rPr lang="en-US" sz="2800" b="1" dirty="0">
                <a:effectLst/>
              </a:rPr>
              <a:t>Lan’s mother: </a:t>
            </a:r>
            <a:r>
              <a:rPr lang="en-US" sz="2800" dirty="0">
                <a:effectLst/>
              </a:rPr>
              <a:t>Oh, (4)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</a:t>
            </a:r>
            <a:r>
              <a:rPr lang="en-US" sz="2800" dirty="0">
                <a:effectLst/>
              </a:rPr>
              <a:t>. You must come back home before 10 p.m. We’re going to visit your grandparents early on Sunday morning.</a:t>
            </a:r>
          </a:p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OK, Mum. I’ll be home before 10 p.m. then.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37505-1638-7D4D-B9A1-9783E2902EC1}"/>
              </a:ext>
            </a:extLst>
          </p:cNvPr>
          <p:cNvSpPr txBox="1"/>
          <p:nvPr/>
        </p:nvSpPr>
        <p:spPr>
          <a:xfrm>
            <a:off x="3395869" y="295014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62F5D-DB1F-C149-B8E2-F166F364BB11}"/>
              </a:ext>
            </a:extLst>
          </p:cNvPr>
          <p:cNvSpPr txBox="1"/>
          <p:nvPr/>
        </p:nvSpPr>
        <p:spPr>
          <a:xfrm>
            <a:off x="3876689" y="378097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2A164-112A-914E-A2EC-AEE16772F0D0}"/>
              </a:ext>
            </a:extLst>
          </p:cNvPr>
          <p:cNvSpPr txBox="1"/>
          <p:nvPr/>
        </p:nvSpPr>
        <p:spPr>
          <a:xfrm>
            <a:off x="6095999" y="423165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8AFB2-3BB8-2141-B193-EB31BE4430A3}"/>
              </a:ext>
            </a:extLst>
          </p:cNvPr>
          <p:cNvSpPr txBox="1"/>
          <p:nvPr/>
        </p:nvSpPr>
        <p:spPr>
          <a:xfrm>
            <a:off x="4454732" y="511693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pic>
        <p:nvPicPr>
          <p:cNvPr id="8" name="Track 14">
            <a:hlinkClick r:id="" action="ppaction://media"/>
            <a:extLst>
              <a:ext uri="{FF2B5EF4-FFF2-40B4-BE49-F238E27FC236}">
                <a16:creationId xmlns:a16="http://schemas.microsoft.com/office/drawing/2014/main" id="{A01F8F41-8911-D5F2-D811-AB47FE586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1316" y="123934"/>
            <a:ext cx="541910" cy="6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9175</TotalTime>
  <Words>768</Words>
  <Application>Microsoft Office PowerPoint</Application>
  <PresentationFormat>Widescreen</PresentationFormat>
  <Paragraphs>130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Adobe Gothic Std B</vt:lpstr>
      <vt:lpstr>Arial Hebrew Scholar</vt:lpstr>
      <vt:lpstr>Montserrat Medium</vt:lpstr>
      <vt:lpstr>Arial</vt:lpstr>
      <vt:lpstr>Bookman Old Style</vt:lpstr>
      <vt:lpstr>Calibri</vt:lpstr>
      <vt:lpstr>Calibri Light</vt:lpstr>
      <vt:lpstr>Helvetica</vt:lpstr>
      <vt:lpstr>Myriad Pro</vt:lpstr>
      <vt:lpstr>Symbol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HIDDEN PICTURE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173</cp:revision>
  <dcterms:created xsi:type="dcterms:W3CDTF">2020-12-09T02:04:09Z</dcterms:created>
  <dcterms:modified xsi:type="dcterms:W3CDTF">2023-05-11T03:33:18Z</dcterms:modified>
</cp:coreProperties>
</file>