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75" r:id="rId3"/>
    <p:sldId id="268" r:id="rId4"/>
    <p:sldId id="276" r:id="rId5"/>
    <p:sldId id="277" r:id="rId6"/>
    <p:sldId id="291" r:id="rId7"/>
    <p:sldId id="294" r:id="rId8"/>
    <p:sldId id="278" r:id="rId9"/>
    <p:sldId id="293" r:id="rId10"/>
    <p:sldId id="295" r:id="rId11"/>
    <p:sldId id="297" r:id="rId12"/>
    <p:sldId id="323" r:id="rId13"/>
    <p:sldId id="311" r:id="rId14"/>
    <p:sldId id="312" r:id="rId15"/>
    <p:sldId id="313" r:id="rId16"/>
    <p:sldId id="314" r:id="rId17"/>
    <p:sldId id="316" r:id="rId18"/>
    <p:sldId id="318" r:id="rId19"/>
    <p:sldId id="319" r:id="rId20"/>
    <p:sldId id="317" r:id="rId21"/>
    <p:sldId id="321" r:id="rId22"/>
    <p:sldId id="322" r:id="rId23"/>
    <p:sldId id="296" r:id="rId24"/>
    <p:sldId id="285" r:id="rId25"/>
    <p:sldId id="320" r:id="rId26"/>
    <p:sldId id="286" r:id="rId27"/>
    <p:sldId id="287" r:id="rId28"/>
    <p:sldId id="288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>
        <p:scale>
          <a:sx n="16" d="100"/>
          <a:sy n="16" d="100"/>
        </p:scale>
        <p:origin x="420" y="11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4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A87D5CC0-553B-74A6-4422-0CC90B2E4FF9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08B24D3-276D-8753-D87A-7580B468BC3F}"/>
              </a:ext>
            </a:extLst>
          </p:cNvPr>
          <p:cNvSpPr txBox="1"/>
          <p:nvPr userDrawn="1"/>
        </p:nvSpPr>
        <p:spPr>
          <a:xfrm>
            <a:off x="11044485" y="-1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5b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29C62470-9E3D-6255-48D5-94A88E3EA0B8}"/>
              </a:ext>
            </a:extLst>
          </p:cNvPr>
          <p:cNvSpPr txBox="1"/>
          <p:nvPr userDrawn="1"/>
        </p:nvSpPr>
        <p:spPr>
          <a:xfrm>
            <a:off x="11044485" y="-1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5b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A15701-A5A7-49BC-9449-C5C23784A3A1}"/>
              </a:ext>
            </a:extLst>
          </p:cNvPr>
          <p:cNvSpPr/>
          <p:nvPr/>
        </p:nvSpPr>
        <p:spPr>
          <a:xfrm>
            <a:off x="5291689" y="2017669"/>
            <a:ext cx="65130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5: London Was Great!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Lesson 5b: Grammar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91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647B55-34AB-499A-BDE3-94152ADB3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17" y="94397"/>
            <a:ext cx="10674566" cy="1207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AD7CA5-65B7-4FD3-976A-70963E1BA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543" y="1277601"/>
            <a:ext cx="8562975" cy="5229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5E17C1-8DA0-4028-8A69-646DE13D582C}"/>
              </a:ext>
            </a:extLst>
          </p:cNvPr>
          <p:cNvSpPr txBox="1"/>
          <p:nvPr/>
        </p:nvSpPr>
        <p:spPr>
          <a:xfrm>
            <a:off x="2591680" y="1771822"/>
            <a:ext cx="215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didn’t pay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D2E74F-3A3B-4D3C-901C-E7DFE9EE95C2}"/>
              </a:ext>
            </a:extLst>
          </p:cNvPr>
          <p:cNvSpPr txBox="1"/>
          <p:nvPr/>
        </p:nvSpPr>
        <p:spPr>
          <a:xfrm>
            <a:off x="2838189" y="224157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left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5A897-6068-4363-BCC3-B804934CAC61}"/>
              </a:ext>
            </a:extLst>
          </p:cNvPr>
          <p:cNvSpPr txBox="1"/>
          <p:nvPr/>
        </p:nvSpPr>
        <p:spPr>
          <a:xfrm>
            <a:off x="5371815" y="267263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drove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DC288-A9AE-4237-BC63-B55B0621AB53}"/>
              </a:ext>
            </a:extLst>
          </p:cNvPr>
          <p:cNvSpPr txBox="1"/>
          <p:nvPr/>
        </p:nvSpPr>
        <p:spPr>
          <a:xfrm>
            <a:off x="7332445" y="310583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rode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4A2AC2-7D43-449B-960A-892A42312B69}"/>
              </a:ext>
            </a:extLst>
          </p:cNvPr>
          <p:cNvSpPr txBox="1"/>
          <p:nvPr/>
        </p:nvSpPr>
        <p:spPr>
          <a:xfrm>
            <a:off x="5371815" y="3943399"/>
            <a:ext cx="274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didn’t feel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BC7DB2-833E-4237-AE2A-E491BD5BDC6B}"/>
              </a:ext>
            </a:extLst>
          </p:cNvPr>
          <p:cNvSpPr txBox="1"/>
          <p:nvPr/>
        </p:nvSpPr>
        <p:spPr>
          <a:xfrm>
            <a:off x="5181600" y="439083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5A571A-8092-4238-8E24-A2E0546F04E0}"/>
              </a:ext>
            </a:extLst>
          </p:cNvPr>
          <p:cNvSpPr txBox="1"/>
          <p:nvPr/>
        </p:nvSpPr>
        <p:spPr>
          <a:xfrm>
            <a:off x="2919764" y="484879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bought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3E5362-BBF0-4A37-BF9F-4F1205191724}"/>
              </a:ext>
            </a:extLst>
          </p:cNvPr>
          <p:cNvSpPr txBox="1"/>
          <p:nvPr/>
        </p:nvSpPr>
        <p:spPr>
          <a:xfrm>
            <a:off x="3030931" y="531855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took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49734-A522-4CF8-B009-F6E6D6B22819}"/>
              </a:ext>
            </a:extLst>
          </p:cNvPr>
          <p:cNvSpPr txBox="1"/>
          <p:nvPr/>
        </p:nvSpPr>
        <p:spPr>
          <a:xfrm>
            <a:off x="3030931" y="578830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had</a:t>
            </a:r>
          </a:p>
        </p:txBody>
      </p:sp>
    </p:spTree>
    <p:extLst>
      <p:ext uri="{BB962C8B-B14F-4D97-AF65-F5344CB8AC3E}">
        <p14:creationId xmlns:p14="http://schemas.microsoft.com/office/powerpoint/2010/main" val="38406361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9F3A6E-4712-4878-AFAB-4BB9FCB2D765}"/>
              </a:ext>
            </a:extLst>
          </p:cNvPr>
          <p:cNvSpPr/>
          <p:nvPr/>
        </p:nvSpPr>
        <p:spPr>
          <a:xfrm>
            <a:off x="385011" y="513348"/>
            <a:ext cx="2005263" cy="78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  <a:p>
            <a:pPr algn="ctr"/>
            <a:r>
              <a:rPr lang="en-US" dirty="0"/>
              <a:t>WB-p. 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2C0328-17A2-4B58-8725-101C166EB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342" y="513348"/>
            <a:ext cx="7023184" cy="56068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F6A0F3-B63F-4A61-A211-6714292D61CC}"/>
              </a:ext>
            </a:extLst>
          </p:cNvPr>
          <p:cNvSpPr/>
          <p:nvPr/>
        </p:nvSpPr>
        <p:spPr>
          <a:xfrm>
            <a:off x="4215997" y="2795155"/>
            <a:ext cx="4139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Jenny didn’t go to the mall.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AA28C5-797B-4606-8502-C362EA5E59D3}"/>
              </a:ext>
            </a:extLst>
          </p:cNvPr>
          <p:cNvSpPr/>
          <p:nvPr/>
        </p:nvSpPr>
        <p:spPr>
          <a:xfrm>
            <a:off x="4264123" y="3677472"/>
            <a:ext cx="4621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Jenny didn’t meet her cousins.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6C7816-361E-4CDA-8321-4A03978A8DB6}"/>
              </a:ext>
            </a:extLst>
          </p:cNvPr>
          <p:cNvSpPr/>
          <p:nvPr/>
        </p:nvSpPr>
        <p:spPr>
          <a:xfrm>
            <a:off x="4264123" y="4590413"/>
            <a:ext cx="4236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Jenny listened to live music.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809C46-DD8D-4181-841F-D0EF59196C8A}"/>
              </a:ext>
            </a:extLst>
          </p:cNvPr>
          <p:cNvSpPr/>
          <p:nvPr/>
        </p:nvSpPr>
        <p:spPr>
          <a:xfrm>
            <a:off x="4264123" y="5503354"/>
            <a:ext cx="3744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Jenny didn’t chat online.</a:t>
            </a:r>
          </a:p>
        </p:txBody>
      </p:sp>
    </p:spTree>
    <p:extLst>
      <p:ext uri="{BB962C8B-B14F-4D97-AF65-F5344CB8AC3E}">
        <p14:creationId xmlns:p14="http://schemas.microsoft.com/office/powerpoint/2010/main" val="42548527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61CA5F-F092-44D8-9DB6-4258CE5E7714}"/>
              </a:ext>
            </a:extLst>
          </p:cNvPr>
          <p:cNvSpPr/>
          <p:nvPr/>
        </p:nvSpPr>
        <p:spPr>
          <a:xfrm>
            <a:off x="-30276" y="281802"/>
            <a:ext cx="2247170" cy="78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  <a:p>
            <a:pPr algn="ctr"/>
            <a:r>
              <a:rPr lang="en-US" dirty="0"/>
              <a:t>WB-p.45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6D1CBC-8779-4337-91B4-36FE5D601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826"/>
            <a:ext cx="6052035" cy="5435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956A65-E485-4F32-BDDA-15A0AE243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035" y="981825"/>
            <a:ext cx="6076782" cy="3429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E59DC-DEC6-41F5-A468-EBAE08F594FA}"/>
              </a:ext>
            </a:extLst>
          </p:cNvPr>
          <p:cNvSpPr txBox="1"/>
          <p:nvPr/>
        </p:nvSpPr>
        <p:spPr>
          <a:xfrm>
            <a:off x="1677002" y="340808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98835-D488-4300-849A-0CF58C2EDA77}"/>
              </a:ext>
            </a:extLst>
          </p:cNvPr>
          <p:cNvSpPr txBox="1"/>
          <p:nvPr/>
        </p:nvSpPr>
        <p:spPr>
          <a:xfrm>
            <a:off x="1133049" y="425017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thought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F71EB-71D0-4276-B213-5E2346031379}"/>
              </a:ext>
            </a:extLst>
          </p:cNvPr>
          <p:cNvSpPr txBox="1"/>
          <p:nvPr/>
        </p:nvSpPr>
        <p:spPr>
          <a:xfrm>
            <a:off x="1459832" y="506262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left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33CF64-DF34-42BF-A3D5-9290C40E5B5A}"/>
              </a:ext>
            </a:extLst>
          </p:cNvPr>
          <p:cNvSpPr txBox="1"/>
          <p:nvPr/>
        </p:nvSpPr>
        <p:spPr>
          <a:xfrm>
            <a:off x="4223235" y="549308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drove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A18E8-B76B-40B4-8788-B5386FCD7484}"/>
              </a:ext>
            </a:extLst>
          </p:cNvPr>
          <p:cNvSpPr txBox="1"/>
          <p:nvPr/>
        </p:nvSpPr>
        <p:spPr>
          <a:xfrm>
            <a:off x="10797139" y="85348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166833-F929-4B2D-BFBB-63E6D460B929}"/>
              </a:ext>
            </a:extLst>
          </p:cNvPr>
          <p:cNvSpPr txBox="1"/>
          <p:nvPr/>
        </p:nvSpPr>
        <p:spPr>
          <a:xfrm>
            <a:off x="9463438" y="178683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22AB8E-D550-438C-8657-2714BD8A57A2}"/>
              </a:ext>
            </a:extLst>
          </p:cNvPr>
          <p:cNvSpPr txBox="1"/>
          <p:nvPr/>
        </p:nvSpPr>
        <p:spPr>
          <a:xfrm>
            <a:off x="7024011" y="269670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took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37D7EA-4553-4B9C-93B3-9968FF47E479}"/>
              </a:ext>
            </a:extLst>
          </p:cNvPr>
          <p:cNvSpPr txBox="1"/>
          <p:nvPr/>
        </p:nvSpPr>
        <p:spPr>
          <a:xfrm>
            <a:off x="7239643" y="322030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bought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54ADBB-2D7F-4C7C-A053-0FCB6D64C53E}"/>
              </a:ext>
            </a:extLst>
          </p:cNvPr>
          <p:cNvSpPr txBox="1"/>
          <p:nvPr/>
        </p:nvSpPr>
        <p:spPr>
          <a:xfrm>
            <a:off x="7261626" y="3723869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had</a:t>
            </a:r>
          </a:p>
        </p:txBody>
      </p:sp>
    </p:spTree>
    <p:extLst>
      <p:ext uri="{BB962C8B-B14F-4D97-AF65-F5344CB8AC3E}">
        <p14:creationId xmlns:p14="http://schemas.microsoft.com/office/powerpoint/2010/main" val="5777249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665719-A595-49AE-B73D-E9DC2F38B83E}"/>
              </a:ext>
            </a:extLst>
          </p:cNvPr>
          <p:cNvSpPr/>
          <p:nvPr/>
        </p:nvSpPr>
        <p:spPr>
          <a:xfrm>
            <a:off x="0" y="342900"/>
            <a:ext cx="2005263" cy="78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  <a:p>
            <a:pPr algn="ctr"/>
            <a:r>
              <a:rPr lang="en-US" dirty="0"/>
              <a:t>WB-p.45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19B61-1BC2-4D2E-BDCE-A4D638335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904" y="260183"/>
            <a:ext cx="6599822" cy="61399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0F4B94-E96E-4AC8-AC3A-D0106B291838}"/>
              </a:ext>
            </a:extLst>
          </p:cNvPr>
          <p:cNvSpPr/>
          <p:nvPr/>
        </p:nvSpPr>
        <p:spPr>
          <a:xfrm>
            <a:off x="4299137" y="2463684"/>
            <a:ext cx="5944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Kevin bought some books last Saturday.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27A3FD-77B8-45A5-B74F-2786FF2D5F3F}"/>
              </a:ext>
            </a:extLst>
          </p:cNvPr>
          <p:cNvSpPr/>
          <p:nvPr/>
        </p:nvSpPr>
        <p:spPr>
          <a:xfrm>
            <a:off x="4299137" y="3345150"/>
            <a:ext cx="4814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 didn’t go to bed late last night.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A9156B-A078-460C-852D-A2872519B2B9}"/>
              </a:ext>
            </a:extLst>
          </p:cNvPr>
          <p:cNvSpPr/>
          <p:nvPr/>
        </p:nvSpPr>
        <p:spPr>
          <a:xfrm>
            <a:off x="4348727" y="4173355"/>
            <a:ext cx="4060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didn’t rain last weekend.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D65D5-8C18-4D05-B53A-FB51FB424603}"/>
              </a:ext>
            </a:extLst>
          </p:cNvPr>
          <p:cNvSpPr/>
          <p:nvPr/>
        </p:nvSpPr>
        <p:spPr>
          <a:xfrm>
            <a:off x="4299137" y="5025111"/>
            <a:ext cx="5827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Rachel won the competition last week.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7E5C74-51AD-487D-AD78-45DD11D853D7}"/>
              </a:ext>
            </a:extLst>
          </p:cNvPr>
          <p:cNvSpPr/>
          <p:nvPr/>
        </p:nvSpPr>
        <p:spPr>
          <a:xfrm>
            <a:off x="4348727" y="5922973"/>
            <a:ext cx="4031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They ate pizza last Sunday.</a:t>
            </a:r>
          </a:p>
        </p:txBody>
      </p:sp>
    </p:spTree>
    <p:extLst>
      <p:ext uri="{BB962C8B-B14F-4D97-AF65-F5344CB8AC3E}">
        <p14:creationId xmlns:p14="http://schemas.microsoft.com/office/powerpoint/2010/main" val="16639625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DB4986-B674-4B57-8627-B9C4EC59D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1" y="1031457"/>
            <a:ext cx="6027399" cy="4294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AAC907-614A-4FDB-ADEE-8F9FFDD7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31457"/>
            <a:ext cx="5727032" cy="54007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EA314-639B-41C3-BFA9-DDCBE5165B43}"/>
              </a:ext>
            </a:extLst>
          </p:cNvPr>
          <p:cNvSpPr/>
          <p:nvPr/>
        </p:nvSpPr>
        <p:spPr>
          <a:xfrm>
            <a:off x="1164723" y="108024"/>
            <a:ext cx="2390819" cy="78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  <a:p>
            <a:pPr algn="ctr"/>
            <a:r>
              <a:rPr lang="en-US" dirty="0"/>
              <a:t>GB-p. 71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CAA75-3D58-4E38-86D5-A26468A02933}"/>
              </a:ext>
            </a:extLst>
          </p:cNvPr>
          <p:cNvSpPr txBox="1"/>
          <p:nvPr/>
        </p:nvSpPr>
        <p:spPr>
          <a:xfrm>
            <a:off x="3367945" y="2520838"/>
            <a:ext cx="94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486E4-43E9-49FD-9D9D-DC255A4AFFD6}"/>
              </a:ext>
            </a:extLst>
          </p:cNvPr>
          <p:cNvSpPr txBox="1"/>
          <p:nvPr/>
        </p:nvSpPr>
        <p:spPr>
          <a:xfrm>
            <a:off x="2685259" y="2892172"/>
            <a:ext cx="79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5FFB8-6E27-4679-9AD1-E7641B02EA57}"/>
              </a:ext>
            </a:extLst>
          </p:cNvPr>
          <p:cNvSpPr txBox="1"/>
          <p:nvPr/>
        </p:nvSpPr>
        <p:spPr>
          <a:xfrm>
            <a:off x="1884948" y="3318797"/>
            <a:ext cx="235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 you see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DC6AEA-889A-4010-8839-5E37B3A422EB}"/>
              </a:ext>
            </a:extLst>
          </p:cNvPr>
          <p:cNvSpPr txBox="1"/>
          <p:nvPr/>
        </p:nvSpPr>
        <p:spPr>
          <a:xfrm>
            <a:off x="2609058" y="4012652"/>
            <a:ext cx="94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4475D-B920-4EB5-84B7-C3B36AF54AD9}"/>
              </a:ext>
            </a:extLst>
          </p:cNvPr>
          <p:cNvSpPr txBox="1"/>
          <p:nvPr/>
        </p:nvSpPr>
        <p:spPr>
          <a:xfrm>
            <a:off x="4002504" y="4391495"/>
            <a:ext cx="178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decided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BA40C-A60E-497E-A405-3D2EC2BEF882}"/>
              </a:ext>
            </a:extLst>
          </p:cNvPr>
          <p:cNvSpPr txBox="1"/>
          <p:nvPr/>
        </p:nvSpPr>
        <p:spPr>
          <a:xfrm>
            <a:off x="7766173" y="921016"/>
            <a:ext cx="3110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didn’t Will come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5DF8DA-066E-4D7F-8871-96BF81061D08}"/>
              </a:ext>
            </a:extLst>
          </p:cNvPr>
          <p:cNvSpPr txBox="1"/>
          <p:nvPr/>
        </p:nvSpPr>
        <p:spPr>
          <a:xfrm>
            <a:off x="7681953" y="1708487"/>
            <a:ext cx="946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FA5F76-2B93-446E-A75F-7A2917A16105}"/>
              </a:ext>
            </a:extLst>
          </p:cNvPr>
          <p:cNvSpPr txBox="1"/>
          <p:nvPr/>
        </p:nvSpPr>
        <p:spPr>
          <a:xfrm>
            <a:off x="8471340" y="2051535"/>
            <a:ext cx="1754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stayed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6D05C3-7E01-413B-956C-5A0F1F296A48}"/>
              </a:ext>
            </a:extLst>
          </p:cNvPr>
          <p:cNvSpPr txBox="1"/>
          <p:nvPr/>
        </p:nvSpPr>
        <p:spPr>
          <a:xfrm>
            <a:off x="7766173" y="2495958"/>
            <a:ext cx="244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 you cook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AA5323-1DFB-4009-8C88-045ED5A15047}"/>
              </a:ext>
            </a:extLst>
          </p:cNvPr>
          <p:cNvSpPr txBox="1"/>
          <p:nvPr/>
        </p:nvSpPr>
        <p:spPr>
          <a:xfrm>
            <a:off x="7246600" y="3253196"/>
            <a:ext cx="2775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didn’t have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1AE6C9-84DB-42BD-B134-D3128DCCE935}"/>
              </a:ext>
            </a:extLst>
          </p:cNvPr>
          <p:cNvSpPr txBox="1"/>
          <p:nvPr/>
        </p:nvSpPr>
        <p:spPr>
          <a:xfrm>
            <a:off x="8848117" y="3601807"/>
            <a:ext cx="175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ordered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E5DE81-B8DC-4B1E-9DEA-9D5374D35500}"/>
              </a:ext>
            </a:extLst>
          </p:cNvPr>
          <p:cNvSpPr txBox="1"/>
          <p:nvPr/>
        </p:nvSpPr>
        <p:spPr>
          <a:xfrm>
            <a:off x="7054329" y="4446046"/>
            <a:ext cx="190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 you buy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D63332-460A-4882-8AE8-3FEE25A84DCA}"/>
              </a:ext>
            </a:extLst>
          </p:cNvPr>
          <p:cNvSpPr txBox="1"/>
          <p:nvPr/>
        </p:nvSpPr>
        <p:spPr>
          <a:xfrm>
            <a:off x="7546493" y="5177721"/>
            <a:ext cx="175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didn’t find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FF78DB-76FF-4FB5-95D2-D44F3771A7D5}"/>
              </a:ext>
            </a:extLst>
          </p:cNvPr>
          <p:cNvSpPr txBox="1"/>
          <p:nvPr/>
        </p:nvSpPr>
        <p:spPr>
          <a:xfrm>
            <a:off x="9407377" y="5564933"/>
            <a:ext cx="1754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bought</a:t>
            </a:r>
          </a:p>
        </p:txBody>
      </p:sp>
    </p:spTree>
    <p:extLst>
      <p:ext uri="{BB962C8B-B14F-4D97-AF65-F5344CB8AC3E}">
        <p14:creationId xmlns:p14="http://schemas.microsoft.com/office/powerpoint/2010/main" val="42273294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CABDBC-6D1E-47C1-BED6-6C8995DDFCA2}"/>
              </a:ext>
            </a:extLst>
          </p:cNvPr>
          <p:cNvSpPr txBox="1"/>
          <p:nvPr/>
        </p:nvSpPr>
        <p:spPr>
          <a:xfrm>
            <a:off x="433138" y="658091"/>
            <a:ext cx="1094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Turn the following sentences into negative.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ED0998-73D8-45CE-8320-AB9E192D3E36}"/>
              </a:ext>
            </a:extLst>
          </p:cNvPr>
          <p:cNvSpPr txBox="1"/>
          <p:nvPr/>
        </p:nvSpPr>
        <p:spPr>
          <a:xfrm>
            <a:off x="994610" y="1588169"/>
            <a:ext cx="90156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dirty="0"/>
              <a:t>Mary played badminton this weekend. </a:t>
            </a:r>
          </a:p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3000" dirty="0">
                <a:solidFill>
                  <a:srgbClr val="FF0000"/>
                </a:solidFill>
              </a:rPr>
              <a:t> Mary didn’t play badminton this weekend.</a:t>
            </a:r>
          </a:p>
          <a:p>
            <a:r>
              <a:rPr lang="en-US" sz="3000" dirty="0"/>
              <a:t>2. My mother cooked dinner yesterday evening.</a:t>
            </a:r>
          </a:p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3000" dirty="0">
                <a:solidFill>
                  <a:srgbClr val="FF0000"/>
                </a:solidFill>
              </a:rPr>
              <a:t> My mother didn’t cook dinner yesterday evening.</a:t>
            </a:r>
          </a:p>
          <a:p>
            <a:r>
              <a:rPr lang="en-US" sz="3000" dirty="0"/>
              <a:t>3. All the students went to the museum last week.</a:t>
            </a:r>
          </a:p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3000" dirty="0">
                <a:solidFill>
                  <a:srgbClr val="FF0000"/>
                </a:solidFill>
              </a:rPr>
              <a:t> All the students didn’t go to the museum last week.</a:t>
            </a:r>
          </a:p>
          <a:p>
            <a:r>
              <a:rPr lang="en-US" sz="3000" dirty="0"/>
              <a:t>4. Alan sang very well at the party last night.</a:t>
            </a:r>
          </a:p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3000" dirty="0">
                <a:solidFill>
                  <a:srgbClr val="FF0000"/>
                </a:solidFill>
              </a:rPr>
              <a:t> Alan didn’t sing very well at the party last night.</a:t>
            </a:r>
          </a:p>
        </p:txBody>
      </p:sp>
    </p:spTree>
    <p:extLst>
      <p:ext uri="{BB962C8B-B14F-4D97-AF65-F5344CB8AC3E}">
        <p14:creationId xmlns:p14="http://schemas.microsoft.com/office/powerpoint/2010/main" val="17518555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6EEFB3-DFE9-407C-8C4A-B065197242E8}"/>
              </a:ext>
            </a:extLst>
          </p:cNvPr>
          <p:cNvSpPr txBox="1"/>
          <p:nvPr/>
        </p:nvSpPr>
        <p:spPr>
          <a:xfrm>
            <a:off x="1556084" y="684274"/>
            <a:ext cx="724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best answer from A, B, 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88DA7B-7719-4D8D-99B6-982AC99511B3}"/>
              </a:ext>
            </a:extLst>
          </p:cNvPr>
          <p:cNvSpPr txBox="1"/>
          <p:nvPr/>
        </p:nvSpPr>
        <p:spPr>
          <a:xfrm>
            <a:off x="946484" y="1423464"/>
            <a:ext cx="10700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 Yesterday, I __________ at the cinema with my family.</a:t>
            </a:r>
          </a:p>
          <a:p>
            <a:pPr marL="342900" indent="-342900">
              <a:buAutoNum type="alphaUcPeriod"/>
            </a:pPr>
            <a:r>
              <a:rPr lang="en-US" sz="3600" dirty="0"/>
              <a:t> am</a:t>
            </a:r>
          </a:p>
          <a:p>
            <a:pPr marL="342900" indent="-342900">
              <a:buAutoNum type="alphaUcPeriod"/>
            </a:pPr>
            <a:r>
              <a:rPr lang="en-US" sz="3600" dirty="0"/>
              <a:t> was</a:t>
            </a:r>
          </a:p>
          <a:p>
            <a:pPr marL="342900" indent="-342900">
              <a:buAutoNum type="alphaUcPeriod"/>
            </a:pPr>
            <a:r>
              <a:rPr lang="en-US" sz="3600" dirty="0"/>
              <a:t> were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84B46-9CBD-44F8-9E68-5D8BEEB427DC}"/>
              </a:ext>
            </a:extLst>
          </p:cNvPr>
          <p:cNvSpPr txBox="1"/>
          <p:nvPr/>
        </p:nvSpPr>
        <p:spPr>
          <a:xfrm>
            <a:off x="946484" y="3955249"/>
            <a:ext cx="9881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2. They __________ late for school last Friday.</a:t>
            </a:r>
          </a:p>
          <a:p>
            <a:pPr marL="342900" indent="-342900">
              <a:buAutoNum type="alphaUcPeriod"/>
            </a:pPr>
            <a:r>
              <a:rPr lang="en-US" sz="3600" dirty="0"/>
              <a:t> am</a:t>
            </a:r>
          </a:p>
          <a:p>
            <a:pPr marL="342900" indent="-342900">
              <a:buAutoNum type="alphaUcPeriod"/>
            </a:pPr>
            <a:r>
              <a:rPr lang="en-US" sz="3600" dirty="0"/>
              <a:t> was</a:t>
            </a:r>
          </a:p>
          <a:p>
            <a:pPr marL="342900" indent="-342900">
              <a:buAutoNum type="alphaUcPeriod"/>
            </a:pPr>
            <a:r>
              <a:rPr lang="en-US" sz="3600" dirty="0"/>
              <a:t> were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950FAF7-6BA4-462A-8F48-D4F7625EC0F9}"/>
              </a:ext>
            </a:extLst>
          </p:cNvPr>
          <p:cNvSpPr/>
          <p:nvPr/>
        </p:nvSpPr>
        <p:spPr>
          <a:xfrm>
            <a:off x="786062" y="2577626"/>
            <a:ext cx="1648527" cy="515872"/>
          </a:xfrm>
          <a:prstGeom prst="ellipse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F96FA3-616E-4083-A8E8-3EAE23E840FE}"/>
              </a:ext>
            </a:extLst>
          </p:cNvPr>
          <p:cNvSpPr/>
          <p:nvPr/>
        </p:nvSpPr>
        <p:spPr>
          <a:xfrm>
            <a:off x="894547" y="5677357"/>
            <a:ext cx="1648526" cy="515872"/>
          </a:xfrm>
          <a:prstGeom prst="ellipse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402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88DA7B-7719-4D8D-99B6-982AC99511B3}"/>
              </a:ext>
            </a:extLst>
          </p:cNvPr>
          <p:cNvSpPr txBox="1"/>
          <p:nvPr/>
        </p:nvSpPr>
        <p:spPr>
          <a:xfrm>
            <a:off x="786062" y="1391379"/>
            <a:ext cx="11245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3. Mary is happy now but yesterday she __________ happy.</a:t>
            </a:r>
          </a:p>
          <a:p>
            <a:pPr marL="342900" indent="-342900">
              <a:buAutoNum type="alphaUcPeriod"/>
            </a:pPr>
            <a:r>
              <a:rPr lang="en-US" sz="3600" dirty="0"/>
              <a:t> is</a:t>
            </a:r>
          </a:p>
          <a:p>
            <a:pPr marL="342900" indent="-342900">
              <a:buAutoNum type="alphaUcPeriod"/>
            </a:pPr>
            <a:r>
              <a:rPr lang="en-US" sz="3600" dirty="0"/>
              <a:t> was</a:t>
            </a:r>
          </a:p>
          <a:p>
            <a:pPr marL="342900" indent="-342900">
              <a:buAutoNum type="alphaUcPeriod"/>
            </a:pPr>
            <a:r>
              <a:rPr lang="en-US" sz="3600" dirty="0"/>
              <a:t> wasn’t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84B46-9CBD-44F8-9E68-5D8BEEB427DC}"/>
              </a:ext>
            </a:extLst>
          </p:cNvPr>
          <p:cNvSpPr txBox="1"/>
          <p:nvPr/>
        </p:nvSpPr>
        <p:spPr>
          <a:xfrm>
            <a:off x="786062" y="3820630"/>
            <a:ext cx="9881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4. We __________ home to go to the airport.</a:t>
            </a:r>
          </a:p>
          <a:p>
            <a:pPr marL="342900" indent="-342900">
              <a:buAutoNum type="alphaUcPeriod"/>
            </a:pPr>
            <a:r>
              <a:rPr lang="en-US" sz="3600" dirty="0"/>
              <a:t> leave</a:t>
            </a:r>
          </a:p>
          <a:p>
            <a:pPr marL="342900" indent="-342900">
              <a:buAutoNum type="alphaUcPeriod"/>
            </a:pPr>
            <a:r>
              <a:rPr lang="en-US" sz="3600" dirty="0"/>
              <a:t> leaved</a:t>
            </a:r>
          </a:p>
          <a:p>
            <a:pPr marL="342900" indent="-342900">
              <a:buAutoNum type="alphaUcPeriod"/>
            </a:pPr>
            <a:r>
              <a:rPr lang="en-US" sz="3600" dirty="0"/>
              <a:t> left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51A291-3BF6-44FD-8DB1-6A8A8EB004C0}"/>
              </a:ext>
            </a:extLst>
          </p:cNvPr>
          <p:cNvSpPr/>
          <p:nvPr/>
        </p:nvSpPr>
        <p:spPr>
          <a:xfrm>
            <a:off x="628049" y="3062335"/>
            <a:ext cx="2332321" cy="637368"/>
          </a:xfrm>
          <a:prstGeom prst="ellipse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490AE3-9946-48B4-8883-194D2765B9E8}"/>
              </a:ext>
            </a:extLst>
          </p:cNvPr>
          <p:cNvSpPr/>
          <p:nvPr/>
        </p:nvSpPr>
        <p:spPr>
          <a:xfrm>
            <a:off x="529389" y="5466621"/>
            <a:ext cx="2053390" cy="637368"/>
          </a:xfrm>
          <a:prstGeom prst="ellipse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FCA68-D519-A7DD-EC8C-4FDE8C1D54CC}"/>
              </a:ext>
            </a:extLst>
          </p:cNvPr>
          <p:cNvSpPr txBox="1"/>
          <p:nvPr/>
        </p:nvSpPr>
        <p:spPr>
          <a:xfrm>
            <a:off x="1556084" y="684274"/>
            <a:ext cx="724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best answer from A, B, C.</a:t>
            </a:r>
          </a:p>
        </p:txBody>
      </p:sp>
    </p:spTree>
    <p:extLst>
      <p:ext uri="{BB962C8B-B14F-4D97-AF65-F5344CB8AC3E}">
        <p14:creationId xmlns:p14="http://schemas.microsoft.com/office/powerpoint/2010/main" val="34546373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88DA7B-7719-4D8D-99B6-982AC99511B3}"/>
              </a:ext>
            </a:extLst>
          </p:cNvPr>
          <p:cNvSpPr txBox="1"/>
          <p:nvPr/>
        </p:nvSpPr>
        <p:spPr>
          <a:xfrm>
            <a:off x="946484" y="1423464"/>
            <a:ext cx="10700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5. We ___________ Julie in town last Sunday.</a:t>
            </a:r>
          </a:p>
          <a:p>
            <a:pPr marL="342900" indent="-342900">
              <a:buAutoNum type="alphaUcPeriod"/>
            </a:pPr>
            <a:r>
              <a:rPr lang="en-US" sz="3600" dirty="0"/>
              <a:t> are</a:t>
            </a:r>
          </a:p>
          <a:p>
            <a:pPr marL="342900" indent="-342900">
              <a:buAutoNum type="alphaUcPeriod"/>
            </a:pPr>
            <a:r>
              <a:rPr lang="en-US" sz="3600" dirty="0"/>
              <a:t> see</a:t>
            </a:r>
          </a:p>
          <a:p>
            <a:pPr marL="342900" indent="-342900">
              <a:buAutoNum type="alphaUcPeriod"/>
            </a:pPr>
            <a:r>
              <a:rPr lang="en-US" sz="3600" dirty="0"/>
              <a:t> saw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84B46-9CBD-44F8-9E68-5D8BEEB427DC}"/>
              </a:ext>
            </a:extLst>
          </p:cNvPr>
          <p:cNvSpPr txBox="1"/>
          <p:nvPr/>
        </p:nvSpPr>
        <p:spPr>
          <a:xfrm>
            <a:off x="946484" y="3955249"/>
            <a:ext cx="11117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6. She ___________ to the cinema three times last week.</a:t>
            </a:r>
          </a:p>
          <a:p>
            <a:pPr marL="342900" indent="-342900">
              <a:buAutoNum type="alphaUcPeriod"/>
            </a:pPr>
            <a:r>
              <a:rPr lang="en-US" sz="3600" dirty="0"/>
              <a:t> goes</a:t>
            </a:r>
          </a:p>
          <a:p>
            <a:pPr marL="342900" indent="-342900">
              <a:buAutoNum type="alphaUcPeriod"/>
            </a:pPr>
            <a:r>
              <a:rPr lang="en-US" sz="3600" dirty="0"/>
              <a:t> went</a:t>
            </a:r>
          </a:p>
          <a:p>
            <a:pPr marL="342900" indent="-342900">
              <a:buAutoNum type="alphaUcPeriod"/>
            </a:pPr>
            <a:r>
              <a:rPr lang="en-US" sz="3600" dirty="0"/>
              <a:t> </a:t>
            </a:r>
            <a:r>
              <a:rPr lang="en-US" sz="3600" dirty="0" err="1"/>
              <a:t>goed</a:t>
            </a:r>
            <a:endParaRPr lang="en-US" sz="36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2052A6-689F-41CB-A5E0-99BE62825C8F}"/>
              </a:ext>
            </a:extLst>
          </p:cNvPr>
          <p:cNvSpPr/>
          <p:nvPr/>
        </p:nvSpPr>
        <p:spPr>
          <a:xfrm>
            <a:off x="786063" y="3145687"/>
            <a:ext cx="1579546" cy="586101"/>
          </a:xfrm>
          <a:prstGeom prst="ellipse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873BF0-2701-4419-9E35-C669C03BCD65}"/>
              </a:ext>
            </a:extLst>
          </p:cNvPr>
          <p:cNvSpPr/>
          <p:nvPr/>
        </p:nvSpPr>
        <p:spPr>
          <a:xfrm>
            <a:off x="946484" y="5109411"/>
            <a:ext cx="1579546" cy="559869"/>
          </a:xfrm>
          <a:prstGeom prst="ellipse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C7E723-8F8C-6247-6CF7-4BD139056046}"/>
              </a:ext>
            </a:extLst>
          </p:cNvPr>
          <p:cNvSpPr txBox="1"/>
          <p:nvPr/>
        </p:nvSpPr>
        <p:spPr>
          <a:xfrm>
            <a:off x="1556084" y="684274"/>
            <a:ext cx="7242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best answer from A, B, C.</a:t>
            </a:r>
          </a:p>
        </p:txBody>
      </p:sp>
    </p:spTree>
    <p:extLst>
      <p:ext uri="{BB962C8B-B14F-4D97-AF65-F5344CB8AC3E}">
        <p14:creationId xmlns:p14="http://schemas.microsoft.com/office/powerpoint/2010/main" val="35286578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1F3D4F-AA1B-4B5F-AAD7-70C65F6A23C2}"/>
              </a:ext>
            </a:extLst>
          </p:cNvPr>
          <p:cNvSpPr txBox="1"/>
          <p:nvPr/>
        </p:nvSpPr>
        <p:spPr>
          <a:xfrm>
            <a:off x="1443789" y="962526"/>
            <a:ext cx="7764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Odd one out.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0957A9-1421-478F-B673-A154AE1050C5}"/>
              </a:ext>
            </a:extLst>
          </p:cNvPr>
          <p:cNvSpPr txBox="1"/>
          <p:nvPr/>
        </p:nvSpPr>
        <p:spPr>
          <a:xfrm>
            <a:off x="1716505" y="1874728"/>
            <a:ext cx="90637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 played         ordered           went</a:t>
            </a:r>
          </a:p>
          <a:p>
            <a:pPr marL="342900" indent="-342900">
              <a:buAutoNum type="arabicPeriod"/>
            </a:pPr>
            <a:r>
              <a:rPr lang="en-US" sz="3600" dirty="0"/>
              <a:t> waited        bought             helped</a:t>
            </a:r>
          </a:p>
          <a:p>
            <a:pPr marL="342900" indent="-342900">
              <a:buAutoNum type="arabicPeriod"/>
            </a:pPr>
            <a:r>
              <a:rPr lang="en-US" sz="3600" dirty="0"/>
              <a:t> enjoyed       paid                 thought</a:t>
            </a:r>
          </a:p>
          <a:p>
            <a:pPr marL="342900" indent="-342900">
              <a:buAutoNum type="arabicPeriod"/>
            </a:pPr>
            <a:r>
              <a:rPr lang="en-US" sz="3600" dirty="0"/>
              <a:t> rode            arrived             left</a:t>
            </a:r>
          </a:p>
          <a:p>
            <a:pPr marL="342900" indent="-342900">
              <a:buAutoNum type="arabicPeriod"/>
            </a:pPr>
            <a:r>
              <a:rPr lang="en-US" sz="3600" dirty="0"/>
              <a:t> is                   was                  were</a:t>
            </a:r>
          </a:p>
          <a:p>
            <a:pPr marL="342900" indent="-342900">
              <a:buAutoNum type="arabicPeriod"/>
            </a:pPr>
            <a:endParaRPr lang="en-US" sz="3600" dirty="0"/>
          </a:p>
          <a:p>
            <a:pPr marL="342900" indent="-342900">
              <a:buAutoNum type="arabicPeriod"/>
            </a:pPr>
            <a:endParaRPr lang="en-US" sz="3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8F76D1-75A3-47F5-AF0C-BB4D67CA39AA}"/>
              </a:ext>
            </a:extLst>
          </p:cNvPr>
          <p:cNvSpPr/>
          <p:nvPr/>
        </p:nvSpPr>
        <p:spPr>
          <a:xfrm>
            <a:off x="6689358" y="1993231"/>
            <a:ext cx="1540042" cy="465221"/>
          </a:xfrm>
          <a:prstGeom prst="ellipse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CAA1F9-E22B-41DB-9313-77899EB299F8}"/>
              </a:ext>
            </a:extLst>
          </p:cNvPr>
          <p:cNvSpPr/>
          <p:nvPr/>
        </p:nvSpPr>
        <p:spPr>
          <a:xfrm>
            <a:off x="4058652" y="2458452"/>
            <a:ext cx="1764632" cy="593558"/>
          </a:xfrm>
          <a:prstGeom prst="ellipse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9BE8CF5-007E-4642-90E1-B66044A02824}"/>
              </a:ext>
            </a:extLst>
          </p:cNvPr>
          <p:cNvSpPr/>
          <p:nvPr/>
        </p:nvSpPr>
        <p:spPr>
          <a:xfrm>
            <a:off x="2133600" y="3052010"/>
            <a:ext cx="1700462" cy="575266"/>
          </a:xfrm>
          <a:prstGeom prst="ellipse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890F76-31A1-47B5-BC6B-5BB068A2DD24}"/>
              </a:ext>
            </a:extLst>
          </p:cNvPr>
          <p:cNvSpPr/>
          <p:nvPr/>
        </p:nvSpPr>
        <p:spPr>
          <a:xfrm>
            <a:off x="4122822" y="3582733"/>
            <a:ext cx="1700462" cy="575266"/>
          </a:xfrm>
          <a:prstGeom prst="ellipse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3CBC3F-4DF8-41C9-8F00-36718E954654}"/>
              </a:ext>
            </a:extLst>
          </p:cNvPr>
          <p:cNvSpPr/>
          <p:nvPr/>
        </p:nvSpPr>
        <p:spPr>
          <a:xfrm>
            <a:off x="2133600" y="4144048"/>
            <a:ext cx="609600" cy="575266"/>
          </a:xfrm>
          <a:prstGeom prst="ellipse">
            <a:avLst/>
          </a:prstGeom>
          <a:noFill/>
          <a:ln w="38100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627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3029" y="177496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6137" y="278578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1689" y="3902348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83029" y="501894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4799" y="6584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085" y="470722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1E492B-AE71-4964-B893-7105F203D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90" y="824413"/>
            <a:ext cx="10737772" cy="30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56650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1BBA6B-D4A6-4A13-9454-0C8C9BF0D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31" y="892091"/>
            <a:ext cx="7927306" cy="53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73144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3290B1-CCF5-46AC-AE40-A37F3A817731}"/>
              </a:ext>
            </a:extLst>
          </p:cNvPr>
          <p:cNvSpPr/>
          <p:nvPr/>
        </p:nvSpPr>
        <p:spPr>
          <a:xfrm>
            <a:off x="463139" y="1230288"/>
            <a:ext cx="109936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/>
              <a:t>T starts the story  "</a:t>
            </a:r>
            <a:r>
              <a:rPr lang="en-US" sz="3200" i="1" dirty="0"/>
              <a:t>Yesterday, I went out.</a:t>
            </a:r>
            <a:r>
              <a:rPr lang="en-US" sz="3200" dirty="0"/>
              <a:t>" </a:t>
            </a:r>
          </a:p>
          <a:p>
            <a:pPr marL="285750" indent="-285750">
              <a:buFontTx/>
              <a:buChar char="-"/>
            </a:pPr>
            <a:r>
              <a:rPr lang="en-US" sz="3200" dirty="0"/>
              <a:t>T plays a piece of music and asks students to pass an object such as a pencil case (not throw) around. Sometimes, T stops the music. The student who is holding the object at the time the music stops will have to add a sentence that uses a verb in the past to continue the story.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B2A02F-8484-4A0F-B422-9281A9F3F332}"/>
              </a:ext>
            </a:extLst>
          </p:cNvPr>
          <p:cNvSpPr/>
          <p:nvPr/>
        </p:nvSpPr>
        <p:spPr>
          <a:xfrm>
            <a:off x="463139" y="645513"/>
            <a:ext cx="2087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Storytelling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EE0C06-861A-4CFA-AE42-5CA94EC7F599}"/>
              </a:ext>
            </a:extLst>
          </p:cNvPr>
          <p:cNvSpPr txBox="1"/>
          <p:nvPr/>
        </p:nvSpPr>
        <p:spPr>
          <a:xfrm>
            <a:off x="811118" y="4755482"/>
            <a:ext cx="10590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Example: Yesterday, I went out. I went to the supermarket. I bought ……….. I saw ……… I was …..</a:t>
            </a:r>
          </a:p>
        </p:txBody>
      </p:sp>
    </p:spTree>
    <p:extLst>
      <p:ext uri="{BB962C8B-B14F-4D97-AF65-F5344CB8AC3E}">
        <p14:creationId xmlns:p14="http://schemas.microsoft.com/office/powerpoint/2010/main" val="14218795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2927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42D530-6F4B-4AE5-A9AD-69A231FCC7C2}"/>
              </a:ext>
            </a:extLst>
          </p:cNvPr>
          <p:cNvSpPr txBox="1"/>
          <p:nvPr/>
        </p:nvSpPr>
        <p:spPr>
          <a:xfrm>
            <a:off x="590550" y="1012658"/>
            <a:ext cx="108051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Write some sentences about what you did/didn’t do last week.</a:t>
            </a:r>
          </a:p>
          <a:p>
            <a:endParaRPr lang="en-US" sz="2800" dirty="0">
              <a:solidFill>
                <a:srgbClr val="00B0F0"/>
              </a:solidFill>
            </a:endParaRPr>
          </a:p>
          <a:p>
            <a:r>
              <a:rPr lang="en-US" sz="2800" dirty="0"/>
              <a:t>I am writing about activities during last week. I went to school from Monday to Friday. My mother took me to school by motorbike. I didn’t have classes on Saturday and Sunday. At break time, I played with my friends at the schoolyard. I bought some candies at the school canteen. My friend borrowed some money from me. He didn’t give me back my money.</a:t>
            </a:r>
          </a:p>
        </p:txBody>
      </p:sp>
    </p:spTree>
    <p:extLst>
      <p:ext uri="{BB962C8B-B14F-4D97-AF65-F5344CB8AC3E}">
        <p14:creationId xmlns:p14="http://schemas.microsoft.com/office/powerpoint/2010/main" val="11221238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1105" y="1786324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Learn and </a:t>
            </a:r>
            <a:r>
              <a:rPr lang="en-US" sz="3600" dirty="0" err="1">
                <a:solidFill>
                  <a:srgbClr val="0070C0"/>
                </a:solidFill>
              </a:rPr>
              <a:t>practise</a:t>
            </a:r>
            <a:r>
              <a:rPr lang="en-US" sz="3600" dirty="0">
                <a:solidFill>
                  <a:srgbClr val="0070C0"/>
                </a:solidFill>
              </a:rPr>
              <a:t> Past Simple of irregular verbs.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985" y="1668427"/>
            <a:ext cx="1187202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grammar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6 Right on WB </a:t>
            </a:r>
            <a:r>
              <a:rPr lang="en-US" sz="3600" i="1" dirty="0">
                <a:solidFill>
                  <a:srgbClr val="0070C0"/>
                </a:solidFill>
              </a:rPr>
              <a:t>(p. 45).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>
                <a:solidFill>
                  <a:srgbClr val="0070C0"/>
                </a:solidFill>
              </a:rPr>
              <a:t>TA 6 Right on Notebook</a:t>
            </a:r>
            <a:r>
              <a:rPr lang="en-US" sz="3600" i="1" dirty="0">
                <a:solidFill>
                  <a:srgbClr val="0070C0"/>
                </a:solidFill>
              </a:rPr>
              <a:t> (p. 48).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for the next lesson (p. 92 SB). 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152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EECFF-3B8D-4F3A-B293-0612F7909657}"/>
              </a:ext>
            </a:extLst>
          </p:cNvPr>
          <p:cNvSpPr txBox="1"/>
          <p:nvPr/>
        </p:nvSpPr>
        <p:spPr>
          <a:xfrm>
            <a:off x="1074821" y="2422358"/>
            <a:ext cx="102027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- learn and </a:t>
            </a:r>
            <a:r>
              <a:rPr lang="en-US" sz="4000" i="1" dirty="0" err="1">
                <a:solidFill>
                  <a:srgbClr val="0070C0"/>
                </a:solidFill>
              </a:rPr>
              <a:t>practise</a:t>
            </a:r>
            <a:r>
              <a:rPr lang="en-US" sz="4000" i="1" dirty="0">
                <a:solidFill>
                  <a:srgbClr val="0070C0"/>
                </a:solidFill>
              </a:rPr>
              <a:t> Past Simple of irregular verbs.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0FB534-C505-485D-86B9-C80225E5D271}"/>
              </a:ext>
            </a:extLst>
          </p:cNvPr>
          <p:cNvSpPr/>
          <p:nvPr/>
        </p:nvSpPr>
        <p:spPr>
          <a:xfrm>
            <a:off x="720249" y="503346"/>
            <a:ext cx="9886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Write the Past Simple form of the following verbs.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FA41BF-F5B7-4D39-97DB-44008EBE4DCB}"/>
              </a:ext>
            </a:extLst>
          </p:cNvPr>
          <p:cNvSpPr txBox="1"/>
          <p:nvPr/>
        </p:nvSpPr>
        <p:spPr>
          <a:xfrm>
            <a:off x="2121568" y="1446857"/>
            <a:ext cx="708259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 help:      ______________</a:t>
            </a:r>
          </a:p>
          <a:p>
            <a:pPr marL="342900" indent="-342900">
              <a:buAutoNum type="arabicPeriod"/>
            </a:pPr>
            <a:r>
              <a:rPr lang="en-US" sz="3600" dirty="0"/>
              <a:t> arrive:    ______________</a:t>
            </a:r>
          </a:p>
          <a:p>
            <a:pPr marL="342900" indent="-342900">
              <a:buAutoNum type="arabicPeriod"/>
            </a:pPr>
            <a:r>
              <a:rPr lang="en-US" sz="3600" dirty="0"/>
              <a:t> play:       ______________</a:t>
            </a:r>
          </a:p>
          <a:p>
            <a:pPr marL="342900" indent="-342900">
              <a:buAutoNum type="arabicPeriod"/>
            </a:pPr>
            <a:r>
              <a:rPr lang="en-US" sz="3600" dirty="0"/>
              <a:t> enjoy:    ______________</a:t>
            </a:r>
          </a:p>
          <a:p>
            <a:pPr marL="342900" indent="-342900">
              <a:buAutoNum type="arabicPeriod"/>
            </a:pPr>
            <a:r>
              <a:rPr lang="en-US" sz="3600" dirty="0"/>
              <a:t> study:   ______________</a:t>
            </a:r>
          </a:p>
          <a:p>
            <a:pPr marL="342900" indent="-342900">
              <a:buAutoNum type="arabicPeriod"/>
            </a:pPr>
            <a:r>
              <a:rPr lang="en-US" sz="3600" dirty="0"/>
              <a:t> stop:     ______________</a:t>
            </a:r>
          </a:p>
          <a:p>
            <a:pPr marL="342900" indent="-342900">
              <a:buAutoNum type="arabicPeriod"/>
            </a:pPr>
            <a:r>
              <a:rPr lang="en-US" sz="3600" dirty="0"/>
              <a:t> live:      ______________</a:t>
            </a:r>
          </a:p>
          <a:p>
            <a:pPr marL="342900" indent="-342900">
              <a:buAutoNum type="arabicPeriod"/>
            </a:pPr>
            <a:r>
              <a:rPr lang="en-US" sz="3600" dirty="0"/>
              <a:t> wash:   ______________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48F9B-5D1A-43CA-9138-991D10E765D6}"/>
              </a:ext>
            </a:extLst>
          </p:cNvPr>
          <p:cNvSpPr txBox="1"/>
          <p:nvPr/>
        </p:nvSpPr>
        <p:spPr>
          <a:xfrm>
            <a:off x="4748463" y="144685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helped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315BD-A2DF-4DA2-AD5D-3151CDC06DE5}"/>
              </a:ext>
            </a:extLst>
          </p:cNvPr>
          <p:cNvSpPr txBox="1"/>
          <p:nvPr/>
        </p:nvSpPr>
        <p:spPr>
          <a:xfrm>
            <a:off x="4748463" y="200749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arrived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851A5-AB25-4E6F-8DF5-C34A1F7D492A}"/>
              </a:ext>
            </a:extLst>
          </p:cNvPr>
          <p:cNvSpPr txBox="1"/>
          <p:nvPr/>
        </p:nvSpPr>
        <p:spPr>
          <a:xfrm>
            <a:off x="4748463" y="252886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played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B8C3A-47D0-4805-BC29-BAF05A3DADF0}"/>
              </a:ext>
            </a:extLst>
          </p:cNvPr>
          <p:cNvSpPr txBox="1"/>
          <p:nvPr/>
        </p:nvSpPr>
        <p:spPr>
          <a:xfrm>
            <a:off x="4748463" y="309470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97C58C-AE9A-4BA1-A1E8-CA6FA25E7632}"/>
              </a:ext>
            </a:extLst>
          </p:cNvPr>
          <p:cNvSpPr txBox="1"/>
          <p:nvPr/>
        </p:nvSpPr>
        <p:spPr>
          <a:xfrm>
            <a:off x="4748463" y="368039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studied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B17A6-CCF2-4CBF-864E-B094E1AC12C7}"/>
              </a:ext>
            </a:extLst>
          </p:cNvPr>
          <p:cNvSpPr txBox="1"/>
          <p:nvPr/>
        </p:nvSpPr>
        <p:spPr>
          <a:xfrm>
            <a:off x="4748463" y="418133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stopped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C61D04-E702-4F3E-86D5-9BB35BB282EA}"/>
              </a:ext>
            </a:extLst>
          </p:cNvPr>
          <p:cNvSpPr txBox="1"/>
          <p:nvPr/>
        </p:nvSpPr>
        <p:spPr>
          <a:xfrm>
            <a:off x="4748463" y="475308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lived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F1D6D-8490-4033-8F8F-BAB32191EEE9}"/>
              </a:ext>
            </a:extLst>
          </p:cNvPr>
          <p:cNvSpPr txBox="1"/>
          <p:nvPr/>
        </p:nvSpPr>
        <p:spPr>
          <a:xfrm>
            <a:off x="4748463" y="530261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washed</a:t>
            </a:r>
          </a:p>
        </p:txBody>
      </p:sp>
    </p:spTree>
    <p:extLst>
      <p:ext uri="{BB962C8B-B14F-4D97-AF65-F5344CB8AC3E}">
        <p14:creationId xmlns:p14="http://schemas.microsoft.com/office/powerpoint/2010/main" val="2181864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D65A83-BCAF-4950-A087-BFCD0545AB4F}"/>
              </a:ext>
            </a:extLst>
          </p:cNvPr>
          <p:cNvSpPr txBox="1"/>
          <p:nvPr/>
        </p:nvSpPr>
        <p:spPr>
          <a:xfrm>
            <a:off x="1363578" y="914401"/>
            <a:ext cx="9160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Not all verbs follow the rule of adding “-ed” to form Past Simple form.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3A94F8-8A61-4B6B-97E3-4D5A8C1A8F88}"/>
              </a:ext>
            </a:extLst>
          </p:cNvPr>
          <p:cNvSpPr txBox="1"/>
          <p:nvPr/>
        </p:nvSpPr>
        <p:spPr>
          <a:xfrm>
            <a:off x="3400927" y="2614862"/>
            <a:ext cx="3449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see </a:t>
            </a:r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rgbClr val="FF0000"/>
                </a:solidFill>
              </a:rPr>
              <a:t> saw</a:t>
            </a:r>
          </a:p>
          <a:p>
            <a:r>
              <a:rPr lang="en-US" sz="4000" dirty="0">
                <a:solidFill>
                  <a:srgbClr val="FF0000"/>
                </a:solidFill>
              </a:rPr>
              <a:t>eat </a:t>
            </a:r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rgbClr val="FF0000"/>
                </a:solidFill>
              </a:rPr>
              <a:t> ate</a:t>
            </a:r>
          </a:p>
          <a:p>
            <a:r>
              <a:rPr lang="en-US" sz="4000" dirty="0">
                <a:solidFill>
                  <a:srgbClr val="FF0000"/>
                </a:solidFill>
              </a:rPr>
              <a:t>drink </a:t>
            </a:r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rgbClr val="FF0000"/>
                </a:solidFill>
              </a:rPr>
              <a:t> drank</a:t>
            </a:r>
          </a:p>
          <a:p>
            <a:r>
              <a:rPr lang="en-US" sz="4000" dirty="0">
                <a:solidFill>
                  <a:srgbClr val="FF0000"/>
                </a:solidFill>
              </a:rPr>
              <a:t>go </a:t>
            </a:r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4000" dirty="0">
                <a:solidFill>
                  <a:srgbClr val="FF0000"/>
                </a:solidFill>
              </a:rPr>
              <a:t> went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9E9F3C1-4776-46BC-A4D9-CDD66FFAFEFE}"/>
              </a:ext>
            </a:extLst>
          </p:cNvPr>
          <p:cNvSpPr/>
          <p:nvPr/>
        </p:nvSpPr>
        <p:spPr>
          <a:xfrm>
            <a:off x="7026442" y="3657600"/>
            <a:ext cx="1090863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93B16-C6BD-4C6F-8B4E-1041915EDB6B}"/>
              </a:ext>
            </a:extLst>
          </p:cNvPr>
          <p:cNvSpPr txBox="1"/>
          <p:nvPr/>
        </p:nvSpPr>
        <p:spPr>
          <a:xfrm>
            <a:off x="8550441" y="3160399"/>
            <a:ext cx="197317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Irregular verbs</a:t>
            </a:r>
          </a:p>
        </p:txBody>
      </p:sp>
    </p:spTree>
    <p:extLst>
      <p:ext uri="{BB962C8B-B14F-4D97-AF65-F5344CB8AC3E}">
        <p14:creationId xmlns:p14="http://schemas.microsoft.com/office/powerpoint/2010/main" val="1697651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1A54CE-ADEC-4693-BAC8-E5F90E35C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76" y="856496"/>
            <a:ext cx="10616164" cy="432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02827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125C9B-8CB3-4312-839D-5B6D14509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0680"/>
            <a:ext cx="6500661" cy="38239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168408-2D6A-4A0C-86B2-BC988B947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661" y="1759116"/>
            <a:ext cx="5353903" cy="2780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5BEE3-35C9-4DA0-943D-82A3C31F8286}"/>
              </a:ext>
            </a:extLst>
          </p:cNvPr>
          <p:cNvSpPr txBox="1"/>
          <p:nvPr/>
        </p:nvSpPr>
        <p:spPr>
          <a:xfrm>
            <a:off x="3928511" y="23749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broke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08163-30DC-4431-A48D-7B9BF2B3176A}"/>
              </a:ext>
            </a:extLst>
          </p:cNvPr>
          <p:cNvSpPr txBox="1"/>
          <p:nvPr/>
        </p:nvSpPr>
        <p:spPr>
          <a:xfrm>
            <a:off x="4040805" y="292295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drank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9ABAFB-42B6-43E9-82FD-E6496BAD3D59}"/>
              </a:ext>
            </a:extLst>
          </p:cNvPr>
          <p:cNvSpPr txBox="1"/>
          <p:nvPr/>
        </p:nvSpPr>
        <p:spPr>
          <a:xfrm>
            <a:off x="3707531" y="348618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saw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2F282E-E89F-4CEB-9B09-B5982A05DC17}"/>
              </a:ext>
            </a:extLst>
          </p:cNvPr>
          <p:cNvSpPr txBox="1"/>
          <p:nvPr/>
        </p:nvSpPr>
        <p:spPr>
          <a:xfrm>
            <a:off x="3723573" y="400826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did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8F2E0-F196-411E-9923-0B2A58987E36}"/>
              </a:ext>
            </a:extLst>
          </p:cNvPr>
          <p:cNvSpPr txBox="1"/>
          <p:nvPr/>
        </p:nvSpPr>
        <p:spPr>
          <a:xfrm>
            <a:off x="9504672" y="164443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thought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E04B2-0522-4B8F-9099-B01983006644}"/>
              </a:ext>
            </a:extLst>
          </p:cNvPr>
          <p:cNvSpPr txBox="1"/>
          <p:nvPr/>
        </p:nvSpPr>
        <p:spPr>
          <a:xfrm>
            <a:off x="9839223" y="221109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ran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A1F808-E659-499A-B850-483A708B6854}"/>
              </a:ext>
            </a:extLst>
          </p:cNvPr>
          <p:cNvSpPr txBox="1"/>
          <p:nvPr/>
        </p:nvSpPr>
        <p:spPr>
          <a:xfrm>
            <a:off x="9699318" y="278644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could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CD286B-2E85-47FA-97F7-4788951BDF88}"/>
              </a:ext>
            </a:extLst>
          </p:cNvPr>
          <p:cNvSpPr txBox="1"/>
          <p:nvPr/>
        </p:nvSpPr>
        <p:spPr>
          <a:xfrm>
            <a:off x="9504672" y="334001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brought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2F93AE-AE2D-4699-BA75-C319B11146FC}"/>
              </a:ext>
            </a:extLst>
          </p:cNvPr>
          <p:cNvSpPr txBox="1"/>
          <p:nvPr/>
        </p:nvSpPr>
        <p:spPr>
          <a:xfrm>
            <a:off x="9699318" y="3883967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wrote</a:t>
            </a:r>
          </a:p>
        </p:txBody>
      </p:sp>
    </p:spTree>
    <p:extLst>
      <p:ext uri="{BB962C8B-B14F-4D97-AF65-F5344CB8AC3E}">
        <p14:creationId xmlns:p14="http://schemas.microsoft.com/office/powerpoint/2010/main" val="10962552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758</Words>
  <Application>Microsoft Office PowerPoint</Application>
  <PresentationFormat>Widescreen</PresentationFormat>
  <Paragraphs>157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90</cp:revision>
  <dcterms:created xsi:type="dcterms:W3CDTF">2021-09-24T06:18:33Z</dcterms:created>
  <dcterms:modified xsi:type="dcterms:W3CDTF">2023-08-03T03:10:11Z</dcterms:modified>
</cp:coreProperties>
</file>