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70"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68" d="100"/>
          <a:sy n="68" d="100"/>
        </p:scale>
        <p:origin x="264"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B9F73-5234-4AD6-A778-04D2F1CCF42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a:extLst>
              <a:ext uri="{FF2B5EF4-FFF2-40B4-BE49-F238E27FC236}">
                <a16:creationId xmlns:a16="http://schemas.microsoft.com/office/drawing/2014/main" id="{1730B582-2447-482C-9601-A0E90BF31A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5D909F60-2FD9-4E0C-A053-138417C33419}"/>
              </a:ext>
            </a:extLst>
          </p:cNvPr>
          <p:cNvSpPr>
            <a:spLocks noGrp="1"/>
          </p:cNvSpPr>
          <p:nvPr>
            <p:ph type="dt" sz="half" idx="10"/>
          </p:nvPr>
        </p:nvSpPr>
        <p:spPr/>
        <p:txBody>
          <a:bodyPr/>
          <a:lstStyle/>
          <a:p>
            <a:fld id="{009A4620-4A8B-4999-AF20-AD1109F3F349}" type="datetimeFigureOut">
              <a:rPr lang="vi-VN" smtClean="0"/>
              <a:t>05/08/2023</a:t>
            </a:fld>
            <a:endParaRPr lang="vi-VN"/>
          </a:p>
        </p:txBody>
      </p:sp>
      <p:sp>
        <p:nvSpPr>
          <p:cNvPr id="5" name="Footer Placeholder 4">
            <a:extLst>
              <a:ext uri="{FF2B5EF4-FFF2-40B4-BE49-F238E27FC236}">
                <a16:creationId xmlns:a16="http://schemas.microsoft.com/office/drawing/2014/main" id="{4FF6A06E-F9DC-4F89-B8C9-902D4ECED10A}"/>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5D8C1EA9-9422-49B5-B2D0-12619282170C}"/>
              </a:ext>
            </a:extLst>
          </p:cNvPr>
          <p:cNvSpPr>
            <a:spLocks noGrp="1"/>
          </p:cNvSpPr>
          <p:nvPr>
            <p:ph type="sldNum" sz="quarter" idx="12"/>
          </p:nvPr>
        </p:nvSpPr>
        <p:spPr/>
        <p:txBody>
          <a:bodyPr/>
          <a:lstStyle/>
          <a:p>
            <a:fld id="{B0E37F55-0C5A-4480-A986-C1AA6E584302}" type="slidenum">
              <a:rPr lang="vi-VN" smtClean="0"/>
              <a:t>‹#›</a:t>
            </a:fld>
            <a:endParaRPr lang="vi-VN"/>
          </a:p>
        </p:txBody>
      </p:sp>
    </p:spTree>
    <p:extLst>
      <p:ext uri="{BB962C8B-B14F-4D97-AF65-F5344CB8AC3E}">
        <p14:creationId xmlns:p14="http://schemas.microsoft.com/office/powerpoint/2010/main" val="1715819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41DBB-2EAD-4CB2-A195-43BF54ABBFA3}"/>
              </a:ext>
            </a:extLst>
          </p:cNvPr>
          <p:cNvSpPr>
            <a:spLocks noGrp="1"/>
          </p:cNvSpPr>
          <p:nvPr>
            <p:ph type="title"/>
          </p:nvPr>
        </p:nvSpPr>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C01DB9D3-D5C5-4E75-8CB7-09A53548672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8F6F0EC2-53CB-4DAF-ACCB-C09FFC74B279}"/>
              </a:ext>
            </a:extLst>
          </p:cNvPr>
          <p:cNvSpPr>
            <a:spLocks noGrp="1"/>
          </p:cNvSpPr>
          <p:nvPr>
            <p:ph type="dt" sz="half" idx="10"/>
          </p:nvPr>
        </p:nvSpPr>
        <p:spPr/>
        <p:txBody>
          <a:bodyPr/>
          <a:lstStyle/>
          <a:p>
            <a:fld id="{009A4620-4A8B-4999-AF20-AD1109F3F349}" type="datetimeFigureOut">
              <a:rPr lang="vi-VN" smtClean="0"/>
              <a:t>05/08/2023</a:t>
            </a:fld>
            <a:endParaRPr lang="vi-VN"/>
          </a:p>
        </p:txBody>
      </p:sp>
      <p:sp>
        <p:nvSpPr>
          <p:cNvPr id="5" name="Footer Placeholder 4">
            <a:extLst>
              <a:ext uri="{FF2B5EF4-FFF2-40B4-BE49-F238E27FC236}">
                <a16:creationId xmlns:a16="http://schemas.microsoft.com/office/drawing/2014/main" id="{7B2C7640-2503-4048-BB1D-752781F28FD9}"/>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CFFC1396-97B1-4C27-A4F3-C063A22214D2}"/>
              </a:ext>
            </a:extLst>
          </p:cNvPr>
          <p:cNvSpPr>
            <a:spLocks noGrp="1"/>
          </p:cNvSpPr>
          <p:nvPr>
            <p:ph type="sldNum" sz="quarter" idx="12"/>
          </p:nvPr>
        </p:nvSpPr>
        <p:spPr/>
        <p:txBody>
          <a:bodyPr/>
          <a:lstStyle/>
          <a:p>
            <a:fld id="{B0E37F55-0C5A-4480-A986-C1AA6E584302}" type="slidenum">
              <a:rPr lang="vi-VN" smtClean="0"/>
              <a:t>‹#›</a:t>
            </a:fld>
            <a:endParaRPr lang="vi-VN"/>
          </a:p>
        </p:txBody>
      </p:sp>
    </p:spTree>
    <p:extLst>
      <p:ext uri="{BB962C8B-B14F-4D97-AF65-F5344CB8AC3E}">
        <p14:creationId xmlns:p14="http://schemas.microsoft.com/office/powerpoint/2010/main" val="1922010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243E52-FE8E-475D-A7E4-755658D73B8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37179829-842C-451B-B1D6-42D04BDF654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09D2E832-BFBD-4A60-A93B-57B8F95F5CAE}"/>
              </a:ext>
            </a:extLst>
          </p:cNvPr>
          <p:cNvSpPr>
            <a:spLocks noGrp="1"/>
          </p:cNvSpPr>
          <p:nvPr>
            <p:ph type="dt" sz="half" idx="10"/>
          </p:nvPr>
        </p:nvSpPr>
        <p:spPr/>
        <p:txBody>
          <a:bodyPr/>
          <a:lstStyle/>
          <a:p>
            <a:fld id="{009A4620-4A8B-4999-AF20-AD1109F3F349}" type="datetimeFigureOut">
              <a:rPr lang="vi-VN" smtClean="0"/>
              <a:t>05/08/2023</a:t>
            </a:fld>
            <a:endParaRPr lang="vi-VN"/>
          </a:p>
        </p:txBody>
      </p:sp>
      <p:sp>
        <p:nvSpPr>
          <p:cNvPr id="5" name="Footer Placeholder 4">
            <a:extLst>
              <a:ext uri="{FF2B5EF4-FFF2-40B4-BE49-F238E27FC236}">
                <a16:creationId xmlns:a16="http://schemas.microsoft.com/office/drawing/2014/main" id="{E9C54E17-9DA3-44DF-90CF-BD7225977ABE}"/>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6A6479CE-BAB5-4A36-9168-AE5AB5A54D74}"/>
              </a:ext>
            </a:extLst>
          </p:cNvPr>
          <p:cNvSpPr>
            <a:spLocks noGrp="1"/>
          </p:cNvSpPr>
          <p:nvPr>
            <p:ph type="sldNum" sz="quarter" idx="12"/>
          </p:nvPr>
        </p:nvSpPr>
        <p:spPr/>
        <p:txBody>
          <a:bodyPr/>
          <a:lstStyle/>
          <a:p>
            <a:fld id="{B0E37F55-0C5A-4480-A986-C1AA6E584302}" type="slidenum">
              <a:rPr lang="vi-VN" smtClean="0"/>
              <a:t>‹#›</a:t>
            </a:fld>
            <a:endParaRPr lang="vi-VN"/>
          </a:p>
        </p:txBody>
      </p:sp>
    </p:spTree>
    <p:extLst>
      <p:ext uri="{BB962C8B-B14F-4D97-AF65-F5344CB8AC3E}">
        <p14:creationId xmlns:p14="http://schemas.microsoft.com/office/powerpoint/2010/main" val="2906351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7FB2A-A4E2-4D56-B2B2-E5E167AF04BD}"/>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BA54FD9F-2DB0-498C-A2EF-B7C8DC8C523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F1799A03-B79A-45DD-B4E9-9274E6FE2D09}"/>
              </a:ext>
            </a:extLst>
          </p:cNvPr>
          <p:cNvSpPr>
            <a:spLocks noGrp="1"/>
          </p:cNvSpPr>
          <p:nvPr>
            <p:ph type="dt" sz="half" idx="10"/>
          </p:nvPr>
        </p:nvSpPr>
        <p:spPr/>
        <p:txBody>
          <a:bodyPr/>
          <a:lstStyle/>
          <a:p>
            <a:fld id="{009A4620-4A8B-4999-AF20-AD1109F3F349}" type="datetimeFigureOut">
              <a:rPr lang="vi-VN" smtClean="0"/>
              <a:t>05/08/2023</a:t>
            </a:fld>
            <a:endParaRPr lang="vi-VN"/>
          </a:p>
        </p:txBody>
      </p:sp>
      <p:sp>
        <p:nvSpPr>
          <p:cNvPr id="5" name="Footer Placeholder 4">
            <a:extLst>
              <a:ext uri="{FF2B5EF4-FFF2-40B4-BE49-F238E27FC236}">
                <a16:creationId xmlns:a16="http://schemas.microsoft.com/office/drawing/2014/main" id="{B731966B-30F0-464E-BB4F-13DD7453E850}"/>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BE97F589-30DE-45F0-8D04-17947F3B1F28}"/>
              </a:ext>
            </a:extLst>
          </p:cNvPr>
          <p:cNvSpPr>
            <a:spLocks noGrp="1"/>
          </p:cNvSpPr>
          <p:nvPr>
            <p:ph type="sldNum" sz="quarter" idx="12"/>
          </p:nvPr>
        </p:nvSpPr>
        <p:spPr/>
        <p:txBody>
          <a:bodyPr/>
          <a:lstStyle/>
          <a:p>
            <a:fld id="{B0E37F55-0C5A-4480-A986-C1AA6E584302}" type="slidenum">
              <a:rPr lang="vi-VN" smtClean="0"/>
              <a:t>‹#›</a:t>
            </a:fld>
            <a:endParaRPr lang="vi-VN"/>
          </a:p>
        </p:txBody>
      </p:sp>
    </p:spTree>
    <p:extLst>
      <p:ext uri="{BB962C8B-B14F-4D97-AF65-F5344CB8AC3E}">
        <p14:creationId xmlns:p14="http://schemas.microsoft.com/office/powerpoint/2010/main" val="1433189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8133C-144E-4084-952A-A232978C18F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id="{AFBA0125-915E-4D33-A7C4-DA484C39295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C5B1A6D-A174-4C92-B826-9B3AF8C89B4B}"/>
              </a:ext>
            </a:extLst>
          </p:cNvPr>
          <p:cNvSpPr>
            <a:spLocks noGrp="1"/>
          </p:cNvSpPr>
          <p:nvPr>
            <p:ph type="dt" sz="half" idx="10"/>
          </p:nvPr>
        </p:nvSpPr>
        <p:spPr/>
        <p:txBody>
          <a:bodyPr/>
          <a:lstStyle/>
          <a:p>
            <a:fld id="{009A4620-4A8B-4999-AF20-AD1109F3F349}" type="datetimeFigureOut">
              <a:rPr lang="vi-VN" smtClean="0"/>
              <a:t>05/08/2023</a:t>
            </a:fld>
            <a:endParaRPr lang="vi-VN"/>
          </a:p>
        </p:txBody>
      </p:sp>
      <p:sp>
        <p:nvSpPr>
          <p:cNvPr id="5" name="Footer Placeholder 4">
            <a:extLst>
              <a:ext uri="{FF2B5EF4-FFF2-40B4-BE49-F238E27FC236}">
                <a16:creationId xmlns:a16="http://schemas.microsoft.com/office/drawing/2014/main" id="{45724C6E-F02F-4A29-807A-DF47F439B1E3}"/>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DAF70190-1FC6-43E3-A4DD-55B84FED4837}"/>
              </a:ext>
            </a:extLst>
          </p:cNvPr>
          <p:cNvSpPr>
            <a:spLocks noGrp="1"/>
          </p:cNvSpPr>
          <p:nvPr>
            <p:ph type="sldNum" sz="quarter" idx="12"/>
          </p:nvPr>
        </p:nvSpPr>
        <p:spPr/>
        <p:txBody>
          <a:bodyPr/>
          <a:lstStyle/>
          <a:p>
            <a:fld id="{B0E37F55-0C5A-4480-A986-C1AA6E584302}" type="slidenum">
              <a:rPr lang="vi-VN" smtClean="0"/>
              <a:t>‹#›</a:t>
            </a:fld>
            <a:endParaRPr lang="vi-VN"/>
          </a:p>
        </p:txBody>
      </p:sp>
    </p:spTree>
    <p:extLst>
      <p:ext uri="{BB962C8B-B14F-4D97-AF65-F5344CB8AC3E}">
        <p14:creationId xmlns:p14="http://schemas.microsoft.com/office/powerpoint/2010/main" val="1334586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5258B-C6F4-426F-AA89-FF8CA1E339C8}"/>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B990D546-4E21-4F88-9C9B-B9BCFC5724D6}"/>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id="{818A5A2B-C5D7-41A6-AFBB-34EC0965B4E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id="{FC388BF6-2889-4088-96A0-788C539D0516}"/>
              </a:ext>
            </a:extLst>
          </p:cNvPr>
          <p:cNvSpPr>
            <a:spLocks noGrp="1"/>
          </p:cNvSpPr>
          <p:nvPr>
            <p:ph type="dt" sz="half" idx="10"/>
          </p:nvPr>
        </p:nvSpPr>
        <p:spPr/>
        <p:txBody>
          <a:bodyPr/>
          <a:lstStyle/>
          <a:p>
            <a:fld id="{009A4620-4A8B-4999-AF20-AD1109F3F349}" type="datetimeFigureOut">
              <a:rPr lang="vi-VN" smtClean="0"/>
              <a:t>05/08/2023</a:t>
            </a:fld>
            <a:endParaRPr lang="vi-VN"/>
          </a:p>
        </p:txBody>
      </p:sp>
      <p:sp>
        <p:nvSpPr>
          <p:cNvPr id="6" name="Footer Placeholder 5">
            <a:extLst>
              <a:ext uri="{FF2B5EF4-FFF2-40B4-BE49-F238E27FC236}">
                <a16:creationId xmlns:a16="http://schemas.microsoft.com/office/drawing/2014/main" id="{9CBEF32D-2E9F-4F72-A9BD-743995738A78}"/>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904D403E-7678-4F13-9240-A32E4AFA0037}"/>
              </a:ext>
            </a:extLst>
          </p:cNvPr>
          <p:cNvSpPr>
            <a:spLocks noGrp="1"/>
          </p:cNvSpPr>
          <p:nvPr>
            <p:ph type="sldNum" sz="quarter" idx="12"/>
          </p:nvPr>
        </p:nvSpPr>
        <p:spPr/>
        <p:txBody>
          <a:bodyPr/>
          <a:lstStyle/>
          <a:p>
            <a:fld id="{B0E37F55-0C5A-4480-A986-C1AA6E584302}" type="slidenum">
              <a:rPr lang="vi-VN" smtClean="0"/>
              <a:t>‹#›</a:t>
            </a:fld>
            <a:endParaRPr lang="vi-VN"/>
          </a:p>
        </p:txBody>
      </p:sp>
    </p:spTree>
    <p:extLst>
      <p:ext uri="{BB962C8B-B14F-4D97-AF65-F5344CB8AC3E}">
        <p14:creationId xmlns:p14="http://schemas.microsoft.com/office/powerpoint/2010/main" val="1307748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C1C77-E567-4325-8F01-DCB334A7DD83}"/>
              </a:ext>
            </a:extLst>
          </p:cNvPr>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id="{B80A8761-00C9-49B3-B317-0789D80A762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4C64F0A-970A-4C25-9558-890A00CF37D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id="{F672F31D-CA9B-4EAE-9A84-56523392C4A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9E83DB5-F7D4-4F0F-995B-69673FB0E12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id="{499875F6-8CC4-41C7-BCAE-78A2AA3B4BB3}"/>
              </a:ext>
            </a:extLst>
          </p:cNvPr>
          <p:cNvSpPr>
            <a:spLocks noGrp="1"/>
          </p:cNvSpPr>
          <p:nvPr>
            <p:ph type="dt" sz="half" idx="10"/>
          </p:nvPr>
        </p:nvSpPr>
        <p:spPr/>
        <p:txBody>
          <a:bodyPr/>
          <a:lstStyle/>
          <a:p>
            <a:fld id="{009A4620-4A8B-4999-AF20-AD1109F3F349}" type="datetimeFigureOut">
              <a:rPr lang="vi-VN" smtClean="0"/>
              <a:t>05/08/2023</a:t>
            </a:fld>
            <a:endParaRPr lang="vi-VN"/>
          </a:p>
        </p:txBody>
      </p:sp>
      <p:sp>
        <p:nvSpPr>
          <p:cNvPr id="8" name="Footer Placeholder 7">
            <a:extLst>
              <a:ext uri="{FF2B5EF4-FFF2-40B4-BE49-F238E27FC236}">
                <a16:creationId xmlns:a16="http://schemas.microsoft.com/office/drawing/2014/main" id="{996E230A-FA1D-4287-A668-CE97DDECD385}"/>
              </a:ext>
            </a:extLst>
          </p:cNvPr>
          <p:cNvSpPr>
            <a:spLocks noGrp="1"/>
          </p:cNvSpPr>
          <p:nvPr>
            <p:ph type="ftr" sz="quarter" idx="11"/>
          </p:nvPr>
        </p:nvSpPr>
        <p:spPr/>
        <p:txBody>
          <a:bodyPr/>
          <a:lstStyle/>
          <a:p>
            <a:endParaRPr lang="vi-VN"/>
          </a:p>
        </p:txBody>
      </p:sp>
      <p:sp>
        <p:nvSpPr>
          <p:cNvPr id="9" name="Slide Number Placeholder 8">
            <a:extLst>
              <a:ext uri="{FF2B5EF4-FFF2-40B4-BE49-F238E27FC236}">
                <a16:creationId xmlns:a16="http://schemas.microsoft.com/office/drawing/2014/main" id="{F0B5D550-43BF-40F0-9636-77E08BF78900}"/>
              </a:ext>
            </a:extLst>
          </p:cNvPr>
          <p:cNvSpPr>
            <a:spLocks noGrp="1"/>
          </p:cNvSpPr>
          <p:nvPr>
            <p:ph type="sldNum" sz="quarter" idx="12"/>
          </p:nvPr>
        </p:nvSpPr>
        <p:spPr/>
        <p:txBody>
          <a:bodyPr/>
          <a:lstStyle/>
          <a:p>
            <a:fld id="{B0E37F55-0C5A-4480-A986-C1AA6E584302}" type="slidenum">
              <a:rPr lang="vi-VN" smtClean="0"/>
              <a:t>‹#›</a:t>
            </a:fld>
            <a:endParaRPr lang="vi-VN"/>
          </a:p>
        </p:txBody>
      </p:sp>
    </p:spTree>
    <p:extLst>
      <p:ext uri="{BB962C8B-B14F-4D97-AF65-F5344CB8AC3E}">
        <p14:creationId xmlns:p14="http://schemas.microsoft.com/office/powerpoint/2010/main" val="627308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1844C-1566-464E-BFDF-3D3737F199E7}"/>
              </a:ext>
            </a:extLst>
          </p:cNvPr>
          <p:cNvSpPr>
            <a:spLocks noGrp="1"/>
          </p:cNvSpPr>
          <p:nvPr>
            <p:ph type="title"/>
          </p:nvPr>
        </p:nvSpPr>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id="{87DD9782-2733-4F6B-8AF8-7042F1F4084A}"/>
              </a:ext>
            </a:extLst>
          </p:cNvPr>
          <p:cNvSpPr>
            <a:spLocks noGrp="1"/>
          </p:cNvSpPr>
          <p:nvPr>
            <p:ph type="dt" sz="half" idx="10"/>
          </p:nvPr>
        </p:nvSpPr>
        <p:spPr/>
        <p:txBody>
          <a:bodyPr/>
          <a:lstStyle/>
          <a:p>
            <a:fld id="{009A4620-4A8B-4999-AF20-AD1109F3F349}" type="datetimeFigureOut">
              <a:rPr lang="vi-VN" smtClean="0"/>
              <a:t>05/08/2023</a:t>
            </a:fld>
            <a:endParaRPr lang="vi-VN"/>
          </a:p>
        </p:txBody>
      </p:sp>
      <p:sp>
        <p:nvSpPr>
          <p:cNvPr id="4" name="Footer Placeholder 3">
            <a:extLst>
              <a:ext uri="{FF2B5EF4-FFF2-40B4-BE49-F238E27FC236}">
                <a16:creationId xmlns:a16="http://schemas.microsoft.com/office/drawing/2014/main" id="{E9809F8E-29D4-4984-9F64-3E45656EB6E9}"/>
              </a:ext>
            </a:extLst>
          </p:cNvPr>
          <p:cNvSpPr>
            <a:spLocks noGrp="1"/>
          </p:cNvSpPr>
          <p:nvPr>
            <p:ph type="ftr" sz="quarter" idx="11"/>
          </p:nvPr>
        </p:nvSpPr>
        <p:spPr/>
        <p:txBody>
          <a:bodyPr/>
          <a:lstStyle/>
          <a:p>
            <a:endParaRPr lang="vi-VN"/>
          </a:p>
        </p:txBody>
      </p:sp>
      <p:sp>
        <p:nvSpPr>
          <p:cNvPr id="5" name="Slide Number Placeholder 4">
            <a:extLst>
              <a:ext uri="{FF2B5EF4-FFF2-40B4-BE49-F238E27FC236}">
                <a16:creationId xmlns:a16="http://schemas.microsoft.com/office/drawing/2014/main" id="{00D5A8CB-26A9-440F-8A27-A8EA24E28034}"/>
              </a:ext>
            </a:extLst>
          </p:cNvPr>
          <p:cNvSpPr>
            <a:spLocks noGrp="1"/>
          </p:cNvSpPr>
          <p:nvPr>
            <p:ph type="sldNum" sz="quarter" idx="12"/>
          </p:nvPr>
        </p:nvSpPr>
        <p:spPr/>
        <p:txBody>
          <a:bodyPr/>
          <a:lstStyle/>
          <a:p>
            <a:fld id="{B0E37F55-0C5A-4480-A986-C1AA6E584302}" type="slidenum">
              <a:rPr lang="vi-VN" smtClean="0"/>
              <a:t>‹#›</a:t>
            </a:fld>
            <a:endParaRPr lang="vi-VN"/>
          </a:p>
        </p:txBody>
      </p:sp>
    </p:spTree>
    <p:extLst>
      <p:ext uri="{BB962C8B-B14F-4D97-AF65-F5344CB8AC3E}">
        <p14:creationId xmlns:p14="http://schemas.microsoft.com/office/powerpoint/2010/main" val="1023827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67CB19-E13A-41BB-B914-C0A6096949DD}"/>
              </a:ext>
            </a:extLst>
          </p:cNvPr>
          <p:cNvSpPr>
            <a:spLocks noGrp="1"/>
          </p:cNvSpPr>
          <p:nvPr>
            <p:ph type="dt" sz="half" idx="10"/>
          </p:nvPr>
        </p:nvSpPr>
        <p:spPr/>
        <p:txBody>
          <a:bodyPr/>
          <a:lstStyle/>
          <a:p>
            <a:fld id="{009A4620-4A8B-4999-AF20-AD1109F3F349}" type="datetimeFigureOut">
              <a:rPr lang="vi-VN" smtClean="0"/>
              <a:t>05/08/2023</a:t>
            </a:fld>
            <a:endParaRPr lang="vi-VN"/>
          </a:p>
        </p:txBody>
      </p:sp>
      <p:sp>
        <p:nvSpPr>
          <p:cNvPr id="3" name="Footer Placeholder 2">
            <a:extLst>
              <a:ext uri="{FF2B5EF4-FFF2-40B4-BE49-F238E27FC236}">
                <a16:creationId xmlns:a16="http://schemas.microsoft.com/office/drawing/2014/main" id="{CC263BBE-0A41-44E4-9C40-60E539130411}"/>
              </a:ext>
            </a:extLst>
          </p:cNvPr>
          <p:cNvSpPr>
            <a:spLocks noGrp="1"/>
          </p:cNvSpPr>
          <p:nvPr>
            <p:ph type="ftr" sz="quarter" idx="11"/>
          </p:nvPr>
        </p:nvSpPr>
        <p:spPr/>
        <p:txBody>
          <a:bodyPr/>
          <a:lstStyle/>
          <a:p>
            <a:endParaRPr lang="vi-VN"/>
          </a:p>
        </p:txBody>
      </p:sp>
      <p:sp>
        <p:nvSpPr>
          <p:cNvPr id="4" name="Slide Number Placeholder 3">
            <a:extLst>
              <a:ext uri="{FF2B5EF4-FFF2-40B4-BE49-F238E27FC236}">
                <a16:creationId xmlns:a16="http://schemas.microsoft.com/office/drawing/2014/main" id="{FCDE4DE9-F9E8-4D1B-9B11-F64B1DC03BC8}"/>
              </a:ext>
            </a:extLst>
          </p:cNvPr>
          <p:cNvSpPr>
            <a:spLocks noGrp="1"/>
          </p:cNvSpPr>
          <p:nvPr>
            <p:ph type="sldNum" sz="quarter" idx="12"/>
          </p:nvPr>
        </p:nvSpPr>
        <p:spPr/>
        <p:txBody>
          <a:bodyPr/>
          <a:lstStyle/>
          <a:p>
            <a:fld id="{B0E37F55-0C5A-4480-A986-C1AA6E584302}" type="slidenum">
              <a:rPr lang="vi-VN" smtClean="0"/>
              <a:t>‹#›</a:t>
            </a:fld>
            <a:endParaRPr lang="vi-VN"/>
          </a:p>
        </p:txBody>
      </p:sp>
    </p:spTree>
    <p:extLst>
      <p:ext uri="{BB962C8B-B14F-4D97-AF65-F5344CB8AC3E}">
        <p14:creationId xmlns:p14="http://schemas.microsoft.com/office/powerpoint/2010/main" val="1838929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BF17E-EA8B-4CF3-AD7E-21DFCA4364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id="{AA46C1E4-E0C1-4638-9B07-92057506D3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id="{09C3680A-AA73-4186-A481-D46FCF5707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B713869-A87B-4662-8EA5-156A42943F61}"/>
              </a:ext>
            </a:extLst>
          </p:cNvPr>
          <p:cNvSpPr>
            <a:spLocks noGrp="1"/>
          </p:cNvSpPr>
          <p:nvPr>
            <p:ph type="dt" sz="half" idx="10"/>
          </p:nvPr>
        </p:nvSpPr>
        <p:spPr/>
        <p:txBody>
          <a:bodyPr/>
          <a:lstStyle/>
          <a:p>
            <a:fld id="{009A4620-4A8B-4999-AF20-AD1109F3F349}" type="datetimeFigureOut">
              <a:rPr lang="vi-VN" smtClean="0"/>
              <a:t>05/08/2023</a:t>
            </a:fld>
            <a:endParaRPr lang="vi-VN"/>
          </a:p>
        </p:txBody>
      </p:sp>
      <p:sp>
        <p:nvSpPr>
          <p:cNvPr id="6" name="Footer Placeholder 5">
            <a:extLst>
              <a:ext uri="{FF2B5EF4-FFF2-40B4-BE49-F238E27FC236}">
                <a16:creationId xmlns:a16="http://schemas.microsoft.com/office/drawing/2014/main" id="{32BDDE1D-7D3B-4557-A819-24267DB3D62B}"/>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A4217DF8-1D34-40EB-B96E-8EFF5C9C53C9}"/>
              </a:ext>
            </a:extLst>
          </p:cNvPr>
          <p:cNvSpPr>
            <a:spLocks noGrp="1"/>
          </p:cNvSpPr>
          <p:nvPr>
            <p:ph type="sldNum" sz="quarter" idx="12"/>
          </p:nvPr>
        </p:nvSpPr>
        <p:spPr/>
        <p:txBody>
          <a:bodyPr/>
          <a:lstStyle/>
          <a:p>
            <a:fld id="{B0E37F55-0C5A-4480-A986-C1AA6E584302}" type="slidenum">
              <a:rPr lang="vi-VN" smtClean="0"/>
              <a:t>‹#›</a:t>
            </a:fld>
            <a:endParaRPr lang="vi-VN"/>
          </a:p>
        </p:txBody>
      </p:sp>
    </p:spTree>
    <p:extLst>
      <p:ext uri="{BB962C8B-B14F-4D97-AF65-F5344CB8AC3E}">
        <p14:creationId xmlns:p14="http://schemas.microsoft.com/office/powerpoint/2010/main" val="3866004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F9469-6640-4A23-A733-41E1DD1DBFE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id="{9FD92EE8-F6DA-4F74-A4B1-C37465AC65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a:extLst>
              <a:ext uri="{FF2B5EF4-FFF2-40B4-BE49-F238E27FC236}">
                <a16:creationId xmlns:a16="http://schemas.microsoft.com/office/drawing/2014/main" id="{A002C10E-26E6-461B-8139-F1DAAD4679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1248231-6FC2-43F5-8C22-26B5DCDCC746}"/>
              </a:ext>
            </a:extLst>
          </p:cNvPr>
          <p:cNvSpPr>
            <a:spLocks noGrp="1"/>
          </p:cNvSpPr>
          <p:nvPr>
            <p:ph type="dt" sz="half" idx="10"/>
          </p:nvPr>
        </p:nvSpPr>
        <p:spPr/>
        <p:txBody>
          <a:bodyPr/>
          <a:lstStyle/>
          <a:p>
            <a:fld id="{009A4620-4A8B-4999-AF20-AD1109F3F349}" type="datetimeFigureOut">
              <a:rPr lang="vi-VN" smtClean="0"/>
              <a:t>05/08/2023</a:t>
            </a:fld>
            <a:endParaRPr lang="vi-VN"/>
          </a:p>
        </p:txBody>
      </p:sp>
      <p:sp>
        <p:nvSpPr>
          <p:cNvPr id="6" name="Footer Placeholder 5">
            <a:extLst>
              <a:ext uri="{FF2B5EF4-FFF2-40B4-BE49-F238E27FC236}">
                <a16:creationId xmlns:a16="http://schemas.microsoft.com/office/drawing/2014/main" id="{93D2FA1B-A3D2-4F6E-8BF1-FEACA27CF6AD}"/>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2B5FEC0B-1F32-4327-9D37-C8219E50E495}"/>
              </a:ext>
            </a:extLst>
          </p:cNvPr>
          <p:cNvSpPr>
            <a:spLocks noGrp="1"/>
          </p:cNvSpPr>
          <p:nvPr>
            <p:ph type="sldNum" sz="quarter" idx="12"/>
          </p:nvPr>
        </p:nvSpPr>
        <p:spPr/>
        <p:txBody>
          <a:bodyPr/>
          <a:lstStyle/>
          <a:p>
            <a:fld id="{B0E37F55-0C5A-4480-A986-C1AA6E584302}" type="slidenum">
              <a:rPr lang="vi-VN" smtClean="0"/>
              <a:t>‹#›</a:t>
            </a:fld>
            <a:endParaRPr lang="vi-VN"/>
          </a:p>
        </p:txBody>
      </p:sp>
    </p:spTree>
    <p:extLst>
      <p:ext uri="{BB962C8B-B14F-4D97-AF65-F5344CB8AC3E}">
        <p14:creationId xmlns:p14="http://schemas.microsoft.com/office/powerpoint/2010/main" val="7213285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2BF9A0F-6785-422F-B21A-5F9887AC74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a:extLst>
              <a:ext uri="{FF2B5EF4-FFF2-40B4-BE49-F238E27FC236}">
                <a16:creationId xmlns:a16="http://schemas.microsoft.com/office/drawing/2014/main" id="{0EA21E43-386D-415E-B3AB-5657B134E4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D304E27F-BA40-4DF0-A7A7-C58D7F9E11B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9A4620-4A8B-4999-AF20-AD1109F3F349}" type="datetimeFigureOut">
              <a:rPr lang="vi-VN" smtClean="0"/>
              <a:t>05/08/2023</a:t>
            </a:fld>
            <a:endParaRPr lang="vi-VN"/>
          </a:p>
        </p:txBody>
      </p:sp>
      <p:sp>
        <p:nvSpPr>
          <p:cNvPr id="5" name="Footer Placeholder 4">
            <a:extLst>
              <a:ext uri="{FF2B5EF4-FFF2-40B4-BE49-F238E27FC236}">
                <a16:creationId xmlns:a16="http://schemas.microsoft.com/office/drawing/2014/main" id="{430C9929-9036-4E48-A3B9-5CD3F93747B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a:extLst>
              <a:ext uri="{FF2B5EF4-FFF2-40B4-BE49-F238E27FC236}">
                <a16:creationId xmlns:a16="http://schemas.microsoft.com/office/drawing/2014/main" id="{B1A817DB-824D-494F-83E7-B8E48EB755C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E37F55-0C5A-4480-A986-C1AA6E584302}" type="slidenum">
              <a:rPr lang="vi-VN" smtClean="0"/>
              <a:t>‹#›</a:t>
            </a:fld>
            <a:endParaRPr lang="vi-VN"/>
          </a:p>
        </p:txBody>
      </p:sp>
    </p:spTree>
    <p:extLst>
      <p:ext uri="{BB962C8B-B14F-4D97-AF65-F5344CB8AC3E}">
        <p14:creationId xmlns:p14="http://schemas.microsoft.com/office/powerpoint/2010/main" val="77039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EAFB16-1A47-4393-9057-BE1F175B3781}"/>
              </a:ext>
            </a:extLst>
          </p:cNvPr>
          <p:cNvSpPr>
            <a:spLocks noGrp="1"/>
          </p:cNvSpPr>
          <p:nvPr>
            <p:ph idx="1"/>
          </p:nvPr>
        </p:nvSpPr>
        <p:spPr>
          <a:xfrm>
            <a:off x="838200" y="267286"/>
            <a:ext cx="10515600" cy="5909677"/>
          </a:xfrm>
        </p:spPr>
        <p:txBody>
          <a:bodyPr>
            <a:noAutofit/>
          </a:bodyPr>
          <a:lstStyle/>
          <a:p>
            <a:pPr marL="0" indent="0">
              <a:buNone/>
            </a:pPr>
            <a:r>
              <a:rPr lang="en-US" sz="3200" b="1" dirty="0" err="1">
                <a:latin typeface="Times New Roman" panose="02020603050405020304" pitchFamily="18" charset="0"/>
                <a:cs typeface="Times New Roman" panose="02020603050405020304" pitchFamily="18" charset="0"/>
              </a:rPr>
              <a:t>Tên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trò</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chơi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Ném</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xúc</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xắc</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vui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vẻ</a:t>
            </a:r>
            <a:r>
              <a:rPr lang="en-US" sz="3200" b="1"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r>
              <a:rPr lang="en-US" sz="3200" b="1" dirty="0" err="1">
                <a:latin typeface="Times New Roman" panose="02020603050405020304" pitchFamily="18" charset="0"/>
                <a:cs typeface="Times New Roman" panose="02020603050405020304" pitchFamily="18" charset="0"/>
              </a:rPr>
              <a:t>Cách</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chơi</a:t>
            </a:r>
            <a:r>
              <a:rPr lang="en-US" sz="3200" b="1"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r>
              <a:rPr lang="en-US" sz="3200" b="1" dirty="0" err="1">
                <a:latin typeface="Times New Roman" panose="02020603050405020304" pitchFamily="18" charset="0"/>
                <a:cs typeface="Times New Roman" panose="02020603050405020304" pitchFamily="18" charset="0"/>
              </a:rPr>
              <a:t>Chuẩn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bị</a:t>
            </a:r>
            <a:r>
              <a:rPr lang="en-US" sz="3200" b="1" dirty="0">
                <a:latin typeface="Times New Roman" panose="02020603050405020304" pitchFamily="18" charset="0"/>
                <a:cs typeface="Times New Roman" panose="02020603050405020304" pitchFamily="18" charset="0"/>
              </a:rPr>
              <a:t>: </a:t>
            </a:r>
            <a:r>
              <a:rPr lang="en-US" sz="3200" b="1" i="1" dirty="0" err="1">
                <a:latin typeface="Times New Roman" panose="02020603050405020304" pitchFamily="18" charset="0"/>
                <a:cs typeface="Times New Roman" panose="02020603050405020304" pitchFamily="18" charset="0"/>
              </a:rPr>
              <a:t>chọn</a:t>
            </a:r>
            <a:r>
              <a:rPr lang="en-US" sz="3200" b="1" i="1" dirty="0">
                <a:latin typeface="Times New Roman" panose="02020603050405020304" pitchFamily="18" charset="0"/>
                <a:cs typeface="Times New Roman" panose="02020603050405020304" pitchFamily="18" charset="0"/>
              </a:rPr>
              <a:t> 4 </a:t>
            </a:r>
            <a:r>
              <a:rPr lang="en-US" sz="3200" b="1" i="1" dirty="0" err="1">
                <a:latin typeface="Times New Roman" panose="02020603050405020304" pitchFamily="18" charset="0"/>
                <a:cs typeface="Times New Roman" panose="02020603050405020304" pitchFamily="18" charset="0"/>
              </a:rPr>
              <a:t>người</a:t>
            </a:r>
            <a:r>
              <a:rPr lang="en-US" sz="3200" b="1" i="1" dirty="0">
                <a:latin typeface="Times New Roman" panose="02020603050405020304" pitchFamily="18" charset="0"/>
                <a:cs typeface="Times New Roman" panose="02020603050405020304" pitchFamily="18" charset="0"/>
              </a:rPr>
              <a:t> </a:t>
            </a:r>
            <a:r>
              <a:rPr lang="en-US" sz="3200" b="1" i="1" dirty="0" err="1">
                <a:latin typeface="Times New Roman" panose="02020603050405020304" pitchFamily="18" charset="0"/>
                <a:cs typeface="Times New Roman" panose="02020603050405020304" pitchFamily="18" charset="0"/>
              </a:rPr>
              <a:t>chơi</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chiếc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xúc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xắc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sáu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mặt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thông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thường</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err="1">
                <a:latin typeface="Times New Roman" panose="02020603050405020304" pitchFamily="18" charset="0"/>
                <a:cs typeface="Times New Roman" panose="02020603050405020304" pitchFamily="18" charset="0"/>
              </a:rPr>
              <a:t>Chuẩn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bị</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ghi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từng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người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chơi</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err="1">
                <a:latin typeface="Times New Roman" panose="02020603050405020304" pitchFamily="18" charset="0"/>
                <a:cs typeface="Times New Roman" panose="02020603050405020304" pitchFamily="18" charset="0"/>
              </a:rPr>
              <a:t>Luật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chơi</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a:latin typeface="Times New Roman" panose="02020603050405020304" pitchFamily="18" charset="0"/>
                <a:cs typeface="Times New Roman" panose="02020603050405020304" pitchFamily="18" charset="0"/>
              </a:rPr>
              <a:t>a. </a:t>
            </a:r>
            <a:r>
              <a:rPr lang="en-US" sz="3200" dirty="0" err="1">
                <a:latin typeface="Times New Roman" panose="02020603050405020304" pitchFamily="18" charset="0"/>
                <a:cs typeface="Times New Roman" panose="02020603050405020304" pitchFamily="18" charset="0"/>
              </a:rPr>
              <a:t>Bước</a:t>
            </a:r>
            <a:r>
              <a:rPr lang="en-US" sz="3200" dirty="0">
                <a:latin typeface="Times New Roman" panose="02020603050405020304" pitchFamily="18" charset="0"/>
                <a:cs typeface="Times New Roman" panose="02020603050405020304" pitchFamily="18" charset="0"/>
              </a:rPr>
              <a:t> 1: </a:t>
            </a:r>
            <a:r>
              <a:rPr lang="en-US" sz="3200" dirty="0" err="1">
                <a:latin typeface="Times New Roman" panose="02020603050405020304" pitchFamily="18" charset="0"/>
                <a:cs typeface="Times New Roman" panose="02020603050405020304" pitchFamily="18" charset="0"/>
              </a:rPr>
              <a:t>Chọn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người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bắt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đầu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Người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sẽ</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ném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xúc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xắc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ghi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nhận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từ</a:t>
            </a:r>
            <a:r>
              <a:rPr lang="en-US" sz="3200" dirty="0">
                <a:latin typeface="Times New Roman" panose="02020603050405020304" pitchFamily="18" charset="0"/>
                <a:cs typeface="Times New Roman" panose="02020603050405020304" pitchFamily="18" charset="0"/>
              </a:rPr>
              <a:t> 1 </a:t>
            </a:r>
            <a:r>
              <a:rPr lang="en-US" sz="3200" dirty="0" err="1">
                <a:latin typeface="Times New Roman" panose="02020603050405020304" pitchFamily="18" charset="0"/>
                <a:cs typeface="Times New Roman" panose="02020603050405020304" pitchFamily="18" charset="0"/>
              </a:rPr>
              <a:t>đến</a:t>
            </a:r>
            <a:r>
              <a:rPr lang="en-US" sz="3200" dirty="0">
                <a:latin typeface="Times New Roman" panose="02020603050405020304" pitchFamily="18" charset="0"/>
                <a:cs typeface="Times New Roman" panose="02020603050405020304" pitchFamily="18" charset="0"/>
              </a:rPr>
              <a:t> 6).</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a:latin typeface="Times New Roman" panose="02020603050405020304" pitchFamily="18" charset="0"/>
                <a:cs typeface="Times New Roman" panose="02020603050405020304" pitchFamily="18" charset="0"/>
              </a:rPr>
              <a:t>b. </a:t>
            </a:r>
            <a:r>
              <a:rPr lang="en-US" sz="3200" dirty="0" err="1">
                <a:latin typeface="Times New Roman" panose="02020603050405020304" pitchFamily="18" charset="0"/>
                <a:cs typeface="Times New Roman" panose="02020603050405020304" pitchFamily="18" charset="0"/>
              </a:rPr>
              <a:t>Bước</a:t>
            </a:r>
            <a:r>
              <a:rPr lang="en-US" sz="3200" dirty="0">
                <a:latin typeface="Times New Roman" panose="02020603050405020304" pitchFamily="18" charset="0"/>
                <a:cs typeface="Times New Roman" panose="02020603050405020304" pitchFamily="18" charset="0"/>
              </a:rPr>
              <a:t> 2: </a:t>
            </a:r>
            <a:r>
              <a:rPr lang="en-US" sz="3200" dirty="0" err="1">
                <a:latin typeface="Times New Roman" panose="02020603050405020304" pitchFamily="18" charset="0"/>
                <a:cs typeface="Times New Roman" panose="02020603050405020304" pitchFamily="18" charset="0"/>
              </a:rPr>
              <a:t>Tiếp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theo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người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tiếp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theo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sẽ</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ném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xúc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xắc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ghi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nhận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tổng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ném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từ</a:t>
            </a:r>
            <a:r>
              <a:rPr lang="en-US" sz="3200" dirty="0">
                <a:latin typeface="Times New Roman" panose="02020603050405020304" pitchFamily="18" charset="0"/>
                <a:cs typeface="Times New Roman" panose="02020603050405020304" pitchFamily="18" charset="0"/>
              </a:rPr>
              <a:t> 2 </a:t>
            </a:r>
            <a:r>
              <a:rPr lang="en-US" sz="3200" dirty="0" err="1">
                <a:latin typeface="Times New Roman" panose="02020603050405020304" pitchFamily="18" charset="0"/>
                <a:cs typeface="Times New Roman" panose="02020603050405020304" pitchFamily="18" charset="0"/>
              </a:rPr>
              <a:t>đến</a:t>
            </a:r>
            <a:r>
              <a:rPr lang="en-US" sz="3200" dirty="0">
                <a:latin typeface="Times New Roman" panose="02020603050405020304" pitchFamily="18" charset="0"/>
                <a:cs typeface="Times New Roman" panose="02020603050405020304" pitchFamily="18" charset="0"/>
              </a:rPr>
              <a:t> 12).</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a:latin typeface="Times New Roman" panose="02020603050405020304" pitchFamily="18" charset="0"/>
                <a:cs typeface="Times New Roman" panose="02020603050405020304" pitchFamily="18" charset="0"/>
              </a:rPr>
              <a:t>c. </a:t>
            </a:r>
            <a:r>
              <a:rPr lang="en-US" sz="3200" dirty="0" err="1">
                <a:latin typeface="Times New Roman" panose="02020603050405020304" pitchFamily="18" charset="0"/>
                <a:cs typeface="Times New Roman" panose="02020603050405020304" pitchFamily="18" charset="0"/>
              </a:rPr>
              <a:t>Bước</a:t>
            </a:r>
            <a:r>
              <a:rPr lang="en-US" sz="3200" dirty="0">
                <a:latin typeface="Times New Roman" panose="02020603050405020304" pitchFamily="18" charset="0"/>
                <a:cs typeface="Times New Roman" panose="02020603050405020304" pitchFamily="18" charset="0"/>
              </a:rPr>
              <a:t> 3: </a:t>
            </a:r>
            <a:r>
              <a:rPr lang="en-US" sz="3200" dirty="0" err="1">
                <a:latin typeface="Times New Roman" panose="02020603050405020304" pitchFamily="18" charset="0"/>
                <a:cs typeface="Times New Roman" panose="02020603050405020304" pitchFamily="18" charset="0"/>
              </a:rPr>
              <a:t>Tất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người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lượt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thực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hiện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như</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vậy</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15073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down)">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down)">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84A65E-6B68-42B3-904F-AADC20D4F521}"/>
              </a:ext>
            </a:extLst>
          </p:cNvPr>
          <p:cNvSpPr>
            <a:spLocks noGrp="1"/>
          </p:cNvSpPr>
          <p:nvPr>
            <p:ph idx="1"/>
          </p:nvPr>
        </p:nvSpPr>
        <p:spPr>
          <a:xfrm>
            <a:off x="683456" y="936362"/>
            <a:ext cx="10515600" cy="2024441"/>
          </a:xfrm>
        </p:spPr>
        <p:txBody>
          <a:bodyPr>
            <a:normAutofit/>
          </a:bodyPr>
          <a:lstStyle/>
          <a:p>
            <a:pPr marL="0" indent="0">
              <a:buNone/>
            </a:pPr>
            <a:r>
              <a:rPr lang="en-US" sz="3200" b="1" dirty="0" err="1">
                <a:latin typeface="Times New Roman" panose="02020603050405020304" pitchFamily="18" charset="0"/>
                <a:cs typeface="Times New Roman" panose="02020603050405020304" pitchFamily="18" charset="0"/>
              </a:rPr>
              <a:t>Bài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tập</a:t>
            </a:r>
            <a:r>
              <a:rPr lang="en-US" sz="3200" b="1" dirty="0">
                <a:latin typeface="Times New Roman" panose="02020603050405020304" pitchFamily="18" charset="0"/>
                <a:cs typeface="Times New Roman" panose="02020603050405020304" pitchFamily="18" charset="0"/>
              </a:rPr>
              <a:t> 8:</a:t>
            </a:r>
            <a:endParaRPr lang="vi-VN" sz="3200" dirty="0">
              <a:latin typeface="Times New Roman" panose="02020603050405020304" pitchFamily="18" charset="0"/>
              <a:cs typeface="Times New Roman" panose="02020603050405020304" pitchFamily="18" charset="0"/>
            </a:endParaRPr>
          </a:p>
          <a:p>
            <a:pPr marL="0" indent="0">
              <a:buNone/>
            </a:pPr>
            <a:r>
              <a:rPr lang="vi-VN" sz="3200" dirty="0">
                <a:latin typeface="Times New Roman" panose="02020603050405020304" pitchFamily="18" charset="0"/>
                <a:cs typeface="Times New Roman" panose="02020603050405020304" pitchFamily="18" charset="0"/>
              </a:rPr>
              <a:t>Tỉ lệ vận động viên đạt huy chương vàng trong một đại hội thẻ thao là 21%. Gặp ngẫu nhiên một vận động viên dự đại hội. Tính xác suất của biến cố vận động </a:t>
            </a:r>
            <a:r>
              <a:rPr lang="en-US" sz="3200" dirty="0">
                <a:latin typeface="Times New Roman" panose="02020603050405020304" pitchFamily="18" charset="0"/>
                <a:cs typeface="Times New Roman" panose="02020603050405020304" pitchFamily="18" charset="0"/>
              </a:rPr>
              <a:t>v</a:t>
            </a:r>
            <a:r>
              <a:rPr lang="vi-VN" sz="3200" dirty="0">
                <a:latin typeface="Times New Roman" panose="02020603050405020304" pitchFamily="18" charset="0"/>
                <a:cs typeface="Times New Roman" panose="02020603050405020304" pitchFamily="18" charset="0"/>
              </a:rPr>
              <a:t>iên ấy đạt huy chương.</a:t>
            </a:r>
          </a:p>
          <a:p>
            <a:pPr marL="0" indent="0">
              <a:buNone/>
            </a:pPr>
            <a:endParaRPr lang="vi-VN" sz="3200" dirty="0">
              <a:latin typeface="Times New Roman" panose="02020603050405020304" pitchFamily="18" charset="0"/>
              <a:cs typeface="Times New Roman" panose="02020603050405020304" pitchFamily="18" charset="0"/>
            </a:endParaRPr>
          </a:p>
        </p:txBody>
      </p:sp>
      <p:sp>
        <p:nvSpPr>
          <p:cNvPr id="4" name="Title 1">
            <a:extLst>
              <a:ext uri="{FF2B5EF4-FFF2-40B4-BE49-F238E27FC236}">
                <a16:creationId xmlns:a16="http://schemas.microsoft.com/office/drawing/2014/main" id="{2E125564-A654-498A-8F4E-3208A9D258B3}"/>
              </a:ext>
            </a:extLst>
          </p:cNvPr>
          <p:cNvSpPr txBox="1">
            <a:spLocks/>
          </p:cNvSpPr>
          <p:nvPr/>
        </p:nvSpPr>
        <p:spPr>
          <a:xfrm>
            <a:off x="1524000" y="194711"/>
            <a:ext cx="9144000" cy="87871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BÀI TẬP CUỐI </a:t>
            </a:r>
            <a:r>
              <a:rPr lang="vi-VN" dirty="0">
                <a:latin typeface="Times New Roman" panose="02020603050405020304" pitchFamily="18" charset="0"/>
                <a:cs typeface="Times New Roman" panose="02020603050405020304" pitchFamily="18" charset="0"/>
              </a:rPr>
              <a:t>CHƯƠNG 9</a:t>
            </a:r>
          </a:p>
        </p:txBody>
      </p:sp>
      <p:sp>
        <p:nvSpPr>
          <p:cNvPr id="6" name="Content Placeholder 2">
            <a:extLst>
              <a:ext uri="{FF2B5EF4-FFF2-40B4-BE49-F238E27FC236}">
                <a16:creationId xmlns:a16="http://schemas.microsoft.com/office/drawing/2014/main" id="{9E97A65B-4FE6-4441-ABE2-D12BB695ABAF}"/>
              </a:ext>
            </a:extLst>
          </p:cNvPr>
          <p:cNvSpPr txBox="1">
            <a:spLocks/>
          </p:cNvSpPr>
          <p:nvPr/>
        </p:nvSpPr>
        <p:spPr>
          <a:xfrm>
            <a:off x="838200" y="3277772"/>
            <a:ext cx="10515600" cy="20244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vi-VN" sz="3200" dirty="0">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6611DF02-6448-4EAB-9D63-0039D4294DE3}"/>
              </a:ext>
            </a:extLst>
          </p:cNvPr>
          <p:cNvSpPr/>
          <p:nvPr/>
        </p:nvSpPr>
        <p:spPr>
          <a:xfrm>
            <a:off x="281355" y="2667622"/>
            <a:ext cx="12041944" cy="4190378"/>
          </a:xfrm>
          <a:prstGeom prst="rect">
            <a:avLst/>
          </a:prstGeom>
        </p:spPr>
        <p:txBody>
          <a:bodyPr wrap="square">
            <a:spAutoFit/>
          </a:bodyPr>
          <a:lstStyle/>
          <a:p>
            <a:pPr algn="ctr">
              <a:lnSpc>
                <a:spcPct val="115000"/>
              </a:lnSpc>
              <a:spcAft>
                <a:spcPts val="0"/>
              </a:spcAft>
            </a:pP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Làm</a:t>
            </a:r>
            <a:endParaRPr lang="vi-VN" sz="3200" dirty="0">
              <a:latin typeface="Times New Roman" panose="02020603050405020304" pitchFamily="18" charset="0"/>
              <a:ea typeface="Times New Roman" panose="02020603050405020304" pitchFamily="18" charset="0"/>
              <a:cs typeface="Times New Roman" panose="02020603050405020304" pitchFamily="18" charset="0"/>
            </a:endParaRPr>
          </a:p>
          <a:p>
            <a:pPr>
              <a:spcBef>
                <a:spcPts val="1500"/>
              </a:spcBef>
              <a:spcAft>
                <a:spcPts val="1500"/>
              </a:spcAft>
            </a:pPr>
            <a:r>
              <a:rPr lang="vi-VN" sz="3200" dirty="0">
                <a:latin typeface="Times New Roman" panose="02020603050405020304" pitchFamily="18" charset="0"/>
                <a:ea typeface="Times New Roman" panose="02020603050405020304" pitchFamily="18" charset="0"/>
                <a:cs typeface="Times New Roman" panose="02020603050405020304" pitchFamily="18" charset="0"/>
              </a:rPr>
              <a:t>Để tính xác suất của biến cố vận động viên đó đạt huy chương vàng trong đại hội thể thao, ta sử dụng tỷ lệ vận động viên đạt huy chương vàng là 21%, chuyển thành dạng xác suất.</a:t>
            </a:r>
            <a:r>
              <a:rPr lang="vi-VN"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dirty="0">
                <a:latin typeface="Times New Roman" panose="02020603050405020304" pitchFamily="18" charset="0"/>
                <a:ea typeface="Times New Roman" panose="02020603050405020304" pitchFamily="18" charset="0"/>
                <a:cs typeface="Times New Roman" panose="02020603050405020304" pitchFamily="18" charset="0"/>
              </a:rPr>
              <a:t>Xác suất vận động viên đạt huy chương vàng (P) = 21% = 0.21 (vì tỷ lệ 21% chuyển thành 0.21).</a:t>
            </a:r>
          </a:p>
          <a:p>
            <a:pPr>
              <a:spcBef>
                <a:spcPts val="1500"/>
              </a:spcBef>
              <a:spcAft>
                <a:spcPts val="0"/>
              </a:spcAft>
            </a:pPr>
            <a:r>
              <a:rPr lang="vi-VN" sz="3200" dirty="0">
                <a:latin typeface="Times New Roman" panose="02020603050405020304" pitchFamily="18" charset="0"/>
                <a:ea typeface="Times New Roman" panose="02020603050405020304" pitchFamily="18" charset="0"/>
                <a:cs typeface="Times New Roman" panose="02020603050405020304" pitchFamily="18" charset="0"/>
              </a:rPr>
              <a:t>Vậy, xác suất của biến cố vận động viên đạt huy chương vàng là 0.21 hoặc 21%.</a:t>
            </a:r>
          </a:p>
        </p:txBody>
      </p:sp>
    </p:spTree>
    <p:extLst>
      <p:ext uri="{BB962C8B-B14F-4D97-AF65-F5344CB8AC3E}">
        <p14:creationId xmlns:p14="http://schemas.microsoft.com/office/powerpoint/2010/main" val="1250220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down)">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wipe(down)">
                                      <p:cBhvr>
                                        <p:cTn id="22" dur="5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wipe(down)">
                                      <p:cBhvr>
                                        <p:cTn id="2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952BA20-F07F-45E7-8A28-25A009304AD3}"/>
              </a:ext>
            </a:extLst>
          </p:cNvPr>
          <p:cNvPicPr>
            <a:picLocks noGrp="1" noChangeAspect="1"/>
          </p:cNvPicPr>
          <p:nvPr>
            <p:ph idx="1"/>
          </p:nvPr>
        </p:nvPicPr>
        <p:blipFill>
          <a:blip r:embed="rId2"/>
          <a:stretch>
            <a:fillRect/>
          </a:stretch>
        </p:blipFill>
        <p:spPr>
          <a:xfrm>
            <a:off x="766455" y="1073426"/>
            <a:ext cx="11254774" cy="4023360"/>
          </a:xfrm>
          <a:prstGeom prst="rect">
            <a:avLst/>
          </a:prstGeom>
        </p:spPr>
      </p:pic>
      <p:sp>
        <p:nvSpPr>
          <p:cNvPr id="5" name="Title 1">
            <a:extLst>
              <a:ext uri="{FF2B5EF4-FFF2-40B4-BE49-F238E27FC236}">
                <a16:creationId xmlns:a16="http://schemas.microsoft.com/office/drawing/2014/main" id="{D83BAAB7-33D2-4EDB-AFE4-B31331945911}"/>
              </a:ext>
            </a:extLst>
          </p:cNvPr>
          <p:cNvSpPr txBox="1">
            <a:spLocks/>
          </p:cNvSpPr>
          <p:nvPr/>
        </p:nvSpPr>
        <p:spPr>
          <a:xfrm>
            <a:off x="1524000" y="194711"/>
            <a:ext cx="9144000" cy="87871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BÀI TẬP CUỐI </a:t>
            </a:r>
            <a:r>
              <a:rPr lang="vi-VN" dirty="0">
                <a:latin typeface="Times New Roman" panose="02020603050405020304" pitchFamily="18" charset="0"/>
                <a:cs typeface="Times New Roman" panose="02020603050405020304" pitchFamily="18" charset="0"/>
              </a:rPr>
              <a:t>CHƯƠNG 9</a:t>
            </a:r>
          </a:p>
        </p:txBody>
      </p:sp>
      <p:sp>
        <p:nvSpPr>
          <p:cNvPr id="6" name="TextBox 5">
            <a:extLst>
              <a:ext uri="{FF2B5EF4-FFF2-40B4-BE49-F238E27FC236}">
                <a16:creationId xmlns:a16="http://schemas.microsoft.com/office/drawing/2014/main" id="{1463065E-C3AB-40FF-8205-D05F9A471366}"/>
              </a:ext>
            </a:extLst>
          </p:cNvPr>
          <p:cNvSpPr txBox="1"/>
          <p:nvPr/>
        </p:nvSpPr>
        <p:spPr>
          <a:xfrm>
            <a:off x="766456" y="5199799"/>
            <a:ext cx="11254774" cy="1077218"/>
          </a:xfrm>
          <a:prstGeom prst="rect">
            <a:avLst/>
          </a:prstGeom>
          <a:noFill/>
        </p:spPr>
        <p:txBody>
          <a:bodyPr wrap="square" rtlCol="0">
            <a:spAutoFit/>
          </a:bodyPr>
          <a:lstStyle/>
          <a:p>
            <a:r>
              <a:rPr lang="en-US" sz="3200" dirty="0" err="1">
                <a:latin typeface="Times New Roman" panose="02020603050405020304" pitchFamily="18" charset="0"/>
                <a:cs typeface="Times New Roman" panose="02020603050405020304" pitchFamily="18" charset="0"/>
              </a:rPr>
              <a:t>Tính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suất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thực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nghiệm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cố</a:t>
            </a:r>
            <a:r>
              <a:rPr lang="en-US" sz="3200" dirty="0">
                <a:latin typeface="Times New Roman" panose="02020603050405020304" pitchFamily="18" charset="0"/>
                <a:cs typeface="Times New Roman" panose="02020603050405020304" pitchFamily="18" charset="0"/>
              </a:rPr>
              <a:t> “ </a:t>
            </a:r>
            <a:r>
              <a:rPr lang="en-US" sz="3200" dirty="0" err="1">
                <a:latin typeface="Times New Roman" panose="02020603050405020304" pitchFamily="18" charset="0"/>
                <a:cs typeface="Times New Roman" panose="02020603050405020304" pitchFamily="18" charset="0"/>
              </a:rPr>
              <a:t>hai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đồng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đều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xuất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hiện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mặt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ngửa</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5784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D770B8-05FD-4495-8FE3-DDA950F8DBB6}"/>
              </a:ext>
            </a:extLst>
          </p:cNvPr>
          <p:cNvSpPr>
            <a:spLocks noGrp="1"/>
          </p:cNvSpPr>
          <p:nvPr>
            <p:ph idx="1"/>
          </p:nvPr>
        </p:nvSpPr>
        <p:spPr>
          <a:xfrm>
            <a:off x="697523" y="1253331"/>
            <a:ext cx="10515600" cy="4351338"/>
          </a:xfrm>
        </p:spPr>
        <p:txBody>
          <a:bodyPr/>
          <a:lstStyle/>
          <a:p>
            <a:pPr marL="0" indent="0">
              <a:buNone/>
            </a:pPr>
            <a:r>
              <a:rPr lang="en-US" dirty="0" err="1"/>
              <a:t>Bài</a:t>
            </a:r>
            <a:r>
              <a:rPr lang="en-US" dirty="0"/>
              <a:t> </a:t>
            </a:r>
            <a:r>
              <a:rPr lang="en-US" dirty="0" err="1"/>
              <a:t>làm</a:t>
            </a:r>
            <a:r>
              <a:rPr lang="en-US" dirty="0"/>
              <a:t>:</a:t>
            </a:r>
          </a:p>
          <a:p>
            <a:pPr marL="0" indent="0">
              <a:buNone/>
            </a:pPr>
            <a:r>
              <a:rPr lang="en-US" dirty="0" err="1"/>
              <a:t>Xác</a:t>
            </a:r>
            <a:r>
              <a:rPr lang="en-US" dirty="0"/>
              <a:t> </a:t>
            </a:r>
            <a:r>
              <a:rPr lang="en-US" dirty="0" err="1"/>
              <a:t>suất</a:t>
            </a:r>
            <a:r>
              <a:rPr lang="en-US" dirty="0"/>
              <a:t> </a:t>
            </a:r>
            <a:r>
              <a:rPr lang="en-US" dirty="0" err="1"/>
              <a:t>thực</a:t>
            </a:r>
            <a:r>
              <a:rPr lang="en-US" dirty="0"/>
              <a:t> </a:t>
            </a:r>
            <a:r>
              <a:rPr lang="en-US" dirty="0" err="1"/>
              <a:t>nghiệm</a:t>
            </a:r>
            <a:r>
              <a:rPr lang="en-US" dirty="0"/>
              <a:t> </a:t>
            </a:r>
            <a:r>
              <a:rPr lang="en-US" dirty="0" err="1"/>
              <a:t>của</a:t>
            </a:r>
            <a:r>
              <a:rPr lang="en-US" dirty="0"/>
              <a:t> </a:t>
            </a:r>
            <a:r>
              <a:rPr lang="en-US" dirty="0" err="1"/>
              <a:t>biến</a:t>
            </a:r>
            <a:r>
              <a:rPr lang="en-US" dirty="0"/>
              <a:t> </a:t>
            </a:r>
            <a:r>
              <a:rPr lang="en-US" dirty="0" err="1"/>
              <a:t>cố</a:t>
            </a:r>
            <a:r>
              <a:rPr lang="en-US" dirty="0"/>
              <a:t> "</a:t>
            </a:r>
            <a:r>
              <a:rPr lang="en-US" dirty="0" err="1"/>
              <a:t>hai</a:t>
            </a:r>
            <a:r>
              <a:rPr lang="en-US" dirty="0"/>
              <a:t> </a:t>
            </a:r>
            <a:r>
              <a:rPr lang="en-US" dirty="0" err="1"/>
              <a:t>đồng</a:t>
            </a:r>
            <a:r>
              <a:rPr lang="en-US" dirty="0"/>
              <a:t> </a:t>
            </a:r>
            <a:r>
              <a:rPr lang="en-US" dirty="0" err="1"/>
              <a:t>xu</a:t>
            </a:r>
            <a:r>
              <a:rPr lang="en-US" dirty="0"/>
              <a:t> </a:t>
            </a:r>
            <a:r>
              <a:rPr lang="en-US" dirty="0" err="1"/>
              <a:t>đều</a:t>
            </a:r>
            <a:r>
              <a:rPr lang="en-US" dirty="0"/>
              <a:t> </a:t>
            </a:r>
            <a:r>
              <a:rPr lang="en-US" dirty="0" err="1"/>
              <a:t>xuất</a:t>
            </a:r>
            <a:r>
              <a:rPr lang="en-US" dirty="0"/>
              <a:t> </a:t>
            </a:r>
            <a:r>
              <a:rPr lang="en-US" dirty="0" err="1"/>
              <a:t>hiện</a:t>
            </a:r>
            <a:r>
              <a:rPr lang="en-US" dirty="0"/>
              <a:t> </a:t>
            </a:r>
            <a:r>
              <a:rPr lang="en-US" dirty="0" err="1"/>
              <a:t>mặt</a:t>
            </a:r>
            <a:r>
              <a:rPr lang="en-US" dirty="0"/>
              <a:t> </a:t>
            </a:r>
            <a:r>
              <a:rPr lang="en-US" dirty="0" err="1"/>
              <a:t>sấp</a:t>
            </a:r>
            <a:r>
              <a:rPr lang="en-US" dirty="0"/>
              <a:t>" (P) = (</a:t>
            </a:r>
            <a:r>
              <a:rPr lang="en-US" dirty="0" err="1"/>
              <a:t>số</a:t>
            </a:r>
            <a:r>
              <a:rPr lang="en-US" dirty="0"/>
              <a:t> </a:t>
            </a:r>
            <a:r>
              <a:rPr lang="en-US" dirty="0" err="1"/>
              <a:t>lần</a:t>
            </a:r>
            <a:r>
              <a:rPr lang="en-US" dirty="0"/>
              <a:t> </a:t>
            </a:r>
            <a:r>
              <a:rPr lang="en-US" dirty="0" err="1"/>
              <a:t>xảy</a:t>
            </a:r>
            <a:r>
              <a:rPr lang="en-US" dirty="0"/>
              <a:t> ra </a:t>
            </a:r>
            <a:r>
              <a:rPr lang="en-US" dirty="0" err="1"/>
              <a:t>biến</a:t>
            </a:r>
            <a:r>
              <a:rPr lang="en-US" dirty="0"/>
              <a:t> </a:t>
            </a:r>
            <a:r>
              <a:rPr lang="en-US" dirty="0" err="1"/>
              <a:t>cố</a:t>
            </a:r>
            <a:r>
              <a:rPr lang="en-US" dirty="0"/>
              <a:t>) / (</a:t>
            </a:r>
            <a:r>
              <a:rPr lang="en-US" dirty="0" err="1"/>
              <a:t>tổng</a:t>
            </a:r>
            <a:r>
              <a:rPr lang="en-US" dirty="0"/>
              <a:t> </a:t>
            </a:r>
            <a:r>
              <a:rPr lang="en-US" dirty="0" err="1"/>
              <a:t>số</a:t>
            </a:r>
            <a:r>
              <a:rPr lang="en-US" dirty="0"/>
              <a:t> </a:t>
            </a:r>
            <a:r>
              <a:rPr lang="en-US" dirty="0" err="1"/>
              <a:t>lần</a:t>
            </a:r>
            <a:r>
              <a:rPr lang="en-US" dirty="0"/>
              <a:t> </a:t>
            </a:r>
            <a:r>
              <a:rPr lang="en-US" dirty="0" err="1"/>
              <a:t>thử</a:t>
            </a:r>
            <a:r>
              <a:rPr lang="en-US" dirty="0"/>
              <a:t> </a:t>
            </a:r>
            <a:r>
              <a:rPr lang="en-US" dirty="0" err="1"/>
              <a:t>nghiệm</a:t>
            </a:r>
            <a:r>
              <a:rPr lang="en-US" dirty="0"/>
              <a:t>) = 14 / 100 = 0.14</a:t>
            </a:r>
            <a:endParaRPr lang="vi-VN" dirty="0"/>
          </a:p>
          <a:p>
            <a:r>
              <a:rPr lang="en-US" dirty="0" err="1"/>
              <a:t>Vậy</a:t>
            </a:r>
            <a:r>
              <a:rPr lang="en-US" dirty="0"/>
              <a:t>, </a:t>
            </a:r>
            <a:r>
              <a:rPr lang="en-US" dirty="0" err="1"/>
              <a:t>xác</a:t>
            </a:r>
            <a:r>
              <a:rPr lang="en-US" dirty="0"/>
              <a:t> </a:t>
            </a:r>
            <a:r>
              <a:rPr lang="en-US" dirty="0" err="1"/>
              <a:t>suất</a:t>
            </a:r>
            <a:r>
              <a:rPr lang="en-US" dirty="0"/>
              <a:t> </a:t>
            </a:r>
            <a:r>
              <a:rPr lang="en-US" dirty="0" err="1"/>
              <a:t>thực</a:t>
            </a:r>
            <a:r>
              <a:rPr lang="en-US" dirty="0"/>
              <a:t> </a:t>
            </a:r>
            <a:r>
              <a:rPr lang="en-US" dirty="0" err="1"/>
              <a:t>nghiệm</a:t>
            </a:r>
            <a:r>
              <a:rPr lang="en-US" dirty="0"/>
              <a:t> </a:t>
            </a:r>
            <a:r>
              <a:rPr lang="en-US" dirty="0" err="1"/>
              <a:t>của</a:t>
            </a:r>
            <a:r>
              <a:rPr lang="en-US" dirty="0"/>
              <a:t> </a:t>
            </a:r>
            <a:r>
              <a:rPr lang="en-US" dirty="0" err="1"/>
              <a:t>biến</a:t>
            </a:r>
            <a:r>
              <a:rPr lang="en-US" dirty="0"/>
              <a:t> </a:t>
            </a:r>
            <a:r>
              <a:rPr lang="en-US" dirty="0" err="1"/>
              <a:t>cố</a:t>
            </a:r>
            <a:r>
              <a:rPr lang="en-US" dirty="0"/>
              <a:t> "</a:t>
            </a:r>
            <a:r>
              <a:rPr lang="en-US" dirty="0" err="1"/>
              <a:t>hai</a:t>
            </a:r>
            <a:r>
              <a:rPr lang="en-US" dirty="0"/>
              <a:t> </a:t>
            </a:r>
            <a:r>
              <a:rPr lang="en-US" dirty="0" err="1"/>
              <a:t>đồng</a:t>
            </a:r>
            <a:r>
              <a:rPr lang="en-US" dirty="0"/>
              <a:t> </a:t>
            </a:r>
            <a:r>
              <a:rPr lang="en-US" dirty="0" err="1"/>
              <a:t>xu</a:t>
            </a:r>
            <a:r>
              <a:rPr lang="en-US" dirty="0"/>
              <a:t> </a:t>
            </a:r>
            <a:r>
              <a:rPr lang="en-US" dirty="0" err="1"/>
              <a:t>đều</a:t>
            </a:r>
            <a:r>
              <a:rPr lang="en-US" dirty="0"/>
              <a:t> </a:t>
            </a:r>
            <a:r>
              <a:rPr lang="en-US" dirty="0" err="1"/>
              <a:t>xuất</a:t>
            </a:r>
            <a:r>
              <a:rPr lang="en-US" dirty="0"/>
              <a:t> </a:t>
            </a:r>
            <a:r>
              <a:rPr lang="en-US" dirty="0" err="1"/>
              <a:t>hiện</a:t>
            </a:r>
            <a:r>
              <a:rPr lang="en-US" dirty="0"/>
              <a:t> </a:t>
            </a:r>
            <a:r>
              <a:rPr lang="en-US" dirty="0" err="1"/>
              <a:t>mặt</a:t>
            </a:r>
            <a:r>
              <a:rPr lang="en-US" dirty="0"/>
              <a:t> </a:t>
            </a:r>
            <a:r>
              <a:rPr lang="en-US" dirty="0" err="1"/>
              <a:t>sấp</a:t>
            </a:r>
            <a:r>
              <a:rPr lang="en-US" dirty="0"/>
              <a:t> </a:t>
            </a:r>
            <a:r>
              <a:rPr lang="en-US" dirty="0" err="1"/>
              <a:t>sau</a:t>
            </a:r>
            <a:r>
              <a:rPr lang="en-US" dirty="0"/>
              <a:t> 100 </a:t>
            </a:r>
            <a:r>
              <a:rPr lang="en-US" dirty="0" err="1"/>
              <a:t>lần</a:t>
            </a:r>
            <a:r>
              <a:rPr lang="en-US" dirty="0"/>
              <a:t> </a:t>
            </a:r>
            <a:r>
              <a:rPr lang="en-US" dirty="0" err="1"/>
              <a:t>tung</a:t>
            </a:r>
            <a:r>
              <a:rPr lang="en-US" dirty="0"/>
              <a:t>" </a:t>
            </a:r>
            <a:r>
              <a:rPr lang="en-US" dirty="0" err="1"/>
              <a:t>là</a:t>
            </a:r>
            <a:r>
              <a:rPr lang="en-US" dirty="0"/>
              <a:t> 0.14 </a:t>
            </a:r>
            <a:r>
              <a:rPr lang="en-US" dirty="0" err="1"/>
              <a:t>hoặc</a:t>
            </a:r>
            <a:r>
              <a:rPr lang="en-US" dirty="0"/>
              <a:t> 14%.</a:t>
            </a:r>
            <a:endParaRPr lang="vi-VN" dirty="0"/>
          </a:p>
          <a:p>
            <a:endParaRPr lang="vi-VN" dirty="0"/>
          </a:p>
        </p:txBody>
      </p:sp>
      <p:sp>
        <p:nvSpPr>
          <p:cNvPr id="4" name="Title 1">
            <a:extLst>
              <a:ext uri="{FF2B5EF4-FFF2-40B4-BE49-F238E27FC236}">
                <a16:creationId xmlns:a16="http://schemas.microsoft.com/office/drawing/2014/main" id="{CBA35E3D-4C0E-4EDF-8448-A21BDE694E78}"/>
              </a:ext>
            </a:extLst>
          </p:cNvPr>
          <p:cNvSpPr txBox="1">
            <a:spLocks noGrp="1"/>
          </p:cNvSpPr>
          <p:nvPr>
            <p:ph type="title"/>
          </p:nvPr>
        </p:nvSpPr>
        <p:spPr>
          <a:xfrm>
            <a:off x="838200" y="78031"/>
            <a:ext cx="10515600"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BÀI TẬP CUỐI </a:t>
            </a:r>
            <a:r>
              <a:rPr lang="vi-VN" dirty="0">
                <a:latin typeface="Times New Roman" panose="02020603050405020304" pitchFamily="18" charset="0"/>
                <a:cs typeface="Times New Roman" panose="02020603050405020304" pitchFamily="18" charset="0"/>
              </a:rPr>
              <a:t>CHƯƠNG 9</a:t>
            </a:r>
          </a:p>
        </p:txBody>
      </p:sp>
      <p:sp>
        <p:nvSpPr>
          <p:cNvPr id="5" name="Rectangle 4">
            <a:extLst>
              <a:ext uri="{FF2B5EF4-FFF2-40B4-BE49-F238E27FC236}">
                <a16:creationId xmlns:a16="http://schemas.microsoft.com/office/drawing/2014/main" id="{5E0C6C38-6E02-4E4C-A226-64AA61D781FE}"/>
              </a:ext>
            </a:extLst>
          </p:cNvPr>
          <p:cNvSpPr/>
          <p:nvPr/>
        </p:nvSpPr>
        <p:spPr>
          <a:xfrm>
            <a:off x="697523" y="3611880"/>
            <a:ext cx="10936458" cy="2878480"/>
          </a:xfrm>
          <a:prstGeom prst="rect">
            <a:avLst/>
          </a:prstGeom>
        </p:spPr>
        <p:txBody>
          <a:bodyPr wrap="square">
            <a:spAutoFit/>
          </a:bodyPr>
          <a:lstStyle/>
          <a:p>
            <a:pPr>
              <a:lnSpc>
                <a:spcPct val="115000"/>
              </a:lnSpc>
              <a:spcAft>
                <a:spcPts val="0"/>
              </a:spcAft>
            </a:pP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Xác</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suất</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xuất</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hiện</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ngửa</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(P) =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lần</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xảy</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ra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ngửa</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tổng</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lần</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thử</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nghiệm</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40 / 100 = 0.4</a:t>
            </a:r>
            <a:endParaRPr lang="vi-VN" sz="3200" dirty="0">
              <a:latin typeface="Times New Roman" panose="02020603050405020304" pitchFamily="18" charset="0"/>
              <a:ea typeface="Times New Roman" panose="02020603050405020304" pitchFamily="18" charset="0"/>
            </a:endParaRPr>
          </a:p>
          <a:p>
            <a:pPr>
              <a:lnSpc>
                <a:spcPct val="115000"/>
              </a:lnSpc>
              <a:spcAft>
                <a:spcPts val="0"/>
              </a:spcAft>
            </a:pP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vi-VN" sz="3200" dirty="0">
              <a:latin typeface="Times New Roman" panose="02020603050405020304" pitchFamily="18" charset="0"/>
              <a:ea typeface="Times New Roman" panose="02020603050405020304" pitchFamily="18" charset="0"/>
            </a:endParaRPr>
          </a:p>
          <a:p>
            <a:pPr>
              <a:lnSpc>
                <a:spcPct val="115000"/>
              </a:lnSpc>
              <a:spcAft>
                <a:spcPts val="0"/>
              </a:spcAft>
            </a:pP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Vậy</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xác</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suất</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xuất</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hiện</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ngửa</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0.4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hoặc</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40%.</a:t>
            </a:r>
            <a:endParaRPr lang="vi-VN" sz="32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31020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down)">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wipe(down)">
                                      <p:cBhvr>
                                        <p:cTn id="2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C56140C-D0F7-4762-AD79-4B3A444CD806}"/>
              </a:ext>
            </a:extLst>
          </p:cNvPr>
          <p:cNvSpPr>
            <a:spLocks noGrp="1"/>
          </p:cNvSpPr>
          <p:nvPr>
            <p:ph idx="1"/>
          </p:nvPr>
        </p:nvSpPr>
        <p:spPr/>
        <p:txBody>
          <a:bodyPr>
            <a:normAutofit/>
          </a:bodyPr>
          <a:lstStyle/>
          <a:p>
            <a:pPr marL="0" indent="0">
              <a:buNone/>
            </a:pPr>
            <a:r>
              <a:rPr lang="en-US" sz="3200" b="1" dirty="0" err="1">
                <a:latin typeface="Times New Roman" panose="02020603050405020304" pitchFamily="18" charset="0"/>
                <a:cs typeface="Times New Roman" panose="02020603050405020304" pitchFamily="18" charset="0"/>
              </a:rPr>
              <a:t>Bài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tập</a:t>
            </a:r>
            <a:r>
              <a:rPr lang="en-US" sz="3200" b="1" dirty="0">
                <a:latin typeface="Times New Roman" panose="02020603050405020304" pitchFamily="18" charset="0"/>
                <a:cs typeface="Times New Roman" panose="02020603050405020304" pitchFamily="18" charset="0"/>
              </a:rPr>
              <a:t> 10:</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err="1">
                <a:latin typeface="Times New Roman" panose="02020603050405020304" pitchFamily="18" charset="0"/>
                <a:cs typeface="Times New Roman" panose="02020603050405020304" pitchFamily="18" charset="0"/>
              </a:rPr>
              <a:t>Xuân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bỏ</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bi </a:t>
            </a:r>
            <a:r>
              <a:rPr lang="en-US" sz="3200" dirty="0" err="1">
                <a:latin typeface="Times New Roman" panose="02020603050405020304" pitchFamily="18" charset="0"/>
                <a:cs typeface="Times New Roman" panose="02020603050405020304" pitchFamily="18" charset="0"/>
              </a:rPr>
              <a:t>xanh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đỏ</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kích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thước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lượng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giống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nhau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túi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mỗi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lấy</a:t>
            </a:r>
            <a:r>
              <a:rPr lang="en-US" sz="3200" dirty="0">
                <a:latin typeface="Times New Roman" panose="02020603050405020304" pitchFamily="18" charset="0"/>
                <a:cs typeface="Times New Roman" panose="02020603050405020304" pitchFamily="18" charset="0"/>
              </a:rPr>
              <a:t> ra </a:t>
            </a:r>
            <a:r>
              <a:rPr lang="en-US" sz="3200" dirty="0" err="1">
                <a:latin typeface="Times New Roman" panose="02020603050405020304" pitchFamily="18" charset="0"/>
                <a:cs typeface="Times New Roman" panose="02020603050405020304" pitchFamily="18" charset="0"/>
              </a:rPr>
              <a:t>ngẫu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bi, </a:t>
            </a:r>
            <a:r>
              <a:rPr lang="en-US" sz="3200" dirty="0" err="1">
                <a:latin typeface="Times New Roman" panose="02020603050405020304" pitchFamily="18" charset="0"/>
                <a:cs typeface="Times New Roman" panose="02020603050405020304" pitchFamily="18" charset="0"/>
              </a:rPr>
              <a:t>xem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màu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rồi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túi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lặp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phép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đó</a:t>
            </a:r>
            <a:r>
              <a:rPr lang="en-US" sz="3200" dirty="0">
                <a:latin typeface="Times New Roman" panose="02020603050405020304" pitchFamily="18" charset="0"/>
                <a:cs typeface="Times New Roman" panose="02020603050405020304" pitchFamily="18" charset="0"/>
              </a:rPr>
              <a:t> 100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Xuân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thấy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40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mình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lấy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bi </a:t>
            </a:r>
            <a:r>
              <a:rPr lang="en-US" sz="3200" dirty="0" err="1">
                <a:latin typeface="Times New Roman" panose="02020603050405020304" pitchFamily="18" charset="0"/>
                <a:cs typeface="Times New Roman" panose="02020603050405020304" pitchFamily="18" charset="0"/>
              </a:rPr>
              <a:t>đỏ</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rằng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túi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9 bi </a:t>
            </a:r>
            <a:r>
              <a:rPr lang="en-US" sz="3200" dirty="0" err="1">
                <a:latin typeface="Times New Roman" panose="02020603050405020304" pitchFamily="18" charset="0"/>
                <a:cs typeface="Times New Roman" panose="02020603050405020304" pitchFamily="18" charset="0"/>
              </a:rPr>
              <a:t>xanh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ước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lượng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xem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túi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bao </a:t>
            </a:r>
            <a:r>
              <a:rPr lang="en-US" sz="3200" dirty="0" err="1">
                <a:latin typeface="Times New Roman" panose="02020603050405020304" pitchFamily="18" charset="0"/>
                <a:cs typeface="Times New Roman" panose="02020603050405020304" pitchFamily="18" charset="0"/>
              </a:rPr>
              <a:t>nhiêu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bi </a:t>
            </a:r>
            <a:r>
              <a:rPr lang="en-US" sz="3200" dirty="0" err="1">
                <a:latin typeface="Times New Roman" panose="02020603050405020304" pitchFamily="18" charset="0"/>
                <a:cs typeface="Times New Roman" panose="02020603050405020304" pitchFamily="18" charset="0"/>
              </a:rPr>
              <a:t>đỏ</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endParaRPr lang="vi-VN" sz="3200" dirty="0">
              <a:latin typeface="Times New Roman" panose="02020603050405020304" pitchFamily="18" charset="0"/>
              <a:cs typeface="Times New Roman" panose="02020603050405020304" pitchFamily="18" charset="0"/>
            </a:endParaRPr>
          </a:p>
        </p:txBody>
      </p:sp>
      <p:sp>
        <p:nvSpPr>
          <p:cNvPr id="4" name="Title 1">
            <a:extLst>
              <a:ext uri="{FF2B5EF4-FFF2-40B4-BE49-F238E27FC236}">
                <a16:creationId xmlns:a16="http://schemas.microsoft.com/office/drawing/2014/main" id="{E73B59EF-96EC-436B-A9F5-A468D8491EA2}"/>
              </a:ext>
            </a:extLst>
          </p:cNvPr>
          <p:cNvSpPr txBox="1">
            <a:spLocks noGrp="1"/>
          </p:cNvSpPr>
          <p:nvPr>
            <p:ph type="title"/>
          </p:nvPr>
        </p:nvSpPr>
        <p:spPr>
          <a:xfrm>
            <a:off x="838200" y="78031"/>
            <a:ext cx="10515600"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BÀI TẬP CUỐI </a:t>
            </a:r>
            <a:r>
              <a:rPr lang="vi-VN" dirty="0">
                <a:latin typeface="Times New Roman" panose="02020603050405020304" pitchFamily="18" charset="0"/>
                <a:cs typeface="Times New Roman" panose="02020603050405020304" pitchFamily="18" charset="0"/>
              </a:rPr>
              <a:t>CHƯƠNG 9</a:t>
            </a:r>
          </a:p>
        </p:txBody>
      </p:sp>
    </p:spTree>
    <p:extLst>
      <p:ext uri="{BB962C8B-B14F-4D97-AF65-F5344CB8AC3E}">
        <p14:creationId xmlns:p14="http://schemas.microsoft.com/office/powerpoint/2010/main" val="658977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49EBA0A6-A0C8-43D3-BE71-F9164FAFBAA7}"/>
              </a:ext>
            </a:extLst>
          </p:cNvPr>
          <p:cNvSpPr>
            <a:spLocks noGrp="1"/>
          </p:cNvSpPr>
          <p:nvPr>
            <p:ph idx="1"/>
          </p:nvPr>
        </p:nvSpPr>
        <p:spPr>
          <a:xfrm>
            <a:off x="599049" y="264111"/>
            <a:ext cx="10515600" cy="4351338"/>
          </a:xfrm>
        </p:spPr>
        <p:txBody>
          <a:bodyPr>
            <a:noAutofit/>
          </a:bodyPr>
          <a:lstStyle/>
          <a:p>
            <a:pPr marL="0" indent="0">
              <a:buNone/>
            </a:pPr>
            <a:r>
              <a:rPr lang="en-US" sz="3000" b="1" dirty="0" err="1">
                <a:latin typeface="Times New Roman" panose="02020603050405020304" pitchFamily="18" charset="0"/>
                <a:cs typeface="Times New Roman" panose="02020603050405020304" pitchFamily="18" charset="0"/>
              </a:rPr>
              <a:t>Bài</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tập</a:t>
            </a:r>
            <a:r>
              <a:rPr lang="en-US" sz="3000" b="1" dirty="0">
                <a:latin typeface="Times New Roman" panose="02020603050405020304" pitchFamily="18" charset="0"/>
                <a:cs typeface="Times New Roman" panose="02020603050405020304" pitchFamily="18" charset="0"/>
              </a:rPr>
              <a:t> 10:</a:t>
            </a:r>
            <a:endParaRPr lang="vi-VN" sz="3000" dirty="0">
              <a:latin typeface="Times New Roman" panose="02020603050405020304" pitchFamily="18" charset="0"/>
              <a:cs typeface="Times New Roman" panose="02020603050405020304" pitchFamily="18" charset="0"/>
            </a:endParaRPr>
          </a:p>
          <a:p>
            <a:pPr marL="0" indent="0" algn="ctr">
              <a:buNone/>
            </a:pPr>
            <a:r>
              <a:rPr lang="en-US" sz="3000" b="1" u="sng" dirty="0" err="1">
                <a:latin typeface="Times New Roman" panose="02020603050405020304" pitchFamily="18" charset="0"/>
                <a:cs typeface="Times New Roman" panose="02020603050405020304" pitchFamily="18" charset="0"/>
              </a:rPr>
              <a:t>Bài</a:t>
            </a:r>
            <a:r>
              <a:rPr lang="en-US" sz="3000" b="1" u="sng" dirty="0">
                <a:latin typeface="Times New Roman" panose="02020603050405020304" pitchFamily="18" charset="0"/>
                <a:cs typeface="Times New Roman" panose="02020603050405020304" pitchFamily="18" charset="0"/>
              </a:rPr>
              <a:t> </a:t>
            </a:r>
            <a:r>
              <a:rPr lang="en-US" sz="3000" b="1" u="sng" dirty="0" err="1">
                <a:latin typeface="Times New Roman" panose="02020603050405020304" pitchFamily="18" charset="0"/>
                <a:cs typeface="Times New Roman" panose="02020603050405020304" pitchFamily="18" charset="0"/>
              </a:rPr>
              <a:t>làm</a:t>
            </a:r>
            <a:r>
              <a:rPr lang="en-US" sz="3000" b="1" u="sng" dirty="0">
                <a:latin typeface="Times New Roman" panose="02020603050405020304" pitchFamily="18" charset="0"/>
                <a:cs typeface="Times New Roman" panose="02020603050405020304" pitchFamily="18" charset="0"/>
              </a:rPr>
              <a:t>:</a:t>
            </a:r>
            <a:endParaRPr lang="vi-VN" sz="3000" u="sng" dirty="0">
              <a:latin typeface="Times New Roman" panose="02020603050405020304" pitchFamily="18" charset="0"/>
              <a:cs typeface="Times New Roman" panose="02020603050405020304" pitchFamily="18" charset="0"/>
            </a:endParaRPr>
          </a:p>
          <a:p>
            <a:pPr marL="0" indent="0">
              <a:buNone/>
            </a:pPr>
            <a:r>
              <a:rPr lang="en-US" sz="3000" dirty="0" err="1">
                <a:latin typeface="Times New Roman" panose="02020603050405020304" pitchFamily="18" charset="0"/>
                <a:cs typeface="Times New Roman" panose="02020603050405020304" pitchFamily="18" charset="0"/>
              </a:rPr>
              <a:t>Gọi</a:t>
            </a:r>
            <a:r>
              <a:rPr lang="en-US" sz="3000" dirty="0">
                <a:latin typeface="Times New Roman" panose="02020603050405020304" pitchFamily="18" charset="0"/>
                <a:cs typeface="Times New Roman" panose="02020603050405020304" pitchFamily="18" charset="0"/>
              </a:rPr>
              <a:t> x </a:t>
            </a:r>
            <a:r>
              <a:rPr lang="en-US" sz="3000" dirty="0" err="1">
                <a:latin typeface="Times New Roman" panose="02020603050405020304" pitchFamily="18" charset="0"/>
                <a:cs typeface="Times New Roman" panose="02020603050405020304" pitchFamily="18" charset="0"/>
              </a:rPr>
              <a:t>là</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số</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viên</a:t>
            </a:r>
            <a:r>
              <a:rPr lang="en-US" sz="3000" dirty="0">
                <a:latin typeface="Times New Roman" panose="02020603050405020304" pitchFamily="18" charset="0"/>
                <a:cs typeface="Times New Roman" panose="02020603050405020304" pitchFamily="18" charset="0"/>
              </a:rPr>
              <a:t> bi </a:t>
            </a:r>
            <a:r>
              <a:rPr lang="en-US" sz="3000" dirty="0" err="1">
                <a:latin typeface="Times New Roman" panose="02020603050405020304" pitchFamily="18" charset="0"/>
                <a:cs typeface="Times New Roman" panose="02020603050405020304" pitchFamily="18" charset="0"/>
              </a:rPr>
              <a:t>đỏ</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trong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túi</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theo</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đề</a:t>
            </a:r>
            <a:r>
              <a:rPr lang="en-US" sz="3000" dirty="0">
                <a:latin typeface="Times New Roman" panose="02020603050405020304" pitchFamily="18" charset="0"/>
                <a:cs typeface="Times New Roman" panose="02020603050405020304" pitchFamily="18" charset="0"/>
              </a:rPr>
              <a:t> ta </a:t>
            </a:r>
            <a:r>
              <a:rPr lang="en-US" sz="3000" dirty="0" err="1">
                <a:latin typeface="Times New Roman" panose="02020603050405020304" pitchFamily="18" charset="0"/>
                <a:cs typeface="Times New Roman" panose="02020603050405020304" pitchFamily="18" charset="0"/>
              </a:rPr>
              <a:t>có</a:t>
            </a:r>
            <a:endParaRPr lang="vi-VN" sz="3000" dirty="0">
              <a:latin typeface="Times New Roman" panose="02020603050405020304" pitchFamily="18" charset="0"/>
              <a:cs typeface="Times New Roman" panose="02020603050405020304" pitchFamily="18" charset="0"/>
            </a:endParaRPr>
          </a:p>
          <a:p>
            <a:pPr marL="0" indent="0">
              <a:buNone/>
            </a:pPr>
            <a:r>
              <a:rPr lang="en-US" sz="3000" dirty="0">
                <a:latin typeface="Times New Roman" panose="02020603050405020304" pitchFamily="18" charset="0"/>
                <a:cs typeface="Times New Roman" panose="02020603050405020304" pitchFamily="18" charset="0"/>
              </a:rPr>
              <a:t>x / (x + 9) = 40 / 100</a:t>
            </a:r>
            <a:endParaRPr lang="vi-VN" sz="3000" dirty="0">
              <a:latin typeface="Times New Roman" panose="02020603050405020304" pitchFamily="18" charset="0"/>
              <a:cs typeface="Times New Roman" panose="02020603050405020304" pitchFamily="18" charset="0"/>
            </a:endParaRPr>
          </a:p>
          <a:p>
            <a:pPr marL="0" indent="0">
              <a:buNone/>
            </a:pPr>
            <a:r>
              <a:rPr lang="en-US" sz="3000" dirty="0" err="1">
                <a:latin typeface="Times New Roman" panose="02020603050405020304" pitchFamily="18" charset="0"/>
                <a:cs typeface="Times New Roman" panose="02020603050405020304" pitchFamily="18" charset="0"/>
              </a:rPr>
              <a:t>Tiếp</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tục</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giải</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phương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trình</a:t>
            </a:r>
            <a:r>
              <a:rPr lang="en-US" sz="3000" dirty="0">
                <a:latin typeface="Times New Roman" panose="02020603050405020304" pitchFamily="18" charset="0"/>
                <a:cs typeface="Times New Roman" panose="02020603050405020304" pitchFamily="18" charset="0"/>
              </a:rPr>
              <a:t>:</a:t>
            </a:r>
            <a:endParaRPr lang="vi-VN" sz="3000" dirty="0">
              <a:latin typeface="Times New Roman" panose="02020603050405020304" pitchFamily="18" charset="0"/>
              <a:cs typeface="Times New Roman" panose="02020603050405020304" pitchFamily="18" charset="0"/>
            </a:endParaRPr>
          </a:p>
          <a:p>
            <a:pPr marL="0" indent="0">
              <a:buNone/>
            </a:pPr>
            <a:r>
              <a:rPr lang="en-US" sz="3000" dirty="0">
                <a:latin typeface="Times New Roman" panose="02020603050405020304" pitchFamily="18" charset="0"/>
                <a:cs typeface="Times New Roman" panose="02020603050405020304" pitchFamily="18" charset="0"/>
              </a:rPr>
              <a:t>100x = 40(x + 9)</a:t>
            </a:r>
            <a:endParaRPr lang="vi-VN" sz="3000" dirty="0">
              <a:latin typeface="Times New Roman" panose="02020603050405020304" pitchFamily="18" charset="0"/>
              <a:cs typeface="Times New Roman" panose="02020603050405020304" pitchFamily="18" charset="0"/>
            </a:endParaRPr>
          </a:p>
          <a:p>
            <a:pPr marL="0" indent="0">
              <a:buNone/>
            </a:pPr>
            <a:r>
              <a:rPr lang="en-US" sz="3000" dirty="0">
                <a:latin typeface="Times New Roman" panose="02020603050405020304" pitchFamily="18" charset="0"/>
                <a:cs typeface="Times New Roman" panose="02020603050405020304" pitchFamily="18" charset="0"/>
              </a:rPr>
              <a:t>100x = 40x + 360</a:t>
            </a:r>
            <a:endParaRPr lang="vi-VN" sz="3000" dirty="0">
              <a:latin typeface="Times New Roman" panose="02020603050405020304" pitchFamily="18" charset="0"/>
              <a:cs typeface="Times New Roman" panose="02020603050405020304" pitchFamily="18" charset="0"/>
            </a:endParaRPr>
          </a:p>
          <a:p>
            <a:pPr marL="0" indent="0">
              <a:buNone/>
            </a:pPr>
            <a:r>
              <a:rPr lang="en-US" sz="3000" dirty="0">
                <a:latin typeface="Times New Roman" panose="02020603050405020304" pitchFamily="18" charset="0"/>
                <a:cs typeface="Times New Roman" panose="02020603050405020304" pitchFamily="18" charset="0"/>
              </a:rPr>
              <a:t>100x - 40x = 360</a:t>
            </a:r>
            <a:endParaRPr lang="vi-VN" sz="3000" dirty="0">
              <a:latin typeface="Times New Roman" panose="02020603050405020304" pitchFamily="18" charset="0"/>
              <a:cs typeface="Times New Roman" panose="02020603050405020304" pitchFamily="18" charset="0"/>
            </a:endParaRPr>
          </a:p>
          <a:p>
            <a:pPr marL="0" indent="0">
              <a:buNone/>
            </a:pPr>
            <a:r>
              <a:rPr lang="en-US" sz="3000" dirty="0">
                <a:latin typeface="Times New Roman" panose="02020603050405020304" pitchFamily="18" charset="0"/>
                <a:cs typeface="Times New Roman" panose="02020603050405020304" pitchFamily="18" charset="0"/>
              </a:rPr>
              <a:t>60x = 360 </a:t>
            </a:r>
            <a:endParaRPr lang="vi-VN" sz="3000" dirty="0">
              <a:latin typeface="Times New Roman" panose="02020603050405020304" pitchFamily="18" charset="0"/>
              <a:cs typeface="Times New Roman" panose="02020603050405020304" pitchFamily="18" charset="0"/>
            </a:endParaRPr>
          </a:p>
          <a:p>
            <a:pPr marL="0" indent="0">
              <a:buNone/>
            </a:pPr>
            <a:r>
              <a:rPr lang="en-US" sz="3000" dirty="0">
                <a:latin typeface="Times New Roman" panose="02020603050405020304" pitchFamily="18" charset="0"/>
                <a:cs typeface="Times New Roman" panose="02020603050405020304" pitchFamily="18" charset="0"/>
              </a:rPr>
              <a:t>x = 360 / 60 </a:t>
            </a:r>
            <a:endParaRPr lang="vi-VN" sz="3000" dirty="0">
              <a:latin typeface="Times New Roman" panose="02020603050405020304" pitchFamily="18" charset="0"/>
              <a:cs typeface="Times New Roman" panose="02020603050405020304" pitchFamily="18" charset="0"/>
            </a:endParaRPr>
          </a:p>
          <a:p>
            <a:pPr marL="0" indent="0">
              <a:buNone/>
            </a:pPr>
            <a:r>
              <a:rPr lang="en-US" sz="3000" dirty="0">
                <a:latin typeface="Times New Roman" panose="02020603050405020304" pitchFamily="18" charset="0"/>
                <a:cs typeface="Times New Roman" panose="02020603050405020304" pitchFamily="18" charset="0"/>
              </a:rPr>
              <a:t>x = 6</a:t>
            </a:r>
            <a:endParaRPr lang="vi-VN" sz="3000" dirty="0">
              <a:latin typeface="Times New Roman" panose="02020603050405020304" pitchFamily="18" charset="0"/>
              <a:cs typeface="Times New Roman" panose="02020603050405020304" pitchFamily="18" charset="0"/>
            </a:endParaRPr>
          </a:p>
          <a:p>
            <a:pPr marL="0" indent="0">
              <a:buNone/>
            </a:pPr>
            <a:r>
              <a:rPr lang="en-US" sz="3000" dirty="0" err="1">
                <a:latin typeface="Times New Roman" panose="02020603050405020304" pitchFamily="18" charset="0"/>
                <a:cs typeface="Times New Roman" panose="02020603050405020304" pitchFamily="18" charset="0"/>
              </a:rPr>
              <a:t>Vậy</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ước</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lượng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số</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viên</a:t>
            </a:r>
            <a:r>
              <a:rPr lang="en-US" sz="3000" dirty="0">
                <a:latin typeface="Times New Roman" panose="02020603050405020304" pitchFamily="18" charset="0"/>
                <a:cs typeface="Times New Roman" panose="02020603050405020304" pitchFamily="18" charset="0"/>
              </a:rPr>
              <a:t> bi </a:t>
            </a:r>
            <a:r>
              <a:rPr lang="en-US" sz="3000" dirty="0" err="1">
                <a:latin typeface="Times New Roman" panose="02020603050405020304" pitchFamily="18" charset="0"/>
                <a:cs typeface="Times New Roman" panose="02020603050405020304" pitchFamily="18" charset="0"/>
              </a:rPr>
              <a:t>đỏ</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trong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túi</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là</a:t>
            </a:r>
            <a:r>
              <a:rPr lang="en-US" sz="3000" dirty="0">
                <a:latin typeface="Times New Roman" panose="02020603050405020304" pitchFamily="18" charset="0"/>
                <a:cs typeface="Times New Roman" panose="02020603050405020304" pitchFamily="18" charset="0"/>
              </a:rPr>
              <a:t> 6 </a:t>
            </a:r>
            <a:r>
              <a:rPr lang="en-US" sz="3000" dirty="0" err="1">
                <a:latin typeface="Times New Roman" panose="02020603050405020304" pitchFamily="18" charset="0"/>
                <a:cs typeface="Times New Roman" panose="02020603050405020304" pitchFamily="18" charset="0"/>
              </a:rPr>
              <a:t>viên</a:t>
            </a:r>
            <a:r>
              <a:rPr lang="en-US" sz="3000" dirty="0">
                <a:latin typeface="Times New Roman" panose="02020603050405020304" pitchFamily="18" charset="0"/>
                <a:cs typeface="Times New Roman" panose="02020603050405020304" pitchFamily="18" charset="0"/>
              </a:rPr>
              <a:t>.</a:t>
            </a:r>
            <a:endParaRPr lang="vi-VN" sz="3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27707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65B2F-F95C-4E74-90C7-A74A6EE4F49B}"/>
              </a:ext>
            </a:extLst>
          </p:cNvPr>
          <p:cNvSpPr>
            <a:spLocks noGrp="1"/>
          </p:cNvSpPr>
          <p:nvPr>
            <p:ph type="title"/>
          </p:nvPr>
        </p:nvSpPr>
        <p:spPr>
          <a:xfrm>
            <a:off x="838200" y="365126"/>
            <a:ext cx="10515600" cy="872832"/>
          </a:xfrm>
        </p:spPr>
        <p:txBody>
          <a:bodyPr/>
          <a:lstStyle/>
          <a:p>
            <a:pPr algn="ctr"/>
            <a:r>
              <a:rPr lang="vi-VN" dirty="0"/>
              <a:t>Hướng dẫn học ở nhà</a:t>
            </a:r>
          </a:p>
        </p:txBody>
      </p:sp>
      <p:sp>
        <p:nvSpPr>
          <p:cNvPr id="6" name="Rectangle 4">
            <a:extLst>
              <a:ext uri="{FF2B5EF4-FFF2-40B4-BE49-F238E27FC236}">
                <a16:creationId xmlns:a16="http://schemas.microsoft.com/office/drawing/2014/main" id="{2F2E9AF2-5E40-4A8D-ADF2-460565074892}"/>
              </a:ext>
            </a:extLst>
          </p:cNvPr>
          <p:cNvSpPr>
            <a:spLocks noChangeArrowheads="1"/>
          </p:cNvSpPr>
          <p:nvPr/>
        </p:nvSpPr>
        <p:spPr bwMode="auto">
          <a:xfrm>
            <a:off x="295421" y="16906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7" name="Object 6">
            <a:extLst>
              <a:ext uri="{FF2B5EF4-FFF2-40B4-BE49-F238E27FC236}">
                <a16:creationId xmlns:a16="http://schemas.microsoft.com/office/drawing/2014/main" id="{FEF22AEB-D3C9-4FCC-B039-18E7C2865746}"/>
              </a:ext>
            </a:extLst>
          </p:cNvPr>
          <p:cNvGraphicFramePr>
            <a:graphicFrameLocks noChangeAspect="1"/>
          </p:cNvGraphicFramePr>
          <p:nvPr>
            <p:extLst>
              <p:ext uri="{D42A27DB-BD31-4B8C-83A1-F6EECF244321}">
                <p14:modId xmlns:p14="http://schemas.microsoft.com/office/powerpoint/2010/main" val="2701403260"/>
              </p:ext>
            </p:extLst>
          </p:nvPr>
        </p:nvGraphicFramePr>
        <p:xfrm>
          <a:off x="464233" y="1437479"/>
          <a:ext cx="11058379" cy="5055389"/>
        </p:xfrm>
        <a:graphic>
          <a:graphicData uri="http://schemas.openxmlformats.org/presentationml/2006/ole">
            <mc:AlternateContent xmlns:mc="http://schemas.openxmlformats.org/markup-compatibility/2006">
              <mc:Choice xmlns:v="urn:schemas-microsoft-com:vml" Requires="v">
                <p:oleObj spid="_x0000_s2057" name="Bitmap Image" r:id="rId3" imgW="6342857" imgH="3277057" progId="Paint.Picture">
                  <p:embed/>
                </p:oleObj>
              </mc:Choice>
              <mc:Fallback>
                <p:oleObj name="Bitmap Image" r:id="rId3" imgW="6342857" imgH="3277057" progId="Paint.Picture">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233" y="1437479"/>
                        <a:ext cx="11058379" cy="5055389"/>
                      </a:xfrm>
                      <a:prstGeom prst="rect">
                        <a:avLst/>
                      </a:prstGeom>
                      <a:noFill/>
                    </p:spPr>
                  </p:pic>
                </p:oleObj>
              </mc:Fallback>
            </mc:AlternateContent>
          </a:graphicData>
        </a:graphic>
      </p:graphicFrame>
    </p:spTree>
    <p:extLst>
      <p:ext uri="{BB962C8B-B14F-4D97-AF65-F5344CB8AC3E}">
        <p14:creationId xmlns:p14="http://schemas.microsoft.com/office/powerpoint/2010/main" val="32966255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41946D-7A2F-48E5-8501-C06CEE5ACF42}"/>
              </a:ext>
            </a:extLst>
          </p:cNvPr>
          <p:cNvSpPr>
            <a:spLocks noGrp="1"/>
          </p:cNvSpPr>
          <p:nvPr>
            <p:ph idx="1"/>
          </p:nvPr>
        </p:nvSpPr>
        <p:spPr>
          <a:xfrm>
            <a:off x="764637" y="0"/>
            <a:ext cx="10515600" cy="4351338"/>
          </a:xfrm>
        </p:spPr>
        <p:txBody>
          <a:bodyPr>
            <a:noAutofit/>
          </a:bodyPr>
          <a:lstStyle/>
          <a:p>
            <a:pPr marL="0" indent="0">
              <a:buNone/>
            </a:pP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suất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a:latin typeface="Times New Roman" panose="02020603050405020304" pitchFamily="18" charset="0"/>
                <a:cs typeface="Times New Roman" panose="02020603050405020304" pitchFamily="18" charset="0"/>
              </a:rPr>
              <a:t>a. </a:t>
            </a:r>
            <a:r>
              <a:rPr lang="en-US" sz="3200" dirty="0" err="1">
                <a:latin typeface="Times New Roman" panose="02020603050405020304" pitchFamily="18" charset="0"/>
                <a:cs typeface="Times New Roman" panose="02020603050405020304" pitchFamily="18" charset="0"/>
              </a:rPr>
              <a:t>Đối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bước</a:t>
            </a:r>
            <a:r>
              <a:rPr lang="en-US" sz="3200" dirty="0">
                <a:latin typeface="Times New Roman" panose="02020603050405020304" pitchFamily="18" charset="0"/>
                <a:cs typeface="Times New Roman" panose="02020603050405020304" pitchFamily="18" charset="0"/>
              </a:rPr>
              <a:t> 1 (</a:t>
            </a:r>
            <a:r>
              <a:rPr lang="en-US" sz="3200" dirty="0" err="1">
                <a:latin typeface="Times New Roman" panose="02020603050405020304" pitchFamily="18" charset="0"/>
                <a:cs typeface="Times New Roman" panose="02020603050405020304" pitchFamily="18" charset="0"/>
              </a:rPr>
              <a:t>ném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xúc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xắc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Người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sẽ</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nhận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tương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ứng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mặt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xúc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xắc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nếu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người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ném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xúc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xắc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4, </a:t>
            </a:r>
            <a:r>
              <a:rPr lang="en-US" sz="3200" dirty="0" err="1">
                <a:latin typeface="Times New Roman" panose="02020603050405020304" pitchFamily="18" charset="0"/>
                <a:cs typeface="Times New Roman" panose="02020603050405020304" pitchFamily="18" charset="0"/>
              </a:rPr>
              <a:t>họ</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sẽ</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nhận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4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a:latin typeface="Times New Roman" panose="02020603050405020304" pitchFamily="18" charset="0"/>
                <a:cs typeface="Times New Roman" panose="02020603050405020304" pitchFamily="18" charset="0"/>
              </a:rPr>
              <a:t>b. </a:t>
            </a:r>
            <a:r>
              <a:rPr lang="en-US" sz="3200" dirty="0" err="1">
                <a:latin typeface="Times New Roman" panose="02020603050405020304" pitchFamily="18" charset="0"/>
                <a:cs typeface="Times New Roman" panose="02020603050405020304" pitchFamily="18" charset="0"/>
              </a:rPr>
              <a:t>Đối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bước</a:t>
            </a:r>
            <a:r>
              <a:rPr lang="en-US" sz="3200" dirty="0">
                <a:latin typeface="Times New Roman" panose="02020603050405020304" pitchFamily="18" charset="0"/>
                <a:cs typeface="Times New Roman" panose="02020603050405020304" pitchFamily="18" charset="0"/>
              </a:rPr>
              <a:t> 2 (</a:t>
            </a:r>
            <a:r>
              <a:rPr lang="en-US" sz="3200" dirty="0" err="1">
                <a:latin typeface="Times New Roman" panose="02020603050405020304" pitchFamily="18" charset="0"/>
                <a:cs typeface="Times New Roman" panose="02020603050405020304" pitchFamily="18" charset="0"/>
              </a:rPr>
              <a:t>ném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xúc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xắc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Người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sẽ</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nhận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bằng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tổng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ném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nếu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người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ném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xúc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xắc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3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5, </a:t>
            </a:r>
            <a:r>
              <a:rPr lang="en-US" sz="3200" dirty="0" err="1">
                <a:latin typeface="Times New Roman" panose="02020603050405020304" pitchFamily="18" charset="0"/>
                <a:cs typeface="Times New Roman" panose="02020603050405020304" pitchFamily="18" charset="0"/>
              </a:rPr>
              <a:t>tổng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8, </a:t>
            </a:r>
            <a:r>
              <a:rPr lang="en-US" sz="3200" dirty="0" err="1">
                <a:latin typeface="Times New Roman" panose="02020603050405020304" pitchFamily="18" charset="0"/>
                <a:cs typeface="Times New Roman" panose="02020603050405020304" pitchFamily="18" charset="0"/>
              </a:rPr>
              <a:t>họ</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sẽ</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nhận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8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err="1">
                <a:latin typeface="Times New Roman" panose="02020603050405020304" pitchFamily="18" charset="0"/>
                <a:cs typeface="Times New Roman" panose="02020603050405020304" pitchFamily="18" charset="0"/>
              </a:rPr>
              <a:t>Kết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thúc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trò</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chơi</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a:latin typeface="Times New Roman" panose="02020603050405020304" pitchFamily="18" charset="0"/>
                <a:cs typeface="Times New Roman" panose="02020603050405020304" pitchFamily="18" charset="0"/>
              </a:rPr>
              <a:t>a. Sau </a:t>
            </a:r>
            <a:r>
              <a:rPr lang="en-US" sz="3200" dirty="0" err="1">
                <a:latin typeface="Times New Roman" panose="02020603050405020304" pitchFamily="18" charset="0"/>
                <a:cs typeface="Times New Roman" panose="02020603050405020304" pitchFamily="18" charset="0"/>
              </a:rPr>
              <a:t>khi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người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ném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xúc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xắc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người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tổng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cao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sẽ</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người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chiến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thắng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trò</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này</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69522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5134B-E730-48FB-8A8B-B2066EDE4B73}"/>
              </a:ext>
            </a:extLst>
          </p:cNvPr>
          <p:cNvSpPr>
            <a:spLocks noGrp="1"/>
          </p:cNvSpPr>
          <p:nvPr>
            <p:ph type="ctrTitle"/>
          </p:nvPr>
        </p:nvSpPr>
        <p:spPr>
          <a:xfrm>
            <a:off x="1524000" y="194711"/>
            <a:ext cx="9144000" cy="878715"/>
          </a:xfrm>
        </p:spPr>
        <p:txBody>
          <a:bodyPr>
            <a:normAutofit fontScale="90000"/>
          </a:bodyPr>
          <a:lstStyle/>
          <a:p>
            <a:r>
              <a:rPr lang="en-US" dirty="0">
                <a:latin typeface="Times New Roman" panose="02020603050405020304" pitchFamily="18" charset="0"/>
                <a:cs typeface="Times New Roman" panose="02020603050405020304" pitchFamily="18" charset="0"/>
              </a:rPr>
              <a:t>BÀI TẬP CUỐI </a:t>
            </a:r>
            <a:r>
              <a:rPr lang="vi-VN" dirty="0">
                <a:latin typeface="Times New Roman" panose="02020603050405020304" pitchFamily="18" charset="0"/>
                <a:cs typeface="Times New Roman" panose="02020603050405020304" pitchFamily="18" charset="0"/>
              </a:rPr>
              <a:t>CHƯƠNG 9</a:t>
            </a:r>
          </a:p>
        </p:txBody>
      </p:sp>
      <p:sp>
        <p:nvSpPr>
          <p:cNvPr id="3" name="Subtitle 2">
            <a:extLst>
              <a:ext uri="{FF2B5EF4-FFF2-40B4-BE49-F238E27FC236}">
                <a16:creationId xmlns:a16="http://schemas.microsoft.com/office/drawing/2014/main" id="{EC77992F-BE67-4958-8DEF-C888B3A7AE1B}"/>
              </a:ext>
            </a:extLst>
          </p:cNvPr>
          <p:cNvSpPr>
            <a:spLocks noGrp="1"/>
          </p:cNvSpPr>
          <p:nvPr>
            <p:ph type="subTitle" idx="1"/>
          </p:nvPr>
        </p:nvSpPr>
        <p:spPr>
          <a:xfrm>
            <a:off x="1524000" y="4094418"/>
            <a:ext cx="9144000" cy="1655762"/>
          </a:xfrm>
        </p:spPr>
        <p:txBody>
          <a:bodyPr/>
          <a:lstStyle/>
          <a:p>
            <a:endParaRPr lang="vi-VN" dirty="0"/>
          </a:p>
        </p:txBody>
      </p:sp>
      <p:sp>
        <p:nvSpPr>
          <p:cNvPr id="4" name="Rectangle: Rounded Corners 3">
            <a:extLst>
              <a:ext uri="{FF2B5EF4-FFF2-40B4-BE49-F238E27FC236}">
                <a16:creationId xmlns:a16="http://schemas.microsoft.com/office/drawing/2014/main" id="{19CDE76B-A0B7-4756-8891-3B5EFE0BAFA3}"/>
              </a:ext>
            </a:extLst>
          </p:cNvPr>
          <p:cNvSpPr/>
          <p:nvPr/>
        </p:nvSpPr>
        <p:spPr>
          <a:xfrm>
            <a:off x="589721" y="1936868"/>
            <a:ext cx="11012557" cy="442622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3200" b="1" dirty="0" err="1">
                <a:latin typeface="Times New Roman" panose="02020603050405020304" pitchFamily="18" charset="0"/>
                <a:cs typeface="Times New Roman" panose="02020603050405020304" pitchFamily="18" charset="0"/>
              </a:rPr>
              <a:t>Câu</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hỏi</a:t>
            </a:r>
            <a:r>
              <a:rPr lang="en-US" sz="3200" b="1" dirty="0">
                <a:latin typeface="Times New Roman" panose="02020603050405020304" pitchFamily="18" charset="0"/>
                <a:cs typeface="Times New Roman" panose="02020603050405020304" pitchFamily="18" charset="0"/>
              </a:rPr>
              <a:t> 1:</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Nếu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ném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xúc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xắc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thông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thường</a:t>
            </a:r>
            <a:r>
              <a:rPr lang="en-US" sz="3200" dirty="0">
                <a:latin typeface="Times New Roman" panose="02020603050405020304" pitchFamily="18" charset="0"/>
                <a:cs typeface="Times New Roman" panose="02020603050405020304" pitchFamily="18" charset="0"/>
              </a:rPr>
              <a:t> 50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10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ra </a:t>
            </a:r>
            <a:r>
              <a:rPr lang="en-US" sz="3200" dirty="0" err="1">
                <a:latin typeface="Times New Roman" panose="02020603050405020304" pitchFamily="18" charset="0"/>
                <a:cs typeface="Times New Roman" panose="02020603050405020304" pitchFamily="18" charset="0"/>
              </a:rPr>
              <a:t>mặt</a:t>
            </a:r>
            <a:r>
              <a:rPr lang="en-US" sz="3200" dirty="0">
                <a:latin typeface="Times New Roman" panose="02020603050405020304" pitchFamily="18" charset="0"/>
                <a:cs typeface="Times New Roman" panose="02020603050405020304" pitchFamily="18" charset="0"/>
              </a:rPr>
              <a:t> 6,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suất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nhận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mặt</a:t>
            </a:r>
            <a:r>
              <a:rPr lang="en-US" sz="3200" dirty="0">
                <a:latin typeface="Times New Roman" panose="02020603050405020304" pitchFamily="18" charset="0"/>
                <a:cs typeface="Times New Roman" panose="02020603050405020304" pitchFamily="18" charset="0"/>
              </a:rPr>
              <a:t> 6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bao </a:t>
            </a:r>
            <a:r>
              <a:rPr lang="en-US" sz="3200" dirty="0" err="1">
                <a:latin typeface="Times New Roman" panose="02020603050405020304" pitchFamily="18" charset="0"/>
                <a:cs typeface="Times New Roman" panose="02020603050405020304" pitchFamily="18" charset="0"/>
              </a:rPr>
              <a:t>nhiêu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trăm</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a) 10%</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b) 20%</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c) 30%</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d) 40%</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 </a:t>
            </a:r>
            <a:endParaRPr lang="vi-VN" sz="3200" dirty="0">
              <a:latin typeface="Times New Roman" panose="02020603050405020304" pitchFamily="18" charset="0"/>
              <a:cs typeface="Times New Roman" panose="02020603050405020304" pitchFamily="18" charset="0"/>
            </a:endParaRPr>
          </a:p>
          <a:p>
            <a:endParaRPr lang="vi-VN" sz="3200" dirty="0">
              <a:latin typeface="Times New Roman" panose="02020603050405020304" pitchFamily="18" charset="0"/>
              <a:cs typeface="Times New Roman" panose="02020603050405020304" pitchFamily="18" charset="0"/>
            </a:endParaRPr>
          </a:p>
        </p:txBody>
      </p:sp>
      <p:sp>
        <p:nvSpPr>
          <p:cNvPr id="5" name="Rectangle: Rounded Corners 4">
            <a:extLst>
              <a:ext uri="{FF2B5EF4-FFF2-40B4-BE49-F238E27FC236}">
                <a16:creationId xmlns:a16="http://schemas.microsoft.com/office/drawing/2014/main" id="{AEAD563B-B96B-4958-8D08-2AB38BAB6EA9}"/>
              </a:ext>
            </a:extLst>
          </p:cNvPr>
          <p:cNvSpPr/>
          <p:nvPr/>
        </p:nvSpPr>
        <p:spPr>
          <a:xfrm>
            <a:off x="808382" y="3865819"/>
            <a:ext cx="1775791" cy="56832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3200">
                <a:latin typeface="Times New Roman" panose="02020603050405020304" pitchFamily="18" charset="0"/>
                <a:cs typeface="Times New Roman" panose="02020603050405020304" pitchFamily="18" charset="0"/>
              </a:rPr>
              <a:t>b) 20%</a:t>
            </a:r>
            <a:endParaRPr lang="vi-VN" sz="3200" dirty="0">
              <a:latin typeface="Times New Roman" panose="02020603050405020304" pitchFamily="18" charset="0"/>
              <a:cs typeface="Times New Roman" panose="02020603050405020304" pitchFamily="18" charset="0"/>
            </a:endParaRPr>
          </a:p>
        </p:txBody>
      </p:sp>
      <p:sp>
        <p:nvSpPr>
          <p:cNvPr id="7" name="Rectangle: Rounded Corners 6">
            <a:extLst>
              <a:ext uri="{FF2B5EF4-FFF2-40B4-BE49-F238E27FC236}">
                <a16:creationId xmlns:a16="http://schemas.microsoft.com/office/drawing/2014/main" id="{E9B9F1E8-6952-419E-97AC-86E59E3C6B88}"/>
              </a:ext>
            </a:extLst>
          </p:cNvPr>
          <p:cNvSpPr/>
          <p:nvPr/>
        </p:nvSpPr>
        <p:spPr>
          <a:xfrm>
            <a:off x="589721" y="1952206"/>
            <a:ext cx="11012557" cy="442622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3200" b="1" dirty="0" err="1">
                <a:latin typeface="Times New Roman" panose="02020603050405020304" pitchFamily="18" charset="0"/>
                <a:cs typeface="Times New Roman" panose="02020603050405020304" pitchFamily="18" charset="0"/>
              </a:rPr>
              <a:t>Câu</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hỏi</a:t>
            </a:r>
            <a:r>
              <a:rPr lang="en-US" sz="3200" b="1" dirty="0">
                <a:latin typeface="Times New Roman" panose="02020603050405020304" pitchFamily="18" charset="0"/>
                <a:cs typeface="Times New Roman" panose="02020603050405020304" pitchFamily="18" charset="0"/>
              </a:rPr>
              <a:t> 2</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bộ</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nếu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rút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ngẫu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lá</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suất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lá</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con </a:t>
            </a:r>
            <a:r>
              <a:rPr lang="en-US" sz="3200" dirty="0" err="1">
                <a:latin typeface="Times New Roman" panose="02020603050405020304" pitchFamily="18" charset="0"/>
                <a:cs typeface="Times New Roman" panose="02020603050405020304" pitchFamily="18" charset="0"/>
              </a:rPr>
              <a:t>rồng</a:t>
            </a:r>
            <a:r>
              <a:rPr lang="en-US" sz="3200" dirty="0">
                <a:latin typeface="Times New Roman" panose="02020603050405020304" pitchFamily="18" charset="0"/>
                <a:cs typeface="Times New Roman" panose="02020603050405020304" pitchFamily="18" charset="0"/>
              </a:rPr>
              <a:t> (J, Q, K)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bao </a:t>
            </a:r>
            <a:r>
              <a:rPr lang="en-US" sz="3200" dirty="0" err="1">
                <a:latin typeface="Times New Roman" panose="02020603050405020304" pitchFamily="18" charset="0"/>
                <a:cs typeface="Times New Roman" panose="02020603050405020304" pitchFamily="18" charset="0"/>
              </a:rPr>
              <a:t>nhiêu</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a) 1/13</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b) 3/13</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c) 4/13</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d) 1/4</a:t>
            </a:r>
            <a:endParaRPr lang="vi-VN" sz="3200" dirty="0">
              <a:latin typeface="Times New Roman" panose="02020603050405020304" pitchFamily="18" charset="0"/>
              <a:cs typeface="Times New Roman" panose="02020603050405020304" pitchFamily="18" charset="0"/>
            </a:endParaRPr>
          </a:p>
        </p:txBody>
      </p:sp>
      <p:sp>
        <p:nvSpPr>
          <p:cNvPr id="8" name="Rectangle: Rounded Corners 7">
            <a:extLst>
              <a:ext uri="{FF2B5EF4-FFF2-40B4-BE49-F238E27FC236}">
                <a16:creationId xmlns:a16="http://schemas.microsoft.com/office/drawing/2014/main" id="{95300D11-58CC-4C69-AECD-337AE2F52789}"/>
              </a:ext>
            </a:extLst>
          </p:cNvPr>
          <p:cNvSpPr/>
          <p:nvPr/>
        </p:nvSpPr>
        <p:spPr>
          <a:xfrm>
            <a:off x="827433" y="4775318"/>
            <a:ext cx="1591918" cy="6858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3200" dirty="0">
                <a:latin typeface="Times New Roman" panose="02020603050405020304" pitchFamily="18" charset="0"/>
                <a:cs typeface="Times New Roman" panose="02020603050405020304" pitchFamily="18" charset="0"/>
              </a:rPr>
              <a:t>c) 4/13</a:t>
            </a:r>
            <a:endParaRPr lang="vi-VN" sz="3200" dirty="0">
              <a:latin typeface="Times New Roman" panose="02020603050405020304" pitchFamily="18" charset="0"/>
              <a:cs typeface="Times New Roman" panose="02020603050405020304" pitchFamily="18" charset="0"/>
            </a:endParaRPr>
          </a:p>
        </p:txBody>
      </p:sp>
      <p:sp>
        <p:nvSpPr>
          <p:cNvPr id="10" name="Rectangle: Rounded Corners 9">
            <a:extLst>
              <a:ext uri="{FF2B5EF4-FFF2-40B4-BE49-F238E27FC236}">
                <a16:creationId xmlns:a16="http://schemas.microsoft.com/office/drawing/2014/main" id="{BF1B0B1D-8236-47F7-A949-511FCBDDC245}"/>
              </a:ext>
            </a:extLst>
          </p:cNvPr>
          <p:cNvSpPr/>
          <p:nvPr/>
        </p:nvSpPr>
        <p:spPr>
          <a:xfrm>
            <a:off x="589721" y="1967544"/>
            <a:ext cx="11012557" cy="442622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3200" b="1" dirty="0" err="1">
                <a:latin typeface="Times New Roman" panose="02020603050405020304" pitchFamily="18" charset="0"/>
                <a:cs typeface="Times New Roman" panose="02020603050405020304" pitchFamily="18" charset="0"/>
              </a:rPr>
              <a:t>Câu</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hỏi</a:t>
            </a:r>
            <a:r>
              <a:rPr lang="en-US" sz="3200" b="1" dirty="0">
                <a:latin typeface="Times New Roman" panose="02020603050405020304" pitchFamily="18" charset="0"/>
                <a:cs typeface="Times New Roman" panose="02020603050405020304" pitchFamily="18" charset="0"/>
              </a:rPr>
              <a:t> 3</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hộp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chứa</a:t>
            </a:r>
            <a:r>
              <a:rPr lang="en-US" sz="3200" dirty="0">
                <a:latin typeface="Times New Roman" panose="02020603050405020304" pitchFamily="18" charset="0"/>
                <a:cs typeface="Times New Roman" panose="02020603050405020304" pitchFamily="18" charset="0"/>
              </a:rPr>
              <a:t> 10 </a:t>
            </a:r>
            <a:r>
              <a:rPr lang="en-US" sz="3200" dirty="0" err="1">
                <a:latin typeface="Times New Roman" panose="02020603050405020304" pitchFamily="18" charset="0"/>
                <a:cs typeface="Times New Roman" panose="02020603050405020304" pitchFamily="18" charset="0"/>
              </a:rPr>
              <a:t>quả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bóng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3 </a:t>
            </a:r>
            <a:r>
              <a:rPr lang="en-US" sz="3200" dirty="0" err="1">
                <a:latin typeface="Times New Roman" panose="02020603050405020304" pitchFamily="18" charset="0"/>
                <a:cs typeface="Times New Roman" panose="02020603050405020304" pitchFamily="18" charset="0"/>
              </a:rPr>
              <a:t>quả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bóng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màu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đỏ</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7 </a:t>
            </a:r>
            <a:r>
              <a:rPr lang="en-US" sz="3200" dirty="0" err="1">
                <a:latin typeface="Times New Roman" panose="02020603050405020304" pitchFamily="18" charset="0"/>
                <a:cs typeface="Times New Roman" panose="02020603050405020304" pitchFamily="18" charset="0"/>
              </a:rPr>
              <a:t>quả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bóng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màu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xanh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Nếu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rút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ngẫu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bóng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từ</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hộp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không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nhìn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suất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nhận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bóng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màu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đỏ</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bao </a:t>
            </a:r>
            <a:r>
              <a:rPr lang="en-US" sz="3200" dirty="0" err="1">
                <a:latin typeface="Times New Roman" panose="02020603050405020304" pitchFamily="18" charset="0"/>
                <a:cs typeface="Times New Roman" panose="02020603050405020304" pitchFamily="18" charset="0"/>
              </a:rPr>
              <a:t>nhiêu</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a) 1/10</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b) 3/10</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c) 1/3</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d) 7/10</a:t>
            </a:r>
            <a:endParaRPr lang="vi-VN" sz="3200" dirty="0">
              <a:latin typeface="Times New Roman" panose="02020603050405020304" pitchFamily="18" charset="0"/>
              <a:cs typeface="Times New Roman" panose="02020603050405020304" pitchFamily="18" charset="0"/>
            </a:endParaRPr>
          </a:p>
          <a:p>
            <a:endParaRPr lang="vi-VN" sz="3200" dirty="0">
              <a:latin typeface="Times New Roman" panose="02020603050405020304" pitchFamily="18" charset="0"/>
              <a:cs typeface="Times New Roman" panose="02020603050405020304" pitchFamily="18" charset="0"/>
            </a:endParaRPr>
          </a:p>
        </p:txBody>
      </p:sp>
      <p:sp>
        <p:nvSpPr>
          <p:cNvPr id="11" name="Rectangle: Rounded Corners 10">
            <a:extLst>
              <a:ext uri="{FF2B5EF4-FFF2-40B4-BE49-F238E27FC236}">
                <a16:creationId xmlns:a16="http://schemas.microsoft.com/office/drawing/2014/main" id="{30A19F80-49D4-4CBE-B6F5-785ADBAAC497}"/>
              </a:ext>
            </a:extLst>
          </p:cNvPr>
          <p:cNvSpPr/>
          <p:nvPr/>
        </p:nvSpPr>
        <p:spPr>
          <a:xfrm>
            <a:off x="747918" y="4366114"/>
            <a:ext cx="1591918" cy="6858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3200" dirty="0">
                <a:latin typeface="Times New Roman" panose="02020603050405020304" pitchFamily="18" charset="0"/>
                <a:cs typeface="Times New Roman" panose="02020603050405020304" pitchFamily="18" charset="0"/>
              </a:rPr>
              <a:t>b) 3/10</a:t>
            </a:r>
            <a:endParaRPr lang="vi-VN" sz="3200" dirty="0">
              <a:latin typeface="Times New Roman" panose="02020603050405020304" pitchFamily="18" charset="0"/>
              <a:cs typeface="Times New Roman" panose="02020603050405020304" pitchFamily="18" charset="0"/>
            </a:endParaRPr>
          </a:p>
        </p:txBody>
      </p:sp>
      <p:sp>
        <p:nvSpPr>
          <p:cNvPr id="12" name="Rectangle: Rounded Corners 11">
            <a:extLst>
              <a:ext uri="{FF2B5EF4-FFF2-40B4-BE49-F238E27FC236}">
                <a16:creationId xmlns:a16="http://schemas.microsoft.com/office/drawing/2014/main" id="{8B528A70-B744-42BB-B4B1-FAD35E00CE4A}"/>
              </a:ext>
            </a:extLst>
          </p:cNvPr>
          <p:cNvSpPr/>
          <p:nvPr/>
        </p:nvSpPr>
        <p:spPr>
          <a:xfrm>
            <a:off x="589721" y="1982882"/>
            <a:ext cx="11012557" cy="442622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3200" b="1" dirty="0" err="1">
                <a:latin typeface="Times New Roman" panose="02020603050405020304" pitchFamily="18" charset="0"/>
                <a:cs typeface="Times New Roman" panose="02020603050405020304" pitchFamily="18" charset="0"/>
              </a:rPr>
              <a:t>Câu</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hỏi</a:t>
            </a:r>
            <a:r>
              <a:rPr lang="en-US" sz="3200" b="1" dirty="0">
                <a:latin typeface="Times New Roman" panose="02020603050405020304" pitchFamily="18" charset="0"/>
                <a:cs typeface="Times New Roman" panose="02020603050405020304" pitchFamily="18" charset="0"/>
              </a:rPr>
              <a:t> 4</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con </a:t>
            </a:r>
            <a:r>
              <a:rPr lang="en-US" sz="3200" dirty="0" err="1">
                <a:latin typeface="Times New Roman" panose="02020603050405020304" pitchFamily="18" charset="0"/>
                <a:cs typeface="Times New Roman" panose="02020603050405020304" pitchFamily="18" charset="0"/>
              </a:rPr>
              <a:t>xúc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sắc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thường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8 </a:t>
            </a:r>
            <a:r>
              <a:rPr lang="en-US" sz="3200" dirty="0" err="1">
                <a:latin typeface="Times New Roman" panose="02020603050405020304" pitchFamily="18" charset="0"/>
                <a:cs typeface="Times New Roman" panose="02020603050405020304" pitchFamily="18" charset="0"/>
              </a:rPr>
              <a:t>mặt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từ</a:t>
            </a:r>
            <a:r>
              <a:rPr lang="en-US" sz="3200" dirty="0">
                <a:latin typeface="Times New Roman" panose="02020603050405020304" pitchFamily="18" charset="0"/>
                <a:cs typeface="Times New Roman" panose="02020603050405020304" pitchFamily="18" charset="0"/>
              </a:rPr>
              <a:t> 1 </a:t>
            </a:r>
            <a:r>
              <a:rPr lang="en-US" sz="3200" dirty="0" err="1">
                <a:latin typeface="Times New Roman" panose="02020603050405020304" pitchFamily="18" charset="0"/>
                <a:cs typeface="Times New Roman" panose="02020603050405020304" pitchFamily="18" charset="0"/>
              </a:rPr>
              <a:t>đến</a:t>
            </a:r>
            <a:r>
              <a:rPr lang="en-US" sz="3200" dirty="0">
                <a:latin typeface="Times New Roman" panose="02020603050405020304" pitchFamily="18" charset="0"/>
                <a:cs typeface="Times New Roman" panose="02020603050405020304" pitchFamily="18" charset="0"/>
              </a:rPr>
              <a:t> 8. </a:t>
            </a:r>
            <a:r>
              <a:rPr lang="en-US" sz="3200" dirty="0" err="1">
                <a:latin typeface="Times New Roman" panose="02020603050405020304" pitchFamily="18" charset="0"/>
                <a:cs typeface="Times New Roman" panose="02020603050405020304" pitchFamily="18" charset="0"/>
              </a:rPr>
              <a:t>Nếu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ném</a:t>
            </a:r>
            <a:r>
              <a:rPr lang="en-US" sz="3200" dirty="0">
                <a:latin typeface="Times New Roman" panose="02020603050405020304" pitchFamily="18" charset="0"/>
                <a:cs typeface="Times New Roman" panose="02020603050405020304" pitchFamily="18" charset="0"/>
              </a:rPr>
              <a:t> con </a:t>
            </a:r>
            <a:r>
              <a:rPr lang="en-US" sz="3200" dirty="0" err="1">
                <a:latin typeface="Times New Roman" panose="02020603050405020304" pitchFamily="18" charset="0"/>
                <a:cs typeface="Times New Roman" panose="02020603050405020304" pitchFamily="18" charset="0"/>
              </a:rPr>
              <a:t>xúc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sắc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suất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nhận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chẵn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bao </a:t>
            </a:r>
            <a:r>
              <a:rPr lang="en-US" sz="3200" dirty="0" err="1">
                <a:latin typeface="Times New Roman" panose="02020603050405020304" pitchFamily="18" charset="0"/>
                <a:cs typeface="Times New Roman" panose="02020603050405020304" pitchFamily="18" charset="0"/>
              </a:rPr>
              <a:t>nhiêu</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a) 1/2</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b) 3/8</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c) 1/4</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d) 1/8</a:t>
            </a:r>
            <a:endParaRPr lang="vi-VN" sz="3200" dirty="0">
              <a:latin typeface="Times New Roman" panose="02020603050405020304" pitchFamily="18" charset="0"/>
              <a:cs typeface="Times New Roman" panose="02020603050405020304" pitchFamily="18" charset="0"/>
            </a:endParaRPr>
          </a:p>
        </p:txBody>
      </p:sp>
      <p:sp>
        <p:nvSpPr>
          <p:cNvPr id="14" name="Rectangle: Rounded Corners 13">
            <a:extLst>
              <a:ext uri="{FF2B5EF4-FFF2-40B4-BE49-F238E27FC236}">
                <a16:creationId xmlns:a16="http://schemas.microsoft.com/office/drawing/2014/main" id="{365BDF69-52A9-48C2-9751-756E1B631041}"/>
              </a:ext>
            </a:extLst>
          </p:cNvPr>
          <p:cNvSpPr/>
          <p:nvPr/>
        </p:nvSpPr>
        <p:spPr>
          <a:xfrm>
            <a:off x="815325" y="4381452"/>
            <a:ext cx="1591918" cy="6858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3200" dirty="0">
                <a:latin typeface="Times New Roman" panose="02020603050405020304" pitchFamily="18" charset="0"/>
                <a:cs typeface="Times New Roman" panose="02020603050405020304" pitchFamily="18" charset="0"/>
              </a:rPr>
              <a:t>b) 3/8</a:t>
            </a:r>
            <a:endParaRPr lang="vi-VN" sz="3200" dirty="0">
              <a:latin typeface="Times New Roman" panose="02020603050405020304" pitchFamily="18" charset="0"/>
              <a:cs typeface="Times New Roman" panose="02020603050405020304" pitchFamily="18" charset="0"/>
            </a:endParaRPr>
          </a:p>
        </p:txBody>
      </p:sp>
      <p:sp>
        <p:nvSpPr>
          <p:cNvPr id="15" name="Rectangle: Rounded Corners 14">
            <a:extLst>
              <a:ext uri="{FF2B5EF4-FFF2-40B4-BE49-F238E27FC236}">
                <a16:creationId xmlns:a16="http://schemas.microsoft.com/office/drawing/2014/main" id="{C4AA07B8-7247-4E21-8495-504CFC273A64}"/>
              </a:ext>
            </a:extLst>
          </p:cNvPr>
          <p:cNvSpPr/>
          <p:nvPr/>
        </p:nvSpPr>
        <p:spPr>
          <a:xfrm>
            <a:off x="589721" y="1959640"/>
            <a:ext cx="11012557" cy="442622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3200" b="1" dirty="0" err="1">
                <a:latin typeface="Times New Roman" panose="02020603050405020304" pitchFamily="18" charset="0"/>
                <a:cs typeface="Times New Roman" panose="02020603050405020304" pitchFamily="18" charset="0"/>
              </a:rPr>
              <a:t>Câu</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hỏi</a:t>
            </a:r>
            <a:r>
              <a:rPr lang="en-US" sz="3200" b="1" dirty="0">
                <a:latin typeface="Times New Roman" panose="02020603050405020304" pitchFamily="18" charset="0"/>
                <a:cs typeface="Times New Roman" panose="02020603050405020304" pitchFamily="18" charset="0"/>
              </a:rPr>
              <a:t> 5</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vòng</a:t>
            </a:r>
            <a:r>
              <a:rPr lang="en-US" sz="3200" dirty="0">
                <a:latin typeface="Times New Roman" panose="02020603050405020304" pitchFamily="18" charset="0"/>
                <a:cs typeface="Times New Roman" panose="02020603050405020304" pitchFamily="18" charset="0"/>
              </a:rPr>
              <a:t> quay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10 </a:t>
            </a:r>
            <a:r>
              <a:rPr lang="en-US" sz="3200" dirty="0" err="1">
                <a:latin typeface="Times New Roman" panose="02020603050405020304" pitchFamily="18" charset="0"/>
                <a:cs typeface="Times New Roman" panose="02020603050405020304" pitchFamily="18" charset="0"/>
              </a:rPr>
              <a:t>ngăn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đó</a:t>
            </a:r>
            <a:r>
              <a:rPr lang="en-US" sz="3200" dirty="0">
                <a:latin typeface="Times New Roman" panose="02020603050405020304" pitchFamily="18" charset="0"/>
                <a:cs typeface="Times New Roman" panose="02020603050405020304" pitchFamily="18" charset="0"/>
              </a:rPr>
              <a:t> 4 </a:t>
            </a:r>
            <a:r>
              <a:rPr lang="en-US" sz="3200" dirty="0" err="1">
                <a:latin typeface="Times New Roman" panose="02020603050405020304" pitchFamily="18" charset="0"/>
                <a:cs typeface="Times New Roman" panose="02020603050405020304" pitchFamily="18" charset="0"/>
              </a:rPr>
              <a:t>ngăn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màu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đỏ</a:t>
            </a:r>
            <a:r>
              <a:rPr lang="en-US" sz="3200" dirty="0">
                <a:latin typeface="Times New Roman" panose="02020603050405020304" pitchFamily="18" charset="0"/>
                <a:cs typeface="Times New Roman" panose="02020603050405020304" pitchFamily="18" charset="0"/>
              </a:rPr>
              <a:t>, 3 </a:t>
            </a:r>
            <a:r>
              <a:rPr lang="en-US" sz="3200" dirty="0" err="1">
                <a:latin typeface="Times New Roman" panose="02020603050405020304" pitchFamily="18" charset="0"/>
                <a:cs typeface="Times New Roman" panose="02020603050405020304" pitchFamily="18" charset="0"/>
              </a:rPr>
              <a:t>ngăn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màu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xanh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3 </a:t>
            </a:r>
            <a:r>
              <a:rPr lang="en-US" sz="3200" dirty="0" err="1">
                <a:latin typeface="Times New Roman" panose="02020603050405020304" pitchFamily="18" charset="0"/>
                <a:cs typeface="Times New Roman" panose="02020603050405020304" pitchFamily="18" charset="0"/>
              </a:rPr>
              <a:t>ngăn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màu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Nếu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bạn</a:t>
            </a:r>
            <a:r>
              <a:rPr lang="en-US" sz="3200" dirty="0">
                <a:latin typeface="Times New Roman" panose="02020603050405020304" pitchFamily="18" charset="0"/>
                <a:cs typeface="Times New Roman" panose="02020603050405020304" pitchFamily="18" charset="0"/>
              </a:rPr>
              <a:t> quay </a:t>
            </a:r>
            <a:r>
              <a:rPr lang="en-US" sz="3200" dirty="0" err="1">
                <a:latin typeface="Times New Roman" panose="02020603050405020304" pitchFamily="18" charset="0"/>
                <a:cs typeface="Times New Roman" panose="02020603050405020304" pitchFamily="18" charset="0"/>
              </a:rPr>
              <a:t>vòng</a:t>
            </a:r>
            <a:r>
              <a:rPr lang="en-US" sz="3200" dirty="0">
                <a:latin typeface="Times New Roman" panose="02020603050405020304" pitchFamily="18" charset="0"/>
                <a:cs typeface="Times New Roman" panose="02020603050405020304" pitchFamily="18" charset="0"/>
              </a:rPr>
              <a:t> quay </a:t>
            </a:r>
            <a:r>
              <a:rPr lang="en-US" sz="3200" dirty="0" err="1">
                <a:latin typeface="Times New Roman" panose="02020603050405020304" pitchFamily="18" charset="0"/>
                <a:cs typeface="Times New Roman" panose="02020603050405020304" pitchFamily="18" charset="0"/>
              </a:rPr>
              <a:t>này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suất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dừng</a:t>
            </a:r>
            <a:r>
              <a:rPr lang="en-US" sz="3200" dirty="0">
                <a:latin typeface="Times New Roman" panose="02020603050405020304" pitchFamily="18" charset="0"/>
                <a:cs typeface="Times New Roman" panose="02020603050405020304" pitchFamily="18" charset="0"/>
              </a:rPr>
              <a:t> ở </a:t>
            </a:r>
            <a:r>
              <a:rPr lang="en-US" sz="3200" dirty="0" err="1">
                <a:latin typeface="Times New Roman" panose="02020603050405020304" pitchFamily="18" charset="0"/>
                <a:cs typeface="Times New Roman" panose="02020603050405020304" pitchFamily="18" charset="0"/>
              </a:rPr>
              <a:t>ngăn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màu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đỏ</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bao </a:t>
            </a:r>
            <a:r>
              <a:rPr lang="en-US" sz="3200" dirty="0" err="1">
                <a:latin typeface="Times New Roman" panose="02020603050405020304" pitchFamily="18" charset="0"/>
                <a:cs typeface="Times New Roman" panose="02020603050405020304" pitchFamily="18" charset="0"/>
              </a:rPr>
              <a:t>nhiêu</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a) 1/10</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b) 2/5</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c) 2/3</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d) 4/10</a:t>
            </a:r>
            <a:endParaRPr lang="vi-VN" sz="3200" dirty="0">
              <a:latin typeface="Times New Roman" panose="02020603050405020304" pitchFamily="18" charset="0"/>
              <a:cs typeface="Times New Roman" panose="02020603050405020304" pitchFamily="18" charset="0"/>
            </a:endParaRPr>
          </a:p>
          <a:p>
            <a:endParaRPr lang="vi-VN" sz="3200" dirty="0">
              <a:latin typeface="Times New Roman" panose="02020603050405020304" pitchFamily="18" charset="0"/>
              <a:cs typeface="Times New Roman" panose="02020603050405020304" pitchFamily="18" charset="0"/>
            </a:endParaRPr>
          </a:p>
        </p:txBody>
      </p:sp>
      <p:sp>
        <p:nvSpPr>
          <p:cNvPr id="16" name="Rectangle: Rounded Corners 15">
            <a:extLst>
              <a:ext uri="{FF2B5EF4-FFF2-40B4-BE49-F238E27FC236}">
                <a16:creationId xmlns:a16="http://schemas.microsoft.com/office/drawing/2014/main" id="{9902A9D4-1D0B-4E97-9BEE-9D83D3D04C41}"/>
              </a:ext>
            </a:extLst>
          </p:cNvPr>
          <p:cNvSpPr/>
          <p:nvPr/>
        </p:nvSpPr>
        <p:spPr>
          <a:xfrm>
            <a:off x="825391" y="4287870"/>
            <a:ext cx="1591918" cy="6858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3200" dirty="0">
                <a:latin typeface="Times New Roman" panose="02020603050405020304" pitchFamily="18" charset="0"/>
                <a:cs typeface="Times New Roman" panose="02020603050405020304" pitchFamily="18" charset="0"/>
              </a:rPr>
              <a:t>b) 2/5</a:t>
            </a:r>
            <a:endParaRPr lang="vi-VN" sz="3200" dirty="0">
              <a:latin typeface="Times New Roman" panose="02020603050405020304" pitchFamily="18" charset="0"/>
              <a:cs typeface="Times New Roman" panose="02020603050405020304" pitchFamily="18" charset="0"/>
            </a:endParaRPr>
          </a:p>
        </p:txBody>
      </p:sp>
      <p:sp>
        <p:nvSpPr>
          <p:cNvPr id="17" name="Rectangle: Rounded Corners 16">
            <a:extLst>
              <a:ext uri="{FF2B5EF4-FFF2-40B4-BE49-F238E27FC236}">
                <a16:creationId xmlns:a16="http://schemas.microsoft.com/office/drawing/2014/main" id="{B40ECA77-9C26-4B12-8AE0-977696266FB1}"/>
              </a:ext>
            </a:extLst>
          </p:cNvPr>
          <p:cNvSpPr/>
          <p:nvPr/>
        </p:nvSpPr>
        <p:spPr>
          <a:xfrm>
            <a:off x="589721" y="1970870"/>
            <a:ext cx="11012557" cy="442622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3200" b="1" dirty="0" err="1">
                <a:latin typeface="Times New Roman" panose="02020603050405020304" pitchFamily="18" charset="0"/>
                <a:cs typeface="Times New Roman" panose="02020603050405020304" pitchFamily="18" charset="0"/>
              </a:rPr>
              <a:t>Câu</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hỏi</a:t>
            </a:r>
            <a:r>
              <a:rPr lang="en-US" sz="3200" b="1" dirty="0">
                <a:latin typeface="Times New Roman" panose="02020603050405020304" pitchFamily="18" charset="0"/>
                <a:cs typeface="Times New Roman" panose="02020603050405020304" pitchFamily="18" charset="0"/>
              </a:rPr>
              <a:t> 6</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sản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xuất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gói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bánh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hộp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mỗi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hộp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5 </a:t>
            </a:r>
            <a:r>
              <a:rPr lang="en-US" sz="3200" dirty="0" err="1">
                <a:latin typeface="Times New Roman" panose="02020603050405020304" pitchFamily="18" charset="0"/>
                <a:cs typeface="Times New Roman" panose="02020603050405020304" pitchFamily="18" charset="0"/>
              </a:rPr>
              <a:t>bánh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quy</a:t>
            </a:r>
            <a:r>
              <a:rPr lang="en-US" sz="3200" dirty="0">
                <a:latin typeface="Times New Roman" panose="02020603050405020304" pitchFamily="18" charset="0"/>
                <a:cs typeface="Times New Roman" panose="02020603050405020304" pitchFamily="18" charset="0"/>
              </a:rPr>
              <a:t> chocolate, 3 </a:t>
            </a:r>
            <a:r>
              <a:rPr lang="en-US" sz="3200" dirty="0" err="1">
                <a:latin typeface="Times New Roman" panose="02020603050405020304" pitchFamily="18" charset="0"/>
                <a:cs typeface="Times New Roman" panose="02020603050405020304" pitchFamily="18" charset="0"/>
              </a:rPr>
              <a:t>bánh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vani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2 </a:t>
            </a:r>
            <a:r>
              <a:rPr lang="en-US" sz="3200" dirty="0" err="1">
                <a:latin typeface="Times New Roman" panose="02020603050405020304" pitchFamily="18" charset="0"/>
                <a:cs typeface="Times New Roman" panose="02020603050405020304" pitchFamily="18" charset="0"/>
              </a:rPr>
              <a:t>bánh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hạt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dẻ</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Nếu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lấy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ngẫu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hộp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rút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ngẫu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bánh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từ</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hộp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suất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nhận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bánh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vani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bao </a:t>
            </a:r>
            <a:r>
              <a:rPr lang="en-US" sz="3200" dirty="0" err="1">
                <a:latin typeface="Times New Roman" panose="02020603050405020304" pitchFamily="18" charset="0"/>
                <a:cs typeface="Times New Roman" panose="02020603050405020304" pitchFamily="18" charset="0"/>
              </a:rPr>
              <a:t>nhiêu</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a) 1/10</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b) 1/2</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c) 3/10</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d) 1/3</a:t>
            </a:r>
            <a:endParaRPr lang="vi-VN" sz="3200" dirty="0">
              <a:latin typeface="Times New Roman" panose="02020603050405020304" pitchFamily="18" charset="0"/>
              <a:cs typeface="Times New Roman" panose="02020603050405020304" pitchFamily="18" charset="0"/>
            </a:endParaRPr>
          </a:p>
        </p:txBody>
      </p:sp>
      <p:sp>
        <p:nvSpPr>
          <p:cNvPr id="18" name="Rectangle: Rounded Corners 17">
            <a:extLst>
              <a:ext uri="{FF2B5EF4-FFF2-40B4-BE49-F238E27FC236}">
                <a16:creationId xmlns:a16="http://schemas.microsoft.com/office/drawing/2014/main" id="{62E6DD39-5B48-4AC7-B8D1-35E131041B6E}"/>
              </a:ext>
            </a:extLst>
          </p:cNvPr>
          <p:cNvSpPr/>
          <p:nvPr/>
        </p:nvSpPr>
        <p:spPr>
          <a:xfrm>
            <a:off x="825391" y="5859878"/>
            <a:ext cx="1514445" cy="53178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3200" dirty="0">
                <a:latin typeface="Times New Roman" panose="02020603050405020304" pitchFamily="18" charset="0"/>
                <a:cs typeface="Times New Roman" panose="02020603050405020304" pitchFamily="18" charset="0"/>
              </a:rPr>
              <a:t>d) 1/3</a:t>
            </a:r>
            <a:endParaRPr lang="vi-VN" sz="3200" dirty="0">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FE0152CB-810F-4C6A-81F5-58884D2A5543}"/>
              </a:ext>
            </a:extLst>
          </p:cNvPr>
          <p:cNvSpPr txBox="1"/>
          <p:nvPr/>
        </p:nvSpPr>
        <p:spPr>
          <a:xfrm>
            <a:off x="589721" y="1141067"/>
            <a:ext cx="3420552" cy="584775"/>
          </a:xfrm>
          <a:prstGeom prst="rect">
            <a:avLst/>
          </a:prstGeom>
          <a:noFill/>
        </p:spPr>
        <p:txBody>
          <a:bodyPr wrap="none" rtlCol="0">
            <a:spAutoFit/>
          </a:bodyPr>
          <a:lstStyle/>
          <a:p>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tập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trắc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nghiệm</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4460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ircle(in)">
                                      <p:cBhvr>
                                        <p:cTn id="32" dur="2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circle(in)">
                                      <p:cBhvr>
                                        <p:cTn id="42" dur="2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circle(in)">
                                      <p:cBhvr>
                                        <p:cTn id="52" dur="20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down)">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circle(in)">
                                      <p:cBhvr>
                                        <p:cTn id="62" dur="20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down)">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16"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circle(in)">
                                      <p:cBhvr>
                                        <p:cTn id="7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7" grpId="0" animBg="1"/>
      <p:bldP spid="8" grpId="0" animBg="1"/>
      <p:bldP spid="10" grpId="0" animBg="1"/>
      <p:bldP spid="11" grpId="0" animBg="1"/>
      <p:bldP spid="12" grpId="0" animBg="1"/>
      <p:bldP spid="14" grpId="0" animBg="1"/>
      <p:bldP spid="15" grpId="0" animBg="1"/>
      <p:bldP spid="16" grpId="0" animBg="1"/>
      <p:bldP spid="17" grpId="0" animBg="1"/>
      <p:bldP spid="18" grpId="0" animBg="1"/>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316C06-8158-472B-A1C2-A776FA649753}"/>
              </a:ext>
            </a:extLst>
          </p:cNvPr>
          <p:cNvSpPr>
            <a:spLocks noGrp="1"/>
          </p:cNvSpPr>
          <p:nvPr>
            <p:ph idx="1"/>
          </p:nvPr>
        </p:nvSpPr>
        <p:spPr/>
        <p:txBody>
          <a:bodyPr>
            <a:normAutofit/>
          </a:bodyPr>
          <a:lstStyle/>
          <a:p>
            <a:pPr marL="0" indent="0">
              <a:buNone/>
            </a:pPr>
            <a:r>
              <a:rPr lang="en-US" sz="3200" b="1" dirty="0" err="1">
                <a:latin typeface="Times New Roman" panose="02020603050405020304" pitchFamily="18" charset="0"/>
                <a:cs typeface="Times New Roman" panose="02020603050405020304" pitchFamily="18" charset="0"/>
              </a:rPr>
              <a:t>Bài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tập</a:t>
            </a:r>
            <a:r>
              <a:rPr lang="en-US" sz="3200" b="1" dirty="0">
                <a:latin typeface="Times New Roman" panose="02020603050405020304" pitchFamily="18" charset="0"/>
                <a:cs typeface="Times New Roman" panose="02020603050405020304" pitchFamily="18" charset="0"/>
              </a:rPr>
              <a:t> 6:</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hộp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chứa</a:t>
            </a:r>
            <a:r>
              <a:rPr lang="en-US" sz="3200" dirty="0">
                <a:latin typeface="Times New Roman" panose="02020603050405020304" pitchFamily="18" charset="0"/>
                <a:cs typeface="Times New Roman" panose="02020603050405020304" pitchFamily="18" charset="0"/>
              </a:rPr>
              <a:t> 6 </a:t>
            </a:r>
            <a:r>
              <a:rPr lang="en-US" sz="3200" dirty="0" err="1">
                <a:latin typeface="Times New Roman" panose="02020603050405020304" pitchFamily="18" charset="0"/>
                <a:cs typeface="Times New Roman" panose="02020603050405020304" pitchFamily="18" charset="0"/>
              </a:rPr>
              <a:t>tấm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thẻ</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loại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đánh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lượt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2;3;5;8;13;21. </a:t>
            </a:r>
            <a:r>
              <a:rPr lang="en-US" sz="3200" dirty="0" err="1">
                <a:latin typeface="Times New Roman" panose="02020603050405020304" pitchFamily="18" charset="0"/>
                <a:cs typeface="Times New Roman" panose="02020603050405020304" pitchFamily="18" charset="0"/>
              </a:rPr>
              <a:t>Lấy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ngẫu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thẻ</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từ</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hộp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suất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cố</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a:latin typeface="Times New Roman" panose="02020603050405020304" pitchFamily="18" charset="0"/>
                <a:cs typeface="Times New Roman" panose="02020603050405020304" pitchFamily="18" charset="0"/>
              </a:rPr>
              <a:t>a)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ghi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thẻ</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chẵn</a:t>
            </a:r>
            <a:r>
              <a:rPr lang="en-US" sz="3200" dirty="0">
                <a:latin typeface="Times New Roman" panose="02020603050405020304" pitchFamily="18" charset="0"/>
                <a:cs typeface="Times New Roman" panose="02020603050405020304" pitchFamily="18" charset="0"/>
              </a:rPr>
              <a:t>. </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a:latin typeface="Times New Roman" panose="02020603050405020304" pitchFamily="18" charset="0"/>
                <a:cs typeface="Times New Roman" panose="02020603050405020304" pitchFamily="18" charset="0"/>
              </a:rPr>
              <a:t>b)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ghi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thẻ</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a:latin typeface="Times New Roman" panose="02020603050405020304" pitchFamily="18" charset="0"/>
                <a:cs typeface="Times New Roman" panose="02020603050405020304" pitchFamily="18" charset="0"/>
              </a:rPr>
              <a:t>c)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ghi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thẻ</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phương</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endParaRPr lang="vi-VN" sz="3200" dirty="0">
              <a:latin typeface="Times New Roman" panose="02020603050405020304" pitchFamily="18" charset="0"/>
              <a:cs typeface="Times New Roman" panose="02020603050405020304" pitchFamily="18" charset="0"/>
            </a:endParaRPr>
          </a:p>
        </p:txBody>
      </p:sp>
      <p:sp>
        <p:nvSpPr>
          <p:cNvPr id="4" name="Title 1">
            <a:extLst>
              <a:ext uri="{FF2B5EF4-FFF2-40B4-BE49-F238E27FC236}">
                <a16:creationId xmlns:a16="http://schemas.microsoft.com/office/drawing/2014/main" id="{1BC4B97C-F1F5-4309-B036-CD98C381D266}"/>
              </a:ext>
            </a:extLst>
          </p:cNvPr>
          <p:cNvSpPr txBox="1">
            <a:spLocks/>
          </p:cNvSpPr>
          <p:nvPr/>
        </p:nvSpPr>
        <p:spPr>
          <a:xfrm>
            <a:off x="1524000" y="194711"/>
            <a:ext cx="9144000" cy="87871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BÀI TẬP CUỐI </a:t>
            </a:r>
            <a:r>
              <a:rPr lang="vi-VN" dirty="0">
                <a:latin typeface="Times New Roman" panose="02020603050405020304" pitchFamily="18" charset="0"/>
                <a:cs typeface="Times New Roman" panose="02020603050405020304" pitchFamily="18" charset="0"/>
              </a:rPr>
              <a:t>CHƯƠNG 9</a:t>
            </a:r>
          </a:p>
        </p:txBody>
      </p:sp>
      <p:sp>
        <p:nvSpPr>
          <p:cNvPr id="5" name="Content Placeholder 2">
            <a:extLst>
              <a:ext uri="{FF2B5EF4-FFF2-40B4-BE49-F238E27FC236}">
                <a16:creationId xmlns:a16="http://schemas.microsoft.com/office/drawing/2014/main" id="{3C901BBD-8853-4ECD-BA2F-C2E381995B85}"/>
              </a:ext>
            </a:extLst>
          </p:cNvPr>
          <p:cNvSpPr txBox="1">
            <a:spLocks/>
          </p:cNvSpPr>
          <p:nvPr/>
        </p:nvSpPr>
        <p:spPr>
          <a:xfrm>
            <a:off x="838200" y="7151211"/>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41090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5F98593-EBBC-4315-BFED-89C47739A5B5}"/>
              </a:ext>
            </a:extLst>
          </p:cNvPr>
          <p:cNvSpPr>
            <a:spLocks noGrp="1"/>
          </p:cNvSpPr>
          <p:nvPr>
            <p:ph idx="1"/>
          </p:nvPr>
        </p:nvSpPr>
        <p:spPr>
          <a:xfrm>
            <a:off x="1035148" y="1283669"/>
            <a:ext cx="10515600" cy="4290662"/>
          </a:xfrm>
          <a:prstGeom prst="rect">
            <a:avLst/>
          </a:prstGeom>
        </p:spPr>
        <p:txBody>
          <a:bodyPr wrap="square">
            <a:spAutoFit/>
          </a:bodyPr>
          <a:lstStyle/>
          <a:p>
            <a:pPr marL="0" indent="0" algn="ctr">
              <a:lnSpc>
                <a:spcPct val="115000"/>
              </a:lnSpc>
              <a:spcAft>
                <a:spcPts val="0"/>
              </a:spcAft>
              <a:buNone/>
            </a:pP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dirty="0">
              <a:latin typeface="Times New Roman" panose="02020603050405020304" pitchFamily="18" charset="0"/>
              <a:ea typeface="Times New Roman" panose="02020603050405020304" pitchFamily="18" charset="0"/>
            </a:endParaRPr>
          </a:p>
          <a:p>
            <a:pPr marL="0" indent="0" algn="just">
              <a:lnSpc>
                <a:spcPct val="115000"/>
              </a:lnSpc>
              <a:buNone/>
            </a:pP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Biến</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cố</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ghi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thẻ</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chẵn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dirty="0">
              <a:latin typeface="Times New Roman" panose="02020603050405020304" pitchFamily="18" charset="0"/>
              <a:ea typeface="Times New Roman" panose="02020603050405020304" pitchFamily="18" charset="0"/>
            </a:endParaRPr>
          </a:p>
          <a:p>
            <a:pPr marL="0" indent="0" algn="just">
              <a:lnSpc>
                <a:spcPct val="115000"/>
              </a:lnSpc>
              <a:spcAft>
                <a:spcPts val="0"/>
              </a:spcAft>
              <a:buNone/>
            </a:pP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3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thẻ</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chẵn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hộp</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 8}.</a:t>
            </a:r>
            <a:endParaRPr lang="vi-VN" dirty="0">
              <a:latin typeface="Times New Roman" panose="02020603050405020304" pitchFamily="18" charset="0"/>
              <a:ea typeface="Times New Roman" panose="02020603050405020304" pitchFamily="18" charset="0"/>
            </a:endParaRPr>
          </a:p>
          <a:p>
            <a:pPr marL="0" indent="0" algn="just">
              <a:lnSpc>
                <a:spcPct val="115000"/>
              </a:lnSpc>
              <a:spcAft>
                <a:spcPts val="0"/>
              </a:spcAft>
              <a:buNone/>
            </a:pP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Vậy</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xác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suất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biến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2/6 = 1/3</a:t>
            </a:r>
            <a:endParaRPr lang="vi-VN" dirty="0">
              <a:latin typeface="Times New Roman" panose="02020603050405020304" pitchFamily="18" charset="0"/>
              <a:ea typeface="Times New Roman" panose="02020603050405020304" pitchFamily="18" charset="0"/>
            </a:endParaRPr>
          </a:p>
          <a:p>
            <a:pPr marL="0" indent="0" algn="just">
              <a:lnSpc>
                <a:spcPct val="115000"/>
              </a:lnSpc>
              <a:spcAft>
                <a:spcPts val="0"/>
              </a:spcAft>
              <a:buNone/>
            </a:pP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Biến</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cố</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ghi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thẻ</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nguyên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dirty="0">
              <a:latin typeface="Times New Roman" panose="02020603050405020304" pitchFamily="18" charset="0"/>
              <a:ea typeface="Times New Roman" panose="02020603050405020304" pitchFamily="18" charset="0"/>
            </a:endParaRPr>
          </a:p>
          <a:p>
            <a:pPr marL="0" indent="0" algn="just">
              <a:lnSpc>
                <a:spcPct val="115000"/>
              </a:lnSpc>
              <a:spcAft>
                <a:spcPts val="0"/>
              </a:spcAft>
              <a:buNone/>
            </a:pP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4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thẻ</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nguyên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hộp</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 3, 5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13}.</a:t>
            </a:r>
            <a:endParaRPr lang="vi-VN" dirty="0">
              <a:latin typeface="Times New Roman" panose="02020603050405020304" pitchFamily="18" charset="0"/>
              <a:ea typeface="Times New Roman" panose="02020603050405020304" pitchFamily="18" charset="0"/>
            </a:endParaRPr>
          </a:p>
          <a:p>
            <a:pPr marL="0" indent="0" algn="just">
              <a:lnSpc>
                <a:spcPct val="115000"/>
              </a:lnSpc>
              <a:spcAft>
                <a:spcPts val="0"/>
              </a:spcAft>
              <a:buNone/>
            </a:pP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Vậy</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xác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suất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biến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4/6 = 2/3.</a:t>
            </a:r>
            <a:endParaRPr lang="vi-VN" dirty="0">
              <a:latin typeface="Times New Roman" panose="02020603050405020304" pitchFamily="18" charset="0"/>
              <a:ea typeface="Times New Roman" panose="02020603050405020304" pitchFamily="18" charset="0"/>
            </a:endParaRPr>
          </a:p>
        </p:txBody>
      </p:sp>
      <p:sp>
        <p:nvSpPr>
          <p:cNvPr id="5" name="Title 1">
            <a:extLst>
              <a:ext uri="{FF2B5EF4-FFF2-40B4-BE49-F238E27FC236}">
                <a16:creationId xmlns:a16="http://schemas.microsoft.com/office/drawing/2014/main" id="{26373C0C-7070-4473-B304-EE9BDEB1E298}"/>
              </a:ext>
            </a:extLst>
          </p:cNvPr>
          <p:cNvSpPr txBox="1">
            <a:spLocks/>
          </p:cNvSpPr>
          <p:nvPr/>
        </p:nvSpPr>
        <p:spPr>
          <a:xfrm>
            <a:off x="1524000" y="194711"/>
            <a:ext cx="9144000" cy="87871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BÀI TẬP CUỐI </a:t>
            </a:r>
            <a:r>
              <a:rPr lang="vi-VN" dirty="0">
                <a:latin typeface="Times New Roman" panose="02020603050405020304" pitchFamily="18" charset="0"/>
                <a:cs typeface="Times New Roman" panose="02020603050405020304" pitchFamily="18" charset="0"/>
              </a:rPr>
              <a:t>CHƯƠNG 9</a:t>
            </a:r>
          </a:p>
        </p:txBody>
      </p:sp>
    </p:spTree>
    <p:extLst>
      <p:ext uri="{BB962C8B-B14F-4D97-AF65-F5344CB8AC3E}">
        <p14:creationId xmlns:p14="http://schemas.microsoft.com/office/powerpoint/2010/main" val="1188798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down)">
                                      <p:cBhvr>
                                        <p:cTn id="15" dur="500"/>
                                        <p:tgtEl>
                                          <p:spTgt spid="4">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wipe(down)">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wipe(down)">
                                      <p:cBhvr>
                                        <p:cTn id="23" dur="500"/>
                                        <p:tgtEl>
                                          <p:spTgt spid="4">
                                            <p:txEl>
                                              <p:pRg st="4" end="4"/>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4">
                                            <p:txEl>
                                              <p:pRg st="5" end="5"/>
                                            </p:txEl>
                                          </p:spTgt>
                                        </p:tgtEl>
                                        <p:attrNameLst>
                                          <p:attrName>style.visibility</p:attrName>
                                        </p:attrNameLst>
                                      </p:cBhvr>
                                      <p:to>
                                        <p:strVal val="visible"/>
                                      </p:to>
                                    </p:set>
                                    <p:animEffect transition="in" filter="wipe(down)">
                                      <p:cBhvr>
                                        <p:cTn id="26" dur="500"/>
                                        <p:tgtEl>
                                          <p:spTgt spid="4">
                                            <p:txEl>
                                              <p:pRg st="5" end="5"/>
                                            </p:txEl>
                                          </p:spTgt>
                                        </p:tgtEl>
                                      </p:cBhvr>
                                    </p:animEffect>
                                  </p:childTnLst>
                                </p:cTn>
                              </p:par>
                              <p:par>
                                <p:cTn id="27" presetID="22" presetClass="entr" presetSubtype="4" fill="hold" nodeType="with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animEffect transition="in" filter="wipe(down)">
                                      <p:cBhvr>
                                        <p:cTn id="29"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F7B07CC-BACF-4C4F-9065-09765B59EAE8}"/>
              </a:ext>
            </a:extLst>
          </p:cNvPr>
          <p:cNvSpPr/>
          <p:nvPr/>
        </p:nvSpPr>
        <p:spPr>
          <a:xfrm>
            <a:off x="1969477" y="1711607"/>
            <a:ext cx="9275298" cy="1717393"/>
          </a:xfrm>
          <a:prstGeom prst="rect">
            <a:avLst/>
          </a:prstGeom>
        </p:spPr>
        <p:txBody>
          <a:bodyPr wrap="square">
            <a:spAutoFit/>
          </a:bodyPr>
          <a:lstStyle/>
          <a:p>
            <a:pPr algn="just">
              <a:lnSpc>
                <a:spcPct val="115000"/>
              </a:lnSpc>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Biến</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cố</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ghi</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thẻ</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phương</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ea typeface="Times New Roman" panose="02020603050405020304" pitchFamily="18" charset="0"/>
            </a:endParaRPr>
          </a:p>
          <a:p>
            <a:pPr algn="just">
              <a:lnSpc>
                <a:spcPct val="115000"/>
              </a:lnSpc>
            </a:pP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thẻ</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phương</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hộp</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{4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16}.</a:t>
            </a:r>
            <a:endParaRPr lang="vi-VN" sz="3200" dirty="0">
              <a:latin typeface="Times New Roman" panose="02020603050405020304" pitchFamily="18" charset="0"/>
              <a:ea typeface="Times New Roman" panose="02020603050405020304" pitchFamily="18" charset="0"/>
            </a:endParaRPr>
          </a:p>
          <a:p>
            <a:r>
              <a:rPr lang="en-US" sz="3200" dirty="0" err="1">
                <a:solidFill>
                  <a:srgbClr val="000000"/>
                </a:solidFill>
                <a:latin typeface="Times New Roman" panose="02020603050405020304" pitchFamily="18" charset="0"/>
                <a:ea typeface="Times New Roman" panose="02020603050405020304" pitchFamily="18" charset="0"/>
              </a:rPr>
              <a:t>Vậy</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xác</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suất</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của</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biến</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cố</a:t>
            </a:r>
            <a:r>
              <a:rPr lang="en-US" sz="3200" dirty="0">
                <a:solidFill>
                  <a:srgbClr val="000000"/>
                </a:solidFill>
                <a:latin typeface="Times New Roman" panose="02020603050405020304" pitchFamily="18" charset="0"/>
                <a:ea typeface="Times New Roman" panose="02020603050405020304" pitchFamily="18" charset="0"/>
              </a:rPr>
              <a:t> c </a:t>
            </a:r>
            <a:r>
              <a:rPr lang="en-US" sz="3200" dirty="0" err="1">
                <a:solidFill>
                  <a:srgbClr val="000000"/>
                </a:solidFill>
                <a:latin typeface="Times New Roman" panose="02020603050405020304" pitchFamily="18" charset="0"/>
                <a:ea typeface="Times New Roman" panose="02020603050405020304" pitchFamily="18" charset="0"/>
              </a:rPr>
              <a:t>là</a:t>
            </a:r>
            <a:r>
              <a:rPr lang="en-US" sz="3200" dirty="0">
                <a:solidFill>
                  <a:srgbClr val="000000"/>
                </a:solidFill>
                <a:latin typeface="Times New Roman" panose="02020603050405020304" pitchFamily="18" charset="0"/>
                <a:ea typeface="Times New Roman" panose="02020603050405020304" pitchFamily="18" charset="0"/>
              </a:rPr>
              <a:t>: 2/6 = 1/3</a:t>
            </a:r>
            <a:endParaRPr lang="vi-VN" sz="3200" dirty="0"/>
          </a:p>
        </p:txBody>
      </p:sp>
      <p:sp>
        <p:nvSpPr>
          <p:cNvPr id="5" name="Title 1">
            <a:extLst>
              <a:ext uri="{FF2B5EF4-FFF2-40B4-BE49-F238E27FC236}">
                <a16:creationId xmlns:a16="http://schemas.microsoft.com/office/drawing/2014/main" id="{568E5E96-5951-48E3-97A2-A9BCA57FF15F}"/>
              </a:ext>
            </a:extLst>
          </p:cNvPr>
          <p:cNvSpPr txBox="1">
            <a:spLocks/>
          </p:cNvSpPr>
          <p:nvPr/>
        </p:nvSpPr>
        <p:spPr>
          <a:xfrm>
            <a:off x="1524000" y="194711"/>
            <a:ext cx="9144000" cy="87871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BÀI TẬP CUỐI </a:t>
            </a:r>
            <a:r>
              <a:rPr lang="vi-VN" dirty="0">
                <a:latin typeface="Times New Roman" panose="02020603050405020304" pitchFamily="18" charset="0"/>
                <a:cs typeface="Times New Roman" panose="02020603050405020304" pitchFamily="18" charset="0"/>
              </a:rPr>
              <a:t>CHƯƠNG 9</a:t>
            </a:r>
          </a:p>
        </p:txBody>
      </p:sp>
    </p:spTree>
    <p:extLst>
      <p:ext uri="{BB962C8B-B14F-4D97-AF65-F5344CB8AC3E}">
        <p14:creationId xmlns:p14="http://schemas.microsoft.com/office/powerpoint/2010/main" val="3906306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FBF58FE-E36F-49AE-9B51-9E77E2B9693A}"/>
              </a:ext>
            </a:extLst>
          </p:cNvPr>
          <p:cNvSpPr txBox="1">
            <a:spLocks/>
          </p:cNvSpPr>
          <p:nvPr/>
        </p:nvSpPr>
        <p:spPr>
          <a:xfrm>
            <a:off x="1524000" y="194711"/>
            <a:ext cx="9144000" cy="87871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BÀI TẬP CUỐI </a:t>
            </a:r>
            <a:r>
              <a:rPr lang="vi-VN" dirty="0">
                <a:latin typeface="Times New Roman" panose="02020603050405020304" pitchFamily="18" charset="0"/>
                <a:cs typeface="Times New Roman" panose="02020603050405020304" pitchFamily="18" charset="0"/>
              </a:rPr>
              <a:t>CHƯƠNG 9</a:t>
            </a:r>
          </a:p>
        </p:txBody>
      </p:sp>
      <p:sp>
        <p:nvSpPr>
          <p:cNvPr id="5" name="Rectangle 4">
            <a:extLst>
              <a:ext uri="{FF2B5EF4-FFF2-40B4-BE49-F238E27FC236}">
                <a16:creationId xmlns:a16="http://schemas.microsoft.com/office/drawing/2014/main" id="{927BC070-E7D4-4D9B-9409-C72D46259579}"/>
              </a:ext>
            </a:extLst>
          </p:cNvPr>
          <p:cNvSpPr/>
          <p:nvPr/>
        </p:nvSpPr>
        <p:spPr>
          <a:xfrm>
            <a:off x="745589" y="1073426"/>
            <a:ext cx="10930596" cy="3444789"/>
          </a:xfrm>
          <a:prstGeom prst="rect">
            <a:avLst/>
          </a:prstGeom>
        </p:spPr>
        <p:txBody>
          <a:bodyPr wrap="square">
            <a:spAutoFit/>
          </a:bodyPr>
          <a:lstStyle/>
          <a:p>
            <a:pPr algn="just">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tập</a:t>
            </a:r>
            <a:r>
              <a:rPr lang="en-US" sz="3200" b="1" dirty="0">
                <a:solidFill>
                  <a:srgbClr val="000000"/>
                </a:solidFill>
                <a:latin typeface="Times New Roman" panose="02020603050405020304" pitchFamily="18" charset="0"/>
                <a:ea typeface="Times New Roman" panose="02020603050405020304" pitchFamily="18" charset="0"/>
              </a:rPr>
              <a:t> 7:</a:t>
            </a:r>
            <a:endParaRPr lang="vi-VN" sz="32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3200" dirty="0" err="1">
                <a:solidFill>
                  <a:srgbClr val="000000"/>
                </a:solidFill>
                <a:latin typeface="Times New Roman" panose="02020603050405020304" pitchFamily="18" charset="0"/>
                <a:ea typeface="Times New Roman" panose="02020603050405020304" pitchFamily="18" charset="0"/>
              </a:rPr>
              <a:t>Một</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túi</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đựng</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một</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viên</a:t>
            </a:r>
            <a:r>
              <a:rPr lang="en-US" sz="3200" dirty="0">
                <a:solidFill>
                  <a:srgbClr val="000000"/>
                </a:solidFill>
                <a:latin typeface="Times New Roman" panose="02020603050405020304" pitchFamily="18" charset="0"/>
                <a:ea typeface="Times New Roman" panose="02020603050405020304" pitchFamily="18" charset="0"/>
              </a:rPr>
              <a:t> bi </a:t>
            </a:r>
            <a:r>
              <a:rPr lang="en-US" sz="3200" dirty="0" err="1">
                <a:solidFill>
                  <a:srgbClr val="000000"/>
                </a:solidFill>
                <a:latin typeface="Times New Roman" panose="02020603050405020304" pitchFamily="18" charset="0"/>
                <a:ea typeface="Times New Roman" panose="02020603050405020304" pitchFamily="18" charset="0"/>
              </a:rPr>
              <a:t>xanh</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một</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viên</a:t>
            </a:r>
            <a:r>
              <a:rPr lang="en-US" sz="3200" dirty="0">
                <a:solidFill>
                  <a:srgbClr val="000000"/>
                </a:solidFill>
                <a:latin typeface="Times New Roman" panose="02020603050405020304" pitchFamily="18" charset="0"/>
                <a:ea typeface="Times New Roman" panose="02020603050405020304" pitchFamily="18" charset="0"/>
              </a:rPr>
              <a:t> bi </a:t>
            </a:r>
            <a:r>
              <a:rPr lang="en-US" sz="3200" dirty="0" err="1">
                <a:solidFill>
                  <a:srgbClr val="000000"/>
                </a:solidFill>
                <a:latin typeface="Times New Roman" panose="02020603050405020304" pitchFamily="18" charset="0"/>
                <a:ea typeface="Times New Roman" panose="02020603050405020304" pitchFamily="18" charset="0"/>
              </a:rPr>
              <a:t>đỏ</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một</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viên</a:t>
            </a:r>
            <a:r>
              <a:rPr lang="en-US" sz="3200" dirty="0">
                <a:solidFill>
                  <a:srgbClr val="000000"/>
                </a:solidFill>
                <a:latin typeface="Times New Roman" panose="02020603050405020304" pitchFamily="18" charset="0"/>
                <a:ea typeface="Times New Roman" panose="02020603050405020304" pitchFamily="18" charset="0"/>
              </a:rPr>
              <a:t> bi </a:t>
            </a:r>
            <a:r>
              <a:rPr lang="en-US" sz="3200" dirty="0" err="1">
                <a:solidFill>
                  <a:srgbClr val="000000"/>
                </a:solidFill>
                <a:latin typeface="Times New Roman" panose="02020603050405020304" pitchFamily="18" charset="0"/>
                <a:ea typeface="Times New Roman" panose="02020603050405020304" pitchFamily="18" charset="0"/>
              </a:rPr>
              <a:t>trắng</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và</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một</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viên</a:t>
            </a:r>
            <a:r>
              <a:rPr lang="en-US" sz="3200" dirty="0">
                <a:solidFill>
                  <a:srgbClr val="000000"/>
                </a:solidFill>
                <a:latin typeface="Times New Roman" panose="02020603050405020304" pitchFamily="18" charset="0"/>
                <a:ea typeface="Times New Roman" panose="02020603050405020304" pitchFamily="18" charset="0"/>
              </a:rPr>
              <a:t> bi </a:t>
            </a:r>
            <a:r>
              <a:rPr lang="en-US" sz="3200" dirty="0" err="1">
                <a:solidFill>
                  <a:srgbClr val="000000"/>
                </a:solidFill>
                <a:latin typeface="Times New Roman" panose="02020603050405020304" pitchFamily="18" charset="0"/>
                <a:ea typeface="Times New Roman" panose="02020603050405020304" pitchFamily="18" charset="0"/>
              </a:rPr>
              <a:t>vàng</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có</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cùng</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kích</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thước</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và</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khối</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lượng</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Lấy</a:t>
            </a:r>
            <a:r>
              <a:rPr lang="en-US" sz="3200" dirty="0">
                <a:solidFill>
                  <a:srgbClr val="000000"/>
                </a:solidFill>
                <a:latin typeface="Times New Roman" panose="02020603050405020304" pitchFamily="18" charset="0"/>
                <a:ea typeface="Times New Roman" panose="02020603050405020304" pitchFamily="18" charset="0"/>
              </a:rPr>
              <a:t> ra </a:t>
            </a:r>
            <a:r>
              <a:rPr lang="en-US" sz="3200" dirty="0" err="1">
                <a:solidFill>
                  <a:srgbClr val="000000"/>
                </a:solidFill>
                <a:latin typeface="Times New Roman" panose="02020603050405020304" pitchFamily="18" charset="0"/>
                <a:ea typeface="Times New Roman" panose="02020603050405020304" pitchFamily="18" charset="0"/>
              </a:rPr>
              <a:t>ngẫu</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nhiên</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hai</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viên</a:t>
            </a:r>
            <a:r>
              <a:rPr lang="en-US" sz="3200" dirty="0">
                <a:solidFill>
                  <a:srgbClr val="000000"/>
                </a:solidFill>
                <a:latin typeface="Times New Roman" panose="02020603050405020304" pitchFamily="18" charset="0"/>
                <a:ea typeface="Times New Roman" panose="02020603050405020304" pitchFamily="18" charset="0"/>
              </a:rPr>
              <a:t> bi </a:t>
            </a:r>
            <a:r>
              <a:rPr lang="en-US" sz="3200" dirty="0" err="1">
                <a:solidFill>
                  <a:srgbClr val="000000"/>
                </a:solidFill>
                <a:latin typeface="Times New Roman" panose="02020603050405020304" pitchFamily="18" charset="0"/>
                <a:ea typeface="Times New Roman" panose="02020603050405020304" pitchFamily="18" charset="0"/>
              </a:rPr>
              <a:t>từ</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túi</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tính</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xác</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suất</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của</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các</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biến</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cố</a:t>
            </a:r>
            <a:r>
              <a:rPr lang="en-US" sz="3200" dirty="0">
                <a:solidFill>
                  <a:srgbClr val="000000"/>
                </a:solidFill>
                <a:latin typeface="Times New Roman" panose="02020603050405020304" pitchFamily="18" charset="0"/>
                <a:ea typeface="Times New Roman" panose="02020603050405020304" pitchFamily="18" charset="0"/>
              </a:rPr>
              <a:t>:  </a:t>
            </a:r>
            <a:endParaRPr lang="vi-VN" sz="32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3200" dirty="0">
                <a:solidFill>
                  <a:srgbClr val="000000"/>
                </a:solidFill>
                <a:latin typeface="Times New Roman" panose="02020603050405020304" pitchFamily="18" charset="0"/>
                <a:ea typeface="Times New Roman" panose="02020603050405020304" pitchFamily="18" charset="0"/>
              </a:rPr>
              <a:t>A) </a:t>
            </a:r>
            <a:r>
              <a:rPr lang="en-US" sz="3200" dirty="0" err="1">
                <a:solidFill>
                  <a:srgbClr val="000000"/>
                </a:solidFill>
                <a:latin typeface="Times New Roman" panose="02020603050405020304" pitchFamily="18" charset="0"/>
                <a:ea typeface="Times New Roman" panose="02020603050405020304" pitchFamily="18" charset="0"/>
              </a:rPr>
              <a:t>Trong</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hai</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viên</a:t>
            </a:r>
            <a:r>
              <a:rPr lang="en-US" sz="3200" dirty="0">
                <a:solidFill>
                  <a:srgbClr val="000000"/>
                </a:solidFill>
                <a:latin typeface="Times New Roman" panose="02020603050405020304" pitchFamily="18" charset="0"/>
                <a:ea typeface="Times New Roman" panose="02020603050405020304" pitchFamily="18" charset="0"/>
              </a:rPr>
              <a:t> bi </a:t>
            </a:r>
            <a:r>
              <a:rPr lang="en-US" sz="3200" dirty="0" err="1">
                <a:solidFill>
                  <a:srgbClr val="000000"/>
                </a:solidFill>
                <a:latin typeface="Times New Roman" panose="02020603050405020304" pitchFamily="18" charset="0"/>
                <a:ea typeface="Times New Roman" panose="02020603050405020304" pitchFamily="18" charset="0"/>
              </a:rPr>
              <a:t>lấy</a:t>
            </a:r>
            <a:r>
              <a:rPr lang="en-US" sz="3200" dirty="0">
                <a:solidFill>
                  <a:srgbClr val="000000"/>
                </a:solidFill>
                <a:latin typeface="Times New Roman" panose="02020603050405020304" pitchFamily="18" charset="0"/>
                <a:ea typeface="Times New Roman" panose="02020603050405020304" pitchFamily="18" charset="0"/>
              </a:rPr>
              <a:t> ra </a:t>
            </a:r>
            <a:r>
              <a:rPr lang="en-US" sz="3200" dirty="0" err="1">
                <a:solidFill>
                  <a:srgbClr val="000000"/>
                </a:solidFill>
                <a:latin typeface="Times New Roman" panose="02020603050405020304" pitchFamily="18" charset="0"/>
                <a:ea typeface="Times New Roman" panose="02020603050405020304" pitchFamily="18" charset="0"/>
              </a:rPr>
              <a:t>có</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một</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viên</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màu</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đỏ</a:t>
            </a:r>
            <a:r>
              <a:rPr lang="en-US" sz="3200" dirty="0">
                <a:solidFill>
                  <a:srgbClr val="000000"/>
                </a:solidFill>
                <a:latin typeface="Times New Roman" panose="02020603050405020304" pitchFamily="18" charset="0"/>
                <a:ea typeface="Times New Roman" panose="02020603050405020304" pitchFamily="18" charset="0"/>
              </a:rPr>
              <a:t>. </a:t>
            </a:r>
            <a:endParaRPr lang="vi-VN" sz="32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3200" dirty="0">
                <a:solidFill>
                  <a:srgbClr val="000000"/>
                </a:solidFill>
                <a:latin typeface="Times New Roman" panose="02020603050405020304" pitchFamily="18" charset="0"/>
                <a:ea typeface="Times New Roman" panose="02020603050405020304" pitchFamily="18" charset="0"/>
              </a:rPr>
              <a:t>B) Hai </a:t>
            </a:r>
            <a:r>
              <a:rPr lang="en-US" sz="3200" dirty="0" err="1">
                <a:solidFill>
                  <a:srgbClr val="000000"/>
                </a:solidFill>
                <a:latin typeface="Times New Roman" panose="02020603050405020304" pitchFamily="18" charset="0"/>
                <a:ea typeface="Times New Roman" panose="02020603050405020304" pitchFamily="18" charset="0"/>
              </a:rPr>
              <a:t>viên</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lấy</a:t>
            </a:r>
            <a:r>
              <a:rPr lang="en-US" sz="3200" dirty="0">
                <a:solidFill>
                  <a:srgbClr val="000000"/>
                </a:solidFill>
                <a:latin typeface="Times New Roman" panose="02020603050405020304" pitchFamily="18" charset="0"/>
                <a:ea typeface="Times New Roman" panose="02020603050405020304" pitchFamily="18" charset="0"/>
              </a:rPr>
              <a:t> ra </a:t>
            </a:r>
            <a:r>
              <a:rPr lang="en-US" sz="3200" dirty="0" err="1">
                <a:solidFill>
                  <a:srgbClr val="000000"/>
                </a:solidFill>
                <a:latin typeface="Times New Roman" panose="02020603050405020304" pitchFamily="18" charset="0"/>
                <a:ea typeface="Times New Roman" panose="02020603050405020304" pitchFamily="18" charset="0"/>
              </a:rPr>
              <a:t>đều</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không</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có</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màu</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trắng</a:t>
            </a:r>
            <a:r>
              <a:rPr lang="en-US" sz="3200" dirty="0">
                <a:solidFill>
                  <a:srgbClr val="000000"/>
                </a:solidFill>
                <a:latin typeface="Times New Roman" panose="02020603050405020304" pitchFamily="18" charset="0"/>
                <a:ea typeface="Times New Roman" panose="02020603050405020304" pitchFamily="18" charset="0"/>
              </a:rPr>
              <a:t>.</a:t>
            </a:r>
            <a:endParaRPr lang="vi-VN" sz="32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84748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F0DB0A-06F2-4625-BA38-D6F074879B31}"/>
              </a:ext>
            </a:extLst>
          </p:cNvPr>
          <p:cNvSpPr>
            <a:spLocks noGrp="1"/>
          </p:cNvSpPr>
          <p:nvPr>
            <p:ph idx="1"/>
          </p:nvPr>
        </p:nvSpPr>
        <p:spPr>
          <a:xfrm>
            <a:off x="627185" y="1253331"/>
            <a:ext cx="10515600" cy="4351338"/>
          </a:xfrm>
        </p:spPr>
        <p:txBody>
          <a:bodyPr>
            <a:noAutofit/>
          </a:bodyPr>
          <a:lstStyle/>
          <a:p>
            <a:pPr marL="0" indent="0">
              <a:buNone/>
            </a:pPr>
            <a:r>
              <a:rPr lang="en-US" sz="3200" b="1" dirty="0" err="1">
                <a:latin typeface="Times New Roman" panose="02020603050405020304" pitchFamily="18" charset="0"/>
                <a:cs typeface="Times New Roman" panose="02020603050405020304" pitchFamily="18" charset="0"/>
              </a:rPr>
              <a:t>Bài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tập</a:t>
            </a:r>
            <a:r>
              <a:rPr lang="en-US" sz="3200" b="1" dirty="0">
                <a:latin typeface="Times New Roman" panose="02020603050405020304" pitchFamily="18" charset="0"/>
                <a:cs typeface="Times New Roman" panose="02020603050405020304" pitchFamily="18" charset="0"/>
              </a:rPr>
              <a:t> 7:</a:t>
            </a:r>
            <a:endParaRPr lang="vi-VN" sz="3200" dirty="0">
              <a:latin typeface="Times New Roman" panose="02020603050405020304" pitchFamily="18" charset="0"/>
              <a:cs typeface="Times New Roman" panose="02020603050405020304" pitchFamily="18" charset="0"/>
            </a:endParaRPr>
          </a:p>
          <a:p>
            <a:pPr marL="0" indent="0">
              <a:buNone/>
            </a:pPr>
            <a:r>
              <a:rPr lang="en-US" sz="3200" b="1" dirty="0" err="1">
                <a:latin typeface="Times New Roman" panose="02020603050405020304" pitchFamily="18" charset="0"/>
                <a:cs typeface="Times New Roman" panose="02020603050405020304" pitchFamily="18" charset="0"/>
              </a:rPr>
              <a:t>Bài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làm</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suất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cố</a:t>
            </a:r>
            <a:r>
              <a:rPr lang="en-US" sz="3200" dirty="0">
                <a:latin typeface="Times New Roman" panose="02020603050405020304" pitchFamily="18" charset="0"/>
                <a:cs typeface="Times New Roman" panose="02020603050405020304" pitchFamily="18" charset="0"/>
              </a:rPr>
              <a:t> A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B, ta </a:t>
            </a:r>
            <a:r>
              <a:rPr lang="en-US" sz="3200" dirty="0" err="1">
                <a:latin typeface="Times New Roman" panose="02020603050405020304" pitchFamily="18" charset="0"/>
                <a:cs typeface="Times New Roman" panose="02020603050405020304" pitchFamily="18" charset="0"/>
              </a:rPr>
              <a:t>cần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lượng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cặp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bi </a:t>
            </a:r>
            <a:r>
              <a:rPr lang="en-US" sz="3200" dirty="0" err="1">
                <a:latin typeface="Times New Roman" panose="02020603050405020304" pitchFamily="18" charset="0"/>
                <a:cs typeface="Times New Roman" panose="02020603050405020304" pitchFamily="18" charset="0"/>
              </a:rPr>
              <a:t>thỏa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mãn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mỗi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sau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đó</a:t>
            </a:r>
            <a:r>
              <a:rPr lang="en-US" sz="3200" dirty="0">
                <a:latin typeface="Times New Roman" panose="02020603050405020304" pitchFamily="18" charset="0"/>
                <a:cs typeface="Times New Roman" panose="02020603050405020304" pitchFamily="18" charset="0"/>
              </a:rPr>
              <a:t> chia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tổng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cặp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bi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lấy</a:t>
            </a:r>
            <a:r>
              <a:rPr lang="en-US" sz="3200" dirty="0">
                <a:latin typeface="Times New Roman" panose="02020603050405020304" pitchFamily="18" charset="0"/>
                <a:cs typeface="Times New Roman" panose="02020603050405020304" pitchFamily="18" charset="0"/>
              </a:rPr>
              <a:t> ra.</a:t>
            </a:r>
            <a:endParaRPr lang="vi-VN" sz="3200" dirty="0">
              <a:latin typeface="Times New Roman" panose="02020603050405020304" pitchFamily="18" charset="0"/>
              <a:cs typeface="Times New Roman" panose="02020603050405020304" pitchFamily="18" charset="0"/>
            </a:endParaRPr>
          </a:p>
          <a:p>
            <a:pPr marL="0" indent="0">
              <a:buNone/>
            </a:pPr>
            <a:r>
              <a:rPr lang="en-US" sz="3200" b="1" dirty="0" err="1">
                <a:latin typeface="Times New Roman" panose="02020603050405020304" pitchFamily="18" charset="0"/>
                <a:cs typeface="Times New Roman" panose="02020603050405020304" pitchFamily="18" charset="0"/>
              </a:rPr>
              <a:t>Biến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cố</a:t>
            </a:r>
            <a:r>
              <a:rPr lang="en-US" sz="3200" b="1" dirty="0">
                <a:latin typeface="Times New Roman" panose="02020603050405020304" pitchFamily="18" charset="0"/>
                <a:cs typeface="Times New Roman" panose="02020603050405020304" pitchFamily="18" charset="0"/>
              </a:rPr>
              <a:t> 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bi </a:t>
            </a:r>
            <a:r>
              <a:rPr lang="en-US" sz="3200" dirty="0" err="1">
                <a:latin typeface="Times New Roman" panose="02020603050405020304" pitchFamily="18" charset="0"/>
                <a:cs typeface="Times New Roman" panose="02020603050405020304" pitchFamily="18" charset="0"/>
              </a:rPr>
              <a:t>lấy</a:t>
            </a:r>
            <a:r>
              <a:rPr lang="en-US" sz="3200" dirty="0">
                <a:latin typeface="Times New Roman" panose="02020603050405020304" pitchFamily="18" charset="0"/>
                <a:cs typeface="Times New Roman" panose="02020603050405020304" pitchFamily="18" charset="0"/>
              </a:rPr>
              <a:t> ra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màu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đỏ</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màu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đỏ</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trường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hợp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xảy</a:t>
            </a:r>
            <a:r>
              <a:rPr lang="en-US" sz="3200" dirty="0">
                <a:latin typeface="Times New Roman" panose="02020603050405020304" pitchFamily="18" charset="0"/>
                <a:cs typeface="Times New Roman" panose="02020603050405020304" pitchFamily="18" charset="0"/>
              </a:rPr>
              <a:t> ra:</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a:latin typeface="Times New Roman" panose="02020603050405020304" pitchFamily="18" charset="0"/>
                <a:cs typeface="Times New Roman" panose="02020603050405020304" pitchFamily="18" charset="0"/>
              </a:rPr>
              <a:t>a) </a:t>
            </a:r>
            <a:r>
              <a:rPr lang="en-US" sz="3200" dirty="0" err="1">
                <a:latin typeface="Times New Roman" panose="02020603050405020304" pitchFamily="18" charset="0"/>
                <a:cs typeface="Times New Roman" panose="02020603050405020304" pitchFamily="18" charset="0"/>
              </a:rPr>
              <a:t>Lấy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màu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đỏ</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trước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còn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xanh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trắng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hoặc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cặp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bi </a:t>
            </a:r>
            <a:r>
              <a:rPr lang="en-US" sz="3200" dirty="0" err="1">
                <a:latin typeface="Times New Roman" panose="02020603050405020304" pitchFamily="18" charset="0"/>
                <a:cs typeface="Times New Roman" panose="02020603050405020304" pitchFamily="18" charset="0"/>
              </a:rPr>
              <a:t>thỏa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mãn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cố</a:t>
            </a:r>
            <a:r>
              <a:rPr lang="en-US" sz="3200" dirty="0">
                <a:latin typeface="Times New Roman" panose="02020603050405020304" pitchFamily="18" charset="0"/>
                <a:cs typeface="Times New Roman" panose="02020603050405020304" pitchFamily="18" charset="0"/>
              </a:rPr>
              <a:t> A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1 * 3 = 3 </a:t>
            </a:r>
            <a:r>
              <a:rPr lang="en-US" sz="3200" dirty="0" err="1">
                <a:latin typeface="Times New Roman" panose="02020603050405020304" pitchFamily="18" charset="0"/>
                <a:cs typeface="Times New Roman" panose="02020603050405020304" pitchFamily="18" charset="0"/>
              </a:rPr>
              <a:t>cặp</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endParaRPr lang="vi-VN" sz="3200" dirty="0">
              <a:latin typeface="Times New Roman" panose="02020603050405020304" pitchFamily="18" charset="0"/>
              <a:cs typeface="Times New Roman" panose="02020603050405020304" pitchFamily="18" charset="0"/>
            </a:endParaRPr>
          </a:p>
        </p:txBody>
      </p:sp>
      <p:sp>
        <p:nvSpPr>
          <p:cNvPr id="4" name="Title 1">
            <a:extLst>
              <a:ext uri="{FF2B5EF4-FFF2-40B4-BE49-F238E27FC236}">
                <a16:creationId xmlns:a16="http://schemas.microsoft.com/office/drawing/2014/main" id="{B83CB84F-21B9-4703-8A2E-CA548770FFEF}"/>
              </a:ext>
            </a:extLst>
          </p:cNvPr>
          <p:cNvSpPr txBox="1">
            <a:spLocks/>
          </p:cNvSpPr>
          <p:nvPr/>
        </p:nvSpPr>
        <p:spPr>
          <a:xfrm>
            <a:off x="1524000" y="194711"/>
            <a:ext cx="9144000" cy="87871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BÀI TẬP CUỐI </a:t>
            </a:r>
            <a:r>
              <a:rPr lang="vi-VN" dirty="0">
                <a:latin typeface="Times New Roman" panose="02020603050405020304" pitchFamily="18" charset="0"/>
                <a:cs typeface="Times New Roman" panose="02020603050405020304" pitchFamily="18" charset="0"/>
              </a:rPr>
              <a:t>CHƯƠNG 9</a:t>
            </a:r>
          </a:p>
        </p:txBody>
      </p:sp>
      <p:sp>
        <p:nvSpPr>
          <p:cNvPr id="5" name="Rectangle: Rounded Corners 4">
            <a:extLst>
              <a:ext uri="{FF2B5EF4-FFF2-40B4-BE49-F238E27FC236}">
                <a16:creationId xmlns:a16="http://schemas.microsoft.com/office/drawing/2014/main" id="{EF665AD7-9907-4FA0-8E1C-A641F427ED91}"/>
              </a:ext>
            </a:extLst>
          </p:cNvPr>
          <p:cNvSpPr/>
          <p:nvPr/>
        </p:nvSpPr>
        <p:spPr>
          <a:xfrm>
            <a:off x="403274" y="1073427"/>
            <a:ext cx="11385452" cy="532737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nSpc>
                <a:spcPct val="90000"/>
              </a:lnSpc>
              <a:spcBef>
                <a:spcPts val="1000"/>
              </a:spcBef>
            </a:pPr>
            <a:r>
              <a:rPr lang="en-US" sz="3200" dirty="0">
                <a:solidFill>
                  <a:prstClr val="black"/>
                </a:solidFill>
                <a:latin typeface="Times New Roman" panose="02020603050405020304" pitchFamily="18" charset="0"/>
                <a:cs typeface="Times New Roman" panose="02020603050405020304" pitchFamily="18" charset="0"/>
              </a:rPr>
              <a:t>b) </a:t>
            </a:r>
            <a:r>
              <a:rPr lang="en-US" sz="3200" dirty="0" err="1">
                <a:solidFill>
                  <a:prstClr val="black"/>
                </a:solidFill>
                <a:latin typeface="Times New Roman" panose="02020603050405020304" pitchFamily="18" charset="0"/>
                <a:cs typeface="Times New Roman" panose="02020603050405020304" pitchFamily="18" charset="0"/>
              </a:rPr>
              <a:t>Lấy</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viên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màu</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đỏ</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sau</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viên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còn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lại</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có</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thể</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là</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viên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xanh</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trắng</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hoặc</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vàng</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số</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cặp</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viên</a:t>
            </a:r>
            <a:r>
              <a:rPr lang="en-US" sz="3200" dirty="0">
                <a:solidFill>
                  <a:prstClr val="black"/>
                </a:solidFill>
                <a:latin typeface="Times New Roman" panose="02020603050405020304" pitchFamily="18" charset="0"/>
                <a:cs typeface="Times New Roman" panose="02020603050405020304" pitchFamily="18" charset="0"/>
              </a:rPr>
              <a:t> bi </a:t>
            </a:r>
            <a:r>
              <a:rPr lang="en-US" sz="3200" dirty="0" err="1">
                <a:solidFill>
                  <a:prstClr val="black"/>
                </a:solidFill>
                <a:latin typeface="Times New Roman" panose="02020603050405020304" pitchFamily="18" charset="0"/>
                <a:cs typeface="Times New Roman" panose="02020603050405020304" pitchFamily="18" charset="0"/>
              </a:rPr>
              <a:t>thỏa</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mãn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biến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cố</a:t>
            </a:r>
            <a:r>
              <a:rPr lang="en-US" sz="3200" dirty="0">
                <a:solidFill>
                  <a:prstClr val="black"/>
                </a:solidFill>
                <a:latin typeface="Times New Roman" panose="02020603050405020304" pitchFamily="18" charset="0"/>
                <a:cs typeface="Times New Roman" panose="02020603050405020304" pitchFamily="18" charset="0"/>
              </a:rPr>
              <a:t> A </a:t>
            </a:r>
            <a:r>
              <a:rPr lang="en-US" sz="3200" dirty="0" err="1">
                <a:solidFill>
                  <a:prstClr val="black"/>
                </a:solidFill>
                <a:latin typeface="Times New Roman" panose="02020603050405020304" pitchFamily="18" charset="0"/>
                <a:cs typeface="Times New Roman" panose="02020603050405020304" pitchFamily="18" charset="0"/>
              </a:rPr>
              <a:t>là</a:t>
            </a:r>
            <a:r>
              <a:rPr lang="en-US" sz="3200" dirty="0">
                <a:solidFill>
                  <a:prstClr val="black"/>
                </a:solidFill>
                <a:latin typeface="Times New Roman" panose="02020603050405020304" pitchFamily="18" charset="0"/>
                <a:cs typeface="Times New Roman" panose="02020603050405020304" pitchFamily="18" charset="0"/>
              </a:rPr>
              <a:t> 3 * 1 = 3 </a:t>
            </a:r>
            <a:r>
              <a:rPr lang="en-US" sz="3200" dirty="0" err="1">
                <a:solidFill>
                  <a:prstClr val="black"/>
                </a:solidFill>
                <a:latin typeface="Times New Roman" panose="02020603050405020304" pitchFamily="18" charset="0"/>
                <a:cs typeface="Times New Roman" panose="02020603050405020304" pitchFamily="18" charset="0"/>
              </a:rPr>
              <a:t>cặp</a:t>
            </a:r>
            <a:r>
              <a:rPr lang="en-US" sz="3200" dirty="0">
                <a:solidFill>
                  <a:prstClr val="black"/>
                </a:solidFill>
                <a:latin typeface="Times New Roman" panose="02020603050405020304" pitchFamily="18" charset="0"/>
                <a:cs typeface="Times New Roman" panose="02020603050405020304" pitchFamily="18" charset="0"/>
              </a:rPr>
              <a:t>.</a:t>
            </a:r>
            <a:endParaRPr lang="vi-VN" sz="3200" dirty="0">
              <a:solidFill>
                <a:prstClr val="black"/>
              </a:solidFill>
              <a:latin typeface="Times New Roman" panose="02020603050405020304" pitchFamily="18" charset="0"/>
              <a:cs typeface="Times New Roman" panose="02020603050405020304" pitchFamily="18" charset="0"/>
            </a:endParaRPr>
          </a:p>
          <a:p>
            <a:pPr lvl="0">
              <a:lnSpc>
                <a:spcPct val="90000"/>
              </a:lnSpc>
              <a:spcBef>
                <a:spcPts val="1000"/>
              </a:spcBef>
            </a:pPr>
            <a:r>
              <a:rPr lang="en-US" sz="3200" dirty="0" err="1">
                <a:solidFill>
                  <a:prstClr val="black"/>
                </a:solidFill>
                <a:latin typeface="Times New Roman" panose="02020603050405020304" pitchFamily="18" charset="0"/>
                <a:cs typeface="Times New Roman" panose="02020603050405020304" pitchFamily="18" charset="0"/>
              </a:rPr>
              <a:t>Tổng</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số</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cặp</a:t>
            </a:r>
            <a:r>
              <a:rPr lang="en-US" sz="3200" dirty="0">
                <a:solidFill>
                  <a:prstClr val="black"/>
                </a:solidFill>
                <a:latin typeface="Times New Roman" panose="02020603050405020304" pitchFamily="18" charset="0"/>
                <a:cs typeface="Times New Roman" panose="02020603050405020304" pitchFamily="18" charset="0"/>
              </a:rPr>
              <a:t> bi </a:t>
            </a:r>
            <a:r>
              <a:rPr lang="en-US" sz="3200" dirty="0" err="1">
                <a:solidFill>
                  <a:prstClr val="black"/>
                </a:solidFill>
                <a:latin typeface="Times New Roman" panose="02020603050405020304" pitchFamily="18" charset="0"/>
                <a:cs typeface="Times New Roman" panose="02020603050405020304" pitchFamily="18" charset="0"/>
              </a:rPr>
              <a:t>xếp</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ngẫu</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nhiên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là</a:t>
            </a:r>
            <a:r>
              <a:rPr lang="en-US" sz="3200" dirty="0">
                <a:solidFill>
                  <a:prstClr val="black"/>
                </a:solidFill>
                <a:latin typeface="Times New Roman" panose="02020603050405020304" pitchFamily="18" charset="0"/>
                <a:cs typeface="Times New Roman" panose="02020603050405020304" pitchFamily="18" charset="0"/>
              </a:rPr>
              <a:t> 6 </a:t>
            </a:r>
            <a:r>
              <a:rPr lang="en-US" sz="3200" dirty="0" err="1">
                <a:solidFill>
                  <a:prstClr val="black"/>
                </a:solidFill>
                <a:latin typeface="Times New Roman" panose="02020603050405020304" pitchFamily="18" charset="0"/>
                <a:cs typeface="Times New Roman" panose="02020603050405020304" pitchFamily="18" charset="0"/>
              </a:rPr>
              <a:t>cặp</a:t>
            </a:r>
            <a:endParaRPr lang="vi-VN" sz="3200" dirty="0">
              <a:solidFill>
                <a:prstClr val="black"/>
              </a:solidFill>
              <a:latin typeface="Times New Roman" panose="02020603050405020304" pitchFamily="18" charset="0"/>
              <a:cs typeface="Times New Roman" panose="02020603050405020304" pitchFamily="18" charset="0"/>
            </a:endParaRPr>
          </a:p>
          <a:p>
            <a:pPr lvl="0">
              <a:lnSpc>
                <a:spcPct val="90000"/>
              </a:lnSpc>
              <a:spcBef>
                <a:spcPts val="1000"/>
              </a:spcBef>
            </a:pPr>
            <a:r>
              <a:rPr lang="en-US" sz="3200" dirty="0" err="1">
                <a:solidFill>
                  <a:prstClr val="black"/>
                </a:solidFill>
                <a:latin typeface="Times New Roman" panose="02020603050405020304" pitchFamily="18" charset="0"/>
                <a:cs typeface="Times New Roman" panose="02020603050405020304" pitchFamily="18" charset="0"/>
              </a:rPr>
              <a:t>Vậy</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xác</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suất</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của</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biến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cố</a:t>
            </a:r>
            <a:r>
              <a:rPr lang="en-US" sz="3200" dirty="0">
                <a:solidFill>
                  <a:prstClr val="black"/>
                </a:solidFill>
                <a:latin typeface="Times New Roman" panose="02020603050405020304" pitchFamily="18" charset="0"/>
                <a:cs typeface="Times New Roman" panose="02020603050405020304" pitchFamily="18" charset="0"/>
              </a:rPr>
              <a:t> A </a:t>
            </a:r>
            <a:r>
              <a:rPr lang="en-US" sz="3200" dirty="0" err="1">
                <a:solidFill>
                  <a:prstClr val="black"/>
                </a:solidFill>
                <a:latin typeface="Times New Roman" panose="02020603050405020304" pitchFamily="18" charset="0"/>
                <a:cs typeface="Times New Roman" panose="02020603050405020304" pitchFamily="18" charset="0"/>
              </a:rPr>
              <a:t>là</a:t>
            </a:r>
            <a:r>
              <a:rPr lang="en-US" sz="3200" dirty="0">
                <a:solidFill>
                  <a:prstClr val="black"/>
                </a:solidFill>
                <a:latin typeface="Times New Roman" panose="02020603050405020304" pitchFamily="18" charset="0"/>
                <a:cs typeface="Times New Roman" panose="02020603050405020304" pitchFamily="18" charset="0"/>
              </a:rPr>
              <a:t>: 3/6 = 1/2.</a:t>
            </a:r>
            <a:endParaRPr lang="vi-VN" sz="32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39189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523F07-0AB2-4998-A478-437FA1C6F1D6}"/>
              </a:ext>
            </a:extLst>
          </p:cNvPr>
          <p:cNvSpPr>
            <a:spLocks noGrp="1"/>
          </p:cNvSpPr>
          <p:nvPr>
            <p:ph idx="1"/>
          </p:nvPr>
        </p:nvSpPr>
        <p:spPr/>
        <p:txBody>
          <a:bodyPr>
            <a:normAutofit/>
          </a:bodyPr>
          <a:lstStyle/>
          <a:p>
            <a:pPr marL="0" indent="0">
              <a:buNone/>
            </a:pPr>
            <a:r>
              <a:rPr lang="en-US" sz="3200" b="1" dirty="0" err="1">
                <a:latin typeface="Times New Roman" panose="02020603050405020304" pitchFamily="18" charset="0"/>
                <a:cs typeface="Times New Roman" panose="02020603050405020304" pitchFamily="18" charset="0"/>
              </a:rPr>
              <a:t>Biến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cố</a:t>
            </a:r>
            <a:r>
              <a:rPr lang="en-US" sz="3200" b="1" dirty="0">
                <a:latin typeface="Times New Roman" panose="02020603050405020304" pitchFamily="18" charset="0"/>
                <a:cs typeface="Times New Roman" panose="02020603050405020304" pitchFamily="18" charset="0"/>
              </a:rPr>
              <a:t> B</a:t>
            </a:r>
            <a:r>
              <a:rPr lang="en-US" sz="3200" dirty="0">
                <a:latin typeface="Times New Roman" panose="02020603050405020304" pitchFamily="18" charset="0"/>
                <a:cs typeface="Times New Roman" panose="02020603050405020304" pitchFamily="18" charset="0"/>
              </a:rPr>
              <a:t>: Hai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lấy</a:t>
            </a:r>
            <a:r>
              <a:rPr lang="en-US" sz="3200" dirty="0">
                <a:latin typeface="Times New Roman" panose="02020603050405020304" pitchFamily="18" charset="0"/>
                <a:cs typeface="Times New Roman" panose="02020603050405020304" pitchFamily="18" charset="0"/>
              </a:rPr>
              <a:t> ra </a:t>
            </a:r>
            <a:r>
              <a:rPr lang="en-US" sz="3200" dirty="0" err="1">
                <a:latin typeface="Times New Roman" panose="02020603050405020304" pitchFamily="18" charset="0"/>
                <a:cs typeface="Times New Roman" panose="02020603050405020304" pitchFamily="18" charset="0"/>
              </a:rPr>
              <a:t>đều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không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màu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trắng</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không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màu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trắng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trường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hợp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xảy</a:t>
            </a:r>
            <a:r>
              <a:rPr lang="en-US" sz="3200" dirty="0">
                <a:latin typeface="Times New Roman" panose="02020603050405020304" pitchFamily="18" charset="0"/>
                <a:cs typeface="Times New Roman" panose="02020603050405020304" pitchFamily="18" charset="0"/>
              </a:rPr>
              <a:t> ra:</a:t>
            </a:r>
          </a:p>
          <a:p>
            <a:pPr marL="0" indent="0">
              <a:buNone/>
            </a:pPr>
            <a:r>
              <a:rPr lang="en-US" sz="3200" dirty="0">
                <a:latin typeface="Times New Roman" panose="02020603050405020304" pitchFamily="18" charset="0"/>
                <a:cs typeface="Times New Roman" panose="02020603050405020304" pitchFamily="18" charset="0"/>
              </a:rPr>
              <a:t>{</a:t>
            </a:r>
            <a:r>
              <a:rPr lang="en-US" sz="3200" dirty="0" err="1">
                <a:latin typeface="Times New Roman" panose="02020603050405020304" pitchFamily="18" charset="0"/>
                <a:cs typeface="Times New Roman" panose="02020603050405020304" pitchFamily="18" charset="0"/>
              </a:rPr>
              <a:t>đỏ</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xanh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đỏ</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xanh</a:t>
            </a:r>
            <a:r>
              <a:rPr lang="en-US" sz="3200" dirty="0">
                <a:latin typeface="Times New Roman" panose="02020603050405020304" pitchFamily="18" charset="0"/>
                <a:cs typeface="Times New Roman" panose="02020603050405020304" pitchFamily="18" charset="0"/>
              </a:rPr>
              <a:t> ; </a:t>
            </a:r>
            <a:r>
              <a:rPr lang="en-US" sz="3200" dirty="0" err="1">
                <a:latin typeface="Times New Roman" panose="02020603050405020304" pitchFamily="18" charset="0"/>
                <a:cs typeface="Times New Roman" panose="02020603050405020304" pitchFamily="18" charset="0"/>
              </a:rPr>
              <a:t>vàng</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nếu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xếp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cặp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ngẫu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thì</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6 </a:t>
            </a:r>
            <a:r>
              <a:rPr lang="en-US" sz="3200" dirty="0" err="1">
                <a:latin typeface="Times New Roman" panose="02020603050405020304" pitchFamily="18" charset="0"/>
                <a:cs typeface="Times New Roman" panose="02020603050405020304" pitchFamily="18" charset="0"/>
              </a:rPr>
              <a:t>cặp</a:t>
            </a:r>
            <a:r>
              <a:rPr lang="en-US" sz="3200" dirty="0">
                <a:latin typeface="Times New Roman" panose="02020603050405020304" pitchFamily="18" charset="0"/>
                <a:cs typeface="Times New Roman" panose="02020603050405020304" pitchFamily="18" charset="0"/>
              </a:rPr>
              <a:t>: </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err="1">
                <a:latin typeface="Times New Roman" panose="02020603050405020304" pitchFamily="18" charset="0"/>
                <a:cs typeface="Times New Roman" panose="02020603050405020304" pitchFamily="18" charset="0"/>
              </a:rPr>
              <a:t>Vậy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suất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cố</a:t>
            </a:r>
            <a:r>
              <a:rPr lang="en-US" sz="3200" dirty="0">
                <a:latin typeface="Times New Roman" panose="02020603050405020304" pitchFamily="18" charset="0"/>
                <a:cs typeface="Times New Roman" panose="02020603050405020304" pitchFamily="18" charset="0"/>
              </a:rPr>
              <a:t> B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3/6 = 1/2</a:t>
            </a:r>
            <a:endParaRPr lang="vi-VN" sz="3200" dirty="0">
              <a:latin typeface="Times New Roman" panose="02020603050405020304" pitchFamily="18" charset="0"/>
              <a:cs typeface="Times New Roman" panose="02020603050405020304" pitchFamily="18" charset="0"/>
            </a:endParaRPr>
          </a:p>
          <a:p>
            <a:pPr marL="0" indent="0">
              <a:buNone/>
            </a:pPr>
            <a:endParaRPr lang="vi-VN" sz="3200" dirty="0">
              <a:latin typeface="Times New Roman" panose="02020603050405020304" pitchFamily="18" charset="0"/>
              <a:cs typeface="Times New Roman" panose="02020603050405020304" pitchFamily="18" charset="0"/>
            </a:endParaRPr>
          </a:p>
        </p:txBody>
      </p:sp>
      <p:sp>
        <p:nvSpPr>
          <p:cNvPr id="4" name="Title 1">
            <a:extLst>
              <a:ext uri="{FF2B5EF4-FFF2-40B4-BE49-F238E27FC236}">
                <a16:creationId xmlns:a16="http://schemas.microsoft.com/office/drawing/2014/main" id="{8D460C72-E84B-4804-9310-05ABF4942312}"/>
              </a:ext>
            </a:extLst>
          </p:cNvPr>
          <p:cNvSpPr txBox="1">
            <a:spLocks/>
          </p:cNvSpPr>
          <p:nvPr/>
        </p:nvSpPr>
        <p:spPr>
          <a:xfrm>
            <a:off x="1524000" y="194711"/>
            <a:ext cx="9144000" cy="87871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BÀI TẬP CUỐI </a:t>
            </a:r>
            <a:r>
              <a:rPr lang="vi-VN" dirty="0">
                <a:latin typeface="Times New Roman" panose="02020603050405020304" pitchFamily="18" charset="0"/>
                <a:cs typeface="Times New Roman" panose="02020603050405020304" pitchFamily="18" charset="0"/>
              </a:rPr>
              <a:t>CHƯƠNG 9</a:t>
            </a:r>
          </a:p>
        </p:txBody>
      </p:sp>
    </p:spTree>
    <p:extLst>
      <p:ext uri="{BB962C8B-B14F-4D97-AF65-F5344CB8AC3E}">
        <p14:creationId xmlns:p14="http://schemas.microsoft.com/office/powerpoint/2010/main" val="1895102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TotalTime>
  <Words>1702</Words>
  <Application>Microsoft Office PowerPoint</Application>
  <PresentationFormat>Widescreen</PresentationFormat>
  <Paragraphs>123</Paragraphs>
  <Slides>15</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1" baseType="lpstr">
      <vt:lpstr>Arial</vt:lpstr>
      <vt:lpstr>Calibri</vt:lpstr>
      <vt:lpstr>Calibri Light</vt:lpstr>
      <vt:lpstr>Times New Roman</vt:lpstr>
      <vt:lpstr>Office Theme</vt:lpstr>
      <vt:lpstr>Paintbrush Picture</vt:lpstr>
      <vt:lpstr>PowerPoint Presentation</vt:lpstr>
      <vt:lpstr>PowerPoint Presentation</vt:lpstr>
      <vt:lpstr>BÀI TẬP CUỐI CHƯƠNG 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BÀI TẬP CUỐI CHƯƠNG 9</vt:lpstr>
      <vt:lpstr>BÀI TẬP CUỐI CHƯƠNG 9</vt:lpstr>
      <vt:lpstr>PowerPoint Presentation</vt:lpstr>
      <vt:lpstr>Hướng dẫn học ở nhà</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TẬP CUỐI CHƯƠNG 9</dc:title>
  <dc:creator>Administrator</dc:creator>
  <cp:lastModifiedBy>Administrator</cp:lastModifiedBy>
  <cp:revision>57</cp:revision>
  <dcterms:created xsi:type="dcterms:W3CDTF">2023-08-05T09:16:03Z</dcterms:created>
  <dcterms:modified xsi:type="dcterms:W3CDTF">2023-08-05T10:20:38Z</dcterms:modified>
</cp:coreProperties>
</file>