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34"/>
  </p:notesMasterIdLst>
  <p:sldIdLst>
    <p:sldId id="455" r:id="rId2"/>
    <p:sldId id="456" r:id="rId3"/>
    <p:sldId id="457" r:id="rId4"/>
    <p:sldId id="458" r:id="rId5"/>
    <p:sldId id="459" r:id="rId6"/>
    <p:sldId id="460" r:id="rId7"/>
    <p:sldId id="461" r:id="rId8"/>
    <p:sldId id="462" r:id="rId9"/>
    <p:sldId id="463" r:id="rId10"/>
    <p:sldId id="308" r:id="rId11"/>
    <p:sldId id="464" r:id="rId12"/>
    <p:sldId id="428" r:id="rId13"/>
    <p:sldId id="433" r:id="rId14"/>
    <p:sldId id="427" r:id="rId15"/>
    <p:sldId id="466" r:id="rId16"/>
    <p:sldId id="467" r:id="rId17"/>
    <p:sldId id="434" r:id="rId18"/>
    <p:sldId id="435" r:id="rId19"/>
    <p:sldId id="437" r:id="rId20"/>
    <p:sldId id="444" r:id="rId21"/>
    <p:sldId id="440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24" r:id="rId30"/>
    <p:sldId id="425" r:id="rId31"/>
    <p:sldId id="465" r:id="rId32"/>
    <p:sldId id="305" r:id="rId3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0000FF"/>
    <a:srgbClr val="CC3300"/>
    <a:srgbClr val="000066"/>
    <a:srgbClr val="FF3399"/>
    <a:srgbClr val="00FF00"/>
    <a:srgbClr val="FF0066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912" autoAdjust="0"/>
    <p:restoredTop sz="99835" autoAdjust="0"/>
  </p:normalViewPr>
  <p:slideViewPr>
    <p:cSldViewPr>
      <p:cViewPr varScale="1">
        <p:scale>
          <a:sx n="53" d="100"/>
          <a:sy n="53" d="100"/>
        </p:scale>
        <p:origin x="-108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9DB1112-E855-4EBB-9554-F682B1415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0296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TÓM TẮT VĂN BẢN </a:t>
            </a:r>
            <a:r>
              <a:rPr lang="en-US" sz="3200" b="1" i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”NGƯỜI </a:t>
            </a:r>
            <a:r>
              <a:rPr lang="en-US" sz="3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TRONG BAO"</a:t>
            </a:r>
            <a:endParaRPr lang="en-US" sz="3200" b="1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BBDEB-7B32-D147-A876-EC16AFED07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43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9ABD0-4E01-40F3-9259-95FEC4EC738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383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D8827-A988-43EB-B4E6-E37CDAF06CB1}" type="slidenum">
              <a:rPr lang="en-US"/>
              <a:pPr/>
              <a:t>28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723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D7738-E791-4A82-B59B-C91AB6FA1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31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174B-69BD-43B1-97C9-FF6AB8EE4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84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3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CD8D2-88AB-4FB1-8E0A-22130E33E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345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DCE-8E98-4544-9E56-9FBED5F80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332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2B8F-D5A6-4A6B-8B73-404508B08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33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BAC07-40F1-4CFC-992B-9022CBB03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940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C4C32-5BBF-4DC3-8D95-4EF32DADC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75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7D89-1361-49FD-98D0-DAD5B7CA4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2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D51CF-9427-4C48-A48E-9B8A73EA8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66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3647F-6C08-44F7-8516-6D29414C5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27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65B6-7F7D-48DE-9318-2941B712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9565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D2D762-A69E-4579-A4CD-3CC1C63D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XUAN%20BACH\XUAN\CHUONG%20TRINH\CLB%20Mon%20Hoc%20(%20CHUAN)\Mo%20uoc%20ngay%20mai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Nh&#7855;n%20tu&#7893;i%2020%20-karaoke%20(D&#432;&#417;ng%20Ho&#224;ng%20Y&#7871;n).mp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&#432;&#7899;ng%20d&#7851;n%20d&#7841;y%20b&#224;i%20Ng&#432;&#7901;i%20trong%20bao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>
              <a:cs typeface="Arial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9753601" y="4876801"/>
            <a:ext cx="571500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3505200"/>
            <a:ext cx="488951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226485" y="55118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10668000" y="381000"/>
            <a:ext cx="8128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995084" y="911225"/>
            <a:ext cx="609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6197601" y="3810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7518400" y="1130300"/>
            <a:ext cx="488951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064001" y="1435100"/>
            <a:ext cx="488951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31" name="Picture 11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626853">
            <a:off x="10704777" y="260086"/>
            <a:ext cx="849312" cy="112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2032000" y="1219201"/>
            <a:ext cx="677333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11277601" y="2882900"/>
            <a:ext cx="514351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4572001" y="6019800"/>
            <a:ext cx="488951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11074401" y="4038600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3045885" y="5181600"/>
            <a:ext cx="814916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7418917" y="5867400"/>
            <a:ext cx="607483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AutoShape 18"/>
          <p:cNvSpPr>
            <a:spLocks noChangeArrowheads="1"/>
          </p:cNvSpPr>
          <p:nvPr/>
        </p:nvSpPr>
        <p:spPr bwMode="auto">
          <a:xfrm>
            <a:off x="10261600" y="5943600"/>
            <a:ext cx="7112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91" name="AutoShape 19"/>
          <p:cNvSpPr>
            <a:spLocks noChangeArrowheads="1"/>
          </p:cNvSpPr>
          <p:nvPr/>
        </p:nvSpPr>
        <p:spPr bwMode="auto">
          <a:xfrm>
            <a:off x="1930401" y="5943600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8534401" y="6019800"/>
            <a:ext cx="658284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11176001" y="5181601"/>
            <a:ext cx="537633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94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6705600"/>
            <a:ext cx="203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23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0000" y="5410200"/>
            <a:ext cx="152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04800" y="5715001"/>
            <a:ext cx="12192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8713259" y="3379259"/>
            <a:ext cx="6858000" cy="9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3379257" y="3379258"/>
            <a:ext cx="6858000" cy="9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"/>
            <a:ext cx="12192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8" name="Picture 28" descr="BAR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757988"/>
            <a:ext cx="12192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29" descr="BOCAU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0" y="17399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304800" y="231775"/>
            <a:ext cx="1219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SỞ GIÁO DỤC VÀ ĐÀO TẠO HÀ NAM</a:t>
            </a:r>
          </a:p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endParaRPr lang="en-US" sz="2000" b="1" dirty="0">
              <a:latin typeface="Times New Roman" pitchFamily="18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406400" y="688975"/>
            <a:ext cx="12192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>
                <a:latin typeface="Times New Roman" pitchFamily="18" charset="0"/>
              </a:rPr>
              <a:t>TRƯỜNG THPT A PHỦ LÝ</a:t>
            </a:r>
          </a:p>
          <a:p>
            <a:pPr marL="457200" indent="-457200" algn="ctr">
              <a:lnSpc>
                <a:spcPct val="80000"/>
              </a:lnSpc>
              <a:spcBef>
                <a:spcPct val="50000"/>
              </a:spcBef>
            </a:pPr>
            <a:endParaRPr lang="en-US" sz="2000" b="1" dirty="0">
              <a:latin typeface="Times New Roman" pitchFamily="18" charset="0"/>
            </a:endParaRPr>
          </a:p>
        </p:txBody>
      </p:sp>
      <p:pic>
        <p:nvPicPr>
          <p:cNvPr id="5152" name="Picture 33" descr="POINSE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203200" y="298450"/>
            <a:ext cx="15240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4867" y="427038"/>
            <a:ext cx="12192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Chào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mừng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quý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thầy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cô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  <a:b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</a:b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đến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dự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giờ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môn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Ngữ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văn</a:t>
            </a:r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Franklin Gothic Medium" pitchFamily="34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Franklin Gothic Medium" pitchFamily="34" charset="0"/>
              </a:rPr>
              <a:t/>
            </a:r>
            <a:br>
              <a:rPr lang="en-US" sz="4000" b="1" dirty="0">
                <a:solidFill>
                  <a:srgbClr val="0000CC"/>
                </a:solidFill>
                <a:latin typeface="Franklin Gothic Medium" pitchFamily="34" charset="0"/>
              </a:rPr>
            </a:b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</a:rPr>
              <a:t>Lớp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Medium" pitchFamily="34" charset="0"/>
              </a:rPr>
              <a:t> 11A2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33135" y="4807000"/>
            <a:ext cx="731519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GV: </a:t>
            </a:r>
            <a:r>
              <a:rPr lang="en-U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Hoàng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Kiều</a:t>
            </a:r>
            <a:r>
              <a:rPr lang="en-US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32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Vân</a:t>
            </a:r>
            <a:endParaRPr 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17 0.0148 C 0.03542 0.12604 -0.03333 0.23751 -0.08663 0.24005 C -0.13993 0.24236 -0.16962 0.03214 -0.21528 0.03052 C -0.26076 0.0289 -0.31562 0.24699 -0.36042 0.23057 C -0.40434 0.21392 -0.4375 -0.07031 -0.48177 -0.06777 C -0.52639 -0.06522 -0.58212 0.2456 -0.62656 0.24629 C -0.67101 0.24722 -0.70937 -0.06522 -0.74861 -0.06152 C -0.78733 -0.05782 -0.81684 0.24745 -0.86094 0.26873 C -0.90503 0.28954 -0.98646 0.10222 -1.0125 0.06544 " pathEditMode="relative" rAng="0" ptsTypes="aaaaaaaaA">
                                      <p:cBhvr>
                                        <p:cTn id="114" dur="20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8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7" presetID="20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9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0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2" presetID="34" presetClass="emph" presetSubtype="0" repeatCount="indefinite" fill="hold" grpId="2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3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1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4"/>
                </p:tgtEl>
              </p:cMediaNode>
            </p:audio>
          </p:childTnLst>
        </p:cTn>
      </p:par>
    </p:tnLst>
    <p:bldLst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4" grpId="0"/>
      <p:bldP spid="4" grpId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3184661" y="1812913"/>
            <a:ext cx="7924800" cy="17526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/>
            <a:endParaRPr lang="en-US" sz="700" b="1" kern="10">
              <a:ln w="19050">
                <a:solidFill>
                  <a:srgbClr val="FF99CC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Hobo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9659203" y="2398123"/>
            <a:ext cx="1878861" cy="3439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25400">
                  <a:solidFill>
                    <a:srgbClr val="F244B4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P. SÊ - KHỐP</a:t>
            </a:r>
            <a:endParaRPr lang="en-US" sz="3600" b="1" kern="10" dirty="0">
              <a:ln w="25400">
                <a:solidFill>
                  <a:srgbClr val="F244B4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4754987" y="344997"/>
            <a:ext cx="1981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TIẾT: 97, 98     </a:t>
            </a:r>
            <a:endParaRPr lang="en-US" sz="3600" kern="10" dirty="0">
              <a:ln w="12700">
                <a:solidFill>
                  <a:srgbClr val="3366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4762500" y="675522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2400" b="1" i="1" u="sng" dirty="0" err="1">
                <a:solidFill>
                  <a:srgbClr val="FF0000"/>
                </a:solidFill>
                <a:latin typeface="Verdana" panose="020B0604030504040204" pitchFamily="34" charset="0"/>
              </a:rPr>
              <a:t>Đọc</a:t>
            </a:r>
            <a:r>
              <a:rPr lang="en-US" sz="2400" b="1" i="1" u="sng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n-US" sz="2400" b="1" i="1" u="sng" dirty="0" err="1">
                <a:solidFill>
                  <a:srgbClr val="FF0000"/>
                </a:solidFill>
                <a:latin typeface="Verdana" panose="020B0604030504040204" pitchFamily="34" charset="0"/>
              </a:rPr>
              <a:t>văn</a:t>
            </a:r>
            <a:endParaRPr lang="en-US" sz="2400" b="1" i="1" u="sng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  <p:sp>
        <p:nvSpPr>
          <p:cNvPr id="14343" name="Picture 10" descr="book3">
            <a:hlinkClick r:id="rId2" action="ppaction://hlinksldjump"/>
          </p:cNvPr>
          <p:cNvSpPr>
            <a:spLocks noChangeAspect="1" noChangeArrowheads="1"/>
          </p:cNvSpPr>
          <p:nvPr/>
        </p:nvSpPr>
        <p:spPr bwMode="auto">
          <a:xfrm>
            <a:off x="2743200" y="44196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87019" y="1299593"/>
            <a:ext cx="8004981" cy="969496"/>
          </a:xfrm>
          <a:prstGeom prst="rect">
            <a:avLst/>
          </a:prstGeom>
          <a:noFill/>
          <a:ln cmpd="dbl">
            <a:solidFill>
              <a:schemeClr val="tx1"/>
            </a:solidFill>
            <a:prstDash val="solid"/>
          </a:ln>
        </p:spPr>
        <p:txBody>
          <a:bodyPr wrap="square" bIns="91440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TRONG BAO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4157" y="2252990"/>
            <a:ext cx="3102043" cy="4605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68" y="0"/>
            <a:ext cx="46196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09615" y="2918885"/>
            <a:ext cx="4482385" cy="393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556000" y="0"/>
            <a:ext cx="0" cy="6858000"/>
          </a:xfrm>
          <a:prstGeom prst="line">
            <a:avLst/>
          </a:prstGeom>
          <a:noFill/>
          <a:ln w="57150" cmpd="thinThick">
            <a:solidFill>
              <a:srgbClr val="7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3556000" y="990600"/>
            <a:ext cx="8636000" cy="0"/>
          </a:xfrm>
          <a:prstGeom prst="line">
            <a:avLst/>
          </a:prstGeom>
          <a:noFill/>
          <a:ln w="57150" cmpd="thinThick">
            <a:solidFill>
              <a:srgbClr val="7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Cloud Callout 13"/>
          <p:cNvSpPr/>
          <p:nvPr/>
        </p:nvSpPr>
        <p:spPr>
          <a:xfrm>
            <a:off x="5029200" y="1219200"/>
            <a:ext cx="5410200" cy="4419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nét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bản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Sê-Khốp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" name="Picture 18" descr="anton_chekhov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b="6261"/>
          <a:stretch>
            <a:fillRect/>
          </a:stretch>
        </p:blipFill>
        <p:spPr bwMode="auto">
          <a:xfrm>
            <a:off x="0" y="-1"/>
            <a:ext cx="3581400" cy="685800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124200" y="457200"/>
            <a:ext cx="93726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NGƯỜI TRONG BAO – </a:t>
            </a:r>
            <a:r>
              <a:rPr lang="en-US" sz="40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Sê-Khốp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Chekhov_Birth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524000" y="61722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2400" b="1" dirty="0" err="1">
                <a:solidFill>
                  <a:srgbClr val="FF0066"/>
                </a:solidFill>
              </a:rPr>
              <a:t>Ngôi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nhà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của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Sêkhốp</a:t>
            </a:r>
            <a:r>
              <a:rPr lang="en-US" sz="2400" b="1" dirty="0">
                <a:solidFill>
                  <a:srgbClr val="FF0066"/>
                </a:solidFill>
              </a:rPr>
              <a:t> ở </a:t>
            </a:r>
            <a:r>
              <a:rPr lang="en-US" sz="2400" b="1" dirty="0" err="1">
                <a:solidFill>
                  <a:srgbClr val="FF0066"/>
                </a:solidFill>
              </a:rPr>
              <a:t>Tagarôc</a:t>
            </a:r>
            <a:endParaRPr lang="en-US" sz="2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2203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33"/>
          <a:stretch>
            <a:fillRect/>
          </a:stretch>
        </p:blipFill>
        <p:spPr bwMode="auto">
          <a:xfrm>
            <a:off x="0" y="0"/>
            <a:ext cx="12192000" cy="632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667000" y="6324600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1800" b="1" dirty="0" err="1" smtClean="0">
                <a:latin typeface=".VnTimeH" pitchFamily="34" charset="0"/>
              </a:rPr>
              <a:t>T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Sê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khốp</a:t>
            </a:r>
            <a:r>
              <a:rPr lang="en-US" sz="1800" b="1" dirty="0" smtClean="0">
                <a:latin typeface=".VnTimeH" pitchFamily="34" charset="0"/>
              </a:rPr>
              <a:t> (</a:t>
            </a:r>
            <a:r>
              <a:rPr lang="en-US" sz="1800" b="1" dirty="0" err="1" smtClean="0">
                <a:latin typeface=".VnTimeH" pitchFamily="34" charset="0"/>
              </a:rPr>
              <a:t>Nga</a:t>
            </a:r>
            <a:r>
              <a:rPr lang="en-US" sz="1800" b="1" dirty="0" smtClean="0">
                <a:latin typeface=".VnTimeH" pitchFamily="34" charset="0"/>
              </a:rPr>
              <a:t>)</a:t>
            </a:r>
            <a:endParaRPr lang="en-US" sz="1800" b="1" dirty="0"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197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2879"/>
            <a:ext cx="4283385" cy="6902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384" y="3155077"/>
            <a:ext cx="3412815" cy="370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729" y="-25758"/>
            <a:ext cx="3409472" cy="3209925"/>
          </a:xfrm>
          <a:prstGeom prst="rect">
            <a:avLst/>
          </a:prstGeom>
        </p:spPr>
      </p:pic>
      <p:pic>
        <p:nvPicPr>
          <p:cNvPr id="7" name="Picture 6" descr="27072018180634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-25758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786714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c-pham-ke-ve-mot-vien-chuc-co-cach-song-cua-mot-ke-thich-t_104518.jpg"/>
          <p:cNvPicPr>
            <a:picLocks noGrp="1" noChangeAspect="1"/>
          </p:cNvPicPr>
          <p:nvPr>
            <p:ph idx="1"/>
          </p:nvPr>
        </p:nvPicPr>
        <p:blipFill>
          <a:blip r:embed="rId2"/>
          <a:srcRect b="8976"/>
          <a:stretch>
            <a:fillRect/>
          </a:stretch>
        </p:blipFill>
        <p:spPr>
          <a:xfrm>
            <a:off x="0" y="-73092"/>
            <a:ext cx="12192000" cy="6931092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634" y="672677"/>
            <a:ext cx="4212538" cy="2950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5640" y="3599634"/>
            <a:ext cx="3626360" cy="323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654" y="3621156"/>
            <a:ext cx="4189161" cy="3231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519464"/>
            <a:ext cx="3841139" cy="2351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2248" y="648875"/>
            <a:ext cx="3609751" cy="29507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332208"/>
            <a:ext cx="3841139" cy="21685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83991" y="648875"/>
            <a:ext cx="697501" cy="41821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67703" y="6324600"/>
            <a:ext cx="697501" cy="4646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01671" y="3627784"/>
            <a:ext cx="697501" cy="51115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7</a:t>
            </a:r>
            <a:endParaRPr lang="en-US" sz="2400" b="1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94499" y="2656889"/>
            <a:ext cx="697501" cy="4801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45143" y="4545149"/>
            <a:ext cx="697501" cy="4442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2332210"/>
            <a:ext cx="697501" cy="51115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6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3841139" cy="22924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43638" y="1828801"/>
            <a:ext cx="697501" cy="46365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109605" y="51735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1066800" y="0"/>
            <a:ext cx="9363970" cy="6624918"/>
          </a:xfrm>
          <a:prstGeom prst="cube">
            <a:avLst>
              <a:gd name="adj" fmla="val 3157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s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622" y="3034626"/>
            <a:ext cx="2960852" cy="35902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7107" y="2080686"/>
            <a:ext cx="7242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0"/>
            <a:ext cx="61460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458704" y="3643954"/>
            <a:ext cx="1994180" cy="252930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452884" y="3621217"/>
            <a:ext cx="2057118" cy="9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396168" y="4468"/>
            <a:ext cx="56716" cy="361674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427371" y="1961579"/>
            <a:ext cx="2165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2198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11582400" cy="6172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6358" y="519692"/>
            <a:ext cx="1037684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28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4982" y="850295"/>
            <a:ext cx="7022915" cy="434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nhợt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nhạt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giầy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ô,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   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381000"/>
            <a:ext cx="4192480" cy="61722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295400" y="5482770"/>
            <a:ext cx="4572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/>
          </a:p>
        </p:txBody>
      </p:sp>
      <p:sp>
        <p:nvSpPr>
          <p:cNvPr id="8" name="TextBox 7"/>
          <p:cNvSpPr txBox="1"/>
          <p:nvPr/>
        </p:nvSpPr>
        <p:spPr>
          <a:xfrm>
            <a:off x="1785257" y="5335460"/>
            <a:ext cx="731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Quái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12706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12192000" cy="6389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066800"/>
            <a:ext cx="97518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3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245" y="3344647"/>
            <a:ext cx="2816053" cy="2729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245" y="322673"/>
            <a:ext cx="2816053" cy="22647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301" y="322674"/>
            <a:ext cx="2681815" cy="22647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0848" y="3344647"/>
            <a:ext cx="2703268" cy="2729856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503135" y="5323414"/>
            <a:ext cx="4572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/>
          </a:p>
        </p:txBody>
      </p:sp>
      <p:sp>
        <p:nvSpPr>
          <p:cNvPr id="15" name="TextBox 14"/>
          <p:cNvSpPr txBox="1"/>
          <p:nvPr/>
        </p:nvSpPr>
        <p:spPr>
          <a:xfrm>
            <a:off x="960335" y="5114548"/>
            <a:ext cx="731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ngạt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937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4" y="0"/>
            <a:ext cx="121814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06400" y="2286000"/>
            <a:ext cx="11379200" cy="3352800"/>
            <a:chOff x="744" y="3488"/>
            <a:chExt cx="4536" cy="704"/>
          </a:xfrm>
        </p:grpSpPr>
        <p:sp>
          <p:nvSpPr>
            <p:cNvPr id="6154" name="Rectangle 36" descr="Oak"/>
            <p:cNvSpPr>
              <a:spLocks noChangeArrowheads="1"/>
            </p:cNvSpPr>
            <p:nvPr/>
          </p:nvSpPr>
          <p:spPr bwMode="auto">
            <a:xfrm>
              <a:off x="768" y="3552"/>
              <a:ext cx="4464" cy="576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155" name="Picture 37" descr="bar0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32" y="3540"/>
              <a:ext cx="4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38" descr="bar00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8" y="4128"/>
              <a:ext cx="44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39" descr="bar0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4" y="3516"/>
              <a:ext cx="4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40" descr="bar00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8" y="3488"/>
              <a:ext cx="4464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-685800" y="-38100"/>
            <a:ext cx="13004800" cy="1676400"/>
            <a:chOff x="1066800" y="-50800"/>
            <a:chExt cx="6370638" cy="1143001"/>
          </a:xfrm>
        </p:grpSpPr>
        <p:pic>
          <p:nvPicPr>
            <p:cNvPr id="6151" name="Picture 19" descr="kitty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24600" y="-50800"/>
              <a:ext cx="111283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82" descr="slide0001_image018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171C82"/>
                </a:clrFrom>
                <a:clrTo>
                  <a:srgbClr val="171C82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81200" y="-24822"/>
              <a:ext cx="4697828" cy="1117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84" descr="kitty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66800" y="-50800"/>
              <a:ext cx="1112838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35200" y="331789"/>
            <a:ext cx="7416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TRÒ CHƠI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NHÌN HÌNH ĐOÁN CHỮ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11200" y="2590800"/>
            <a:ext cx="1076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  <a:defRPr/>
            </a:pPr>
            <a:r>
              <a:rPr lang="en-US" sz="4400" b="1">
                <a:solidFill>
                  <a:srgbClr val="FFFF00"/>
                </a:solidFill>
                <a:latin typeface="+mn-lt"/>
              </a:rPr>
              <a:t>Hãy quan sát hình và chọn câu nói dân gian (tục ngữ, thành ngữ,…) có nghĩa tương tự nội dung hình vẽ.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12192000" cy="6389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12" y="685800"/>
            <a:ext cx="97518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”…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sùng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Say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“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   </a:t>
            </a:r>
          </a:p>
          <a:p>
            <a:r>
              <a:rPr lang="en-US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b="1" i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3965" b="6010"/>
          <a:stretch/>
        </p:blipFill>
        <p:spPr>
          <a:xfrm>
            <a:off x="8310282" y="258535"/>
            <a:ext cx="3881718" cy="617764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66274" y="5119033"/>
            <a:ext cx="457200" cy="2286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989747" y="4942318"/>
            <a:ext cx="7311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8939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68940"/>
            <a:ext cx="12192000" cy="69269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4180" y="400568"/>
            <a:ext cx="3398439" cy="1993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434" y="400475"/>
            <a:ext cx="3301635" cy="2050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243906"/>
            <a:ext cx="3301634" cy="1976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2393884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0" y="2481414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257800"/>
            <a:ext cx="731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thêu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2743199" y="6206328"/>
            <a:ext cx="330200" cy="198119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800"/>
          </a:p>
        </p:txBody>
      </p:sp>
      <p:sp>
        <p:nvSpPr>
          <p:cNvPr id="17" name="TextBox 16"/>
          <p:cNvSpPr txBox="1"/>
          <p:nvPr/>
        </p:nvSpPr>
        <p:spPr>
          <a:xfrm>
            <a:off x="3339353" y="6013001"/>
            <a:ext cx="731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endParaRPr lang="en-US" sz="32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1042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6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077" y="1059120"/>
            <a:ext cx="1128541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-li-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cốp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”: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lập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dị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khác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lối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máy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móc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rập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khuôn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tôn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sùng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quá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khứ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sợ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hãi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tại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nhút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nhát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bảo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thủ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ích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kỉ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thu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mình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bao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tư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̣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mãn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nguyện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với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lối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sống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sym typeface="Wingdings" pitchFamily="2" charset="2"/>
              </a:rPr>
              <a:t>.</a:t>
            </a:r>
          </a:p>
          <a:p>
            <a:pPr algn="just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764" y="3304164"/>
            <a:ext cx="1086338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Lối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Bê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-li-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cốp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điển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lối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sống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phận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trí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đương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thời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đẻ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Hoàng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just"/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" name="5-Point Star 3">
            <a:hlinkClick r:id="rId3" action="ppaction://hlinkfile"/>
          </p:cNvPr>
          <p:cNvSpPr/>
          <p:nvPr/>
        </p:nvSpPr>
        <p:spPr>
          <a:xfrm>
            <a:off x="11176000" y="6172200"/>
            <a:ext cx="234462" cy="38868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54765" y="5018782"/>
            <a:ext cx="11012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TK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XIX.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7539" y="228124"/>
            <a:ext cx="6010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3385" y="381000"/>
            <a:ext cx="109415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>
            <a:hlinkClick r:id="rId4" action="ppaction://hlinkfile"/>
          </p:cNvPr>
          <p:cNvSpPr/>
          <p:nvPr/>
        </p:nvSpPr>
        <p:spPr>
          <a:xfrm>
            <a:off x="9925539" y="6172200"/>
            <a:ext cx="773851" cy="3886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32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>
        <p14:honeycomb/>
        <p:sndAc>
          <p:endSnd/>
        </p:sndAc>
      </p:transition>
    </mc:Choice>
    <mc:Fallback>
      <p:transition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7077" y="1066801"/>
            <a:ext cx="1172307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Sê-khốp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“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514350" indent="-514350">
              <a:buAutoNum type="alphaUcPeriod"/>
            </a:pP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XIX.</a:t>
            </a:r>
          </a:p>
          <a:p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Con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304800"/>
            <a:ext cx="640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BÀI TẬP TRẮC NGHIỆM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737" y="4191001"/>
            <a:ext cx="6080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82059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569499" y="2362201"/>
            <a:ext cx="11075425" cy="39163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None/>
            </a:pPr>
            <a:endParaRPr lang="en-US" alt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5579" y="685801"/>
            <a:ext cx="1156676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Sê-khốp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  <p:pic>
        <p:nvPicPr>
          <p:cNvPr id="17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499" y="5474585"/>
            <a:ext cx="6080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7853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  <p:sndAc>
          <p:endSnd/>
        </p:sndAc>
      </p:transition>
    </mc:Choice>
    <mc:Fallback>
      <p:transition spd="slow">
        <p:checker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8615" y="609600"/>
            <a:ext cx="1008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1461" y="1752600"/>
            <a:ext cx="100818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UcPeriod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lphaUcPeriod"/>
            </a:pP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AutoNum type="alphaUcPeriod"/>
            </a:pPr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461" y="3657601"/>
            <a:ext cx="6080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565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endSnd/>
        </p:sndAc>
      </p:transition>
    </mc:Choice>
    <mc:Fallback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3384" y="914350"/>
            <a:ext cx="113323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-li-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UcPeriod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Ủng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Ô,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cốt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385" y="4267201"/>
            <a:ext cx="6080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3574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  <p:sndAc>
          <p:endSnd/>
        </p:sndAc>
      </p:transition>
    </mc:Choice>
    <mc:Fallback>
      <p:transition spd="slow">
        <p:blinds dir="vert"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615" y="457200"/>
            <a:ext cx="1164492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853" indent="-889853"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Bê-li-cốp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853" indent="-889853">
              <a:spcBef>
                <a:spcPct val="20000"/>
              </a:spcBef>
            </a:pP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vi-VN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853" indent="-889853">
              <a:spcBef>
                <a:spcPct val="20000"/>
              </a:spcBef>
              <a:buAutoNum type="alphaUcPeriod"/>
            </a:pP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reo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vi-VN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giật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1" descr="CU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616" y="2133601"/>
            <a:ext cx="6080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5649026"/>
      </p:ext>
    </p:extLst>
  </p:cSld>
  <p:clrMapOvr>
    <a:masterClrMapping/>
  </p:clrMapOvr>
  <p:transition spd="slow">
    <p:wheel spokes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1E96D-3470-4964-ADEE-7ADF4223C968}" type="slidenum">
              <a:rPr lang="en-US"/>
              <a:pPr/>
              <a:t>28</a:t>
            </a:fld>
            <a:endParaRPr lang="en-US"/>
          </a:p>
        </p:txBody>
      </p: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1045635" y="296863"/>
            <a:ext cx="245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2400" y="482718"/>
            <a:ext cx="117051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6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dưới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rõ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lối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Bê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-li-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cốp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sz="32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AutoNum type="alphaUcPeriod"/>
            </a:pP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Thu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vỏ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cuộc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ngoài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Hèn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ghê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sợ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hiện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tôn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quá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khứ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độc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luôn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lo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lắng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C.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Máy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móc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rập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khuôn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xu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nịnh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cấp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chính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quyền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D. Con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người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luôn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hăng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hái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đấu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tranh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vì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sự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tiến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bộ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9" name="Picture 51" descr="CUO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99" y="5099200"/>
            <a:ext cx="608012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805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762000" y="-32197"/>
            <a:ext cx="4648200" cy="3048000"/>
          </a:xfrm>
          <a:prstGeom prst="cloudCallout">
            <a:avLst>
              <a:gd name="adj1" fmla="val -20833"/>
              <a:gd name="adj2" fmla="val 7686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TRONG XÃ HỘI HIỆN ĐẠI,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 HIỆN DẤU HIỆU NHÂN CÁCH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LỐI SỐNG TRONG BAO?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57600"/>
            <a:ext cx="42926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72" y="0"/>
            <a:ext cx="54869" cy="68890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939" y="0"/>
            <a:ext cx="2955701" cy="22618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26939" y="2269373"/>
            <a:ext cx="2959861" cy="626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Người</a:t>
            </a:r>
            <a:r>
              <a:rPr lang="en-US" b="1" dirty="0" smtClean="0"/>
              <a:t> </a:t>
            </a:r>
            <a:r>
              <a:rPr lang="en-US" b="1" dirty="0" err="1" smtClean="0"/>
              <a:t>ngại</a:t>
            </a:r>
            <a:r>
              <a:rPr lang="en-US" b="1" dirty="0" smtClean="0"/>
              <a:t> </a:t>
            </a:r>
            <a:r>
              <a:rPr lang="en-US" b="1" dirty="0" err="1" smtClean="0"/>
              <a:t>giao</a:t>
            </a:r>
            <a:r>
              <a:rPr lang="en-US" b="1" dirty="0" smtClean="0"/>
              <a:t> </a:t>
            </a:r>
            <a:r>
              <a:rPr lang="en-US" b="1" dirty="0" err="1" smtClean="0"/>
              <a:t>tiếp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98734" y="7513"/>
            <a:ext cx="2993266" cy="22672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98734" y="2274740"/>
            <a:ext cx="2993266" cy="6208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6940" y="3276601"/>
            <a:ext cx="2959860" cy="257671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791200" y="5851169"/>
            <a:ext cx="289560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7800" y="3276601"/>
            <a:ext cx="3124200" cy="25745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067799" y="5851169"/>
            <a:ext cx="3124201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172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6000" y="190500"/>
            <a:ext cx="101600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2540001" y="5992814"/>
            <a:ext cx="46842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i="1">
                <a:solidFill>
                  <a:schemeClr val="folHlink"/>
                </a:solidFill>
                <a:latin typeface="Times New Roman" pitchFamily="18" charset="0"/>
              </a:rPr>
              <a:t>Ếch ngồi đáy giếng</a:t>
            </a:r>
          </a:p>
        </p:txBody>
      </p:sp>
      <p:sp>
        <p:nvSpPr>
          <p:cNvPr id="88078" name="Oval 14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15</a:t>
            </a:r>
          </a:p>
        </p:txBody>
      </p:sp>
      <p:sp>
        <p:nvSpPr>
          <p:cNvPr id="88079" name="Oval 15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14</a:t>
            </a:r>
          </a:p>
        </p:txBody>
      </p:sp>
      <p:sp>
        <p:nvSpPr>
          <p:cNvPr id="88080" name="Oval 16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88081" name="Oval 17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12</a:t>
            </a:r>
          </a:p>
        </p:txBody>
      </p:sp>
      <p:sp>
        <p:nvSpPr>
          <p:cNvPr id="88082" name="Oval 18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88083" name="Oval 19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88084" name="Oval 20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09</a:t>
            </a:r>
          </a:p>
        </p:txBody>
      </p:sp>
      <p:sp>
        <p:nvSpPr>
          <p:cNvPr id="88085" name="Oval 21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08</a:t>
            </a:r>
          </a:p>
        </p:txBody>
      </p:sp>
      <p:sp>
        <p:nvSpPr>
          <p:cNvPr id="88086" name="Oval 22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07</a:t>
            </a:r>
          </a:p>
        </p:txBody>
      </p:sp>
      <p:sp>
        <p:nvSpPr>
          <p:cNvPr id="88087" name="Oval 23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06</a:t>
            </a:r>
          </a:p>
        </p:txBody>
      </p:sp>
      <p:sp>
        <p:nvSpPr>
          <p:cNvPr id="88088" name="Oval 24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05</a:t>
            </a:r>
          </a:p>
        </p:txBody>
      </p:sp>
      <p:sp>
        <p:nvSpPr>
          <p:cNvPr id="88089" name="Oval 25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88091" name="Oval 27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88092" name="Oval 28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88093" name="Oval 29"/>
          <p:cNvSpPr>
            <a:spLocks noChangeArrowheads="1"/>
          </p:cNvSpPr>
          <p:nvPr/>
        </p:nvSpPr>
        <p:spPr bwMode="auto">
          <a:xfrm>
            <a:off x="9601200" y="457200"/>
            <a:ext cx="1219200" cy="914400"/>
          </a:xfrm>
          <a:prstGeom prst="ellipse">
            <a:avLst/>
          </a:pr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8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88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8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88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88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880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6000"/>
                            </p:stCondLst>
                            <p:childTnLst>
                              <p:par>
                                <p:cTn id="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3" grpId="0"/>
      <p:bldP spid="88078" grpId="0" animBg="1"/>
      <p:bldP spid="88078" grpId="1" animBg="1"/>
      <p:bldP spid="88079" grpId="0" animBg="1"/>
      <p:bldP spid="88079" grpId="1" animBg="1"/>
      <p:bldP spid="88080" grpId="0" animBg="1"/>
      <p:bldP spid="88080" grpId="1" animBg="1"/>
      <p:bldP spid="88081" grpId="0" animBg="1"/>
      <p:bldP spid="88081" grpId="1" animBg="1"/>
      <p:bldP spid="88082" grpId="0" animBg="1"/>
      <p:bldP spid="88082" grpId="1" animBg="1"/>
      <p:bldP spid="88083" grpId="0" animBg="1"/>
      <p:bldP spid="88083" grpId="1" animBg="1"/>
      <p:bldP spid="88084" grpId="0" animBg="1"/>
      <p:bldP spid="88084" grpId="1" animBg="1"/>
      <p:bldP spid="88085" grpId="0" animBg="1"/>
      <p:bldP spid="88085" grpId="1" animBg="1"/>
      <p:bldP spid="88086" grpId="0" animBg="1"/>
      <p:bldP spid="88086" grpId="1" animBg="1"/>
      <p:bldP spid="88087" grpId="0" animBg="1"/>
      <p:bldP spid="88087" grpId="1" animBg="1"/>
      <p:bldP spid="88088" grpId="0" animBg="1"/>
      <p:bldP spid="88088" grpId="1" animBg="1"/>
      <p:bldP spid="88089" grpId="0" animBg="1"/>
      <p:bldP spid="88089" grpId="1" animBg="1"/>
      <p:bldP spid="88090" grpId="0" animBg="1"/>
      <p:bldP spid="88090" grpId="1" animBg="1"/>
      <p:bldP spid="88091" grpId="0" animBg="1"/>
      <p:bldP spid="88091" grpId="1" animBg="1"/>
      <p:bldP spid="88092" grpId="0" animBg="1"/>
      <p:bldP spid="88092" grpId="1" animBg="1"/>
      <p:bldP spid="88093" grpId="0" animBg="1"/>
      <p:bldP spid="88093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457200" y="0"/>
            <a:ext cx="4038600" cy="2667000"/>
          </a:xfrm>
          <a:prstGeom prst="cloudCallout">
            <a:avLst>
              <a:gd name="adj1" fmla="val -10309"/>
              <a:gd name="adj2" fmla="val 71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 TA LÀM GÌ ĐỂ LOẠI BỎ “CÁI BAO” TRÙM LÊN TƯ TƯỞNG CỦA MỘT SỐ BỘ PHẬN HIỆN NAY?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2800"/>
            <a:ext cx="4495800" cy="350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0"/>
            <a:ext cx="74676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07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9800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Diễn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lại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một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phân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cảnh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trong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truyện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ngắn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“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Người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trong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bao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”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12115800" cy="6858000"/>
            <a:chOff x="0" y="-12"/>
            <a:chExt cx="5761" cy="4332"/>
          </a:xfrm>
        </p:grpSpPr>
        <p:pic>
          <p:nvPicPr>
            <p:cNvPr id="32777" name="Picture 3" descr="AG00056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 flipH="1" flipV="1">
              <a:off x="3553" y="2111"/>
              <a:ext cx="43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4" descr="AG00056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2"/>
              <a:ext cx="57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5" descr="AG00056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0" y="4223"/>
              <a:ext cx="576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80" name="Picture 6" descr="AG00056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11" y="2111"/>
              <a:ext cx="43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8423" name="WordArt 7"/>
          <p:cNvSpPr>
            <a:spLocks noChangeArrowheads="1" noChangeShapeType="1" noTextEdit="1"/>
          </p:cNvSpPr>
          <p:nvPr/>
        </p:nvSpPr>
        <p:spPr bwMode="auto">
          <a:xfrm>
            <a:off x="914400" y="457200"/>
            <a:ext cx="10668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2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ân </a:t>
            </a:r>
            <a:r>
              <a:rPr lang="vi-VN" sz="32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 cám ơn</a:t>
            </a:r>
            <a:endParaRPr lang="en-US" sz="32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dist="53882" dir="2700000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24" name="WordArt 8"/>
          <p:cNvSpPr>
            <a:spLocks noChangeArrowheads="1" noChangeShapeType="1" noTextEdit="1"/>
          </p:cNvSpPr>
          <p:nvPr/>
        </p:nvSpPr>
        <p:spPr bwMode="auto">
          <a:xfrm>
            <a:off x="444373" y="3733799"/>
            <a:ext cx="11468480" cy="23975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05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105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05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105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05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5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105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3" name="Picture 9" descr="15660_975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44958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15660_975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8953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12852_757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0"/>
            <a:ext cx="449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 descr="12852_757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96000"/>
            <a:ext cx="426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3" grpId="0" animBg="1"/>
      <p:bldP spid="1884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1" descr="t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4288"/>
            <a:ext cx="121920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3352801" y="6019801"/>
            <a:ext cx="3671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i="1">
                <a:solidFill>
                  <a:srgbClr val="3333FF"/>
                </a:solidFill>
                <a:latin typeface="Times New Roman" pitchFamily="18" charset="0"/>
              </a:rPr>
              <a:t>Nhát như thỏ đế</a:t>
            </a:r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15</a:t>
            </a:r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14</a:t>
            </a:r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12</a:t>
            </a:r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09579" name="Oval 11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109580" name="Oval 12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09</a:t>
            </a:r>
          </a:p>
        </p:txBody>
      </p:sp>
      <p:sp>
        <p:nvSpPr>
          <p:cNvPr id="109581" name="Oval 13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08</a:t>
            </a:r>
          </a:p>
        </p:txBody>
      </p:sp>
      <p:sp>
        <p:nvSpPr>
          <p:cNvPr id="109582" name="Oval 14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07</a:t>
            </a:r>
          </a:p>
        </p:txBody>
      </p:sp>
      <p:sp>
        <p:nvSpPr>
          <p:cNvPr id="109583" name="Oval 15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06</a:t>
            </a:r>
          </a:p>
        </p:txBody>
      </p:sp>
      <p:sp>
        <p:nvSpPr>
          <p:cNvPr id="109584" name="Oval 16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05</a:t>
            </a:r>
          </a:p>
        </p:txBody>
      </p:sp>
      <p:sp>
        <p:nvSpPr>
          <p:cNvPr id="109585" name="Oval 17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109586" name="Oval 18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109587" name="Oval 19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09588" name="Oval 20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95758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nimBg="1"/>
      <p:bldP spid="109574" grpId="1" animBg="1"/>
      <p:bldP spid="109575" grpId="0" animBg="1"/>
      <p:bldP spid="109575" grpId="1" animBg="1"/>
      <p:bldP spid="109576" grpId="0" animBg="1"/>
      <p:bldP spid="109576" grpId="1" animBg="1"/>
      <p:bldP spid="109577" grpId="0" animBg="1"/>
      <p:bldP spid="109577" grpId="1" animBg="1"/>
      <p:bldP spid="109578" grpId="0" animBg="1"/>
      <p:bldP spid="109578" grpId="1" animBg="1"/>
      <p:bldP spid="109579" grpId="0" animBg="1"/>
      <p:bldP spid="109579" grpId="1" animBg="1"/>
      <p:bldP spid="109580" grpId="0" animBg="1"/>
      <p:bldP spid="109580" grpId="1" animBg="1"/>
      <p:bldP spid="109581" grpId="0" animBg="1"/>
      <p:bldP spid="109581" grpId="1" animBg="1"/>
      <p:bldP spid="109582" grpId="0" animBg="1"/>
      <p:bldP spid="109582" grpId="1" animBg="1"/>
      <p:bldP spid="109583" grpId="0" animBg="1"/>
      <p:bldP spid="109583" grpId="1" animBg="1"/>
      <p:bldP spid="109584" grpId="0" animBg="1"/>
      <p:bldP spid="109584" grpId="1" animBg="1"/>
      <p:bldP spid="109585" grpId="0" animBg="1"/>
      <p:bldP spid="109585" grpId="1" animBg="1"/>
      <p:bldP spid="109586" grpId="0" animBg="1"/>
      <p:bldP spid="109586" grpId="1" animBg="1"/>
      <p:bldP spid="109587" grpId="0" animBg="1"/>
      <p:bldP spid="109587" grpId="1" animBg="1"/>
      <p:bldP spid="109588" grpId="0" animBg="1"/>
      <p:bldP spid="109588" grpId="1" animBg="1"/>
      <p:bldP spid="109589" grpId="0" animBg="1"/>
      <p:bldP spid="10958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1" y="120651"/>
            <a:ext cx="11783484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673600" y="6396038"/>
            <a:ext cx="2235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>
                <a:solidFill>
                  <a:schemeClr val="folHlink"/>
                </a:solidFill>
                <a:latin typeface="Times New Roman" pitchFamily="18" charset="0"/>
              </a:rPr>
              <a:t>Rụt cổ rùa</a:t>
            </a:r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110601" name="Oval 9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13</a:t>
            </a:r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12</a:t>
            </a:r>
          </a:p>
        </p:txBody>
      </p:sp>
      <p:sp>
        <p:nvSpPr>
          <p:cNvPr id="110604" name="Oval 12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11</a:t>
            </a:r>
          </a:p>
        </p:txBody>
      </p:sp>
      <p:sp>
        <p:nvSpPr>
          <p:cNvPr id="110605" name="Oval 13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10</a:t>
            </a:r>
          </a:p>
        </p:txBody>
      </p:sp>
      <p:sp>
        <p:nvSpPr>
          <p:cNvPr id="110606" name="Oval 14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09</a:t>
            </a:r>
          </a:p>
        </p:txBody>
      </p:sp>
      <p:sp>
        <p:nvSpPr>
          <p:cNvPr id="110607" name="Oval 15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08</a:t>
            </a:r>
          </a:p>
        </p:txBody>
      </p:sp>
      <p:sp>
        <p:nvSpPr>
          <p:cNvPr id="110608" name="Oval 16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07</a:t>
            </a:r>
          </a:p>
        </p:txBody>
      </p:sp>
      <p:sp>
        <p:nvSpPr>
          <p:cNvPr id="110609" name="Oval 17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06</a:t>
            </a:r>
          </a:p>
        </p:txBody>
      </p:sp>
      <p:sp>
        <p:nvSpPr>
          <p:cNvPr id="110610" name="Oval 18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05</a:t>
            </a:r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04</a:t>
            </a:r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03</a:t>
            </a:r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02</a:t>
            </a:r>
          </a:p>
        </p:txBody>
      </p:sp>
      <p:sp>
        <p:nvSpPr>
          <p:cNvPr id="110614" name="Oval 22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01</a:t>
            </a:r>
          </a:p>
        </p:txBody>
      </p:sp>
      <p:sp>
        <p:nvSpPr>
          <p:cNvPr id="110615" name="Oval 23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  <p:bldP spid="110600" grpId="0" animBg="1"/>
      <p:bldP spid="110600" grpId="1" animBg="1"/>
      <p:bldP spid="110601" grpId="0" animBg="1"/>
      <p:bldP spid="110601" grpId="1" animBg="1"/>
      <p:bldP spid="110602" grpId="0" animBg="1"/>
      <p:bldP spid="110602" grpId="1" animBg="1"/>
      <p:bldP spid="110603" grpId="0" animBg="1"/>
      <p:bldP spid="110603" grpId="1" animBg="1"/>
      <p:bldP spid="110604" grpId="0" animBg="1"/>
      <p:bldP spid="110604" grpId="1" animBg="1"/>
      <p:bldP spid="110605" grpId="0" animBg="1"/>
      <p:bldP spid="110605" grpId="1" animBg="1"/>
      <p:bldP spid="110606" grpId="0" animBg="1"/>
      <p:bldP spid="110606" grpId="1" animBg="1"/>
      <p:bldP spid="110607" grpId="0" animBg="1"/>
      <p:bldP spid="110607" grpId="1" animBg="1"/>
      <p:bldP spid="110608" grpId="0" animBg="1"/>
      <p:bldP spid="110608" grpId="1" animBg="1"/>
      <p:bldP spid="110609" grpId="0" animBg="1"/>
      <p:bldP spid="110609" grpId="1" animBg="1"/>
      <p:bldP spid="110610" grpId="0" animBg="1"/>
      <p:bldP spid="110610" grpId="1" animBg="1"/>
      <p:bldP spid="110611" grpId="0" animBg="1"/>
      <p:bldP spid="110611" grpId="1" animBg="1"/>
      <p:bldP spid="110612" grpId="0" animBg="1"/>
      <p:bldP spid="110612" grpId="1" animBg="1"/>
      <p:bldP spid="110613" grpId="0" animBg="1"/>
      <p:bldP spid="110613" grpId="1" animBg="1"/>
      <p:bldP spid="110614" grpId="0" animBg="1"/>
      <p:bldP spid="110614" grpId="1" animBg="1"/>
      <p:bldP spid="110615" grpId="0" animBg="1"/>
      <p:bldP spid="1106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572000" y="6172201"/>
            <a:ext cx="2090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chemeClr val="folHlink"/>
                </a:solidFill>
                <a:latin typeface="Times New Roman" pitchFamily="18" charset="0"/>
              </a:rPr>
              <a:t>Con ốc nằm co</a:t>
            </a:r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110601" name="Oval 9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13</a:t>
            </a:r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12</a:t>
            </a:r>
          </a:p>
        </p:txBody>
      </p:sp>
      <p:sp>
        <p:nvSpPr>
          <p:cNvPr id="110604" name="Oval 12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11</a:t>
            </a:r>
          </a:p>
        </p:txBody>
      </p:sp>
      <p:sp>
        <p:nvSpPr>
          <p:cNvPr id="110605" name="Oval 13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10</a:t>
            </a:r>
          </a:p>
        </p:txBody>
      </p:sp>
      <p:sp>
        <p:nvSpPr>
          <p:cNvPr id="110606" name="Oval 14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09</a:t>
            </a:r>
          </a:p>
        </p:txBody>
      </p:sp>
      <p:sp>
        <p:nvSpPr>
          <p:cNvPr id="110607" name="Oval 15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08</a:t>
            </a:r>
          </a:p>
        </p:txBody>
      </p:sp>
      <p:sp>
        <p:nvSpPr>
          <p:cNvPr id="110608" name="Oval 16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07</a:t>
            </a:r>
          </a:p>
        </p:txBody>
      </p:sp>
      <p:sp>
        <p:nvSpPr>
          <p:cNvPr id="110609" name="Oval 17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06</a:t>
            </a:r>
          </a:p>
        </p:txBody>
      </p:sp>
      <p:sp>
        <p:nvSpPr>
          <p:cNvPr id="110610" name="Oval 18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05</a:t>
            </a:r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04</a:t>
            </a:r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03</a:t>
            </a:r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02</a:t>
            </a:r>
          </a:p>
        </p:txBody>
      </p:sp>
      <p:sp>
        <p:nvSpPr>
          <p:cNvPr id="110614" name="Oval 22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01</a:t>
            </a:r>
          </a:p>
        </p:txBody>
      </p:sp>
      <p:sp>
        <p:nvSpPr>
          <p:cNvPr id="110615" name="Oval 23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00</a:t>
            </a:r>
          </a:p>
        </p:txBody>
      </p:sp>
      <p:pic>
        <p:nvPicPr>
          <p:cNvPr id="1025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5317" y="138114"/>
            <a:ext cx="6502400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  <p:bldP spid="110600" grpId="0" animBg="1"/>
      <p:bldP spid="110600" grpId="1" animBg="1"/>
      <p:bldP spid="110601" grpId="0" animBg="1"/>
      <p:bldP spid="110601" grpId="1" animBg="1"/>
      <p:bldP spid="110602" grpId="0" animBg="1"/>
      <p:bldP spid="110602" grpId="1" animBg="1"/>
      <p:bldP spid="110603" grpId="0" animBg="1"/>
      <p:bldP spid="110603" grpId="1" animBg="1"/>
      <p:bldP spid="110604" grpId="0" animBg="1"/>
      <p:bldP spid="110604" grpId="1" animBg="1"/>
      <p:bldP spid="110605" grpId="0" animBg="1"/>
      <p:bldP spid="110605" grpId="1" animBg="1"/>
      <p:bldP spid="110606" grpId="0" animBg="1"/>
      <p:bldP spid="110606" grpId="1" animBg="1"/>
      <p:bldP spid="110607" grpId="0" animBg="1"/>
      <p:bldP spid="110607" grpId="1" animBg="1"/>
      <p:bldP spid="110608" grpId="0" animBg="1"/>
      <p:bldP spid="110608" grpId="1" animBg="1"/>
      <p:bldP spid="110609" grpId="0" animBg="1"/>
      <p:bldP spid="110609" grpId="1" animBg="1"/>
      <p:bldP spid="110610" grpId="0" animBg="1"/>
      <p:bldP spid="110610" grpId="1" animBg="1"/>
      <p:bldP spid="110611" grpId="0" animBg="1"/>
      <p:bldP spid="110611" grpId="1" animBg="1"/>
      <p:bldP spid="110612" grpId="0" animBg="1"/>
      <p:bldP spid="110612" grpId="1" animBg="1"/>
      <p:bldP spid="110613" grpId="0" animBg="1"/>
      <p:bldP spid="110613" grpId="1" animBg="1"/>
      <p:bldP spid="110614" grpId="0" animBg="1"/>
      <p:bldP spid="110614" grpId="1" animBg="1"/>
      <p:bldP spid="110615" grpId="0" animBg="1"/>
      <p:bldP spid="1106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084" y="228600"/>
            <a:ext cx="8636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743200" y="6280151"/>
            <a:ext cx="52020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3333FF"/>
                </a:solidFill>
                <a:latin typeface="Times New Roman" pitchFamily="18" charset="0"/>
              </a:rPr>
              <a:t>Cháy nhà hàng xóm bình chân như vại</a:t>
            </a:r>
          </a:p>
        </p:txBody>
      </p:sp>
      <p:sp>
        <p:nvSpPr>
          <p:cNvPr id="109574" name="Oval 6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15</a:t>
            </a:r>
          </a:p>
        </p:txBody>
      </p:sp>
      <p:sp>
        <p:nvSpPr>
          <p:cNvPr id="109575" name="Oval 7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14</a:t>
            </a:r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109577" name="Oval 9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12</a:t>
            </a:r>
          </a:p>
        </p:txBody>
      </p:sp>
      <p:sp>
        <p:nvSpPr>
          <p:cNvPr id="109578" name="Oval 10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11</a:t>
            </a:r>
          </a:p>
        </p:txBody>
      </p:sp>
      <p:sp>
        <p:nvSpPr>
          <p:cNvPr id="109579" name="Oval 11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109580" name="Oval 12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09</a:t>
            </a:r>
          </a:p>
        </p:txBody>
      </p:sp>
      <p:sp>
        <p:nvSpPr>
          <p:cNvPr id="109581" name="Oval 13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08</a:t>
            </a:r>
          </a:p>
        </p:txBody>
      </p:sp>
      <p:sp>
        <p:nvSpPr>
          <p:cNvPr id="109582" name="Oval 14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07</a:t>
            </a:r>
          </a:p>
        </p:txBody>
      </p:sp>
      <p:sp>
        <p:nvSpPr>
          <p:cNvPr id="109583" name="Oval 15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06</a:t>
            </a:r>
          </a:p>
        </p:txBody>
      </p:sp>
      <p:sp>
        <p:nvSpPr>
          <p:cNvPr id="109584" name="Oval 16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05</a:t>
            </a:r>
          </a:p>
        </p:txBody>
      </p:sp>
      <p:sp>
        <p:nvSpPr>
          <p:cNvPr id="109585" name="Oval 17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109586" name="Oval 18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03</a:t>
            </a:r>
          </a:p>
        </p:txBody>
      </p:sp>
      <p:sp>
        <p:nvSpPr>
          <p:cNvPr id="109587" name="Oval 19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02</a:t>
            </a:r>
          </a:p>
        </p:txBody>
      </p:sp>
      <p:sp>
        <p:nvSpPr>
          <p:cNvPr id="109588" name="Oval 20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109589" name="Oval 21"/>
          <p:cNvSpPr>
            <a:spLocks noChangeArrowheads="1"/>
          </p:cNvSpPr>
          <p:nvPr/>
        </p:nvSpPr>
        <p:spPr bwMode="auto">
          <a:xfrm>
            <a:off x="9550400" y="457200"/>
            <a:ext cx="1219200" cy="914400"/>
          </a:xfrm>
          <a:prstGeom prst="ellipse">
            <a:avLst/>
          </a:prstGeom>
          <a:solidFill>
            <a:srgbClr val="3399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accent2"/>
                </a:solidFill>
              </a:rPr>
              <a:t>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9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9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4" grpId="0" animBg="1"/>
      <p:bldP spid="109574" grpId="1" animBg="1"/>
      <p:bldP spid="109575" grpId="0" animBg="1"/>
      <p:bldP spid="109575" grpId="1" animBg="1"/>
      <p:bldP spid="109576" grpId="0" animBg="1"/>
      <p:bldP spid="109576" grpId="1" animBg="1"/>
      <p:bldP spid="109577" grpId="0" animBg="1"/>
      <p:bldP spid="109577" grpId="1" animBg="1"/>
      <p:bldP spid="109578" grpId="0" animBg="1"/>
      <p:bldP spid="109578" grpId="1" animBg="1"/>
      <p:bldP spid="109579" grpId="0" animBg="1"/>
      <p:bldP spid="109579" grpId="1" animBg="1"/>
      <p:bldP spid="109580" grpId="0" animBg="1"/>
      <p:bldP spid="109580" grpId="1" animBg="1"/>
      <p:bldP spid="109581" grpId="0" animBg="1"/>
      <p:bldP spid="109581" grpId="1" animBg="1"/>
      <p:bldP spid="109582" grpId="0" animBg="1"/>
      <p:bldP spid="109582" grpId="1" animBg="1"/>
      <p:bldP spid="109583" grpId="0" animBg="1"/>
      <p:bldP spid="109583" grpId="1" animBg="1"/>
      <p:bldP spid="109584" grpId="0" animBg="1"/>
      <p:bldP spid="109584" grpId="1" animBg="1"/>
      <p:bldP spid="109585" grpId="0" animBg="1"/>
      <p:bldP spid="109585" grpId="1" animBg="1"/>
      <p:bldP spid="109586" grpId="0" animBg="1"/>
      <p:bldP spid="109586" grpId="1" animBg="1"/>
      <p:bldP spid="109587" grpId="0" animBg="1"/>
      <p:bldP spid="109587" grpId="1" animBg="1"/>
      <p:bldP spid="109588" grpId="0" animBg="1"/>
      <p:bldP spid="109588" grpId="1" animBg="1"/>
      <p:bldP spid="109589" grpId="0" animBg="1"/>
      <p:bldP spid="10958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3200" y="228600"/>
            <a:ext cx="11785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368800" y="6172201"/>
            <a:ext cx="2361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chemeClr val="folHlink"/>
                </a:solidFill>
                <a:latin typeface="Times New Roman" pitchFamily="18" charset="0"/>
              </a:rPr>
              <a:t>Thầy bói xem voi</a:t>
            </a:r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110601" name="Oval 9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13</a:t>
            </a:r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12</a:t>
            </a:r>
          </a:p>
        </p:txBody>
      </p:sp>
      <p:sp>
        <p:nvSpPr>
          <p:cNvPr id="110604" name="Oval 12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11</a:t>
            </a:r>
          </a:p>
        </p:txBody>
      </p:sp>
      <p:sp>
        <p:nvSpPr>
          <p:cNvPr id="110605" name="Oval 13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10</a:t>
            </a:r>
          </a:p>
        </p:txBody>
      </p:sp>
      <p:sp>
        <p:nvSpPr>
          <p:cNvPr id="110606" name="Oval 14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09</a:t>
            </a:r>
          </a:p>
        </p:txBody>
      </p:sp>
      <p:sp>
        <p:nvSpPr>
          <p:cNvPr id="110607" name="Oval 15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08</a:t>
            </a:r>
          </a:p>
        </p:txBody>
      </p:sp>
      <p:sp>
        <p:nvSpPr>
          <p:cNvPr id="110608" name="Oval 16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07</a:t>
            </a:r>
          </a:p>
        </p:txBody>
      </p:sp>
      <p:sp>
        <p:nvSpPr>
          <p:cNvPr id="110609" name="Oval 17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06</a:t>
            </a:r>
          </a:p>
        </p:txBody>
      </p:sp>
      <p:sp>
        <p:nvSpPr>
          <p:cNvPr id="110610" name="Oval 18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05</a:t>
            </a:r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04</a:t>
            </a:r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03</a:t>
            </a:r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02</a:t>
            </a:r>
          </a:p>
        </p:txBody>
      </p:sp>
      <p:sp>
        <p:nvSpPr>
          <p:cNvPr id="110614" name="Oval 22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01</a:t>
            </a:r>
          </a:p>
        </p:txBody>
      </p:sp>
      <p:sp>
        <p:nvSpPr>
          <p:cNvPr id="110615" name="Oval 23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  <p:bldP spid="110600" grpId="0" animBg="1"/>
      <p:bldP spid="110600" grpId="1" animBg="1"/>
      <p:bldP spid="110601" grpId="0" animBg="1"/>
      <p:bldP spid="110601" grpId="1" animBg="1"/>
      <p:bldP spid="110602" grpId="0" animBg="1"/>
      <p:bldP spid="110602" grpId="1" animBg="1"/>
      <p:bldP spid="110603" grpId="0" animBg="1"/>
      <p:bldP spid="110603" grpId="1" animBg="1"/>
      <p:bldP spid="110604" grpId="0" animBg="1"/>
      <p:bldP spid="110604" grpId="1" animBg="1"/>
      <p:bldP spid="110605" grpId="0" animBg="1"/>
      <p:bldP spid="110605" grpId="1" animBg="1"/>
      <p:bldP spid="110606" grpId="0" animBg="1"/>
      <p:bldP spid="110606" grpId="1" animBg="1"/>
      <p:bldP spid="110607" grpId="0" animBg="1"/>
      <p:bldP spid="110607" grpId="1" animBg="1"/>
      <p:bldP spid="110608" grpId="0" animBg="1"/>
      <p:bldP spid="110608" grpId="1" animBg="1"/>
      <p:bldP spid="110609" grpId="0" animBg="1"/>
      <p:bldP spid="110609" grpId="1" animBg="1"/>
      <p:bldP spid="110610" grpId="0" animBg="1"/>
      <p:bldP spid="110610" grpId="1" animBg="1"/>
      <p:bldP spid="110611" grpId="0" animBg="1"/>
      <p:bldP spid="110611" grpId="1" animBg="1"/>
      <p:bldP spid="110612" grpId="0" animBg="1"/>
      <p:bldP spid="110612" grpId="1" animBg="1"/>
      <p:bldP spid="110613" grpId="0" animBg="1"/>
      <p:bldP spid="110613" grpId="1" animBg="1"/>
      <p:bldP spid="110614" grpId="0" animBg="1"/>
      <p:bldP spid="110614" grpId="1" animBg="1"/>
      <p:bldP spid="110615" grpId="0" animBg="1"/>
      <p:bldP spid="1106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775200" y="6248401"/>
            <a:ext cx="18854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chemeClr val="folHlink"/>
                </a:solidFill>
                <a:latin typeface="Times New Roman" pitchFamily="18" charset="0"/>
              </a:rPr>
              <a:t>Mũ </a:t>
            </a:r>
            <a:r>
              <a:rPr lang="en-US" sz="2400" b="1" i="1" dirty="0" err="1" smtClean="0">
                <a:solidFill>
                  <a:schemeClr val="folHlink"/>
                </a:solidFill>
                <a:latin typeface="Times New Roman" pitchFamily="18" charset="0"/>
              </a:rPr>
              <a:t>ni</a:t>
            </a:r>
            <a:r>
              <a:rPr lang="en-US" sz="2400" b="1" i="1" dirty="0" smtClean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folHlink"/>
                </a:solidFill>
                <a:latin typeface="Times New Roman" pitchFamily="18" charset="0"/>
              </a:rPr>
              <a:t>che</a:t>
            </a:r>
            <a:r>
              <a:rPr lang="en-US" sz="2400" b="1" i="1" dirty="0">
                <a:solidFill>
                  <a:schemeClr val="folHlink"/>
                </a:solidFill>
                <a:latin typeface="Times New Roman" pitchFamily="18" charset="0"/>
              </a:rPr>
              <a:t> tai</a:t>
            </a:r>
          </a:p>
        </p:txBody>
      </p:sp>
      <p:sp>
        <p:nvSpPr>
          <p:cNvPr id="110600" name="Oval 8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15</a:t>
            </a:r>
          </a:p>
        </p:txBody>
      </p:sp>
      <p:sp>
        <p:nvSpPr>
          <p:cNvPr id="110601" name="Oval 9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14</a:t>
            </a:r>
          </a:p>
        </p:txBody>
      </p:sp>
      <p:sp>
        <p:nvSpPr>
          <p:cNvPr id="110602" name="Oval 10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13</a:t>
            </a:r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12</a:t>
            </a:r>
          </a:p>
        </p:txBody>
      </p:sp>
      <p:sp>
        <p:nvSpPr>
          <p:cNvPr id="110604" name="Oval 12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11</a:t>
            </a:r>
          </a:p>
        </p:txBody>
      </p:sp>
      <p:sp>
        <p:nvSpPr>
          <p:cNvPr id="110605" name="Oval 13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10</a:t>
            </a:r>
          </a:p>
        </p:txBody>
      </p:sp>
      <p:sp>
        <p:nvSpPr>
          <p:cNvPr id="110606" name="Oval 14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09</a:t>
            </a:r>
          </a:p>
        </p:txBody>
      </p:sp>
      <p:sp>
        <p:nvSpPr>
          <p:cNvPr id="110607" name="Oval 15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08</a:t>
            </a:r>
          </a:p>
        </p:txBody>
      </p:sp>
      <p:sp>
        <p:nvSpPr>
          <p:cNvPr id="110608" name="Oval 16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07</a:t>
            </a:r>
          </a:p>
        </p:txBody>
      </p:sp>
      <p:sp>
        <p:nvSpPr>
          <p:cNvPr id="110609" name="Oval 17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06</a:t>
            </a:r>
          </a:p>
        </p:txBody>
      </p:sp>
      <p:sp>
        <p:nvSpPr>
          <p:cNvPr id="110610" name="Oval 18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05</a:t>
            </a:r>
          </a:p>
        </p:txBody>
      </p:sp>
      <p:sp>
        <p:nvSpPr>
          <p:cNvPr id="110611" name="Oval 19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04</a:t>
            </a:r>
          </a:p>
        </p:txBody>
      </p:sp>
      <p:sp>
        <p:nvSpPr>
          <p:cNvPr id="110612" name="Oval 20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03</a:t>
            </a:r>
          </a:p>
        </p:txBody>
      </p:sp>
      <p:sp>
        <p:nvSpPr>
          <p:cNvPr id="110613" name="Oval 21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02</a:t>
            </a:r>
          </a:p>
        </p:txBody>
      </p:sp>
      <p:sp>
        <p:nvSpPr>
          <p:cNvPr id="110614" name="Oval 22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01</a:t>
            </a:r>
          </a:p>
        </p:txBody>
      </p:sp>
      <p:sp>
        <p:nvSpPr>
          <p:cNvPr id="110615" name="Oval 23"/>
          <p:cNvSpPr>
            <a:spLocks noChangeArrowheads="1"/>
          </p:cNvSpPr>
          <p:nvPr/>
        </p:nvSpPr>
        <p:spPr bwMode="auto">
          <a:xfrm>
            <a:off x="711200" y="228600"/>
            <a:ext cx="1219200" cy="9144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 b="1">
                <a:solidFill>
                  <a:schemeClr val="folHlink"/>
                </a:solidFill>
              </a:rPr>
              <a:t>00</a:t>
            </a:r>
          </a:p>
        </p:txBody>
      </p:sp>
      <p:pic>
        <p:nvPicPr>
          <p:cNvPr id="1333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68263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0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0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0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06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0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500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5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5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  <p:bldP spid="110600" grpId="0" animBg="1"/>
      <p:bldP spid="110600" grpId="1" animBg="1"/>
      <p:bldP spid="110601" grpId="0" animBg="1"/>
      <p:bldP spid="110601" grpId="1" animBg="1"/>
      <p:bldP spid="110602" grpId="0" animBg="1"/>
      <p:bldP spid="110602" grpId="1" animBg="1"/>
      <p:bldP spid="110603" grpId="0" animBg="1"/>
      <p:bldP spid="110603" grpId="1" animBg="1"/>
      <p:bldP spid="110604" grpId="0" animBg="1"/>
      <p:bldP spid="110604" grpId="1" animBg="1"/>
      <p:bldP spid="110605" grpId="0" animBg="1"/>
      <p:bldP spid="110605" grpId="1" animBg="1"/>
      <p:bldP spid="110606" grpId="0" animBg="1"/>
      <p:bldP spid="110606" grpId="1" animBg="1"/>
      <p:bldP spid="110607" grpId="0" animBg="1"/>
      <p:bldP spid="110607" grpId="1" animBg="1"/>
      <p:bldP spid="110608" grpId="0" animBg="1"/>
      <p:bldP spid="110608" grpId="1" animBg="1"/>
      <p:bldP spid="110609" grpId="0" animBg="1"/>
      <p:bldP spid="110609" grpId="1" animBg="1"/>
      <p:bldP spid="110610" grpId="0" animBg="1"/>
      <p:bldP spid="110610" grpId="1" animBg="1"/>
      <p:bldP spid="110611" grpId="0" animBg="1"/>
      <p:bldP spid="110611" grpId="1" animBg="1"/>
      <p:bldP spid="110612" grpId="0" animBg="1"/>
      <p:bldP spid="110612" grpId="1" animBg="1"/>
      <p:bldP spid="110613" grpId="0" animBg="1"/>
      <p:bldP spid="110613" grpId="1" animBg="1"/>
      <p:bldP spid="110614" grpId="0" animBg="1"/>
      <p:bldP spid="110614" grpId="1" animBg="1"/>
      <p:bldP spid="110615" grpId="0" animBg="1"/>
      <p:bldP spid="1106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6349</TotalTime>
  <Words>1163</Words>
  <Application>Microsoft Office PowerPoint</Application>
  <PresentationFormat>Custom</PresentationFormat>
  <Paragraphs>238</Paragraphs>
  <Slides>32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37 Ly Tu Trong Tp Can Tho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Laøm vaên:</dc:title>
  <dc:creator>Bá Lĩnh</dc:creator>
  <cp:lastModifiedBy>AutoBVT</cp:lastModifiedBy>
  <cp:revision>398</cp:revision>
  <dcterms:created xsi:type="dcterms:W3CDTF">2008-10-30T10:03:57Z</dcterms:created>
  <dcterms:modified xsi:type="dcterms:W3CDTF">2019-10-01T03:46:28Z</dcterms:modified>
</cp:coreProperties>
</file>