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1" r:id="rId9"/>
    <p:sldId id="282" r:id="rId10"/>
    <p:sldId id="274" r:id="rId11"/>
    <p:sldId id="278" r:id="rId12"/>
    <p:sldId id="279" r:id="rId13"/>
    <p:sldId id="263" r:id="rId14"/>
    <p:sldId id="264" r:id="rId15"/>
    <p:sldId id="267" r:id="rId16"/>
    <p:sldId id="270" r:id="rId17"/>
    <p:sldId id="271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xpOgmJgVrfxq0TBQAB3k9MdM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  <a:srgbClr val="336600"/>
    <a:srgbClr val="78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8637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4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3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5.xml"/><Relationship Id="rId5" Type="http://schemas.openxmlformats.org/officeDocument/2006/relationships/slide" Target="slide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2033" y="804711"/>
            <a:ext cx="6912451" cy="60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20916" y="-72437"/>
            <a:ext cx="12205251" cy="702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2036" y="-48053"/>
            <a:ext cx="3840813" cy="382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80848" y="-60247"/>
            <a:ext cx="3444539" cy="384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242859" y="2973738"/>
            <a:ext cx="3475021" cy="401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293916" y="3299969"/>
            <a:ext cx="3840813" cy="36944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>
            <a:hlinkClick r:id="rId13" action="ppaction://hlinksldjump"/>
          </p:cNvPr>
          <p:cNvSpPr/>
          <p:nvPr/>
        </p:nvSpPr>
        <p:spPr>
          <a:xfrm>
            <a:off x="1104902" y="6305550"/>
            <a:ext cx="4157135" cy="552450"/>
          </a:xfrm>
          <a:prstGeom prst="homePlat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NỘI DUNG </a:t>
            </a:r>
            <a:r>
              <a:rPr lang="en-US" sz="3200" b="1" i="0" u="sng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TIẾP</a:t>
            </a:r>
            <a:r>
              <a:rPr lang="en-US" sz="32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 THEO</a:t>
            </a:r>
            <a:endParaRPr sz="3200" b="1" i="0" u="none" strike="noStrike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61360" y="-61803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/>
          <p:nvPr/>
        </p:nvSpPr>
        <p:spPr>
          <a:xfrm>
            <a:off x="5333773" y="-63861"/>
            <a:ext cx="6891867" cy="8685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Times New Roman"/>
              </a:rPr>
              <a:t>Em hãy đọc và trả lời các yêu cầu trong bức tranh dưới đây</a:t>
            </a:r>
          </a:p>
        </p:txBody>
      </p:sp>
      <p:sp>
        <p:nvSpPr>
          <p:cNvPr id="93" name="Google Shape;93;p2"/>
          <p:cNvSpPr/>
          <p:nvPr/>
        </p:nvSpPr>
        <p:spPr>
          <a:xfrm>
            <a:off x="4642212" y="714208"/>
            <a:ext cx="7492517" cy="557703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3600" b="1" i="0" u="none" strike="noStrike" cap="none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lớp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gọi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đứng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chú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ý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lắng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nghe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xét</a:t>
            </a:r>
            <a:r>
              <a:rPr lang="en-US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ý: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phần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quà</a:t>
            </a:r>
            <a:r>
              <a:rPr lang="en-US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4642212" y="-40093"/>
            <a:ext cx="738292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HƯỚNG DẪN CÁCH CHƠI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79" y="463466"/>
            <a:ext cx="11336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2.27.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nhiên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x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không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v</a:t>
            </a:r>
            <a:r>
              <a:rPr lang="vi-VN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ượt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quá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22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sao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100 –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x chia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4.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18 + 90 +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x chia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9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767" y="1818360"/>
            <a:ext cx="11336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Giải</a:t>
            </a:r>
            <a:r>
              <a:rPr lang="en-US" sz="28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800" b="1" dirty="0"/>
              <a:t>a)</a:t>
            </a:r>
            <a:r>
              <a:rPr lang="en-US" sz="2800" dirty="0"/>
              <a:t> Ta </a:t>
            </a:r>
            <a:r>
              <a:rPr lang="en-US" sz="2800" dirty="0" err="1"/>
              <a:t>có</a:t>
            </a:r>
            <a:r>
              <a:rPr lang="en-US" sz="2800" dirty="0"/>
              <a:t>: 100 – x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4. </a:t>
            </a:r>
            <a:r>
              <a:rPr lang="en-US" sz="2800" dirty="0" err="1"/>
              <a:t>Mà</a:t>
            </a:r>
            <a:r>
              <a:rPr lang="en-US" sz="2800" dirty="0"/>
              <a:t> 100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4 </a:t>
            </a:r>
            <a:r>
              <a:rPr lang="en-US" sz="2800" dirty="0" err="1"/>
              <a:t>nên</a:t>
            </a:r>
            <a:r>
              <a:rPr lang="en-US" sz="2800" dirty="0"/>
              <a:t> x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4.</a:t>
            </a:r>
          </a:p>
          <a:p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bội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4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22</a:t>
            </a:r>
          </a:p>
          <a:p>
            <a:r>
              <a:rPr lang="en-US" sz="2800" dirty="0" err="1"/>
              <a:t>Vậy</a:t>
            </a:r>
            <a:r>
              <a:rPr lang="en-US" sz="2800" dirty="0"/>
              <a:t> x ∈ {0; 4; 8; 12; 16; 20}</a:t>
            </a:r>
          </a:p>
          <a:p>
            <a:r>
              <a:rPr lang="en-US" sz="2800" b="1" dirty="0"/>
              <a:t>b)</a:t>
            </a:r>
            <a:r>
              <a:rPr lang="en-US" sz="2800" dirty="0"/>
              <a:t> Ta </a:t>
            </a:r>
            <a:r>
              <a:rPr lang="en-US" sz="2800" dirty="0" err="1"/>
              <a:t>có</a:t>
            </a:r>
            <a:r>
              <a:rPr lang="en-US" sz="2800" dirty="0"/>
              <a:t>: 18 + 90 + x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9. </a:t>
            </a:r>
            <a:r>
              <a:rPr lang="en-US" sz="2800" dirty="0" err="1"/>
              <a:t>Mà</a:t>
            </a:r>
            <a:r>
              <a:rPr lang="en-US" sz="2800" dirty="0"/>
              <a:t> 18 </a:t>
            </a:r>
            <a:r>
              <a:rPr lang="en-US" sz="2800" dirty="0" err="1"/>
              <a:t>và</a:t>
            </a:r>
            <a:r>
              <a:rPr lang="en-US" sz="2800" dirty="0"/>
              <a:t> 90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9 </a:t>
            </a:r>
            <a:r>
              <a:rPr lang="en-US" sz="2800" dirty="0" err="1"/>
              <a:t>nên</a:t>
            </a:r>
            <a:r>
              <a:rPr lang="en-US" sz="2800" dirty="0"/>
              <a:t> x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9.</a:t>
            </a:r>
          </a:p>
          <a:p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 x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bội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vượt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22</a:t>
            </a:r>
          </a:p>
          <a:p>
            <a:r>
              <a:rPr lang="en-US" sz="2800" dirty="0" err="1"/>
              <a:t>Vậy</a:t>
            </a:r>
            <a:r>
              <a:rPr lang="en-US" sz="2800" dirty="0"/>
              <a:t> x ∈ {0; 9; 18</a:t>
            </a:r>
            <a:r>
              <a:rPr lang="en-US" sz="2800" dirty="0" smtClean="0"/>
              <a:t>}.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</a:p>
        </p:txBody>
      </p:sp>
      <p:sp>
        <p:nvSpPr>
          <p:cNvPr id="12" name="Google Shape;264;p16"/>
          <p:cNvSpPr/>
          <p:nvPr/>
        </p:nvSpPr>
        <p:spPr>
          <a:xfrm>
            <a:off x="7890160" y="-62629"/>
            <a:ext cx="4685971" cy="2442576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14300" dir="5400000" algn="ctr" rotWithShape="0">
              <a:srgbClr val="000000"/>
            </a:outerShdw>
            <a:reflection stA="50000" endA="300" endPos="54000" dist="1016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x ta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kiến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6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463" y="1453020"/>
            <a:ext cx="10897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Ví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dụ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3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140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thừa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tố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theo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ơ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s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ơ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cột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0707" y="2507293"/>
            <a:ext cx="10897644" cy="5262979"/>
            <a:chOff x="540707" y="1455105"/>
            <a:chExt cx="10897644" cy="5262979"/>
          </a:xfrm>
        </p:grpSpPr>
        <p:sp>
          <p:nvSpPr>
            <p:cNvPr id="5" name="TextBox 4"/>
            <p:cNvSpPr txBox="1"/>
            <p:nvPr/>
          </p:nvSpPr>
          <p:spPr>
            <a:xfrm>
              <a:off x="540707" y="1455105"/>
              <a:ext cx="10897644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Giải</a:t>
              </a:r>
              <a:r>
                <a:rPr lang="en-US" sz="2800" dirty="0" smtClean="0">
                  <a:latin typeface="Calibri" panose="020F0502020204030204" pitchFamily="34" charset="0"/>
                </a:rPr>
                <a:t>.</a:t>
              </a:r>
            </a:p>
            <a:p>
              <a:r>
                <a:rPr lang="en-US" sz="2800" dirty="0" smtClean="0">
                  <a:latin typeface="Calibri" panose="020F0502020204030204" pitchFamily="34" charset="0"/>
                </a:rPr>
                <a:t>S</a:t>
              </a:r>
              <a:r>
                <a:rPr lang="vi-VN" sz="2800" dirty="0" smtClean="0">
                  <a:latin typeface="Calibri" panose="020F0502020204030204" pitchFamily="34" charset="0"/>
                </a:rPr>
                <a:t>ơ</a:t>
              </a:r>
              <a:r>
                <a:rPr lang="en-US" sz="2800" dirty="0" smtClean="0">
                  <a:latin typeface="Calibri" panose="020F0502020204030204" pitchFamily="34" charset="0"/>
                </a:rPr>
                <a:t> </a:t>
              </a:r>
              <a:r>
                <a:rPr lang="vi-VN" sz="2800" dirty="0" smtClean="0">
                  <a:latin typeface="Calibri" panose="020F0502020204030204" pitchFamily="34" charset="0"/>
                </a:rPr>
                <a:t>đồ</a:t>
              </a:r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latin typeface="Calibri" panose="020F0502020204030204" pitchFamily="34" charset="0"/>
                </a:rPr>
                <a:t>cây</a:t>
              </a:r>
              <a:r>
                <a:rPr lang="en-US" sz="2800" dirty="0" smtClean="0">
                  <a:latin typeface="Calibri" panose="020F0502020204030204" pitchFamily="34" charset="0"/>
                </a:rPr>
                <a:t>   140                                                     </a:t>
              </a:r>
            </a:p>
            <a:p>
              <a:endParaRPr lang="en-US" sz="2800" dirty="0" smtClean="0">
                <a:latin typeface="Calibri" panose="020F0502020204030204" pitchFamily="34" charset="0"/>
              </a:endParaRPr>
            </a:p>
            <a:p>
              <a:r>
                <a:rPr lang="en-US" sz="2800" dirty="0" smtClean="0">
                  <a:latin typeface="Calibri" panose="020F0502020204030204" pitchFamily="34" charset="0"/>
                </a:rPr>
                <a:t>                5             28</a:t>
              </a:r>
            </a:p>
            <a:p>
              <a:endParaRPr lang="en-US" sz="2800" dirty="0">
                <a:latin typeface="Calibri" panose="020F0502020204030204" pitchFamily="34" charset="0"/>
              </a:endParaRPr>
            </a:p>
            <a:p>
              <a:r>
                <a:rPr lang="en-US" sz="2800" dirty="0" smtClean="0">
                  <a:latin typeface="Calibri" panose="020F0502020204030204" pitchFamily="34" charset="0"/>
                </a:rPr>
                <a:t>                         2               14</a:t>
              </a:r>
            </a:p>
            <a:p>
              <a:endParaRPr lang="en-US" sz="2800" dirty="0">
                <a:latin typeface="Calibri" panose="020F0502020204030204" pitchFamily="34" charset="0"/>
              </a:endParaRPr>
            </a:p>
            <a:p>
              <a:r>
                <a:rPr lang="en-US" sz="2800" dirty="0" smtClean="0">
                  <a:latin typeface="Calibri" panose="020F0502020204030204" pitchFamily="34" charset="0"/>
                </a:rPr>
                <a:t>                                      2          7</a:t>
              </a:r>
            </a:p>
            <a:p>
              <a:r>
                <a:rPr lang="en-US" sz="2800" dirty="0">
                  <a:latin typeface="Calibri" panose="020F0502020204030204" pitchFamily="34" charset="0"/>
                </a:rPr>
                <a:t>      </a:t>
              </a:r>
              <a:r>
                <a:rPr lang="en-US" sz="2800" dirty="0" err="1" smtClean="0">
                  <a:latin typeface="Calibri" panose="020F0502020204030204" pitchFamily="34" charset="0"/>
                </a:rPr>
                <a:t>Vậy</a:t>
              </a:r>
              <a:r>
                <a:rPr lang="en-US" sz="2800" dirty="0" smtClean="0">
                  <a:latin typeface="Calibri" panose="020F0502020204030204" pitchFamily="34" charset="0"/>
                </a:rPr>
                <a:t> 140 = 2</a:t>
              </a:r>
              <a:r>
                <a:rPr lang="en-US" sz="2800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sz="2800" dirty="0" smtClean="0">
                  <a:latin typeface="Calibri" panose="020F0502020204030204" pitchFamily="34" charset="0"/>
                </a:rPr>
                <a:t>.5.7</a:t>
              </a:r>
            </a:p>
            <a:p>
              <a:endParaRPr lang="en-US" sz="2800" dirty="0">
                <a:latin typeface="Calibri" panose="020F0502020204030204" pitchFamily="34" charset="0"/>
              </a:endParaRPr>
            </a:p>
            <a:p>
              <a:endParaRPr lang="en-US" sz="2800" dirty="0" smtClean="0">
                <a:latin typeface="Calibri" panose="020F0502020204030204" pitchFamily="34" charset="0"/>
              </a:endParaRPr>
            </a:p>
            <a:p>
              <a:endParaRPr 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2066795" y="2392471"/>
              <a:ext cx="313150" cy="28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868460" y="2392471"/>
              <a:ext cx="363255" cy="288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868460" y="3244241"/>
              <a:ext cx="363255" cy="450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82444" y="3244241"/>
              <a:ext cx="438411" cy="450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933173" y="4083485"/>
              <a:ext cx="275572" cy="388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59266" y="4083485"/>
              <a:ext cx="288098" cy="388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13743" y="2981196"/>
            <a:ext cx="4334007" cy="3108543"/>
            <a:chOff x="6613742" y="2642990"/>
            <a:chExt cx="4334006" cy="3108543"/>
          </a:xfrm>
        </p:grpSpPr>
        <p:sp>
          <p:nvSpPr>
            <p:cNvPr id="20" name="TextBox 19"/>
            <p:cNvSpPr txBox="1"/>
            <p:nvPr/>
          </p:nvSpPr>
          <p:spPr>
            <a:xfrm>
              <a:off x="6613742" y="2642990"/>
              <a:ext cx="4334006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anose="020F0502020204030204" pitchFamily="34" charset="0"/>
                </a:rPr>
                <a:t>S</a:t>
              </a:r>
              <a:r>
                <a:rPr lang="vi-VN" sz="2800" dirty="0" smtClean="0">
                  <a:latin typeface="Calibri" panose="020F0502020204030204" pitchFamily="34" charset="0"/>
                </a:rPr>
                <a:t>ơ</a:t>
              </a:r>
              <a:r>
                <a:rPr lang="en-US" sz="2800" dirty="0" smtClean="0">
                  <a:latin typeface="Calibri" panose="020F0502020204030204" pitchFamily="34" charset="0"/>
                </a:rPr>
                <a:t> </a:t>
              </a:r>
              <a:r>
                <a:rPr lang="vi-VN" sz="2800" dirty="0" smtClean="0">
                  <a:latin typeface="Calibri" panose="020F0502020204030204" pitchFamily="34" charset="0"/>
                </a:rPr>
                <a:t>đồ</a:t>
              </a:r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latin typeface="Calibri" panose="020F0502020204030204" pitchFamily="34" charset="0"/>
                </a:rPr>
                <a:t>cột</a:t>
              </a:r>
              <a:r>
                <a:rPr lang="en-US" sz="2800" dirty="0" smtClean="0">
                  <a:latin typeface="Calibri" panose="020F0502020204030204" pitchFamily="34" charset="0"/>
                </a:rPr>
                <a:t>   140    2</a:t>
              </a:r>
            </a:p>
            <a:p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smtClean="0">
                  <a:latin typeface="Calibri" panose="020F0502020204030204" pitchFamily="34" charset="0"/>
                </a:rPr>
                <a:t>                     70    2</a:t>
              </a:r>
            </a:p>
            <a:p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smtClean="0">
                  <a:latin typeface="Calibri" panose="020F0502020204030204" pitchFamily="34" charset="0"/>
                </a:rPr>
                <a:t>                      35   5                </a:t>
              </a:r>
            </a:p>
            <a:p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smtClean="0">
                  <a:latin typeface="Calibri" panose="020F0502020204030204" pitchFamily="34" charset="0"/>
                </a:rPr>
                <a:t>                        7    7</a:t>
              </a:r>
            </a:p>
            <a:p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smtClean="0">
                  <a:latin typeface="Calibri" panose="020F0502020204030204" pitchFamily="34" charset="0"/>
                </a:rPr>
                <a:t>                        1</a:t>
              </a:r>
            </a:p>
            <a:p>
              <a:endParaRPr lang="en-US" sz="2800" dirty="0" smtClean="0">
                <a:latin typeface="Calibri" panose="020F0502020204030204" pitchFamily="34" charset="0"/>
              </a:endParaRPr>
            </a:p>
            <a:p>
              <a:r>
                <a:rPr lang="en-US" sz="2800" dirty="0"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latin typeface="Calibri" panose="020F0502020204030204" pitchFamily="34" charset="0"/>
                </a:rPr>
                <a:t>Vậy</a:t>
              </a:r>
              <a:r>
                <a:rPr lang="en-US" sz="2800" dirty="0" smtClean="0">
                  <a:latin typeface="Calibri" panose="020F0502020204030204" pitchFamily="34" charset="0"/>
                </a:rPr>
                <a:t> 140 = 2</a:t>
              </a:r>
              <a:r>
                <a:rPr lang="en-US" sz="2800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sz="2800" dirty="0" smtClean="0">
                  <a:latin typeface="Calibri" panose="020F0502020204030204" pitchFamily="34" charset="0"/>
                </a:rPr>
                <a:t>.5.7</a:t>
              </a:r>
              <a:endParaRPr lang="en-US" sz="2800" dirty="0">
                <a:latin typeface="Calibri" panose="020F0502020204030204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8981162" y="2768250"/>
              <a:ext cx="62630" cy="2044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02507" y="590811"/>
            <a:ext cx="10897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tố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463" y="413361"/>
            <a:ext cx="10897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2.26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A, B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tố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A = 4</a:t>
            </a:r>
            <a:r>
              <a:rPr lang="en-US" sz="28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6</a:t>
            </a:r>
            <a:r>
              <a:rPr lang="en-US" sz="2800" baseline="30000" dirty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en-US" sz="28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B = 9</a:t>
            </a:r>
            <a:r>
              <a:rPr lang="en-US" sz="28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15</a:t>
            </a:r>
            <a:r>
              <a:rPr lang="en-US" sz="2800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079" y="1868467"/>
            <a:ext cx="10897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</a:rPr>
              <a:t>Giải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 = 4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6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4. 4. 6. 6 . 6 = 2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. 2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2 . 3 . 2 . 3 . 2 . 3 = 2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7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. 3</a:t>
            </a:r>
            <a:r>
              <a:rPr 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         B = 9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15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 9 . 9 . 15 . 15 = 3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. 3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. 3 . 5 . 3 . 5 = 3</a:t>
            </a:r>
            <a:r>
              <a:rPr lang="en-US" sz="28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. 5</a:t>
            </a:r>
            <a:r>
              <a:rPr lang="en-US" sz="2800" baseline="30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2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2515675" y="63372"/>
            <a:ext cx="7160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 4 BẠN.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14303" y="1056769"/>
            <a:ext cx="11963399" cy="5559184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Mỗi nhóm cử ra 1 trưởng nhóm.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Các nhóm thảo luận và trình bày vào bảng nhóm nhiệm vụ dưới đây.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AutoNum type="arabicPeriod"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Sau khi hoạt động nhóm xong, các nhóm ngồi tại chỗ, giáo viên sẽ chọn và mời 1 bạn bất kỳ trong 1 nhóm lên trình bày để lấy điểm cho cả nhóm. </a:t>
            </a:r>
            <a:b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 các em hoàn thành tốt nhiệm vụ.</a:t>
            </a:r>
            <a:endParaRPr sz="4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/>
        </p:nvSpPr>
        <p:spPr>
          <a:xfrm>
            <a:off x="2515675" y="63372"/>
            <a:ext cx="716065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 4 BẠN.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2" y="596088"/>
            <a:ext cx="524435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 vụ của các nhóm.</a:t>
            </a:r>
            <a:endParaRPr sz="36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263049" y="1052187"/>
            <a:ext cx="11235847" cy="544882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Calibri" panose="020F0502020204030204" pitchFamily="34" charset="0"/>
              </a:rPr>
              <a:t>Bài</a:t>
            </a:r>
            <a:r>
              <a:rPr lang="en-US" sz="3200" dirty="0" smtClean="0">
                <a:latin typeface="Calibri" panose="020F0502020204030204" pitchFamily="34" charset="0"/>
              </a:rPr>
              <a:t> 2.29. </a:t>
            </a:r>
          </a:p>
          <a:p>
            <a:r>
              <a:rPr lang="en-US" sz="3200" dirty="0" smtClean="0">
                <a:latin typeface="Calibri" panose="020F0502020204030204" pitchFamily="34" charset="0"/>
              </a:rPr>
              <a:t>Hai </a:t>
            </a:r>
            <a:r>
              <a:rPr lang="en-US" sz="3200" dirty="0" err="1" smtClean="0">
                <a:latin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nguyên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tố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vi-VN" sz="3200" dirty="0" smtClean="0">
                <a:latin typeface="Calibri" panose="020F0502020204030204" pitchFamily="34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gọi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là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sinh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vi-VN" sz="3200" dirty="0" smtClean="0">
                <a:latin typeface="Calibri" panose="020F0502020204030204" pitchFamily="34" charset="0"/>
              </a:rPr>
              <a:t>đô</a:t>
            </a:r>
            <a:r>
              <a:rPr lang="en-US" sz="3200" dirty="0" err="1" smtClean="0">
                <a:latin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nếu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chúng</a:t>
            </a:r>
            <a:r>
              <a:rPr lang="en-US" sz="3200" dirty="0" smtClean="0">
                <a:latin typeface="Calibri" panose="020F0502020204030204" pitchFamily="34" charset="0"/>
              </a:rPr>
              <a:t> h</a:t>
            </a:r>
            <a:r>
              <a:rPr lang="vi-VN" sz="3200" dirty="0" smtClean="0">
                <a:latin typeface="Calibri" panose="020F0502020204030204" pitchFamily="34" charset="0"/>
              </a:rPr>
              <a:t>ơ</a:t>
            </a:r>
            <a:r>
              <a:rPr lang="en-US" sz="3200" dirty="0">
                <a:latin typeface="Calibri" panose="020F0502020204030204" pitchFamily="34" charset="0"/>
              </a:rPr>
              <a:t>n </a:t>
            </a:r>
            <a:r>
              <a:rPr lang="en-US" sz="3200" dirty="0" err="1" smtClean="0">
                <a:latin typeface="Calibri" panose="020F0502020204030204" pitchFamily="34" charset="0"/>
              </a:rPr>
              <a:t>kém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nhau</a:t>
            </a:r>
            <a:r>
              <a:rPr lang="en-US" sz="3200" dirty="0" smtClean="0">
                <a:latin typeface="Calibri" panose="020F0502020204030204" pitchFamily="34" charset="0"/>
              </a:rPr>
              <a:t> 2 </a:t>
            </a:r>
            <a:r>
              <a:rPr lang="vi-VN" sz="3200" dirty="0" smtClean="0">
                <a:latin typeface="Calibri" panose="020F0502020204030204" pitchFamily="34" charset="0"/>
              </a:rPr>
              <a:t>đơ</a:t>
            </a:r>
            <a:r>
              <a:rPr lang="en-US" sz="3200" dirty="0">
                <a:latin typeface="Calibri" panose="020F0502020204030204" pitchFamily="34" charset="0"/>
              </a:rPr>
              <a:t>n </a:t>
            </a:r>
            <a:r>
              <a:rPr lang="en-US" sz="3200" dirty="0" err="1" smtClean="0">
                <a:latin typeface="Calibri" panose="020F0502020204030204" pitchFamily="34" charset="0"/>
              </a:rPr>
              <a:t>vị</a:t>
            </a:r>
            <a:r>
              <a:rPr lang="en-US" sz="3200" dirty="0">
                <a:latin typeface="Calibri" panose="020F0502020204030204" pitchFamily="34" charset="0"/>
              </a:rPr>
              <a:t>. </a:t>
            </a:r>
            <a:r>
              <a:rPr lang="en-US" sz="3200" dirty="0" err="1" smtClean="0">
                <a:latin typeface="Calibri" panose="020F0502020204030204" pitchFamily="34" charset="0"/>
              </a:rPr>
              <a:t>Ví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dụ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17 </a:t>
            </a:r>
            <a:r>
              <a:rPr lang="en-US" sz="3200" dirty="0" err="1" smtClean="0">
                <a:latin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</a:rPr>
              <a:t> 19 </a:t>
            </a:r>
            <a:r>
              <a:rPr lang="en-US" sz="3200" dirty="0" err="1" smtClean="0">
                <a:latin typeface="Calibri" panose="020F0502020204030204" pitchFamily="34" charset="0"/>
              </a:rPr>
              <a:t>là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hai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nguyên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tố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sinh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vi-VN" sz="3200" dirty="0" smtClean="0">
                <a:latin typeface="Calibri" panose="020F0502020204030204" pitchFamily="34" charset="0"/>
              </a:rPr>
              <a:t>đô</a:t>
            </a:r>
            <a:r>
              <a:rPr lang="en-US" sz="3200" dirty="0" err="1" smtClean="0">
                <a:latin typeface="Calibri" panose="020F0502020204030204" pitchFamily="34" charset="0"/>
              </a:rPr>
              <a:t>i</a:t>
            </a:r>
            <a:r>
              <a:rPr lang="en-US" sz="3200" dirty="0" smtClean="0">
                <a:latin typeface="Calibri" panose="020F0502020204030204" pitchFamily="34" charset="0"/>
              </a:rPr>
              <a:t>. </a:t>
            </a:r>
            <a:r>
              <a:rPr lang="en-US" sz="3200" dirty="0" err="1" smtClean="0">
                <a:latin typeface="Calibri" panose="020F0502020204030204" pitchFamily="34" charset="0"/>
              </a:rPr>
              <a:t>Em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hãy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liệt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kê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hết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cặp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số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nguyên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tố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sinh</a:t>
            </a:r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vi-VN" sz="3200" dirty="0" smtClean="0">
                <a:latin typeface="Calibri" panose="020F0502020204030204" pitchFamily="34" charset="0"/>
              </a:rPr>
              <a:t>đô</a:t>
            </a:r>
            <a:r>
              <a:rPr lang="en-US" sz="3200" dirty="0" err="1" smtClean="0">
                <a:latin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3200" dirty="0" err="1" smtClean="0">
                <a:latin typeface="Calibri" panose="020F0502020204030204" pitchFamily="34" charset="0"/>
              </a:rPr>
              <a:t>nhỏ</a:t>
            </a:r>
            <a:r>
              <a:rPr lang="en-US" sz="3200" dirty="0" smtClean="0">
                <a:latin typeface="Calibri" panose="020F0502020204030204" pitchFamily="34" charset="0"/>
              </a:rPr>
              <a:t> h</a:t>
            </a:r>
            <a:r>
              <a:rPr lang="vi-VN" sz="3200" dirty="0" smtClean="0">
                <a:latin typeface="Calibri" panose="020F0502020204030204" pitchFamily="34" charset="0"/>
              </a:rPr>
              <a:t>ơ</a:t>
            </a:r>
            <a:r>
              <a:rPr lang="en-US" sz="3200" dirty="0" smtClean="0">
                <a:latin typeface="Calibri" panose="020F0502020204030204" pitchFamily="34" charset="0"/>
              </a:rPr>
              <a:t>n 40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</a:endParaRPr>
          </a:p>
          <a:p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 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02336" y="1142088"/>
            <a:ext cx="3790951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/>
          <p:nvPr/>
        </p:nvSpPr>
        <p:spPr>
          <a:xfrm>
            <a:off x="2987901" y="785367"/>
            <a:ext cx="8854255" cy="3214551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tự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nhiên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kì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</a:t>
            </a:r>
            <a:r>
              <a:rPr lang="vi-VN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ơ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 1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hay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không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6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6" descr="hollysparkle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384925" y="6005379"/>
            <a:ext cx="8305800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6" descr="0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33761" y="4545062"/>
            <a:ext cx="1285875" cy="168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6"/>
          <p:cNvSpPr/>
          <p:nvPr/>
        </p:nvSpPr>
        <p:spPr>
          <a:xfrm>
            <a:off x="7514380" y="150316"/>
            <a:ext cx="5277333" cy="3061487"/>
          </a:xfrm>
          <a:prstGeom prst="cloud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27000" dist="114300" dir="5400000" algn="ctr" rotWithShape="0">
              <a:srgbClr val="000000"/>
            </a:outerShdw>
            <a:reflection stA="50000" endA="300" endPos="54000" dist="101600" dir="5400000" sy="-100000" algn="bl" rotWithShape="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hôm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nay,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cần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kiến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6"/>
          <p:cNvSpPr/>
          <p:nvPr/>
        </p:nvSpPr>
        <p:spPr>
          <a:xfrm>
            <a:off x="78813" y="370877"/>
            <a:ext cx="354456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endParaRPr sz="2800" b="1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23307" y="3443866"/>
            <a:ext cx="59516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endParaRPr sz="2800" b="1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81;p16"/>
          <p:cNvSpPr/>
          <p:nvPr/>
        </p:nvSpPr>
        <p:spPr>
          <a:xfrm>
            <a:off x="-31836" y="1237261"/>
            <a:ext cx="69413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vi-VN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bội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bội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81;p16"/>
          <p:cNvSpPr/>
          <p:nvPr/>
        </p:nvSpPr>
        <p:spPr>
          <a:xfrm>
            <a:off x="20359" y="2103639"/>
            <a:ext cx="69413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chất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tổng</a:t>
            </a:r>
            <a:endParaRPr sz="2800" b="1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81;p16"/>
          <p:cNvSpPr/>
          <p:nvPr/>
        </p:nvSpPr>
        <p:spPr>
          <a:xfrm>
            <a:off x="-2606" y="2694451"/>
            <a:ext cx="69413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2, 3, 5, 9</a:t>
            </a:r>
            <a:endParaRPr sz="2800" b="1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1;p16"/>
          <p:cNvSpPr/>
          <p:nvPr/>
        </p:nvSpPr>
        <p:spPr>
          <a:xfrm>
            <a:off x="149795" y="4011769"/>
            <a:ext cx="69413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Khái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niệm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800" b="1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81;p16"/>
          <p:cNvSpPr/>
          <p:nvPr/>
        </p:nvSpPr>
        <p:spPr>
          <a:xfrm>
            <a:off x="139357" y="4615105"/>
            <a:ext cx="694131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thừa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2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1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1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1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1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1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/>
          <p:nvPr/>
        </p:nvSpPr>
        <p:spPr>
          <a:xfrm>
            <a:off x="3528109" y="314096"/>
            <a:ext cx="621253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HƯỚNG DẪN VỀ NHÀ</a:t>
            </a:r>
            <a:endParaRPr sz="5400" b="0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851773" y="1376147"/>
            <a:ext cx="10475935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3600"/>
            </a:pP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Nắm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chắc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bội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toán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liên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lvl="0">
              <a:buClr>
                <a:srgbClr val="002060"/>
              </a:buClr>
              <a:buSzPts val="3600"/>
            </a:pP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Nắm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chắc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hiệu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2, 3, 5, 9.</a:t>
            </a:r>
            <a:endParaRPr dirty="0"/>
          </a:p>
          <a:p>
            <a:pPr lvl="0">
              <a:buClr>
                <a:srgbClr val="002060"/>
              </a:buClr>
              <a:buSzPts val="3600"/>
            </a:pP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Nắm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chắc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chứng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tỏ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phân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thừa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dirty="0">
              <a:ea typeface="Calibri"/>
            </a:endParaRPr>
          </a:p>
          <a:p>
            <a:pPr lvl="0">
              <a:buClr>
                <a:srgbClr val="002060"/>
              </a:buClr>
              <a:buSzPts val="3600"/>
            </a:pP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Nắm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chắc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hôm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nay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còn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thiếu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lvl="0">
              <a:buClr>
                <a:srgbClr val="002060"/>
              </a:buClr>
              <a:buSzPts val="3600"/>
            </a:pP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vi-VN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chung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vi-VN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chung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nhất</a:t>
            </a:r>
            <a:r>
              <a:rPr lang="en-US" sz="36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sz="3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3773511" y="2733051"/>
            <a:ext cx="312074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72.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3773511" y="3486768"/>
            <a:ext cx="312074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21E1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12.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773511" y="4258201"/>
            <a:ext cx="312074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4371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0.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1251" y="5389801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1172377" y="258539"/>
            <a:ext cx="10522857" cy="222794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endParaRPr lang="en-US" sz="3200" b="1" i="0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72; 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12; 0 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ước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36.</a:t>
            </a:r>
            <a:endParaRPr dirty="0"/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3803" y="257019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6562" y="408743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3803" y="3251511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53602" y="5388209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834574" y="473569"/>
            <a:ext cx="10522857" cy="222794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FFC000"/>
              </a:buClr>
              <a:buSzPts val="3200"/>
            </a:pPr>
            <a:r>
              <a:rPr lang="en-US" sz="32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2. </a:t>
            </a:r>
            <a:endParaRPr sz="32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Khẳng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2127739" y="2613673"/>
            <a:ext cx="8030871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2127739" y="3655969"/>
            <a:ext cx="8243813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21E146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9.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2127739" y="4648161"/>
            <a:ext cx="8143604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4371C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tổng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chữ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thì</a:t>
            </a:r>
            <a:r>
              <a:rPr lang="en-US" sz="2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5.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18689" y="367243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88706" y="4642981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13971" y="2631726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2" y="5388209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834574" y="410939"/>
            <a:ext cx="10522857" cy="222794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2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3. </a:t>
            </a:r>
            <a:endParaRPr lang="en-US" sz="3200" b="1" i="0" u="none" strike="noStrike" cap="none" dirty="0" smtClean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3200"/>
            </a:pP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sai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lvl="0">
              <a:buClr>
                <a:schemeClr val="dk1"/>
              </a:buClr>
              <a:buSzPts val="3200"/>
            </a:pP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Tích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kì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luôn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lẻ</a:t>
            </a:r>
            <a:r>
              <a:rPr lang="en-US" sz="32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713405" y="2886408"/>
            <a:ext cx="2306171" cy="2306170"/>
          </a:xfrm>
          <a:custGeom>
            <a:avLst/>
            <a:gdLst/>
            <a:ahLst/>
            <a:cxnLst/>
            <a:rect l="l" t="t" r="r" b="b"/>
            <a:pathLst>
              <a:path w="2306170" h="2306170" extrusionOk="0">
                <a:moveTo>
                  <a:pt x="0" y="1153085"/>
                </a:moveTo>
                <a:cubicBezTo>
                  <a:pt x="0" y="516254"/>
                  <a:pt x="516254" y="0"/>
                  <a:pt x="1153085" y="0"/>
                </a:cubicBezTo>
                <a:cubicBezTo>
                  <a:pt x="1789916" y="0"/>
                  <a:pt x="2306170" y="516254"/>
                  <a:pt x="2306170" y="1153085"/>
                </a:cubicBezTo>
                <a:cubicBezTo>
                  <a:pt x="2306170" y="1789916"/>
                  <a:pt x="1789916" y="2306170"/>
                  <a:pt x="1153085" y="2306170"/>
                </a:cubicBezTo>
                <a:cubicBezTo>
                  <a:pt x="516254" y="2306170"/>
                  <a:pt x="0" y="1789916"/>
                  <a:pt x="0" y="1153085"/>
                </a:cubicBez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464625" tIns="393600" rIns="464625" bIns="393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A. Đúng.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558341" y="2886408"/>
            <a:ext cx="2306171" cy="2306170"/>
          </a:xfrm>
          <a:custGeom>
            <a:avLst/>
            <a:gdLst/>
            <a:ahLst/>
            <a:cxnLst/>
            <a:rect l="l" t="t" r="r" b="b"/>
            <a:pathLst>
              <a:path w="2306170" h="2306170" extrusionOk="0">
                <a:moveTo>
                  <a:pt x="0" y="1153085"/>
                </a:moveTo>
                <a:cubicBezTo>
                  <a:pt x="0" y="516254"/>
                  <a:pt x="516254" y="0"/>
                  <a:pt x="1153085" y="0"/>
                </a:cubicBezTo>
                <a:cubicBezTo>
                  <a:pt x="1789916" y="0"/>
                  <a:pt x="2306170" y="516254"/>
                  <a:pt x="2306170" y="1153085"/>
                </a:cubicBezTo>
                <a:cubicBezTo>
                  <a:pt x="2306170" y="1789916"/>
                  <a:pt x="1789916" y="2306170"/>
                  <a:pt x="1153085" y="2306170"/>
                </a:cubicBezTo>
                <a:cubicBezTo>
                  <a:pt x="516254" y="2306170"/>
                  <a:pt x="0" y="1789916"/>
                  <a:pt x="0" y="1153085"/>
                </a:cubicBezTo>
                <a:close/>
              </a:path>
            </a:pathLst>
          </a:custGeom>
          <a:solidFill>
            <a:srgbClr val="A4A4A4">
              <a:alpha val="49803"/>
            </a:srgbClr>
          </a:solidFill>
          <a:ln>
            <a:noFill/>
          </a:ln>
        </p:spPr>
        <p:txBody>
          <a:bodyPr spcFirstLastPara="1" wrap="square" lIns="464625" tIns="393600" rIns="464625" bIns="3936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B. Sai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4191" y="4095269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19273" y="4182060"/>
            <a:ext cx="1477031" cy="1477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3602" y="5388209"/>
            <a:ext cx="2400300" cy="14682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834574" y="410939"/>
            <a:ext cx="10522857" cy="158070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4.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127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23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321415" y="2211083"/>
            <a:ext cx="6585600" cy="910717"/>
          </a:xfrm>
          <a:custGeom>
            <a:avLst/>
            <a:gdLst/>
            <a:ahLst/>
            <a:cxnLst/>
            <a:rect l="l" t="t" r="r" b="b"/>
            <a:pathLst>
              <a:path w="1712608" h="910717" extrusionOk="0">
                <a:moveTo>
                  <a:pt x="0" y="0"/>
                </a:moveTo>
                <a:lnTo>
                  <a:pt x="1712608" y="0"/>
                </a:lnTo>
                <a:lnTo>
                  <a:pt x="1712608" y="910717"/>
                </a:lnTo>
                <a:lnTo>
                  <a:pt x="0" y="910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7800" tIns="101600" rIns="177800" bIns="1016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332260" y="3356748"/>
            <a:ext cx="6604057" cy="937612"/>
          </a:xfrm>
          <a:custGeom>
            <a:avLst/>
            <a:gdLst/>
            <a:ahLst/>
            <a:cxnLst/>
            <a:rect l="l" t="t" r="r" b="b"/>
            <a:pathLst>
              <a:path w="1712608" h="937612" extrusionOk="0">
                <a:moveTo>
                  <a:pt x="0" y="0"/>
                </a:moveTo>
                <a:lnTo>
                  <a:pt x="1712608" y="0"/>
                </a:lnTo>
                <a:lnTo>
                  <a:pt x="1712608" y="937612"/>
                </a:lnTo>
                <a:lnTo>
                  <a:pt x="0" y="937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7800" tIns="101600" rIns="177800" bIns="1016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127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hợp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endParaRPr sz="2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1268312" y="4625308"/>
            <a:ext cx="6454987" cy="830039"/>
          </a:xfrm>
          <a:custGeom>
            <a:avLst/>
            <a:gdLst/>
            <a:ahLst/>
            <a:cxnLst/>
            <a:rect l="l" t="t" r="r" b="b"/>
            <a:pathLst>
              <a:path w="1712608" h="830039" extrusionOk="0">
                <a:moveTo>
                  <a:pt x="0" y="0"/>
                </a:moveTo>
                <a:lnTo>
                  <a:pt x="1712608" y="0"/>
                </a:lnTo>
                <a:lnTo>
                  <a:pt x="1712608" y="830039"/>
                </a:lnTo>
                <a:lnTo>
                  <a:pt x="0" y="8300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7800" tIns="101600" rIns="177800" bIns="1016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hai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đó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đều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là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nguyên</a:t>
            </a:r>
            <a:r>
              <a:rPr lang="en-US" sz="25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tố</a:t>
            </a:r>
            <a:r>
              <a:rPr lang="en-US" sz="25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5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2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4239" y="4623360"/>
            <a:ext cx="1020415" cy="966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26639" y="3396860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2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3611" y="2225463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>
            <a:off x="0" y="143066"/>
            <a:ext cx="468910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800" b="1" cap="none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tập</a:t>
            </a: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28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hệ</a:t>
            </a:r>
            <a:r>
              <a:rPr lang="en-US" sz="2800" b="1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lang="en-US" sz="2800" b="1" dirty="0" err="1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hết</a:t>
            </a:r>
            <a:r>
              <a:rPr lang="en-US" sz="2800" b="1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 cap="none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679" y="701462"/>
            <a:ext cx="11336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1.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Đội</a:t>
            </a:r>
            <a:r>
              <a:rPr lang="en-US" sz="2800" dirty="0" smtClean="0">
                <a:latin typeface="Calibri" panose="020F0502020204030204" pitchFamily="34" charset="0"/>
              </a:rPr>
              <a:t> v</a:t>
            </a:r>
            <a:r>
              <a:rPr lang="vi-VN" sz="2800" dirty="0" smtClean="0">
                <a:latin typeface="Calibri" panose="020F0502020204030204" pitchFamily="34" charset="0"/>
              </a:rPr>
              <a:t>ă</a:t>
            </a:r>
            <a:r>
              <a:rPr lang="en-US" sz="2800" dirty="0">
                <a:latin typeface="Calibri" panose="020F0502020204030204" pitchFamily="34" charset="0"/>
              </a:rPr>
              <a:t>n </a:t>
            </a:r>
            <a:r>
              <a:rPr lang="en-US" sz="2800" dirty="0" err="1" smtClean="0">
                <a:latin typeface="Calibri" panose="020F0502020204030204" pitchFamily="34" charset="0"/>
              </a:rPr>
              <a:t>nghệ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36 </a:t>
            </a:r>
            <a:r>
              <a:rPr lang="en-US" sz="2800" dirty="0" err="1" smtClean="0">
                <a:latin typeface="Calibri" panose="020F0502020204030204" pitchFamily="34" charset="0"/>
              </a:rPr>
              <a:t>bạn</a:t>
            </a:r>
            <a:r>
              <a:rPr lang="en-US" sz="2800" dirty="0" smtClean="0">
                <a:latin typeface="Calibri" panose="020F0502020204030204" pitchFamily="34" charset="0"/>
              </a:rPr>
              <a:t>, </a:t>
            </a:r>
            <a:r>
              <a:rPr lang="vi-VN" sz="2800" dirty="0" smtClean="0">
                <a:latin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thành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số</a:t>
            </a:r>
            <a:r>
              <a:rPr lang="en-US" sz="2800" dirty="0" smtClean="0">
                <a:latin typeface="Calibri" panose="020F0502020204030204" pitchFamily="34" charset="0"/>
              </a:rPr>
              <a:t> ng</a:t>
            </a:r>
            <a:r>
              <a:rPr lang="vi-VN" sz="2800" dirty="0" smtClean="0">
                <a:latin typeface="Calibri" panose="020F0502020204030204" pitchFamily="34" charset="0"/>
              </a:rPr>
              <a:t>ười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bằng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nhau</a:t>
            </a:r>
            <a:r>
              <a:rPr lang="en-US" sz="2800" dirty="0">
                <a:latin typeface="Calibri" panose="020F0502020204030204" pitchFamily="34" charset="0"/>
              </a:rPr>
              <a:t>. </a:t>
            </a:r>
            <a:r>
              <a:rPr lang="en-US" sz="2800" dirty="0" err="1" smtClean="0">
                <a:latin typeface="Calibri" panose="020F0502020204030204" pitchFamily="34" charset="0"/>
              </a:rPr>
              <a:t>Hỏi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những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nào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</a:rPr>
              <a:t>biết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từ</a:t>
            </a:r>
            <a:r>
              <a:rPr lang="en-US" sz="2800" dirty="0" smtClean="0">
                <a:latin typeface="Calibri" panose="020F0502020204030204" pitchFamily="34" charset="0"/>
              </a:rPr>
              <a:t> 3 </a:t>
            </a:r>
            <a:r>
              <a:rPr lang="vi-VN" sz="2800" dirty="0" smtClean="0">
                <a:latin typeface="Calibri" panose="020F0502020204030204" pitchFamily="34" charset="0"/>
              </a:rPr>
              <a:t>đến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12 </a:t>
            </a:r>
            <a:r>
              <a:rPr lang="en-US" sz="2800" dirty="0" err="1" smtClean="0">
                <a:latin typeface="Calibri" panose="020F0502020204030204" pitchFamily="34" charset="0"/>
              </a:rPr>
              <a:t>bạn</a:t>
            </a:r>
            <a:r>
              <a:rPr lang="en-US" sz="2800" dirty="0" smtClean="0">
                <a:latin typeface="Calibri" panose="020F0502020204030204" pitchFamily="34" charset="0"/>
              </a:rPr>
              <a:t>?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767" y="2056357"/>
            <a:ext cx="11336055" cy="3108543"/>
            <a:chOff x="327765" y="2056354"/>
            <a:chExt cx="11336055" cy="3108543"/>
          </a:xfrm>
        </p:grpSpPr>
        <p:sp>
          <p:nvSpPr>
            <p:cNvPr id="11" name="TextBox 10"/>
            <p:cNvSpPr txBox="1"/>
            <p:nvPr/>
          </p:nvSpPr>
          <p:spPr>
            <a:xfrm>
              <a:off x="327765" y="2056354"/>
              <a:ext cx="1133605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Giải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: 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Do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36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thành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vi-VN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đều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nhau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nên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phải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vi-VN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ước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của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36</a:t>
              </a:r>
            </a:p>
            <a:p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Ta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vi-VN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Ư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(36) =                                </a:t>
              </a:r>
            </a:p>
            <a:p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Vì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từ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3 </a:t>
              </a:r>
              <a:r>
                <a:rPr lang="vi-VN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đế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n 12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nên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trong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hàng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chỉ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thể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3; 4; 6; 8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; 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12.</a:t>
              </a:r>
            </a:p>
            <a:p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Do </a:t>
              </a:r>
              <a:r>
                <a:rPr lang="vi-VN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đó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, ta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5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cách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xếp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thoả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mãn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yêu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cầu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vi-VN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đề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bài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cụ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2"/>
                  </a:solidFill>
                  <a:latin typeface="Calibri" panose="020F0502020204030204" pitchFamily="34" charset="0"/>
                </a:rPr>
                <a:t>thể</a:t>
              </a: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: </a:t>
              </a:r>
            </a:p>
            <a:p>
              <a:endParaRPr lang="en-US" sz="2800" dirty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7788810"/>
                </p:ext>
              </p:extLst>
            </p:nvPr>
          </p:nvGraphicFramePr>
          <p:xfrm>
            <a:off x="2428875" y="3049588"/>
            <a:ext cx="2609850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Equation" r:id="rId4" imgW="1434960" imgH="253800" progId="Equation.DSMT4">
                    <p:embed/>
                  </p:oleObj>
                </mc:Choice>
                <mc:Fallback>
                  <p:oleObj name="Equation" r:id="rId4" imgW="14349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28875" y="3049588"/>
                          <a:ext cx="2609850" cy="461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94309"/>
              </p:ext>
            </p:extLst>
          </p:nvPr>
        </p:nvGraphicFramePr>
        <p:xfrm>
          <a:off x="1794006" y="4940928"/>
          <a:ext cx="812800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5128"/>
                <a:gridCol w="851771"/>
                <a:gridCol w="876823"/>
                <a:gridCol w="939452"/>
                <a:gridCol w="889348"/>
                <a:gridCol w="7654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bạn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ở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mỗi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hàng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Calibri" panose="020F0502020204030204" pitchFamily="34" charset="0"/>
                        </a:rPr>
                        <a:t>Số</a:t>
                      </a:r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latin typeface="Calibri" panose="020F0502020204030204" pitchFamily="34" charset="0"/>
                        </a:rPr>
                        <a:t>hàng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12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sz="28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679" y="701460"/>
            <a:ext cx="11336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2.28.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Lớp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6B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40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học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sinh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dự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án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tập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nhỏ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cô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giáo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muốn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chia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lớp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ng</a:t>
            </a:r>
            <a:r>
              <a:rPr lang="vi-V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ười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</a:t>
            </a:r>
            <a:r>
              <a:rPr lang="vi-V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ư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nhau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nhiều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h</a:t>
            </a:r>
            <a:r>
              <a:rPr lang="vi-V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ơ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 3 ng</a:t>
            </a:r>
            <a:r>
              <a:rPr lang="vi-V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ười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Hỏi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mỗi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thể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bao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nhiêu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ng</a:t>
            </a:r>
            <a:r>
              <a:rPr lang="vi-VN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ười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?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437" y="2583680"/>
            <a:ext cx="11256719" cy="1815882"/>
            <a:chOff x="217123" y="3435448"/>
            <a:chExt cx="11256718" cy="1815882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7669337"/>
                </p:ext>
              </p:extLst>
            </p:nvPr>
          </p:nvGraphicFramePr>
          <p:xfrm>
            <a:off x="2356525" y="4302188"/>
            <a:ext cx="2424112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4" imgW="1333440" imgH="253800" progId="Equation.DSMT4">
                    <p:embed/>
                  </p:oleObj>
                </mc:Choice>
                <mc:Fallback>
                  <p:oleObj name="Equation" r:id="rId4" imgW="13334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56525" y="4302188"/>
                          <a:ext cx="2424112" cy="461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217123" y="3435448"/>
              <a:ext cx="1125671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</a:rPr>
                <a:t>Giải</a:t>
              </a:r>
              <a:r>
                <a:rPr lang="en-US" sz="2800" dirty="0" smtClean="0">
                  <a:solidFill>
                    <a:schemeClr val="tx1"/>
                  </a:solidFill>
                </a:rPr>
                <a:t>: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800" dirty="0" smtClean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người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mỗi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nhóm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phải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lớn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hơn</a:t>
              </a:r>
              <a:r>
                <a:rPr lang="en-US" sz="2800" dirty="0">
                  <a:solidFill>
                    <a:schemeClr val="tx1"/>
                  </a:solidFill>
                </a:rPr>
                <a:t> 3 </a:t>
              </a:r>
              <a:r>
                <a:rPr lang="en-US" sz="2800" dirty="0" err="1">
                  <a:solidFill>
                    <a:schemeClr val="tx1"/>
                  </a:solidFill>
                </a:rPr>
                <a:t>và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là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ước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của</a:t>
              </a:r>
              <a:r>
                <a:rPr lang="en-US" sz="2800" dirty="0">
                  <a:solidFill>
                    <a:schemeClr val="tx1"/>
                  </a:solidFill>
                </a:rPr>
                <a:t> 40.</a:t>
              </a:r>
            </a:p>
            <a:p>
              <a:r>
                <a:rPr lang="en-US" sz="2800" dirty="0" err="1">
                  <a:solidFill>
                    <a:schemeClr val="tx1"/>
                  </a:solidFill>
                </a:rPr>
                <a:t>Mà</a:t>
              </a:r>
              <a:r>
                <a:rPr lang="en-US" sz="2800" dirty="0">
                  <a:solidFill>
                    <a:schemeClr val="tx1"/>
                  </a:solidFill>
                </a:rPr>
                <a:t> Ư(40) =  </a:t>
              </a:r>
            </a:p>
            <a:p>
              <a:r>
                <a:rPr lang="en-US" sz="2800" dirty="0" err="1">
                  <a:solidFill>
                    <a:schemeClr val="tx1"/>
                  </a:solidFill>
                </a:rPr>
                <a:t>Nên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mỗi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nhóm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thể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có</a:t>
              </a:r>
              <a:r>
                <a:rPr lang="en-US" sz="2800" dirty="0">
                  <a:solidFill>
                    <a:schemeClr val="tx1"/>
                  </a:solidFill>
                </a:rPr>
                <a:t> 4; 5; 8; 10; 20; </a:t>
              </a:r>
              <a:r>
                <a:rPr lang="en-US" sz="2800" dirty="0" err="1">
                  <a:solidFill>
                    <a:schemeClr val="tx1"/>
                  </a:solidFill>
                </a:rPr>
                <a:t>hoặc</a:t>
              </a:r>
              <a:r>
                <a:rPr lang="en-US" sz="2800" dirty="0">
                  <a:solidFill>
                    <a:schemeClr val="tx1"/>
                  </a:solidFill>
                </a:rPr>
                <a:t> 40 </a:t>
              </a:r>
              <a:r>
                <a:rPr lang="en-US" sz="2800" dirty="0" err="1">
                  <a:solidFill>
                    <a:schemeClr val="tx1"/>
                  </a:solidFill>
                </a:rPr>
                <a:t>người</a:t>
              </a:r>
              <a:r>
                <a:rPr lang="en-US" sz="2800" dirty="0">
                  <a:solidFill>
                    <a:schemeClr val="tx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70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043" y="475991"/>
            <a:ext cx="1114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dụ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2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Sử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dụng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dấu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hiệu</a:t>
            </a:r>
            <a:r>
              <a:rPr lang="en-US" sz="2800" dirty="0">
                <a:latin typeface="Calibri" panose="020F0502020204030204" pitchFamily="34" charset="0"/>
              </a:rPr>
              <a:t> chia </a:t>
            </a:r>
            <a:r>
              <a:rPr lang="en-US" sz="2800" dirty="0" err="1" smtClean="0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Calibri" panose="020F0502020204030204" pitchFamily="34" charset="0"/>
              </a:rPr>
              <a:t>hãy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biết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1872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chia </a:t>
            </a:r>
            <a:r>
              <a:rPr lang="en-US" sz="2800" dirty="0" err="1" smtClean="0"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latin typeface="Calibri" panose="020F0502020204030204" pitchFamily="34" charset="0"/>
              </a:rPr>
              <a:t> 2, 3, 5, 9, </a:t>
            </a:r>
            <a:r>
              <a:rPr lang="en-US" sz="2800" dirty="0">
                <a:latin typeface="Calibri" panose="020F0502020204030204" pitchFamily="34" charset="0"/>
              </a:rPr>
              <a:t>10 </a:t>
            </a:r>
            <a:r>
              <a:rPr lang="en-US" sz="2800" dirty="0" err="1" smtClean="0">
                <a:latin typeface="Calibri" panose="020F0502020204030204" pitchFamily="34" charset="0"/>
              </a:rPr>
              <a:t>không</a:t>
            </a:r>
            <a:r>
              <a:rPr lang="en-US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8183" y="1655525"/>
            <a:ext cx="1114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Giải</a:t>
            </a:r>
            <a:r>
              <a:rPr lang="en-US" sz="2800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chữ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tận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cùng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chẵn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nên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1872 chia </a:t>
            </a:r>
            <a:r>
              <a:rPr lang="en-US" sz="2800" dirty="0" err="1" smtClean="0"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latin typeface="Calibri" panose="020F0502020204030204" pitchFamily="34" charset="0"/>
              </a:rPr>
              <a:t> 2.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079" y="2532345"/>
            <a:ext cx="11148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1 + 8 + 7 + 2 = 18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18 chia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 3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nên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1872 chia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3</a:t>
            </a:r>
            <a:endParaRPr 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691" y="3386199"/>
            <a:ext cx="1114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tân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khác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0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5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nên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 chia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5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847" y="3862187"/>
            <a:ext cx="1114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18 chia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9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nên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1872 chia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9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039" y="4402893"/>
            <a:ext cx="1114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tân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khác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0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nên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1872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chia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10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1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275" y="2055098"/>
            <a:ext cx="112692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Calibri" panose="020F0502020204030204" pitchFamily="34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</a:rPr>
              <a:t>a)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cần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viết</a:t>
            </a:r>
            <a:r>
              <a:rPr lang="en-US" sz="2800" dirty="0">
                <a:latin typeface="Calibri" panose="020F0502020204030204" pitchFamily="34" charset="0"/>
              </a:rPr>
              <a:t> chia </a:t>
            </a:r>
            <a:r>
              <a:rPr lang="en-US" sz="2800" dirty="0" err="1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</a:rPr>
              <a:t>nên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nó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chữ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tận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cùng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</a:rPr>
              <a:t> 0 </a:t>
            </a:r>
            <a:r>
              <a:rPr lang="en-US" sz="2800" dirty="0" err="1">
                <a:latin typeface="Calibri" panose="020F0502020204030204" pitchFamily="34" charset="0"/>
              </a:rPr>
              <a:t>hoặc</a:t>
            </a:r>
            <a:r>
              <a:rPr lang="en-US" sz="2800" dirty="0">
                <a:latin typeface="Calibri" panose="020F0502020204030204" pitchFamily="34" charset="0"/>
              </a:rPr>
              <a:t> 5. </a:t>
            </a:r>
            <a:r>
              <a:rPr lang="en-US" sz="2800" dirty="0" err="1">
                <a:latin typeface="Calibri" panose="020F0502020204030204" pitchFamily="34" charset="0"/>
              </a:rPr>
              <a:t>Vậy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cần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tìm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</a:rPr>
              <a:t>: 510; 150; 310; 130; 350; 530; 105; 305; 315; 135.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b)</a:t>
            </a:r>
            <a:r>
              <a:rPr lang="en-US" sz="2800" dirty="0">
                <a:latin typeface="Calibri" panose="020F0502020204030204" pitchFamily="34" charset="0"/>
              </a:rPr>
              <a:t> 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cần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viết</a:t>
            </a:r>
            <a:r>
              <a:rPr lang="en-US" sz="2800" dirty="0">
                <a:latin typeface="Calibri" panose="020F0502020204030204" pitchFamily="34" charset="0"/>
              </a:rPr>
              <a:t> chia </a:t>
            </a:r>
            <a:r>
              <a:rPr lang="en-US" sz="2800" dirty="0" err="1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3 </a:t>
            </a:r>
            <a:r>
              <a:rPr lang="en-US" sz="2800" dirty="0" err="1">
                <a:latin typeface="Calibri" panose="020F0502020204030204" pitchFamily="34" charset="0"/>
              </a:rPr>
              <a:t>nên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tổng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chữ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của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nó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phải</a:t>
            </a:r>
            <a:r>
              <a:rPr lang="en-US" sz="2800" dirty="0">
                <a:latin typeface="Calibri" panose="020F0502020204030204" pitchFamily="34" charset="0"/>
              </a:rPr>
              <a:t> chia </a:t>
            </a:r>
            <a:r>
              <a:rPr lang="en-US" sz="2800" dirty="0" err="1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3.</a:t>
            </a:r>
          </a:p>
          <a:p>
            <a:r>
              <a:rPr lang="en-US" sz="2800" dirty="0" err="1">
                <a:latin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chữ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5; 0; 1; 3, ta </a:t>
            </a:r>
            <a:r>
              <a:rPr lang="en-US" sz="2800" dirty="0" err="1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hai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cách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nhóm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thành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bộ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ba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tổng</a:t>
            </a:r>
            <a:r>
              <a:rPr lang="en-US" sz="2800" dirty="0">
                <a:latin typeface="Calibri" panose="020F0502020204030204" pitchFamily="34" charset="0"/>
              </a:rPr>
              <a:t> chia </a:t>
            </a:r>
            <a:r>
              <a:rPr lang="en-US" sz="2800" dirty="0" err="1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3: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5 + 0 + 1 = 6 chia </a:t>
            </a:r>
            <a:r>
              <a:rPr lang="en-US" sz="2800" dirty="0" err="1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3.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5 + 1 + 3 = 9 chia </a:t>
            </a:r>
            <a:r>
              <a:rPr lang="en-US" sz="2800" dirty="0" err="1">
                <a:latin typeface="Calibri" panose="020F0502020204030204" pitchFamily="34" charset="0"/>
              </a:rPr>
              <a:t>hết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cho</a:t>
            </a:r>
            <a:r>
              <a:rPr lang="en-US" sz="2800" dirty="0">
                <a:latin typeface="Calibri" panose="020F0502020204030204" pitchFamily="34" charset="0"/>
              </a:rPr>
              <a:t> 3.</a:t>
            </a:r>
          </a:p>
          <a:p>
            <a:r>
              <a:rPr lang="en-US" sz="2800" dirty="0" err="1">
                <a:latin typeface="Calibri" panose="020F0502020204030204" pitchFamily="34" charset="0"/>
              </a:rPr>
              <a:t>Vậy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cần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tìm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là</a:t>
            </a:r>
            <a:r>
              <a:rPr lang="en-US" sz="2800" dirty="0">
                <a:latin typeface="Calibri" panose="020F0502020204030204" pitchFamily="34" charset="0"/>
              </a:rPr>
              <a:t>: 501; 510; 105; 150; 513; 531; 135; 153; 351; 315.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680" y="313151"/>
            <a:ext cx="114738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2.25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5, 0, 1, 3,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tự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có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khác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thoả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mãn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chia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5.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</a:rPr>
              <a:t> chia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hết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3</a:t>
            </a:r>
            <a:endParaRPr lang="en-US" sz="2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350</TotalTime>
  <Words>1240</Words>
  <Application>Microsoft Office PowerPoint</Application>
  <PresentationFormat>Custom</PresentationFormat>
  <Paragraphs>129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FPT</cp:lastModifiedBy>
  <cp:revision>37</cp:revision>
  <dcterms:created xsi:type="dcterms:W3CDTF">2020-11-30T12:31:20Z</dcterms:created>
  <dcterms:modified xsi:type="dcterms:W3CDTF">2021-07-26T15:38:26Z</dcterms:modified>
</cp:coreProperties>
</file>