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0" r:id="rId2"/>
    <p:sldId id="368" r:id="rId3"/>
    <p:sldId id="302" r:id="rId4"/>
    <p:sldId id="292" r:id="rId5"/>
    <p:sldId id="381" r:id="rId6"/>
    <p:sldId id="382" r:id="rId7"/>
    <p:sldId id="334" r:id="rId8"/>
    <p:sldId id="333" r:id="rId9"/>
    <p:sldId id="383" r:id="rId10"/>
    <p:sldId id="384" r:id="rId11"/>
    <p:sldId id="387" r:id="rId12"/>
    <p:sldId id="336" r:id="rId13"/>
    <p:sldId id="391" r:id="rId14"/>
    <p:sldId id="388" r:id="rId15"/>
    <p:sldId id="392" r:id="rId16"/>
    <p:sldId id="393" r:id="rId17"/>
    <p:sldId id="394" r:id="rId18"/>
    <p:sldId id="395" r:id="rId19"/>
    <p:sldId id="397" r:id="rId20"/>
    <p:sldId id="398" r:id="rId21"/>
    <p:sldId id="399" r:id="rId22"/>
    <p:sldId id="400" r:id="rId23"/>
    <p:sldId id="401" r:id="rId24"/>
    <p:sldId id="315" r:id="rId25"/>
    <p:sldId id="380" r:id="rId26"/>
    <p:sldId id="402" r:id="rId27"/>
    <p:sldId id="331" r:id="rId28"/>
    <p:sldId id="295" r:id="rId29"/>
    <p:sldId id="403" r:id="rId30"/>
    <p:sldId id="34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4657"/>
  </p:normalViewPr>
  <p:slideViewPr>
    <p:cSldViewPr snapToGrid="0">
      <p:cViewPr varScale="1">
        <p:scale>
          <a:sx n="60" d="100"/>
          <a:sy n="60" d="100"/>
        </p:scale>
        <p:origin x="106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12/19/2022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15</a:t>
            </a:fld>
            <a:endParaRPr lang="en-US"/>
          </a:p>
        </p:txBody>
      </p:sp>
    </p:spTree>
    <p:extLst>
      <p:ext uri="{BB962C8B-B14F-4D97-AF65-F5344CB8AC3E}">
        <p14:creationId xmlns:p14="http://schemas.microsoft.com/office/powerpoint/2010/main" val="276484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17</a:t>
            </a:fld>
            <a:endParaRPr lang="en-US"/>
          </a:p>
        </p:txBody>
      </p:sp>
    </p:spTree>
    <p:extLst>
      <p:ext uri="{BB962C8B-B14F-4D97-AF65-F5344CB8AC3E}">
        <p14:creationId xmlns:p14="http://schemas.microsoft.com/office/powerpoint/2010/main" val="375732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18</a:t>
            </a:fld>
            <a:endParaRPr lang="en-US"/>
          </a:p>
        </p:txBody>
      </p:sp>
    </p:spTree>
    <p:extLst>
      <p:ext uri="{BB962C8B-B14F-4D97-AF65-F5344CB8AC3E}">
        <p14:creationId xmlns:p14="http://schemas.microsoft.com/office/powerpoint/2010/main" val="397547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975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7"/>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7"/>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4" name="TextBox 13">
            <a:extLst>
              <a:ext uri="{FF2B5EF4-FFF2-40B4-BE49-F238E27FC236}">
                <a16:creationId xmlns:a16="http://schemas.microsoft.com/office/drawing/2014/main" id="{D7889D60-3103-E54C-9167-2287BEE5C81A}"/>
              </a:ext>
            </a:extLst>
          </p:cNvPr>
          <p:cNvSpPr txBox="1"/>
          <p:nvPr userDrawn="1"/>
        </p:nvSpPr>
        <p:spPr>
          <a:xfrm>
            <a:off x="39607" y="6503714"/>
            <a:ext cx="1818062"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7 Right On!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8"/>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3" name="Rectangle 2"/>
          <p:cNvSpPr/>
          <p:nvPr userDrawn="1"/>
        </p:nvSpPr>
        <p:spPr>
          <a:xfrm>
            <a:off x="-21771" y="0"/>
            <a:ext cx="12213771" cy="3868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7889D60-3103-E54C-9167-2287BEE5C81A}"/>
              </a:ext>
            </a:extLst>
          </p:cNvPr>
          <p:cNvSpPr txBox="1"/>
          <p:nvPr userDrawn="1"/>
        </p:nvSpPr>
        <p:spPr>
          <a:xfrm>
            <a:off x="165631" y="44302"/>
            <a:ext cx="71686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1" baseline="0">
                <a:solidFill>
                  <a:schemeClr val="bg1"/>
                </a:solidFill>
              </a:rPr>
              <a:t>Unit 3 </a:t>
            </a:r>
            <a:r>
              <a:rPr lang="en-US" sz="1400" baseline="0">
                <a:solidFill>
                  <a:schemeClr val="bg1"/>
                </a:solidFill>
              </a:rPr>
              <a:t> </a:t>
            </a:r>
            <a:endParaRPr lang="en-US" sz="1400" dirty="0">
              <a:solidFill>
                <a:schemeClr val="bg1"/>
              </a:solidFill>
            </a:endParaRPr>
          </a:p>
        </p:txBody>
      </p:sp>
      <p:sp>
        <p:nvSpPr>
          <p:cNvPr id="17" name="TextBox 16">
            <a:extLst>
              <a:ext uri="{FF2B5EF4-FFF2-40B4-BE49-F238E27FC236}">
                <a16:creationId xmlns:a16="http://schemas.microsoft.com/office/drawing/2014/main" id="{D7889D60-3103-E54C-9167-2287BEE5C81A}"/>
              </a:ext>
            </a:extLst>
          </p:cNvPr>
          <p:cNvSpPr txBox="1"/>
          <p:nvPr userDrawn="1"/>
        </p:nvSpPr>
        <p:spPr>
          <a:xfrm>
            <a:off x="10860002" y="12064"/>
            <a:ext cx="224742"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a:solidFill>
                  <a:schemeClr val="bg1"/>
                </a:solidFill>
              </a:rPr>
              <a:t> </a:t>
            </a:r>
            <a:endParaRPr lang="en-US" sz="1400" dirty="0">
              <a:solidFill>
                <a:schemeClr val="bg1"/>
              </a:solidFill>
            </a:endParaRPr>
          </a:p>
        </p:txBody>
      </p:sp>
      <p:sp>
        <p:nvSpPr>
          <p:cNvPr id="18" name="TextBox 17">
            <a:extLst>
              <a:ext uri="{FF2B5EF4-FFF2-40B4-BE49-F238E27FC236}">
                <a16:creationId xmlns:a16="http://schemas.microsoft.com/office/drawing/2014/main" id="{D7889D60-3103-E54C-9167-2287BEE5C81A}"/>
              </a:ext>
            </a:extLst>
          </p:cNvPr>
          <p:cNvSpPr txBox="1"/>
          <p:nvPr userDrawn="1"/>
        </p:nvSpPr>
        <p:spPr>
          <a:xfrm>
            <a:off x="10437161" y="12064"/>
            <a:ext cx="1754839"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1" baseline="0" dirty="0">
                <a:solidFill>
                  <a:schemeClr val="bg1"/>
                </a:solidFill>
              </a:rPr>
              <a:t>Lesson 3b - Grammar</a:t>
            </a:r>
            <a:endParaRPr lang="en-US" sz="1400"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9292" cy="6859523"/>
          </a:xfrm>
          <a:prstGeom prst="rect">
            <a:avLst/>
          </a:prstGeom>
        </p:spPr>
      </p:pic>
      <p:sp>
        <p:nvSpPr>
          <p:cNvPr id="5" name="TextBox 4"/>
          <p:cNvSpPr txBox="1"/>
          <p:nvPr/>
        </p:nvSpPr>
        <p:spPr>
          <a:xfrm>
            <a:off x="5172075" y="2092523"/>
            <a:ext cx="6343650" cy="2308324"/>
          </a:xfrm>
          <a:prstGeom prst="rect">
            <a:avLst/>
          </a:prstGeom>
          <a:noFill/>
        </p:spPr>
        <p:txBody>
          <a:bodyPr wrap="square" rtlCol="0">
            <a:spAutoFit/>
          </a:bodyPr>
          <a:lstStyle/>
          <a:p>
            <a:pPr algn="ctr"/>
            <a:r>
              <a:rPr lang="en-US" sz="4800" b="1" dirty="0">
                <a:solidFill>
                  <a:srgbClr val="FF0000"/>
                </a:solidFill>
              </a:rPr>
              <a:t>Unit 3: Arts and Music</a:t>
            </a:r>
          </a:p>
          <a:p>
            <a:pPr algn="ctr"/>
            <a:r>
              <a:rPr lang="en-US" sz="4800" b="1" dirty="0">
                <a:solidFill>
                  <a:srgbClr val="00B050"/>
                </a:solidFill>
              </a:rPr>
              <a:t>Lesson 3b: Grammar</a:t>
            </a:r>
          </a:p>
          <a:p>
            <a:pPr algn="ctr"/>
            <a:r>
              <a:rPr lang="en-US" sz="4800" b="1" dirty="0">
                <a:solidFill>
                  <a:srgbClr val="0070C0"/>
                </a:solidFill>
              </a:rPr>
              <a:t>Page 48</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8321" y="438937"/>
            <a:ext cx="2084225" cy="861774"/>
          </a:xfrm>
          <a:prstGeom prst="rect">
            <a:avLst/>
          </a:prstGeom>
        </p:spPr>
        <p:txBody>
          <a:bodyPr wrap="none">
            <a:spAutoFit/>
          </a:bodyPr>
          <a:lstStyle/>
          <a:p>
            <a:r>
              <a:rPr lang="en-US" sz="5000" b="1" dirty="0">
                <a:solidFill>
                  <a:srgbClr val="FF0000"/>
                </a:solidFill>
                <a:ea typeface="Times New Roman" panose="02020603050405020304" pitchFamily="18" charset="0"/>
              </a:rPr>
              <a:t>Lead in</a:t>
            </a:r>
          </a:p>
        </p:txBody>
      </p:sp>
      <p:sp>
        <p:nvSpPr>
          <p:cNvPr id="3" name="Rounded Rectangle 2"/>
          <p:cNvSpPr/>
          <p:nvPr/>
        </p:nvSpPr>
        <p:spPr>
          <a:xfrm>
            <a:off x="162618" y="1658679"/>
            <a:ext cx="11866764" cy="3898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t>1. What tense do we use in sentence 1?</a:t>
            </a:r>
          </a:p>
          <a:p>
            <a:pPr marL="571500" indent="-571500">
              <a:buFont typeface="Wingdings" panose="05000000000000000000" pitchFamily="2" charset="2"/>
              <a:buChar char="à"/>
            </a:pPr>
            <a:r>
              <a:rPr lang="en-US" sz="3600" dirty="0">
                <a:solidFill>
                  <a:srgbClr val="FF0000"/>
                </a:solidFill>
                <a:sym typeface="Wingdings" panose="05000000000000000000" pitchFamily="2" charset="2"/>
              </a:rPr>
              <a:t>Future Simple (</a:t>
            </a:r>
            <a:r>
              <a:rPr lang="en-US" sz="3600" i="1" dirty="0">
                <a:solidFill>
                  <a:srgbClr val="FF0000"/>
                </a:solidFill>
                <a:sym typeface="Wingdings" panose="05000000000000000000" pitchFamily="2" charset="2"/>
              </a:rPr>
              <a:t>will</a:t>
            </a:r>
            <a:r>
              <a:rPr lang="en-US" sz="3600" dirty="0">
                <a:solidFill>
                  <a:srgbClr val="FF0000"/>
                </a:solidFill>
                <a:sym typeface="Wingdings" panose="05000000000000000000" pitchFamily="2" charset="2"/>
              </a:rPr>
              <a:t>).</a:t>
            </a:r>
          </a:p>
          <a:p>
            <a:r>
              <a:rPr lang="en-US" sz="3600" dirty="0"/>
              <a:t>2. What do we use </a:t>
            </a:r>
            <a:r>
              <a:rPr lang="en-US" sz="3600" i="1" dirty="0">
                <a:solidFill>
                  <a:srgbClr val="FF0000"/>
                </a:solidFill>
                <a:sym typeface="Wingdings" panose="05000000000000000000" pitchFamily="2" charset="2"/>
              </a:rPr>
              <a:t>will</a:t>
            </a:r>
            <a:r>
              <a:rPr lang="en-US" sz="3600" dirty="0">
                <a:solidFill>
                  <a:srgbClr val="FF0000"/>
                </a:solidFill>
                <a:sym typeface="Wingdings" panose="05000000000000000000" pitchFamily="2" charset="2"/>
              </a:rPr>
              <a:t> </a:t>
            </a:r>
            <a:r>
              <a:rPr lang="en-US" sz="3600" dirty="0"/>
              <a:t>for?</a:t>
            </a:r>
          </a:p>
          <a:p>
            <a:pPr marL="571500" indent="-571500">
              <a:buFont typeface="Wingdings" panose="05000000000000000000" pitchFamily="2" charset="2"/>
              <a:buChar char="à"/>
            </a:pPr>
            <a:r>
              <a:rPr lang="en-US" sz="3600" dirty="0">
                <a:solidFill>
                  <a:srgbClr val="FF0000"/>
                </a:solidFill>
              </a:rPr>
              <a:t>on-the-spot decisions; predictions based on what we think, believe or imagine; promises; offers. </a:t>
            </a:r>
            <a:endParaRPr lang="en-US" sz="3600" dirty="0"/>
          </a:p>
        </p:txBody>
      </p:sp>
    </p:spTree>
    <p:extLst>
      <p:ext uri="{BB962C8B-B14F-4D97-AF65-F5344CB8AC3E}">
        <p14:creationId xmlns:p14="http://schemas.microsoft.com/office/powerpoint/2010/main" val="26808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5826991" y="5074044"/>
            <a:ext cx="5421580" cy="114207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Will + S + bare-infinitive?</a:t>
            </a:r>
          </a:p>
        </p:txBody>
      </p:sp>
      <p:sp>
        <p:nvSpPr>
          <p:cNvPr id="33" name="Rounded Rectangle 32"/>
          <p:cNvSpPr/>
          <p:nvPr/>
        </p:nvSpPr>
        <p:spPr>
          <a:xfrm>
            <a:off x="5826991" y="3765297"/>
            <a:ext cx="5421580" cy="114207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 + won’t + bare-infinitive</a:t>
            </a:r>
          </a:p>
        </p:txBody>
      </p:sp>
      <p:sp>
        <p:nvSpPr>
          <p:cNvPr id="26" name="Rounded Rectangle 25"/>
          <p:cNvSpPr/>
          <p:nvPr/>
        </p:nvSpPr>
        <p:spPr>
          <a:xfrm>
            <a:off x="5826991" y="2448379"/>
            <a:ext cx="5421580" cy="114207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 + will + bare-infinitive</a:t>
            </a:r>
          </a:p>
        </p:txBody>
      </p:sp>
      <p:grpSp>
        <p:nvGrpSpPr>
          <p:cNvPr id="21" name="Group 20"/>
          <p:cNvGrpSpPr/>
          <p:nvPr/>
        </p:nvGrpSpPr>
        <p:grpSpPr>
          <a:xfrm>
            <a:off x="431818" y="663807"/>
            <a:ext cx="2766081" cy="5457738"/>
            <a:chOff x="431818" y="663807"/>
            <a:chExt cx="2766081" cy="5457738"/>
          </a:xfrm>
        </p:grpSpPr>
        <p:pic>
          <p:nvPicPr>
            <p:cNvPr id="4" name="Picture 3"/>
            <p:cNvPicPr>
              <a:picLocks noChangeAspect="1"/>
            </p:cNvPicPr>
            <p:nvPr/>
          </p:nvPicPr>
          <p:blipFill>
            <a:blip r:embed="rId2"/>
            <a:stretch>
              <a:fillRect/>
            </a:stretch>
          </p:blipFill>
          <p:spPr>
            <a:xfrm>
              <a:off x="431818" y="663807"/>
              <a:ext cx="2766081" cy="5457738"/>
            </a:xfrm>
            <a:prstGeom prst="rect">
              <a:avLst/>
            </a:prstGeom>
          </p:spPr>
        </p:pic>
        <p:grpSp>
          <p:nvGrpSpPr>
            <p:cNvPr id="17" name="Group 16"/>
            <p:cNvGrpSpPr/>
            <p:nvPr/>
          </p:nvGrpSpPr>
          <p:grpSpPr>
            <a:xfrm>
              <a:off x="800100" y="3251200"/>
              <a:ext cx="2235200" cy="2616197"/>
              <a:chOff x="800100" y="3251200"/>
              <a:chExt cx="2235200" cy="2616197"/>
            </a:xfrm>
          </p:grpSpPr>
          <p:sp>
            <p:nvSpPr>
              <p:cNvPr id="13" name="Oval 12"/>
              <p:cNvSpPr/>
              <p:nvPr/>
            </p:nvSpPr>
            <p:spPr>
              <a:xfrm>
                <a:off x="800100" y="3251200"/>
                <a:ext cx="2235200" cy="1181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90192" y="4617812"/>
                <a:ext cx="1083282" cy="6018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136073" y="5011902"/>
                <a:ext cx="899227" cy="855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 name="Picture 1"/>
          <p:cNvPicPr>
            <a:picLocks noChangeAspect="1"/>
          </p:cNvPicPr>
          <p:nvPr/>
        </p:nvPicPr>
        <p:blipFill>
          <a:blip r:embed="rId3"/>
          <a:stretch>
            <a:fillRect/>
          </a:stretch>
        </p:blipFill>
        <p:spPr>
          <a:xfrm>
            <a:off x="3960510" y="435995"/>
            <a:ext cx="7988445" cy="1873708"/>
          </a:xfrm>
          <a:prstGeom prst="rect">
            <a:avLst/>
          </a:prstGeom>
        </p:spPr>
      </p:pic>
      <p:cxnSp>
        <p:nvCxnSpPr>
          <p:cNvPr id="10" name="Straight Arrow Connector 9"/>
          <p:cNvCxnSpPr/>
          <p:nvPr/>
        </p:nvCxnSpPr>
        <p:spPr>
          <a:xfrm flipV="1">
            <a:off x="2057084" y="783771"/>
            <a:ext cx="2035945" cy="560122"/>
          </a:xfrm>
          <a:prstGeom prst="straightConnector1">
            <a:avLst/>
          </a:prstGeom>
          <a:ln w="57150">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4443495" y="1650231"/>
            <a:ext cx="509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5092997" y="1650231"/>
            <a:ext cx="6257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80156" y="1650231"/>
            <a:ext cx="509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01537" y="1650231"/>
            <a:ext cx="509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132277" y="3236357"/>
            <a:ext cx="2811008" cy="3126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You will love it.</a:t>
            </a:r>
          </a:p>
        </p:txBody>
      </p:sp>
      <p:sp>
        <p:nvSpPr>
          <p:cNvPr id="15" name="Rectangle 14"/>
          <p:cNvSpPr/>
          <p:nvPr/>
        </p:nvSpPr>
        <p:spPr>
          <a:xfrm>
            <a:off x="7171194" y="4582698"/>
            <a:ext cx="2811008" cy="3126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You won’t love it.</a:t>
            </a:r>
          </a:p>
        </p:txBody>
      </p:sp>
      <p:sp>
        <p:nvSpPr>
          <p:cNvPr id="16" name="Rectangle 15"/>
          <p:cNvSpPr/>
          <p:nvPr/>
        </p:nvSpPr>
        <p:spPr>
          <a:xfrm>
            <a:off x="7147791" y="5870590"/>
            <a:ext cx="2811008" cy="3126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Will you love it?</a:t>
            </a:r>
          </a:p>
        </p:txBody>
      </p:sp>
      <p:sp>
        <p:nvSpPr>
          <p:cNvPr id="8" name="Oval 7"/>
          <p:cNvSpPr/>
          <p:nvPr/>
        </p:nvSpPr>
        <p:spPr>
          <a:xfrm>
            <a:off x="4886325" y="2851720"/>
            <a:ext cx="581025" cy="588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a:t>
            </a:r>
          </a:p>
        </p:txBody>
      </p:sp>
      <p:sp>
        <p:nvSpPr>
          <p:cNvPr id="18" name="Oval 17"/>
          <p:cNvSpPr/>
          <p:nvPr/>
        </p:nvSpPr>
        <p:spPr>
          <a:xfrm>
            <a:off x="4886325" y="3904509"/>
            <a:ext cx="581025" cy="588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a:t>
            </a:r>
          </a:p>
        </p:txBody>
      </p:sp>
      <p:sp>
        <p:nvSpPr>
          <p:cNvPr id="19" name="Oval 18"/>
          <p:cNvSpPr/>
          <p:nvPr/>
        </p:nvSpPr>
        <p:spPr>
          <a:xfrm>
            <a:off x="4934847" y="5145217"/>
            <a:ext cx="581025" cy="588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a:t>
            </a:r>
          </a:p>
        </p:txBody>
      </p:sp>
      <p:sp>
        <p:nvSpPr>
          <p:cNvPr id="28" name="Rectangle 27"/>
          <p:cNvSpPr/>
          <p:nvPr/>
        </p:nvSpPr>
        <p:spPr>
          <a:xfrm>
            <a:off x="3035300" y="3997923"/>
            <a:ext cx="1882438" cy="584775"/>
          </a:xfrm>
          <a:prstGeom prst="rect">
            <a:avLst/>
          </a:prstGeom>
        </p:spPr>
        <p:txBody>
          <a:bodyPr wrap="none">
            <a:spAutoFit/>
          </a:bodyPr>
          <a:lstStyle/>
          <a:p>
            <a:r>
              <a:rPr lang="en-US" sz="3200" b="1" u="sng">
                <a:solidFill>
                  <a:srgbClr val="FF0000"/>
                </a:solidFill>
                <a:ea typeface="Times New Roman" panose="02020603050405020304" pitchFamily="18" charset="0"/>
              </a:rPr>
              <a:t>Structure:</a:t>
            </a:r>
            <a:endParaRPr lang="en-US" sz="3200" b="1" u="sng"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56242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6" presetClass="entr" presetSubtype="21"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2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26" grpId="0" animBg="1"/>
      <p:bldP spid="7" grpId="0" animBg="1"/>
      <p:bldP spid="15" grpId="0" animBg="1"/>
      <p:bldP spid="16" grpId="0" animBg="1"/>
      <p:bldP spid="8" grpId="0" animBg="1"/>
      <p:bldP spid="18" grpId="0" animBg="1"/>
      <p:bldP spid="19"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74515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69" y="1219625"/>
            <a:ext cx="7092773" cy="553998"/>
          </a:xfrm>
          <a:prstGeom prst="rect">
            <a:avLst/>
          </a:prstGeom>
          <a:noFill/>
        </p:spPr>
        <p:txBody>
          <a:bodyPr wrap="square" rtlCol="0">
            <a:spAutoFit/>
          </a:bodyPr>
          <a:lstStyle/>
          <a:p>
            <a:r>
              <a:rPr lang="en-US" sz="3000"/>
              <a:t>How many sentences are there?</a:t>
            </a:r>
            <a:endParaRPr lang="en-US" sz="3000" dirty="0"/>
          </a:p>
        </p:txBody>
      </p:sp>
      <p:sp>
        <p:nvSpPr>
          <p:cNvPr id="3" name="TextBox 2"/>
          <p:cNvSpPr txBox="1"/>
          <p:nvPr/>
        </p:nvSpPr>
        <p:spPr>
          <a:xfrm>
            <a:off x="113569" y="2555195"/>
            <a:ext cx="7092773" cy="553998"/>
          </a:xfrm>
          <a:prstGeom prst="rect">
            <a:avLst/>
          </a:prstGeom>
          <a:noFill/>
        </p:spPr>
        <p:txBody>
          <a:bodyPr wrap="square" rtlCol="0">
            <a:spAutoFit/>
          </a:bodyPr>
          <a:lstStyle/>
          <a:p>
            <a:r>
              <a:rPr lang="en-US" sz="3000"/>
              <a:t>What are you going to do?</a:t>
            </a:r>
            <a:endParaRPr lang="en-US" sz="3000" dirty="0"/>
          </a:p>
        </p:txBody>
      </p:sp>
      <p:sp>
        <p:nvSpPr>
          <p:cNvPr id="4" name="TextBox 3"/>
          <p:cNvSpPr txBox="1"/>
          <p:nvPr/>
        </p:nvSpPr>
        <p:spPr>
          <a:xfrm>
            <a:off x="0" y="1887410"/>
            <a:ext cx="7092773" cy="553998"/>
          </a:xfrm>
          <a:prstGeom prst="rect">
            <a:avLst/>
          </a:prstGeom>
          <a:noFill/>
        </p:spPr>
        <p:txBody>
          <a:bodyPr wrap="square" rtlCol="0">
            <a:spAutoFit/>
          </a:bodyPr>
          <a:lstStyle/>
          <a:p>
            <a:r>
              <a:rPr lang="en-US" sz="3000">
                <a:solidFill>
                  <a:srgbClr val="FF0000"/>
                </a:solidFill>
                <a:sym typeface="Wingdings" panose="05000000000000000000" pitchFamily="2" charset="2"/>
              </a:rPr>
              <a:t> There are 5.</a:t>
            </a:r>
            <a:endParaRPr lang="en-US" sz="3000" dirty="0">
              <a:solidFill>
                <a:srgbClr val="FF0000"/>
              </a:solidFill>
            </a:endParaRPr>
          </a:p>
        </p:txBody>
      </p:sp>
      <p:sp>
        <p:nvSpPr>
          <p:cNvPr id="5" name="TextBox 4"/>
          <p:cNvSpPr txBox="1"/>
          <p:nvPr/>
        </p:nvSpPr>
        <p:spPr>
          <a:xfrm>
            <a:off x="0" y="3201526"/>
            <a:ext cx="7092773" cy="1015663"/>
          </a:xfrm>
          <a:prstGeom prst="rect">
            <a:avLst/>
          </a:prstGeom>
          <a:noFill/>
        </p:spPr>
        <p:txBody>
          <a:bodyPr wrap="square" rtlCol="0">
            <a:spAutoFit/>
          </a:bodyPr>
          <a:lstStyle/>
          <a:p>
            <a:pPr marL="457200" indent="-457200">
              <a:buFont typeface="Wingdings" panose="05000000000000000000" pitchFamily="2" charset="2"/>
              <a:buChar char="à"/>
            </a:pPr>
            <a:r>
              <a:rPr lang="en-US" sz="3000" dirty="0">
                <a:solidFill>
                  <a:srgbClr val="FF0000"/>
                </a:solidFill>
                <a:sym typeface="Wingdings" panose="05000000000000000000" pitchFamily="2" charset="2"/>
              </a:rPr>
              <a:t>Use </a:t>
            </a:r>
            <a:r>
              <a:rPr lang="en-US" sz="3000" i="1" dirty="0">
                <a:solidFill>
                  <a:srgbClr val="FF0000"/>
                </a:solidFill>
                <a:sym typeface="Wingdings" panose="05000000000000000000" pitchFamily="2" charset="2"/>
              </a:rPr>
              <a:t>will</a:t>
            </a:r>
            <a:r>
              <a:rPr lang="en-US" sz="3000" dirty="0">
                <a:solidFill>
                  <a:srgbClr val="FF0000"/>
                </a:solidFill>
                <a:sym typeface="Wingdings" panose="05000000000000000000" pitchFamily="2" charset="2"/>
              </a:rPr>
              <a:t> or </a:t>
            </a:r>
            <a:r>
              <a:rPr lang="en-US" sz="3000" i="1" dirty="0">
                <a:solidFill>
                  <a:srgbClr val="FF0000"/>
                </a:solidFill>
                <a:sym typeface="Wingdings" panose="05000000000000000000" pitchFamily="2" charset="2"/>
              </a:rPr>
              <a:t>won’t</a:t>
            </a:r>
            <a:r>
              <a:rPr lang="en-US" sz="3000" dirty="0">
                <a:solidFill>
                  <a:srgbClr val="FF0000"/>
                </a:solidFill>
                <a:sym typeface="Wingdings" panose="05000000000000000000" pitchFamily="2" charset="2"/>
              </a:rPr>
              <a:t> and the verbs in brackets to complete the gaps.</a:t>
            </a:r>
          </a:p>
        </p:txBody>
      </p:sp>
      <p:sp>
        <p:nvSpPr>
          <p:cNvPr id="7" name="TextBox 6">
            <a:extLst>
              <a:ext uri="{FF2B5EF4-FFF2-40B4-BE49-F238E27FC236}">
                <a16:creationId xmlns:a16="http://schemas.microsoft.com/office/drawing/2014/main" id="{26C08CEA-C81F-4403-B676-D46254D99460}"/>
              </a:ext>
            </a:extLst>
          </p:cNvPr>
          <p:cNvSpPr txBox="1"/>
          <p:nvPr/>
        </p:nvSpPr>
        <p:spPr>
          <a:xfrm>
            <a:off x="113569" y="411958"/>
            <a:ext cx="1565897" cy="584775"/>
          </a:xfrm>
          <a:prstGeom prst="rect">
            <a:avLst/>
          </a:prstGeom>
          <a:solidFill>
            <a:srgbClr val="0098A2"/>
          </a:solidFill>
          <a:effectLst>
            <a:outerShdw blurRad="50800" dist="38100" dir="8100000" algn="tr" rotWithShape="0">
              <a:prstClr val="black">
                <a:alpha val="40000"/>
              </a:prstClr>
            </a:outerShdw>
          </a:effectLst>
        </p:spPr>
        <p:txBody>
          <a:bodyPr wrap="square" rtlCol="0">
            <a:spAutoFit/>
          </a:bodyPr>
          <a:lstStyle/>
          <a:p>
            <a:r>
              <a:rPr lang="en-US" sz="3200" dirty="0">
                <a:solidFill>
                  <a:schemeClr val="bg1"/>
                </a:solidFill>
              </a:rPr>
              <a:t>Practice</a:t>
            </a:r>
          </a:p>
        </p:txBody>
      </p:sp>
      <p:sp>
        <p:nvSpPr>
          <p:cNvPr id="10" name="Rectangle 9"/>
          <p:cNvSpPr/>
          <p:nvPr/>
        </p:nvSpPr>
        <p:spPr>
          <a:xfrm>
            <a:off x="2082009" y="429837"/>
            <a:ext cx="10109991" cy="523220"/>
          </a:xfrm>
          <a:prstGeom prst="rect">
            <a:avLst/>
          </a:prstGeom>
        </p:spPr>
        <p:txBody>
          <a:bodyPr wrap="square">
            <a:spAutoFit/>
          </a:bodyPr>
          <a:lstStyle/>
          <a:p>
            <a:r>
              <a:rPr lang="en-US" sz="2800" b="1" dirty="0">
                <a:solidFill>
                  <a:srgbClr val="0070C0"/>
                </a:solidFill>
                <a:latin typeface="+mj-lt"/>
              </a:rPr>
              <a:t>1 Use </a:t>
            </a:r>
            <a:r>
              <a:rPr lang="en-US" sz="2800" b="1" i="1" dirty="0">
                <a:solidFill>
                  <a:srgbClr val="0070C0"/>
                </a:solidFill>
                <a:latin typeface="+mj-lt"/>
              </a:rPr>
              <a:t>will</a:t>
            </a:r>
            <a:r>
              <a:rPr lang="en-US" sz="2800" b="1" dirty="0">
                <a:solidFill>
                  <a:srgbClr val="0070C0"/>
                </a:solidFill>
                <a:latin typeface="+mj-lt"/>
              </a:rPr>
              <a:t> or </a:t>
            </a:r>
            <a:r>
              <a:rPr lang="en-US" sz="2800" b="1" i="1" dirty="0">
                <a:solidFill>
                  <a:srgbClr val="0070C0"/>
                </a:solidFill>
                <a:latin typeface="+mj-lt"/>
              </a:rPr>
              <a:t>won’t</a:t>
            </a:r>
            <a:r>
              <a:rPr lang="en-US" sz="2800" b="1" dirty="0">
                <a:solidFill>
                  <a:srgbClr val="0070C0"/>
                </a:solidFill>
                <a:latin typeface="+mj-lt"/>
              </a:rPr>
              <a:t> and the verbs in brackets to complete the gaps.</a:t>
            </a:r>
            <a:endParaRPr lang="en-US" sz="2800" dirty="0">
              <a:solidFill>
                <a:srgbClr val="0070C0"/>
              </a:solidFill>
              <a:latin typeface="+mj-lt"/>
            </a:endParaRPr>
          </a:p>
        </p:txBody>
      </p:sp>
      <p:pic>
        <p:nvPicPr>
          <p:cNvPr id="9" name="Picture 8"/>
          <p:cNvPicPr>
            <a:picLocks noChangeAspect="1"/>
          </p:cNvPicPr>
          <p:nvPr/>
        </p:nvPicPr>
        <p:blipFill>
          <a:blip r:embed="rId2"/>
          <a:stretch>
            <a:fillRect/>
          </a:stretch>
        </p:blipFill>
        <p:spPr>
          <a:xfrm>
            <a:off x="5439506" y="1071506"/>
            <a:ext cx="6638925" cy="4900684"/>
          </a:xfrm>
          <a:prstGeom prst="rect">
            <a:avLst/>
          </a:prstGeom>
        </p:spPr>
      </p:pic>
    </p:spTree>
    <p:extLst>
      <p:ext uri="{BB962C8B-B14F-4D97-AF65-F5344CB8AC3E}">
        <p14:creationId xmlns:p14="http://schemas.microsoft.com/office/powerpoint/2010/main" val="104341964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5710" y="1289953"/>
            <a:ext cx="11199472" cy="4278094"/>
          </a:xfrm>
          <a:prstGeom prst="rect">
            <a:avLst/>
          </a:prstGeom>
        </p:spPr>
        <p:txBody>
          <a:bodyPr wrap="square">
            <a:spAutoFit/>
          </a:bodyPr>
          <a:lstStyle/>
          <a:p>
            <a:r>
              <a:rPr lang="en-US" sz="3400" b="1" dirty="0">
                <a:solidFill>
                  <a:srgbClr val="242021"/>
                </a:solidFill>
                <a:latin typeface="+mj-lt"/>
              </a:rPr>
              <a:t>1</a:t>
            </a:r>
            <a:r>
              <a:rPr lang="en-US" sz="3400" dirty="0">
                <a:solidFill>
                  <a:srgbClr val="242021"/>
                </a:solidFill>
                <a:latin typeface="+mj-lt"/>
              </a:rPr>
              <a:t> A: ____________(</a:t>
            </a:r>
            <a:r>
              <a:rPr lang="en-US" sz="3400" b="1" dirty="0">
                <a:solidFill>
                  <a:srgbClr val="242021"/>
                </a:solidFill>
                <a:latin typeface="+mj-lt"/>
              </a:rPr>
              <a:t>it/rain</a:t>
            </a:r>
            <a:r>
              <a:rPr lang="en-US" sz="3400" dirty="0">
                <a:solidFill>
                  <a:srgbClr val="242021"/>
                </a:solidFill>
                <a:latin typeface="+mj-lt"/>
              </a:rPr>
              <a:t>) tomorrow?</a:t>
            </a:r>
          </a:p>
          <a:p>
            <a:r>
              <a:rPr lang="en-US" sz="3400" dirty="0">
                <a:solidFill>
                  <a:srgbClr val="242021"/>
                </a:solidFill>
                <a:latin typeface="+mj-lt"/>
              </a:rPr>
              <a:t>B: No, and it ________________ (</a:t>
            </a:r>
            <a:r>
              <a:rPr lang="en-US" sz="3400" b="1" dirty="0">
                <a:solidFill>
                  <a:srgbClr val="242021"/>
                </a:solidFill>
                <a:latin typeface="+mj-lt"/>
              </a:rPr>
              <a:t>not/be</a:t>
            </a:r>
            <a:r>
              <a:rPr lang="en-US" sz="3400" dirty="0">
                <a:solidFill>
                  <a:srgbClr val="242021"/>
                </a:solidFill>
                <a:latin typeface="+mj-lt"/>
              </a:rPr>
              <a:t>) cold, either.</a:t>
            </a:r>
          </a:p>
          <a:p>
            <a:r>
              <a:rPr lang="en-US" sz="3400" b="1" dirty="0">
                <a:solidFill>
                  <a:srgbClr val="242021"/>
                </a:solidFill>
                <a:latin typeface="+mj-lt"/>
              </a:rPr>
              <a:t>2</a:t>
            </a:r>
            <a:r>
              <a:rPr lang="en-US" sz="3400" dirty="0">
                <a:solidFill>
                  <a:srgbClr val="242021"/>
                </a:solidFill>
                <a:latin typeface="+mj-lt"/>
              </a:rPr>
              <a:t> A: Tom thinks we _________________ (</a:t>
            </a:r>
            <a:r>
              <a:rPr lang="en-US" sz="3400" b="1" dirty="0">
                <a:solidFill>
                  <a:srgbClr val="242021"/>
                </a:solidFill>
                <a:latin typeface="+mj-lt"/>
              </a:rPr>
              <a:t>not/need</a:t>
            </a:r>
            <a:r>
              <a:rPr lang="en-US" sz="3400" dirty="0">
                <a:solidFill>
                  <a:srgbClr val="242021"/>
                </a:solidFill>
                <a:latin typeface="+mj-lt"/>
              </a:rPr>
              <a:t>) smartphones in the future.</a:t>
            </a:r>
          </a:p>
          <a:p>
            <a:r>
              <a:rPr lang="en-US" sz="3400" dirty="0">
                <a:solidFill>
                  <a:srgbClr val="242021"/>
                </a:solidFill>
                <a:latin typeface="+mj-lt"/>
              </a:rPr>
              <a:t>B: Really? What _____________________ (</a:t>
            </a:r>
            <a:r>
              <a:rPr lang="en-US" sz="3400" b="1" dirty="0">
                <a:solidFill>
                  <a:srgbClr val="242021"/>
                </a:solidFill>
                <a:latin typeface="+mj-lt"/>
              </a:rPr>
              <a:t>we/use</a:t>
            </a:r>
            <a:r>
              <a:rPr lang="en-US" sz="3400" dirty="0">
                <a:solidFill>
                  <a:srgbClr val="242021"/>
                </a:solidFill>
                <a:latin typeface="+mj-lt"/>
              </a:rPr>
              <a:t>) instead?</a:t>
            </a:r>
          </a:p>
          <a:p>
            <a:r>
              <a:rPr lang="en-US" sz="3400" b="1" dirty="0">
                <a:solidFill>
                  <a:srgbClr val="242021"/>
                </a:solidFill>
                <a:latin typeface="+mj-lt"/>
              </a:rPr>
              <a:t>3</a:t>
            </a:r>
            <a:r>
              <a:rPr lang="en-US" sz="3400" dirty="0">
                <a:solidFill>
                  <a:srgbClr val="242021"/>
                </a:solidFill>
                <a:latin typeface="+mj-lt"/>
              </a:rPr>
              <a:t> A: I hope my sister _____________ (</a:t>
            </a:r>
            <a:r>
              <a:rPr lang="en-US" sz="3400" b="1" dirty="0">
                <a:solidFill>
                  <a:srgbClr val="242021"/>
                </a:solidFill>
                <a:latin typeface="+mj-lt"/>
              </a:rPr>
              <a:t>buy</a:t>
            </a:r>
            <a:r>
              <a:rPr lang="en-US" sz="3400" dirty="0">
                <a:solidFill>
                  <a:srgbClr val="242021"/>
                </a:solidFill>
                <a:latin typeface="+mj-lt"/>
              </a:rPr>
              <a:t>) new headphones next month.</a:t>
            </a:r>
          </a:p>
          <a:p>
            <a:r>
              <a:rPr lang="en-US" sz="3400" dirty="0">
                <a:solidFill>
                  <a:srgbClr val="242021"/>
                </a:solidFill>
                <a:latin typeface="+mj-lt"/>
              </a:rPr>
              <a:t>B: What ________________ (</a:t>
            </a:r>
            <a:r>
              <a:rPr lang="en-US" sz="3400" b="1" dirty="0">
                <a:solidFill>
                  <a:srgbClr val="242021"/>
                </a:solidFill>
                <a:latin typeface="+mj-lt"/>
              </a:rPr>
              <a:t>she/do</a:t>
            </a:r>
            <a:r>
              <a:rPr lang="en-US" sz="3400" dirty="0">
                <a:solidFill>
                  <a:srgbClr val="242021"/>
                </a:solidFill>
                <a:latin typeface="+mj-lt"/>
              </a:rPr>
              <a:t>) with her old ones?</a:t>
            </a:r>
          </a:p>
        </p:txBody>
      </p:sp>
      <p:sp>
        <p:nvSpPr>
          <p:cNvPr id="14" name="TextBox 13"/>
          <p:cNvSpPr txBox="1"/>
          <p:nvPr/>
        </p:nvSpPr>
        <p:spPr>
          <a:xfrm>
            <a:off x="1490808" y="1289953"/>
            <a:ext cx="2156159" cy="615553"/>
          </a:xfrm>
          <a:prstGeom prst="rect">
            <a:avLst/>
          </a:prstGeom>
          <a:noFill/>
        </p:spPr>
        <p:txBody>
          <a:bodyPr wrap="square" rtlCol="0">
            <a:spAutoFit/>
          </a:bodyPr>
          <a:lstStyle/>
          <a:p>
            <a:r>
              <a:rPr lang="en-US" sz="3400" i="1" dirty="0">
                <a:solidFill>
                  <a:srgbClr val="0070C0"/>
                </a:solidFill>
                <a:sym typeface="Wingdings" panose="05000000000000000000" pitchFamily="2" charset="2"/>
              </a:rPr>
              <a:t>Will it rain</a:t>
            </a:r>
            <a:endParaRPr lang="en-US" sz="3400" i="1" dirty="0">
              <a:solidFill>
                <a:srgbClr val="0070C0"/>
              </a:solidFill>
            </a:endParaRPr>
          </a:p>
        </p:txBody>
      </p:sp>
      <p:cxnSp>
        <p:nvCxnSpPr>
          <p:cNvPr id="15" name="Straight Connector 14"/>
          <p:cNvCxnSpPr>
            <a:cxnSpLocks/>
          </p:cNvCxnSpPr>
          <p:nvPr/>
        </p:nvCxnSpPr>
        <p:spPr>
          <a:xfrm>
            <a:off x="7162347" y="1805228"/>
            <a:ext cx="2428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3586" y="2324621"/>
            <a:ext cx="4936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61955" y="1819999"/>
            <a:ext cx="1825489" cy="615553"/>
          </a:xfrm>
          <a:prstGeom prst="rect">
            <a:avLst/>
          </a:prstGeom>
          <a:noFill/>
        </p:spPr>
        <p:txBody>
          <a:bodyPr wrap="square" rtlCol="0">
            <a:spAutoFit/>
          </a:bodyPr>
          <a:lstStyle/>
          <a:p>
            <a:r>
              <a:rPr lang="en-US" sz="3400" dirty="0">
                <a:solidFill>
                  <a:srgbClr val="FF0000"/>
                </a:solidFill>
                <a:sym typeface="Wingdings" panose="05000000000000000000" pitchFamily="2" charset="2"/>
              </a:rPr>
              <a:t>won’t be</a:t>
            </a:r>
            <a:endParaRPr lang="en-US" sz="3400" dirty="0">
              <a:solidFill>
                <a:srgbClr val="FF0000"/>
              </a:solidFill>
            </a:endParaRPr>
          </a:p>
        </p:txBody>
      </p:sp>
      <p:cxnSp>
        <p:nvCxnSpPr>
          <p:cNvPr id="23" name="Straight Connector 22"/>
          <p:cNvCxnSpPr/>
          <p:nvPr/>
        </p:nvCxnSpPr>
        <p:spPr>
          <a:xfrm>
            <a:off x="7906329" y="2857674"/>
            <a:ext cx="48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13161" y="2356520"/>
            <a:ext cx="2391241" cy="615553"/>
          </a:xfrm>
          <a:prstGeom prst="rect">
            <a:avLst/>
          </a:prstGeom>
          <a:noFill/>
        </p:spPr>
        <p:txBody>
          <a:bodyPr wrap="square" rtlCol="0">
            <a:spAutoFit/>
          </a:bodyPr>
          <a:lstStyle/>
          <a:p>
            <a:r>
              <a:rPr lang="en-US" sz="3400">
                <a:solidFill>
                  <a:srgbClr val="FF0000"/>
                </a:solidFill>
                <a:sym typeface="Wingdings" panose="05000000000000000000" pitchFamily="2" charset="2"/>
              </a:rPr>
              <a:t>won’t need</a:t>
            </a:r>
            <a:endParaRPr lang="en-US" sz="3400" dirty="0">
              <a:solidFill>
                <a:srgbClr val="FF0000"/>
              </a:solidFill>
            </a:endParaRPr>
          </a:p>
        </p:txBody>
      </p:sp>
      <p:cxnSp>
        <p:nvCxnSpPr>
          <p:cNvPr id="28" name="Straight Connector 27"/>
          <p:cNvCxnSpPr>
            <a:cxnSpLocks/>
          </p:cNvCxnSpPr>
          <p:nvPr/>
        </p:nvCxnSpPr>
        <p:spPr>
          <a:xfrm>
            <a:off x="10951533" y="3877629"/>
            <a:ext cx="2625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4663" y="3380999"/>
            <a:ext cx="2391241" cy="615553"/>
          </a:xfrm>
          <a:prstGeom prst="rect">
            <a:avLst/>
          </a:prstGeom>
          <a:noFill/>
        </p:spPr>
        <p:txBody>
          <a:bodyPr wrap="square" rtlCol="0">
            <a:spAutoFit/>
          </a:bodyPr>
          <a:lstStyle/>
          <a:p>
            <a:r>
              <a:rPr lang="en-US" sz="3400" dirty="0">
                <a:solidFill>
                  <a:srgbClr val="FF0000"/>
                </a:solidFill>
                <a:sym typeface="Wingdings" panose="05000000000000000000" pitchFamily="2" charset="2"/>
              </a:rPr>
              <a:t>will we use</a:t>
            </a:r>
            <a:endParaRPr lang="en-US" sz="3400" dirty="0">
              <a:solidFill>
                <a:srgbClr val="FF0000"/>
              </a:solidFill>
            </a:endParaRPr>
          </a:p>
        </p:txBody>
      </p:sp>
      <p:cxnSp>
        <p:nvCxnSpPr>
          <p:cNvPr id="30" name="Straight Connector 29"/>
          <p:cNvCxnSpPr/>
          <p:nvPr/>
        </p:nvCxnSpPr>
        <p:spPr>
          <a:xfrm>
            <a:off x="1490808" y="4408846"/>
            <a:ext cx="9583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1970" y="2857674"/>
            <a:ext cx="1078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54421" y="3894519"/>
            <a:ext cx="2391241" cy="615553"/>
          </a:xfrm>
          <a:prstGeom prst="rect">
            <a:avLst/>
          </a:prstGeom>
          <a:noFill/>
        </p:spPr>
        <p:txBody>
          <a:bodyPr wrap="square" rtlCol="0">
            <a:spAutoFit/>
          </a:bodyPr>
          <a:lstStyle/>
          <a:p>
            <a:r>
              <a:rPr lang="en-US" sz="3400">
                <a:solidFill>
                  <a:srgbClr val="FF0000"/>
                </a:solidFill>
                <a:sym typeface="Wingdings" panose="05000000000000000000" pitchFamily="2" charset="2"/>
              </a:rPr>
              <a:t>will buy</a:t>
            </a:r>
            <a:endParaRPr lang="en-US" sz="3400" dirty="0">
              <a:solidFill>
                <a:srgbClr val="FF0000"/>
              </a:solidFill>
            </a:endParaRPr>
          </a:p>
        </p:txBody>
      </p:sp>
      <p:cxnSp>
        <p:nvCxnSpPr>
          <p:cNvPr id="34" name="Straight Connector 33"/>
          <p:cNvCxnSpPr>
            <a:cxnSpLocks/>
          </p:cNvCxnSpPr>
          <p:nvPr/>
        </p:nvCxnSpPr>
        <p:spPr>
          <a:xfrm>
            <a:off x="10259711" y="5465115"/>
            <a:ext cx="2239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91414" y="4918998"/>
            <a:ext cx="2391241" cy="615553"/>
          </a:xfrm>
          <a:prstGeom prst="rect">
            <a:avLst/>
          </a:prstGeom>
          <a:noFill/>
        </p:spPr>
        <p:txBody>
          <a:bodyPr wrap="square" rtlCol="0">
            <a:spAutoFit/>
          </a:bodyPr>
          <a:lstStyle/>
          <a:p>
            <a:r>
              <a:rPr lang="en-US" sz="3400" dirty="0">
                <a:solidFill>
                  <a:srgbClr val="FF0000"/>
                </a:solidFill>
                <a:sym typeface="Wingdings" panose="05000000000000000000" pitchFamily="2" charset="2"/>
              </a:rPr>
              <a:t>will she do</a:t>
            </a:r>
            <a:endParaRPr lang="en-US" sz="3400" dirty="0">
              <a:solidFill>
                <a:srgbClr val="FF0000"/>
              </a:solidFill>
            </a:endParaRPr>
          </a:p>
        </p:txBody>
      </p:sp>
      <p:cxnSp>
        <p:nvCxnSpPr>
          <p:cNvPr id="36" name="Straight Connector 35"/>
          <p:cNvCxnSpPr>
            <a:cxnSpLocks/>
          </p:cNvCxnSpPr>
          <p:nvPr/>
        </p:nvCxnSpPr>
        <p:spPr>
          <a:xfrm>
            <a:off x="6489371" y="2344456"/>
            <a:ext cx="6304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CE228A-071A-4FFA-BAF9-3EA67F18242D}"/>
              </a:ext>
            </a:extLst>
          </p:cNvPr>
          <p:cNvSpPr txBox="1"/>
          <p:nvPr/>
        </p:nvSpPr>
        <p:spPr>
          <a:xfrm>
            <a:off x="113569" y="411958"/>
            <a:ext cx="1565897" cy="584775"/>
          </a:xfrm>
          <a:prstGeom prst="rect">
            <a:avLst/>
          </a:prstGeom>
          <a:solidFill>
            <a:srgbClr val="0098A2"/>
          </a:solidFill>
          <a:effectLst>
            <a:outerShdw blurRad="50800" dist="38100" dir="8100000" algn="tr" rotWithShape="0">
              <a:prstClr val="black">
                <a:alpha val="40000"/>
              </a:prstClr>
            </a:outerShdw>
          </a:effectLst>
        </p:spPr>
        <p:txBody>
          <a:bodyPr wrap="square" rtlCol="0">
            <a:spAutoFit/>
          </a:bodyPr>
          <a:lstStyle/>
          <a:p>
            <a:r>
              <a:rPr lang="en-US" sz="3200" dirty="0">
                <a:solidFill>
                  <a:schemeClr val="bg1"/>
                </a:solidFill>
              </a:rPr>
              <a:t>Practice</a:t>
            </a:r>
          </a:p>
        </p:txBody>
      </p:sp>
      <p:sp>
        <p:nvSpPr>
          <p:cNvPr id="3" name="Rectangle 2">
            <a:extLst>
              <a:ext uri="{FF2B5EF4-FFF2-40B4-BE49-F238E27FC236}">
                <a16:creationId xmlns:a16="http://schemas.microsoft.com/office/drawing/2014/main" id="{9E1C9560-E780-1440-64C6-2A6D26E14AF7}"/>
              </a:ext>
            </a:extLst>
          </p:cNvPr>
          <p:cNvSpPr/>
          <p:nvPr/>
        </p:nvSpPr>
        <p:spPr>
          <a:xfrm>
            <a:off x="2082009" y="429837"/>
            <a:ext cx="10109991" cy="523220"/>
          </a:xfrm>
          <a:prstGeom prst="rect">
            <a:avLst/>
          </a:prstGeom>
        </p:spPr>
        <p:txBody>
          <a:bodyPr wrap="square">
            <a:spAutoFit/>
          </a:bodyPr>
          <a:lstStyle/>
          <a:p>
            <a:r>
              <a:rPr lang="en-US" sz="2800" b="1" dirty="0">
                <a:solidFill>
                  <a:srgbClr val="0070C0"/>
                </a:solidFill>
                <a:latin typeface="+mj-lt"/>
              </a:rPr>
              <a:t>1 Use </a:t>
            </a:r>
            <a:r>
              <a:rPr lang="en-US" sz="2800" b="1" i="1" dirty="0">
                <a:solidFill>
                  <a:srgbClr val="0070C0"/>
                </a:solidFill>
                <a:latin typeface="+mj-lt"/>
              </a:rPr>
              <a:t>will</a:t>
            </a:r>
            <a:r>
              <a:rPr lang="en-US" sz="2800" b="1" dirty="0">
                <a:solidFill>
                  <a:srgbClr val="0070C0"/>
                </a:solidFill>
                <a:latin typeface="+mj-lt"/>
              </a:rPr>
              <a:t> or </a:t>
            </a:r>
            <a:r>
              <a:rPr lang="en-US" sz="2800" b="1" i="1" dirty="0">
                <a:solidFill>
                  <a:srgbClr val="0070C0"/>
                </a:solidFill>
                <a:latin typeface="+mj-lt"/>
              </a:rPr>
              <a:t>won’t</a:t>
            </a:r>
            <a:r>
              <a:rPr lang="en-US" sz="2800" b="1" dirty="0">
                <a:solidFill>
                  <a:srgbClr val="0070C0"/>
                </a:solidFill>
                <a:latin typeface="+mj-lt"/>
              </a:rPr>
              <a:t> and the verbs in brackets to complete the gaps.</a:t>
            </a:r>
            <a:endParaRPr lang="en-US" sz="2800" dirty="0">
              <a:solidFill>
                <a:srgbClr val="0070C0"/>
              </a:solidFill>
              <a:latin typeface="+mj-lt"/>
            </a:endParaRPr>
          </a:p>
        </p:txBody>
      </p:sp>
    </p:spTree>
    <p:extLst>
      <p:ext uri="{BB962C8B-B14F-4D97-AF65-F5344CB8AC3E}">
        <p14:creationId xmlns:p14="http://schemas.microsoft.com/office/powerpoint/2010/main" val="9439793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randombar(horizontal)">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p:bldP spid="3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2668" y="1531236"/>
            <a:ext cx="10890220" cy="3231654"/>
          </a:xfrm>
          <a:prstGeom prst="rect">
            <a:avLst/>
          </a:prstGeom>
        </p:spPr>
        <p:txBody>
          <a:bodyPr wrap="square">
            <a:spAutoFit/>
          </a:bodyPr>
          <a:lstStyle/>
          <a:p>
            <a:r>
              <a:rPr lang="en-US" sz="3400" b="1" dirty="0">
                <a:solidFill>
                  <a:srgbClr val="242021"/>
                </a:solidFill>
                <a:latin typeface="+mj-lt"/>
              </a:rPr>
              <a:t>4</a:t>
            </a:r>
            <a:r>
              <a:rPr lang="en-US" sz="3400" dirty="0">
                <a:solidFill>
                  <a:srgbClr val="242021"/>
                </a:solidFill>
                <a:latin typeface="+mj-lt"/>
              </a:rPr>
              <a:t> A: I’m very busy today. I _______________ (not/be able) to get the tickets.</a:t>
            </a:r>
          </a:p>
          <a:p>
            <a:r>
              <a:rPr lang="en-US" sz="3400" dirty="0">
                <a:solidFill>
                  <a:srgbClr val="242021"/>
                </a:solidFill>
                <a:latin typeface="+mj-lt"/>
              </a:rPr>
              <a:t>B: Don’t worry. I _____________ (get) them on my way home.</a:t>
            </a:r>
          </a:p>
          <a:p>
            <a:r>
              <a:rPr lang="en-US" sz="3400" b="1" dirty="0">
                <a:solidFill>
                  <a:srgbClr val="242021"/>
                </a:solidFill>
                <a:latin typeface="+mj-lt"/>
              </a:rPr>
              <a:t>5</a:t>
            </a:r>
            <a:r>
              <a:rPr lang="en-US" sz="3400" dirty="0">
                <a:solidFill>
                  <a:srgbClr val="242021"/>
                </a:solidFill>
                <a:latin typeface="+mj-lt"/>
              </a:rPr>
              <a:t> A: I can’t find the way to the theatre.</a:t>
            </a:r>
          </a:p>
          <a:p>
            <a:r>
              <a:rPr lang="en-US" sz="3400" dirty="0">
                <a:solidFill>
                  <a:srgbClr val="242021"/>
                </a:solidFill>
                <a:latin typeface="+mj-lt"/>
              </a:rPr>
              <a:t>B: I _____________ (show) you.</a:t>
            </a:r>
            <a:endParaRPr lang="en-US" sz="3400" dirty="0">
              <a:latin typeface="+mj-lt"/>
            </a:endParaRPr>
          </a:p>
        </p:txBody>
      </p:sp>
      <p:cxnSp>
        <p:nvCxnSpPr>
          <p:cNvPr id="9" name="Straight Connector 8"/>
          <p:cNvCxnSpPr/>
          <p:nvPr/>
        </p:nvCxnSpPr>
        <p:spPr>
          <a:xfrm>
            <a:off x="8675659" y="2035423"/>
            <a:ext cx="570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96585" y="1531236"/>
            <a:ext cx="2793213" cy="615553"/>
          </a:xfrm>
          <a:prstGeom prst="rect">
            <a:avLst/>
          </a:prstGeom>
          <a:noFill/>
        </p:spPr>
        <p:txBody>
          <a:bodyPr wrap="square" rtlCol="0">
            <a:spAutoFit/>
          </a:bodyPr>
          <a:lstStyle/>
          <a:p>
            <a:r>
              <a:rPr lang="en-US" sz="3400" dirty="0">
                <a:solidFill>
                  <a:srgbClr val="FF0000"/>
                </a:solidFill>
                <a:sym typeface="Wingdings" panose="05000000000000000000" pitchFamily="2" charset="2"/>
              </a:rPr>
              <a:t>won’t be able</a:t>
            </a:r>
            <a:endParaRPr lang="en-US" sz="3400" dirty="0">
              <a:solidFill>
                <a:srgbClr val="FF0000"/>
              </a:solidFill>
            </a:endParaRPr>
          </a:p>
        </p:txBody>
      </p:sp>
      <p:cxnSp>
        <p:nvCxnSpPr>
          <p:cNvPr id="13" name="Straight Connector 12"/>
          <p:cNvCxnSpPr/>
          <p:nvPr/>
        </p:nvCxnSpPr>
        <p:spPr>
          <a:xfrm>
            <a:off x="1072663" y="3084325"/>
            <a:ext cx="2166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79466" y="4122712"/>
            <a:ext cx="2011356" cy="615553"/>
          </a:xfrm>
          <a:prstGeom prst="rect">
            <a:avLst/>
          </a:prstGeom>
          <a:noFill/>
        </p:spPr>
        <p:txBody>
          <a:bodyPr wrap="square" rtlCol="0">
            <a:spAutoFit/>
          </a:bodyPr>
          <a:lstStyle/>
          <a:p>
            <a:r>
              <a:rPr lang="en-US" sz="3400" dirty="0">
                <a:solidFill>
                  <a:srgbClr val="FF0000"/>
                </a:solidFill>
                <a:sym typeface="Wingdings" panose="05000000000000000000" pitchFamily="2" charset="2"/>
              </a:rPr>
              <a:t>will show</a:t>
            </a:r>
            <a:endParaRPr lang="en-US" sz="3400" dirty="0">
              <a:solidFill>
                <a:srgbClr val="FF0000"/>
              </a:solidFill>
            </a:endParaRPr>
          </a:p>
        </p:txBody>
      </p:sp>
      <p:cxnSp>
        <p:nvCxnSpPr>
          <p:cNvPr id="20" name="Straight Connector 19"/>
          <p:cNvCxnSpPr>
            <a:cxnSpLocks/>
          </p:cNvCxnSpPr>
          <p:nvPr/>
        </p:nvCxnSpPr>
        <p:spPr>
          <a:xfrm>
            <a:off x="1679466" y="4122712"/>
            <a:ext cx="15592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87788" y="2552776"/>
            <a:ext cx="2011356" cy="615553"/>
          </a:xfrm>
          <a:prstGeom prst="rect">
            <a:avLst/>
          </a:prstGeom>
          <a:noFill/>
        </p:spPr>
        <p:txBody>
          <a:bodyPr wrap="square" rtlCol="0">
            <a:spAutoFit/>
          </a:bodyPr>
          <a:lstStyle/>
          <a:p>
            <a:r>
              <a:rPr lang="en-US" sz="3400" dirty="0">
                <a:solidFill>
                  <a:srgbClr val="FF0000"/>
                </a:solidFill>
                <a:sym typeface="Wingdings" panose="05000000000000000000" pitchFamily="2" charset="2"/>
              </a:rPr>
              <a:t>will get</a:t>
            </a:r>
            <a:endParaRPr lang="en-US" sz="3400" dirty="0">
              <a:solidFill>
                <a:srgbClr val="FF0000"/>
              </a:solidFill>
            </a:endParaRPr>
          </a:p>
        </p:txBody>
      </p:sp>
      <p:sp>
        <p:nvSpPr>
          <p:cNvPr id="2" name="TextBox 1">
            <a:extLst>
              <a:ext uri="{FF2B5EF4-FFF2-40B4-BE49-F238E27FC236}">
                <a16:creationId xmlns:a16="http://schemas.microsoft.com/office/drawing/2014/main" id="{AB68F254-2D95-34C3-6367-D23D140EB54E}"/>
              </a:ext>
            </a:extLst>
          </p:cNvPr>
          <p:cNvSpPr txBox="1"/>
          <p:nvPr/>
        </p:nvSpPr>
        <p:spPr>
          <a:xfrm>
            <a:off x="113569" y="411958"/>
            <a:ext cx="1565897" cy="584775"/>
          </a:xfrm>
          <a:prstGeom prst="rect">
            <a:avLst/>
          </a:prstGeom>
          <a:solidFill>
            <a:srgbClr val="0098A2"/>
          </a:solidFill>
          <a:effectLst>
            <a:outerShdw blurRad="50800" dist="38100" dir="8100000" algn="tr" rotWithShape="0">
              <a:prstClr val="black">
                <a:alpha val="40000"/>
              </a:prstClr>
            </a:outerShdw>
          </a:effectLst>
        </p:spPr>
        <p:txBody>
          <a:bodyPr wrap="square" rtlCol="0">
            <a:spAutoFit/>
          </a:bodyPr>
          <a:lstStyle/>
          <a:p>
            <a:r>
              <a:rPr lang="en-US" sz="3200" dirty="0">
                <a:solidFill>
                  <a:schemeClr val="bg1"/>
                </a:solidFill>
              </a:rPr>
              <a:t>Practice</a:t>
            </a:r>
          </a:p>
        </p:txBody>
      </p:sp>
      <p:sp>
        <p:nvSpPr>
          <p:cNvPr id="3" name="Rectangle 2">
            <a:extLst>
              <a:ext uri="{FF2B5EF4-FFF2-40B4-BE49-F238E27FC236}">
                <a16:creationId xmlns:a16="http://schemas.microsoft.com/office/drawing/2014/main" id="{B9A6338F-DCEC-0396-FC91-7B95607B255C}"/>
              </a:ext>
            </a:extLst>
          </p:cNvPr>
          <p:cNvSpPr/>
          <p:nvPr/>
        </p:nvSpPr>
        <p:spPr>
          <a:xfrm>
            <a:off x="2082009" y="429837"/>
            <a:ext cx="10109991" cy="523220"/>
          </a:xfrm>
          <a:prstGeom prst="rect">
            <a:avLst/>
          </a:prstGeom>
        </p:spPr>
        <p:txBody>
          <a:bodyPr wrap="square">
            <a:spAutoFit/>
          </a:bodyPr>
          <a:lstStyle/>
          <a:p>
            <a:r>
              <a:rPr lang="en-US" sz="2800" b="1" dirty="0">
                <a:solidFill>
                  <a:srgbClr val="0070C0"/>
                </a:solidFill>
                <a:latin typeface="+mj-lt"/>
              </a:rPr>
              <a:t>1 Use </a:t>
            </a:r>
            <a:r>
              <a:rPr lang="en-US" sz="2800" b="1" i="1" dirty="0">
                <a:solidFill>
                  <a:srgbClr val="0070C0"/>
                </a:solidFill>
                <a:latin typeface="+mj-lt"/>
              </a:rPr>
              <a:t>will</a:t>
            </a:r>
            <a:r>
              <a:rPr lang="en-US" sz="2800" b="1" dirty="0">
                <a:solidFill>
                  <a:srgbClr val="0070C0"/>
                </a:solidFill>
                <a:latin typeface="+mj-lt"/>
              </a:rPr>
              <a:t> or </a:t>
            </a:r>
            <a:r>
              <a:rPr lang="en-US" sz="2800" b="1" i="1" dirty="0">
                <a:solidFill>
                  <a:srgbClr val="0070C0"/>
                </a:solidFill>
                <a:latin typeface="+mj-lt"/>
              </a:rPr>
              <a:t>won’t</a:t>
            </a:r>
            <a:r>
              <a:rPr lang="en-US" sz="2800" b="1" dirty="0">
                <a:solidFill>
                  <a:srgbClr val="0070C0"/>
                </a:solidFill>
                <a:latin typeface="+mj-lt"/>
              </a:rPr>
              <a:t> and the verbs in brackets to complete the gaps.</a:t>
            </a:r>
            <a:endParaRPr lang="en-US" sz="2800" dirty="0">
              <a:solidFill>
                <a:srgbClr val="0070C0"/>
              </a:solidFill>
              <a:latin typeface="+mj-lt"/>
            </a:endParaRPr>
          </a:p>
        </p:txBody>
      </p:sp>
    </p:spTree>
    <p:extLst>
      <p:ext uri="{BB962C8B-B14F-4D97-AF65-F5344CB8AC3E}">
        <p14:creationId xmlns:p14="http://schemas.microsoft.com/office/powerpoint/2010/main" val="33921457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69" y="1219625"/>
            <a:ext cx="7092773" cy="1015663"/>
          </a:xfrm>
          <a:prstGeom prst="rect">
            <a:avLst/>
          </a:prstGeom>
          <a:noFill/>
        </p:spPr>
        <p:txBody>
          <a:bodyPr wrap="square" rtlCol="0">
            <a:spAutoFit/>
          </a:bodyPr>
          <a:lstStyle/>
          <a:p>
            <a:r>
              <a:rPr lang="en-US" sz="3000"/>
              <a:t>How many sentences questions and</a:t>
            </a:r>
          </a:p>
          <a:p>
            <a:r>
              <a:rPr lang="en-US" sz="3000"/>
              <a:t>answer will you make?</a:t>
            </a:r>
            <a:endParaRPr lang="en-US" sz="3000" dirty="0"/>
          </a:p>
        </p:txBody>
      </p:sp>
      <p:sp>
        <p:nvSpPr>
          <p:cNvPr id="3" name="TextBox 2"/>
          <p:cNvSpPr txBox="1"/>
          <p:nvPr/>
        </p:nvSpPr>
        <p:spPr>
          <a:xfrm>
            <a:off x="113568" y="2819600"/>
            <a:ext cx="7092773" cy="553998"/>
          </a:xfrm>
          <a:prstGeom prst="rect">
            <a:avLst/>
          </a:prstGeom>
          <a:noFill/>
        </p:spPr>
        <p:txBody>
          <a:bodyPr wrap="square" rtlCol="0">
            <a:spAutoFit/>
          </a:bodyPr>
          <a:lstStyle/>
          <a:p>
            <a:r>
              <a:rPr lang="en-US" sz="3000"/>
              <a:t>What will you use?</a:t>
            </a:r>
            <a:endParaRPr lang="en-US" sz="3000" dirty="0"/>
          </a:p>
        </p:txBody>
      </p:sp>
      <p:sp>
        <p:nvSpPr>
          <p:cNvPr id="4" name="TextBox 3"/>
          <p:cNvSpPr txBox="1"/>
          <p:nvPr/>
        </p:nvSpPr>
        <p:spPr>
          <a:xfrm>
            <a:off x="0" y="2259149"/>
            <a:ext cx="7092773" cy="553998"/>
          </a:xfrm>
          <a:prstGeom prst="rect">
            <a:avLst/>
          </a:prstGeom>
          <a:noFill/>
        </p:spPr>
        <p:txBody>
          <a:bodyPr wrap="square" rtlCol="0">
            <a:spAutoFit/>
          </a:bodyPr>
          <a:lstStyle/>
          <a:p>
            <a:r>
              <a:rPr lang="en-US" sz="3000" dirty="0">
                <a:solidFill>
                  <a:srgbClr val="FF0000"/>
                </a:solidFill>
                <a:sym typeface="Wingdings" panose="05000000000000000000" pitchFamily="2" charset="2"/>
              </a:rPr>
              <a:t> 4 questions and 4 answers.</a:t>
            </a:r>
            <a:endParaRPr lang="en-US" sz="3000" dirty="0">
              <a:solidFill>
                <a:srgbClr val="FF0000"/>
              </a:solidFill>
            </a:endParaRPr>
          </a:p>
        </p:txBody>
      </p:sp>
      <p:sp>
        <p:nvSpPr>
          <p:cNvPr id="5" name="TextBox 4"/>
          <p:cNvSpPr txBox="1"/>
          <p:nvPr/>
        </p:nvSpPr>
        <p:spPr>
          <a:xfrm>
            <a:off x="-2" y="3550745"/>
            <a:ext cx="7092773" cy="1015663"/>
          </a:xfrm>
          <a:prstGeom prst="rect">
            <a:avLst/>
          </a:prstGeom>
          <a:noFill/>
        </p:spPr>
        <p:txBody>
          <a:bodyPr wrap="square" rtlCol="0">
            <a:spAutoFit/>
          </a:bodyPr>
          <a:lstStyle/>
          <a:p>
            <a:pPr marL="457200" indent="-457200">
              <a:buFont typeface="Wingdings" panose="05000000000000000000" pitchFamily="2" charset="2"/>
              <a:buChar char="à"/>
            </a:pPr>
            <a:r>
              <a:rPr lang="en-US" sz="3000">
                <a:solidFill>
                  <a:srgbClr val="FF0000"/>
                </a:solidFill>
                <a:sym typeface="Wingdings" panose="05000000000000000000" pitchFamily="2" charset="2"/>
              </a:rPr>
              <a:t>Use </a:t>
            </a:r>
            <a:r>
              <a:rPr lang="en-US" sz="3000" i="1">
                <a:solidFill>
                  <a:srgbClr val="FF0000"/>
                </a:solidFill>
                <a:sym typeface="Wingdings" panose="05000000000000000000" pitchFamily="2" charset="2"/>
              </a:rPr>
              <a:t>will </a:t>
            </a:r>
            <a:r>
              <a:rPr lang="en-US" sz="3000">
                <a:solidFill>
                  <a:srgbClr val="FF0000"/>
                </a:solidFill>
                <a:sym typeface="Wingdings" panose="05000000000000000000" pitchFamily="2" charset="2"/>
              </a:rPr>
              <a:t>or </a:t>
            </a:r>
            <a:r>
              <a:rPr lang="en-US" sz="3000" i="1">
                <a:solidFill>
                  <a:srgbClr val="FF0000"/>
                </a:solidFill>
                <a:sym typeface="Wingdings" panose="05000000000000000000" pitchFamily="2" charset="2"/>
              </a:rPr>
              <a:t>won’t.</a:t>
            </a:r>
            <a:br>
              <a:rPr lang="en-US" sz="3000" i="1">
                <a:solidFill>
                  <a:srgbClr val="FF0000"/>
                </a:solidFill>
                <a:sym typeface="Wingdings" panose="05000000000000000000" pitchFamily="2" charset="2"/>
              </a:rPr>
            </a:br>
            <a:endParaRPr lang="en-US" sz="3000" i="1">
              <a:solidFill>
                <a:srgbClr val="FF0000"/>
              </a:solidFill>
              <a:sym typeface="Wingdings" panose="05000000000000000000" pitchFamily="2" charset="2"/>
            </a:endParaRPr>
          </a:p>
        </p:txBody>
      </p:sp>
      <p:sp>
        <p:nvSpPr>
          <p:cNvPr id="10" name="Rectangle 9"/>
          <p:cNvSpPr/>
          <p:nvPr/>
        </p:nvSpPr>
        <p:spPr>
          <a:xfrm>
            <a:off x="2307621" y="398712"/>
            <a:ext cx="10109991" cy="523220"/>
          </a:xfrm>
          <a:prstGeom prst="rect">
            <a:avLst/>
          </a:prstGeom>
        </p:spPr>
        <p:txBody>
          <a:bodyPr wrap="square">
            <a:spAutoFit/>
          </a:bodyPr>
          <a:lstStyle/>
          <a:p>
            <a:r>
              <a:rPr lang="en-US" sz="2800" b="1" dirty="0">
                <a:solidFill>
                  <a:srgbClr val="0070C0"/>
                </a:solidFill>
                <a:latin typeface="+mj-lt"/>
              </a:rPr>
              <a:t>2 Ask and answer using the prompts and </a:t>
            </a:r>
            <a:r>
              <a:rPr lang="en-US" sz="2800" b="1" i="1" dirty="0">
                <a:solidFill>
                  <a:srgbClr val="0070C0"/>
                </a:solidFill>
                <a:latin typeface="+mj-lt"/>
              </a:rPr>
              <a:t>will</a:t>
            </a:r>
            <a:r>
              <a:rPr lang="en-US" sz="2800" b="1" dirty="0">
                <a:solidFill>
                  <a:srgbClr val="0070C0"/>
                </a:solidFill>
                <a:latin typeface="+mj-lt"/>
              </a:rPr>
              <a:t> or </a:t>
            </a:r>
            <a:r>
              <a:rPr lang="en-US" sz="2800" b="1" i="1" dirty="0">
                <a:solidFill>
                  <a:srgbClr val="0070C0"/>
                </a:solidFill>
                <a:latin typeface="+mj-lt"/>
              </a:rPr>
              <a:t>won’t</a:t>
            </a:r>
            <a:r>
              <a:rPr lang="en-US" sz="2800" b="1" dirty="0">
                <a:solidFill>
                  <a:srgbClr val="0070C0"/>
                </a:solidFill>
                <a:latin typeface="+mj-lt"/>
              </a:rPr>
              <a:t>.</a:t>
            </a:r>
            <a:endParaRPr lang="en-US" sz="2800" dirty="0">
              <a:solidFill>
                <a:srgbClr val="0070C0"/>
              </a:solidFill>
              <a:latin typeface="+mj-lt"/>
            </a:endParaRPr>
          </a:p>
        </p:txBody>
      </p:sp>
      <p:pic>
        <p:nvPicPr>
          <p:cNvPr id="8" name="Picture 7"/>
          <p:cNvPicPr>
            <a:picLocks noChangeAspect="1"/>
          </p:cNvPicPr>
          <p:nvPr/>
        </p:nvPicPr>
        <p:blipFill>
          <a:blip r:embed="rId2"/>
          <a:stretch>
            <a:fillRect/>
          </a:stretch>
        </p:blipFill>
        <p:spPr>
          <a:xfrm>
            <a:off x="5874953" y="1567206"/>
            <a:ext cx="6317047" cy="2372984"/>
          </a:xfrm>
          <a:prstGeom prst="rect">
            <a:avLst/>
          </a:prstGeom>
        </p:spPr>
      </p:pic>
      <p:sp>
        <p:nvSpPr>
          <p:cNvPr id="6" name="TextBox 5">
            <a:extLst>
              <a:ext uri="{FF2B5EF4-FFF2-40B4-BE49-F238E27FC236}">
                <a16:creationId xmlns:a16="http://schemas.microsoft.com/office/drawing/2014/main" id="{9DFED1E6-06FC-20CC-F2B0-220935063CB7}"/>
              </a:ext>
            </a:extLst>
          </p:cNvPr>
          <p:cNvSpPr txBox="1"/>
          <p:nvPr/>
        </p:nvSpPr>
        <p:spPr>
          <a:xfrm>
            <a:off x="113569" y="411958"/>
            <a:ext cx="1565897" cy="584775"/>
          </a:xfrm>
          <a:prstGeom prst="rect">
            <a:avLst/>
          </a:prstGeom>
          <a:solidFill>
            <a:srgbClr val="0098A2"/>
          </a:solidFill>
          <a:effectLst>
            <a:outerShdw blurRad="50800" dist="38100" dir="8100000" algn="tr" rotWithShape="0">
              <a:prstClr val="black">
                <a:alpha val="40000"/>
              </a:prstClr>
            </a:outerShdw>
          </a:effectLst>
        </p:spPr>
        <p:txBody>
          <a:bodyPr wrap="square" rtlCol="0">
            <a:spAutoFit/>
          </a:bodyPr>
          <a:lstStyle/>
          <a:p>
            <a:r>
              <a:rPr lang="en-US" sz="3200" dirty="0">
                <a:solidFill>
                  <a:schemeClr val="bg1"/>
                </a:solidFill>
              </a:rPr>
              <a:t>Practice</a:t>
            </a:r>
          </a:p>
        </p:txBody>
      </p:sp>
    </p:spTree>
    <p:extLst>
      <p:ext uri="{BB962C8B-B14F-4D97-AF65-F5344CB8AC3E}">
        <p14:creationId xmlns:p14="http://schemas.microsoft.com/office/powerpoint/2010/main" val="27807901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13569" y="1310993"/>
            <a:ext cx="12078431" cy="2776466"/>
          </a:xfrm>
          <a:prstGeom prst="rect">
            <a:avLst/>
          </a:prstGeom>
        </p:spPr>
        <p:txBody>
          <a:bodyPr wrap="square">
            <a:spAutoFit/>
          </a:bodyPr>
          <a:lstStyle/>
          <a:p>
            <a:pPr>
              <a:lnSpc>
                <a:spcPct val="150000"/>
              </a:lnSpc>
            </a:pPr>
            <a:r>
              <a:rPr lang="en-US" sz="3600" dirty="0">
                <a:solidFill>
                  <a:srgbClr val="242021"/>
                </a:solidFill>
                <a:latin typeface="+mj-lt"/>
              </a:rPr>
              <a:t>1. people / live in 3D-printed houses / in the future?</a:t>
            </a:r>
          </a:p>
          <a:p>
            <a:r>
              <a:rPr lang="en-US" sz="3600" i="1" dirty="0">
                <a:solidFill>
                  <a:srgbClr val="0070C0"/>
                </a:solidFill>
                <a:latin typeface="+mj-lt"/>
              </a:rPr>
              <a:t>A: Will people live in 3D-printed houses in the future?</a:t>
            </a:r>
          </a:p>
          <a:p>
            <a:r>
              <a:rPr lang="en-US" sz="3600" i="1" dirty="0">
                <a:solidFill>
                  <a:srgbClr val="0070C0"/>
                </a:solidFill>
                <a:latin typeface="+mj-lt"/>
              </a:rPr>
              <a:t>B: No, they won’t.</a:t>
            </a:r>
          </a:p>
          <a:p>
            <a:pPr>
              <a:lnSpc>
                <a:spcPct val="150000"/>
              </a:lnSpc>
            </a:pPr>
            <a:r>
              <a:rPr lang="en-US" sz="3600" dirty="0">
                <a:solidFill>
                  <a:srgbClr val="242021"/>
                </a:solidFill>
                <a:latin typeface="+mj-lt"/>
              </a:rPr>
              <a:t>2. everyone / speak the same language / in 100 years?</a:t>
            </a:r>
          </a:p>
        </p:txBody>
      </p:sp>
      <p:sp>
        <p:nvSpPr>
          <p:cNvPr id="18" name="TextBox 17"/>
          <p:cNvSpPr txBox="1"/>
          <p:nvPr/>
        </p:nvSpPr>
        <p:spPr>
          <a:xfrm>
            <a:off x="113569" y="4087459"/>
            <a:ext cx="13033471" cy="1200329"/>
          </a:xfrm>
          <a:prstGeom prst="rect">
            <a:avLst/>
          </a:prstGeom>
          <a:noFill/>
        </p:spPr>
        <p:txBody>
          <a:bodyPr wrap="square" rtlCol="0">
            <a:spAutoFit/>
          </a:bodyPr>
          <a:lstStyle/>
          <a:p>
            <a:r>
              <a:rPr lang="en-US" sz="3600" dirty="0">
                <a:solidFill>
                  <a:srgbClr val="FF0000"/>
                </a:solidFill>
                <a:sym typeface="Wingdings" panose="05000000000000000000" pitchFamily="2" charset="2"/>
              </a:rPr>
              <a:t>A: Will everyone speak the same language in 100 years?</a:t>
            </a:r>
          </a:p>
          <a:p>
            <a:r>
              <a:rPr lang="en-US" sz="3600" dirty="0">
                <a:solidFill>
                  <a:srgbClr val="FF0000"/>
                </a:solidFill>
                <a:sym typeface="Wingdings" panose="05000000000000000000" pitchFamily="2" charset="2"/>
              </a:rPr>
              <a:t>B: Yes, they will. / No, they won’t.</a:t>
            </a:r>
            <a:endParaRPr lang="en-US" sz="3600" dirty="0">
              <a:solidFill>
                <a:srgbClr val="FF0000"/>
              </a:solidFill>
            </a:endParaRPr>
          </a:p>
        </p:txBody>
      </p:sp>
      <p:sp>
        <p:nvSpPr>
          <p:cNvPr id="2" name="TextBox 1">
            <a:extLst>
              <a:ext uri="{FF2B5EF4-FFF2-40B4-BE49-F238E27FC236}">
                <a16:creationId xmlns:a16="http://schemas.microsoft.com/office/drawing/2014/main" id="{8A4A10B9-B20E-B1E2-1790-22B390AE2C3E}"/>
              </a:ext>
            </a:extLst>
          </p:cNvPr>
          <p:cNvSpPr txBox="1"/>
          <p:nvPr/>
        </p:nvSpPr>
        <p:spPr>
          <a:xfrm>
            <a:off x="113569" y="411958"/>
            <a:ext cx="1565897" cy="584775"/>
          </a:xfrm>
          <a:prstGeom prst="rect">
            <a:avLst/>
          </a:prstGeom>
          <a:solidFill>
            <a:srgbClr val="0098A2"/>
          </a:solidFill>
          <a:effectLst>
            <a:outerShdw blurRad="50800" dist="38100" dir="8100000" algn="tr" rotWithShape="0">
              <a:prstClr val="black">
                <a:alpha val="40000"/>
              </a:prstClr>
            </a:outerShdw>
          </a:effectLst>
        </p:spPr>
        <p:txBody>
          <a:bodyPr wrap="square" rtlCol="0">
            <a:spAutoFit/>
          </a:bodyPr>
          <a:lstStyle/>
          <a:p>
            <a:r>
              <a:rPr lang="en-US" sz="3200" dirty="0">
                <a:solidFill>
                  <a:schemeClr val="bg1"/>
                </a:solidFill>
              </a:rPr>
              <a:t>Practice</a:t>
            </a:r>
          </a:p>
        </p:txBody>
      </p:sp>
      <p:sp>
        <p:nvSpPr>
          <p:cNvPr id="3" name="Rectangle 2">
            <a:extLst>
              <a:ext uri="{FF2B5EF4-FFF2-40B4-BE49-F238E27FC236}">
                <a16:creationId xmlns:a16="http://schemas.microsoft.com/office/drawing/2014/main" id="{E24C5F7C-FBBD-65AD-202B-16AB20A12B53}"/>
              </a:ext>
            </a:extLst>
          </p:cNvPr>
          <p:cNvSpPr/>
          <p:nvPr/>
        </p:nvSpPr>
        <p:spPr>
          <a:xfrm>
            <a:off x="2307621" y="398712"/>
            <a:ext cx="10109991" cy="523220"/>
          </a:xfrm>
          <a:prstGeom prst="rect">
            <a:avLst/>
          </a:prstGeom>
        </p:spPr>
        <p:txBody>
          <a:bodyPr wrap="square">
            <a:spAutoFit/>
          </a:bodyPr>
          <a:lstStyle/>
          <a:p>
            <a:r>
              <a:rPr lang="en-US" sz="2800" b="1" dirty="0">
                <a:solidFill>
                  <a:srgbClr val="0070C0"/>
                </a:solidFill>
                <a:latin typeface="+mj-lt"/>
              </a:rPr>
              <a:t>2 Ask and answer using the prompts and </a:t>
            </a:r>
            <a:r>
              <a:rPr lang="en-US" sz="2800" b="1" i="1" dirty="0">
                <a:solidFill>
                  <a:srgbClr val="0070C0"/>
                </a:solidFill>
                <a:latin typeface="+mj-lt"/>
              </a:rPr>
              <a:t>will</a:t>
            </a:r>
            <a:r>
              <a:rPr lang="en-US" sz="2800" b="1" dirty="0">
                <a:solidFill>
                  <a:srgbClr val="0070C0"/>
                </a:solidFill>
                <a:latin typeface="+mj-lt"/>
              </a:rPr>
              <a:t> or </a:t>
            </a:r>
            <a:r>
              <a:rPr lang="en-US" sz="2800" b="1" i="1" dirty="0">
                <a:solidFill>
                  <a:srgbClr val="0070C0"/>
                </a:solidFill>
                <a:latin typeface="+mj-lt"/>
              </a:rPr>
              <a:t>won’t</a:t>
            </a:r>
            <a:r>
              <a:rPr lang="en-US" sz="2800" b="1" dirty="0">
                <a:solidFill>
                  <a:srgbClr val="0070C0"/>
                </a:solidFill>
                <a:latin typeface="+mj-lt"/>
              </a:rPr>
              <a:t>.</a:t>
            </a:r>
            <a:endParaRPr lang="en-US" sz="2800" dirty="0">
              <a:solidFill>
                <a:srgbClr val="0070C0"/>
              </a:solidFill>
              <a:latin typeface="+mj-lt"/>
            </a:endParaRPr>
          </a:p>
        </p:txBody>
      </p:sp>
    </p:spTree>
    <p:extLst>
      <p:ext uri="{BB962C8B-B14F-4D97-AF65-F5344CB8AC3E}">
        <p14:creationId xmlns:p14="http://schemas.microsoft.com/office/powerpoint/2010/main" val="273840454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29783" y="996733"/>
            <a:ext cx="12078431" cy="4247317"/>
          </a:xfrm>
          <a:prstGeom prst="rect">
            <a:avLst/>
          </a:prstGeom>
        </p:spPr>
        <p:txBody>
          <a:bodyPr wrap="square">
            <a:spAutoFit/>
          </a:bodyPr>
          <a:lstStyle/>
          <a:p>
            <a:pPr>
              <a:lnSpc>
                <a:spcPct val="150000"/>
              </a:lnSpc>
            </a:pPr>
            <a:r>
              <a:rPr lang="en-US" sz="3600" dirty="0">
                <a:solidFill>
                  <a:srgbClr val="242021"/>
                </a:solidFill>
                <a:latin typeface="+mj-lt"/>
              </a:rPr>
              <a:t>3. people / grow their own food / in the future?</a:t>
            </a:r>
          </a:p>
          <a:p>
            <a:pPr>
              <a:lnSpc>
                <a:spcPct val="150000"/>
              </a:lnSpc>
            </a:pPr>
            <a:endParaRPr lang="en-US" sz="3600" dirty="0">
              <a:solidFill>
                <a:srgbClr val="242021"/>
              </a:solidFill>
              <a:latin typeface="+mj-lt"/>
            </a:endParaRPr>
          </a:p>
          <a:p>
            <a:pPr>
              <a:lnSpc>
                <a:spcPct val="150000"/>
              </a:lnSpc>
            </a:pPr>
            <a:r>
              <a:rPr lang="en-US" sz="3600" dirty="0">
                <a:solidFill>
                  <a:srgbClr val="242021"/>
                </a:solidFill>
                <a:latin typeface="+mj-lt"/>
              </a:rPr>
              <a:t>4. people / work from home / in the future?</a:t>
            </a:r>
          </a:p>
          <a:p>
            <a:pPr>
              <a:lnSpc>
                <a:spcPct val="150000"/>
              </a:lnSpc>
            </a:pPr>
            <a:endParaRPr lang="en-US" sz="3600" dirty="0">
              <a:solidFill>
                <a:srgbClr val="242021"/>
              </a:solidFill>
              <a:latin typeface="+mj-lt"/>
            </a:endParaRPr>
          </a:p>
          <a:p>
            <a:pPr>
              <a:lnSpc>
                <a:spcPct val="150000"/>
              </a:lnSpc>
            </a:pPr>
            <a:r>
              <a:rPr lang="en-US" sz="3600" dirty="0">
                <a:solidFill>
                  <a:srgbClr val="242021"/>
                </a:solidFill>
                <a:latin typeface="+mj-lt"/>
              </a:rPr>
              <a:t>5. people / have cinemas at home / in the future?</a:t>
            </a:r>
            <a:endParaRPr lang="en-US" sz="3600" dirty="0">
              <a:latin typeface="+mj-lt"/>
            </a:endParaRPr>
          </a:p>
        </p:txBody>
      </p:sp>
      <p:sp>
        <p:nvSpPr>
          <p:cNvPr id="18" name="TextBox 17"/>
          <p:cNvSpPr txBox="1"/>
          <p:nvPr/>
        </p:nvSpPr>
        <p:spPr>
          <a:xfrm>
            <a:off x="361105" y="1763457"/>
            <a:ext cx="12015785" cy="1200329"/>
          </a:xfrm>
          <a:prstGeom prst="rect">
            <a:avLst/>
          </a:prstGeom>
          <a:noFill/>
        </p:spPr>
        <p:txBody>
          <a:bodyPr wrap="square" rtlCol="0">
            <a:spAutoFit/>
          </a:bodyPr>
          <a:lstStyle/>
          <a:p>
            <a:r>
              <a:rPr lang="en-US" sz="3600" dirty="0">
                <a:solidFill>
                  <a:srgbClr val="FF0000"/>
                </a:solidFill>
                <a:sym typeface="Wingdings" panose="05000000000000000000" pitchFamily="2" charset="2"/>
              </a:rPr>
              <a:t>A: Will people grow their own food in the future?</a:t>
            </a:r>
          </a:p>
          <a:p>
            <a:r>
              <a:rPr lang="en-US" sz="3600" dirty="0">
                <a:solidFill>
                  <a:srgbClr val="FF0000"/>
                </a:solidFill>
                <a:sym typeface="Wingdings" panose="05000000000000000000" pitchFamily="2" charset="2"/>
              </a:rPr>
              <a:t>B: Yes, they will. / No, they won’t.</a:t>
            </a:r>
            <a:endParaRPr lang="en-US" sz="3600" dirty="0">
              <a:solidFill>
                <a:srgbClr val="FF0000"/>
              </a:solidFill>
            </a:endParaRPr>
          </a:p>
        </p:txBody>
      </p:sp>
      <p:sp>
        <p:nvSpPr>
          <p:cNvPr id="14" name="TextBox 13"/>
          <p:cNvSpPr txBox="1"/>
          <p:nvPr/>
        </p:nvSpPr>
        <p:spPr>
          <a:xfrm>
            <a:off x="329783" y="3389210"/>
            <a:ext cx="12015785" cy="1200329"/>
          </a:xfrm>
          <a:prstGeom prst="rect">
            <a:avLst/>
          </a:prstGeom>
          <a:noFill/>
        </p:spPr>
        <p:txBody>
          <a:bodyPr wrap="square" rtlCol="0">
            <a:spAutoFit/>
          </a:bodyPr>
          <a:lstStyle/>
          <a:p>
            <a:r>
              <a:rPr lang="en-US" sz="3600" dirty="0">
                <a:solidFill>
                  <a:srgbClr val="FF0000"/>
                </a:solidFill>
                <a:sym typeface="Wingdings" panose="05000000000000000000" pitchFamily="2" charset="2"/>
              </a:rPr>
              <a:t>A: Will people work from home in the future?</a:t>
            </a:r>
          </a:p>
          <a:p>
            <a:r>
              <a:rPr lang="en-US" sz="3600" dirty="0">
                <a:solidFill>
                  <a:srgbClr val="FF0000"/>
                </a:solidFill>
                <a:sym typeface="Wingdings" panose="05000000000000000000" pitchFamily="2" charset="2"/>
              </a:rPr>
              <a:t>B: Yes, they will. / No, they won’t.</a:t>
            </a:r>
            <a:endParaRPr lang="en-US" sz="3600" dirty="0">
              <a:solidFill>
                <a:srgbClr val="FF0000"/>
              </a:solidFill>
            </a:endParaRPr>
          </a:p>
        </p:txBody>
      </p:sp>
      <p:sp>
        <p:nvSpPr>
          <p:cNvPr id="15" name="TextBox 14"/>
          <p:cNvSpPr txBox="1"/>
          <p:nvPr/>
        </p:nvSpPr>
        <p:spPr>
          <a:xfrm>
            <a:off x="329782" y="5055756"/>
            <a:ext cx="12015785" cy="1200329"/>
          </a:xfrm>
          <a:prstGeom prst="rect">
            <a:avLst/>
          </a:prstGeom>
          <a:noFill/>
        </p:spPr>
        <p:txBody>
          <a:bodyPr wrap="square" rtlCol="0">
            <a:spAutoFit/>
          </a:bodyPr>
          <a:lstStyle/>
          <a:p>
            <a:r>
              <a:rPr lang="en-US" sz="3600" dirty="0">
                <a:solidFill>
                  <a:srgbClr val="FF0000"/>
                </a:solidFill>
                <a:sym typeface="Wingdings" panose="05000000000000000000" pitchFamily="2" charset="2"/>
              </a:rPr>
              <a:t>A: Will people have cinemas at home in the future?</a:t>
            </a:r>
          </a:p>
          <a:p>
            <a:r>
              <a:rPr lang="en-US" sz="3600" dirty="0">
                <a:solidFill>
                  <a:srgbClr val="FF0000"/>
                </a:solidFill>
                <a:sym typeface="Wingdings" panose="05000000000000000000" pitchFamily="2" charset="2"/>
              </a:rPr>
              <a:t>B: Yes, they will. / No, they won’t.</a:t>
            </a:r>
            <a:endParaRPr lang="en-US" sz="3600" dirty="0">
              <a:solidFill>
                <a:srgbClr val="FF0000"/>
              </a:solidFill>
            </a:endParaRPr>
          </a:p>
        </p:txBody>
      </p:sp>
      <p:sp>
        <p:nvSpPr>
          <p:cNvPr id="2" name="TextBox 1">
            <a:extLst>
              <a:ext uri="{FF2B5EF4-FFF2-40B4-BE49-F238E27FC236}">
                <a16:creationId xmlns:a16="http://schemas.microsoft.com/office/drawing/2014/main" id="{7651B98B-D3FB-7BF4-985D-EC2757AE9A96}"/>
              </a:ext>
            </a:extLst>
          </p:cNvPr>
          <p:cNvSpPr txBox="1"/>
          <p:nvPr/>
        </p:nvSpPr>
        <p:spPr>
          <a:xfrm>
            <a:off x="113569" y="411958"/>
            <a:ext cx="1565897" cy="584775"/>
          </a:xfrm>
          <a:prstGeom prst="rect">
            <a:avLst/>
          </a:prstGeom>
          <a:solidFill>
            <a:srgbClr val="0098A2"/>
          </a:solidFill>
          <a:effectLst>
            <a:outerShdw blurRad="50800" dist="38100" dir="8100000" algn="tr" rotWithShape="0">
              <a:prstClr val="black">
                <a:alpha val="40000"/>
              </a:prstClr>
            </a:outerShdw>
          </a:effectLst>
        </p:spPr>
        <p:txBody>
          <a:bodyPr wrap="square" rtlCol="0">
            <a:spAutoFit/>
          </a:bodyPr>
          <a:lstStyle/>
          <a:p>
            <a:r>
              <a:rPr lang="en-US" sz="3200" dirty="0">
                <a:solidFill>
                  <a:schemeClr val="bg1"/>
                </a:solidFill>
              </a:rPr>
              <a:t>Practice</a:t>
            </a:r>
          </a:p>
        </p:txBody>
      </p:sp>
      <p:sp>
        <p:nvSpPr>
          <p:cNvPr id="3" name="Rectangle 2">
            <a:extLst>
              <a:ext uri="{FF2B5EF4-FFF2-40B4-BE49-F238E27FC236}">
                <a16:creationId xmlns:a16="http://schemas.microsoft.com/office/drawing/2014/main" id="{4428E136-D5C0-F593-28D1-8FB26D56417A}"/>
              </a:ext>
            </a:extLst>
          </p:cNvPr>
          <p:cNvSpPr/>
          <p:nvPr/>
        </p:nvSpPr>
        <p:spPr>
          <a:xfrm>
            <a:off x="2307621" y="398712"/>
            <a:ext cx="10109991" cy="523220"/>
          </a:xfrm>
          <a:prstGeom prst="rect">
            <a:avLst/>
          </a:prstGeom>
        </p:spPr>
        <p:txBody>
          <a:bodyPr wrap="square">
            <a:spAutoFit/>
          </a:bodyPr>
          <a:lstStyle/>
          <a:p>
            <a:r>
              <a:rPr lang="en-US" sz="2800" b="1" dirty="0">
                <a:solidFill>
                  <a:srgbClr val="0070C0"/>
                </a:solidFill>
                <a:latin typeface="+mj-lt"/>
              </a:rPr>
              <a:t>2 Ask and answer using the prompts and </a:t>
            </a:r>
            <a:r>
              <a:rPr lang="en-US" sz="2800" b="1" i="1" dirty="0">
                <a:solidFill>
                  <a:srgbClr val="0070C0"/>
                </a:solidFill>
                <a:latin typeface="+mj-lt"/>
              </a:rPr>
              <a:t>will</a:t>
            </a:r>
            <a:r>
              <a:rPr lang="en-US" sz="2800" b="1" dirty="0">
                <a:solidFill>
                  <a:srgbClr val="0070C0"/>
                </a:solidFill>
                <a:latin typeface="+mj-lt"/>
              </a:rPr>
              <a:t> or </a:t>
            </a:r>
            <a:r>
              <a:rPr lang="en-US" sz="2800" b="1" i="1" dirty="0">
                <a:solidFill>
                  <a:srgbClr val="0070C0"/>
                </a:solidFill>
                <a:latin typeface="+mj-lt"/>
              </a:rPr>
              <a:t>won’t</a:t>
            </a:r>
            <a:r>
              <a:rPr lang="en-US" sz="2800" b="1" dirty="0">
                <a:solidFill>
                  <a:srgbClr val="0070C0"/>
                </a:solidFill>
                <a:latin typeface="+mj-lt"/>
              </a:rPr>
              <a:t>.</a:t>
            </a:r>
            <a:endParaRPr lang="en-US" sz="2800" dirty="0">
              <a:solidFill>
                <a:srgbClr val="0070C0"/>
              </a:solidFill>
              <a:latin typeface="+mj-lt"/>
            </a:endParaRPr>
          </a:p>
        </p:txBody>
      </p:sp>
    </p:spTree>
    <p:extLst>
      <p:ext uri="{BB962C8B-B14F-4D97-AF65-F5344CB8AC3E}">
        <p14:creationId xmlns:p14="http://schemas.microsoft.com/office/powerpoint/2010/main" val="15387941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604" y="475862"/>
            <a:ext cx="2698545" cy="646331"/>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r>
              <a:rPr lang="en-US" b="1" dirty="0">
                <a:solidFill>
                  <a:schemeClr val="bg1"/>
                </a:solidFill>
              </a:rPr>
              <a:t>Extra Practice </a:t>
            </a:r>
          </a:p>
          <a:p>
            <a:r>
              <a:rPr lang="en-US" b="1" dirty="0">
                <a:solidFill>
                  <a:schemeClr val="bg1"/>
                </a:solidFill>
              </a:rPr>
              <a:t>Grammar bank, page 69</a:t>
            </a:r>
          </a:p>
        </p:txBody>
      </p:sp>
      <p:sp>
        <p:nvSpPr>
          <p:cNvPr id="4" name="Rectangle 3"/>
          <p:cNvSpPr/>
          <p:nvPr/>
        </p:nvSpPr>
        <p:spPr>
          <a:xfrm>
            <a:off x="214604" y="1864961"/>
            <a:ext cx="12067309" cy="3788858"/>
          </a:xfrm>
          <a:prstGeom prst="rect">
            <a:avLst/>
          </a:prstGeom>
        </p:spPr>
        <p:txBody>
          <a:bodyPr wrap="square">
            <a:spAutoFit/>
          </a:bodyPr>
          <a:lstStyle/>
          <a:p>
            <a:pPr>
              <a:lnSpc>
                <a:spcPct val="150000"/>
              </a:lnSpc>
            </a:pPr>
            <a:r>
              <a:rPr lang="en-US" sz="3600" b="1" dirty="0">
                <a:solidFill>
                  <a:srgbClr val="000000"/>
                </a:solidFill>
              </a:rPr>
              <a:t>1. </a:t>
            </a:r>
            <a:r>
              <a:rPr lang="en-US" sz="3600" dirty="0">
                <a:solidFill>
                  <a:srgbClr val="000000"/>
                </a:solidFill>
              </a:rPr>
              <a:t>I’ve got a lesson now, but I ____________ </a:t>
            </a:r>
            <a:r>
              <a:rPr lang="en-US" sz="3600" b="1" dirty="0">
                <a:solidFill>
                  <a:srgbClr val="000000"/>
                </a:solidFill>
              </a:rPr>
              <a:t>(call) </a:t>
            </a:r>
            <a:r>
              <a:rPr lang="en-US" sz="3600" dirty="0">
                <a:solidFill>
                  <a:srgbClr val="000000"/>
                </a:solidFill>
              </a:rPr>
              <a:t>you later.</a:t>
            </a:r>
            <a:br>
              <a:rPr lang="en-US" sz="3600" dirty="0">
                <a:solidFill>
                  <a:srgbClr val="000000"/>
                </a:solidFill>
              </a:rPr>
            </a:br>
            <a:r>
              <a:rPr lang="en-US" sz="3600" b="1" dirty="0">
                <a:solidFill>
                  <a:srgbClr val="000000"/>
                </a:solidFill>
              </a:rPr>
              <a:t>2. </a:t>
            </a:r>
            <a:r>
              <a:rPr lang="en-US" sz="3600" dirty="0">
                <a:solidFill>
                  <a:srgbClr val="000000"/>
                </a:solidFill>
              </a:rPr>
              <a:t>They ____________ </a:t>
            </a:r>
            <a:r>
              <a:rPr lang="en-US" sz="3600" b="1" dirty="0">
                <a:solidFill>
                  <a:srgbClr val="000000"/>
                </a:solidFill>
              </a:rPr>
              <a:t>(not/allow) </a:t>
            </a:r>
            <a:r>
              <a:rPr lang="en-US" sz="3600" dirty="0">
                <a:solidFill>
                  <a:srgbClr val="000000"/>
                </a:solidFill>
              </a:rPr>
              <a:t>you to ride on the roller coaster. I think you’re too short.</a:t>
            </a:r>
            <a:br>
              <a:rPr lang="en-US" sz="3600" dirty="0">
                <a:solidFill>
                  <a:srgbClr val="000000"/>
                </a:solidFill>
              </a:rPr>
            </a:br>
            <a:r>
              <a:rPr lang="en-US" sz="3600" b="1" dirty="0">
                <a:solidFill>
                  <a:srgbClr val="000000"/>
                </a:solidFill>
              </a:rPr>
              <a:t>3. </a:t>
            </a:r>
            <a:r>
              <a:rPr lang="en-US" sz="3600" dirty="0">
                <a:solidFill>
                  <a:srgbClr val="000000"/>
                </a:solidFill>
              </a:rPr>
              <a:t>Tony is late, but he promises he ____________ </a:t>
            </a:r>
            <a:r>
              <a:rPr lang="en-US" sz="3600" b="1" dirty="0">
                <a:solidFill>
                  <a:srgbClr val="000000"/>
                </a:solidFill>
              </a:rPr>
              <a:t>(arrive) </a:t>
            </a:r>
            <a:r>
              <a:rPr lang="en-US" sz="3600" dirty="0">
                <a:solidFill>
                  <a:srgbClr val="000000"/>
                </a:solidFill>
              </a:rPr>
              <a:t>soon.</a:t>
            </a:r>
            <a:br>
              <a:rPr lang="en-US" sz="3600" dirty="0">
                <a:solidFill>
                  <a:srgbClr val="000000"/>
                </a:solidFill>
              </a:rPr>
            </a:br>
            <a:endParaRPr lang="en-US" dirty="0"/>
          </a:p>
        </p:txBody>
      </p:sp>
      <p:sp>
        <p:nvSpPr>
          <p:cNvPr id="5" name="Rectangle 4"/>
          <p:cNvSpPr/>
          <p:nvPr/>
        </p:nvSpPr>
        <p:spPr>
          <a:xfrm>
            <a:off x="3526465" y="542992"/>
            <a:ext cx="8562109" cy="830997"/>
          </a:xfrm>
          <a:prstGeom prst="rect">
            <a:avLst/>
          </a:prstGeom>
        </p:spPr>
        <p:txBody>
          <a:bodyPr wrap="square">
            <a:spAutoFit/>
          </a:bodyPr>
          <a:lstStyle/>
          <a:p>
            <a:r>
              <a:rPr lang="en-US" sz="2400" b="1" dirty="0">
                <a:solidFill>
                  <a:srgbClr val="0070C0"/>
                </a:solidFill>
                <a:latin typeface="+mj-lt"/>
              </a:rPr>
              <a:t>Complete the sentences with the correct form of </a:t>
            </a:r>
            <a:r>
              <a:rPr lang="en-US" sz="2400" i="1" dirty="0">
                <a:solidFill>
                  <a:srgbClr val="0070C0"/>
                </a:solidFill>
                <a:latin typeface="+mj-lt"/>
              </a:rPr>
              <a:t>will </a:t>
            </a:r>
            <a:r>
              <a:rPr lang="en-US" sz="2400" b="1" dirty="0">
                <a:solidFill>
                  <a:srgbClr val="0070C0"/>
                </a:solidFill>
                <a:latin typeface="+mj-lt"/>
              </a:rPr>
              <a:t>and the verbs in brackets</a:t>
            </a:r>
            <a:r>
              <a:rPr lang="en-US" b="1" dirty="0">
                <a:solidFill>
                  <a:srgbClr val="0070C0"/>
                </a:solidFill>
                <a:latin typeface="+mj-lt"/>
              </a:rPr>
              <a:t>.</a:t>
            </a:r>
            <a:endParaRPr lang="en-US" dirty="0">
              <a:solidFill>
                <a:srgbClr val="0070C0"/>
              </a:solidFill>
              <a:latin typeface="+mj-lt"/>
            </a:endParaRPr>
          </a:p>
        </p:txBody>
      </p:sp>
      <p:sp>
        <p:nvSpPr>
          <p:cNvPr id="6" name="TextBox 5"/>
          <p:cNvSpPr txBox="1"/>
          <p:nvPr/>
        </p:nvSpPr>
        <p:spPr>
          <a:xfrm>
            <a:off x="6248258" y="2051695"/>
            <a:ext cx="2627082" cy="646331"/>
          </a:xfrm>
          <a:prstGeom prst="rect">
            <a:avLst/>
          </a:prstGeom>
          <a:noFill/>
        </p:spPr>
        <p:txBody>
          <a:bodyPr wrap="square" rtlCol="0">
            <a:spAutoFit/>
          </a:bodyPr>
          <a:lstStyle/>
          <a:p>
            <a:r>
              <a:rPr lang="en-US" sz="3600" dirty="0">
                <a:solidFill>
                  <a:srgbClr val="FF0000"/>
                </a:solidFill>
                <a:sym typeface="Wingdings" panose="05000000000000000000" pitchFamily="2" charset="2"/>
              </a:rPr>
              <a:t>will call</a:t>
            </a:r>
            <a:endParaRPr lang="en-US" sz="3600" dirty="0">
              <a:solidFill>
                <a:srgbClr val="FF0000"/>
              </a:solidFill>
            </a:endParaRPr>
          </a:p>
        </p:txBody>
      </p:sp>
      <p:sp>
        <p:nvSpPr>
          <p:cNvPr id="7" name="TextBox 6"/>
          <p:cNvSpPr txBox="1"/>
          <p:nvPr/>
        </p:nvSpPr>
        <p:spPr>
          <a:xfrm>
            <a:off x="1953123" y="2877633"/>
            <a:ext cx="2627082" cy="646331"/>
          </a:xfrm>
          <a:prstGeom prst="rect">
            <a:avLst/>
          </a:prstGeom>
          <a:noFill/>
        </p:spPr>
        <p:txBody>
          <a:bodyPr wrap="square" rtlCol="0">
            <a:spAutoFit/>
          </a:bodyPr>
          <a:lstStyle/>
          <a:p>
            <a:r>
              <a:rPr lang="en-US" sz="3600" dirty="0">
                <a:solidFill>
                  <a:srgbClr val="FF0000"/>
                </a:solidFill>
                <a:sym typeface="Wingdings" panose="05000000000000000000" pitchFamily="2" charset="2"/>
              </a:rPr>
              <a:t>won’t allow</a:t>
            </a:r>
            <a:endParaRPr lang="en-US" sz="3600" dirty="0">
              <a:solidFill>
                <a:srgbClr val="FF0000"/>
              </a:solidFill>
            </a:endParaRPr>
          </a:p>
        </p:txBody>
      </p:sp>
      <p:sp>
        <p:nvSpPr>
          <p:cNvPr id="8" name="TextBox 7"/>
          <p:cNvSpPr txBox="1"/>
          <p:nvPr/>
        </p:nvSpPr>
        <p:spPr>
          <a:xfrm>
            <a:off x="7089553" y="4516516"/>
            <a:ext cx="2627082" cy="646331"/>
          </a:xfrm>
          <a:prstGeom prst="rect">
            <a:avLst/>
          </a:prstGeom>
          <a:noFill/>
        </p:spPr>
        <p:txBody>
          <a:bodyPr wrap="square" rtlCol="0">
            <a:spAutoFit/>
          </a:bodyPr>
          <a:lstStyle/>
          <a:p>
            <a:r>
              <a:rPr lang="en-US" sz="3600" dirty="0">
                <a:solidFill>
                  <a:srgbClr val="FF0000"/>
                </a:solidFill>
                <a:sym typeface="Wingdings" panose="05000000000000000000" pitchFamily="2" charset="2"/>
              </a:rPr>
              <a:t>will arrive</a:t>
            </a:r>
            <a:endParaRPr lang="en-US" sz="3600" dirty="0">
              <a:solidFill>
                <a:srgbClr val="FF0000"/>
              </a:solidFill>
            </a:endParaRPr>
          </a:p>
        </p:txBody>
      </p:sp>
    </p:spTree>
    <p:extLst>
      <p:ext uri="{BB962C8B-B14F-4D97-AF65-F5344CB8AC3E}">
        <p14:creationId xmlns:p14="http://schemas.microsoft.com/office/powerpoint/2010/main" val="12249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847461"/>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1405" y="3082212"/>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Grammar</a:t>
            </a:r>
            <a:endParaRPr lang="en-US" b="1" dirty="0"/>
          </a:p>
        </p:txBody>
      </p:sp>
      <p:sp>
        <p:nvSpPr>
          <p:cNvPr id="9" name="Rounded Rectangle 8"/>
          <p:cNvSpPr/>
          <p:nvPr/>
        </p:nvSpPr>
        <p:spPr>
          <a:xfrm>
            <a:off x="1284514" y="4400949"/>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3" name="Picture 2"/>
          <p:cNvPicPr>
            <a:picLocks noChangeAspect="1"/>
          </p:cNvPicPr>
          <p:nvPr/>
        </p:nvPicPr>
        <p:blipFill>
          <a:blip r:embed="rId2"/>
          <a:stretch>
            <a:fillRect/>
          </a:stretch>
        </p:blipFill>
        <p:spPr>
          <a:xfrm>
            <a:off x="6753306" y="494145"/>
            <a:ext cx="422777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03324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604" y="475862"/>
            <a:ext cx="2698545" cy="646331"/>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r>
              <a:rPr lang="en-US" b="1" dirty="0">
                <a:solidFill>
                  <a:schemeClr val="bg1"/>
                </a:solidFill>
              </a:rPr>
              <a:t>Extra Practice </a:t>
            </a:r>
          </a:p>
          <a:p>
            <a:r>
              <a:rPr lang="en-US" b="1" dirty="0">
                <a:solidFill>
                  <a:schemeClr val="bg1"/>
                </a:solidFill>
              </a:rPr>
              <a:t>Grammar bank, page 69</a:t>
            </a:r>
          </a:p>
        </p:txBody>
      </p:sp>
      <p:sp>
        <p:nvSpPr>
          <p:cNvPr id="4" name="Rectangle 3"/>
          <p:cNvSpPr/>
          <p:nvPr/>
        </p:nvSpPr>
        <p:spPr>
          <a:xfrm>
            <a:off x="214604" y="1122193"/>
            <a:ext cx="11762792" cy="4992457"/>
          </a:xfrm>
          <a:prstGeom prst="rect">
            <a:avLst/>
          </a:prstGeom>
        </p:spPr>
        <p:txBody>
          <a:bodyPr wrap="square">
            <a:spAutoFit/>
          </a:bodyPr>
          <a:lstStyle/>
          <a:p>
            <a:pPr>
              <a:lnSpc>
                <a:spcPct val="150000"/>
              </a:lnSpc>
            </a:pPr>
            <a:r>
              <a:rPr lang="en-US" sz="3600" b="1" dirty="0">
                <a:solidFill>
                  <a:srgbClr val="000000"/>
                </a:solidFill>
              </a:rPr>
              <a:t>4. </a:t>
            </a:r>
            <a:r>
              <a:rPr lang="en-US" sz="3600" dirty="0">
                <a:solidFill>
                  <a:srgbClr val="000000"/>
                </a:solidFill>
              </a:rPr>
              <a:t>My head hurts. I ____________ </a:t>
            </a:r>
            <a:r>
              <a:rPr lang="en-US" sz="3600" b="1" dirty="0">
                <a:solidFill>
                  <a:srgbClr val="000000"/>
                </a:solidFill>
              </a:rPr>
              <a:t>(not/go) </a:t>
            </a:r>
            <a:r>
              <a:rPr lang="en-US" sz="3600" dirty="0">
                <a:solidFill>
                  <a:srgbClr val="000000"/>
                </a:solidFill>
              </a:rPr>
              <a:t>to football practice today.</a:t>
            </a:r>
            <a:br>
              <a:rPr lang="en-US" sz="3600" dirty="0">
                <a:solidFill>
                  <a:srgbClr val="000000"/>
                </a:solidFill>
              </a:rPr>
            </a:br>
            <a:r>
              <a:rPr lang="en-US" sz="3600" b="1" dirty="0">
                <a:solidFill>
                  <a:srgbClr val="000000"/>
                </a:solidFill>
              </a:rPr>
              <a:t>5. </a:t>
            </a:r>
            <a:r>
              <a:rPr lang="en-US" sz="3600" dirty="0">
                <a:solidFill>
                  <a:srgbClr val="000000"/>
                </a:solidFill>
              </a:rPr>
              <a:t>I did my homework this morning, so I _________ </a:t>
            </a:r>
            <a:r>
              <a:rPr lang="en-US" sz="3600" b="1" dirty="0">
                <a:solidFill>
                  <a:srgbClr val="000000"/>
                </a:solidFill>
              </a:rPr>
              <a:t>(wash) </a:t>
            </a:r>
            <a:r>
              <a:rPr lang="en-US" sz="3600" dirty="0">
                <a:solidFill>
                  <a:srgbClr val="000000"/>
                </a:solidFill>
              </a:rPr>
              <a:t>the car.</a:t>
            </a:r>
            <a:br>
              <a:rPr lang="en-US" sz="3600" dirty="0">
                <a:solidFill>
                  <a:srgbClr val="000000"/>
                </a:solidFill>
              </a:rPr>
            </a:br>
            <a:r>
              <a:rPr lang="en-US" sz="3600" b="1" dirty="0">
                <a:solidFill>
                  <a:srgbClr val="000000"/>
                </a:solidFill>
              </a:rPr>
              <a:t>6. </a:t>
            </a:r>
            <a:r>
              <a:rPr lang="en-US" sz="3600" dirty="0">
                <a:solidFill>
                  <a:srgbClr val="000000"/>
                </a:solidFill>
              </a:rPr>
              <a:t>Oh no, we missed the last bus. – Don’t worry, we ________ </a:t>
            </a:r>
            <a:r>
              <a:rPr lang="en-US" sz="3600" b="1" dirty="0">
                <a:solidFill>
                  <a:srgbClr val="000000"/>
                </a:solidFill>
              </a:rPr>
              <a:t>(take) </a:t>
            </a:r>
            <a:r>
              <a:rPr lang="en-US" sz="3600" dirty="0">
                <a:solidFill>
                  <a:srgbClr val="000000"/>
                </a:solidFill>
              </a:rPr>
              <a:t>a taxi.</a:t>
            </a:r>
            <a:r>
              <a:rPr lang="en-US" sz="3600" dirty="0"/>
              <a:t> </a:t>
            </a:r>
            <a:endParaRPr lang="en-US" dirty="0"/>
          </a:p>
        </p:txBody>
      </p:sp>
      <p:sp>
        <p:nvSpPr>
          <p:cNvPr id="5" name="Rectangle 4"/>
          <p:cNvSpPr/>
          <p:nvPr/>
        </p:nvSpPr>
        <p:spPr>
          <a:xfrm>
            <a:off x="3505200" y="383528"/>
            <a:ext cx="8562109" cy="830997"/>
          </a:xfrm>
          <a:prstGeom prst="rect">
            <a:avLst/>
          </a:prstGeom>
        </p:spPr>
        <p:txBody>
          <a:bodyPr wrap="square">
            <a:spAutoFit/>
          </a:bodyPr>
          <a:lstStyle/>
          <a:p>
            <a:r>
              <a:rPr lang="en-US" sz="2400" b="1" dirty="0">
                <a:solidFill>
                  <a:srgbClr val="0070C0"/>
                </a:solidFill>
                <a:latin typeface="+mj-lt"/>
              </a:rPr>
              <a:t>Complete the sentences with the correct form of </a:t>
            </a:r>
            <a:r>
              <a:rPr lang="en-US" sz="2400" i="1" dirty="0">
                <a:solidFill>
                  <a:srgbClr val="0070C0"/>
                </a:solidFill>
                <a:latin typeface="+mj-lt"/>
              </a:rPr>
              <a:t>will </a:t>
            </a:r>
            <a:r>
              <a:rPr lang="en-US" sz="2400" b="1" dirty="0">
                <a:solidFill>
                  <a:srgbClr val="0070C0"/>
                </a:solidFill>
                <a:latin typeface="+mj-lt"/>
              </a:rPr>
              <a:t>and the verbs in brackets</a:t>
            </a:r>
            <a:r>
              <a:rPr lang="en-US" b="1" dirty="0">
                <a:solidFill>
                  <a:srgbClr val="0070C0"/>
                </a:solidFill>
                <a:latin typeface="+mj-lt"/>
              </a:rPr>
              <a:t>.</a:t>
            </a:r>
            <a:endParaRPr lang="en-US" dirty="0">
              <a:solidFill>
                <a:srgbClr val="0070C0"/>
              </a:solidFill>
              <a:latin typeface="+mj-lt"/>
            </a:endParaRPr>
          </a:p>
        </p:txBody>
      </p:sp>
      <p:sp>
        <p:nvSpPr>
          <p:cNvPr id="6" name="TextBox 5"/>
          <p:cNvSpPr txBox="1"/>
          <p:nvPr/>
        </p:nvSpPr>
        <p:spPr>
          <a:xfrm>
            <a:off x="4219469" y="1306859"/>
            <a:ext cx="2627082" cy="646331"/>
          </a:xfrm>
          <a:prstGeom prst="rect">
            <a:avLst/>
          </a:prstGeom>
          <a:noFill/>
        </p:spPr>
        <p:txBody>
          <a:bodyPr wrap="square" rtlCol="0">
            <a:spAutoFit/>
          </a:bodyPr>
          <a:lstStyle/>
          <a:p>
            <a:r>
              <a:rPr lang="en-US" sz="3600" dirty="0">
                <a:solidFill>
                  <a:srgbClr val="FF0000"/>
                </a:solidFill>
                <a:sym typeface="Wingdings" panose="05000000000000000000" pitchFamily="2" charset="2"/>
              </a:rPr>
              <a:t>won’t go</a:t>
            </a:r>
            <a:endParaRPr lang="en-US" sz="3600" dirty="0">
              <a:solidFill>
                <a:srgbClr val="FF0000"/>
              </a:solidFill>
            </a:endParaRPr>
          </a:p>
        </p:txBody>
      </p:sp>
      <p:sp>
        <p:nvSpPr>
          <p:cNvPr id="7" name="TextBox 6"/>
          <p:cNvSpPr txBox="1"/>
          <p:nvPr/>
        </p:nvSpPr>
        <p:spPr>
          <a:xfrm>
            <a:off x="7786254" y="2972090"/>
            <a:ext cx="2627082" cy="646331"/>
          </a:xfrm>
          <a:prstGeom prst="rect">
            <a:avLst/>
          </a:prstGeom>
          <a:noFill/>
        </p:spPr>
        <p:txBody>
          <a:bodyPr wrap="square" rtlCol="0">
            <a:spAutoFit/>
          </a:bodyPr>
          <a:lstStyle/>
          <a:p>
            <a:r>
              <a:rPr lang="en-US" sz="3600" dirty="0">
                <a:solidFill>
                  <a:srgbClr val="FF0000"/>
                </a:solidFill>
                <a:sym typeface="Wingdings" panose="05000000000000000000" pitchFamily="2" charset="2"/>
              </a:rPr>
              <a:t>will wash</a:t>
            </a:r>
            <a:endParaRPr lang="en-US" sz="3600" dirty="0">
              <a:solidFill>
                <a:srgbClr val="FF0000"/>
              </a:solidFill>
            </a:endParaRPr>
          </a:p>
        </p:txBody>
      </p:sp>
      <p:sp>
        <p:nvSpPr>
          <p:cNvPr id="8" name="TextBox 7"/>
          <p:cNvSpPr txBox="1"/>
          <p:nvPr/>
        </p:nvSpPr>
        <p:spPr>
          <a:xfrm>
            <a:off x="9973965" y="4610434"/>
            <a:ext cx="1775012" cy="646331"/>
          </a:xfrm>
          <a:prstGeom prst="rect">
            <a:avLst/>
          </a:prstGeom>
          <a:noFill/>
        </p:spPr>
        <p:txBody>
          <a:bodyPr wrap="square" rtlCol="0">
            <a:spAutoFit/>
          </a:bodyPr>
          <a:lstStyle/>
          <a:p>
            <a:r>
              <a:rPr lang="en-US" sz="3600" dirty="0">
                <a:solidFill>
                  <a:srgbClr val="FF0000"/>
                </a:solidFill>
                <a:sym typeface="Wingdings" panose="05000000000000000000" pitchFamily="2" charset="2"/>
              </a:rPr>
              <a:t>will take</a:t>
            </a:r>
            <a:endParaRPr lang="en-US" sz="3600" dirty="0">
              <a:solidFill>
                <a:srgbClr val="FF0000"/>
              </a:solidFill>
            </a:endParaRPr>
          </a:p>
        </p:txBody>
      </p:sp>
    </p:spTree>
    <p:extLst>
      <p:ext uri="{BB962C8B-B14F-4D97-AF65-F5344CB8AC3E}">
        <p14:creationId xmlns:p14="http://schemas.microsoft.com/office/powerpoint/2010/main" val="8840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668400" cy="6858000"/>
          </a:xfrm>
          <a:prstGeom prst="rect">
            <a:avLst/>
          </a:prstGeom>
        </p:spPr>
      </p:pic>
      <p:sp>
        <p:nvSpPr>
          <p:cNvPr id="3" name="TextBox 2"/>
          <p:cNvSpPr txBox="1"/>
          <p:nvPr/>
        </p:nvSpPr>
        <p:spPr>
          <a:xfrm>
            <a:off x="1782147" y="2687221"/>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3734439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61515"/>
            <a:ext cx="3121222" cy="972318"/>
          </a:xfrm>
          <a:prstGeom prst="rect">
            <a:avLst/>
          </a:prstGeom>
        </p:spPr>
      </p:pic>
      <p:sp>
        <p:nvSpPr>
          <p:cNvPr id="3" name="Rectangle 2"/>
          <p:cNvSpPr/>
          <p:nvPr/>
        </p:nvSpPr>
        <p:spPr>
          <a:xfrm>
            <a:off x="3121222" y="533095"/>
            <a:ext cx="8824972" cy="1846659"/>
          </a:xfrm>
          <a:prstGeom prst="rect">
            <a:avLst/>
          </a:prstGeom>
        </p:spPr>
        <p:txBody>
          <a:bodyPr wrap="square">
            <a:spAutoFit/>
          </a:bodyPr>
          <a:lstStyle/>
          <a:p>
            <a:r>
              <a:rPr lang="en-US" sz="3200" b="1">
                <a:solidFill>
                  <a:srgbClr val="0070C0"/>
                </a:solidFill>
              </a:rPr>
              <a:t>What will 2060 be like? Think about </a:t>
            </a:r>
            <a:r>
              <a:rPr lang="en-US" sz="3200" i="1">
                <a:solidFill>
                  <a:srgbClr val="0070C0"/>
                </a:solidFill>
              </a:rPr>
              <a:t>transportation,</a:t>
            </a:r>
            <a:br>
              <a:rPr lang="en-US" sz="3200" i="1">
                <a:solidFill>
                  <a:srgbClr val="0070C0"/>
                </a:solidFill>
              </a:rPr>
            </a:br>
            <a:r>
              <a:rPr lang="en-US" sz="3200" i="1">
                <a:solidFill>
                  <a:srgbClr val="0070C0"/>
                </a:solidFill>
              </a:rPr>
              <a:t>housing, jobs, food, entertainment </a:t>
            </a:r>
            <a:r>
              <a:rPr lang="en-US" sz="3200" b="1">
                <a:solidFill>
                  <a:srgbClr val="0070C0"/>
                </a:solidFill>
              </a:rPr>
              <a:t>and </a:t>
            </a:r>
            <a:r>
              <a:rPr lang="en-US" sz="3200" i="1">
                <a:solidFill>
                  <a:srgbClr val="0070C0"/>
                </a:solidFill>
              </a:rPr>
              <a:t>education.</a:t>
            </a:r>
          </a:p>
          <a:p>
            <a:r>
              <a:rPr lang="en-US" sz="3200" i="1">
                <a:solidFill>
                  <a:srgbClr val="0070C0"/>
                </a:solidFill>
              </a:rPr>
              <a:t> </a:t>
            </a:r>
            <a:r>
              <a:rPr lang="en-US" sz="3200" b="1">
                <a:solidFill>
                  <a:srgbClr val="0070C0"/>
                </a:solidFill>
              </a:rPr>
              <a:t>Tell the class</a:t>
            </a:r>
            <a:r>
              <a:rPr lang="en-US" b="1">
                <a:solidFill>
                  <a:srgbClr val="242021"/>
                </a:solidFill>
                <a:latin typeface="FrutigerLTStd-Bold"/>
              </a:rPr>
              <a:t>.</a:t>
            </a:r>
            <a:r>
              <a:rPr lang="en-US"/>
              <a:t> </a:t>
            </a:r>
            <a:br>
              <a:rPr lang="en-US"/>
            </a:br>
            <a:endParaRPr lang="en-US"/>
          </a:p>
        </p:txBody>
      </p:sp>
    </p:spTree>
    <p:extLst>
      <p:ext uri="{BB962C8B-B14F-4D97-AF65-F5344CB8AC3E}">
        <p14:creationId xmlns:p14="http://schemas.microsoft.com/office/powerpoint/2010/main" val="2167593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160" y="589623"/>
            <a:ext cx="11144431" cy="5435655"/>
          </a:xfrm>
          <a:prstGeom prst="rect">
            <a:avLst/>
          </a:prstGeom>
        </p:spPr>
        <p:txBody>
          <a:bodyPr wrap="square">
            <a:spAutoFit/>
          </a:bodyPr>
          <a:lstStyle/>
          <a:p>
            <a:pPr>
              <a:lnSpc>
                <a:spcPct val="130000"/>
              </a:lnSpc>
            </a:pPr>
            <a:br>
              <a:rPr lang="en-US" b="1" i="1" dirty="0">
                <a:solidFill>
                  <a:srgbClr val="000000"/>
                </a:solidFill>
                <a:latin typeface="FrutigerLTStd-BoldItalic"/>
              </a:rPr>
            </a:br>
            <a:r>
              <a:rPr lang="en-US" sz="3600" i="1" dirty="0">
                <a:solidFill>
                  <a:srgbClr val="FF0000"/>
                </a:solidFill>
              </a:rPr>
              <a:t>I think that in 2060 we will have ﬂying cars and buses. Houses will have computers to control the functions of the house such as lighting, heating, etc. Everyone will work from home. Many people will grow their own food. Everyone will be able to watch a play or listen to a concert from the comfort of their house. Children won’t have to go to school because they will have their classes online.</a:t>
            </a:r>
            <a:r>
              <a:rPr lang="en-US" sz="3600" dirty="0">
                <a:solidFill>
                  <a:srgbClr val="FF0000"/>
                </a:solidFill>
              </a:rPr>
              <a:t> </a:t>
            </a:r>
            <a:endParaRPr lang="en-US" dirty="0"/>
          </a:p>
        </p:txBody>
      </p:sp>
      <p:sp>
        <p:nvSpPr>
          <p:cNvPr id="3" name="Rectangle 2"/>
          <p:cNvSpPr/>
          <p:nvPr/>
        </p:nvSpPr>
        <p:spPr>
          <a:xfrm>
            <a:off x="4191000" y="266458"/>
            <a:ext cx="4483920" cy="646331"/>
          </a:xfrm>
          <a:prstGeom prst="rect">
            <a:avLst/>
          </a:prstGeom>
        </p:spPr>
        <p:txBody>
          <a:bodyPr wrap="none">
            <a:spAutoFit/>
          </a:bodyPr>
          <a:lstStyle/>
          <a:p>
            <a:r>
              <a:rPr lang="en-US" sz="3600" b="1">
                <a:solidFill>
                  <a:srgbClr val="0070C0"/>
                </a:solidFill>
                <a:latin typeface="+mj-lt"/>
              </a:rPr>
              <a:t>Suggested Answer Key</a:t>
            </a:r>
            <a:endParaRPr lang="en-US" sz="3600">
              <a:solidFill>
                <a:srgbClr val="0070C0"/>
              </a:solidFill>
              <a:latin typeface="+mj-lt"/>
            </a:endParaRPr>
          </a:p>
        </p:txBody>
      </p:sp>
    </p:spTree>
    <p:extLst>
      <p:ext uri="{BB962C8B-B14F-4D97-AF65-F5344CB8AC3E}">
        <p14:creationId xmlns:p14="http://schemas.microsoft.com/office/powerpoint/2010/main" val="75859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73365"/>
            <a:ext cx="2844433" cy="646331"/>
          </a:xfrm>
          <a:prstGeom prst="rect">
            <a:avLst/>
          </a:prstGeom>
        </p:spPr>
        <p:txBody>
          <a:bodyPr wrap="none">
            <a:spAutoFit/>
          </a:bodyPr>
          <a:lstStyle/>
          <a:p>
            <a:r>
              <a:rPr lang="en-US" sz="3600" b="1" dirty="0">
                <a:solidFill>
                  <a:srgbClr val="FF0000"/>
                </a:solidFill>
                <a:ea typeface="Times New Roman" panose="02020603050405020304" pitchFamily="18" charset="0"/>
              </a:rPr>
              <a:t>Work </a:t>
            </a:r>
            <a:r>
              <a:rPr lang="en-US" sz="3600" b="1">
                <a:solidFill>
                  <a:srgbClr val="FF0000"/>
                </a:solidFill>
                <a:ea typeface="Times New Roman" panose="02020603050405020304" pitchFamily="18" charset="0"/>
              </a:rPr>
              <a:t>in pairs.</a:t>
            </a:r>
            <a:endParaRPr lang="en-US" sz="3600" b="1" dirty="0">
              <a:solidFill>
                <a:srgbClr val="FF0000"/>
              </a:solidFill>
            </a:endParaRPr>
          </a:p>
        </p:txBody>
      </p:sp>
      <p:sp>
        <p:nvSpPr>
          <p:cNvPr id="4" name="Rectangle 3"/>
          <p:cNvSpPr/>
          <p:nvPr/>
        </p:nvSpPr>
        <p:spPr>
          <a:xfrm>
            <a:off x="2712720" y="373365"/>
            <a:ext cx="9479280" cy="646331"/>
          </a:xfrm>
          <a:prstGeom prst="rect">
            <a:avLst/>
          </a:prstGeom>
        </p:spPr>
        <p:txBody>
          <a:bodyPr wrap="square">
            <a:spAutoFit/>
          </a:bodyPr>
          <a:lstStyle/>
          <a:p>
            <a:r>
              <a:rPr lang="en-US" sz="3600">
                <a:solidFill>
                  <a:srgbClr val="0070C0"/>
                </a:solidFill>
              </a:rPr>
              <a:t>Now, practise the conversation with your partner.</a:t>
            </a:r>
            <a:endParaRPr lang="en-US"/>
          </a:p>
        </p:txBody>
      </p:sp>
      <p:pic>
        <p:nvPicPr>
          <p:cNvPr id="5" name="Picture 2" descr="Free Speech bubble 1195466 PNG with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122" y="922191"/>
            <a:ext cx="1247428" cy="7956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1450" y="1568522"/>
            <a:ext cx="10706100" cy="1668470"/>
          </a:xfrm>
          <a:prstGeom prst="rect">
            <a:avLst/>
          </a:prstGeom>
        </p:spPr>
        <p:txBody>
          <a:bodyPr wrap="square">
            <a:spAutoFit/>
          </a:bodyPr>
          <a:lstStyle/>
          <a:p>
            <a:pPr>
              <a:lnSpc>
                <a:spcPct val="150000"/>
              </a:lnSpc>
            </a:pPr>
            <a:r>
              <a:rPr lang="en-US" sz="3600" b="1" dirty="0"/>
              <a:t>1 </a:t>
            </a:r>
            <a:r>
              <a:rPr lang="en-US" sz="3600" dirty="0"/>
              <a:t>A: Will people live in 3D-printed houses in the future?</a:t>
            </a:r>
          </a:p>
          <a:p>
            <a:pPr>
              <a:lnSpc>
                <a:spcPct val="150000"/>
              </a:lnSpc>
            </a:pPr>
            <a:r>
              <a:rPr lang="en-US" sz="3600" dirty="0"/>
              <a:t>B: No, they won’t.</a:t>
            </a:r>
          </a:p>
        </p:txBody>
      </p:sp>
      <p:sp>
        <p:nvSpPr>
          <p:cNvPr id="8" name="Rectangle 7"/>
          <p:cNvSpPr/>
          <p:nvPr/>
        </p:nvSpPr>
        <p:spPr>
          <a:xfrm>
            <a:off x="171450" y="3629806"/>
            <a:ext cx="12051030" cy="1668470"/>
          </a:xfrm>
          <a:prstGeom prst="rect">
            <a:avLst/>
          </a:prstGeom>
        </p:spPr>
        <p:txBody>
          <a:bodyPr wrap="square">
            <a:spAutoFit/>
          </a:bodyPr>
          <a:lstStyle/>
          <a:p>
            <a:pPr>
              <a:lnSpc>
                <a:spcPct val="150000"/>
              </a:lnSpc>
            </a:pPr>
            <a:r>
              <a:rPr lang="en-US" sz="3600" b="1" dirty="0"/>
              <a:t>2 </a:t>
            </a:r>
            <a:r>
              <a:rPr lang="en-US" sz="3600" dirty="0"/>
              <a:t>A: Will everyone speak the same language in 100 years?</a:t>
            </a:r>
          </a:p>
          <a:p>
            <a:pPr>
              <a:lnSpc>
                <a:spcPct val="150000"/>
              </a:lnSpc>
            </a:pPr>
            <a:r>
              <a:rPr lang="en-US" sz="3600" dirty="0"/>
              <a:t>B: Yes, they will. / No, they won’t.</a:t>
            </a:r>
          </a:p>
        </p:txBody>
      </p:sp>
    </p:spTree>
    <p:extLst>
      <p:ext uri="{BB962C8B-B14F-4D97-AF65-F5344CB8AC3E}">
        <p14:creationId xmlns:p14="http://schemas.microsoft.com/office/powerpoint/2010/main" val="4094152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73365"/>
            <a:ext cx="2844433" cy="646331"/>
          </a:xfrm>
          <a:prstGeom prst="rect">
            <a:avLst/>
          </a:prstGeom>
        </p:spPr>
        <p:txBody>
          <a:bodyPr wrap="none">
            <a:spAutoFit/>
          </a:bodyPr>
          <a:lstStyle/>
          <a:p>
            <a:r>
              <a:rPr lang="en-US" sz="3600" b="1" dirty="0">
                <a:solidFill>
                  <a:srgbClr val="FF0000"/>
                </a:solidFill>
                <a:ea typeface="Times New Roman" panose="02020603050405020304" pitchFamily="18" charset="0"/>
              </a:rPr>
              <a:t>Work in pairs.</a:t>
            </a:r>
            <a:endParaRPr lang="en-US" sz="3600" b="1" dirty="0">
              <a:solidFill>
                <a:srgbClr val="FF0000"/>
              </a:solidFill>
            </a:endParaRPr>
          </a:p>
        </p:txBody>
      </p:sp>
      <p:sp>
        <p:nvSpPr>
          <p:cNvPr id="4" name="Rectangle 3"/>
          <p:cNvSpPr/>
          <p:nvPr/>
        </p:nvSpPr>
        <p:spPr>
          <a:xfrm>
            <a:off x="2712720" y="373365"/>
            <a:ext cx="9479280" cy="646331"/>
          </a:xfrm>
          <a:prstGeom prst="rect">
            <a:avLst/>
          </a:prstGeom>
        </p:spPr>
        <p:txBody>
          <a:bodyPr wrap="square">
            <a:spAutoFit/>
          </a:bodyPr>
          <a:lstStyle/>
          <a:p>
            <a:r>
              <a:rPr lang="en-US" sz="3600">
                <a:solidFill>
                  <a:srgbClr val="0070C0"/>
                </a:solidFill>
              </a:rPr>
              <a:t>Now, practise the conversation with your partner.</a:t>
            </a:r>
            <a:endParaRPr lang="en-US"/>
          </a:p>
        </p:txBody>
      </p:sp>
      <p:pic>
        <p:nvPicPr>
          <p:cNvPr id="5" name="Picture 2" descr="Free Speech bubble 1195466 PNG with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70" y="848615"/>
            <a:ext cx="637828" cy="4918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0970" y="1196311"/>
            <a:ext cx="10706100" cy="1668470"/>
          </a:xfrm>
          <a:prstGeom prst="rect">
            <a:avLst/>
          </a:prstGeom>
        </p:spPr>
        <p:txBody>
          <a:bodyPr wrap="square">
            <a:spAutoFit/>
          </a:bodyPr>
          <a:lstStyle/>
          <a:p>
            <a:pPr>
              <a:lnSpc>
                <a:spcPct val="150000"/>
              </a:lnSpc>
            </a:pPr>
            <a:r>
              <a:rPr lang="en-US" sz="3600" b="1" dirty="0"/>
              <a:t>3 </a:t>
            </a:r>
            <a:r>
              <a:rPr lang="en-US" sz="3600" dirty="0"/>
              <a:t>A: Will people grow their own food in the future?</a:t>
            </a:r>
          </a:p>
          <a:p>
            <a:pPr>
              <a:lnSpc>
                <a:spcPct val="150000"/>
              </a:lnSpc>
            </a:pPr>
            <a:r>
              <a:rPr lang="en-US" sz="3600" dirty="0"/>
              <a:t>B: Yes, they will. / No, they won’t.</a:t>
            </a:r>
          </a:p>
        </p:txBody>
      </p:sp>
      <p:sp>
        <p:nvSpPr>
          <p:cNvPr id="8" name="Rectangle 7"/>
          <p:cNvSpPr/>
          <p:nvPr/>
        </p:nvSpPr>
        <p:spPr>
          <a:xfrm>
            <a:off x="140970" y="2806466"/>
            <a:ext cx="12051030" cy="1668470"/>
          </a:xfrm>
          <a:prstGeom prst="rect">
            <a:avLst/>
          </a:prstGeom>
        </p:spPr>
        <p:txBody>
          <a:bodyPr wrap="square">
            <a:spAutoFit/>
          </a:bodyPr>
          <a:lstStyle/>
          <a:p>
            <a:pPr>
              <a:lnSpc>
                <a:spcPct val="150000"/>
              </a:lnSpc>
            </a:pPr>
            <a:r>
              <a:rPr lang="en-US" sz="3600" b="1" dirty="0"/>
              <a:t>4 </a:t>
            </a:r>
            <a:r>
              <a:rPr lang="en-US" sz="3600" dirty="0"/>
              <a:t>A: Will people work from home in the future?</a:t>
            </a:r>
          </a:p>
          <a:p>
            <a:pPr>
              <a:lnSpc>
                <a:spcPct val="150000"/>
              </a:lnSpc>
            </a:pPr>
            <a:r>
              <a:rPr lang="en-US" sz="3600" dirty="0"/>
              <a:t>B: Yes, they will. / No, they won’t.</a:t>
            </a:r>
          </a:p>
        </p:txBody>
      </p:sp>
      <p:sp>
        <p:nvSpPr>
          <p:cNvPr id="11" name="Rectangle 10"/>
          <p:cNvSpPr/>
          <p:nvPr/>
        </p:nvSpPr>
        <p:spPr>
          <a:xfrm>
            <a:off x="140970" y="4474936"/>
            <a:ext cx="12051030" cy="1668470"/>
          </a:xfrm>
          <a:prstGeom prst="rect">
            <a:avLst/>
          </a:prstGeom>
        </p:spPr>
        <p:txBody>
          <a:bodyPr wrap="square">
            <a:spAutoFit/>
          </a:bodyPr>
          <a:lstStyle/>
          <a:p>
            <a:pPr>
              <a:lnSpc>
                <a:spcPct val="150000"/>
              </a:lnSpc>
            </a:pPr>
            <a:r>
              <a:rPr lang="en-US" sz="3600" b="1" dirty="0"/>
              <a:t>5 </a:t>
            </a:r>
            <a:r>
              <a:rPr lang="en-US" sz="3600" dirty="0"/>
              <a:t>A: Will people have cinemas at home in the future?</a:t>
            </a:r>
          </a:p>
          <a:p>
            <a:pPr>
              <a:lnSpc>
                <a:spcPct val="150000"/>
              </a:lnSpc>
            </a:pPr>
            <a:r>
              <a:rPr lang="en-US" sz="3600" dirty="0"/>
              <a:t>B: Yes, they will. / No, they won’t.</a:t>
            </a:r>
          </a:p>
        </p:txBody>
      </p:sp>
    </p:spTree>
    <p:extLst>
      <p:ext uri="{BB962C8B-B14F-4D97-AF65-F5344CB8AC3E}">
        <p14:creationId xmlns:p14="http://schemas.microsoft.com/office/powerpoint/2010/main" val="2870353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7" name="Rectangle 6"/>
          <p:cNvSpPr/>
          <p:nvPr/>
        </p:nvSpPr>
        <p:spPr>
          <a:xfrm>
            <a:off x="272132" y="2267154"/>
            <a:ext cx="11653167" cy="1754326"/>
          </a:xfrm>
          <a:prstGeom prst="rect">
            <a:avLst/>
          </a:prstGeom>
        </p:spPr>
        <p:txBody>
          <a:bodyPr wrap="square">
            <a:spAutoFit/>
          </a:bodyPr>
          <a:lstStyle/>
          <a:p>
            <a:pPr marL="457200" indent="-457200">
              <a:buFont typeface="Arial" panose="020B0604020202020204" pitchFamily="34" charset="0"/>
              <a:buChar char="•"/>
            </a:pPr>
            <a:r>
              <a:rPr lang="en-US" sz="3600" dirty="0">
                <a:solidFill>
                  <a:srgbClr val="FF0000"/>
                </a:solidFill>
              </a:rPr>
              <a:t>Grammar</a:t>
            </a:r>
            <a:r>
              <a:rPr lang="en-US" sz="3600" dirty="0">
                <a:solidFill>
                  <a:srgbClr val="0070C0"/>
                </a:solidFill>
              </a:rPr>
              <a:t>: </a:t>
            </a:r>
            <a:r>
              <a:rPr lang="en-US" sz="3600" dirty="0" err="1">
                <a:solidFill>
                  <a:srgbClr val="0070C0"/>
                </a:solidFill>
              </a:rPr>
              <a:t>Practise</a:t>
            </a:r>
            <a:r>
              <a:rPr lang="en-US" sz="3600" dirty="0">
                <a:solidFill>
                  <a:srgbClr val="0070C0"/>
                </a:solidFill>
              </a:rPr>
              <a:t> and use </a:t>
            </a:r>
            <a:r>
              <a:rPr lang="en-US" sz="3600" i="1" dirty="0">
                <a:solidFill>
                  <a:srgbClr val="0070C0"/>
                </a:solidFill>
              </a:rPr>
              <a:t>will </a:t>
            </a:r>
            <a:r>
              <a:rPr lang="en-US" sz="3600" dirty="0">
                <a:solidFill>
                  <a:srgbClr val="0070C0"/>
                </a:solidFill>
              </a:rPr>
              <a:t>correctly.</a:t>
            </a:r>
          </a:p>
          <a:p>
            <a:endParaRPr lang="en-US" sz="3600" dirty="0">
              <a:solidFill>
                <a:srgbClr val="0070C0"/>
              </a:solidFill>
            </a:endParaRPr>
          </a:p>
          <a:p>
            <a:pPr marL="571500" indent="-571500">
              <a:buFont typeface="Arial" panose="020B0604020202020204" pitchFamily="34" charset="0"/>
              <a:buChar char="•"/>
            </a:pPr>
            <a:r>
              <a:rPr lang="en-US" sz="3600" dirty="0">
                <a:solidFill>
                  <a:srgbClr val="FF0000"/>
                </a:solidFill>
              </a:rPr>
              <a:t>Speaking:</a:t>
            </a:r>
            <a:r>
              <a:rPr lang="en-US" sz="3600" dirty="0">
                <a:solidFill>
                  <a:srgbClr val="0070C0"/>
                </a:solidFill>
              </a:rPr>
              <a:t> Ask and answer about the future.</a:t>
            </a:r>
            <a:endParaRPr lang="en-US" sz="3600" dirty="0"/>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33375" y="469900"/>
            <a:ext cx="3362325" cy="922338"/>
          </a:xfrm>
          <a:prstGeom prst="rect">
            <a:avLst/>
          </a:prstGeom>
          <a:noFill/>
          <a:ln w="9525">
            <a:noFill/>
            <a:miter lim="800000"/>
            <a:headEnd/>
            <a:tailEnd/>
          </a:ln>
        </p:spPr>
        <p:txBody>
          <a:bodyPr wrap="none">
            <a:spAutoFit/>
          </a:bodyPr>
          <a:lstStyle/>
          <a:p>
            <a:r>
              <a:rPr lang="en-US" sz="5400" b="1">
                <a:solidFill>
                  <a:srgbClr val="FF0000"/>
                </a:solidFill>
                <a:latin typeface="Calibri" pitchFamily="34" charset="0"/>
              </a:rPr>
              <a:t>Homework</a:t>
            </a:r>
          </a:p>
        </p:txBody>
      </p:sp>
      <p:sp>
        <p:nvSpPr>
          <p:cNvPr id="5" name="Rectangle 4"/>
          <p:cNvSpPr/>
          <p:nvPr/>
        </p:nvSpPr>
        <p:spPr>
          <a:xfrm>
            <a:off x="206375" y="1416050"/>
            <a:ext cx="11871325" cy="2308324"/>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marL="571500" indent="-571500">
              <a:buFontTx/>
              <a:buChar char="-"/>
              <a:defRPr/>
            </a:pPr>
            <a:r>
              <a:rPr lang="en-US" sz="3600" i="1" dirty="0" err="1">
                <a:solidFill>
                  <a:srgbClr val="0000CC"/>
                </a:solidFill>
                <a:latin typeface="Calibri" pitchFamily="34" charset="0"/>
              </a:rPr>
              <a:t>Practise</a:t>
            </a:r>
            <a:r>
              <a:rPr lang="en-US" sz="3600" i="1" dirty="0">
                <a:solidFill>
                  <a:srgbClr val="0000CC"/>
                </a:solidFill>
                <a:latin typeface="Calibri" pitchFamily="34" charset="0"/>
              </a:rPr>
              <a:t> the </a:t>
            </a:r>
            <a:r>
              <a:rPr lang="en-US" sz="3600" i="1">
                <a:solidFill>
                  <a:srgbClr val="0000CC"/>
                </a:solidFill>
                <a:latin typeface="Calibri" pitchFamily="34" charset="0"/>
              </a:rPr>
              <a:t>grammar point </a:t>
            </a:r>
            <a:r>
              <a:rPr lang="en-US" sz="3600" i="1" dirty="0">
                <a:solidFill>
                  <a:srgbClr val="0000CC"/>
                </a:solidFill>
                <a:latin typeface="Calibri" pitchFamily="34" charset="0"/>
              </a:rPr>
              <a:t>and make sentences using them. </a:t>
            </a:r>
          </a:p>
          <a:p>
            <a:pPr marL="571500" indent="-571500">
              <a:buFontTx/>
              <a:buChar char="-"/>
              <a:defRPr/>
            </a:pPr>
            <a:r>
              <a:rPr lang="en-US" sz="3600" i="1" dirty="0">
                <a:solidFill>
                  <a:srgbClr val="0000CC"/>
                </a:solidFill>
                <a:latin typeface="Calibri" pitchFamily="34" charset="0"/>
              </a:rPr>
              <a:t>Do the exercises in </a:t>
            </a:r>
            <a:r>
              <a:rPr lang="en-US" sz="3600" b="1" i="1" dirty="0">
                <a:solidFill>
                  <a:srgbClr val="0000CC"/>
                </a:solidFill>
                <a:latin typeface="Calibri" pitchFamily="34" charset="0"/>
              </a:rPr>
              <a:t>TA 7 Right on WB </a:t>
            </a:r>
            <a:r>
              <a:rPr lang="en-US" sz="3600" i="1" dirty="0">
                <a:solidFill>
                  <a:srgbClr val="0000CC"/>
                </a:solidFill>
                <a:latin typeface="Calibri" pitchFamily="34" charset="0"/>
              </a:rPr>
              <a:t>(page 27). </a:t>
            </a:r>
          </a:p>
          <a:p>
            <a:pPr marL="571500" indent="-571500">
              <a:buFontTx/>
              <a:buChar char="-"/>
              <a:defRPr/>
            </a:pPr>
            <a:r>
              <a:rPr lang="en-US" sz="3600" i="1" dirty="0">
                <a:solidFill>
                  <a:srgbClr val="0000CC"/>
                </a:solidFill>
                <a:latin typeface="Calibri" pitchFamily="34" charset="0"/>
              </a:rPr>
              <a:t>Prepare the next lesson (page 49 SB).</a:t>
            </a:r>
          </a:p>
        </p:txBody>
      </p:sp>
    </p:spTree>
    <p:extLst>
      <p:ext uri="{BB962C8B-B14F-4D97-AF65-F5344CB8AC3E}">
        <p14:creationId xmlns:p14="http://schemas.microsoft.com/office/powerpoint/2010/main" val="236446268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5" name="TextBox 4"/>
          <p:cNvSpPr txBox="1"/>
          <p:nvPr/>
        </p:nvSpPr>
        <p:spPr>
          <a:xfrm>
            <a:off x="1094514" y="1805947"/>
            <a:ext cx="10832836" cy="2308324"/>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5400" baseline="-25000" dirty="0">
              <a:solidFill>
                <a:srgbClr val="FF0000"/>
              </a:solidFill>
              <a:ea typeface="Times New Roman" panose="02020603050405020304" pitchFamily="18" charset="0"/>
            </a:endParaRPr>
          </a:p>
          <a:p>
            <a:pPr marL="571500" indent="-571500">
              <a:buFontTx/>
              <a:buChar char="-"/>
            </a:pPr>
            <a:r>
              <a:rPr lang="en-US" sz="3600" i="1" dirty="0">
                <a:solidFill>
                  <a:srgbClr val="0070C0"/>
                </a:solidFill>
              </a:rPr>
              <a:t>use </a:t>
            </a:r>
            <a:r>
              <a:rPr lang="en-US" sz="3600" b="1" i="1" dirty="0">
                <a:solidFill>
                  <a:srgbClr val="0070C0"/>
                </a:solidFill>
              </a:rPr>
              <a:t>will</a:t>
            </a:r>
            <a:r>
              <a:rPr lang="en-US" sz="3600" i="1" dirty="0">
                <a:solidFill>
                  <a:srgbClr val="0070C0"/>
                </a:solidFill>
              </a:rPr>
              <a:t> correctly.</a:t>
            </a:r>
          </a:p>
          <a:p>
            <a:pPr marL="571500" indent="-571500">
              <a:buFontTx/>
              <a:buChar char="-"/>
            </a:pPr>
            <a:r>
              <a:rPr lang="en-US" sz="3600" i="1" dirty="0">
                <a:solidFill>
                  <a:srgbClr val="0070C0"/>
                </a:solidFill>
                <a:ea typeface="Times New Roman" panose="02020603050405020304" pitchFamily="18" charset="0"/>
              </a:rPr>
              <a:t>ask and answer about future.</a:t>
            </a: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5280"/>
          <a:stretch/>
        </p:blipFill>
        <p:spPr>
          <a:xfrm>
            <a:off x="0" y="-27992"/>
            <a:ext cx="12192000" cy="6885992"/>
          </a:xfrm>
          <a:prstGeom prst="rect">
            <a:avLst/>
          </a:prstGeom>
        </p:spPr>
      </p:pic>
      <p:sp>
        <p:nvSpPr>
          <p:cNvPr id="3" name="TextBox 2"/>
          <p:cNvSpPr txBox="1"/>
          <p:nvPr/>
        </p:nvSpPr>
        <p:spPr>
          <a:xfrm>
            <a:off x="666878" y="4968810"/>
            <a:ext cx="3541226" cy="646331"/>
          </a:xfrm>
          <a:prstGeom prst="rect">
            <a:avLst/>
          </a:prstGeom>
          <a:noFill/>
        </p:spPr>
        <p:txBody>
          <a:bodyPr wrap="square" rtlCol="0">
            <a:spAutoFit/>
          </a:bodyPr>
          <a:lstStyle/>
          <a:p>
            <a:r>
              <a:rPr lang="en-US" sz="3600" dirty="0">
                <a:solidFill>
                  <a:srgbClr val="FFC000"/>
                </a:solidFill>
              </a:rPr>
              <a:t>Enjoy your day!</a:t>
            </a:r>
            <a:endParaRPr lang="en-US" dirty="0">
              <a:solidFill>
                <a:srgbClr val="FFC000"/>
              </a:solidFill>
            </a:endParaRPr>
          </a:p>
        </p:txBody>
      </p:sp>
    </p:spTree>
    <p:extLst>
      <p:ext uri="{BB962C8B-B14F-4D97-AF65-F5344CB8AC3E}">
        <p14:creationId xmlns:p14="http://schemas.microsoft.com/office/powerpoint/2010/main" val="188172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093" y="1414802"/>
            <a:ext cx="11725023" cy="830997"/>
          </a:xfrm>
          <a:prstGeom prst="rect">
            <a:avLst/>
          </a:prstGeom>
        </p:spPr>
        <p:txBody>
          <a:bodyPr wrap="square">
            <a:spAutoFit/>
          </a:bodyPr>
          <a:lstStyle/>
          <a:p>
            <a:pPr algn="ctr"/>
            <a:r>
              <a:rPr lang="en-US" sz="4800" b="1" dirty="0">
                <a:solidFill>
                  <a:srgbClr val="00B050"/>
                </a:solidFill>
                <a:latin typeface="+mj-lt"/>
                <a:cs typeface="Arial" panose="020B0604020202020204" pitchFamily="34" charset="0"/>
              </a:rPr>
              <a:t>JUMBLED WORDS</a:t>
            </a:r>
          </a:p>
        </p:txBody>
      </p:sp>
      <p:sp>
        <p:nvSpPr>
          <p:cNvPr id="2" name="TextBox 1"/>
          <p:cNvSpPr txBox="1"/>
          <p:nvPr/>
        </p:nvSpPr>
        <p:spPr>
          <a:xfrm>
            <a:off x="588819" y="2303468"/>
            <a:ext cx="11111346" cy="646331"/>
          </a:xfrm>
          <a:prstGeom prst="rect">
            <a:avLst/>
          </a:prstGeom>
          <a:noFill/>
        </p:spPr>
        <p:txBody>
          <a:bodyPr wrap="square" rtlCol="0">
            <a:spAutoFit/>
          </a:bodyPr>
          <a:lstStyle/>
          <a:p>
            <a:r>
              <a:rPr lang="en-US" sz="3600" dirty="0">
                <a:solidFill>
                  <a:srgbClr val="00B0F0"/>
                </a:solidFill>
                <a:latin typeface="+mj-lt"/>
                <a:cs typeface="Arial" panose="020B0604020202020204" pitchFamily="34" charset="0"/>
              </a:rPr>
              <a:t>Rearrange the letters to make meaningful words.</a:t>
            </a:r>
          </a:p>
        </p:txBody>
      </p:sp>
      <p:sp>
        <p:nvSpPr>
          <p:cNvPr id="9" name="Rectangle 8"/>
          <p:cNvSpPr/>
          <p:nvPr/>
        </p:nvSpPr>
        <p:spPr>
          <a:xfrm>
            <a:off x="4174284" y="3319131"/>
            <a:ext cx="4088198" cy="2862322"/>
          </a:xfrm>
          <a:prstGeom prst="rect">
            <a:avLst/>
          </a:prstGeom>
        </p:spPr>
        <p:txBody>
          <a:bodyPr wrap="square">
            <a:spAutoFit/>
          </a:bodyPr>
          <a:lstStyle/>
          <a:p>
            <a:pPr>
              <a:spcAft>
                <a:spcPts val="0"/>
              </a:spcAft>
            </a:pPr>
            <a:r>
              <a:rPr lang="en-US" sz="3600">
                <a:latin typeface="+mj-lt"/>
                <a:ea typeface="Times New Roman" panose="02020603050405020304" pitchFamily="18" charset="0"/>
                <a:cs typeface="Arial" panose="020B0604020202020204" pitchFamily="34" charset="0"/>
              </a:rPr>
              <a:t>1. Certon          </a:t>
            </a:r>
          </a:p>
          <a:p>
            <a:pPr>
              <a:spcAft>
                <a:spcPts val="0"/>
              </a:spcAft>
            </a:pPr>
            <a:r>
              <a:rPr lang="en-US" sz="3600">
                <a:latin typeface="+mj-lt"/>
                <a:ea typeface="Times New Roman" panose="02020603050405020304" pitchFamily="18" charset="0"/>
                <a:cs typeface="Arial" panose="020B0604020202020204" pitchFamily="34" charset="0"/>
              </a:rPr>
              <a:t>2. Baletl              </a:t>
            </a:r>
          </a:p>
          <a:p>
            <a:pPr>
              <a:spcAft>
                <a:spcPts val="0"/>
              </a:spcAft>
            </a:pPr>
            <a:r>
              <a:rPr lang="en-US" sz="3600">
                <a:latin typeface="+mj-lt"/>
                <a:ea typeface="Times New Roman" panose="02020603050405020304" pitchFamily="18" charset="0"/>
                <a:cs typeface="Arial" panose="020B0604020202020204" pitchFamily="34" charset="0"/>
              </a:rPr>
              <a:t>3. Poaulptino</a:t>
            </a:r>
          </a:p>
          <a:p>
            <a:pPr>
              <a:spcAft>
                <a:spcPts val="0"/>
              </a:spcAft>
            </a:pPr>
            <a:r>
              <a:rPr lang="en-US" sz="3600">
                <a:latin typeface="+mj-lt"/>
                <a:ea typeface="Times New Roman" panose="02020603050405020304" pitchFamily="18" charset="0"/>
                <a:cs typeface="Arial" panose="020B0604020202020204" pitchFamily="34" charset="0"/>
              </a:rPr>
              <a:t>4. Fumosa          </a:t>
            </a:r>
          </a:p>
          <a:p>
            <a:pPr>
              <a:spcAft>
                <a:spcPts val="0"/>
              </a:spcAft>
            </a:pPr>
            <a:r>
              <a:rPr lang="en-US" sz="3600">
                <a:latin typeface="+mj-lt"/>
                <a:ea typeface="Times New Roman" panose="02020603050405020304" pitchFamily="18" charset="0"/>
                <a:cs typeface="Arial" panose="020B0604020202020204" pitchFamily="34" charset="0"/>
              </a:rPr>
              <a:t>5. Acarbots   </a:t>
            </a:r>
            <a:r>
              <a:rPr lang="en-US" sz="3600" i="1">
                <a:latin typeface="+mj-lt"/>
                <a:ea typeface="Times New Roman" panose="02020603050405020304" pitchFamily="18" charset="0"/>
                <a:cs typeface="Arial" panose="020B0604020202020204" pitchFamily="34" charset="0"/>
              </a:rPr>
              <a:t>               </a:t>
            </a:r>
            <a:endParaRPr lang="en-US" sz="3600">
              <a:latin typeface="+mj-lt"/>
              <a:ea typeface="Times New Roman" panose="02020603050405020304" pitchFamily="18" charset="0"/>
              <a:cs typeface="Arial" panose="020B0604020202020204" pitchFamily="34" charset="0"/>
            </a:endParaRPr>
          </a:p>
        </p:txBody>
      </p:sp>
      <p:pic>
        <p:nvPicPr>
          <p:cNvPr id="8" name="Picture 2" descr="Free Speech bubble 1195466 PNG with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4284" y="311803"/>
            <a:ext cx="1474417" cy="940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228572"/>
            <a:ext cx="4174284" cy="923330"/>
          </a:xfrm>
          <a:prstGeom prst="rect">
            <a:avLst/>
          </a:prstGeom>
        </p:spPr>
        <p:txBody>
          <a:bodyPr wrap="none">
            <a:spAutoFit/>
          </a:bodyPr>
          <a:lstStyle/>
          <a:p>
            <a:r>
              <a:rPr lang="en-US" sz="5400" b="1" dirty="0">
                <a:solidFill>
                  <a:srgbClr val="FF0000"/>
                </a:solidFill>
                <a:latin typeface="+mj-lt"/>
                <a:ea typeface="Times New Roman" panose="02020603050405020304" pitchFamily="18" charset="0"/>
              </a:rPr>
              <a:t>Work </a:t>
            </a:r>
            <a:r>
              <a:rPr lang="en-US" sz="5400" b="1">
                <a:solidFill>
                  <a:srgbClr val="FF0000"/>
                </a:solidFill>
                <a:latin typeface="+mj-lt"/>
                <a:ea typeface="Times New Roman" panose="02020603050405020304" pitchFamily="18" charset="0"/>
              </a:rPr>
              <a:t>in pairs.</a:t>
            </a:r>
            <a:endParaRPr lang="en-US" sz="5400" b="1" dirty="0">
              <a:solidFill>
                <a:srgbClr val="FF0000"/>
              </a:solidFill>
              <a:latin typeface="+mj-lt"/>
            </a:endParaRPr>
          </a:p>
        </p:txBody>
      </p:sp>
    </p:spTree>
    <p:extLst>
      <p:ext uri="{BB962C8B-B14F-4D97-AF65-F5344CB8AC3E}">
        <p14:creationId xmlns:p14="http://schemas.microsoft.com/office/powerpoint/2010/main" val="29315517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6146"/>
            <a:ext cx="11725023" cy="830997"/>
          </a:xfrm>
          <a:prstGeom prst="rect">
            <a:avLst/>
          </a:prstGeom>
        </p:spPr>
        <p:txBody>
          <a:bodyPr wrap="square">
            <a:spAutoFit/>
          </a:bodyPr>
          <a:lstStyle/>
          <a:p>
            <a:pPr algn="ctr"/>
            <a:r>
              <a:rPr lang="en-US" sz="4800" b="1" dirty="0">
                <a:solidFill>
                  <a:srgbClr val="00B050"/>
                </a:solidFill>
                <a:latin typeface="+mj-lt"/>
                <a:cs typeface="Arial" panose="020B0604020202020204" pitchFamily="34" charset="0"/>
              </a:rPr>
              <a:t>JUMBLED WORDS</a:t>
            </a:r>
          </a:p>
        </p:txBody>
      </p:sp>
      <p:sp>
        <p:nvSpPr>
          <p:cNvPr id="2" name="TextBox 1"/>
          <p:cNvSpPr txBox="1"/>
          <p:nvPr/>
        </p:nvSpPr>
        <p:spPr>
          <a:xfrm>
            <a:off x="1003279" y="1706218"/>
            <a:ext cx="11111346" cy="646331"/>
          </a:xfrm>
          <a:prstGeom prst="rect">
            <a:avLst/>
          </a:prstGeom>
          <a:noFill/>
        </p:spPr>
        <p:txBody>
          <a:bodyPr wrap="square" rtlCol="0">
            <a:spAutoFit/>
          </a:bodyPr>
          <a:lstStyle/>
          <a:p>
            <a:r>
              <a:rPr lang="en-US" sz="3600">
                <a:solidFill>
                  <a:srgbClr val="00B0F0"/>
                </a:solidFill>
                <a:latin typeface="+mj-lt"/>
                <a:cs typeface="Arial" panose="020B0604020202020204" pitchFamily="34" charset="0"/>
              </a:rPr>
              <a:t>Rearrange the letters to make meaningful words.</a:t>
            </a:r>
          </a:p>
        </p:txBody>
      </p:sp>
      <p:sp>
        <p:nvSpPr>
          <p:cNvPr id="12" name="Right Arrow 11"/>
          <p:cNvSpPr/>
          <p:nvPr/>
        </p:nvSpPr>
        <p:spPr>
          <a:xfrm>
            <a:off x="4828892" y="3690259"/>
            <a:ext cx="1619062" cy="5264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ectangle 12"/>
          <p:cNvSpPr/>
          <p:nvPr/>
        </p:nvSpPr>
        <p:spPr>
          <a:xfrm>
            <a:off x="4828892" y="3262112"/>
            <a:ext cx="1680301" cy="523220"/>
          </a:xfrm>
          <a:prstGeom prst="rect">
            <a:avLst/>
          </a:prstGeom>
        </p:spPr>
        <p:txBody>
          <a:bodyPr wrap="square">
            <a:spAutoFit/>
          </a:bodyPr>
          <a:lstStyle/>
          <a:p>
            <a:pPr>
              <a:spcAft>
                <a:spcPts val="0"/>
              </a:spcAft>
            </a:pPr>
            <a:r>
              <a:rPr lang="en-US" sz="2800" dirty="0">
                <a:solidFill>
                  <a:srgbClr val="FF0000"/>
                </a:solidFill>
                <a:latin typeface="+mj-lt"/>
                <a:ea typeface="Times New Roman" panose="02020603050405020304" pitchFamily="18" charset="0"/>
                <a:cs typeface="Arial" panose="020B0604020202020204" pitchFamily="34" charset="0"/>
              </a:rPr>
              <a:t>ANSWER</a:t>
            </a:r>
          </a:p>
        </p:txBody>
      </p:sp>
      <p:sp>
        <p:nvSpPr>
          <p:cNvPr id="14" name="Rectangle 13"/>
          <p:cNvSpPr/>
          <p:nvPr/>
        </p:nvSpPr>
        <p:spPr>
          <a:xfrm>
            <a:off x="7155875" y="2788295"/>
            <a:ext cx="4088198" cy="2862322"/>
          </a:xfrm>
          <a:prstGeom prst="rect">
            <a:avLst/>
          </a:prstGeom>
        </p:spPr>
        <p:txBody>
          <a:bodyPr wrap="square">
            <a:spAutoFit/>
          </a:bodyPr>
          <a:lstStyle/>
          <a:p>
            <a:pPr>
              <a:spcAft>
                <a:spcPts val="0"/>
              </a:spcAft>
            </a:pPr>
            <a:r>
              <a:rPr lang="en-US" sz="3600">
                <a:solidFill>
                  <a:srgbClr val="FF0000"/>
                </a:solidFill>
                <a:latin typeface="+mj-lt"/>
                <a:ea typeface="Times New Roman" panose="02020603050405020304" pitchFamily="18" charset="0"/>
                <a:cs typeface="Arial" panose="020B0604020202020204" pitchFamily="34" charset="0"/>
              </a:rPr>
              <a:t>1. Concert          </a:t>
            </a:r>
          </a:p>
          <a:p>
            <a:pPr>
              <a:spcAft>
                <a:spcPts val="0"/>
              </a:spcAft>
            </a:pPr>
            <a:r>
              <a:rPr lang="en-US" sz="3600">
                <a:solidFill>
                  <a:srgbClr val="FF0000"/>
                </a:solidFill>
                <a:latin typeface="+mj-lt"/>
                <a:ea typeface="Times New Roman" panose="02020603050405020304" pitchFamily="18" charset="0"/>
                <a:cs typeface="Arial" panose="020B0604020202020204" pitchFamily="34" charset="0"/>
              </a:rPr>
              <a:t>2. Ballet              </a:t>
            </a:r>
          </a:p>
          <a:p>
            <a:pPr>
              <a:spcAft>
                <a:spcPts val="0"/>
              </a:spcAft>
            </a:pPr>
            <a:r>
              <a:rPr lang="en-US" sz="3600">
                <a:solidFill>
                  <a:srgbClr val="FF0000"/>
                </a:solidFill>
                <a:latin typeface="+mj-lt"/>
                <a:ea typeface="Times New Roman" panose="02020603050405020304" pitchFamily="18" charset="0"/>
                <a:cs typeface="Arial" panose="020B0604020202020204" pitchFamily="34" charset="0"/>
              </a:rPr>
              <a:t>3. Population</a:t>
            </a:r>
          </a:p>
          <a:p>
            <a:pPr>
              <a:spcAft>
                <a:spcPts val="0"/>
              </a:spcAft>
            </a:pPr>
            <a:r>
              <a:rPr lang="en-US" sz="3600">
                <a:solidFill>
                  <a:srgbClr val="FF0000"/>
                </a:solidFill>
                <a:latin typeface="+mj-lt"/>
                <a:ea typeface="Times New Roman" panose="02020603050405020304" pitchFamily="18" charset="0"/>
                <a:cs typeface="Arial" panose="020B0604020202020204" pitchFamily="34" charset="0"/>
              </a:rPr>
              <a:t>4. Famous          </a:t>
            </a:r>
          </a:p>
          <a:p>
            <a:pPr>
              <a:spcAft>
                <a:spcPts val="0"/>
              </a:spcAft>
            </a:pPr>
            <a:r>
              <a:rPr lang="en-US" sz="3600">
                <a:solidFill>
                  <a:srgbClr val="FF0000"/>
                </a:solidFill>
                <a:latin typeface="+mj-lt"/>
                <a:ea typeface="Times New Roman" panose="02020603050405020304" pitchFamily="18" charset="0"/>
                <a:cs typeface="Arial" panose="020B0604020202020204" pitchFamily="34" charset="0"/>
              </a:rPr>
              <a:t>5. Acrobats </a:t>
            </a:r>
            <a:endParaRPr lang="en-US" sz="3600">
              <a:latin typeface="+mj-lt"/>
              <a:ea typeface="Times New Roman" panose="02020603050405020304" pitchFamily="18" charset="0"/>
              <a:cs typeface="Arial" panose="020B0604020202020204" pitchFamily="34" charset="0"/>
            </a:endParaRPr>
          </a:p>
        </p:txBody>
      </p:sp>
      <p:sp>
        <p:nvSpPr>
          <p:cNvPr id="15" name="Rectangle 14"/>
          <p:cNvSpPr/>
          <p:nvPr/>
        </p:nvSpPr>
        <p:spPr>
          <a:xfrm>
            <a:off x="1774313" y="2785571"/>
            <a:ext cx="4088198" cy="2862322"/>
          </a:xfrm>
          <a:prstGeom prst="rect">
            <a:avLst/>
          </a:prstGeom>
        </p:spPr>
        <p:txBody>
          <a:bodyPr wrap="square">
            <a:spAutoFit/>
          </a:bodyPr>
          <a:lstStyle/>
          <a:p>
            <a:pPr>
              <a:spcAft>
                <a:spcPts val="0"/>
              </a:spcAft>
            </a:pPr>
            <a:r>
              <a:rPr lang="en-US" sz="3600" dirty="0">
                <a:latin typeface="+mj-lt"/>
                <a:ea typeface="Times New Roman" panose="02020603050405020304" pitchFamily="18" charset="0"/>
                <a:cs typeface="Arial" panose="020B0604020202020204" pitchFamily="34" charset="0"/>
              </a:rPr>
              <a:t>1. </a:t>
            </a:r>
            <a:r>
              <a:rPr lang="en-US" sz="3600" dirty="0" err="1">
                <a:latin typeface="+mj-lt"/>
                <a:ea typeface="Times New Roman" panose="02020603050405020304" pitchFamily="18" charset="0"/>
                <a:cs typeface="Arial" panose="020B0604020202020204" pitchFamily="34" charset="0"/>
              </a:rPr>
              <a:t>Certonc</a:t>
            </a:r>
            <a:r>
              <a:rPr lang="en-US" sz="3600" dirty="0">
                <a:latin typeface="+mj-lt"/>
                <a:ea typeface="Times New Roman" panose="02020603050405020304" pitchFamily="18" charset="0"/>
                <a:cs typeface="Arial" panose="020B0604020202020204" pitchFamily="34" charset="0"/>
              </a:rPr>
              <a:t>          </a:t>
            </a:r>
          </a:p>
          <a:p>
            <a:pPr>
              <a:spcAft>
                <a:spcPts val="0"/>
              </a:spcAft>
            </a:pPr>
            <a:r>
              <a:rPr lang="en-US" sz="3600" dirty="0">
                <a:latin typeface="+mj-lt"/>
                <a:ea typeface="Times New Roman" panose="02020603050405020304" pitchFamily="18" charset="0"/>
                <a:cs typeface="Arial" panose="020B0604020202020204" pitchFamily="34" charset="0"/>
              </a:rPr>
              <a:t>2. </a:t>
            </a:r>
            <a:r>
              <a:rPr lang="en-US" sz="3600" dirty="0" err="1">
                <a:latin typeface="+mj-lt"/>
                <a:ea typeface="Times New Roman" panose="02020603050405020304" pitchFamily="18" charset="0"/>
                <a:cs typeface="Arial" panose="020B0604020202020204" pitchFamily="34" charset="0"/>
              </a:rPr>
              <a:t>Baletl</a:t>
            </a:r>
            <a:r>
              <a:rPr lang="en-US" sz="3600" dirty="0">
                <a:latin typeface="+mj-lt"/>
                <a:ea typeface="Times New Roman" panose="02020603050405020304" pitchFamily="18" charset="0"/>
                <a:cs typeface="Arial" panose="020B0604020202020204" pitchFamily="34" charset="0"/>
              </a:rPr>
              <a:t>              </a:t>
            </a:r>
          </a:p>
          <a:p>
            <a:pPr>
              <a:spcAft>
                <a:spcPts val="0"/>
              </a:spcAft>
            </a:pPr>
            <a:r>
              <a:rPr lang="en-US" sz="3600" dirty="0">
                <a:latin typeface="+mj-lt"/>
                <a:ea typeface="Times New Roman" panose="02020603050405020304" pitchFamily="18" charset="0"/>
                <a:cs typeface="Arial" panose="020B0604020202020204" pitchFamily="34" charset="0"/>
              </a:rPr>
              <a:t>3. </a:t>
            </a:r>
            <a:r>
              <a:rPr lang="en-US" sz="3600" dirty="0" err="1">
                <a:latin typeface="+mj-lt"/>
                <a:ea typeface="Times New Roman" panose="02020603050405020304" pitchFamily="18" charset="0"/>
                <a:cs typeface="Arial" panose="020B0604020202020204" pitchFamily="34" charset="0"/>
              </a:rPr>
              <a:t>Poaulptino</a:t>
            </a:r>
            <a:endParaRPr lang="en-US" sz="3600" dirty="0">
              <a:latin typeface="+mj-lt"/>
              <a:ea typeface="Times New Roman" panose="02020603050405020304" pitchFamily="18" charset="0"/>
              <a:cs typeface="Arial" panose="020B0604020202020204" pitchFamily="34" charset="0"/>
            </a:endParaRPr>
          </a:p>
          <a:p>
            <a:pPr>
              <a:spcAft>
                <a:spcPts val="0"/>
              </a:spcAft>
            </a:pPr>
            <a:r>
              <a:rPr lang="en-US" sz="3600" dirty="0">
                <a:latin typeface="+mj-lt"/>
                <a:ea typeface="Times New Roman" panose="02020603050405020304" pitchFamily="18" charset="0"/>
                <a:cs typeface="Arial" panose="020B0604020202020204" pitchFamily="34" charset="0"/>
              </a:rPr>
              <a:t>4. </a:t>
            </a:r>
            <a:r>
              <a:rPr lang="en-US" sz="3600" dirty="0" err="1">
                <a:latin typeface="+mj-lt"/>
                <a:ea typeface="Times New Roman" panose="02020603050405020304" pitchFamily="18" charset="0"/>
                <a:cs typeface="Arial" panose="020B0604020202020204" pitchFamily="34" charset="0"/>
              </a:rPr>
              <a:t>Fumosa</a:t>
            </a:r>
            <a:r>
              <a:rPr lang="en-US" sz="3600" dirty="0">
                <a:latin typeface="+mj-lt"/>
                <a:ea typeface="Times New Roman" panose="02020603050405020304" pitchFamily="18" charset="0"/>
                <a:cs typeface="Arial" panose="020B0604020202020204" pitchFamily="34" charset="0"/>
              </a:rPr>
              <a:t>          </a:t>
            </a:r>
          </a:p>
          <a:p>
            <a:pPr>
              <a:spcAft>
                <a:spcPts val="0"/>
              </a:spcAft>
            </a:pPr>
            <a:r>
              <a:rPr lang="en-US" sz="3600" dirty="0">
                <a:latin typeface="+mj-lt"/>
                <a:ea typeface="Times New Roman" panose="02020603050405020304" pitchFamily="18" charset="0"/>
                <a:cs typeface="Arial" panose="020B0604020202020204" pitchFamily="34" charset="0"/>
              </a:rPr>
              <a:t>5. </a:t>
            </a:r>
            <a:r>
              <a:rPr lang="en-US" sz="3600" dirty="0" err="1">
                <a:latin typeface="+mj-lt"/>
                <a:ea typeface="Times New Roman" panose="02020603050405020304" pitchFamily="18" charset="0"/>
                <a:cs typeface="Arial" panose="020B0604020202020204" pitchFamily="34" charset="0"/>
              </a:rPr>
              <a:t>Acarbots</a:t>
            </a:r>
            <a:r>
              <a:rPr lang="en-US" sz="3600" dirty="0">
                <a:latin typeface="+mj-lt"/>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9047977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98" y="0"/>
            <a:ext cx="10287000" cy="6858000"/>
          </a:xfrm>
          <a:prstGeom prst="rect">
            <a:avLst/>
          </a:prstGeom>
        </p:spPr>
      </p:pic>
      <p:sp>
        <p:nvSpPr>
          <p:cNvPr id="3" name="TextBox 2"/>
          <p:cNvSpPr txBox="1"/>
          <p:nvPr/>
        </p:nvSpPr>
        <p:spPr>
          <a:xfrm>
            <a:off x="3750906" y="4114805"/>
            <a:ext cx="3750905" cy="923330"/>
          </a:xfrm>
          <a:prstGeom prst="rect">
            <a:avLst/>
          </a:prstGeom>
          <a:noFill/>
        </p:spPr>
        <p:txBody>
          <a:bodyPr wrap="square" rtlCol="0">
            <a:spAutoFit/>
          </a:bodyPr>
          <a:lstStyle/>
          <a:p>
            <a:r>
              <a:rPr lang="en-US" sz="5400" dirty="0">
                <a:solidFill>
                  <a:schemeClr val="bg1"/>
                </a:solidFill>
              </a:rPr>
              <a:t>Presentation</a:t>
            </a:r>
            <a:endParaRPr lang="en-US" sz="2400" dirty="0">
              <a:solidFill>
                <a:schemeClr val="bg1"/>
              </a:solidFill>
            </a:endParaRPr>
          </a:p>
        </p:txBody>
      </p:sp>
    </p:spTree>
    <p:extLst>
      <p:ext uri="{BB962C8B-B14F-4D97-AF65-F5344CB8AC3E}">
        <p14:creationId xmlns:p14="http://schemas.microsoft.com/office/powerpoint/2010/main" val="206299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9711" y="1856510"/>
            <a:ext cx="10889672" cy="23829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t>1. Let’s go to a concert tomorrow. You</a:t>
            </a:r>
            <a:r>
              <a:rPr lang="en-US" sz="3600" i="1" u="sng" dirty="0"/>
              <a:t>’ll</a:t>
            </a:r>
            <a:r>
              <a:rPr lang="en-US" sz="3600" dirty="0"/>
              <a:t> love it.</a:t>
            </a:r>
          </a:p>
        </p:txBody>
      </p:sp>
      <p:sp>
        <p:nvSpPr>
          <p:cNvPr id="3" name="TextBox 2"/>
          <p:cNvSpPr txBox="1"/>
          <p:nvPr/>
        </p:nvSpPr>
        <p:spPr>
          <a:xfrm>
            <a:off x="1294224" y="805673"/>
            <a:ext cx="11111346" cy="646331"/>
          </a:xfrm>
          <a:prstGeom prst="rect">
            <a:avLst/>
          </a:prstGeom>
          <a:noFill/>
        </p:spPr>
        <p:txBody>
          <a:bodyPr wrap="square" rtlCol="0">
            <a:spAutoFit/>
          </a:bodyPr>
          <a:lstStyle/>
          <a:p>
            <a:pPr algn="ctr"/>
            <a:r>
              <a:rPr lang="en-US" sz="3600">
                <a:solidFill>
                  <a:srgbClr val="00B0F0"/>
                </a:solidFill>
                <a:latin typeface="+mj-lt"/>
                <a:cs typeface="Arial" panose="020B0604020202020204" pitchFamily="34" charset="0"/>
              </a:rPr>
              <a:t>Examples</a:t>
            </a:r>
          </a:p>
        </p:txBody>
      </p:sp>
    </p:spTree>
    <p:extLst>
      <p:ext uri="{BB962C8B-B14F-4D97-AF65-F5344CB8AC3E}">
        <p14:creationId xmlns:p14="http://schemas.microsoft.com/office/powerpoint/2010/main" val="213354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9231</TotalTime>
  <Words>1209</Words>
  <Application>Microsoft Office PowerPoint</Application>
  <PresentationFormat>Widescreen</PresentationFormat>
  <Paragraphs>159</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FrutigerLTStd-Bold</vt:lpstr>
      <vt:lpstr>FrutigerLTStd-BoldItalic</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Tra Nguyen Thanh</cp:lastModifiedBy>
  <cp:revision>233</cp:revision>
  <dcterms:created xsi:type="dcterms:W3CDTF">2020-12-08T03:17:05Z</dcterms:created>
  <dcterms:modified xsi:type="dcterms:W3CDTF">2022-12-19T04:15:36Z</dcterms:modified>
</cp:coreProperties>
</file>