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8" r:id="rId1"/>
    <p:sldMasterId id="2147483754" r:id="rId2"/>
  </p:sldMasterIdLst>
  <p:notesMasterIdLst>
    <p:notesMasterId r:id="rId40"/>
  </p:notesMasterIdLst>
  <p:sldIdLst>
    <p:sldId id="313" r:id="rId3"/>
    <p:sldId id="301" r:id="rId4"/>
    <p:sldId id="308" r:id="rId5"/>
    <p:sldId id="309" r:id="rId6"/>
    <p:sldId id="310" r:id="rId7"/>
    <p:sldId id="378" r:id="rId8"/>
    <p:sldId id="312" r:id="rId9"/>
    <p:sldId id="375" r:id="rId10"/>
    <p:sldId id="374" r:id="rId11"/>
    <p:sldId id="377" r:id="rId12"/>
    <p:sldId id="376" r:id="rId13"/>
    <p:sldId id="379" r:id="rId14"/>
    <p:sldId id="380" r:id="rId15"/>
    <p:sldId id="381" r:id="rId16"/>
    <p:sldId id="382" r:id="rId17"/>
    <p:sldId id="383" r:id="rId18"/>
    <p:sldId id="386" r:id="rId19"/>
    <p:sldId id="384" r:id="rId20"/>
    <p:sldId id="325" r:id="rId21"/>
    <p:sldId id="326" r:id="rId22"/>
    <p:sldId id="327" r:id="rId23"/>
    <p:sldId id="388" r:id="rId24"/>
    <p:sldId id="349" r:id="rId25"/>
    <p:sldId id="350" r:id="rId26"/>
    <p:sldId id="389" r:id="rId27"/>
    <p:sldId id="390" r:id="rId28"/>
    <p:sldId id="391" r:id="rId29"/>
    <p:sldId id="399" r:id="rId30"/>
    <p:sldId id="398" r:id="rId31"/>
    <p:sldId id="397" r:id="rId32"/>
    <p:sldId id="364" r:id="rId33"/>
    <p:sldId id="396" r:id="rId34"/>
    <p:sldId id="400" r:id="rId35"/>
    <p:sldId id="395" r:id="rId36"/>
    <p:sldId id="363" r:id="rId37"/>
    <p:sldId id="401" r:id="rId38"/>
    <p:sldId id="346" r:id="rId39"/>
  </p:sldIdLst>
  <p:sldSz cx="24384000" cy="13716000"/>
  <p:notesSz cx="6858000" cy="9144000"/>
  <p:custDataLst>
    <p:tags r:id="rId4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135F82"/>
    <a:srgbClr val="242452"/>
    <a:srgbClr val="D60093"/>
    <a:srgbClr val="0000FF"/>
    <a:srgbClr val="008000"/>
    <a:srgbClr val="270F6B"/>
    <a:srgbClr val="3333FF"/>
    <a:srgbClr val="FFA700"/>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94139" autoAdjust="0"/>
  </p:normalViewPr>
  <p:slideViewPr>
    <p:cSldViewPr>
      <p:cViewPr varScale="1">
        <p:scale>
          <a:sx n="40" d="100"/>
          <a:sy n="40" d="100"/>
        </p:scale>
        <p:origin x="130" y="6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16:47:09.944"/>
    </inkml:context>
    <inkml:brush xml:id="br0">
      <inkml:brushProperty name="width" value="0.35" units="cm"/>
      <inkml:brushProperty name="height" value="0.35" units="cm"/>
      <inkml:brushProperty name="color" value="#FFFFFF"/>
    </inkml:brush>
  </inkml:definitions>
  <inkml:trace contextRef="#ctx0" brushRef="#br0">0 1 24575,'1469'0'-1365,"-1412"0"-5461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16:48:10.323"/>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4150309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609009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2747187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2905106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4237826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68881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87882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62412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52EA8B73-FCCD-4D4C-BC4E-0CE5120A1B5B}" type="slidenum">
              <a:rPr lang="en-US" smtClean="0"/>
              <a:pPr/>
              <a:t>37</a:t>
            </a:fld>
            <a:endParaRPr lang="en-US"/>
          </a:p>
        </p:txBody>
      </p:sp>
    </p:spTree>
    <p:extLst>
      <p:ext uri="{BB962C8B-B14F-4D97-AF65-F5344CB8AC3E}">
        <p14:creationId xmlns:p14="http://schemas.microsoft.com/office/powerpoint/2010/main" val="262640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91402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226459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8880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1290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0315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336681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38" name="Group 4"/>
          <p:cNvGrpSpPr>
            <a:grpSpLocks noChangeAspect="1"/>
          </p:cNvGrpSpPr>
          <p:nvPr userDrawn="1"/>
        </p:nvGrpSpPr>
        <p:grpSpPr bwMode="auto">
          <a:xfrm>
            <a:off x="914400" y="14592"/>
            <a:ext cx="23469600" cy="1436688"/>
            <a:chOff x="0" y="58"/>
            <a:chExt cx="13349" cy="905"/>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21" y="126"/>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a:extLst>
              <a:ext uri="{FF2B5EF4-FFF2-40B4-BE49-F238E27FC236}">
                <a16:creationId xmlns:a16="http://schemas.microsoft.com/office/drawing/2014/main" id="{7BF18791-9608-4E47-B037-C94737CED959}"/>
              </a:ext>
            </a:extLst>
          </p:cNvPr>
          <p:cNvPicPr>
            <a:picLocks noChangeAspect="1"/>
          </p:cNvPicPr>
          <p:nvPr userDrawn="1"/>
        </p:nvPicPr>
        <p:blipFill>
          <a:blip r:embed="rId19"/>
          <a:stretch>
            <a:fillRect/>
          </a:stretch>
        </p:blipFill>
        <p:spPr>
          <a:xfrm>
            <a:off x="6692450" y="277356"/>
            <a:ext cx="995363" cy="971550"/>
          </a:xfrm>
          <a:prstGeom prst="rect">
            <a:avLst/>
          </a:prstGeom>
        </p:spPr>
      </p:pic>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8/11/2022</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a:p>
        </p:txBody>
      </p:sp>
      <p:sp>
        <p:nvSpPr>
          <p:cNvPr id="68" name="TextBox 67"/>
          <p:cNvSpPr txBox="1"/>
          <p:nvPr userDrawn="1"/>
        </p:nvSpPr>
        <p:spPr>
          <a:xfrm>
            <a:off x="2891211" y="447238"/>
            <a:ext cx="1767374" cy="646331"/>
          </a:xfrm>
          <a:prstGeom prst="rect">
            <a:avLst/>
          </a:prstGeom>
          <a:noFill/>
        </p:spPr>
        <p:txBody>
          <a:bodyPr wrap="square" rtlCol="0">
            <a:spAutoFit/>
          </a:bodyPr>
          <a:lstStyle/>
          <a:p>
            <a:pPr algn="ctr"/>
            <a:r>
              <a:rPr lang="en-US" sz="3600" b="1" baseline="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782552" y="390088"/>
            <a:ext cx="1404552" cy="646331"/>
          </a:xfrm>
          <a:prstGeom prst="rect">
            <a:avLst/>
          </a:prstGeom>
          <a:noFill/>
        </p:spPr>
        <p:txBody>
          <a:bodyPr wrap="none" rtlCol="0">
            <a:spAutoFit/>
          </a:bodyPr>
          <a:lstStyle/>
          <a:p>
            <a:pPr algn="ctr"/>
            <a:r>
              <a:rPr lang="en-US" sz="3600" b="1" baseline="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THPT</a:t>
            </a:r>
            <a:endParaRPr lang="en-US" sz="3600" b="1">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8185347" y="339380"/>
            <a:ext cx="15871662" cy="976561"/>
          </a:xfrm>
          <a:prstGeom prst="rect">
            <a:avLst/>
          </a:prstGeom>
          <a:noFill/>
          <a:ln w="9525">
            <a:solidFill>
              <a:schemeClr val="accent6">
                <a:lumMod val="60000"/>
                <a:lumOff val="40000"/>
              </a:schemeClr>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baseline="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GIÁO ÁN ĐIỆN TỬ</a:t>
            </a:r>
            <a:endParaRPr lang="vi-VN" sz="4800" b="1" kern="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12689" y="197058"/>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82"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8/11/2022</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4.w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1.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3.wmf"/><Relationship Id="rId4" Type="http://schemas.openxmlformats.org/officeDocument/2006/relationships/image" Target="../media/image12.wmf"/><Relationship Id="rId9" Type="http://schemas.openxmlformats.org/officeDocument/2006/relationships/oleObject" Target="../embeddings/oleObject17.bin"/><Relationship Id="rId14" Type="http://schemas.openxmlformats.org/officeDocument/2006/relationships/image" Target="../media/image25.wmf"/></Relationships>
</file>

<file path=ppt/slides/_rels/slide11.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7.wmf"/><Relationship Id="rId5" Type="http://schemas.openxmlformats.org/officeDocument/2006/relationships/oleObject" Target="../embeddings/oleObject21.bin"/><Relationship Id="rId4" Type="http://schemas.openxmlformats.org/officeDocument/2006/relationships/image" Target="../media/image26.wmf"/></Relationships>
</file>

<file path=ppt/slides/_rels/slide12.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0.wmf"/><Relationship Id="rId5" Type="http://schemas.openxmlformats.org/officeDocument/2006/relationships/oleObject" Target="../embeddings/oleObject24.bin"/><Relationship Id="rId4" Type="http://schemas.openxmlformats.org/officeDocument/2006/relationships/image" Target="../media/image2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2.wmf"/></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5.wmf"/><Relationship Id="rId5" Type="http://schemas.openxmlformats.org/officeDocument/2006/relationships/oleObject" Target="../embeddings/oleObject28.bin"/><Relationship Id="rId4" Type="http://schemas.openxmlformats.org/officeDocument/2006/relationships/image" Target="../media/image34.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1.wmf"/><Relationship Id="rId3" Type="http://schemas.openxmlformats.org/officeDocument/2006/relationships/oleObject" Target="../embeddings/oleObject29.bin"/><Relationship Id="rId7" Type="http://schemas.openxmlformats.org/officeDocument/2006/relationships/image" Target="../media/image38.wmf"/><Relationship Id="rId12" Type="http://schemas.openxmlformats.org/officeDocument/2006/relationships/oleObject" Target="../embeddings/oleObject33.bin"/><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oleObject" Target="../embeddings/oleObject30.bin"/><Relationship Id="rId11" Type="http://schemas.openxmlformats.org/officeDocument/2006/relationships/image" Target="../media/image40.wmf"/><Relationship Id="rId5" Type="http://schemas.openxmlformats.org/officeDocument/2006/relationships/image" Target="../media/image37.emf"/><Relationship Id="rId10" Type="http://schemas.openxmlformats.org/officeDocument/2006/relationships/oleObject" Target="../embeddings/oleObject32.bin"/><Relationship Id="rId4" Type="http://schemas.openxmlformats.org/officeDocument/2006/relationships/image" Target="../media/image36.wmf"/><Relationship Id="rId9" Type="http://schemas.openxmlformats.org/officeDocument/2006/relationships/image" Target="../media/image39.wmf"/></Relationships>
</file>

<file path=ppt/slides/_rels/slide17.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39.bin"/><Relationship Id="rId18" Type="http://schemas.openxmlformats.org/officeDocument/2006/relationships/image" Target="../media/image49.wmf"/><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46.wmf"/><Relationship Id="rId17" Type="http://schemas.openxmlformats.org/officeDocument/2006/relationships/oleObject" Target="../embeddings/oleObject41.bin"/><Relationship Id="rId2" Type="http://schemas.openxmlformats.org/officeDocument/2006/relationships/notesSlide" Target="../notesSlides/notesSlide16.xml"/><Relationship Id="rId16" Type="http://schemas.openxmlformats.org/officeDocument/2006/relationships/image" Target="../media/image48.wmf"/><Relationship Id="rId20" Type="http://schemas.openxmlformats.org/officeDocument/2006/relationships/image" Target="../media/image50.wmf"/><Relationship Id="rId1" Type="http://schemas.openxmlformats.org/officeDocument/2006/relationships/slideLayout" Target="../slideLayouts/slideLayout12.xml"/><Relationship Id="rId6" Type="http://schemas.openxmlformats.org/officeDocument/2006/relationships/image" Target="../media/image43.w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oleObject" Target="../embeddings/oleObject40.bin"/><Relationship Id="rId10" Type="http://schemas.openxmlformats.org/officeDocument/2006/relationships/image" Target="../media/image45.wmf"/><Relationship Id="rId19" Type="http://schemas.openxmlformats.org/officeDocument/2006/relationships/oleObject" Target="../embeddings/oleObject42.bin"/><Relationship Id="rId4" Type="http://schemas.openxmlformats.org/officeDocument/2006/relationships/image" Target="../media/image42.wmf"/><Relationship Id="rId9" Type="http://schemas.openxmlformats.org/officeDocument/2006/relationships/oleObject" Target="../embeddings/oleObject37.bin"/><Relationship Id="rId14" Type="http://schemas.openxmlformats.org/officeDocument/2006/relationships/image" Target="../media/image47.wmf"/></Relationships>
</file>

<file path=ppt/slides/_rels/slide18.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2.wmf"/><Relationship Id="rId5" Type="http://schemas.openxmlformats.org/officeDocument/2006/relationships/oleObject" Target="../embeddings/oleObject44.bin"/><Relationship Id="rId4" Type="http://schemas.openxmlformats.org/officeDocument/2006/relationships/image" Target="../media/image51.wmf"/></Relationships>
</file>

<file path=ppt/slides/_rels/slide1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46.bin"/><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47.bin"/><Relationship Id="rId1" Type="http://schemas.openxmlformats.org/officeDocument/2006/relationships/slideLayout" Target="../slideLayouts/slideLayout12.xml"/><Relationship Id="rId6" Type="http://schemas.openxmlformats.org/officeDocument/2006/relationships/oleObject" Target="../embeddings/oleObject49.bin"/><Relationship Id="rId5" Type="http://schemas.openxmlformats.org/officeDocument/2006/relationships/image" Target="../media/image56.wmf"/><Relationship Id="rId4" Type="http://schemas.openxmlformats.org/officeDocument/2006/relationships/oleObject" Target="../embeddings/oleObject48.bin"/><Relationship Id="rId9" Type="http://schemas.openxmlformats.org/officeDocument/2006/relationships/image" Target="../media/image58.wmf"/></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62.png"/><Relationship Id="rId15" Type="http://schemas.openxmlformats.org/officeDocument/2006/relationships/image" Target="../media/image68.png"/><Relationship Id="rId10" Type="http://schemas.openxmlformats.org/officeDocument/2006/relationships/image" Target="../media/image47.wmf"/><Relationship Id="rId4" Type="http://schemas.openxmlformats.org/officeDocument/2006/relationships/customXml" Target="../ink/ink2.xml"/><Relationship Id="rId9" Type="http://schemas.openxmlformats.org/officeDocument/2006/relationships/oleObject" Target="../embeddings/oleObject39.bin"/><Relationship Id="rId1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51.bin"/><Relationship Id="rId1" Type="http://schemas.openxmlformats.org/officeDocument/2006/relationships/slideLayout" Target="../slideLayouts/slideLayout12.xml"/><Relationship Id="rId5" Type="http://schemas.openxmlformats.org/officeDocument/2006/relationships/image" Target="../media/image70.wmf"/><Relationship Id="rId4" Type="http://schemas.openxmlformats.org/officeDocument/2006/relationships/oleObject" Target="../embeddings/oleObject52.bin"/></Relationships>
</file>

<file path=ppt/slides/_rels/slide24.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53.bin"/><Relationship Id="rId1" Type="http://schemas.openxmlformats.org/officeDocument/2006/relationships/slideLayout" Target="../slideLayouts/slideLayout12.xml"/><Relationship Id="rId5" Type="http://schemas.openxmlformats.org/officeDocument/2006/relationships/image" Target="../media/image72.wmf"/><Relationship Id="rId4" Type="http://schemas.openxmlformats.org/officeDocument/2006/relationships/oleObject" Target="../embeddings/oleObject54.bin"/></Relationships>
</file>

<file path=ppt/slides/_rels/slide25.x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55.bin"/><Relationship Id="rId1" Type="http://schemas.openxmlformats.org/officeDocument/2006/relationships/slideLayout" Target="../slideLayouts/slideLayout12.xml"/><Relationship Id="rId6" Type="http://schemas.openxmlformats.org/officeDocument/2006/relationships/oleObject" Target="../embeddings/oleObject57.bin"/><Relationship Id="rId5" Type="http://schemas.openxmlformats.org/officeDocument/2006/relationships/image" Target="../media/image74.wmf"/><Relationship Id="rId4" Type="http://schemas.openxmlformats.org/officeDocument/2006/relationships/oleObject" Target="../embeddings/oleObject56.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image" Target="../media/image76.wmf"/><Relationship Id="rId7" Type="http://schemas.openxmlformats.org/officeDocument/2006/relationships/image" Target="../media/image78.wmf"/><Relationship Id="rId2" Type="http://schemas.openxmlformats.org/officeDocument/2006/relationships/oleObject" Target="../embeddings/oleObject58.bin"/><Relationship Id="rId1" Type="http://schemas.openxmlformats.org/officeDocument/2006/relationships/slideLayout" Target="../slideLayouts/slideLayout12.xml"/><Relationship Id="rId6" Type="http://schemas.openxmlformats.org/officeDocument/2006/relationships/oleObject" Target="../embeddings/oleObject60.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79.wmf"/></Relationships>
</file>

<file path=ppt/slides/_rels/slide27.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oleObject" Target="../embeddings/oleObject63.bin"/><Relationship Id="rId1" Type="http://schemas.openxmlformats.org/officeDocument/2006/relationships/slideLayout" Target="../slideLayouts/slideLayout12.xml"/><Relationship Id="rId5" Type="http://schemas.openxmlformats.org/officeDocument/2006/relationships/image" Target="../media/image82.wmf"/><Relationship Id="rId4" Type="http://schemas.openxmlformats.org/officeDocument/2006/relationships/oleObject" Target="../embeddings/oleObject64.bin"/></Relationships>
</file>

<file path=ppt/slides/_rels/slide28.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oleObject" Target="../embeddings/oleObject65.bin"/><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oleObject" Target="../embeddings/oleObject66.bin"/><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oleObject" Target="../embeddings/oleObject67.bin"/><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86.wmf"/><Relationship Id="rId7" Type="http://schemas.openxmlformats.org/officeDocument/2006/relationships/image" Target="../media/image88.wmf"/><Relationship Id="rId2" Type="http://schemas.openxmlformats.org/officeDocument/2006/relationships/oleObject" Target="../embeddings/oleObject68.bin"/><Relationship Id="rId1" Type="http://schemas.openxmlformats.org/officeDocument/2006/relationships/slideLayout" Target="../slideLayouts/slideLayout12.xml"/><Relationship Id="rId6" Type="http://schemas.openxmlformats.org/officeDocument/2006/relationships/oleObject" Target="../embeddings/oleObject70.bin"/><Relationship Id="rId5" Type="http://schemas.openxmlformats.org/officeDocument/2006/relationships/image" Target="../media/image87.wmf"/><Relationship Id="rId4" Type="http://schemas.openxmlformats.org/officeDocument/2006/relationships/oleObject" Target="../embeddings/oleObject69.bin"/></Relationships>
</file>

<file path=ppt/slides/_rels/slide3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image" Target="../media/image90.wmf"/><Relationship Id="rId7" Type="http://schemas.openxmlformats.org/officeDocument/2006/relationships/image" Target="../media/image92.wmf"/><Relationship Id="rId2" Type="http://schemas.openxmlformats.org/officeDocument/2006/relationships/oleObject" Target="../embeddings/oleObject71.bin"/><Relationship Id="rId1" Type="http://schemas.openxmlformats.org/officeDocument/2006/relationships/slideLayout" Target="../slideLayouts/slideLayout12.xml"/><Relationship Id="rId6" Type="http://schemas.openxmlformats.org/officeDocument/2006/relationships/oleObject" Target="../embeddings/oleObject73.bin"/><Relationship Id="rId11" Type="http://schemas.openxmlformats.org/officeDocument/2006/relationships/image" Target="../media/image94.wmf"/><Relationship Id="rId5" Type="http://schemas.openxmlformats.org/officeDocument/2006/relationships/image" Target="../media/image91.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93.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100.wmf"/><Relationship Id="rId3" Type="http://schemas.openxmlformats.org/officeDocument/2006/relationships/image" Target="../media/image95.wmf"/><Relationship Id="rId7" Type="http://schemas.openxmlformats.org/officeDocument/2006/relationships/image" Target="../media/image97.wmf"/><Relationship Id="rId12" Type="http://schemas.openxmlformats.org/officeDocument/2006/relationships/oleObject" Target="../embeddings/oleObject81.bin"/><Relationship Id="rId2" Type="http://schemas.openxmlformats.org/officeDocument/2006/relationships/oleObject" Target="../embeddings/oleObject76.bin"/><Relationship Id="rId1" Type="http://schemas.openxmlformats.org/officeDocument/2006/relationships/slideLayout" Target="../slideLayouts/slideLayout12.xml"/><Relationship Id="rId6" Type="http://schemas.openxmlformats.org/officeDocument/2006/relationships/oleObject" Target="../embeddings/oleObject78.bin"/><Relationship Id="rId11" Type="http://schemas.openxmlformats.org/officeDocument/2006/relationships/image" Target="../media/image99.wmf"/><Relationship Id="rId5" Type="http://schemas.openxmlformats.org/officeDocument/2006/relationships/image" Target="../media/image96.wmf"/><Relationship Id="rId15" Type="http://schemas.openxmlformats.org/officeDocument/2006/relationships/image" Target="../media/image101.w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98.wmf"/><Relationship Id="rId14" Type="http://schemas.openxmlformats.org/officeDocument/2006/relationships/oleObject" Target="../embeddings/oleObject82.bin"/></Relationships>
</file>

<file path=ppt/slides/_rels/slide35.xml.rels><?xml version="1.0" encoding="UTF-8" standalone="yes"?>
<Relationships xmlns="http://schemas.openxmlformats.org/package/2006/relationships"><Relationship Id="rId3" Type="http://schemas.openxmlformats.org/officeDocument/2006/relationships/image" Target="../media/image102.wmf"/><Relationship Id="rId7" Type="http://schemas.openxmlformats.org/officeDocument/2006/relationships/image" Target="../media/image104.wmf"/><Relationship Id="rId2" Type="http://schemas.openxmlformats.org/officeDocument/2006/relationships/oleObject" Target="../embeddings/oleObject83.bin"/><Relationship Id="rId1" Type="http://schemas.openxmlformats.org/officeDocument/2006/relationships/slideLayout" Target="../slideLayouts/slideLayout12.xml"/><Relationship Id="rId6" Type="http://schemas.openxmlformats.org/officeDocument/2006/relationships/oleObject" Target="../embeddings/oleObject85.bin"/><Relationship Id="rId5" Type="http://schemas.openxmlformats.org/officeDocument/2006/relationships/image" Target="../media/image103.wmf"/><Relationship Id="rId4" Type="http://schemas.openxmlformats.org/officeDocument/2006/relationships/oleObject" Target="../embeddings/oleObject84.bin"/></Relationships>
</file>

<file path=ppt/slides/_rels/slide3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86.bin"/><Relationship Id="rId7" Type="http://schemas.openxmlformats.org/officeDocument/2006/relationships/oleObject" Target="../embeddings/oleObject88.bin"/><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07.wmf"/><Relationship Id="rId5" Type="http://schemas.openxmlformats.org/officeDocument/2006/relationships/oleObject" Target="../embeddings/oleObject87.bin"/><Relationship Id="rId10" Type="http://schemas.openxmlformats.org/officeDocument/2006/relationships/image" Target="../media/image109.wmf"/><Relationship Id="rId4" Type="http://schemas.openxmlformats.org/officeDocument/2006/relationships/image" Target="../media/image106.wmf"/><Relationship Id="rId9" Type="http://schemas.openxmlformats.org/officeDocument/2006/relationships/oleObject" Target="../embeddings/oleObject89.bin"/></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5.w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9.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5.bin"/><Relationship Id="rId1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1.bin"/><Relationship Id="rId7" Type="http://schemas.openxmlformats.org/officeDocument/2006/relationships/oleObject" Target="../embeddings/oleObject5.bin"/><Relationship Id="rId12"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wmf"/><Relationship Id="rId11" Type="http://schemas.openxmlformats.org/officeDocument/2006/relationships/oleObject" Target="../embeddings/oleObject13.bin"/><Relationship Id="rId5" Type="http://schemas.openxmlformats.org/officeDocument/2006/relationships/oleObject" Target="../embeddings/oleObject12.bin"/><Relationship Id="rId10" Type="http://schemas.openxmlformats.org/officeDocument/2006/relationships/image" Target="../media/image15.wmf"/><Relationship Id="rId4" Type="http://schemas.openxmlformats.org/officeDocument/2006/relationships/image" Target="../media/image18.wmf"/><Relationship Id="rId9"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657736" y="2138354"/>
            <a:ext cx="13944600" cy="11207982"/>
          </a:xfrm>
          <a:prstGeom prst="roundRect">
            <a:avLst>
              <a:gd name="adj" fmla="val 4110"/>
            </a:avLst>
          </a:prstGeom>
          <a:ln/>
        </p:spPr>
        <p:style>
          <a:lnRef idx="1">
            <a:schemeClr val="accent1"/>
          </a:lnRef>
          <a:fillRef idx="2">
            <a:schemeClr val="accent1"/>
          </a:fillRef>
          <a:effectRef idx="1">
            <a:schemeClr val="accent1"/>
          </a:effectRef>
          <a:fontRef idx="minor">
            <a:schemeClr val="dk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6" name="Round Same Side Corner Rectangle 15"/>
          <p:cNvSpPr/>
          <p:nvPr/>
        </p:nvSpPr>
        <p:spPr>
          <a:xfrm flipV="1">
            <a:off x="9982200" y="2586689"/>
            <a:ext cx="13526830" cy="1318750"/>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317174" y="2830565"/>
            <a:ext cx="13516320" cy="830997"/>
          </a:xfrm>
          <a:prstGeom prst="rect">
            <a:avLst/>
          </a:prstGeom>
          <a:noFill/>
        </p:spPr>
        <p:txBody>
          <a:bodyPr wrap="square" rtlCol="0">
            <a:spAutoFit/>
          </a:bodyPr>
          <a:lstStyle/>
          <a:p>
            <a:r>
              <a:rPr lang="vi-VN" sz="4800" b="1">
                <a:solidFill>
                  <a:srgbClr val="FFFF00"/>
                </a:solidFill>
                <a:latin typeface="+mj-lt"/>
              </a:rPr>
              <a:t>CHƯƠNG </a:t>
            </a:r>
            <a:r>
              <a:rPr lang="en-SG" sz="4800" b="1">
                <a:solidFill>
                  <a:srgbClr val="FFFF00"/>
                </a:solidFill>
                <a:latin typeface="Times New Roman" panose="02020603050405020304" pitchFamily="18" charset="0"/>
                <a:cs typeface="Times New Roman" panose="02020603050405020304" pitchFamily="18" charset="0"/>
              </a:rPr>
              <a:t>V</a:t>
            </a:r>
            <a:r>
              <a:rPr lang="vi-VN" sz="4800" b="1">
                <a:solidFill>
                  <a:srgbClr val="FFFF00"/>
                </a:solidFill>
                <a:latin typeface="Times New Roman" panose="02020603050405020304" pitchFamily="18" charset="0"/>
                <a:cs typeface="Times New Roman" panose="02020603050405020304" pitchFamily="18" charset="0"/>
              </a:rPr>
              <a:t>. </a:t>
            </a:r>
            <a:r>
              <a:rPr lang="en-SG" sz="4800" b="1">
                <a:solidFill>
                  <a:srgbClr val="FFFF00"/>
                </a:solidFill>
                <a:latin typeface="Times New Roman" panose="02020603050405020304" pitchFamily="18" charset="0"/>
                <a:cs typeface="Times New Roman" panose="02020603050405020304" pitchFamily="18" charset="0"/>
              </a:rPr>
              <a:t>ĐẠI SỐ TỔ HỢP </a:t>
            </a:r>
            <a:endParaRPr lang="vi-VN" sz="4800" b="1">
              <a:solidFill>
                <a:srgbClr val="FFFF00"/>
              </a:solidFill>
              <a:latin typeface="Times New Roman" panose="02020603050405020304" pitchFamily="18" charset="0"/>
              <a:cs typeface="Times New Roman" panose="02020603050405020304" pitchFamily="18" charset="0"/>
            </a:endParaRPr>
          </a:p>
        </p:txBody>
      </p:sp>
      <p:pic>
        <p:nvPicPr>
          <p:cNvPr id="7" name="Picture 6" descr="Diagram&#10;&#10;Description automatically generated">
            <a:extLst>
              <a:ext uri="{FF2B5EF4-FFF2-40B4-BE49-F238E27FC236}">
                <a16:creationId xmlns:a16="http://schemas.microsoft.com/office/drawing/2014/main" id="{9DD62A2F-0278-4FC2-A499-CACC34D75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70" y="1923568"/>
            <a:ext cx="8531796" cy="11576010"/>
          </a:xfrm>
          <a:prstGeom prst="rect">
            <a:avLst/>
          </a:prstGeom>
        </p:spPr>
      </p:pic>
      <p:sp>
        <p:nvSpPr>
          <p:cNvPr id="17" name="Rectangle 6">
            <a:extLst>
              <a:ext uri="{FF2B5EF4-FFF2-40B4-BE49-F238E27FC236}">
                <a16:creationId xmlns:a16="http://schemas.microsoft.com/office/drawing/2014/main" id="{FA1434C5-B6EA-4E8A-9827-5D7F3A0203C8}"/>
              </a:ext>
            </a:extLst>
          </p:cNvPr>
          <p:cNvSpPr>
            <a:spLocks noChangeArrowheads="1"/>
          </p:cNvSpPr>
          <p:nvPr/>
        </p:nvSpPr>
        <p:spPr bwMode="auto">
          <a:xfrm>
            <a:off x="10646722" y="4774691"/>
            <a:ext cx="12134723" cy="5664709"/>
          </a:xfrm>
          <a:prstGeom prst="rect">
            <a:avLst/>
          </a:prstGeom>
          <a:solidFill>
            <a:schemeClr val="accent2">
              <a:lumMod val="20000"/>
              <a:lumOff val="80000"/>
            </a:schemeClr>
          </a:solidFill>
          <a:ln w="9525">
            <a:solidFill>
              <a:schemeClr val="accent2">
                <a:lumMod val="20000"/>
                <a:lumOff val="80000"/>
              </a:schemeClr>
            </a:solidFill>
            <a:miter lim="800000"/>
          </a:ln>
          <a:effectLst/>
        </p:spPr>
        <p:txBody>
          <a:bodyPr/>
          <a:lstStyle/>
          <a:p>
            <a:pPr algn="just">
              <a:lnSpc>
                <a:spcPct val="150000"/>
              </a:lnSpc>
              <a:spcBef>
                <a:spcPct val="20000"/>
              </a:spcBef>
              <a:defRPr/>
            </a:pP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§1.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Quy</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tắc</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cộng</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Quy</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tắc</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nhân</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p>
          <a:p>
            <a:pPr algn="just">
              <a:lnSpc>
                <a:spcPct val="150000"/>
              </a:lnSpc>
              <a:spcBef>
                <a:spcPct val="20000"/>
              </a:spcBef>
              <a:defRPr/>
            </a:pP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§2.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Hoán</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vị</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Chỉnh</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hợp</a:t>
            </a:r>
            <a:endParaRPr lang="en-US" sz="5400" b="1">
              <a:solidFill>
                <a:srgbClr val="D60093"/>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ct val="20000"/>
              </a:spcBef>
              <a:defRPr/>
            </a:pP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§3.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Tổ</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hợp</a:t>
            </a:r>
            <a:endParaRPr lang="en-US" sz="5400" b="1">
              <a:solidFill>
                <a:srgbClr val="D60093"/>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ct val="20000"/>
              </a:spcBef>
              <a:defRPr/>
            </a:pP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§4.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Nhị</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thức</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Newton</a:t>
            </a:r>
          </a:p>
          <a:p>
            <a:pPr algn="just">
              <a:lnSpc>
                <a:spcPct val="150000"/>
              </a:lnSpc>
              <a:spcBef>
                <a:spcPct val="20000"/>
              </a:spcBef>
              <a:defRPr/>
            </a:pPr>
            <a:endParaRPr lang="en-US" sz="6000" b="1">
              <a:solidFill>
                <a:srgbClr val="D60093"/>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ct val="20000"/>
              </a:spcBef>
              <a:defRPr/>
            </a:pPr>
            <a:r>
              <a:rPr lang="en-US" sz="6000" b="1">
                <a:solidFill>
                  <a:srgbClr val="D60093"/>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4"/>
          <p:cNvGrpSpPr/>
          <p:nvPr/>
        </p:nvGrpSpPr>
        <p:grpSpPr>
          <a:xfrm>
            <a:off x="407954" y="3161889"/>
            <a:ext cx="22375846" cy="2273373"/>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343539" cy="1466712"/>
              <a:chOff x="1311958" y="3405486"/>
              <a:chExt cx="3343539" cy="1466712"/>
            </a:xfrm>
          </p:grpSpPr>
          <p:sp>
            <p:nvSpPr>
              <p:cNvPr id="56" name="Freeform 20"/>
              <p:cNvSpPr>
                <a:spLocks/>
              </p:cNvSpPr>
              <p:nvPr/>
            </p:nvSpPr>
            <p:spPr bwMode="auto">
              <a:xfrm rot="5400000">
                <a:off x="2687882" y="2904584"/>
                <a:ext cx="1352407" cy="258282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2404826" cy="800219"/>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Ví dụ</a:t>
                </a:r>
                <a:r>
                  <a:rPr lang="en-SG" sz="4600" b="1">
                    <a:solidFill>
                      <a:schemeClr val="bg1"/>
                    </a:solidFill>
                    <a:latin typeface="Tahoma" pitchFamily="34" charset="0"/>
                    <a:ea typeface="Tahoma" pitchFamily="34" charset="0"/>
                    <a:cs typeface="Tahoma" pitchFamily="34" charset="0"/>
                  </a:rPr>
                  <a:t> 2</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4163748" y="3621495"/>
            <a:ext cx="18620052" cy="923330"/>
          </a:xfrm>
          <a:prstGeom prst="rect">
            <a:avLst/>
          </a:prstGeom>
          <a:noFill/>
        </p:spPr>
        <p:txBody>
          <a:bodyPr wrap="square" rtlCol="0">
            <a:spAutoFit/>
          </a:bodyPr>
          <a:lstStyle/>
          <a:p>
            <a:r>
              <a:rPr lang="en-US" sz="5400" b="1" err="1">
                <a:effectLst/>
                <a:latin typeface="Times New Roman" panose="02020603050405020304" pitchFamily="18" charset="0"/>
                <a:ea typeface="Calibri" panose="020F0502020204030204" pitchFamily="34" charset="0"/>
              </a:rPr>
              <a:t>Chứng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minh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với</a:t>
            </a:r>
            <a:r>
              <a:rPr lang="en-US" sz="5400" b="1">
                <a:effectLst/>
                <a:latin typeface="Times New Roman" panose="02020603050405020304" pitchFamily="18" charset="0"/>
                <a:ea typeface="Calibri" panose="020F0502020204030204" pitchFamily="34" charset="0"/>
              </a:rPr>
              <a:t>  </a:t>
            </a:r>
            <a:endParaRPr lang="vi-VN" sz="11500" b="1">
              <a:latin typeface="Tahoma" pitchFamily="34" charset="0"/>
              <a:ea typeface="Tahoma" pitchFamily="34" charset="0"/>
              <a:cs typeface="Tahoma" pitchFamily="34" charset="0"/>
            </a:endParaRPr>
          </a:p>
        </p:txBody>
      </p:sp>
      <p:sp>
        <p:nvSpPr>
          <p:cNvPr id="87" name="TextBox 86"/>
          <p:cNvSpPr txBox="1"/>
          <p:nvPr/>
        </p:nvSpPr>
        <p:spPr>
          <a:xfrm>
            <a:off x="10287000" y="5873566"/>
            <a:ext cx="1751039"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ea typeface="Tahoma" pitchFamily="34" charset="0"/>
                <a:cs typeface="Times New Roman" panose="02020603050405020304" pitchFamily="18" charset="0"/>
              </a:rPr>
              <a:t>GIẢI</a:t>
            </a:r>
            <a:endParaRPr lang="vi-VN" sz="4800" b="1">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88" name="TextBox 87"/>
          <p:cNvSpPr txBox="1"/>
          <p:nvPr/>
        </p:nvSpPr>
        <p:spPr>
          <a:xfrm>
            <a:off x="732154" y="7754105"/>
            <a:ext cx="18028024" cy="1015663"/>
          </a:xfrm>
          <a:prstGeom prst="rect">
            <a:avLst/>
          </a:prstGeom>
          <a:noFill/>
        </p:spPr>
        <p:txBody>
          <a:bodyPr wrap="square" rtlCol="0">
            <a:spAutoFit/>
          </a:bodyPr>
          <a:lstStyle/>
          <a:p>
            <a:r>
              <a:rPr lang="en-US" sz="6000" b="1">
                <a:latin typeface="Times New Roman" panose="02020603050405020304" pitchFamily="18" charset="0"/>
                <a:ea typeface="Tahoma" pitchFamily="34" charset="0"/>
                <a:cs typeface="Times New Roman" panose="02020603050405020304" pitchFamily="18" charset="0"/>
              </a:rPr>
              <a:t> Ta </a:t>
            </a:r>
            <a:r>
              <a:rPr lang="en-US" sz="6000" b="1" err="1">
                <a:latin typeface="Times New Roman" panose="02020603050405020304" pitchFamily="18" charset="0"/>
                <a:ea typeface="Tahoma" pitchFamily="34" charset="0"/>
                <a:cs typeface="Times New Roman" panose="02020603050405020304" pitchFamily="18" charset="0"/>
              </a:rPr>
              <a:t>có</a:t>
            </a:r>
            <a:r>
              <a:rPr lang="en-US" sz="6000" b="1">
                <a:latin typeface="Times New Roman" panose="02020603050405020304" pitchFamily="18" charset="0"/>
                <a:ea typeface="Tahoma" pitchFamily="34" charset="0"/>
                <a:cs typeface="Times New Roman" panose="02020603050405020304" pitchFamily="18" charset="0"/>
              </a:rPr>
              <a:t>:</a:t>
            </a:r>
            <a:endParaRPr lang="vi-VN" sz="6000" b="1">
              <a:latin typeface="Times New Roman" panose="02020603050405020304" pitchFamily="18" charset="0"/>
              <a:ea typeface="Tahoma" pitchFamily="34" charset="0"/>
              <a:cs typeface="Times New Roman" panose="02020603050405020304" pitchFamily="18" charset="0"/>
            </a:endParaRPr>
          </a:p>
        </p:txBody>
      </p:sp>
      <p:sp>
        <p:nvSpPr>
          <p:cNvPr id="89" name="TextBox 88"/>
          <p:cNvSpPr txBox="1"/>
          <p:nvPr/>
        </p:nvSpPr>
        <p:spPr>
          <a:xfrm>
            <a:off x="978058" y="10393426"/>
            <a:ext cx="19390426" cy="923330"/>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Do </a:t>
            </a:r>
            <a:r>
              <a:rPr lang="en-US" sz="5400" b="1" err="1">
                <a:latin typeface="Times New Roman" panose="02020603050405020304" pitchFamily="18" charset="0"/>
                <a:cs typeface="Times New Roman" panose="02020603050405020304" pitchFamily="18" charset="0"/>
              </a:rPr>
              <a:t>đó</a:t>
            </a:r>
            <a:r>
              <a:rPr lang="en-US" sz="5400" b="1">
                <a:latin typeface="Times New Roman" panose="02020603050405020304" pitchFamily="18" charset="0"/>
                <a:cs typeface="Times New Roman" panose="02020603050405020304" pitchFamily="18" charset="0"/>
              </a:rPr>
              <a:t>:</a:t>
            </a:r>
            <a:endParaRPr lang="vi-VN" sz="6000" b="1">
              <a:latin typeface="Times New Roman" panose="02020603050405020304" pitchFamily="18" charset="0"/>
              <a:ea typeface="Tahoma" pitchFamily="34" charset="0"/>
              <a:cs typeface="Times New Roman" panose="02020603050405020304" pitchFamily="18" charset="0"/>
            </a:endParaRPr>
          </a:p>
        </p:txBody>
      </p:sp>
      <p:grpSp>
        <p:nvGrpSpPr>
          <p:cNvPr id="42" name="Group 41">
            <a:extLst>
              <a:ext uri="{FF2B5EF4-FFF2-40B4-BE49-F238E27FC236}">
                <a16:creationId xmlns:a16="http://schemas.microsoft.com/office/drawing/2014/main" id="{25915470-B623-214E-918D-034A1F3EFF47}"/>
              </a:ext>
            </a:extLst>
          </p:cNvPr>
          <p:cNvGrpSpPr/>
          <p:nvPr/>
        </p:nvGrpSpPr>
        <p:grpSpPr>
          <a:xfrm>
            <a:off x="247742" y="1960892"/>
            <a:ext cx="19202401" cy="830997"/>
            <a:chOff x="168274" y="1892299"/>
            <a:chExt cx="19202401" cy="830995"/>
          </a:xfrm>
        </p:grpSpPr>
        <p:sp>
          <p:nvSpPr>
            <p:cNvPr id="43" name="Rounded Rectangle 41">
              <a:extLst>
                <a:ext uri="{FF2B5EF4-FFF2-40B4-BE49-F238E27FC236}">
                  <a16:creationId xmlns:a16="http://schemas.microsoft.com/office/drawing/2014/main" id="{3D07E1E3-149F-887E-184B-544E94C85A07}"/>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a:extLst>
                <a:ext uri="{FF2B5EF4-FFF2-40B4-BE49-F238E27FC236}">
                  <a16:creationId xmlns:a16="http://schemas.microsoft.com/office/drawing/2014/main" id="{1F70ECAD-914B-C92A-54F2-E08E9ED2A8A9}"/>
                </a:ext>
              </a:extLst>
            </p:cNvPr>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45" name="TextBox 44">
              <a:extLst>
                <a:ext uri="{FF2B5EF4-FFF2-40B4-BE49-F238E27FC236}">
                  <a16:creationId xmlns:a16="http://schemas.microsoft.com/office/drawing/2014/main" id="{7E5B65F0-1F17-120A-37F1-AB5A04D1CD11}"/>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graphicFrame>
        <p:nvGraphicFramePr>
          <p:cNvPr id="46" name="Object 45">
            <a:extLst>
              <a:ext uri="{FF2B5EF4-FFF2-40B4-BE49-F238E27FC236}">
                <a16:creationId xmlns:a16="http://schemas.microsoft.com/office/drawing/2014/main" id="{B619003A-8C70-B465-4551-D9797C64878C}"/>
              </a:ext>
            </a:extLst>
          </p:cNvPr>
          <p:cNvGraphicFramePr>
            <a:graphicFrameLocks noChangeAspect="1"/>
          </p:cNvGraphicFramePr>
          <p:nvPr>
            <p:extLst>
              <p:ext uri="{D42A27DB-BD31-4B8C-83A1-F6EECF244321}">
                <p14:modId xmlns:p14="http://schemas.microsoft.com/office/powerpoint/2010/main" val="318522841"/>
              </p:ext>
            </p:extLst>
          </p:nvPr>
        </p:nvGraphicFramePr>
        <p:xfrm>
          <a:off x="14053260" y="3718869"/>
          <a:ext cx="2821608" cy="853131"/>
        </p:xfrm>
        <a:graphic>
          <a:graphicData uri="http://schemas.openxmlformats.org/presentationml/2006/ole">
            <mc:AlternateContent xmlns:mc="http://schemas.openxmlformats.org/markup-compatibility/2006">
              <mc:Choice xmlns:v="urn:schemas-microsoft-com:vml" Requires="v">
                <p:oleObj name="Equation" r:id="rId3" imgW="711000" imgH="215640" progId="Equation.DSMT4">
                  <p:embed/>
                </p:oleObj>
              </mc:Choice>
              <mc:Fallback>
                <p:oleObj name="Equation" r:id="rId3" imgW="711000" imgH="215640" progId="Equation.DSMT4">
                  <p:embed/>
                  <p:pic>
                    <p:nvPicPr>
                      <p:cNvPr id="46" name="Object 45">
                        <a:extLst>
                          <a:ext uri="{FF2B5EF4-FFF2-40B4-BE49-F238E27FC236}">
                            <a16:creationId xmlns:a16="http://schemas.microsoft.com/office/drawing/2014/main" id="{B619003A-8C70-B465-4551-D9797C64878C}"/>
                          </a:ext>
                        </a:extLst>
                      </p:cNvPr>
                      <p:cNvPicPr/>
                      <p:nvPr/>
                    </p:nvPicPr>
                    <p:blipFill>
                      <a:blip r:embed="rId4"/>
                      <a:stretch>
                        <a:fillRect/>
                      </a:stretch>
                    </p:blipFill>
                    <p:spPr>
                      <a:xfrm>
                        <a:off x="14053260" y="3718869"/>
                        <a:ext cx="2821608" cy="853131"/>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74D5D225-41CD-451A-51B6-5CA01782A79F}"/>
              </a:ext>
            </a:extLst>
          </p:cNvPr>
          <p:cNvGraphicFramePr>
            <a:graphicFrameLocks noChangeAspect="1"/>
          </p:cNvGraphicFramePr>
          <p:nvPr>
            <p:extLst>
              <p:ext uri="{D42A27DB-BD31-4B8C-83A1-F6EECF244321}">
                <p14:modId xmlns:p14="http://schemas.microsoft.com/office/powerpoint/2010/main" val="2101537727"/>
              </p:ext>
            </p:extLst>
          </p:nvPr>
        </p:nvGraphicFramePr>
        <p:xfrm>
          <a:off x="7914398" y="3252788"/>
          <a:ext cx="4837112" cy="1905000"/>
        </p:xfrm>
        <a:graphic>
          <a:graphicData uri="http://schemas.openxmlformats.org/presentationml/2006/ole">
            <mc:AlternateContent xmlns:mc="http://schemas.openxmlformats.org/markup-compatibility/2006">
              <mc:Choice xmlns:v="urn:schemas-microsoft-com:vml" Requires="v">
                <p:oleObj name="Equation" r:id="rId5" imgW="1218960" imgH="482400" progId="Equation.DSMT4">
                  <p:embed/>
                </p:oleObj>
              </mc:Choice>
              <mc:Fallback>
                <p:oleObj name="Equation" r:id="rId5" imgW="1218960" imgH="482400" progId="Equation.DSMT4">
                  <p:embed/>
                  <p:pic>
                    <p:nvPicPr>
                      <p:cNvPr id="150" name="Object 149">
                        <a:extLst>
                          <a:ext uri="{FF2B5EF4-FFF2-40B4-BE49-F238E27FC236}">
                            <a16:creationId xmlns:a16="http://schemas.microsoft.com/office/drawing/2014/main" id="{30FEBB26-DCA7-A2EC-9AB2-FFE23406FAB2}"/>
                          </a:ext>
                        </a:extLst>
                      </p:cNvPr>
                      <p:cNvPicPr/>
                      <p:nvPr/>
                    </p:nvPicPr>
                    <p:blipFill>
                      <a:blip r:embed="rId6"/>
                      <a:stretch>
                        <a:fillRect/>
                      </a:stretch>
                    </p:blipFill>
                    <p:spPr>
                      <a:xfrm>
                        <a:off x="7914398" y="3252788"/>
                        <a:ext cx="4837112" cy="1905000"/>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A938B7CF-5A67-1F26-63A7-531784931263}"/>
              </a:ext>
            </a:extLst>
          </p:cNvPr>
          <p:cNvSpPr>
            <a:spLocks noChangeArrowheads="1"/>
          </p:cNvSpPr>
          <p:nvPr/>
        </p:nvSpPr>
        <p:spPr bwMode="auto">
          <a:xfrm>
            <a:off x="-1752600" y="6764711"/>
            <a:ext cx="7403660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SG"/>
          </a:p>
        </p:txBody>
      </p:sp>
      <p:graphicFrame>
        <p:nvGraphicFramePr>
          <p:cNvPr id="6" name="Object 5">
            <a:extLst>
              <a:ext uri="{FF2B5EF4-FFF2-40B4-BE49-F238E27FC236}">
                <a16:creationId xmlns:a16="http://schemas.microsoft.com/office/drawing/2014/main" id="{D45AE122-EDD0-7A17-B532-C428F4C2A306}"/>
              </a:ext>
            </a:extLst>
          </p:cNvPr>
          <p:cNvGraphicFramePr>
            <a:graphicFrameLocks noChangeAspect="1"/>
          </p:cNvGraphicFramePr>
          <p:nvPr>
            <p:extLst>
              <p:ext uri="{D42A27DB-BD31-4B8C-83A1-F6EECF244321}">
                <p14:modId xmlns:p14="http://schemas.microsoft.com/office/powerpoint/2010/main" val="3015540750"/>
              </p:ext>
            </p:extLst>
          </p:nvPr>
        </p:nvGraphicFramePr>
        <p:xfrm>
          <a:off x="3281797" y="7838279"/>
          <a:ext cx="6500812" cy="1047750"/>
        </p:xfrm>
        <a:graphic>
          <a:graphicData uri="http://schemas.openxmlformats.org/presentationml/2006/ole">
            <mc:AlternateContent xmlns:mc="http://schemas.openxmlformats.org/markup-compatibility/2006">
              <mc:Choice xmlns:v="urn:schemas-microsoft-com:vml" Requires="v">
                <p:oleObj name="Equation" r:id="rId7" imgW="1714320" imgH="266400" progId="Equation.DSMT4">
                  <p:embed/>
                </p:oleObj>
              </mc:Choice>
              <mc:Fallback>
                <p:oleObj name="Equation" r:id="rId7" imgW="1714320" imgH="266400" progId="Equation.DSMT4">
                  <p:embed/>
                  <p:pic>
                    <p:nvPicPr>
                      <p:cNvPr id="0" name="Object 3"/>
                      <p:cNvPicPr>
                        <a:picLocks noChangeAspect="1" noChangeArrowheads="1"/>
                      </p:cNvPicPr>
                      <p:nvPr/>
                    </p:nvPicPr>
                    <p:blipFill>
                      <a:blip r:embed="rId8"/>
                      <a:srcRect/>
                      <a:stretch>
                        <a:fillRect/>
                      </a:stretch>
                    </p:blipFill>
                    <p:spPr bwMode="auto">
                      <a:xfrm>
                        <a:off x="3281797" y="7838279"/>
                        <a:ext cx="6500812" cy="1047750"/>
                      </a:xfrm>
                      <a:prstGeom prst="rect">
                        <a:avLst/>
                      </a:prstGeom>
                      <a:noFill/>
                    </p:spPr>
                  </p:pic>
                </p:oleObj>
              </mc:Fallback>
            </mc:AlternateContent>
          </a:graphicData>
        </a:graphic>
      </p:graphicFrame>
      <p:sp>
        <p:nvSpPr>
          <p:cNvPr id="7" name="Rectangle 6">
            <a:extLst>
              <a:ext uri="{FF2B5EF4-FFF2-40B4-BE49-F238E27FC236}">
                <a16:creationId xmlns:a16="http://schemas.microsoft.com/office/drawing/2014/main" id="{65FAE55F-C42D-DE4D-BA71-9E759BEEB188}"/>
              </a:ext>
            </a:extLst>
          </p:cNvPr>
          <p:cNvSpPr>
            <a:spLocks noChangeArrowheads="1"/>
          </p:cNvSpPr>
          <p:nvPr/>
        </p:nvSpPr>
        <p:spPr bwMode="auto">
          <a:xfrm>
            <a:off x="56542" y="19954"/>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8" name="Object 7">
            <a:extLst>
              <a:ext uri="{FF2B5EF4-FFF2-40B4-BE49-F238E27FC236}">
                <a16:creationId xmlns:a16="http://schemas.microsoft.com/office/drawing/2014/main" id="{E0244F64-6332-FBF7-5522-D1921849C0C0}"/>
              </a:ext>
            </a:extLst>
          </p:cNvPr>
          <p:cNvGraphicFramePr>
            <a:graphicFrameLocks noChangeAspect="1"/>
          </p:cNvGraphicFramePr>
          <p:nvPr>
            <p:extLst>
              <p:ext uri="{D42A27DB-BD31-4B8C-83A1-F6EECF244321}">
                <p14:modId xmlns:p14="http://schemas.microsoft.com/office/powerpoint/2010/main" val="2647074551"/>
              </p:ext>
            </p:extLst>
          </p:nvPr>
        </p:nvGraphicFramePr>
        <p:xfrm>
          <a:off x="9788525" y="7299325"/>
          <a:ext cx="10131425" cy="2214563"/>
        </p:xfrm>
        <a:graphic>
          <a:graphicData uri="http://schemas.openxmlformats.org/presentationml/2006/ole">
            <mc:AlternateContent xmlns:mc="http://schemas.openxmlformats.org/markup-compatibility/2006">
              <mc:Choice xmlns:v="urn:schemas-microsoft-com:vml" Requires="v">
                <p:oleObj name="Equation" r:id="rId9" imgW="1828800" imgH="507960" progId="Equation.DSMT4">
                  <p:embed/>
                </p:oleObj>
              </mc:Choice>
              <mc:Fallback>
                <p:oleObj name="Equation" r:id="rId9" imgW="1828800" imgH="507960" progId="Equation.DSMT4">
                  <p:embed/>
                  <p:pic>
                    <p:nvPicPr>
                      <p:cNvPr id="0" name="Object 5"/>
                      <p:cNvPicPr>
                        <a:picLocks noChangeAspect="1" noChangeArrowheads="1"/>
                      </p:cNvPicPr>
                      <p:nvPr/>
                    </p:nvPicPr>
                    <p:blipFill>
                      <a:blip r:embed="rId10"/>
                      <a:srcRect/>
                      <a:stretch>
                        <a:fillRect/>
                      </a:stretch>
                    </p:blipFill>
                    <p:spPr bwMode="auto">
                      <a:xfrm>
                        <a:off x="9788525" y="7299325"/>
                        <a:ext cx="10131425" cy="2214563"/>
                      </a:xfrm>
                      <a:prstGeom prst="rect">
                        <a:avLst/>
                      </a:prstGeom>
                      <a:noFill/>
                    </p:spPr>
                  </p:pic>
                </p:oleObj>
              </mc:Fallback>
            </mc:AlternateContent>
          </a:graphicData>
        </a:graphic>
      </p:graphicFrame>
      <p:sp>
        <p:nvSpPr>
          <p:cNvPr id="13" name="Rectangle 12">
            <a:extLst>
              <a:ext uri="{FF2B5EF4-FFF2-40B4-BE49-F238E27FC236}">
                <a16:creationId xmlns:a16="http://schemas.microsoft.com/office/drawing/2014/main" id="{A9EB8AFD-0D4D-D105-2D0A-7D11D536BDD0}"/>
              </a:ext>
            </a:extLst>
          </p:cNvPr>
          <p:cNvSpPr>
            <a:spLocks noChangeArrowheads="1"/>
          </p:cNvSpPr>
          <p:nvPr/>
        </p:nvSpPr>
        <p:spPr bwMode="auto">
          <a:xfrm>
            <a:off x="17926142" y="6486862"/>
            <a:ext cx="1271338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SG"/>
          </a:p>
        </p:txBody>
      </p:sp>
      <p:graphicFrame>
        <p:nvGraphicFramePr>
          <p:cNvPr id="14" name="Object 13">
            <a:extLst>
              <a:ext uri="{FF2B5EF4-FFF2-40B4-BE49-F238E27FC236}">
                <a16:creationId xmlns:a16="http://schemas.microsoft.com/office/drawing/2014/main" id="{4E78B529-FE85-125F-AA68-EFB488E8A109}"/>
              </a:ext>
            </a:extLst>
          </p:cNvPr>
          <p:cNvGraphicFramePr>
            <a:graphicFrameLocks noChangeAspect="1"/>
          </p:cNvGraphicFramePr>
          <p:nvPr>
            <p:extLst>
              <p:ext uri="{D42A27DB-BD31-4B8C-83A1-F6EECF244321}">
                <p14:modId xmlns:p14="http://schemas.microsoft.com/office/powerpoint/2010/main" val="4243431018"/>
              </p:ext>
            </p:extLst>
          </p:nvPr>
        </p:nvGraphicFramePr>
        <p:xfrm>
          <a:off x="20081174" y="7321968"/>
          <a:ext cx="3617026" cy="2203032"/>
        </p:xfrm>
        <a:graphic>
          <a:graphicData uri="http://schemas.openxmlformats.org/presentationml/2006/ole">
            <mc:AlternateContent xmlns:mc="http://schemas.openxmlformats.org/markup-compatibility/2006">
              <mc:Choice xmlns:v="urn:schemas-microsoft-com:vml" Requires="v">
                <p:oleObj name="Equation" r:id="rId11" imgW="698197" imgH="482391" progId="Equation.DSMT4">
                  <p:embed/>
                </p:oleObj>
              </mc:Choice>
              <mc:Fallback>
                <p:oleObj name="Equation" r:id="rId11" imgW="698197" imgH="482391"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081174" y="7321968"/>
                        <a:ext cx="3617026" cy="2203032"/>
                      </a:xfrm>
                      <a:prstGeom prst="rect">
                        <a:avLst/>
                      </a:prstGeom>
                      <a:noFill/>
                    </p:spPr>
                  </p:pic>
                </p:oleObj>
              </mc:Fallback>
            </mc:AlternateContent>
          </a:graphicData>
        </a:graphic>
      </p:graphicFrame>
      <p:sp>
        <p:nvSpPr>
          <p:cNvPr id="15" name="Rectangle 14">
            <a:extLst>
              <a:ext uri="{FF2B5EF4-FFF2-40B4-BE49-F238E27FC236}">
                <a16:creationId xmlns:a16="http://schemas.microsoft.com/office/drawing/2014/main" id="{C98BA279-8123-FF5F-CCB7-B4E858D6EB92}"/>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16" name="Object 15">
            <a:extLst>
              <a:ext uri="{FF2B5EF4-FFF2-40B4-BE49-F238E27FC236}">
                <a16:creationId xmlns:a16="http://schemas.microsoft.com/office/drawing/2014/main" id="{BC42B6D6-1AF4-9E4F-9636-840748677D38}"/>
              </a:ext>
            </a:extLst>
          </p:cNvPr>
          <p:cNvGraphicFramePr>
            <a:graphicFrameLocks noChangeAspect="1"/>
          </p:cNvGraphicFramePr>
          <p:nvPr>
            <p:extLst>
              <p:ext uri="{D42A27DB-BD31-4B8C-83A1-F6EECF244321}">
                <p14:modId xmlns:p14="http://schemas.microsoft.com/office/powerpoint/2010/main" val="2593394707"/>
              </p:ext>
            </p:extLst>
          </p:nvPr>
        </p:nvGraphicFramePr>
        <p:xfrm>
          <a:off x="3444195" y="9889586"/>
          <a:ext cx="6441581" cy="2215846"/>
        </p:xfrm>
        <a:graphic>
          <a:graphicData uri="http://schemas.openxmlformats.org/presentationml/2006/ole">
            <mc:AlternateContent xmlns:mc="http://schemas.openxmlformats.org/markup-compatibility/2006">
              <mc:Choice xmlns:v="urn:schemas-microsoft-com:vml" Requires="v">
                <p:oleObj name="Equation" r:id="rId13" imgW="1434960" imgH="495000" progId="Equation.DSMT4">
                  <p:embed/>
                </p:oleObj>
              </mc:Choice>
              <mc:Fallback>
                <p:oleObj name="Equation" r:id="rId13" imgW="1434960" imgH="495000" progId="Equation.DSMT4">
                  <p:embed/>
                  <p:pic>
                    <p:nvPicPr>
                      <p:cNvPr id="0" name="Object 13"/>
                      <p:cNvPicPr>
                        <a:picLocks noChangeAspect="1" noChangeArrowheads="1"/>
                      </p:cNvPicPr>
                      <p:nvPr/>
                    </p:nvPicPr>
                    <p:blipFill>
                      <a:blip r:embed="rId14"/>
                      <a:srcRect/>
                      <a:stretch>
                        <a:fillRect/>
                      </a:stretch>
                    </p:blipFill>
                    <p:spPr bwMode="auto">
                      <a:xfrm>
                        <a:off x="3444195" y="9889586"/>
                        <a:ext cx="6441581" cy="2215846"/>
                      </a:xfrm>
                      <a:prstGeom prst="rect">
                        <a:avLst/>
                      </a:prstGeom>
                      <a:noFill/>
                    </p:spPr>
                  </p:pic>
                </p:oleObj>
              </mc:Fallback>
            </mc:AlternateContent>
          </a:graphicData>
        </a:graphic>
      </p:graphicFrame>
    </p:spTree>
    <p:extLst>
      <p:ext uri="{BB962C8B-B14F-4D97-AF65-F5344CB8AC3E}">
        <p14:creationId xmlns:p14="http://schemas.microsoft.com/office/powerpoint/2010/main" val="3874791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ircle(in)">
                                      <p:cBhvr>
                                        <p:cTn id="10" dur="2000"/>
                                        <p:tgtEl>
                                          <p:spTgt spid="4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circle(in)">
                                      <p:cBhvr>
                                        <p:cTn id="13" dur="2000"/>
                                        <p:tgtEl>
                                          <p:spTgt spid="53"/>
                                        </p:tgtEl>
                                      </p:cBhvr>
                                    </p:animEffect>
                                  </p:childTnLst>
                                </p:cTn>
                              </p:par>
                              <p:par>
                                <p:cTn id="14" presetID="6" presetClass="entr" presetSubtype="16"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circle(in)">
                                      <p:cBhvr>
                                        <p:cTn id="16" dur="20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barn(inVertical)">
                                      <p:cBhvr>
                                        <p:cTn id="21" dur="500"/>
                                        <p:tgtEl>
                                          <p:spTgt spid="8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barn(inVertical)">
                                      <p:cBhvr>
                                        <p:cTn id="26" dur="500"/>
                                        <p:tgtEl>
                                          <p:spTgt spid="8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par>
                                <p:cTn id="32" presetID="6"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par>
                                <p:cTn id="35" presetID="6" presetClass="entr" presetSubtype="16"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barn(inVertical)">
                                      <p:cBhvr>
                                        <p:cTn id="42" dur="500"/>
                                        <p:tgtEl>
                                          <p:spTgt spid="8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7" grpId="0"/>
      <p:bldP spid="88" grpId="0"/>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4"/>
          <p:cNvGrpSpPr/>
          <p:nvPr/>
        </p:nvGrpSpPr>
        <p:grpSpPr>
          <a:xfrm>
            <a:off x="765582" y="3101169"/>
            <a:ext cx="22375846" cy="1913778"/>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4087846" cy="1466712"/>
              <a:chOff x="1311958" y="3405486"/>
              <a:chExt cx="4087846" cy="1466712"/>
            </a:xfrm>
          </p:grpSpPr>
          <p:sp>
            <p:nvSpPr>
              <p:cNvPr id="56" name="Freeform 20"/>
              <p:cNvSpPr>
                <a:spLocks/>
              </p:cNvSpPr>
              <p:nvPr/>
            </p:nvSpPr>
            <p:spPr bwMode="auto">
              <a:xfrm rot="5400000">
                <a:off x="2971036" y="2621429"/>
                <a:ext cx="1352407" cy="3149132"/>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3149133" cy="1180479"/>
              </a:xfrm>
              <a:prstGeom prst="rect">
                <a:avLst/>
              </a:prstGeom>
              <a:noFill/>
            </p:spPr>
            <p:txBody>
              <a:bodyPr wrap="square" rtlCol="0">
                <a:spAutoFit/>
              </a:bodyPr>
              <a:lstStyle/>
              <a:p>
                <a:r>
                  <a:rPr lang="en-SG" sz="4600" b="1" err="1">
                    <a:solidFill>
                      <a:schemeClr val="bg1"/>
                    </a:solidFill>
                    <a:latin typeface="Tahoma" pitchFamily="34" charset="0"/>
                    <a:ea typeface="Tahoma" pitchFamily="34" charset="0"/>
                    <a:cs typeface="Tahoma" pitchFamily="34" charset="0"/>
                  </a:rPr>
                  <a:t>Quy</a:t>
                </a:r>
                <a:r>
                  <a:rPr lang="en-SG" sz="4600" b="1">
                    <a:solidFill>
                      <a:schemeClr val="bg1"/>
                    </a:solidFill>
                    <a:latin typeface="Tahoma" pitchFamily="34" charset="0"/>
                    <a:ea typeface="Tahoma" pitchFamily="34" charset="0"/>
                    <a:cs typeface="Tahoma" pitchFamily="34" charset="0"/>
                  </a:rPr>
                  <a:t> </a:t>
                </a:r>
                <a:r>
                  <a:rPr lang="en-SG" sz="4600" b="1" err="1">
                    <a:solidFill>
                      <a:schemeClr val="bg1"/>
                    </a:solidFill>
                    <a:latin typeface="Tahoma" pitchFamily="34" charset="0"/>
                    <a:ea typeface="Tahoma" pitchFamily="34" charset="0"/>
                    <a:cs typeface="Tahoma" pitchFamily="34" charset="0"/>
                  </a:rPr>
                  <a:t>ước</a:t>
                </a:r>
                <a:r>
                  <a:rPr lang="en-SG" sz="4600" b="1">
                    <a:solidFill>
                      <a:schemeClr val="bg1"/>
                    </a:solidFill>
                    <a:latin typeface="Tahoma" pitchFamily="34" charset="0"/>
                    <a:ea typeface="Tahoma" pitchFamily="34" charset="0"/>
                    <a:cs typeface="Tahoma" pitchFamily="34" charset="0"/>
                  </a:rPr>
                  <a:t>  </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3894011" y="3277325"/>
            <a:ext cx="18620052" cy="923330"/>
          </a:xfrm>
          <a:prstGeom prst="rect">
            <a:avLst/>
          </a:prstGeom>
          <a:noFill/>
        </p:spPr>
        <p:txBody>
          <a:bodyPr wrap="square" rtlCol="0">
            <a:spAutoFit/>
          </a:bodyPr>
          <a:lstStyle/>
          <a:p>
            <a:r>
              <a:rPr lang="en-US" sz="5400" b="1">
                <a:effectLst/>
                <a:latin typeface="Times New Roman" panose="02020603050405020304" pitchFamily="18" charset="0"/>
                <a:ea typeface="Calibri" panose="020F0502020204030204" pitchFamily="34" charset="0"/>
              </a:rPr>
              <a:t>   </a:t>
            </a:r>
            <a:endParaRPr lang="vi-VN" sz="11500" b="1">
              <a:latin typeface="Tahoma" pitchFamily="34" charset="0"/>
              <a:ea typeface="Tahoma" pitchFamily="34" charset="0"/>
              <a:cs typeface="Tahoma" pitchFamily="34" charset="0"/>
            </a:endParaRPr>
          </a:p>
        </p:txBody>
      </p:sp>
      <p:grpSp>
        <p:nvGrpSpPr>
          <p:cNvPr id="42" name="Group 41">
            <a:extLst>
              <a:ext uri="{FF2B5EF4-FFF2-40B4-BE49-F238E27FC236}">
                <a16:creationId xmlns:a16="http://schemas.microsoft.com/office/drawing/2014/main" id="{25915470-B623-214E-918D-034A1F3EFF47}"/>
              </a:ext>
            </a:extLst>
          </p:cNvPr>
          <p:cNvGrpSpPr/>
          <p:nvPr/>
        </p:nvGrpSpPr>
        <p:grpSpPr>
          <a:xfrm>
            <a:off x="228600" y="1905000"/>
            <a:ext cx="19202401" cy="830997"/>
            <a:chOff x="168274" y="1892299"/>
            <a:chExt cx="19202401" cy="830995"/>
          </a:xfrm>
        </p:grpSpPr>
        <p:sp>
          <p:nvSpPr>
            <p:cNvPr id="43" name="Rounded Rectangle 41">
              <a:extLst>
                <a:ext uri="{FF2B5EF4-FFF2-40B4-BE49-F238E27FC236}">
                  <a16:creationId xmlns:a16="http://schemas.microsoft.com/office/drawing/2014/main" id="{3D07E1E3-149F-887E-184B-544E94C85A07}"/>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a:extLst>
                <a:ext uri="{FF2B5EF4-FFF2-40B4-BE49-F238E27FC236}">
                  <a16:creationId xmlns:a16="http://schemas.microsoft.com/office/drawing/2014/main" id="{1F70ECAD-914B-C92A-54F2-E08E9ED2A8A9}"/>
                </a:ext>
              </a:extLst>
            </p:cNvPr>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45" name="TextBox 44">
              <a:extLst>
                <a:ext uri="{FF2B5EF4-FFF2-40B4-BE49-F238E27FC236}">
                  <a16:creationId xmlns:a16="http://schemas.microsoft.com/office/drawing/2014/main" id="{7E5B65F0-1F17-120A-37F1-AB5A04D1CD11}"/>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graphicFrame>
        <p:nvGraphicFramePr>
          <p:cNvPr id="46" name="Object 45">
            <a:extLst>
              <a:ext uri="{FF2B5EF4-FFF2-40B4-BE49-F238E27FC236}">
                <a16:creationId xmlns:a16="http://schemas.microsoft.com/office/drawing/2014/main" id="{B619003A-8C70-B465-4551-D9797C64878C}"/>
              </a:ext>
            </a:extLst>
          </p:cNvPr>
          <p:cNvGraphicFramePr>
            <a:graphicFrameLocks noChangeAspect="1"/>
          </p:cNvGraphicFramePr>
          <p:nvPr>
            <p:extLst>
              <p:ext uri="{D42A27DB-BD31-4B8C-83A1-F6EECF244321}">
                <p14:modId xmlns:p14="http://schemas.microsoft.com/office/powerpoint/2010/main" val="355335647"/>
              </p:ext>
            </p:extLst>
          </p:nvPr>
        </p:nvGraphicFramePr>
        <p:xfrm>
          <a:off x="5907742" y="3637037"/>
          <a:ext cx="4130675" cy="1052512"/>
        </p:xfrm>
        <a:graphic>
          <a:graphicData uri="http://schemas.openxmlformats.org/presentationml/2006/ole">
            <mc:AlternateContent xmlns:mc="http://schemas.openxmlformats.org/markup-compatibility/2006">
              <mc:Choice xmlns:v="urn:schemas-microsoft-com:vml" Requires="v">
                <p:oleObj name="Equation" r:id="rId3" imgW="1041120" imgH="266400" progId="Equation.DSMT4">
                  <p:embed/>
                </p:oleObj>
              </mc:Choice>
              <mc:Fallback>
                <p:oleObj name="Equation" r:id="rId3" imgW="1041120" imgH="266400" progId="Equation.DSMT4">
                  <p:embed/>
                  <p:pic>
                    <p:nvPicPr>
                      <p:cNvPr id="143" name="Object 142">
                        <a:extLst>
                          <a:ext uri="{FF2B5EF4-FFF2-40B4-BE49-F238E27FC236}">
                            <a16:creationId xmlns:a16="http://schemas.microsoft.com/office/drawing/2014/main" id="{AAA43BC3-1FF6-3B32-0FB8-70FD065E8CC3}"/>
                          </a:ext>
                        </a:extLst>
                      </p:cNvPr>
                      <p:cNvPicPr/>
                      <p:nvPr/>
                    </p:nvPicPr>
                    <p:blipFill>
                      <a:blip r:embed="rId4"/>
                      <a:stretch>
                        <a:fillRect/>
                      </a:stretch>
                    </p:blipFill>
                    <p:spPr>
                      <a:xfrm>
                        <a:off x="5907742" y="3637037"/>
                        <a:ext cx="4130675" cy="1052512"/>
                      </a:xfrm>
                      <a:prstGeom prst="rect">
                        <a:avLst/>
                      </a:prstGeom>
                    </p:spPr>
                  </p:pic>
                </p:oleObj>
              </mc:Fallback>
            </mc:AlternateContent>
          </a:graphicData>
        </a:graphic>
      </p:graphicFrame>
      <p:sp>
        <p:nvSpPr>
          <p:cNvPr id="48" name="Rounded Rectangle 53">
            <a:extLst>
              <a:ext uri="{FF2B5EF4-FFF2-40B4-BE49-F238E27FC236}">
                <a16:creationId xmlns:a16="http://schemas.microsoft.com/office/drawing/2014/main" id="{CD0278AB-448F-118C-9AF6-5897F8BF9544}"/>
              </a:ext>
            </a:extLst>
          </p:cNvPr>
          <p:cNvSpPr/>
          <p:nvPr/>
        </p:nvSpPr>
        <p:spPr>
          <a:xfrm>
            <a:off x="1124075" y="6096000"/>
            <a:ext cx="22111564" cy="442478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20">
            <a:extLst>
              <a:ext uri="{FF2B5EF4-FFF2-40B4-BE49-F238E27FC236}">
                <a16:creationId xmlns:a16="http://schemas.microsoft.com/office/drawing/2014/main" id="{03FF5929-5F14-CABF-EFB5-448713B64427}"/>
              </a:ext>
            </a:extLst>
          </p:cNvPr>
          <p:cNvSpPr>
            <a:spLocks/>
          </p:cNvSpPr>
          <p:nvPr/>
        </p:nvSpPr>
        <p:spPr bwMode="auto">
          <a:xfrm rot="5400000">
            <a:off x="3305742" y="4410767"/>
            <a:ext cx="916766" cy="4287233"/>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84" name="TextBox 83">
            <a:extLst>
              <a:ext uri="{FF2B5EF4-FFF2-40B4-BE49-F238E27FC236}">
                <a16:creationId xmlns:a16="http://schemas.microsoft.com/office/drawing/2014/main" id="{EC40FC7C-1F30-304B-A86C-123DC16CAD0A}"/>
              </a:ext>
            </a:extLst>
          </p:cNvPr>
          <p:cNvSpPr txBox="1"/>
          <p:nvPr/>
        </p:nvSpPr>
        <p:spPr>
          <a:xfrm>
            <a:off x="1798505" y="6133981"/>
            <a:ext cx="3993489" cy="800219"/>
          </a:xfrm>
          <a:prstGeom prst="rect">
            <a:avLst/>
          </a:prstGeom>
          <a:noFill/>
        </p:spPr>
        <p:txBody>
          <a:bodyPr wrap="square" rtlCol="0">
            <a:spAutoFit/>
          </a:bodyPr>
          <a:lstStyle/>
          <a:p>
            <a:r>
              <a:rPr lang="en-SG" sz="4600" b="1" err="1">
                <a:solidFill>
                  <a:schemeClr val="bg1"/>
                </a:solidFill>
                <a:latin typeface="Tahoma" pitchFamily="34" charset="0"/>
                <a:ea typeface="Tahoma" pitchFamily="34" charset="0"/>
                <a:cs typeface="Tahoma" pitchFamily="34" charset="0"/>
              </a:rPr>
              <a:t>Công</a:t>
            </a:r>
            <a:r>
              <a:rPr lang="en-SG" sz="4600" b="1">
                <a:solidFill>
                  <a:schemeClr val="bg1"/>
                </a:solidFill>
                <a:latin typeface="Tahoma" pitchFamily="34" charset="0"/>
                <a:ea typeface="Tahoma" pitchFamily="34" charset="0"/>
                <a:cs typeface="Tahoma" pitchFamily="34" charset="0"/>
              </a:rPr>
              <a:t> </a:t>
            </a:r>
            <a:r>
              <a:rPr lang="en-SG" sz="4600" b="1" err="1">
                <a:solidFill>
                  <a:schemeClr val="bg1"/>
                </a:solidFill>
                <a:latin typeface="Tahoma" pitchFamily="34" charset="0"/>
                <a:ea typeface="Tahoma" pitchFamily="34" charset="0"/>
                <a:cs typeface="Tahoma" pitchFamily="34" charset="0"/>
              </a:rPr>
              <a:t>thức</a:t>
            </a:r>
            <a:r>
              <a:rPr lang="en-SG" sz="4600" b="1">
                <a:solidFill>
                  <a:schemeClr val="bg1"/>
                </a:solidFill>
                <a:latin typeface="Tahoma" pitchFamily="34" charset="0"/>
                <a:ea typeface="Tahoma" pitchFamily="34" charset="0"/>
                <a:cs typeface="Tahoma" pitchFamily="34" charset="0"/>
              </a:rPr>
              <a:t> 2 </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86" name="Group 70">
            <a:extLst>
              <a:ext uri="{FF2B5EF4-FFF2-40B4-BE49-F238E27FC236}">
                <a16:creationId xmlns:a16="http://schemas.microsoft.com/office/drawing/2014/main" id="{BB4B894E-4147-A227-CF04-6A912E58313D}"/>
              </a:ext>
            </a:extLst>
          </p:cNvPr>
          <p:cNvGrpSpPr/>
          <p:nvPr/>
        </p:nvGrpSpPr>
        <p:grpSpPr>
          <a:xfrm>
            <a:off x="859793" y="6051497"/>
            <a:ext cx="950173" cy="637552"/>
            <a:chOff x="1311958" y="3405486"/>
            <a:chExt cx="950173" cy="940513"/>
          </a:xfrm>
        </p:grpSpPr>
        <p:sp>
          <p:nvSpPr>
            <p:cNvPr id="90" name="Rectangle 89">
              <a:extLst>
                <a:ext uri="{FF2B5EF4-FFF2-40B4-BE49-F238E27FC236}">
                  <a16:creationId xmlns:a16="http://schemas.microsoft.com/office/drawing/2014/main" id="{9B9B3759-33ED-03CF-9971-4DED63B5824F}"/>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13">
              <a:extLst>
                <a:ext uri="{FF2B5EF4-FFF2-40B4-BE49-F238E27FC236}">
                  <a16:creationId xmlns:a16="http://schemas.microsoft.com/office/drawing/2014/main" id="{A6956328-88FD-A2B6-42F7-3B8E36D431C9}"/>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
              <a:extLst>
                <a:ext uri="{FF2B5EF4-FFF2-40B4-BE49-F238E27FC236}">
                  <a16:creationId xmlns:a16="http://schemas.microsoft.com/office/drawing/2014/main" id="{015B164F-8977-AEB5-1737-9FEDDA3824DD}"/>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5">
              <a:extLst>
                <a:ext uri="{FF2B5EF4-FFF2-40B4-BE49-F238E27FC236}">
                  <a16:creationId xmlns:a16="http://schemas.microsoft.com/office/drawing/2014/main" id="{9C54E713-30F3-271F-C2F2-9195255086DF}"/>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6">
              <a:extLst>
                <a:ext uri="{FF2B5EF4-FFF2-40B4-BE49-F238E27FC236}">
                  <a16:creationId xmlns:a16="http://schemas.microsoft.com/office/drawing/2014/main" id="{6D1C38DD-43D6-C392-78FE-D355F1CBE821}"/>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7">
              <a:extLst>
                <a:ext uri="{FF2B5EF4-FFF2-40B4-BE49-F238E27FC236}">
                  <a16:creationId xmlns:a16="http://schemas.microsoft.com/office/drawing/2014/main" id="{B8C2A5BE-67C1-2799-5584-D6590D705C4D}"/>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8">
              <a:extLst>
                <a:ext uri="{FF2B5EF4-FFF2-40B4-BE49-F238E27FC236}">
                  <a16:creationId xmlns:a16="http://schemas.microsoft.com/office/drawing/2014/main" id="{301FB388-46A7-63C6-93F3-4EBEBABE74A0}"/>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9">
              <a:extLst>
                <a:ext uri="{FF2B5EF4-FFF2-40B4-BE49-F238E27FC236}">
                  <a16:creationId xmlns:a16="http://schemas.microsoft.com/office/drawing/2014/main" id="{84066994-E8F1-58A3-39AC-D676CEC7DA82}"/>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20">
              <a:extLst>
                <a:ext uri="{FF2B5EF4-FFF2-40B4-BE49-F238E27FC236}">
                  <a16:creationId xmlns:a16="http://schemas.microsoft.com/office/drawing/2014/main" id="{41E55CCB-5144-0571-F38D-B3D0B16306DC}"/>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21">
              <a:extLst>
                <a:ext uri="{FF2B5EF4-FFF2-40B4-BE49-F238E27FC236}">
                  <a16:creationId xmlns:a16="http://schemas.microsoft.com/office/drawing/2014/main" id="{5B831E6C-2194-5C4C-9E09-62D22FB1B7B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2">
              <a:extLst>
                <a:ext uri="{FF2B5EF4-FFF2-40B4-BE49-F238E27FC236}">
                  <a16:creationId xmlns:a16="http://schemas.microsoft.com/office/drawing/2014/main" id="{CB4FFE99-40C9-1050-913A-0CF6ADA309E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23">
              <a:extLst>
                <a:ext uri="{FF2B5EF4-FFF2-40B4-BE49-F238E27FC236}">
                  <a16:creationId xmlns:a16="http://schemas.microsoft.com/office/drawing/2014/main" id="{2AE1C253-4720-9D58-1EA3-DC4D584F3552}"/>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24">
              <a:extLst>
                <a:ext uri="{FF2B5EF4-FFF2-40B4-BE49-F238E27FC236}">
                  <a16:creationId xmlns:a16="http://schemas.microsoft.com/office/drawing/2014/main" id="{A82D7443-20F8-5506-D33A-383F2C1D0898}"/>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25">
              <a:extLst>
                <a:ext uri="{FF2B5EF4-FFF2-40B4-BE49-F238E27FC236}">
                  <a16:creationId xmlns:a16="http://schemas.microsoft.com/office/drawing/2014/main" id="{2F623039-9E53-4875-96D2-8AA77F7001BA}"/>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6">
              <a:extLst>
                <a:ext uri="{FF2B5EF4-FFF2-40B4-BE49-F238E27FC236}">
                  <a16:creationId xmlns:a16="http://schemas.microsoft.com/office/drawing/2014/main" id="{81597E60-CC4B-23AB-E234-836DA6155A0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7">
              <a:extLst>
                <a:ext uri="{FF2B5EF4-FFF2-40B4-BE49-F238E27FC236}">
                  <a16:creationId xmlns:a16="http://schemas.microsoft.com/office/drawing/2014/main" id="{3159B8DD-EE1F-087D-AE72-4D3F6385B799}"/>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8">
              <a:extLst>
                <a:ext uri="{FF2B5EF4-FFF2-40B4-BE49-F238E27FC236}">
                  <a16:creationId xmlns:a16="http://schemas.microsoft.com/office/drawing/2014/main" id="{DC970B36-886E-7688-BBA3-9308165C943B}"/>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29">
              <a:extLst>
                <a:ext uri="{FF2B5EF4-FFF2-40B4-BE49-F238E27FC236}">
                  <a16:creationId xmlns:a16="http://schemas.microsoft.com/office/drawing/2014/main" id="{C595603A-B06C-A7B5-303C-33A54BBE52B6}"/>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30">
              <a:extLst>
                <a:ext uri="{FF2B5EF4-FFF2-40B4-BE49-F238E27FC236}">
                  <a16:creationId xmlns:a16="http://schemas.microsoft.com/office/drawing/2014/main" id="{53B8D510-1C96-EA06-6FCE-93F3F3C71236}"/>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31">
              <a:extLst>
                <a:ext uri="{FF2B5EF4-FFF2-40B4-BE49-F238E27FC236}">
                  <a16:creationId xmlns:a16="http://schemas.microsoft.com/office/drawing/2014/main" id="{0AE9336E-450E-AE6A-C019-6858DA75E8C6}"/>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2">
              <a:extLst>
                <a:ext uri="{FF2B5EF4-FFF2-40B4-BE49-F238E27FC236}">
                  <a16:creationId xmlns:a16="http://schemas.microsoft.com/office/drawing/2014/main" id="{5632AF34-392B-B51B-5B72-560DED183C14}"/>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33">
              <a:extLst>
                <a:ext uri="{FF2B5EF4-FFF2-40B4-BE49-F238E27FC236}">
                  <a16:creationId xmlns:a16="http://schemas.microsoft.com/office/drawing/2014/main" id="{08E9B17A-639C-3DBF-08CB-37CA41DAE4B5}"/>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34">
              <a:extLst>
                <a:ext uri="{FF2B5EF4-FFF2-40B4-BE49-F238E27FC236}">
                  <a16:creationId xmlns:a16="http://schemas.microsoft.com/office/drawing/2014/main" id="{06375F8C-2867-39A7-7FDA-79B40F1CF380}"/>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5">
              <a:extLst>
                <a:ext uri="{FF2B5EF4-FFF2-40B4-BE49-F238E27FC236}">
                  <a16:creationId xmlns:a16="http://schemas.microsoft.com/office/drawing/2014/main" id="{0FFD2D09-B4B1-53BC-AC30-96952FA7F608}"/>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36">
              <a:extLst>
                <a:ext uri="{FF2B5EF4-FFF2-40B4-BE49-F238E27FC236}">
                  <a16:creationId xmlns:a16="http://schemas.microsoft.com/office/drawing/2014/main" id="{5AE06ABF-3552-8B23-637E-C01FBF706F75}"/>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150" name="Object 149">
            <a:extLst>
              <a:ext uri="{FF2B5EF4-FFF2-40B4-BE49-F238E27FC236}">
                <a16:creationId xmlns:a16="http://schemas.microsoft.com/office/drawing/2014/main" id="{30FEBB26-DCA7-A2EC-9AB2-FFE23406FAB2}"/>
              </a:ext>
            </a:extLst>
          </p:cNvPr>
          <p:cNvGraphicFramePr>
            <a:graphicFrameLocks noChangeAspect="1"/>
          </p:cNvGraphicFramePr>
          <p:nvPr>
            <p:extLst>
              <p:ext uri="{D42A27DB-BD31-4B8C-83A1-F6EECF244321}">
                <p14:modId xmlns:p14="http://schemas.microsoft.com/office/powerpoint/2010/main" val="1342240625"/>
              </p:ext>
            </p:extLst>
          </p:nvPr>
        </p:nvGraphicFramePr>
        <p:xfrm>
          <a:off x="5952848" y="8082384"/>
          <a:ext cx="4786313" cy="1905000"/>
        </p:xfrm>
        <a:graphic>
          <a:graphicData uri="http://schemas.openxmlformats.org/presentationml/2006/ole">
            <mc:AlternateContent xmlns:mc="http://schemas.openxmlformats.org/markup-compatibility/2006">
              <mc:Choice xmlns:v="urn:schemas-microsoft-com:vml" Requires="v">
                <p:oleObj name="Equation" r:id="rId5" imgW="1206360" imgH="482400" progId="Equation.DSMT4">
                  <p:embed/>
                </p:oleObj>
              </mc:Choice>
              <mc:Fallback>
                <p:oleObj name="Equation" r:id="rId5" imgW="1206360" imgH="482400" progId="Equation.DSMT4">
                  <p:embed/>
                  <p:pic>
                    <p:nvPicPr>
                      <p:cNvPr id="117" name="Object 116">
                        <a:extLst>
                          <a:ext uri="{FF2B5EF4-FFF2-40B4-BE49-F238E27FC236}">
                            <a16:creationId xmlns:a16="http://schemas.microsoft.com/office/drawing/2014/main" id="{69D660F6-167C-8EB9-9E06-C57873F5AF34}"/>
                          </a:ext>
                        </a:extLst>
                      </p:cNvPr>
                      <p:cNvPicPr/>
                      <p:nvPr/>
                    </p:nvPicPr>
                    <p:blipFill>
                      <a:blip r:embed="rId6"/>
                      <a:stretch>
                        <a:fillRect/>
                      </a:stretch>
                    </p:blipFill>
                    <p:spPr>
                      <a:xfrm>
                        <a:off x="5952848" y="8082384"/>
                        <a:ext cx="4786313" cy="1905000"/>
                      </a:xfrm>
                      <a:prstGeom prst="rect">
                        <a:avLst/>
                      </a:prstGeom>
                    </p:spPr>
                  </p:pic>
                </p:oleObj>
              </mc:Fallback>
            </mc:AlternateContent>
          </a:graphicData>
        </a:graphic>
      </p:graphicFrame>
      <p:graphicFrame>
        <p:nvGraphicFramePr>
          <p:cNvPr id="151" name="Object 150">
            <a:extLst>
              <a:ext uri="{FF2B5EF4-FFF2-40B4-BE49-F238E27FC236}">
                <a16:creationId xmlns:a16="http://schemas.microsoft.com/office/drawing/2014/main" id="{229F869B-8B10-A1BD-AAC2-610C455F3AA3}"/>
              </a:ext>
            </a:extLst>
          </p:cNvPr>
          <p:cNvGraphicFramePr>
            <a:graphicFrameLocks noChangeAspect="1"/>
          </p:cNvGraphicFramePr>
          <p:nvPr>
            <p:extLst>
              <p:ext uri="{D42A27DB-BD31-4B8C-83A1-F6EECF244321}">
                <p14:modId xmlns:p14="http://schemas.microsoft.com/office/powerpoint/2010/main" val="3724440474"/>
              </p:ext>
            </p:extLst>
          </p:nvPr>
        </p:nvGraphicFramePr>
        <p:xfrm>
          <a:off x="12115800" y="8486210"/>
          <a:ext cx="3124200" cy="952500"/>
        </p:xfrm>
        <a:graphic>
          <a:graphicData uri="http://schemas.openxmlformats.org/presentationml/2006/ole">
            <mc:AlternateContent xmlns:mc="http://schemas.openxmlformats.org/markup-compatibility/2006">
              <mc:Choice xmlns:v="urn:schemas-microsoft-com:vml" Requires="v">
                <p:oleObj name="Equation" r:id="rId7" imgW="787320" imgH="241200" progId="Equation.DSMT4">
                  <p:embed/>
                </p:oleObj>
              </mc:Choice>
              <mc:Fallback>
                <p:oleObj name="Equation" r:id="rId7" imgW="787320" imgH="241200" progId="Equation.DSMT4">
                  <p:embed/>
                  <p:pic>
                    <p:nvPicPr>
                      <p:cNvPr id="150" name="Object 149">
                        <a:extLst>
                          <a:ext uri="{FF2B5EF4-FFF2-40B4-BE49-F238E27FC236}">
                            <a16:creationId xmlns:a16="http://schemas.microsoft.com/office/drawing/2014/main" id="{30FEBB26-DCA7-A2EC-9AB2-FFE23406FAB2}"/>
                          </a:ext>
                        </a:extLst>
                      </p:cNvPr>
                      <p:cNvPicPr/>
                      <p:nvPr/>
                    </p:nvPicPr>
                    <p:blipFill>
                      <a:blip r:embed="rId8"/>
                      <a:stretch>
                        <a:fillRect/>
                      </a:stretch>
                    </p:blipFill>
                    <p:spPr>
                      <a:xfrm>
                        <a:off x="12115800" y="8486210"/>
                        <a:ext cx="3124200" cy="952500"/>
                      </a:xfrm>
                      <a:prstGeom prst="rect">
                        <a:avLst/>
                      </a:prstGeom>
                    </p:spPr>
                  </p:pic>
                </p:oleObj>
              </mc:Fallback>
            </mc:AlternateContent>
          </a:graphicData>
        </a:graphic>
      </p:graphicFrame>
      <p:sp>
        <p:nvSpPr>
          <p:cNvPr id="152" name="TextBox 151">
            <a:extLst>
              <a:ext uri="{FF2B5EF4-FFF2-40B4-BE49-F238E27FC236}">
                <a16:creationId xmlns:a16="http://schemas.microsoft.com/office/drawing/2014/main" id="{DF4174A1-26C8-29A1-C58C-811D1EEF0B4B}"/>
              </a:ext>
            </a:extLst>
          </p:cNvPr>
          <p:cNvSpPr txBox="1"/>
          <p:nvPr/>
        </p:nvSpPr>
        <p:spPr>
          <a:xfrm>
            <a:off x="10924771" y="8671134"/>
            <a:ext cx="1258044" cy="639342"/>
          </a:xfrm>
          <a:prstGeom prst="rect">
            <a:avLst/>
          </a:prstGeom>
          <a:noFill/>
        </p:spPr>
        <p:txBody>
          <a:bodyPr wrap="square" rtlCol="0">
            <a:spAutoFit/>
          </a:bodyPr>
          <a:lstStyle/>
          <a:p>
            <a:pPr algn="just">
              <a:lnSpc>
                <a:spcPts val="4000"/>
              </a:lnSpc>
            </a:pPr>
            <a:r>
              <a:rPr lang="en-US" sz="5400" b="1" err="1">
                <a:latin typeface="Times New Roman" panose="02020603050405020304" pitchFamily="18" charset="0"/>
                <a:ea typeface="Tahoma" pitchFamily="34" charset="0"/>
                <a:cs typeface="Times New Roman" panose="02020603050405020304" pitchFamily="18" charset="0"/>
              </a:rPr>
              <a:t>với</a:t>
            </a:r>
            <a:endParaRPr lang="en-US" sz="5400" b="1">
              <a:latin typeface="Times New Roman" panose="02020603050405020304" pitchFamily="18" charset="0"/>
              <a:ea typeface="Tahoma" pitchFamily="34" charset="0"/>
              <a:cs typeface="Times New Roman" panose="02020603050405020304" pitchFamily="18" charset="0"/>
            </a:endParaRPr>
          </a:p>
        </p:txBody>
      </p:sp>
      <p:sp>
        <p:nvSpPr>
          <p:cNvPr id="153" name="TextBox 152">
            <a:extLst>
              <a:ext uri="{FF2B5EF4-FFF2-40B4-BE49-F238E27FC236}">
                <a16:creationId xmlns:a16="http://schemas.microsoft.com/office/drawing/2014/main" id="{275E7F7B-E34D-D5B2-9FAC-737FA768E82E}"/>
              </a:ext>
            </a:extLst>
          </p:cNvPr>
          <p:cNvSpPr txBox="1"/>
          <p:nvPr/>
        </p:nvSpPr>
        <p:spPr>
          <a:xfrm>
            <a:off x="1752600" y="7474329"/>
            <a:ext cx="12344400" cy="639342"/>
          </a:xfrm>
          <a:prstGeom prst="rect">
            <a:avLst/>
          </a:prstGeom>
          <a:noFill/>
        </p:spPr>
        <p:txBody>
          <a:bodyPr wrap="square" rtlCol="0">
            <a:spAutoFit/>
          </a:bodyPr>
          <a:lstStyle/>
          <a:p>
            <a:pPr algn="just">
              <a:lnSpc>
                <a:spcPts val="4000"/>
              </a:lnSpc>
            </a:pPr>
            <a:r>
              <a:rPr lang="en-US" sz="5400" b="1" err="1">
                <a:latin typeface="Times New Roman" panose="02020603050405020304" pitchFamily="18" charset="0"/>
                <a:ea typeface="Tahoma" pitchFamily="34" charset="0"/>
                <a:cs typeface="Times New Roman" panose="02020603050405020304" pitchFamily="18" charset="0"/>
              </a:rPr>
              <a:t>Với</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quy</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ước</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trên</a:t>
            </a:r>
            <a:r>
              <a:rPr lang="en-US" sz="5400" b="1">
                <a:latin typeface="Times New Roman" panose="02020603050405020304" pitchFamily="18" charset="0"/>
                <a:ea typeface="Tahoma" pitchFamily="34" charset="0"/>
                <a:cs typeface="Times New Roman" panose="02020603050405020304" pitchFamily="18" charset="0"/>
              </a:rPr>
              <a:t> ta </a:t>
            </a:r>
            <a:r>
              <a:rPr lang="en-US" sz="5400" b="1" err="1">
                <a:latin typeface="Times New Roman" panose="02020603050405020304" pitchFamily="18" charset="0"/>
                <a:ea typeface="Tahoma" pitchFamily="34" charset="0"/>
                <a:cs typeface="Times New Roman" panose="02020603050405020304" pitchFamily="18" charset="0"/>
              </a:rPr>
              <a:t>có</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công</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thức</a:t>
            </a:r>
            <a:r>
              <a:rPr lang="en-US" sz="5400" b="1">
                <a:latin typeface="Times New Roman" panose="02020603050405020304" pitchFamily="18" charset="0"/>
                <a:ea typeface="Tahoma" pitchFamily="34" charset="0"/>
                <a:cs typeface="Times New Roman" panose="02020603050405020304" pitchFamily="18" charset="0"/>
              </a:rPr>
              <a:t>:</a:t>
            </a:r>
          </a:p>
        </p:txBody>
      </p:sp>
    </p:spTree>
    <p:extLst>
      <p:ext uri="{BB962C8B-B14F-4D97-AF65-F5344CB8AC3E}">
        <p14:creationId xmlns:p14="http://schemas.microsoft.com/office/powerpoint/2010/main" val="3546899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circle(in)">
                                      <p:cBhvr>
                                        <p:cTn id="7" dur="2000"/>
                                        <p:tgtEl>
                                          <p:spTgt spid="53"/>
                                        </p:tgtEl>
                                      </p:cBhvr>
                                    </p:animEffect>
                                  </p:childTnLst>
                                </p:cTn>
                              </p:par>
                              <p:par>
                                <p:cTn id="8" presetID="6" presetClass="entr" presetSubtype="16"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ircle(in)">
                                      <p:cBhvr>
                                        <p:cTn id="10" dur="2000"/>
                                        <p:tgtEl>
                                          <p:spTgt spid="46"/>
                                        </p:tgtEl>
                                      </p:cBhvr>
                                    </p:animEffect>
                                  </p:childTnLst>
                                </p:cTn>
                              </p:par>
                              <p:par>
                                <p:cTn id="11" presetID="6" presetClass="entr" presetSubtype="16"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circle(in)">
                                      <p:cBhvr>
                                        <p:cTn id="13" dur="2000"/>
                                        <p:tgtEl>
                                          <p:spTgt spid="5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circle(in)">
                                      <p:cBhvr>
                                        <p:cTn id="18" dur="2000"/>
                                        <p:tgtEl>
                                          <p:spTgt spid="8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circle(in)">
                                      <p:cBhvr>
                                        <p:cTn id="21" dur="2000"/>
                                        <p:tgtEl>
                                          <p:spTgt spid="50"/>
                                        </p:tgtEl>
                                      </p:cBhvr>
                                    </p:animEffect>
                                  </p:childTnLst>
                                </p:cTn>
                              </p:par>
                              <p:par>
                                <p:cTn id="22" presetID="6" presetClass="entr" presetSubtype="16" fill="hold"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circle(in)">
                                      <p:cBhvr>
                                        <p:cTn id="24" dur="2000"/>
                                        <p:tgtEl>
                                          <p:spTgt spid="86"/>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circle(in)">
                                      <p:cBhvr>
                                        <p:cTn id="27" dur="2000"/>
                                        <p:tgtEl>
                                          <p:spTgt spid="4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53"/>
                                        </p:tgtEl>
                                        <p:attrNameLst>
                                          <p:attrName>style.visibility</p:attrName>
                                        </p:attrNameLst>
                                      </p:cBhvr>
                                      <p:to>
                                        <p:strVal val="visible"/>
                                      </p:to>
                                    </p:set>
                                    <p:animEffect transition="in" filter="circle(in)">
                                      <p:cBhvr>
                                        <p:cTn id="30" dur="2000"/>
                                        <p:tgtEl>
                                          <p:spTgt spid="153"/>
                                        </p:tgtEl>
                                      </p:cBhvr>
                                    </p:animEffect>
                                  </p:childTnLst>
                                </p:cTn>
                              </p:par>
                              <p:par>
                                <p:cTn id="31" presetID="6" presetClass="entr" presetSubtype="16" fill="hold" nodeType="withEffect">
                                  <p:stCondLst>
                                    <p:cond delay="0"/>
                                  </p:stCondLst>
                                  <p:childTnLst>
                                    <p:set>
                                      <p:cBhvr>
                                        <p:cTn id="32" dur="1" fill="hold">
                                          <p:stCondLst>
                                            <p:cond delay="0"/>
                                          </p:stCondLst>
                                        </p:cTn>
                                        <p:tgtEl>
                                          <p:spTgt spid="150"/>
                                        </p:tgtEl>
                                        <p:attrNameLst>
                                          <p:attrName>style.visibility</p:attrName>
                                        </p:attrNameLst>
                                      </p:cBhvr>
                                      <p:to>
                                        <p:strVal val="visible"/>
                                      </p:to>
                                    </p:set>
                                    <p:animEffect transition="in" filter="circle(in)">
                                      <p:cBhvr>
                                        <p:cTn id="33" dur="2000"/>
                                        <p:tgtEl>
                                          <p:spTgt spid="150"/>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52"/>
                                        </p:tgtEl>
                                        <p:attrNameLst>
                                          <p:attrName>style.visibility</p:attrName>
                                        </p:attrNameLst>
                                      </p:cBhvr>
                                      <p:to>
                                        <p:strVal val="visible"/>
                                      </p:to>
                                    </p:set>
                                    <p:animEffect transition="in" filter="circle(in)">
                                      <p:cBhvr>
                                        <p:cTn id="36" dur="2000"/>
                                        <p:tgtEl>
                                          <p:spTgt spid="152"/>
                                        </p:tgtEl>
                                      </p:cBhvr>
                                    </p:animEffect>
                                  </p:childTnLst>
                                </p:cTn>
                              </p:par>
                              <p:par>
                                <p:cTn id="37" presetID="6" presetClass="entr" presetSubtype="16" fill="hold" nodeType="withEffect">
                                  <p:stCondLst>
                                    <p:cond delay="0"/>
                                  </p:stCondLst>
                                  <p:childTnLst>
                                    <p:set>
                                      <p:cBhvr>
                                        <p:cTn id="38" dur="1" fill="hold">
                                          <p:stCondLst>
                                            <p:cond delay="0"/>
                                          </p:stCondLst>
                                        </p:cTn>
                                        <p:tgtEl>
                                          <p:spTgt spid="151"/>
                                        </p:tgtEl>
                                        <p:attrNameLst>
                                          <p:attrName>style.visibility</p:attrName>
                                        </p:attrNameLst>
                                      </p:cBhvr>
                                      <p:to>
                                        <p:strVal val="visible"/>
                                      </p:to>
                                    </p:set>
                                    <p:animEffect transition="in" filter="circle(in)">
                                      <p:cBhvr>
                                        <p:cTn id="39" dur="2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48" grpId="0" animBg="1"/>
      <p:bldP spid="50" grpId="0" animBg="1"/>
      <p:bldP spid="84" grpId="0"/>
      <p:bldP spid="152" grpId="0"/>
      <p:bldP spid="1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10">
            <a:extLst>
              <a:ext uri="{FF2B5EF4-FFF2-40B4-BE49-F238E27FC236}">
                <a16:creationId xmlns:a16="http://schemas.microsoft.com/office/drawing/2014/main" id="{76C96714-79B4-325C-11D4-75789476F422}"/>
              </a:ext>
            </a:extLst>
          </p:cNvPr>
          <p:cNvGrpSpPr/>
          <p:nvPr/>
        </p:nvGrpSpPr>
        <p:grpSpPr>
          <a:xfrm>
            <a:off x="784320" y="6675513"/>
            <a:ext cx="23153183" cy="6873478"/>
            <a:chOff x="1270511" y="5867400"/>
            <a:chExt cx="21819676" cy="6831123"/>
          </a:xfrm>
        </p:grpSpPr>
        <p:sp>
          <p:nvSpPr>
            <p:cNvPr id="55" name="Rounded Rectangle 63">
              <a:extLst>
                <a:ext uri="{FF2B5EF4-FFF2-40B4-BE49-F238E27FC236}">
                  <a16:creationId xmlns:a16="http://schemas.microsoft.com/office/drawing/2014/main" id="{2844568D-D670-435D-5134-B2D3DB29A820}"/>
                </a:ext>
              </a:extLst>
            </p:cNvPr>
            <p:cNvSpPr/>
            <p:nvPr/>
          </p:nvSpPr>
          <p:spPr>
            <a:xfrm>
              <a:off x="1272210" y="5973032"/>
              <a:ext cx="21817977" cy="672549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60">
              <a:extLst>
                <a:ext uri="{FF2B5EF4-FFF2-40B4-BE49-F238E27FC236}">
                  <a16:creationId xmlns:a16="http://schemas.microsoft.com/office/drawing/2014/main" id="{AF33B931-B957-B5C7-DBEE-B6E3B20E9B07}"/>
                </a:ext>
              </a:extLst>
            </p:cNvPr>
            <p:cNvGrpSpPr/>
            <p:nvPr/>
          </p:nvGrpSpPr>
          <p:grpSpPr>
            <a:xfrm>
              <a:off x="1270511" y="5867400"/>
              <a:ext cx="3568119" cy="885307"/>
              <a:chOff x="1224541" y="6305967"/>
              <a:chExt cx="3568119" cy="885307"/>
            </a:xfrm>
          </p:grpSpPr>
          <p:sp>
            <p:nvSpPr>
              <p:cNvPr id="57" name="Freeform 20">
                <a:extLst>
                  <a:ext uri="{FF2B5EF4-FFF2-40B4-BE49-F238E27FC236}">
                    <a16:creationId xmlns:a16="http://schemas.microsoft.com/office/drawing/2014/main" id="{F1B53E4A-40A7-583B-9D5B-F247E1E258C1}"/>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a:extLst>
                  <a:ext uri="{FF2B5EF4-FFF2-40B4-BE49-F238E27FC236}">
                    <a16:creationId xmlns:a16="http://schemas.microsoft.com/office/drawing/2014/main" id="{3D26E2A8-0DD2-24E2-2B29-5F750CF472AA}"/>
                  </a:ext>
                </a:extLst>
              </p:cNvPr>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59" name="Round Diagonal Corner Rectangle 67">
                <a:extLst>
                  <a:ext uri="{FF2B5EF4-FFF2-40B4-BE49-F238E27FC236}">
                    <a16:creationId xmlns:a16="http://schemas.microsoft.com/office/drawing/2014/main" id="{3B4BBEF0-7C3A-2C62-8AAB-8948892B68DA}"/>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a:extLst>
                  <a:ext uri="{FF2B5EF4-FFF2-40B4-BE49-F238E27FC236}">
                    <a16:creationId xmlns:a16="http://schemas.microsoft.com/office/drawing/2014/main" id="{43CF5A01-4EF0-63F7-4E94-7BC5A5C0501D}"/>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93" name="Group 54"/>
          <p:cNvGrpSpPr/>
          <p:nvPr/>
        </p:nvGrpSpPr>
        <p:grpSpPr>
          <a:xfrm>
            <a:off x="436938" y="2455965"/>
            <a:ext cx="23585111" cy="3990827"/>
            <a:chOff x="1268078" y="3405486"/>
            <a:chExt cx="22106109" cy="3810000"/>
          </a:xfrm>
        </p:grpSpPr>
        <p:sp>
          <p:nvSpPr>
            <p:cNvPr id="95" name="Rounded Rectangle 94"/>
            <p:cNvSpPr/>
            <p:nvPr/>
          </p:nvSpPr>
          <p:spPr>
            <a:xfrm>
              <a:off x="1532360" y="3579402"/>
              <a:ext cx="21841827" cy="363608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6" name="Group 67"/>
            <p:cNvGrpSpPr/>
            <p:nvPr/>
          </p:nvGrpSpPr>
          <p:grpSpPr>
            <a:xfrm>
              <a:off x="1268078" y="3405486"/>
              <a:ext cx="3486056" cy="1366763"/>
              <a:chOff x="1311958" y="3405486"/>
              <a:chExt cx="3486056" cy="1366763"/>
            </a:xfrm>
          </p:grpSpPr>
          <p:sp>
            <p:nvSpPr>
              <p:cNvPr id="97" name="Freeform 20"/>
              <p:cNvSpPr>
                <a:spLocks/>
              </p:cNvSpPr>
              <p:nvPr/>
            </p:nvSpPr>
            <p:spPr bwMode="auto">
              <a:xfrm rot="5400000">
                <a:off x="2895991" y="2696476"/>
                <a:ext cx="1078707" cy="272533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TextBox 97"/>
              <p:cNvSpPr txBox="1"/>
              <p:nvPr/>
            </p:nvSpPr>
            <p:spPr>
              <a:xfrm>
                <a:off x="2250671" y="3527166"/>
                <a:ext cx="2231701" cy="1245083"/>
              </a:xfrm>
              <a:prstGeom prst="rect">
                <a:avLst/>
              </a:prstGeom>
              <a:noFill/>
            </p:spPr>
            <p:txBody>
              <a:bodyPr wrap="none" rtlCol="0">
                <a:spAutoFit/>
              </a:bodyPr>
              <a:lstStyle/>
              <a:p>
                <a:r>
                  <a:rPr lang="en-SG" sz="4600" b="1" err="1">
                    <a:solidFill>
                      <a:prstClr val="white"/>
                    </a:solidFill>
                    <a:latin typeface="Tahoma" pitchFamily="34" charset="0"/>
                    <a:ea typeface="Tahoma" pitchFamily="34" charset="0"/>
                    <a:cs typeface="Tahoma" pitchFamily="34" charset="0"/>
                  </a:rPr>
                  <a:t>Ví</a:t>
                </a:r>
                <a:r>
                  <a:rPr lang="en-SG" sz="4600" b="1">
                    <a:solidFill>
                      <a:prstClr val="white"/>
                    </a:solidFill>
                    <a:latin typeface="Tahoma" pitchFamily="34" charset="0"/>
                    <a:ea typeface="Tahoma" pitchFamily="34" charset="0"/>
                    <a:cs typeface="Tahoma" pitchFamily="34" charset="0"/>
                  </a:rPr>
                  <a:t> </a:t>
                </a:r>
                <a:r>
                  <a:rPr lang="en-SG" sz="4600" b="1" err="1">
                    <a:solidFill>
                      <a:prstClr val="white"/>
                    </a:solidFill>
                    <a:latin typeface="Tahoma" pitchFamily="34" charset="0"/>
                    <a:ea typeface="Tahoma" pitchFamily="34" charset="0"/>
                    <a:cs typeface="Tahoma" pitchFamily="34" charset="0"/>
                  </a:rPr>
                  <a:t>dụ</a:t>
                </a:r>
                <a:r>
                  <a:rPr lang="en-SG" sz="4600" b="1">
                    <a:solidFill>
                      <a:prstClr val="white"/>
                    </a:solidFill>
                    <a:latin typeface="Tahoma" pitchFamily="34" charset="0"/>
                    <a:ea typeface="Tahoma" pitchFamily="34" charset="0"/>
                    <a:cs typeface="Tahoma" pitchFamily="34" charset="0"/>
                  </a:rPr>
                  <a:t> 3</a:t>
                </a:r>
                <a:endParaRPr lang="en-US" sz="4600" b="1">
                  <a:solidFill>
                    <a:prstClr val="white"/>
                  </a:solidFill>
                  <a:latin typeface="Tahoma" pitchFamily="34" charset="0"/>
                  <a:ea typeface="Tahoma" pitchFamily="34" charset="0"/>
                  <a:cs typeface="Tahoma"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grpSp>
        <p:nvGrpSpPr>
          <p:cNvPr id="41" name="Group 40"/>
          <p:cNvGrpSpPr/>
          <p:nvPr/>
        </p:nvGrpSpPr>
        <p:grpSpPr>
          <a:xfrm>
            <a:off x="437777" y="1519948"/>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sp>
        <p:nvSpPr>
          <p:cNvPr id="84" name="TextBox 83"/>
          <p:cNvSpPr txBox="1"/>
          <p:nvPr/>
        </p:nvSpPr>
        <p:spPr>
          <a:xfrm>
            <a:off x="4668292" y="2664150"/>
            <a:ext cx="19258508" cy="3744167"/>
          </a:xfrm>
          <a:prstGeom prst="rect">
            <a:avLst/>
          </a:prstGeom>
          <a:noFill/>
        </p:spPr>
        <p:txBody>
          <a:bodyPr wrap="square" rtlCol="0">
            <a:spAutoFit/>
          </a:bodyPr>
          <a:lstStyle/>
          <a:p>
            <a:pPr>
              <a:lnSpc>
                <a:spcPct val="115000"/>
              </a:lnSpc>
              <a:spcAft>
                <a:spcPts val="800"/>
              </a:spcAft>
            </a:pPr>
            <a:r>
              <a:rPr lang="pt-BR" sz="4800" b="1">
                <a:effectLst/>
                <a:latin typeface="Times New Roman" panose="02020603050405020304" pitchFamily="18" charset="0"/>
                <a:ea typeface="Calibri" panose="020F0502020204030204" pitchFamily="34" charset="0"/>
                <a:cs typeface="Times New Roman" panose="02020603050405020304" pitchFamily="18" charset="0"/>
              </a:rPr>
              <a:t>Lớp 10A có 18 bạn nữ và 20 bạn nam.</a:t>
            </a:r>
            <a:endParaRPr lang="en-SG" sz="4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pt-BR" sz="4800" b="1">
                <a:effectLst/>
                <a:latin typeface="Times New Roman" panose="02020603050405020304" pitchFamily="18" charset="0"/>
                <a:ea typeface="Calibri" panose="020F0502020204030204" pitchFamily="34" charset="0"/>
                <a:cs typeface="Times New Roman" panose="02020603050405020304" pitchFamily="18" charset="0"/>
              </a:rPr>
              <a:t>a) Có bao nhiêu cách chọn 3 bạn nữ trong 18 bạn nữ?</a:t>
            </a:r>
            <a:endParaRPr lang="en-SG" sz="4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pt-BR" sz="4800" b="1">
                <a:effectLst/>
                <a:latin typeface="Times New Roman" panose="02020603050405020304" pitchFamily="18" charset="0"/>
                <a:ea typeface="Calibri" panose="020F0502020204030204" pitchFamily="34" charset="0"/>
                <a:cs typeface="Times New Roman" panose="02020603050405020304" pitchFamily="18" charset="0"/>
              </a:rPr>
              <a:t>b) Có bao nhiêu cách chọn 5 bạn nam trong 20 bạn nam?</a:t>
            </a:r>
            <a:endParaRPr lang="en-SG" sz="4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pt-BR" sz="4800" b="1">
                <a:effectLst/>
                <a:latin typeface="Times New Roman" panose="02020603050405020304" pitchFamily="18" charset="0"/>
                <a:ea typeface="Calibri" panose="020F0502020204030204" pitchFamily="34" charset="0"/>
                <a:cs typeface="Times New Roman" panose="02020603050405020304" pitchFamily="18" charset="0"/>
              </a:rPr>
              <a:t>c) Có bao nhiêu cách chọn một tổ xung kích gồm 3 bạn nữ và 5 bạn nam?</a:t>
            </a:r>
            <a:endParaRPr lang="en-SG" sz="48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DAA7FEE4-1CFA-A9E1-DEB1-4A00F31E6F0A}"/>
              </a:ext>
            </a:extLst>
          </p:cNvPr>
          <p:cNvSpPr txBox="1"/>
          <p:nvPr/>
        </p:nvSpPr>
        <p:spPr>
          <a:xfrm>
            <a:off x="1087510" y="7476606"/>
            <a:ext cx="22915490" cy="6946453"/>
          </a:xfrm>
          <a:prstGeom prst="rect">
            <a:avLst/>
          </a:prstGeom>
          <a:noFill/>
        </p:spPr>
        <p:txBody>
          <a:bodyPr wrap="square" rtlCol="0">
            <a:spAutoFit/>
          </a:bodyPr>
          <a:lstStyle/>
          <a:p>
            <a:pPr>
              <a:lnSpc>
                <a:spcPct val="130000"/>
              </a:lnSpc>
            </a:pPr>
            <a:r>
              <a:rPr lang="en-US" sz="4800" b="1">
                <a:solidFill>
                  <a:srgbClr val="242452"/>
                </a:solidFill>
                <a:latin typeface="Times New Roman" panose="02020603050405020304" pitchFamily="18" charset="0"/>
                <a:ea typeface="Tahoma" pitchFamily="34" charset="0"/>
                <a:cs typeface="Times New Roman" panose="02020603050405020304" pitchFamily="18" charset="0"/>
              </a:rPr>
              <a:t>a)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Mỗi</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cách</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chọn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3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bạn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nữ</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trong</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18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bạn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nữ</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là</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một</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tổ</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hợp</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chập</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3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của</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18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phần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tử</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do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đó</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có</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cách</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chọn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a:t>
            </a:r>
          </a:p>
          <a:p>
            <a:pPr>
              <a:lnSpc>
                <a:spcPct val="130000"/>
              </a:lnSpc>
            </a:pPr>
            <a:r>
              <a:rPr lang="en-US" sz="4800" b="1">
                <a:solidFill>
                  <a:srgbClr val="242452"/>
                </a:solidFill>
                <a:latin typeface="Times New Roman" panose="02020603050405020304" pitchFamily="18" charset="0"/>
                <a:ea typeface="Tahoma" pitchFamily="34" charset="0"/>
                <a:cs typeface="Times New Roman" panose="02020603050405020304" pitchFamily="18" charset="0"/>
              </a:rPr>
              <a:t>b)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Mỗi</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cách</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chọn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5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bạn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nam</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trong</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20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bạn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nam</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là</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một</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tổ</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hợp</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chập</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5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của</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20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phần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tử</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do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đó</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có</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cách</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chọn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a:t>
            </a:r>
          </a:p>
          <a:p>
            <a:pPr>
              <a:lnSpc>
                <a:spcPct val="130000"/>
              </a:lnSpc>
            </a:pPr>
            <a:r>
              <a:rPr lang="en-US" sz="4800" b="1">
                <a:solidFill>
                  <a:srgbClr val="242452"/>
                </a:solidFill>
                <a:latin typeface="Times New Roman" panose="02020603050405020304" pitchFamily="18" charset="0"/>
                <a:ea typeface="Tahoma" pitchFamily="34" charset="0"/>
                <a:cs typeface="Times New Roman" panose="02020603050405020304" pitchFamily="18" charset="0"/>
              </a:rPr>
              <a:t>c)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Số</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cách</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chọn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một</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tổ</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xung</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kích</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gồm</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3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bạn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nữ</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và</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5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bạn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nam</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là</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a:t>
            </a:r>
          </a:p>
          <a:p>
            <a:pPr>
              <a:lnSpc>
                <a:spcPct val="130000"/>
              </a:lnSpc>
            </a:pPr>
            <a:r>
              <a:rPr lang="en-US" sz="5400" b="1">
                <a:solidFill>
                  <a:srgbClr val="242452"/>
                </a:solidFill>
                <a:latin typeface="Times New Roman" panose="02020603050405020304" pitchFamily="18" charset="0"/>
                <a:ea typeface="Tahoma" pitchFamily="34" charset="0"/>
                <a:cs typeface="Times New Roman" panose="02020603050405020304" pitchFamily="18" charset="0"/>
              </a:rPr>
              <a:t> </a:t>
            </a:r>
          </a:p>
          <a:p>
            <a:pPr>
              <a:lnSpc>
                <a:spcPct val="130000"/>
              </a:lnSpc>
            </a:pPr>
            <a:r>
              <a:rPr lang="en-US" sz="5400" b="1">
                <a:solidFill>
                  <a:srgbClr val="242452"/>
                </a:solidFill>
                <a:latin typeface="Times New Roman" panose="02020603050405020304" pitchFamily="18" charset="0"/>
                <a:ea typeface="Tahoma" pitchFamily="34" charset="0"/>
                <a:cs typeface="Times New Roman" panose="02020603050405020304" pitchFamily="18" charset="0"/>
              </a:rPr>
              <a:t>  </a:t>
            </a:r>
          </a:p>
        </p:txBody>
      </p:sp>
      <p:graphicFrame>
        <p:nvGraphicFramePr>
          <p:cNvPr id="2" name="Object 1">
            <a:extLst>
              <a:ext uri="{FF2B5EF4-FFF2-40B4-BE49-F238E27FC236}">
                <a16:creationId xmlns:a16="http://schemas.microsoft.com/office/drawing/2014/main" id="{D7EA62EB-2C8E-4043-1295-F8B1FFD6686F}"/>
              </a:ext>
            </a:extLst>
          </p:cNvPr>
          <p:cNvGraphicFramePr>
            <a:graphicFrameLocks noChangeAspect="1"/>
          </p:cNvGraphicFramePr>
          <p:nvPr>
            <p:extLst>
              <p:ext uri="{D42A27DB-BD31-4B8C-83A1-F6EECF244321}">
                <p14:modId xmlns:p14="http://schemas.microsoft.com/office/powerpoint/2010/main" val="695055494"/>
              </p:ext>
            </p:extLst>
          </p:nvPr>
        </p:nvGraphicFramePr>
        <p:xfrm>
          <a:off x="1828800" y="8475370"/>
          <a:ext cx="1289762" cy="1049630"/>
        </p:xfrm>
        <a:graphic>
          <a:graphicData uri="http://schemas.openxmlformats.org/presentationml/2006/ole">
            <mc:AlternateContent xmlns:mc="http://schemas.openxmlformats.org/markup-compatibility/2006">
              <mc:Choice xmlns:v="urn:schemas-microsoft-com:vml" Requires="v">
                <p:oleObj name="Equation" r:id="rId3" imgW="279360" imgH="266400" progId="Equation.DSMT4">
                  <p:embed/>
                </p:oleObj>
              </mc:Choice>
              <mc:Fallback>
                <p:oleObj name="Equation" r:id="rId3" imgW="279360" imgH="266400" progId="Equation.DSMT4">
                  <p:embed/>
                  <p:pic>
                    <p:nvPicPr>
                      <p:cNvPr id="19" name="Object 18">
                        <a:extLst>
                          <a:ext uri="{FF2B5EF4-FFF2-40B4-BE49-F238E27FC236}">
                            <a16:creationId xmlns:a16="http://schemas.microsoft.com/office/drawing/2014/main" id="{6FDE2129-A721-6924-2347-5CE55033C4A2}"/>
                          </a:ext>
                        </a:extLst>
                      </p:cNvPr>
                      <p:cNvPicPr/>
                      <p:nvPr/>
                    </p:nvPicPr>
                    <p:blipFill>
                      <a:blip r:embed="rId4"/>
                      <a:stretch>
                        <a:fillRect/>
                      </a:stretch>
                    </p:blipFill>
                    <p:spPr>
                      <a:xfrm>
                        <a:off x="1828800" y="8475370"/>
                        <a:ext cx="1289762" cy="104963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311AE30-5AA1-E165-F414-4CD63347C8BD}"/>
              </a:ext>
            </a:extLst>
          </p:cNvPr>
          <p:cNvGraphicFramePr>
            <a:graphicFrameLocks noChangeAspect="1"/>
          </p:cNvGraphicFramePr>
          <p:nvPr>
            <p:extLst>
              <p:ext uri="{D42A27DB-BD31-4B8C-83A1-F6EECF244321}">
                <p14:modId xmlns:p14="http://schemas.microsoft.com/office/powerpoint/2010/main" val="3084915008"/>
              </p:ext>
            </p:extLst>
          </p:nvPr>
        </p:nvGraphicFramePr>
        <p:xfrm>
          <a:off x="2667000" y="10380644"/>
          <a:ext cx="1219200" cy="992206"/>
        </p:xfrm>
        <a:graphic>
          <a:graphicData uri="http://schemas.openxmlformats.org/presentationml/2006/ole">
            <mc:AlternateContent xmlns:mc="http://schemas.openxmlformats.org/markup-compatibility/2006">
              <mc:Choice xmlns:v="urn:schemas-microsoft-com:vml" Requires="v">
                <p:oleObj name="Equation" r:id="rId5" imgW="279360" imgH="266400" progId="Equation.DSMT4">
                  <p:embed/>
                </p:oleObj>
              </mc:Choice>
              <mc:Fallback>
                <p:oleObj name="Equation" r:id="rId5" imgW="279360" imgH="266400" progId="Equation.DSMT4">
                  <p:embed/>
                  <p:pic>
                    <p:nvPicPr>
                      <p:cNvPr id="2" name="Object 1">
                        <a:extLst>
                          <a:ext uri="{FF2B5EF4-FFF2-40B4-BE49-F238E27FC236}">
                            <a16:creationId xmlns:a16="http://schemas.microsoft.com/office/drawing/2014/main" id="{D7EA62EB-2C8E-4043-1295-F8B1FFD6686F}"/>
                          </a:ext>
                        </a:extLst>
                      </p:cNvPr>
                      <p:cNvPicPr/>
                      <p:nvPr/>
                    </p:nvPicPr>
                    <p:blipFill>
                      <a:blip r:embed="rId6"/>
                      <a:stretch>
                        <a:fillRect/>
                      </a:stretch>
                    </p:blipFill>
                    <p:spPr>
                      <a:xfrm>
                        <a:off x="2667000" y="10380644"/>
                        <a:ext cx="1219200" cy="992206"/>
                      </a:xfrm>
                      <a:prstGeom prst="rect">
                        <a:avLst/>
                      </a:prstGeom>
                    </p:spPr>
                  </p:pic>
                </p:oleObj>
              </mc:Fallback>
            </mc:AlternateContent>
          </a:graphicData>
        </a:graphic>
      </p:graphicFrame>
      <p:sp>
        <p:nvSpPr>
          <p:cNvPr id="4" name="Rectangle 2">
            <a:extLst>
              <a:ext uri="{FF2B5EF4-FFF2-40B4-BE49-F238E27FC236}">
                <a16:creationId xmlns:a16="http://schemas.microsoft.com/office/drawing/2014/main" id="{9A3A6249-6CD5-A943-14F8-CD9A312327B4}"/>
              </a:ext>
            </a:extLst>
          </p:cNvPr>
          <p:cNvSpPr>
            <a:spLocks noChangeArrowheads="1"/>
          </p:cNvSpPr>
          <p:nvPr/>
        </p:nvSpPr>
        <p:spPr bwMode="auto">
          <a:xfrm>
            <a:off x="0" y="-190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5" name="Object 4">
            <a:extLst>
              <a:ext uri="{FF2B5EF4-FFF2-40B4-BE49-F238E27FC236}">
                <a16:creationId xmlns:a16="http://schemas.microsoft.com/office/drawing/2014/main" id="{4D6DDD62-7CBD-6585-1281-12F849E24E65}"/>
              </a:ext>
            </a:extLst>
          </p:cNvPr>
          <p:cNvGraphicFramePr>
            <a:graphicFrameLocks noChangeAspect="1"/>
          </p:cNvGraphicFramePr>
          <p:nvPr>
            <p:extLst>
              <p:ext uri="{D42A27DB-BD31-4B8C-83A1-F6EECF244321}">
                <p14:modId xmlns:p14="http://schemas.microsoft.com/office/powerpoint/2010/main" val="2057717950"/>
              </p:ext>
            </p:extLst>
          </p:nvPr>
        </p:nvGraphicFramePr>
        <p:xfrm>
          <a:off x="2635250" y="12369800"/>
          <a:ext cx="9709150" cy="1009715"/>
        </p:xfrm>
        <a:graphic>
          <a:graphicData uri="http://schemas.openxmlformats.org/presentationml/2006/ole">
            <mc:AlternateContent xmlns:mc="http://schemas.openxmlformats.org/markup-compatibility/2006">
              <mc:Choice xmlns:v="urn:schemas-microsoft-com:vml" Requires="v">
                <p:oleObj name="Equation" r:id="rId7" imgW="2234880" imgH="253800" progId="Equation.DSMT4">
                  <p:embed/>
                </p:oleObj>
              </mc:Choice>
              <mc:Fallback>
                <p:oleObj name="Equation" r:id="rId7" imgW="2234880" imgH="253800" progId="Equation.DSMT4">
                  <p:embed/>
                  <p:pic>
                    <p:nvPicPr>
                      <p:cNvPr id="0" name="Object 1"/>
                      <p:cNvPicPr>
                        <a:picLocks noChangeAspect="1" noChangeArrowheads="1"/>
                      </p:cNvPicPr>
                      <p:nvPr/>
                    </p:nvPicPr>
                    <p:blipFill>
                      <a:blip r:embed="rId8"/>
                      <a:srcRect/>
                      <a:stretch>
                        <a:fillRect/>
                      </a:stretch>
                    </p:blipFill>
                    <p:spPr bwMode="auto">
                      <a:xfrm>
                        <a:off x="2635250" y="12369800"/>
                        <a:ext cx="9709150" cy="1009715"/>
                      </a:xfrm>
                      <a:prstGeom prst="rect">
                        <a:avLst/>
                      </a:prstGeom>
                      <a:noFill/>
                    </p:spPr>
                  </p:pic>
                </p:oleObj>
              </mc:Fallback>
            </mc:AlternateContent>
          </a:graphicData>
        </a:graphic>
      </p:graphicFrame>
    </p:spTree>
    <p:extLst>
      <p:ext uri="{BB962C8B-B14F-4D97-AF65-F5344CB8AC3E}">
        <p14:creationId xmlns:p14="http://schemas.microsoft.com/office/powerpoint/2010/main" val="51688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circle(in)">
                                      <p:cBhvr>
                                        <p:cTn id="7" dur="2000"/>
                                        <p:tgtEl>
                                          <p:spTgt spid="84"/>
                                        </p:tgtEl>
                                      </p:cBhvr>
                                    </p:animEffect>
                                  </p:childTnLst>
                                </p:cTn>
                              </p:par>
                              <p:par>
                                <p:cTn id="8" presetID="6" presetClass="entr" presetSubtype="16"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circle(in)">
                                      <p:cBhvr>
                                        <p:cTn id="10" dur="2000"/>
                                        <p:tgtEl>
                                          <p:spTgt spid="9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par>
                                <p:cTn id="19" presetID="6"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circle(in)">
                                      <p:cBhvr>
                                        <p:cTn id="24" dur="2000"/>
                                        <p:tgtEl>
                                          <p:spTgt spid="43"/>
                                        </p:tgtEl>
                                      </p:cBhvr>
                                    </p:animEffect>
                                  </p:childTnLst>
                                </p:cTn>
                              </p:par>
                              <p:par>
                                <p:cTn id="25" presetID="6" presetClass="entr" presetSubtype="16"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circle(in)">
                                      <p:cBhvr>
                                        <p:cTn id="2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4"/>
          <p:cNvGrpSpPr/>
          <p:nvPr/>
        </p:nvGrpSpPr>
        <p:grpSpPr>
          <a:xfrm>
            <a:off x="407954" y="3161890"/>
            <a:ext cx="23290246" cy="2324510"/>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090859" cy="1464405"/>
              <a:chOff x="1311958" y="3405486"/>
              <a:chExt cx="3090859" cy="1464405"/>
            </a:xfrm>
          </p:grpSpPr>
          <p:sp>
            <p:nvSpPr>
              <p:cNvPr id="56" name="Freeform 20"/>
              <p:cNvSpPr>
                <a:spLocks/>
              </p:cNvSpPr>
              <p:nvPr/>
            </p:nvSpPr>
            <p:spPr bwMode="auto">
              <a:xfrm rot="5400000">
                <a:off x="2562697" y="3029771"/>
                <a:ext cx="1350099"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1813317" cy="1165128"/>
              </a:xfrm>
              <a:prstGeom prst="rect">
                <a:avLst/>
              </a:prstGeom>
              <a:noFill/>
            </p:spPr>
            <p:txBody>
              <a:bodyPr wrap="none" rtlCol="0">
                <a:spAutoFit/>
              </a:bodyPr>
              <a:lstStyle/>
              <a:p>
                <a:r>
                  <a:rPr lang="en-SG" sz="4600" b="1">
                    <a:solidFill>
                      <a:schemeClr val="bg1"/>
                    </a:solidFill>
                    <a:latin typeface="Tahoma" pitchFamily="34" charset="0"/>
                    <a:ea typeface="Tahoma" pitchFamily="34" charset="0"/>
                    <a:cs typeface="Tahoma" pitchFamily="34" charset="0"/>
                  </a:rPr>
                  <a:t>HĐ 2</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3850330" y="3281337"/>
            <a:ext cx="19429906" cy="1943096"/>
          </a:xfrm>
          <a:prstGeom prst="rect">
            <a:avLst/>
          </a:prstGeom>
          <a:noFill/>
        </p:spPr>
        <p:txBody>
          <a:bodyPr wrap="square" rtlCol="0">
            <a:spAutoFit/>
          </a:bodyPr>
          <a:lstStyle/>
          <a:p>
            <a:pPr algn="just">
              <a:lnSpc>
                <a:spcPct val="115000"/>
              </a:lnSpc>
              <a:spcAft>
                <a:spcPts val="800"/>
              </a:spcAft>
            </a:pPr>
            <a:r>
              <a:rPr lang="pt-BR" sz="5400" b="1">
                <a:effectLst/>
                <a:latin typeface="Times New Roman" panose="02020603050405020304" pitchFamily="18" charset="0"/>
                <a:ea typeface="Calibri" panose="020F0502020204030204" pitchFamily="34" charset="0"/>
                <a:cs typeface="Times New Roman" panose="02020603050405020304" pitchFamily="18" charset="0"/>
              </a:rPr>
              <a:t>Trong buổi tập huấn cho các bí thư chi đoàn có 10 bạn nam. Hỏi có bao nhiêu cách chọn 3 bạn nam để tham gia một trò chơi?</a:t>
            </a:r>
            <a:endParaRPr lang="en-SG" sz="54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p:cNvSpPr txBox="1"/>
          <p:nvPr/>
        </p:nvSpPr>
        <p:spPr>
          <a:xfrm>
            <a:off x="10423712" y="5938777"/>
            <a:ext cx="1600200"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ea typeface="Tahoma" pitchFamily="34" charset="0"/>
                <a:cs typeface="Times New Roman" panose="02020603050405020304" pitchFamily="18" charset="0"/>
              </a:rPr>
              <a:t>GIẢI</a:t>
            </a:r>
            <a:endParaRPr lang="vi-VN" sz="4800" b="1">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88" name="TextBox 87"/>
          <p:cNvSpPr txBox="1"/>
          <p:nvPr/>
        </p:nvSpPr>
        <p:spPr>
          <a:xfrm>
            <a:off x="2208208" y="7205008"/>
            <a:ext cx="19278600" cy="1754326"/>
          </a:xfrm>
          <a:prstGeom prst="rect">
            <a:avLst/>
          </a:prstGeom>
          <a:noFill/>
        </p:spPr>
        <p:txBody>
          <a:bodyPr wrap="square" rtlCol="0">
            <a:spAutoFit/>
          </a:bodyPr>
          <a:lstStyle/>
          <a:p>
            <a:r>
              <a:rPr lang="vi-VN" sz="5400" b="1">
                <a:latin typeface="Times New Roman" panose="02020603050405020304" pitchFamily="18" charset="0"/>
                <a:ea typeface="Tahoma" pitchFamily="34" charset="0"/>
                <a:cs typeface="Times New Roman" panose="02020603050405020304" pitchFamily="18" charset="0"/>
              </a:rPr>
              <a:t>Mỗi cách chọn 3 bạn nam để tham gia một trò chơi là một tổ hợp chập 3 của 10 phần tử, do đó có   </a:t>
            </a:r>
            <a:r>
              <a:rPr lang="en-SG" sz="5400" b="1">
                <a:latin typeface="Times New Roman" panose="02020603050405020304" pitchFamily="18" charset="0"/>
                <a:ea typeface="Tahoma" pitchFamily="34" charset="0"/>
                <a:cs typeface="Times New Roman" panose="02020603050405020304" pitchFamily="18" charset="0"/>
              </a:rPr>
              <a:t>    </a:t>
            </a:r>
            <a:r>
              <a:rPr lang="vi-VN" sz="5400" b="1">
                <a:latin typeface="Times New Roman" panose="02020603050405020304" pitchFamily="18" charset="0"/>
                <a:ea typeface="Tahoma" pitchFamily="34" charset="0"/>
                <a:cs typeface="Times New Roman" panose="02020603050405020304" pitchFamily="18" charset="0"/>
              </a:rPr>
              <a:t>cách chọn.</a:t>
            </a:r>
          </a:p>
        </p:txBody>
      </p:sp>
      <p:grpSp>
        <p:nvGrpSpPr>
          <p:cNvPr id="85" name="Group 84">
            <a:extLst>
              <a:ext uri="{FF2B5EF4-FFF2-40B4-BE49-F238E27FC236}">
                <a16:creationId xmlns:a16="http://schemas.microsoft.com/office/drawing/2014/main" id="{15615FC0-E197-95CB-FCDD-67FA1B01AE48}"/>
              </a:ext>
            </a:extLst>
          </p:cNvPr>
          <p:cNvGrpSpPr/>
          <p:nvPr/>
        </p:nvGrpSpPr>
        <p:grpSpPr>
          <a:xfrm>
            <a:off x="325435" y="1931840"/>
            <a:ext cx="19202401" cy="830997"/>
            <a:chOff x="168274" y="1892299"/>
            <a:chExt cx="19202401" cy="830995"/>
          </a:xfrm>
        </p:grpSpPr>
        <p:sp>
          <p:nvSpPr>
            <p:cNvPr id="92" name="Rounded Rectangle 71">
              <a:extLst>
                <a:ext uri="{FF2B5EF4-FFF2-40B4-BE49-F238E27FC236}">
                  <a16:creationId xmlns:a16="http://schemas.microsoft.com/office/drawing/2014/main" id="{B5826BD0-37F1-3217-0EC4-FCFE64D50F20}"/>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CA7C6E58-7BC2-219E-DA1E-48678042C05D}"/>
                </a:ext>
              </a:extLst>
            </p:cNvPr>
            <p:cNvSpPr txBox="1"/>
            <p:nvPr/>
          </p:nvSpPr>
          <p:spPr>
            <a:xfrm>
              <a:off x="1082675" y="1913523"/>
              <a:ext cx="53572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25" name="TextBox 124">
              <a:extLst>
                <a:ext uri="{FF2B5EF4-FFF2-40B4-BE49-F238E27FC236}">
                  <a16:creationId xmlns:a16="http://schemas.microsoft.com/office/drawing/2014/main" id="{4EE06933-841F-9ACE-1AC8-9E2A47135E7C}"/>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ĐỊNH NGHĨA</a:t>
              </a:r>
            </a:p>
          </p:txBody>
        </p:sp>
      </p:grpSp>
      <p:graphicFrame>
        <p:nvGraphicFramePr>
          <p:cNvPr id="41" name="Object 40">
            <a:extLst>
              <a:ext uri="{FF2B5EF4-FFF2-40B4-BE49-F238E27FC236}">
                <a16:creationId xmlns:a16="http://schemas.microsoft.com/office/drawing/2014/main" id="{D7D43D47-A913-8E60-BEC4-9A3B3C446115}"/>
              </a:ext>
            </a:extLst>
          </p:cNvPr>
          <p:cNvGraphicFramePr>
            <a:graphicFrameLocks noChangeAspect="1"/>
          </p:cNvGraphicFramePr>
          <p:nvPr>
            <p:extLst>
              <p:ext uri="{D42A27DB-BD31-4B8C-83A1-F6EECF244321}">
                <p14:modId xmlns:p14="http://schemas.microsoft.com/office/powerpoint/2010/main" val="2186131030"/>
              </p:ext>
            </p:extLst>
          </p:nvPr>
        </p:nvGraphicFramePr>
        <p:xfrm>
          <a:off x="11590338" y="8015288"/>
          <a:ext cx="1109662" cy="1052512"/>
        </p:xfrm>
        <a:graphic>
          <a:graphicData uri="http://schemas.openxmlformats.org/presentationml/2006/ole">
            <mc:AlternateContent xmlns:mc="http://schemas.openxmlformats.org/markup-compatibility/2006">
              <mc:Choice xmlns:v="urn:schemas-microsoft-com:vml" Requires="v">
                <p:oleObj name="Equation" r:id="rId3" imgW="279360" imgH="266400" progId="Equation.DSMT4">
                  <p:embed/>
                </p:oleObj>
              </mc:Choice>
              <mc:Fallback>
                <p:oleObj name="Equation" r:id="rId3" imgW="279360" imgH="266400" progId="Equation.DSMT4">
                  <p:embed/>
                  <p:pic>
                    <p:nvPicPr>
                      <p:cNvPr id="46" name="Object 45">
                        <a:extLst>
                          <a:ext uri="{FF2B5EF4-FFF2-40B4-BE49-F238E27FC236}">
                            <a16:creationId xmlns:a16="http://schemas.microsoft.com/office/drawing/2014/main" id="{B619003A-8C70-B465-4551-D9797C64878C}"/>
                          </a:ext>
                        </a:extLst>
                      </p:cNvPr>
                      <p:cNvPicPr/>
                      <p:nvPr/>
                    </p:nvPicPr>
                    <p:blipFill>
                      <a:blip r:embed="rId4"/>
                      <a:stretch>
                        <a:fillRect/>
                      </a:stretch>
                    </p:blipFill>
                    <p:spPr>
                      <a:xfrm>
                        <a:off x="11590338" y="8015288"/>
                        <a:ext cx="1109662" cy="1052512"/>
                      </a:xfrm>
                      <a:prstGeom prst="rect">
                        <a:avLst/>
                      </a:prstGeom>
                    </p:spPr>
                  </p:pic>
                </p:oleObj>
              </mc:Fallback>
            </mc:AlternateContent>
          </a:graphicData>
        </a:graphic>
      </p:graphicFrame>
    </p:spTree>
    <p:extLst>
      <p:ext uri="{BB962C8B-B14F-4D97-AF65-F5344CB8AC3E}">
        <p14:creationId xmlns:p14="http://schemas.microsoft.com/office/powerpoint/2010/main" val="2471758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circle(in)">
                                      <p:cBhvr>
                                        <p:cTn id="7" dur="2000"/>
                                        <p:tgtEl>
                                          <p:spTgt spid="53"/>
                                        </p:tgtEl>
                                      </p:cBhvr>
                                    </p:animEffect>
                                  </p:childTnLst>
                                </p:cTn>
                              </p:par>
                              <p:par>
                                <p:cTn id="8" presetID="6" presetClass="entr" presetSubtype="16"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circle(in)">
                                      <p:cBhvr>
                                        <p:cTn id="10" dur="20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circle(in)">
                                      <p:cBhvr>
                                        <p:cTn id="15" dur="20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circle(in)">
                                      <p:cBhvr>
                                        <p:cTn id="20" dur="2000"/>
                                        <p:tgtEl>
                                          <p:spTgt spid="4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circle(in)">
                                      <p:cBhvr>
                                        <p:cTn id="23"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7" grpId="0"/>
      <p:bldP spid="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4"/>
          <p:cNvGrpSpPr/>
          <p:nvPr/>
        </p:nvGrpSpPr>
        <p:grpSpPr>
          <a:xfrm>
            <a:off x="407954" y="3161890"/>
            <a:ext cx="23214046" cy="1938992"/>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637594" cy="1464405"/>
              <a:chOff x="1311958" y="3405486"/>
              <a:chExt cx="3637594" cy="1464405"/>
            </a:xfrm>
          </p:grpSpPr>
          <p:sp>
            <p:nvSpPr>
              <p:cNvPr id="56" name="Freeform 20"/>
              <p:cNvSpPr>
                <a:spLocks/>
              </p:cNvSpPr>
              <p:nvPr/>
            </p:nvSpPr>
            <p:spPr bwMode="auto">
              <a:xfrm rot="5400000">
                <a:off x="2836064" y="2756403"/>
                <a:ext cx="1350099" cy="2876877"/>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2480166" cy="1165128"/>
              </a:xfrm>
              <a:prstGeom prst="rect">
                <a:avLst/>
              </a:prstGeom>
              <a:noFill/>
            </p:spPr>
            <p:txBody>
              <a:bodyPr wrap="none" rtlCol="0">
                <a:spAutoFit/>
              </a:bodyPr>
              <a:lstStyle/>
              <a:p>
                <a:r>
                  <a:rPr lang="en-SG" sz="4600" b="1" err="1">
                    <a:solidFill>
                      <a:schemeClr val="bg1"/>
                    </a:solidFill>
                    <a:latin typeface="Tahoma" pitchFamily="34" charset="0"/>
                    <a:ea typeface="Tahoma" pitchFamily="34" charset="0"/>
                    <a:cs typeface="Tahoma" pitchFamily="34" charset="0"/>
                  </a:rPr>
                  <a:t>Ghi</a:t>
                </a:r>
                <a:r>
                  <a:rPr lang="en-SG" sz="4600" b="1">
                    <a:solidFill>
                      <a:schemeClr val="bg1"/>
                    </a:solidFill>
                    <a:latin typeface="Tahoma" pitchFamily="34" charset="0"/>
                    <a:ea typeface="Tahoma" pitchFamily="34" charset="0"/>
                    <a:cs typeface="Tahoma" pitchFamily="34" charset="0"/>
                  </a:rPr>
                  <a:t> </a:t>
                </a:r>
                <a:r>
                  <a:rPr lang="en-SG" sz="4600" b="1" err="1">
                    <a:solidFill>
                      <a:schemeClr val="bg1"/>
                    </a:solidFill>
                    <a:latin typeface="Tahoma" pitchFamily="34" charset="0"/>
                    <a:ea typeface="Tahoma" pitchFamily="34" charset="0"/>
                    <a:cs typeface="Tahoma" pitchFamily="34" charset="0"/>
                  </a:rPr>
                  <a:t>nhớ</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4316148" y="3278846"/>
            <a:ext cx="18620052" cy="1754326"/>
          </a:xfrm>
          <a:prstGeom prst="rect">
            <a:avLst/>
          </a:prstGeom>
          <a:noFill/>
        </p:spPr>
        <p:txBody>
          <a:bodyPr wrap="square" rtlCol="0">
            <a:spAutoFit/>
          </a:bodyPr>
          <a:lstStyle/>
          <a:p>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Cách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tính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số</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các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tổ</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hợp</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bằng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máy</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tính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cầm</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tay</a:t>
            </a:r>
            <a:r>
              <a:rPr lang="en-US" sz="5400" b="1">
                <a:latin typeface="Times New Roman" panose="02020603050405020304" pitchFamily="18" charset="0"/>
                <a:ea typeface="Calibri" panose="020F0502020204030204" pitchFamily="34" charset="0"/>
              </a:rPr>
              <a:t>:</a:t>
            </a:r>
            <a:endParaRPr lang="en-US" sz="5400" b="1">
              <a:effectLst/>
              <a:latin typeface="Times New Roman" panose="02020603050405020304" pitchFamily="18" charset="0"/>
              <a:ea typeface="Calibri" panose="020F0502020204030204" pitchFamily="34" charset="0"/>
            </a:endParaRPr>
          </a:p>
          <a:p>
            <a:r>
              <a:rPr lang="en-US" sz="5400" b="1">
                <a:latin typeface="Times New Roman" panose="02020603050405020304" pitchFamily="18" charset="0"/>
                <a:ea typeface="Tahoma" pitchFamily="34" charset="0"/>
                <a:cs typeface="Tahoma" pitchFamily="34" charset="0"/>
              </a:rPr>
              <a:t>  </a:t>
            </a:r>
            <a:r>
              <a:rPr lang="en-US" sz="5400" b="1" err="1">
                <a:latin typeface="Times New Roman" panose="02020603050405020304" pitchFamily="18" charset="0"/>
                <a:ea typeface="Tahoma" pitchFamily="34" charset="0"/>
                <a:cs typeface="Tahoma" pitchFamily="34" charset="0"/>
              </a:rPr>
              <a:t>Dùng</a:t>
            </a:r>
            <a:r>
              <a:rPr lang="en-US" sz="5400" b="1">
                <a:latin typeface="Times New Roman" panose="02020603050405020304" pitchFamily="18" charset="0"/>
                <a:ea typeface="Tahoma" pitchFamily="34" charset="0"/>
                <a:cs typeface="Tahoma" pitchFamily="34" charset="0"/>
              </a:rPr>
              <a:t> </a:t>
            </a:r>
            <a:r>
              <a:rPr lang="en-US" sz="5400" b="1" err="1">
                <a:latin typeface="Times New Roman" panose="02020603050405020304" pitchFamily="18" charset="0"/>
                <a:ea typeface="Tahoma" pitchFamily="34" charset="0"/>
                <a:cs typeface="Tahoma" pitchFamily="34" charset="0"/>
              </a:rPr>
              <a:t>nút</a:t>
            </a:r>
            <a:r>
              <a:rPr lang="en-US" sz="5400" b="1">
                <a:latin typeface="Times New Roman" panose="02020603050405020304" pitchFamily="18" charset="0"/>
                <a:ea typeface="Tahoma" pitchFamily="34" charset="0"/>
                <a:cs typeface="Tahoma" pitchFamily="34" charset="0"/>
              </a:rPr>
              <a:t> </a:t>
            </a:r>
            <a:r>
              <a:rPr lang="en-US" sz="5400" b="1" err="1">
                <a:latin typeface="Times New Roman" panose="02020603050405020304" pitchFamily="18" charset="0"/>
                <a:ea typeface="Tahoma" pitchFamily="34" charset="0"/>
                <a:cs typeface="Tahoma" pitchFamily="34" charset="0"/>
              </a:rPr>
              <a:t>tổ</a:t>
            </a:r>
            <a:r>
              <a:rPr lang="en-US" sz="5400" b="1">
                <a:latin typeface="Times New Roman" panose="02020603050405020304" pitchFamily="18" charset="0"/>
                <a:ea typeface="Tahoma" pitchFamily="34" charset="0"/>
                <a:cs typeface="Tahoma" pitchFamily="34" charset="0"/>
              </a:rPr>
              <a:t> </a:t>
            </a:r>
            <a:r>
              <a:rPr lang="en-US" sz="5400" b="1" err="1">
                <a:latin typeface="Times New Roman" panose="02020603050405020304" pitchFamily="18" charset="0"/>
                <a:ea typeface="Tahoma" pitchFamily="34" charset="0"/>
                <a:cs typeface="Tahoma" pitchFamily="34" charset="0"/>
              </a:rPr>
              <a:t>hợp</a:t>
            </a:r>
            <a:r>
              <a:rPr lang="en-US" sz="5400" b="1">
                <a:latin typeface="Times New Roman" panose="02020603050405020304" pitchFamily="18" charset="0"/>
                <a:ea typeface="Tahoma" pitchFamily="34" charset="0"/>
                <a:cs typeface="Tahoma" pitchFamily="34" charset="0"/>
              </a:rPr>
              <a:t>: </a:t>
            </a:r>
            <a:r>
              <a:rPr lang="en-US" sz="5400" b="1" err="1">
                <a:latin typeface="Times New Roman" panose="02020603050405020304" pitchFamily="18" charset="0"/>
                <a:ea typeface="Tahoma" pitchFamily="34" charset="0"/>
                <a:cs typeface="Tahoma" pitchFamily="34" charset="0"/>
              </a:rPr>
              <a:t>nCr</a:t>
            </a:r>
            <a:r>
              <a:rPr lang="en-US" sz="5400" b="1">
                <a:latin typeface="Times New Roman" panose="02020603050405020304" pitchFamily="18" charset="0"/>
                <a:ea typeface="Tahoma" pitchFamily="34" charset="0"/>
                <a:cs typeface="Tahoma" pitchFamily="34" charset="0"/>
              </a:rPr>
              <a:t> </a:t>
            </a:r>
            <a:endParaRPr lang="vi-VN" sz="11500" b="1">
              <a:latin typeface="Tahoma" pitchFamily="34" charset="0"/>
              <a:ea typeface="Tahoma" pitchFamily="34" charset="0"/>
              <a:cs typeface="Tahoma" pitchFamily="34" charset="0"/>
            </a:endParaRPr>
          </a:p>
        </p:txBody>
      </p:sp>
      <p:sp>
        <p:nvSpPr>
          <p:cNvPr id="88" name="TextBox 87"/>
          <p:cNvSpPr txBox="1"/>
          <p:nvPr/>
        </p:nvSpPr>
        <p:spPr>
          <a:xfrm>
            <a:off x="916861" y="5842337"/>
            <a:ext cx="2797889" cy="1015663"/>
          </a:xfrm>
          <a:prstGeom prst="rect">
            <a:avLst/>
          </a:prstGeom>
          <a:noFill/>
        </p:spPr>
        <p:txBody>
          <a:bodyPr wrap="square" rtlCol="0">
            <a:spAutoFit/>
          </a:bodyPr>
          <a:lstStyle/>
          <a:p>
            <a:r>
              <a:rPr lang="en-US" sz="6000" b="1" err="1">
                <a:latin typeface="Times New Roman" panose="02020603050405020304" pitchFamily="18" charset="0"/>
                <a:ea typeface="Tahoma" pitchFamily="34" charset="0"/>
                <a:cs typeface="Times New Roman" panose="02020603050405020304" pitchFamily="18" charset="0"/>
              </a:rPr>
              <a:t>Ví</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dụ</a:t>
            </a:r>
            <a:r>
              <a:rPr lang="en-US" sz="6000" b="1">
                <a:latin typeface="Times New Roman" panose="02020603050405020304" pitchFamily="18" charset="0"/>
                <a:ea typeface="Tahoma" pitchFamily="34" charset="0"/>
                <a:cs typeface="Times New Roman" panose="02020603050405020304" pitchFamily="18" charset="0"/>
              </a:rPr>
              <a:t>:</a:t>
            </a:r>
            <a:endParaRPr lang="vi-VN" sz="6000" b="1">
              <a:latin typeface="Times New Roman" panose="02020603050405020304" pitchFamily="18" charset="0"/>
              <a:ea typeface="Tahoma"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204C854F-0849-E010-FA0F-2B7EE74077EF}"/>
              </a:ext>
            </a:extLst>
          </p:cNvPr>
          <p:cNvGrpSpPr/>
          <p:nvPr/>
        </p:nvGrpSpPr>
        <p:grpSpPr>
          <a:xfrm>
            <a:off x="228600" y="1905000"/>
            <a:ext cx="19202401" cy="830997"/>
            <a:chOff x="168274" y="1892299"/>
            <a:chExt cx="19202401" cy="830995"/>
          </a:xfrm>
        </p:grpSpPr>
        <p:sp>
          <p:nvSpPr>
            <p:cNvPr id="42" name="Rounded Rectangle 41">
              <a:extLst>
                <a:ext uri="{FF2B5EF4-FFF2-40B4-BE49-F238E27FC236}">
                  <a16:creationId xmlns:a16="http://schemas.microsoft.com/office/drawing/2014/main" id="{06B9550E-9A31-2E58-35B5-3451F1A3FBBC}"/>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TextBox 42">
              <a:extLst>
                <a:ext uri="{FF2B5EF4-FFF2-40B4-BE49-F238E27FC236}">
                  <a16:creationId xmlns:a16="http://schemas.microsoft.com/office/drawing/2014/main" id="{60395C50-C0C5-644C-1D9C-FEA6AD6E79E4}"/>
                </a:ext>
              </a:extLst>
            </p:cNvPr>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44" name="TextBox 43">
              <a:extLst>
                <a:ext uri="{FF2B5EF4-FFF2-40B4-BE49-F238E27FC236}">
                  <a16:creationId xmlns:a16="http://schemas.microsoft.com/office/drawing/2014/main" id="{B6DED944-4338-17DB-6E4F-2089B148086E}"/>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pic>
        <p:nvPicPr>
          <p:cNvPr id="4" name="Picture 3">
            <a:extLst>
              <a:ext uri="{FF2B5EF4-FFF2-40B4-BE49-F238E27FC236}">
                <a16:creationId xmlns:a16="http://schemas.microsoft.com/office/drawing/2014/main" id="{55D09509-199C-8B7C-2242-5EC7A782F276}"/>
              </a:ext>
            </a:extLst>
          </p:cNvPr>
          <p:cNvPicPr>
            <a:picLocks noChangeAspect="1"/>
          </p:cNvPicPr>
          <p:nvPr/>
        </p:nvPicPr>
        <p:blipFill>
          <a:blip r:embed="rId3"/>
          <a:stretch>
            <a:fillRect/>
          </a:stretch>
        </p:blipFill>
        <p:spPr>
          <a:xfrm>
            <a:off x="2971800" y="7162800"/>
            <a:ext cx="15335250" cy="2540661"/>
          </a:xfrm>
          <a:prstGeom prst="rect">
            <a:avLst/>
          </a:prstGeom>
        </p:spPr>
      </p:pic>
    </p:spTree>
    <p:extLst>
      <p:ext uri="{BB962C8B-B14F-4D97-AF65-F5344CB8AC3E}">
        <p14:creationId xmlns:p14="http://schemas.microsoft.com/office/powerpoint/2010/main" val="4029465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4"/>
          <p:cNvGrpSpPr/>
          <p:nvPr/>
        </p:nvGrpSpPr>
        <p:grpSpPr>
          <a:xfrm>
            <a:off x="407954" y="3161890"/>
            <a:ext cx="23290246" cy="2324510"/>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090859" cy="1464405"/>
              <a:chOff x="1311958" y="3405486"/>
              <a:chExt cx="3090859" cy="1464405"/>
            </a:xfrm>
          </p:grpSpPr>
          <p:sp>
            <p:nvSpPr>
              <p:cNvPr id="56" name="Freeform 20"/>
              <p:cNvSpPr>
                <a:spLocks/>
              </p:cNvSpPr>
              <p:nvPr/>
            </p:nvSpPr>
            <p:spPr bwMode="auto">
              <a:xfrm rot="5400000">
                <a:off x="2562697" y="3029771"/>
                <a:ext cx="1350099"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1742124" cy="971892"/>
              </a:xfrm>
              <a:prstGeom prst="rect">
                <a:avLst/>
              </a:prstGeom>
              <a:noFill/>
            </p:spPr>
            <p:txBody>
              <a:bodyPr wrap="none" rtlCol="0">
                <a:spAutoFit/>
              </a:bodyPr>
              <a:lstStyle/>
              <a:p>
                <a:r>
                  <a:rPr lang="en-SG" sz="4600" b="1">
                    <a:solidFill>
                      <a:schemeClr val="bg1"/>
                    </a:solidFill>
                    <a:latin typeface="Tahoma" pitchFamily="34" charset="0"/>
                    <a:ea typeface="Tahoma" pitchFamily="34" charset="0"/>
                    <a:cs typeface="Tahoma" pitchFamily="34" charset="0"/>
                  </a:rPr>
                  <a:t>HĐ 3</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3850330" y="3281337"/>
            <a:ext cx="19429906" cy="987450"/>
          </a:xfrm>
          <a:prstGeom prst="rect">
            <a:avLst/>
          </a:prstGeom>
          <a:noFill/>
        </p:spPr>
        <p:txBody>
          <a:bodyPr wrap="square" rtlCol="0">
            <a:spAutoFit/>
          </a:bodyPr>
          <a:lstStyle/>
          <a:p>
            <a:pPr algn="just">
              <a:lnSpc>
                <a:spcPct val="115000"/>
              </a:lnSpc>
              <a:spcAft>
                <a:spcPts val="800"/>
              </a:spcAft>
            </a:pPr>
            <a:r>
              <a:rPr lang="pt-BR" sz="5400" b="1">
                <a:effectLst/>
                <a:latin typeface="Times New Roman" panose="02020603050405020304" pitchFamily="18" charset="0"/>
                <a:ea typeface="Calibri" panose="020F0502020204030204" pitchFamily="34" charset="0"/>
                <a:cs typeface="Times New Roman" panose="02020603050405020304" pitchFamily="18" charset="0"/>
              </a:rPr>
              <a:t>Dùng máy tính cầm tay để tính: a)              b)</a:t>
            </a:r>
            <a:endParaRPr lang="en-SG" sz="5400" b="1">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1" name="Object 40">
            <a:extLst>
              <a:ext uri="{FF2B5EF4-FFF2-40B4-BE49-F238E27FC236}">
                <a16:creationId xmlns:a16="http://schemas.microsoft.com/office/drawing/2014/main" id="{D7D43D47-A913-8E60-BEC4-9A3B3C446115}"/>
              </a:ext>
            </a:extLst>
          </p:cNvPr>
          <p:cNvGraphicFramePr>
            <a:graphicFrameLocks noChangeAspect="1"/>
          </p:cNvGraphicFramePr>
          <p:nvPr>
            <p:extLst>
              <p:ext uri="{D42A27DB-BD31-4B8C-83A1-F6EECF244321}">
                <p14:modId xmlns:p14="http://schemas.microsoft.com/office/powerpoint/2010/main" val="441076983"/>
              </p:ext>
            </p:extLst>
          </p:nvPr>
        </p:nvGraphicFramePr>
        <p:xfrm>
          <a:off x="14030325" y="3308350"/>
          <a:ext cx="1109663" cy="1052513"/>
        </p:xfrm>
        <a:graphic>
          <a:graphicData uri="http://schemas.openxmlformats.org/presentationml/2006/ole">
            <mc:AlternateContent xmlns:mc="http://schemas.openxmlformats.org/markup-compatibility/2006">
              <mc:Choice xmlns:v="urn:schemas-microsoft-com:vml" Requires="v">
                <p:oleObj name="Equation" r:id="rId3" imgW="279360" imgH="266400" progId="Equation.DSMT4">
                  <p:embed/>
                </p:oleObj>
              </mc:Choice>
              <mc:Fallback>
                <p:oleObj name="Equation" r:id="rId3" imgW="279360" imgH="266400" progId="Equation.DSMT4">
                  <p:embed/>
                  <p:pic>
                    <p:nvPicPr>
                      <p:cNvPr id="41" name="Object 40">
                        <a:extLst>
                          <a:ext uri="{FF2B5EF4-FFF2-40B4-BE49-F238E27FC236}">
                            <a16:creationId xmlns:a16="http://schemas.microsoft.com/office/drawing/2014/main" id="{D7D43D47-A913-8E60-BEC4-9A3B3C446115}"/>
                          </a:ext>
                        </a:extLst>
                      </p:cNvPr>
                      <p:cNvPicPr/>
                      <p:nvPr/>
                    </p:nvPicPr>
                    <p:blipFill>
                      <a:blip r:embed="rId4"/>
                      <a:stretch>
                        <a:fillRect/>
                      </a:stretch>
                    </p:blipFill>
                    <p:spPr>
                      <a:xfrm>
                        <a:off x="14030325" y="3308350"/>
                        <a:ext cx="1109663" cy="1052513"/>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E3F7F9C5-CD52-B8C2-0971-4EB694467A46}"/>
              </a:ext>
            </a:extLst>
          </p:cNvPr>
          <p:cNvGraphicFramePr>
            <a:graphicFrameLocks noChangeAspect="1"/>
          </p:cNvGraphicFramePr>
          <p:nvPr>
            <p:extLst>
              <p:ext uri="{D42A27DB-BD31-4B8C-83A1-F6EECF244321}">
                <p14:modId xmlns:p14="http://schemas.microsoft.com/office/powerpoint/2010/main" val="10207129"/>
              </p:ext>
            </p:extLst>
          </p:nvPr>
        </p:nvGraphicFramePr>
        <p:xfrm>
          <a:off x="17052925" y="3293309"/>
          <a:ext cx="1311275" cy="1052513"/>
        </p:xfrm>
        <a:graphic>
          <a:graphicData uri="http://schemas.openxmlformats.org/presentationml/2006/ole">
            <mc:AlternateContent xmlns:mc="http://schemas.openxmlformats.org/markup-compatibility/2006">
              <mc:Choice xmlns:v="urn:schemas-microsoft-com:vml" Requires="v">
                <p:oleObj name="Equation" r:id="rId5" imgW="330120" imgH="266400" progId="Equation.DSMT4">
                  <p:embed/>
                </p:oleObj>
              </mc:Choice>
              <mc:Fallback>
                <p:oleObj name="Equation" r:id="rId5" imgW="330120" imgH="266400" progId="Equation.DSMT4">
                  <p:embed/>
                  <p:pic>
                    <p:nvPicPr>
                      <p:cNvPr id="41" name="Object 40">
                        <a:extLst>
                          <a:ext uri="{FF2B5EF4-FFF2-40B4-BE49-F238E27FC236}">
                            <a16:creationId xmlns:a16="http://schemas.microsoft.com/office/drawing/2014/main" id="{D7D43D47-A913-8E60-BEC4-9A3B3C446115}"/>
                          </a:ext>
                        </a:extLst>
                      </p:cNvPr>
                      <p:cNvPicPr/>
                      <p:nvPr/>
                    </p:nvPicPr>
                    <p:blipFill>
                      <a:blip r:embed="rId6"/>
                      <a:stretch>
                        <a:fillRect/>
                      </a:stretch>
                    </p:blipFill>
                    <p:spPr>
                      <a:xfrm>
                        <a:off x="17052925" y="3293309"/>
                        <a:ext cx="1311275" cy="1052513"/>
                      </a:xfrm>
                      <a:prstGeom prst="rect">
                        <a:avLst/>
                      </a:prstGeom>
                    </p:spPr>
                  </p:pic>
                </p:oleObj>
              </mc:Fallback>
            </mc:AlternateContent>
          </a:graphicData>
        </a:graphic>
      </p:graphicFrame>
      <p:grpSp>
        <p:nvGrpSpPr>
          <p:cNvPr id="43" name="Group 42">
            <a:extLst>
              <a:ext uri="{FF2B5EF4-FFF2-40B4-BE49-F238E27FC236}">
                <a16:creationId xmlns:a16="http://schemas.microsoft.com/office/drawing/2014/main" id="{BFE6F6B4-AEBF-C164-D58A-F5515D8DCA9D}"/>
              </a:ext>
            </a:extLst>
          </p:cNvPr>
          <p:cNvGrpSpPr/>
          <p:nvPr/>
        </p:nvGrpSpPr>
        <p:grpSpPr>
          <a:xfrm>
            <a:off x="228600" y="1905000"/>
            <a:ext cx="19202401" cy="830997"/>
            <a:chOff x="168274" y="1892299"/>
            <a:chExt cx="19202401" cy="830995"/>
          </a:xfrm>
        </p:grpSpPr>
        <p:sp>
          <p:nvSpPr>
            <p:cNvPr id="44" name="Rounded Rectangle 41">
              <a:extLst>
                <a:ext uri="{FF2B5EF4-FFF2-40B4-BE49-F238E27FC236}">
                  <a16:creationId xmlns:a16="http://schemas.microsoft.com/office/drawing/2014/main" id="{533A0B45-E268-FDD4-1E87-07C7670D9BA4}"/>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a:extLst>
                <a:ext uri="{FF2B5EF4-FFF2-40B4-BE49-F238E27FC236}">
                  <a16:creationId xmlns:a16="http://schemas.microsoft.com/office/drawing/2014/main" id="{0ACC9130-2EEF-DB24-69F4-F30CBD801245}"/>
                </a:ext>
              </a:extLst>
            </p:cNvPr>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46" name="TextBox 45">
              <a:extLst>
                <a:ext uri="{FF2B5EF4-FFF2-40B4-BE49-F238E27FC236}">
                  <a16:creationId xmlns:a16="http://schemas.microsoft.com/office/drawing/2014/main" id="{4C1234D4-9EE5-9102-7681-5FA63881A8E7}"/>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sp>
        <p:nvSpPr>
          <p:cNvPr id="2" name="TextBox 1">
            <a:extLst>
              <a:ext uri="{FF2B5EF4-FFF2-40B4-BE49-F238E27FC236}">
                <a16:creationId xmlns:a16="http://schemas.microsoft.com/office/drawing/2014/main" id="{E3F4E3F1-CA46-BCFA-09EB-AB41874CFF37}"/>
              </a:ext>
            </a:extLst>
          </p:cNvPr>
          <p:cNvSpPr txBox="1"/>
          <p:nvPr/>
        </p:nvSpPr>
        <p:spPr>
          <a:xfrm>
            <a:off x="1082654" y="6557348"/>
            <a:ext cx="18592800" cy="3145989"/>
          </a:xfrm>
          <a:prstGeom prst="rect">
            <a:avLst/>
          </a:prstGeom>
          <a:noFill/>
        </p:spPr>
        <p:txBody>
          <a:bodyPr wrap="square" rtlCol="0">
            <a:spAutoFit/>
          </a:bodyPr>
          <a:lstStyle/>
          <a:p>
            <a:pPr>
              <a:lnSpc>
                <a:spcPct val="115000"/>
              </a:lnSpc>
              <a:spcAft>
                <a:spcPts val="800"/>
              </a:spcAft>
            </a:pPr>
            <a:r>
              <a:rPr lang="pt-BR" sz="6000" b="1">
                <a:effectLst/>
                <a:latin typeface="Times New Roman" panose="02020603050405020304" pitchFamily="18" charset="0"/>
                <a:ea typeface="Calibri" panose="020F0502020204030204" pitchFamily="34" charset="0"/>
                <a:cs typeface="Times New Roman" panose="02020603050405020304" pitchFamily="18" charset="0"/>
              </a:rPr>
              <a:t>Kết quả: </a:t>
            </a:r>
          </a:p>
          <a:p>
            <a:pPr>
              <a:lnSpc>
                <a:spcPct val="115000"/>
              </a:lnSpc>
              <a:spcAft>
                <a:spcPts val="800"/>
              </a:spcAft>
            </a:pPr>
            <a:r>
              <a:rPr lang="pt-BR" sz="4800" b="1">
                <a:effectLst/>
                <a:latin typeface="Times New Roman" panose="02020603050405020304" pitchFamily="18" charset="0"/>
                <a:ea typeface="Calibri" panose="020F0502020204030204" pitchFamily="34" charset="0"/>
                <a:cs typeface="Times New Roman" panose="02020603050405020304" pitchFamily="18" charset="0"/>
              </a:rPr>
              <a:t>                </a:t>
            </a:r>
            <a:r>
              <a:rPr lang="pt-BR" sz="5400" b="1">
                <a:effectLst/>
                <a:latin typeface="Times New Roman" panose="02020603050405020304" pitchFamily="18" charset="0"/>
                <a:ea typeface="Calibri" panose="020F0502020204030204" pitchFamily="34" charset="0"/>
                <a:cs typeface="Times New Roman" panose="02020603050405020304" pitchFamily="18" charset="0"/>
              </a:rPr>
              <a:t>a) 5 200 300;</a:t>
            </a:r>
            <a:endParaRPr lang="en-SG" sz="5400" b="1">
              <a:effectLst/>
              <a:latin typeface="Times New Roman" panose="02020603050405020304" pitchFamily="18" charset="0"/>
              <a:ea typeface="Calibri" panose="020F0502020204030204" pitchFamily="34" charset="0"/>
              <a:cs typeface="Times New Roman" panose="02020603050405020304" pitchFamily="18" charset="0"/>
            </a:endParaRPr>
          </a:p>
          <a:p>
            <a:r>
              <a:rPr lang="pt-BR" sz="5400" b="1">
                <a:effectLst/>
                <a:latin typeface="Times New Roman" panose="02020603050405020304" pitchFamily="18" charset="0"/>
                <a:ea typeface="Calibri" panose="020F0502020204030204" pitchFamily="34" charset="0"/>
                <a:cs typeface="Times New Roman" panose="02020603050405020304" pitchFamily="18" charset="0"/>
              </a:rPr>
              <a:t>              </a:t>
            </a:r>
            <a:r>
              <a:rPr lang="pt-BR" sz="4800" b="1">
                <a:effectLst/>
                <a:latin typeface="Times New Roman" panose="02020603050405020304" pitchFamily="18" charset="0"/>
                <a:ea typeface="Calibri" panose="020F0502020204030204" pitchFamily="34" charset="0"/>
                <a:cs typeface="Times New Roman" panose="02020603050405020304" pitchFamily="18" charset="0"/>
              </a:rPr>
              <a:t>b) 155 117 520.</a:t>
            </a:r>
            <a:endParaRPr lang="en-SG" sz="54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3862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53796A5A-EE14-49FF-A523-9EC574614AE5}"/>
              </a:ext>
            </a:extLst>
          </p:cNvPr>
          <p:cNvSpPr/>
          <p:nvPr/>
        </p:nvSpPr>
        <p:spPr>
          <a:xfrm>
            <a:off x="1219292" y="4599824"/>
            <a:ext cx="21991074" cy="169461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Nhóm</a:t>
            </a:r>
            <a:r>
              <a:rPr lang="en-US" sz="5400" b="1">
                <a:solidFill>
                  <a:srgbClr val="242452"/>
                </a:solidFill>
                <a:latin typeface="Times New Roman" panose="02020603050405020304" pitchFamily="18" charset="0"/>
                <a:cs typeface="Times New Roman" panose="02020603050405020304" pitchFamily="18" charset="0"/>
              </a:rPr>
              <a:t> 1:</a:t>
            </a:r>
          </a:p>
        </p:txBody>
      </p:sp>
      <p:grpSp>
        <p:nvGrpSpPr>
          <p:cNvPr id="93" name="Group 54"/>
          <p:cNvGrpSpPr/>
          <p:nvPr/>
        </p:nvGrpSpPr>
        <p:grpSpPr>
          <a:xfrm>
            <a:off x="990600" y="2890226"/>
            <a:ext cx="22219766" cy="1689716"/>
            <a:chOff x="1268078" y="3405486"/>
            <a:chExt cx="22047955" cy="2488273"/>
          </a:xfrm>
        </p:grpSpPr>
        <p:sp>
          <p:nvSpPr>
            <p:cNvPr id="95" name="Rounded Rectangle 94"/>
            <p:cNvSpPr/>
            <p:nvPr/>
          </p:nvSpPr>
          <p:spPr>
            <a:xfrm>
              <a:off x="1474206" y="3579401"/>
              <a:ext cx="21841827" cy="231435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6" name="Group 67"/>
            <p:cNvGrpSpPr/>
            <p:nvPr/>
          </p:nvGrpSpPr>
          <p:grpSpPr>
            <a:xfrm>
              <a:off x="1268078" y="3405486"/>
              <a:ext cx="4673037" cy="1550942"/>
              <a:chOff x="1311958" y="3405486"/>
              <a:chExt cx="4673037" cy="1550942"/>
            </a:xfrm>
          </p:grpSpPr>
          <p:sp>
            <p:nvSpPr>
              <p:cNvPr id="97" name="Freeform 20"/>
              <p:cNvSpPr>
                <a:spLocks/>
              </p:cNvSpPr>
              <p:nvPr/>
            </p:nvSpPr>
            <p:spPr bwMode="auto">
              <a:xfrm rot="5400000">
                <a:off x="3133264" y="2459203"/>
                <a:ext cx="1436635" cy="3557816"/>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TextBox 97"/>
              <p:cNvSpPr txBox="1"/>
              <p:nvPr/>
            </p:nvSpPr>
            <p:spPr>
              <a:xfrm>
                <a:off x="2250671" y="3527166"/>
                <a:ext cx="3734324" cy="1245083"/>
              </a:xfrm>
              <a:prstGeom prst="rect">
                <a:avLst/>
              </a:prstGeom>
              <a:noFill/>
            </p:spPr>
            <p:txBody>
              <a:bodyPr wrap="square" rtlCol="0">
                <a:spAutoFit/>
              </a:bodyPr>
              <a:lstStyle/>
              <a:p>
                <a:r>
                  <a:rPr lang="en-SG" sz="4600" b="1" err="1">
                    <a:solidFill>
                      <a:prstClr val="white"/>
                    </a:solidFill>
                    <a:latin typeface="Tahoma" pitchFamily="34" charset="0"/>
                    <a:ea typeface="Tahoma" pitchFamily="34" charset="0"/>
                    <a:cs typeface="Tahoma" pitchFamily="34" charset="0"/>
                  </a:rPr>
                  <a:t>Hoạt</a:t>
                </a:r>
                <a:r>
                  <a:rPr lang="en-SG" sz="4600" b="1">
                    <a:solidFill>
                      <a:prstClr val="white"/>
                    </a:solidFill>
                    <a:latin typeface="Tahoma" pitchFamily="34" charset="0"/>
                    <a:ea typeface="Tahoma" pitchFamily="34" charset="0"/>
                    <a:cs typeface="Tahoma" pitchFamily="34" charset="0"/>
                  </a:rPr>
                  <a:t> </a:t>
                </a:r>
                <a:r>
                  <a:rPr lang="en-SG" sz="4600" b="1" err="1">
                    <a:solidFill>
                      <a:prstClr val="white"/>
                    </a:solidFill>
                    <a:latin typeface="Tahoma" pitchFamily="34" charset="0"/>
                    <a:ea typeface="Tahoma" pitchFamily="34" charset="0"/>
                    <a:cs typeface="Tahoma" pitchFamily="34" charset="0"/>
                  </a:rPr>
                  <a:t>động</a:t>
                </a:r>
                <a:endParaRPr lang="en-US" sz="4600" b="1">
                  <a:solidFill>
                    <a:prstClr val="white"/>
                  </a:solidFill>
                  <a:latin typeface="Tahoma" pitchFamily="34" charset="0"/>
                  <a:ea typeface="Tahoma" pitchFamily="34" charset="0"/>
                  <a:cs typeface="Tahoma"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3</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TÍNH CHẤT CỦA CÁC SỐ  </a:t>
              </a:r>
            </a:p>
          </p:txBody>
        </p:sp>
      </p:grpSp>
      <p:sp>
        <p:nvSpPr>
          <p:cNvPr id="84" name="TextBox 83"/>
          <p:cNvSpPr txBox="1"/>
          <p:nvPr/>
        </p:nvSpPr>
        <p:spPr>
          <a:xfrm>
            <a:off x="5812242" y="3141065"/>
            <a:ext cx="6379758" cy="923330"/>
          </a:xfrm>
          <a:prstGeom prst="rect">
            <a:avLst/>
          </a:prstGeom>
          <a:noFill/>
        </p:spPr>
        <p:txBody>
          <a:bodyPr wrap="square" rtlCol="0">
            <a:spAutoFit/>
          </a:bodyPr>
          <a:lstStyle/>
          <a:p>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Tính</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và</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so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sánh</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a:t>
            </a:r>
            <a:endParaRPr lang="vi-VN" sz="5400" b="1">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70" name="Rectangle: Rounded Corners 69">
            <a:extLst>
              <a:ext uri="{FF2B5EF4-FFF2-40B4-BE49-F238E27FC236}">
                <a16:creationId xmlns:a16="http://schemas.microsoft.com/office/drawing/2014/main" id="{43B8229D-F7C8-803C-281B-04A9DDF5A50F}"/>
              </a:ext>
            </a:extLst>
          </p:cNvPr>
          <p:cNvSpPr/>
          <p:nvPr/>
        </p:nvSpPr>
        <p:spPr>
          <a:xfrm>
            <a:off x="1219200" y="6294438"/>
            <a:ext cx="21991074" cy="153906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Nhóm</a:t>
            </a:r>
            <a:r>
              <a:rPr lang="en-US" sz="5400" b="1">
                <a:solidFill>
                  <a:srgbClr val="242452"/>
                </a:solidFill>
                <a:latin typeface="Times New Roman" panose="02020603050405020304" pitchFamily="18" charset="0"/>
                <a:cs typeface="Times New Roman" panose="02020603050405020304" pitchFamily="18" charset="0"/>
              </a:rPr>
              <a:t> 2: </a:t>
            </a:r>
          </a:p>
        </p:txBody>
      </p:sp>
      <p:graphicFrame>
        <p:nvGraphicFramePr>
          <p:cNvPr id="43" name="Object 42">
            <a:extLst>
              <a:ext uri="{FF2B5EF4-FFF2-40B4-BE49-F238E27FC236}">
                <a16:creationId xmlns:a16="http://schemas.microsoft.com/office/drawing/2014/main" id="{839C1FEC-296E-72B6-941D-0916FD7930C1}"/>
              </a:ext>
            </a:extLst>
          </p:cNvPr>
          <p:cNvGraphicFramePr>
            <a:graphicFrameLocks noChangeAspect="1"/>
          </p:cNvGraphicFramePr>
          <p:nvPr>
            <p:extLst>
              <p:ext uri="{D42A27DB-BD31-4B8C-83A1-F6EECF244321}">
                <p14:modId xmlns:p14="http://schemas.microsoft.com/office/powerpoint/2010/main" val="110414571"/>
              </p:ext>
            </p:extLst>
          </p:nvPr>
        </p:nvGraphicFramePr>
        <p:xfrm>
          <a:off x="9823907" y="1862555"/>
          <a:ext cx="1038129" cy="1058254"/>
        </p:xfrm>
        <a:graphic>
          <a:graphicData uri="http://schemas.openxmlformats.org/presentationml/2006/ole">
            <mc:AlternateContent xmlns:mc="http://schemas.openxmlformats.org/markup-compatibility/2006">
              <mc:Choice xmlns:v="urn:schemas-microsoft-com:vml" Requires="v">
                <p:oleObj name="Equation" r:id="rId3" imgW="228600" imgH="266400" progId="Equation.DSMT4">
                  <p:embed/>
                </p:oleObj>
              </mc:Choice>
              <mc:Fallback>
                <p:oleObj name="Equation" r:id="rId3" imgW="228600" imgH="266400" progId="Equation.DSMT4">
                  <p:embed/>
                  <p:pic>
                    <p:nvPicPr>
                      <p:cNvPr id="3" name="Object 2">
                        <a:extLst>
                          <a:ext uri="{FF2B5EF4-FFF2-40B4-BE49-F238E27FC236}">
                            <a16:creationId xmlns:a16="http://schemas.microsoft.com/office/drawing/2014/main" id="{0225269D-F043-E8C5-464A-4C504EC6B329}"/>
                          </a:ext>
                        </a:extLst>
                      </p:cNvPr>
                      <p:cNvPicPr/>
                      <p:nvPr/>
                    </p:nvPicPr>
                    <p:blipFill>
                      <a:blip r:embed="rId4"/>
                      <a:stretch>
                        <a:fillRect/>
                      </a:stretch>
                    </p:blipFill>
                    <p:spPr>
                      <a:xfrm>
                        <a:off x="9823907" y="1862555"/>
                        <a:ext cx="1038129" cy="1058254"/>
                      </a:xfrm>
                      <a:prstGeom prst="rect">
                        <a:avLst/>
                      </a:prstGeom>
                    </p:spPr>
                  </p:pic>
                </p:oleObj>
              </mc:Fallback>
            </mc:AlternateContent>
          </a:graphicData>
        </a:graphic>
      </p:graphicFrame>
      <p:sp>
        <p:nvSpPr>
          <p:cNvPr id="45" name="TextBox 44">
            <a:extLst>
              <a:ext uri="{FF2B5EF4-FFF2-40B4-BE49-F238E27FC236}">
                <a16:creationId xmlns:a16="http://schemas.microsoft.com/office/drawing/2014/main" id="{99B9697D-E2C9-251B-7266-E4B1E4D153C9}"/>
              </a:ext>
            </a:extLst>
          </p:cNvPr>
          <p:cNvSpPr txBox="1"/>
          <p:nvPr/>
        </p:nvSpPr>
        <p:spPr>
          <a:xfrm>
            <a:off x="5327541" y="12040858"/>
            <a:ext cx="9683859" cy="830997"/>
          </a:xfrm>
          <a:prstGeom prst="rect">
            <a:avLst/>
          </a:prstGeom>
          <a:noFill/>
        </p:spPr>
        <p:txBody>
          <a:bodyPr wrap="square" rtlCol="0">
            <a:spAutoFit/>
          </a:bodyPr>
          <a:lstStyle/>
          <a:p>
            <a:r>
              <a:rPr lang="en-SG" sz="4800" b="1" err="1">
                <a:solidFill>
                  <a:srgbClr val="135F82"/>
                </a:solidFill>
                <a:latin typeface="Times New Roman" panose="02020603050405020304" pitchFamily="18" charset="0"/>
                <a:ea typeface="Tahoma" pitchFamily="34" charset="0"/>
                <a:cs typeface="Times New Roman" panose="02020603050405020304" pitchFamily="18" charset="0"/>
              </a:rPr>
              <a:t>Dự</a:t>
            </a:r>
            <a:r>
              <a:rPr lang="en-SG" sz="4800" b="1">
                <a:solidFill>
                  <a:srgbClr val="135F82"/>
                </a:solidFill>
                <a:latin typeface="Times New Roman" panose="02020603050405020304" pitchFamily="18" charset="0"/>
                <a:ea typeface="Tahoma" pitchFamily="34" charset="0"/>
                <a:cs typeface="Times New Roman" panose="02020603050405020304" pitchFamily="18" charset="0"/>
              </a:rPr>
              <a:t> </a:t>
            </a:r>
            <a:r>
              <a:rPr lang="en-SG" sz="4800" b="1" err="1">
                <a:solidFill>
                  <a:srgbClr val="135F82"/>
                </a:solidFill>
                <a:latin typeface="Times New Roman" panose="02020603050405020304" pitchFamily="18" charset="0"/>
                <a:ea typeface="Tahoma" pitchFamily="34" charset="0"/>
                <a:cs typeface="Times New Roman" panose="02020603050405020304" pitchFamily="18" charset="0"/>
              </a:rPr>
              <a:t>đoán</a:t>
            </a:r>
            <a:r>
              <a:rPr lang="en-SG" sz="4800" b="1">
                <a:solidFill>
                  <a:srgbClr val="135F82"/>
                </a:solidFill>
                <a:latin typeface="Times New Roman" panose="02020603050405020304" pitchFamily="18" charset="0"/>
                <a:ea typeface="Tahoma" pitchFamily="34" charset="0"/>
                <a:cs typeface="Times New Roman" panose="02020603050405020304" pitchFamily="18" charset="0"/>
              </a:rPr>
              <a:t> </a:t>
            </a:r>
            <a:r>
              <a:rPr lang="en-SG" sz="4800" b="1" err="1">
                <a:solidFill>
                  <a:srgbClr val="135F82"/>
                </a:solidFill>
                <a:latin typeface="Times New Roman" panose="02020603050405020304" pitchFamily="18" charset="0"/>
                <a:ea typeface="Tahoma" pitchFamily="34" charset="0"/>
                <a:cs typeface="Times New Roman" panose="02020603050405020304" pitchFamily="18" charset="0"/>
              </a:rPr>
              <a:t>trường</a:t>
            </a:r>
            <a:r>
              <a:rPr lang="en-SG" sz="4800" b="1">
                <a:solidFill>
                  <a:srgbClr val="135F82"/>
                </a:solidFill>
                <a:latin typeface="Times New Roman" panose="02020603050405020304" pitchFamily="18" charset="0"/>
                <a:ea typeface="Tahoma" pitchFamily="34" charset="0"/>
                <a:cs typeface="Times New Roman" panose="02020603050405020304" pitchFamily="18" charset="0"/>
              </a:rPr>
              <a:t> </a:t>
            </a:r>
            <a:r>
              <a:rPr lang="en-SG" sz="4800" b="1" err="1">
                <a:solidFill>
                  <a:srgbClr val="135F82"/>
                </a:solidFill>
                <a:latin typeface="Times New Roman" panose="02020603050405020304" pitchFamily="18" charset="0"/>
                <a:ea typeface="Tahoma" pitchFamily="34" charset="0"/>
                <a:cs typeface="Times New Roman" panose="02020603050405020304" pitchFamily="18" charset="0"/>
              </a:rPr>
              <a:t>hợp</a:t>
            </a:r>
            <a:r>
              <a:rPr lang="en-SG" sz="4800" b="1">
                <a:solidFill>
                  <a:srgbClr val="135F82"/>
                </a:solidFill>
                <a:latin typeface="Times New Roman" panose="02020603050405020304" pitchFamily="18" charset="0"/>
                <a:ea typeface="Tahoma" pitchFamily="34" charset="0"/>
                <a:cs typeface="Times New Roman" panose="02020603050405020304" pitchFamily="18" charset="0"/>
              </a:rPr>
              <a:t> </a:t>
            </a:r>
            <a:r>
              <a:rPr lang="en-SG" sz="4800" b="1" err="1">
                <a:solidFill>
                  <a:srgbClr val="135F82"/>
                </a:solidFill>
                <a:latin typeface="Times New Roman" panose="02020603050405020304" pitchFamily="18" charset="0"/>
                <a:ea typeface="Tahoma" pitchFamily="34" charset="0"/>
                <a:cs typeface="Times New Roman" panose="02020603050405020304" pitchFamily="18" charset="0"/>
              </a:rPr>
              <a:t>tổng</a:t>
            </a:r>
            <a:r>
              <a:rPr lang="en-SG" sz="4800" b="1">
                <a:solidFill>
                  <a:srgbClr val="135F82"/>
                </a:solidFill>
                <a:latin typeface="Times New Roman" panose="02020603050405020304" pitchFamily="18" charset="0"/>
                <a:ea typeface="Tahoma" pitchFamily="34" charset="0"/>
                <a:cs typeface="Times New Roman" panose="02020603050405020304" pitchFamily="18" charset="0"/>
              </a:rPr>
              <a:t> </a:t>
            </a:r>
            <a:r>
              <a:rPr lang="en-SG" sz="4800" b="1" err="1">
                <a:solidFill>
                  <a:srgbClr val="135F82"/>
                </a:solidFill>
                <a:latin typeface="Times New Roman" panose="02020603050405020304" pitchFamily="18" charset="0"/>
                <a:ea typeface="Tahoma" pitchFamily="34" charset="0"/>
                <a:cs typeface="Times New Roman" panose="02020603050405020304" pitchFamily="18" charset="0"/>
              </a:rPr>
              <a:t>quát</a:t>
            </a:r>
            <a:r>
              <a:rPr lang="en-US" sz="4800" b="1">
                <a:solidFill>
                  <a:srgbClr val="135F82"/>
                </a:solidFill>
                <a:latin typeface="Times New Roman" panose="02020603050405020304" pitchFamily="18" charset="0"/>
                <a:ea typeface="Tahoma" pitchFamily="34" charset="0"/>
                <a:cs typeface="Times New Roman" panose="02020603050405020304" pitchFamily="18" charset="0"/>
              </a:rPr>
              <a:t>?</a:t>
            </a:r>
          </a:p>
        </p:txBody>
      </p:sp>
      <p:pic>
        <p:nvPicPr>
          <p:cNvPr id="46" name="Picture 2">
            <a:extLst>
              <a:ext uri="{FF2B5EF4-FFF2-40B4-BE49-F238E27FC236}">
                <a16:creationId xmlns:a16="http://schemas.microsoft.com/office/drawing/2014/main" id="{BA0FDE15-8953-0FBC-43A0-49049AB5DFEA}"/>
              </a:ext>
            </a:extLst>
          </p:cNvPr>
          <p:cNvPicPr>
            <a:picLocks noChangeAspect="1"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536965" y="11763375"/>
            <a:ext cx="363370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a:extLst>
              <a:ext uri="{FF2B5EF4-FFF2-40B4-BE49-F238E27FC236}">
                <a16:creationId xmlns:a16="http://schemas.microsoft.com/office/drawing/2014/main" id="{A09EA513-65F6-52F9-369E-5B5C8AC9EBE0}"/>
              </a:ext>
            </a:extLst>
          </p:cNvPr>
          <p:cNvGraphicFramePr>
            <a:graphicFrameLocks noChangeAspect="1"/>
          </p:cNvGraphicFramePr>
          <p:nvPr>
            <p:extLst>
              <p:ext uri="{D42A27DB-BD31-4B8C-83A1-F6EECF244321}">
                <p14:modId xmlns:p14="http://schemas.microsoft.com/office/powerpoint/2010/main" val="2544592689"/>
              </p:ext>
            </p:extLst>
          </p:nvPr>
        </p:nvGraphicFramePr>
        <p:xfrm>
          <a:off x="4634798" y="4965644"/>
          <a:ext cx="6154738" cy="1052513"/>
        </p:xfrm>
        <a:graphic>
          <a:graphicData uri="http://schemas.openxmlformats.org/presentationml/2006/ole">
            <mc:AlternateContent xmlns:mc="http://schemas.openxmlformats.org/markup-compatibility/2006">
              <mc:Choice xmlns:v="urn:schemas-microsoft-com:vml" Requires="v">
                <p:oleObj name="Equation" r:id="rId6" imgW="1549080" imgH="266400" progId="Equation.DSMT4">
                  <p:embed/>
                </p:oleObj>
              </mc:Choice>
              <mc:Fallback>
                <p:oleObj name="Equation" r:id="rId6" imgW="1549080" imgH="266400" progId="Equation.DSMT4">
                  <p:embed/>
                  <p:pic>
                    <p:nvPicPr>
                      <p:cNvPr id="41" name="Object 40">
                        <a:extLst>
                          <a:ext uri="{FF2B5EF4-FFF2-40B4-BE49-F238E27FC236}">
                            <a16:creationId xmlns:a16="http://schemas.microsoft.com/office/drawing/2014/main" id="{D7D43D47-A913-8E60-BEC4-9A3B3C446115}"/>
                          </a:ext>
                        </a:extLst>
                      </p:cNvPr>
                      <p:cNvPicPr/>
                      <p:nvPr/>
                    </p:nvPicPr>
                    <p:blipFill>
                      <a:blip r:embed="rId7"/>
                      <a:stretch>
                        <a:fillRect/>
                      </a:stretch>
                    </p:blipFill>
                    <p:spPr>
                      <a:xfrm>
                        <a:off x="4634798" y="4965644"/>
                        <a:ext cx="6154738" cy="10525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81F2C71F-5483-8FF1-D53A-99AD772AAD69}"/>
              </a:ext>
            </a:extLst>
          </p:cNvPr>
          <p:cNvGraphicFramePr>
            <a:graphicFrameLocks noChangeAspect="1"/>
          </p:cNvGraphicFramePr>
          <p:nvPr>
            <p:extLst>
              <p:ext uri="{D42A27DB-BD31-4B8C-83A1-F6EECF244321}">
                <p14:modId xmlns:p14="http://schemas.microsoft.com/office/powerpoint/2010/main" val="57248126"/>
              </p:ext>
            </p:extLst>
          </p:nvPr>
        </p:nvGraphicFramePr>
        <p:xfrm>
          <a:off x="4656498" y="6516727"/>
          <a:ext cx="6205538" cy="1052513"/>
        </p:xfrm>
        <a:graphic>
          <a:graphicData uri="http://schemas.openxmlformats.org/presentationml/2006/ole">
            <mc:AlternateContent xmlns:mc="http://schemas.openxmlformats.org/markup-compatibility/2006">
              <mc:Choice xmlns:v="urn:schemas-microsoft-com:vml" Requires="v">
                <p:oleObj name="Equation" r:id="rId8" imgW="1562040" imgH="266400" progId="Equation.DSMT4">
                  <p:embed/>
                </p:oleObj>
              </mc:Choice>
              <mc:Fallback>
                <p:oleObj name="Equation" r:id="rId8" imgW="1562040" imgH="266400" progId="Equation.DSMT4">
                  <p:embed/>
                  <p:pic>
                    <p:nvPicPr>
                      <p:cNvPr id="2" name="Object 1">
                        <a:extLst>
                          <a:ext uri="{FF2B5EF4-FFF2-40B4-BE49-F238E27FC236}">
                            <a16:creationId xmlns:a16="http://schemas.microsoft.com/office/drawing/2014/main" id="{A09EA513-65F6-52F9-369E-5B5C8AC9EBE0}"/>
                          </a:ext>
                        </a:extLst>
                      </p:cNvPr>
                      <p:cNvPicPr/>
                      <p:nvPr/>
                    </p:nvPicPr>
                    <p:blipFill>
                      <a:blip r:embed="rId9"/>
                      <a:stretch>
                        <a:fillRect/>
                      </a:stretch>
                    </p:blipFill>
                    <p:spPr>
                      <a:xfrm>
                        <a:off x="4656498" y="6516727"/>
                        <a:ext cx="6205538" cy="1052513"/>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5BCA544B-9735-A4A4-EA19-A0C7E23E30AF}"/>
              </a:ext>
            </a:extLst>
          </p:cNvPr>
          <p:cNvSpPr txBox="1"/>
          <p:nvPr/>
        </p:nvSpPr>
        <p:spPr>
          <a:xfrm>
            <a:off x="1784253" y="8013918"/>
            <a:ext cx="18592800" cy="3290260"/>
          </a:xfrm>
          <a:prstGeom prst="rect">
            <a:avLst/>
          </a:prstGeom>
          <a:noFill/>
        </p:spPr>
        <p:txBody>
          <a:bodyPr wrap="square" rtlCol="0">
            <a:spAutoFit/>
          </a:bodyPr>
          <a:lstStyle/>
          <a:p>
            <a:pPr>
              <a:lnSpc>
                <a:spcPct val="115000"/>
              </a:lnSpc>
              <a:spcAft>
                <a:spcPts val="800"/>
              </a:spcAft>
            </a:pPr>
            <a:r>
              <a:rPr lang="pt-BR" sz="6000" b="1">
                <a:effectLst/>
                <a:latin typeface="Times New Roman" panose="02020603050405020304" pitchFamily="18" charset="0"/>
                <a:ea typeface="Calibri" panose="020F0502020204030204" pitchFamily="34" charset="0"/>
                <a:cs typeface="Times New Roman" panose="02020603050405020304" pitchFamily="18" charset="0"/>
              </a:rPr>
              <a:t>Kết quả: </a:t>
            </a:r>
          </a:p>
          <a:p>
            <a:pPr>
              <a:lnSpc>
                <a:spcPct val="115000"/>
              </a:lnSpc>
              <a:spcAft>
                <a:spcPts val="800"/>
              </a:spcAft>
            </a:pPr>
            <a:r>
              <a:rPr lang="pt-BR" sz="4800" b="1">
                <a:latin typeface="Times New Roman" panose="02020603050405020304" pitchFamily="18" charset="0"/>
                <a:ea typeface="Calibri" panose="020F0502020204030204" pitchFamily="34" charset="0"/>
                <a:cs typeface="Times New Roman" panose="02020603050405020304" pitchFamily="18" charset="0"/>
              </a:rPr>
              <a:t> Nhóm 1:</a:t>
            </a:r>
            <a:r>
              <a:rPr lang="pt-BR" sz="5400" b="1">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a:effectLst/>
                <a:latin typeface="Times New Roman" panose="02020603050405020304" pitchFamily="18" charset="0"/>
                <a:ea typeface="Calibri" panose="020F0502020204030204" pitchFamily="34" charset="0"/>
                <a:cs typeface="Times New Roman" panose="02020603050405020304" pitchFamily="18" charset="0"/>
              </a:rPr>
              <a:t> </a:t>
            </a:r>
            <a:endParaRPr lang="en-SG" sz="54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t-BR" sz="4800" b="1">
                <a:effectLst/>
                <a:latin typeface="Times New Roman" panose="02020603050405020304" pitchFamily="18" charset="0"/>
                <a:ea typeface="Calibri" panose="020F0502020204030204" pitchFamily="34" charset="0"/>
                <a:cs typeface="Times New Roman" panose="02020603050405020304" pitchFamily="18" charset="0"/>
              </a:rPr>
              <a:t> Nhóm 2:  </a:t>
            </a:r>
            <a:endParaRPr lang="en-SG" sz="5400" b="1">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8A72EBFD-5DF4-E368-26DF-32D086CE6DF9}"/>
              </a:ext>
            </a:extLst>
          </p:cNvPr>
          <p:cNvGraphicFramePr>
            <a:graphicFrameLocks noChangeAspect="1"/>
          </p:cNvGraphicFramePr>
          <p:nvPr>
            <p:extLst>
              <p:ext uri="{D42A27DB-BD31-4B8C-83A1-F6EECF244321}">
                <p14:modId xmlns:p14="http://schemas.microsoft.com/office/powerpoint/2010/main" val="3522855851"/>
              </p:ext>
            </p:extLst>
          </p:nvPr>
        </p:nvGraphicFramePr>
        <p:xfrm>
          <a:off x="4419600" y="9196388"/>
          <a:ext cx="12157075" cy="1052512"/>
        </p:xfrm>
        <a:graphic>
          <a:graphicData uri="http://schemas.openxmlformats.org/presentationml/2006/ole">
            <mc:AlternateContent xmlns:mc="http://schemas.openxmlformats.org/markup-compatibility/2006">
              <mc:Choice xmlns:v="urn:schemas-microsoft-com:vml" Requires="v">
                <p:oleObj name="Equation" r:id="rId10" imgW="3060360" imgH="266400" progId="Equation.DSMT4">
                  <p:embed/>
                </p:oleObj>
              </mc:Choice>
              <mc:Fallback>
                <p:oleObj name="Equation" r:id="rId10" imgW="3060360" imgH="266400" progId="Equation.DSMT4">
                  <p:embed/>
                  <p:pic>
                    <p:nvPicPr>
                      <p:cNvPr id="2" name="Object 1">
                        <a:extLst>
                          <a:ext uri="{FF2B5EF4-FFF2-40B4-BE49-F238E27FC236}">
                            <a16:creationId xmlns:a16="http://schemas.microsoft.com/office/drawing/2014/main" id="{A09EA513-65F6-52F9-369E-5B5C8AC9EBE0}"/>
                          </a:ext>
                        </a:extLst>
                      </p:cNvPr>
                      <p:cNvPicPr/>
                      <p:nvPr/>
                    </p:nvPicPr>
                    <p:blipFill>
                      <a:blip r:embed="rId11"/>
                      <a:stretch>
                        <a:fillRect/>
                      </a:stretch>
                    </p:blipFill>
                    <p:spPr>
                      <a:xfrm>
                        <a:off x="4419600" y="9196388"/>
                        <a:ext cx="12157075" cy="105251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7CC5F96-20E5-6084-CBB7-82B3A0364005}"/>
              </a:ext>
            </a:extLst>
          </p:cNvPr>
          <p:cNvGraphicFramePr>
            <a:graphicFrameLocks noChangeAspect="1"/>
          </p:cNvGraphicFramePr>
          <p:nvPr>
            <p:extLst>
              <p:ext uri="{D42A27DB-BD31-4B8C-83A1-F6EECF244321}">
                <p14:modId xmlns:p14="http://schemas.microsoft.com/office/powerpoint/2010/main" val="21331181"/>
              </p:ext>
            </p:extLst>
          </p:nvPr>
        </p:nvGraphicFramePr>
        <p:xfrm>
          <a:off x="4479925" y="10344150"/>
          <a:ext cx="12360275" cy="1052513"/>
        </p:xfrm>
        <a:graphic>
          <a:graphicData uri="http://schemas.openxmlformats.org/presentationml/2006/ole">
            <mc:AlternateContent xmlns:mc="http://schemas.openxmlformats.org/markup-compatibility/2006">
              <mc:Choice xmlns:v="urn:schemas-microsoft-com:vml" Requires="v">
                <p:oleObj name="Equation" r:id="rId12" imgW="3111480" imgH="266400" progId="Equation.DSMT4">
                  <p:embed/>
                </p:oleObj>
              </mc:Choice>
              <mc:Fallback>
                <p:oleObj name="Equation" r:id="rId12" imgW="3111480" imgH="266400" progId="Equation.DSMT4">
                  <p:embed/>
                  <p:pic>
                    <p:nvPicPr>
                      <p:cNvPr id="3" name="Object 2">
                        <a:extLst>
                          <a:ext uri="{FF2B5EF4-FFF2-40B4-BE49-F238E27FC236}">
                            <a16:creationId xmlns:a16="http://schemas.microsoft.com/office/drawing/2014/main" id="{81F2C71F-5483-8FF1-D53A-99AD772AAD69}"/>
                          </a:ext>
                        </a:extLst>
                      </p:cNvPr>
                      <p:cNvPicPr/>
                      <p:nvPr/>
                    </p:nvPicPr>
                    <p:blipFill>
                      <a:blip r:embed="rId13"/>
                      <a:stretch>
                        <a:fillRect/>
                      </a:stretch>
                    </p:blipFill>
                    <p:spPr>
                      <a:xfrm>
                        <a:off x="4479925" y="10344150"/>
                        <a:ext cx="12360275" cy="1052513"/>
                      </a:xfrm>
                      <a:prstGeom prst="rect">
                        <a:avLst/>
                      </a:prstGeom>
                    </p:spPr>
                  </p:pic>
                </p:oleObj>
              </mc:Fallback>
            </mc:AlternateContent>
          </a:graphicData>
        </a:graphic>
      </p:graphicFrame>
    </p:spTree>
    <p:extLst>
      <p:ext uri="{BB962C8B-B14F-4D97-AF65-F5344CB8AC3E}">
        <p14:creationId xmlns:p14="http://schemas.microsoft.com/office/powerpoint/2010/main" val="179278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circle(in)">
                                      <p:cBhvr>
                                        <p:cTn id="7" dur="2000"/>
                                        <p:tgtEl>
                                          <p:spTgt spid="84"/>
                                        </p:tgtEl>
                                      </p:cBhvr>
                                    </p:animEffect>
                                  </p:childTnLst>
                                </p:cTn>
                              </p:par>
                              <p:par>
                                <p:cTn id="8" presetID="6" presetClass="entr" presetSubtype="16"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circle(in)">
                                      <p:cBhvr>
                                        <p:cTn id="10" dur="2000"/>
                                        <p:tgtEl>
                                          <p:spTgt spid="9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wipe(down)">
                                      <p:cBhvr>
                                        <p:cTn id="21" dur="500"/>
                                        <p:tgtEl>
                                          <p:spTgt spid="70"/>
                                        </p:tgtEl>
                                      </p:cBhvr>
                                    </p:animEffect>
                                  </p:childTnLst>
                                </p:cTn>
                              </p:par>
                              <p:par>
                                <p:cTn id="22" presetID="2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par>
                                <p:cTn id="33" presetID="14" presetClass="entr" presetSubtype="1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down)">
                                      <p:cBhvr>
                                        <p:cTn id="40" dur="500"/>
                                        <p:tgtEl>
                                          <p:spTgt spid="4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down)">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84" grpId="0"/>
      <p:bldP spid="70" grpId="0" animBg="1"/>
      <p:bldP spid="45"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54"/>
          <p:cNvGrpSpPr/>
          <p:nvPr/>
        </p:nvGrpSpPr>
        <p:grpSpPr>
          <a:xfrm>
            <a:off x="990600" y="2890225"/>
            <a:ext cx="22219766" cy="4327388"/>
            <a:chOff x="1268078" y="3405486"/>
            <a:chExt cx="22047955" cy="2488273"/>
          </a:xfrm>
        </p:grpSpPr>
        <p:sp>
          <p:nvSpPr>
            <p:cNvPr id="95" name="Rounded Rectangle 94"/>
            <p:cNvSpPr/>
            <p:nvPr/>
          </p:nvSpPr>
          <p:spPr>
            <a:xfrm>
              <a:off x="1474206" y="3579401"/>
              <a:ext cx="21841827" cy="231435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6" name="Group 67"/>
            <p:cNvGrpSpPr/>
            <p:nvPr/>
          </p:nvGrpSpPr>
          <p:grpSpPr>
            <a:xfrm>
              <a:off x="1268078" y="3405486"/>
              <a:ext cx="4673037" cy="1366763"/>
              <a:chOff x="1311958" y="3405486"/>
              <a:chExt cx="4673037" cy="1366763"/>
            </a:xfrm>
          </p:grpSpPr>
          <p:sp>
            <p:nvSpPr>
              <p:cNvPr id="97" name="Freeform 20"/>
              <p:cNvSpPr>
                <a:spLocks/>
              </p:cNvSpPr>
              <p:nvPr/>
            </p:nvSpPr>
            <p:spPr bwMode="auto">
              <a:xfrm rot="5400000">
                <a:off x="3548796" y="2043671"/>
                <a:ext cx="605571" cy="3557816"/>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TextBox 97"/>
              <p:cNvSpPr txBox="1"/>
              <p:nvPr/>
            </p:nvSpPr>
            <p:spPr>
              <a:xfrm>
                <a:off x="2250671" y="3527166"/>
                <a:ext cx="3734324" cy="1245083"/>
              </a:xfrm>
              <a:prstGeom prst="rect">
                <a:avLst/>
              </a:prstGeom>
              <a:noFill/>
            </p:spPr>
            <p:txBody>
              <a:bodyPr wrap="square" rtlCol="0">
                <a:spAutoFit/>
              </a:bodyPr>
              <a:lstStyle/>
              <a:p>
                <a:r>
                  <a:rPr lang="en-SG" sz="4600" b="1" err="1">
                    <a:solidFill>
                      <a:prstClr val="white"/>
                    </a:solidFill>
                    <a:latin typeface="Tahoma" pitchFamily="34" charset="0"/>
                    <a:ea typeface="Tahoma" pitchFamily="34" charset="0"/>
                    <a:cs typeface="Tahoma" pitchFamily="34" charset="0"/>
                  </a:rPr>
                  <a:t>Hoạt</a:t>
                </a:r>
                <a:r>
                  <a:rPr lang="en-SG" sz="4600" b="1">
                    <a:solidFill>
                      <a:prstClr val="white"/>
                    </a:solidFill>
                    <a:latin typeface="Tahoma" pitchFamily="34" charset="0"/>
                    <a:ea typeface="Tahoma" pitchFamily="34" charset="0"/>
                    <a:cs typeface="Tahoma" pitchFamily="34" charset="0"/>
                  </a:rPr>
                  <a:t> </a:t>
                </a:r>
                <a:r>
                  <a:rPr lang="en-SG" sz="4600" b="1" err="1">
                    <a:solidFill>
                      <a:prstClr val="white"/>
                    </a:solidFill>
                    <a:latin typeface="Tahoma" pitchFamily="34" charset="0"/>
                    <a:ea typeface="Tahoma" pitchFamily="34" charset="0"/>
                    <a:cs typeface="Tahoma" pitchFamily="34" charset="0"/>
                  </a:rPr>
                  <a:t>động</a:t>
                </a:r>
                <a:endParaRPr lang="en-US" sz="4600" b="1">
                  <a:solidFill>
                    <a:prstClr val="white"/>
                  </a:solidFill>
                  <a:latin typeface="Tahoma" pitchFamily="34" charset="0"/>
                  <a:ea typeface="Tahoma" pitchFamily="34" charset="0"/>
                  <a:cs typeface="Tahoma"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3</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TÍNH CHẤT CỦA CÁC SỐ  </a:t>
              </a:r>
            </a:p>
          </p:txBody>
        </p:sp>
      </p:grpSp>
      <p:sp>
        <p:nvSpPr>
          <p:cNvPr id="84" name="TextBox 83"/>
          <p:cNvSpPr txBox="1"/>
          <p:nvPr/>
        </p:nvSpPr>
        <p:spPr>
          <a:xfrm>
            <a:off x="5815884" y="3044023"/>
            <a:ext cx="17432115" cy="3682483"/>
          </a:xfrm>
          <a:prstGeom prst="rect">
            <a:avLst/>
          </a:prstGeom>
          <a:noFill/>
        </p:spPr>
        <p:txBody>
          <a:bodyPr wrap="square" rtlCol="0">
            <a:spAutoFit/>
          </a:bodyPr>
          <a:lstStyle/>
          <a:p>
            <a:pPr>
              <a:lnSpc>
                <a:spcPct val="150000"/>
              </a:lnSpc>
            </a:pPr>
            <a:r>
              <a:rPr lang="en-SG" sz="5400" b="1">
                <a:solidFill>
                  <a:prstClr val="black"/>
                </a:solidFill>
                <a:latin typeface="Times New Roman" panose="02020603050405020304" pitchFamily="18" charset="0"/>
                <a:ea typeface="Tahoma" pitchFamily="34" charset="0"/>
                <a:cs typeface="Times New Roman" panose="02020603050405020304" pitchFamily="18" charset="0"/>
              </a:rPr>
              <a:t>Cho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hai</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số</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tự</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nhiên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và</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p>
          <a:p>
            <a:pPr marL="914400" indent="-914400">
              <a:lnSpc>
                <a:spcPct val="150000"/>
              </a:lnSpc>
              <a:buAutoNum type="alphaLcParenR"/>
            </a:pPr>
            <a:r>
              <a:rPr lang="en-SG" sz="5400" b="1">
                <a:solidFill>
                  <a:prstClr val="black"/>
                </a:solidFill>
                <a:latin typeface="Times New Roman" panose="02020603050405020304" pitchFamily="18" charset="0"/>
                <a:ea typeface="Tahoma" pitchFamily="34" charset="0"/>
                <a:cs typeface="Times New Roman" panose="02020603050405020304" pitchFamily="18" charset="0"/>
              </a:rPr>
              <a:t>So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sánh</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và</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với</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p>
          <a:p>
            <a:pPr marL="914400" indent="-914400">
              <a:lnSpc>
                <a:spcPct val="150000"/>
              </a:lnSpc>
              <a:buAutoNum type="alphaLcParenR"/>
            </a:pPr>
            <a:r>
              <a:rPr lang="en-SG" sz="5400" b="1">
                <a:solidFill>
                  <a:prstClr val="black"/>
                </a:solidFill>
                <a:latin typeface="Times New Roman" panose="02020603050405020304" pitchFamily="18" charset="0"/>
                <a:ea typeface="Tahoma" pitchFamily="34" charset="0"/>
                <a:cs typeface="Times New Roman" panose="02020603050405020304" pitchFamily="18" charset="0"/>
              </a:rPr>
              <a:t>So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sánh</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và</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với</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p>
        </p:txBody>
      </p:sp>
      <p:graphicFrame>
        <p:nvGraphicFramePr>
          <p:cNvPr id="43" name="Object 42">
            <a:extLst>
              <a:ext uri="{FF2B5EF4-FFF2-40B4-BE49-F238E27FC236}">
                <a16:creationId xmlns:a16="http://schemas.microsoft.com/office/drawing/2014/main" id="{839C1FEC-296E-72B6-941D-0916FD7930C1}"/>
              </a:ext>
            </a:extLst>
          </p:cNvPr>
          <p:cNvGraphicFramePr>
            <a:graphicFrameLocks noChangeAspect="1"/>
          </p:cNvGraphicFramePr>
          <p:nvPr/>
        </p:nvGraphicFramePr>
        <p:xfrm>
          <a:off x="9823907" y="1862555"/>
          <a:ext cx="1038129" cy="1058254"/>
        </p:xfrm>
        <a:graphic>
          <a:graphicData uri="http://schemas.openxmlformats.org/presentationml/2006/ole">
            <mc:AlternateContent xmlns:mc="http://schemas.openxmlformats.org/markup-compatibility/2006">
              <mc:Choice xmlns:v="urn:schemas-microsoft-com:vml" Requires="v">
                <p:oleObj name="Equation" r:id="rId3" imgW="228600" imgH="266400" progId="Equation.DSMT4">
                  <p:embed/>
                </p:oleObj>
              </mc:Choice>
              <mc:Fallback>
                <p:oleObj name="Equation" r:id="rId3" imgW="228600" imgH="266400" progId="Equation.DSMT4">
                  <p:embed/>
                  <p:pic>
                    <p:nvPicPr>
                      <p:cNvPr id="43" name="Object 42">
                        <a:extLst>
                          <a:ext uri="{FF2B5EF4-FFF2-40B4-BE49-F238E27FC236}">
                            <a16:creationId xmlns:a16="http://schemas.microsoft.com/office/drawing/2014/main" id="{839C1FEC-296E-72B6-941D-0916FD7930C1}"/>
                          </a:ext>
                        </a:extLst>
                      </p:cNvPr>
                      <p:cNvPicPr/>
                      <p:nvPr/>
                    </p:nvPicPr>
                    <p:blipFill>
                      <a:blip r:embed="rId4"/>
                      <a:stretch>
                        <a:fillRect/>
                      </a:stretch>
                    </p:blipFill>
                    <p:spPr>
                      <a:xfrm>
                        <a:off x="9823907" y="1862555"/>
                        <a:ext cx="1038129" cy="1058254"/>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5BCA544B-9735-A4A4-EA19-A0C7E23E30AF}"/>
              </a:ext>
            </a:extLst>
          </p:cNvPr>
          <p:cNvSpPr txBox="1"/>
          <p:nvPr/>
        </p:nvSpPr>
        <p:spPr>
          <a:xfrm>
            <a:off x="1565146" y="7643637"/>
            <a:ext cx="18592800" cy="4366965"/>
          </a:xfrm>
          <a:prstGeom prst="rect">
            <a:avLst/>
          </a:prstGeom>
          <a:noFill/>
        </p:spPr>
        <p:txBody>
          <a:bodyPr wrap="square" rtlCol="0">
            <a:spAutoFit/>
          </a:bodyPr>
          <a:lstStyle/>
          <a:p>
            <a:pPr>
              <a:lnSpc>
                <a:spcPct val="115000"/>
              </a:lnSpc>
              <a:spcAft>
                <a:spcPts val="800"/>
              </a:spcAft>
            </a:pPr>
            <a:r>
              <a:rPr lang="pt-BR" sz="6000" b="1">
                <a:effectLst/>
                <a:latin typeface="Times New Roman" panose="02020603050405020304" pitchFamily="18" charset="0"/>
                <a:ea typeface="Calibri" panose="020F0502020204030204" pitchFamily="34" charset="0"/>
                <a:cs typeface="Times New Roman" panose="02020603050405020304" pitchFamily="18" charset="0"/>
              </a:rPr>
              <a:t>Kết quả:</a:t>
            </a:r>
          </a:p>
          <a:p>
            <a:pPr>
              <a:lnSpc>
                <a:spcPct val="115000"/>
              </a:lnSpc>
              <a:spcAft>
                <a:spcPts val="800"/>
              </a:spcAft>
            </a:pPr>
            <a:r>
              <a:rPr lang="pt-BR" sz="6000" b="1">
                <a:latin typeface="Times New Roman" panose="02020603050405020304" pitchFamily="18" charset="0"/>
                <a:ea typeface="Calibri" panose="020F0502020204030204" pitchFamily="34" charset="0"/>
                <a:cs typeface="Times New Roman" panose="02020603050405020304" pitchFamily="18" charset="0"/>
              </a:rPr>
              <a:t>               a)</a:t>
            </a:r>
          </a:p>
          <a:p>
            <a:pPr>
              <a:lnSpc>
                <a:spcPct val="115000"/>
              </a:lnSpc>
              <a:spcAft>
                <a:spcPts val="800"/>
              </a:spcAft>
            </a:pPr>
            <a:r>
              <a:rPr lang="pt-BR" sz="6000" b="1">
                <a:effectLst/>
                <a:latin typeface="Times New Roman" panose="02020603050405020304" pitchFamily="18" charset="0"/>
                <a:ea typeface="Calibri" panose="020F0502020204030204" pitchFamily="34" charset="0"/>
                <a:cs typeface="Times New Roman" panose="02020603050405020304" pitchFamily="18" charset="0"/>
              </a:rPr>
              <a:t>               b)  </a:t>
            </a:r>
          </a:p>
          <a:p>
            <a:pPr>
              <a:lnSpc>
                <a:spcPct val="115000"/>
              </a:lnSpc>
              <a:spcAft>
                <a:spcPts val="800"/>
              </a:spcAft>
            </a:pPr>
            <a:r>
              <a:rPr lang="pt-BR" sz="4800" b="1">
                <a:latin typeface="Times New Roman" panose="02020603050405020304" pitchFamily="18" charset="0"/>
                <a:ea typeface="Calibri" panose="020F0502020204030204" pitchFamily="34" charset="0"/>
                <a:cs typeface="Times New Roman" panose="02020603050405020304" pitchFamily="18" charset="0"/>
              </a:rPr>
              <a:t> </a:t>
            </a:r>
            <a:endParaRPr lang="en-SG" sz="5400" b="1">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17434B7C-0C65-4E7C-474D-7DCBDD6BD7CA}"/>
              </a:ext>
            </a:extLst>
          </p:cNvPr>
          <p:cNvGraphicFramePr>
            <a:graphicFrameLocks noChangeAspect="1"/>
          </p:cNvGraphicFramePr>
          <p:nvPr>
            <p:extLst>
              <p:ext uri="{D42A27DB-BD31-4B8C-83A1-F6EECF244321}">
                <p14:modId xmlns:p14="http://schemas.microsoft.com/office/powerpoint/2010/main" val="333969839"/>
              </p:ext>
            </p:extLst>
          </p:nvPr>
        </p:nvGraphicFramePr>
        <p:xfrm>
          <a:off x="5456238" y="10048875"/>
          <a:ext cx="4525962" cy="1093788"/>
        </p:xfrm>
        <a:graphic>
          <a:graphicData uri="http://schemas.openxmlformats.org/presentationml/2006/ole">
            <mc:AlternateContent xmlns:mc="http://schemas.openxmlformats.org/markup-compatibility/2006">
              <mc:Choice xmlns:v="urn:schemas-microsoft-com:vml" Requires="v">
                <p:oleObj name="Equation" r:id="rId5" imgW="1091880" imgH="253800" progId="Equation.DSMT4">
                  <p:embed/>
                </p:oleObj>
              </mc:Choice>
              <mc:Fallback>
                <p:oleObj name="Equation" r:id="rId5" imgW="1091880" imgH="253800" progId="Equation.DSMT4">
                  <p:embed/>
                  <p:pic>
                    <p:nvPicPr>
                      <p:cNvPr id="0" name="Object 1"/>
                      <p:cNvPicPr>
                        <a:picLocks noChangeAspect="1" noChangeArrowheads="1"/>
                      </p:cNvPicPr>
                      <p:nvPr/>
                    </p:nvPicPr>
                    <p:blipFill>
                      <a:blip r:embed="rId6"/>
                      <a:srcRect/>
                      <a:stretch>
                        <a:fillRect/>
                      </a:stretch>
                    </p:blipFill>
                    <p:spPr bwMode="auto">
                      <a:xfrm>
                        <a:off x="5456238" y="10048875"/>
                        <a:ext cx="4525962" cy="1093788"/>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B25F1CCD-144E-5AE2-94B2-0B16BDE16CCD}"/>
              </a:ext>
            </a:extLst>
          </p:cNvPr>
          <p:cNvGraphicFramePr>
            <a:graphicFrameLocks noChangeAspect="1"/>
          </p:cNvGraphicFramePr>
          <p:nvPr>
            <p:extLst>
              <p:ext uri="{D42A27DB-BD31-4B8C-83A1-F6EECF244321}">
                <p14:modId xmlns:p14="http://schemas.microsoft.com/office/powerpoint/2010/main" val="2213575306"/>
              </p:ext>
            </p:extLst>
          </p:nvPr>
        </p:nvGraphicFramePr>
        <p:xfrm>
          <a:off x="9220200" y="4495800"/>
          <a:ext cx="2997200" cy="1093788"/>
        </p:xfrm>
        <a:graphic>
          <a:graphicData uri="http://schemas.openxmlformats.org/presentationml/2006/ole">
            <mc:AlternateContent xmlns:mc="http://schemas.openxmlformats.org/markup-compatibility/2006">
              <mc:Choice xmlns:v="urn:schemas-microsoft-com:vml" Requires="v">
                <p:oleObj name="Equation" r:id="rId7" imgW="723600" imgH="253800" progId="Equation.DSMT4">
                  <p:embed/>
                </p:oleObj>
              </mc:Choice>
              <mc:Fallback>
                <p:oleObj name="Equation" r:id="rId7" imgW="723600" imgH="253800" progId="Equation.DSMT4">
                  <p:embed/>
                  <p:pic>
                    <p:nvPicPr>
                      <p:cNvPr id="8" name="Object 7">
                        <a:extLst>
                          <a:ext uri="{FF2B5EF4-FFF2-40B4-BE49-F238E27FC236}">
                            <a16:creationId xmlns:a16="http://schemas.microsoft.com/office/drawing/2014/main" id="{17434B7C-0C65-4E7C-474D-7DCBDD6BD7CA}"/>
                          </a:ext>
                        </a:extLst>
                      </p:cNvPr>
                      <p:cNvPicPr>
                        <a:picLocks noChangeAspect="1" noChangeArrowheads="1"/>
                      </p:cNvPicPr>
                      <p:nvPr/>
                    </p:nvPicPr>
                    <p:blipFill>
                      <a:blip r:embed="rId8"/>
                      <a:srcRect/>
                      <a:stretch>
                        <a:fillRect/>
                      </a:stretch>
                    </p:blipFill>
                    <p:spPr bwMode="auto">
                      <a:xfrm>
                        <a:off x="9220200" y="4495800"/>
                        <a:ext cx="2997200" cy="1093788"/>
                      </a:xfrm>
                      <a:prstGeom prst="rect">
                        <a:avLst/>
                      </a:prstGeom>
                      <a:noFill/>
                    </p:spPr>
                  </p:pic>
                </p:oleObj>
              </mc:Fallback>
            </mc:AlternateContent>
          </a:graphicData>
        </a:graphic>
      </p:graphicFrame>
      <p:sp>
        <p:nvSpPr>
          <p:cNvPr id="10" name="Rectangle 4">
            <a:extLst>
              <a:ext uri="{FF2B5EF4-FFF2-40B4-BE49-F238E27FC236}">
                <a16:creationId xmlns:a16="http://schemas.microsoft.com/office/drawing/2014/main" id="{6DD06E6F-5C88-507C-F812-2942E339059F}"/>
              </a:ext>
            </a:extLst>
          </p:cNvPr>
          <p:cNvSpPr>
            <a:spLocks noChangeArrowheads="1"/>
          </p:cNvSpPr>
          <p:nvPr/>
        </p:nvSpPr>
        <p:spPr bwMode="auto">
          <a:xfrm>
            <a:off x="0" y="44577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11" name="Object 10">
            <a:extLst>
              <a:ext uri="{FF2B5EF4-FFF2-40B4-BE49-F238E27FC236}">
                <a16:creationId xmlns:a16="http://schemas.microsoft.com/office/drawing/2014/main" id="{630C1FA0-06DD-EEA1-155E-4AFD0A46E5F4}"/>
              </a:ext>
            </a:extLst>
          </p:cNvPr>
          <p:cNvGraphicFramePr>
            <a:graphicFrameLocks noChangeAspect="1"/>
          </p:cNvGraphicFramePr>
          <p:nvPr>
            <p:extLst>
              <p:ext uri="{D42A27DB-BD31-4B8C-83A1-F6EECF244321}">
                <p14:modId xmlns:p14="http://schemas.microsoft.com/office/powerpoint/2010/main" val="239729617"/>
              </p:ext>
            </p:extLst>
          </p:nvPr>
        </p:nvGraphicFramePr>
        <p:xfrm>
          <a:off x="13403263" y="4616450"/>
          <a:ext cx="2911475" cy="814388"/>
        </p:xfrm>
        <a:graphic>
          <a:graphicData uri="http://schemas.openxmlformats.org/presentationml/2006/ole">
            <mc:AlternateContent xmlns:mc="http://schemas.openxmlformats.org/markup-compatibility/2006">
              <mc:Choice xmlns:v="urn:schemas-microsoft-com:vml" Requires="v">
                <p:oleObj name="Equation" r:id="rId9" imgW="660240" imgH="190440" progId="Equation.DSMT4">
                  <p:embed/>
                </p:oleObj>
              </mc:Choice>
              <mc:Fallback>
                <p:oleObj name="Equation" r:id="rId9" imgW="660240" imgH="190440" progId="Equation.DSMT4">
                  <p:embed/>
                  <p:pic>
                    <p:nvPicPr>
                      <p:cNvPr id="0" name="Object 3"/>
                      <p:cNvPicPr>
                        <a:picLocks noChangeAspect="1" noChangeArrowheads="1"/>
                      </p:cNvPicPr>
                      <p:nvPr/>
                    </p:nvPicPr>
                    <p:blipFill>
                      <a:blip r:embed="rId10"/>
                      <a:srcRect/>
                      <a:stretch>
                        <a:fillRect/>
                      </a:stretch>
                    </p:blipFill>
                    <p:spPr bwMode="auto">
                      <a:xfrm>
                        <a:off x="13403263" y="4616450"/>
                        <a:ext cx="2911475" cy="814388"/>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2F25EEC5-3816-3197-4C13-B174FADF8704}"/>
              </a:ext>
            </a:extLst>
          </p:cNvPr>
          <p:cNvGraphicFramePr>
            <a:graphicFrameLocks noChangeAspect="1"/>
          </p:cNvGraphicFramePr>
          <p:nvPr>
            <p:extLst>
              <p:ext uri="{D42A27DB-BD31-4B8C-83A1-F6EECF244321}">
                <p14:modId xmlns:p14="http://schemas.microsoft.com/office/powerpoint/2010/main" val="2922696878"/>
              </p:ext>
            </p:extLst>
          </p:nvPr>
        </p:nvGraphicFramePr>
        <p:xfrm>
          <a:off x="9245600" y="5703166"/>
          <a:ext cx="2946400" cy="1093788"/>
        </p:xfrm>
        <a:graphic>
          <a:graphicData uri="http://schemas.openxmlformats.org/presentationml/2006/ole">
            <mc:AlternateContent xmlns:mc="http://schemas.openxmlformats.org/markup-compatibility/2006">
              <mc:Choice xmlns:v="urn:schemas-microsoft-com:vml" Requires="v">
                <p:oleObj name="Equation" r:id="rId11" imgW="711000" imgH="253800" progId="Equation.DSMT4">
                  <p:embed/>
                </p:oleObj>
              </mc:Choice>
              <mc:Fallback>
                <p:oleObj name="Equation" r:id="rId11" imgW="711000" imgH="253800" progId="Equation.DSMT4">
                  <p:embed/>
                  <p:pic>
                    <p:nvPicPr>
                      <p:cNvPr id="8" name="Object 7">
                        <a:extLst>
                          <a:ext uri="{FF2B5EF4-FFF2-40B4-BE49-F238E27FC236}">
                            <a16:creationId xmlns:a16="http://schemas.microsoft.com/office/drawing/2014/main" id="{17434B7C-0C65-4E7C-474D-7DCBDD6BD7CA}"/>
                          </a:ext>
                        </a:extLst>
                      </p:cNvPr>
                      <p:cNvPicPr>
                        <a:picLocks noChangeAspect="1" noChangeArrowheads="1"/>
                      </p:cNvPicPr>
                      <p:nvPr/>
                    </p:nvPicPr>
                    <p:blipFill>
                      <a:blip r:embed="rId12"/>
                      <a:srcRect/>
                      <a:stretch>
                        <a:fillRect/>
                      </a:stretch>
                    </p:blipFill>
                    <p:spPr bwMode="auto">
                      <a:xfrm>
                        <a:off x="9245600" y="5703166"/>
                        <a:ext cx="2946400" cy="1093788"/>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DA8158E6-AB88-A3DD-A83D-BC6031BB3DAC}"/>
              </a:ext>
            </a:extLst>
          </p:cNvPr>
          <p:cNvGraphicFramePr>
            <a:graphicFrameLocks noChangeAspect="1"/>
          </p:cNvGraphicFramePr>
          <p:nvPr>
            <p:extLst>
              <p:ext uri="{D42A27DB-BD31-4B8C-83A1-F6EECF244321}">
                <p14:modId xmlns:p14="http://schemas.microsoft.com/office/powerpoint/2010/main" val="3612766431"/>
              </p:ext>
            </p:extLst>
          </p:nvPr>
        </p:nvGraphicFramePr>
        <p:xfrm>
          <a:off x="13182600" y="5715000"/>
          <a:ext cx="893762" cy="1093787"/>
        </p:xfrm>
        <a:graphic>
          <a:graphicData uri="http://schemas.openxmlformats.org/presentationml/2006/ole">
            <mc:AlternateContent xmlns:mc="http://schemas.openxmlformats.org/markup-compatibility/2006">
              <mc:Choice xmlns:v="urn:schemas-microsoft-com:vml" Requires="v">
                <p:oleObj name="Equation" r:id="rId13" imgW="215640" imgH="253800" progId="Equation.DSMT4">
                  <p:embed/>
                </p:oleObj>
              </mc:Choice>
              <mc:Fallback>
                <p:oleObj name="Equation" r:id="rId13" imgW="215640" imgH="253800" progId="Equation.DSMT4">
                  <p:embed/>
                  <p:pic>
                    <p:nvPicPr>
                      <p:cNvPr id="12" name="Object 11">
                        <a:extLst>
                          <a:ext uri="{FF2B5EF4-FFF2-40B4-BE49-F238E27FC236}">
                            <a16:creationId xmlns:a16="http://schemas.microsoft.com/office/drawing/2014/main" id="{2F25EEC5-3816-3197-4C13-B174FADF8704}"/>
                          </a:ext>
                        </a:extLst>
                      </p:cNvPr>
                      <p:cNvPicPr>
                        <a:picLocks noChangeAspect="1" noChangeArrowheads="1"/>
                      </p:cNvPicPr>
                      <p:nvPr/>
                    </p:nvPicPr>
                    <p:blipFill>
                      <a:blip r:embed="rId14"/>
                      <a:srcRect/>
                      <a:stretch>
                        <a:fillRect/>
                      </a:stretch>
                    </p:blipFill>
                    <p:spPr bwMode="auto">
                      <a:xfrm>
                        <a:off x="13182600" y="5715000"/>
                        <a:ext cx="893762" cy="1093787"/>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756182AE-BFA7-F31D-8C23-36903C20DB42}"/>
              </a:ext>
            </a:extLst>
          </p:cNvPr>
          <p:cNvGraphicFramePr>
            <a:graphicFrameLocks noChangeAspect="1"/>
          </p:cNvGraphicFramePr>
          <p:nvPr>
            <p:extLst>
              <p:ext uri="{D42A27DB-BD31-4B8C-83A1-F6EECF244321}">
                <p14:modId xmlns:p14="http://schemas.microsoft.com/office/powerpoint/2010/main" val="3472406468"/>
              </p:ext>
            </p:extLst>
          </p:nvPr>
        </p:nvGraphicFramePr>
        <p:xfrm>
          <a:off x="15387402" y="5809906"/>
          <a:ext cx="2743200" cy="814388"/>
        </p:xfrm>
        <a:graphic>
          <a:graphicData uri="http://schemas.openxmlformats.org/presentationml/2006/ole">
            <mc:AlternateContent xmlns:mc="http://schemas.openxmlformats.org/markup-compatibility/2006">
              <mc:Choice xmlns:v="urn:schemas-microsoft-com:vml" Requires="v">
                <p:oleObj name="Equation" r:id="rId15" imgW="622080" imgH="190440" progId="Equation.DSMT4">
                  <p:embed/>
                </p:oleObj>
              </mc:Choice>
              <mc:Fallback>
                <p:oleObj name="Equation" r:id="rId15" imgW="622080" imgH="190440" progId="Equation.DSMT4">
                  <p:embed/>
                  <p:pic>
                    <p:nvPicPr>
                      <p:cNvPr id="11" name="Object 10">
                        <a:extLst>
                          <a:ext uri="{FF2B5EF4-FFF2-40B4-BE49-F238E27FC236}">
                            <a16:creationId xmlns:a16="http://schemas.microsoft.com/office/drawing/2014/main" id="{630C1FA0-06DD-EEA1-155E-4AFD0A46E5F4}"/>
                          </a:ext>
                        </a:extLst>
                      </p:cNvPr>
                      <p:cNvPicPr>
                        <a:picLocks noChangeAspect="1" noChangeArrowheads="1"/>
                      </p:cNvPicPr>
                      <p:nvPr/>
                    </p:nvPicPr>
                    <p:blipFill>
                      <a:blip r:embed="rId16"/>
                      <a:srcRect/>
                      <a:stretch>
                        <a:fillRect/>
                      </a:stretch>
                    </p:blipFill>
                    <p:spPr bwMode="auto">
                      <a:xfrm>
                        <a:off x="15387402" y="5809906"/>
                        <a:ext cx="2743200" cy="814388"/>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45248B48-21CE-B967-3A6F-F23FC98074CF}"/>
              </a:ext>
            </a:extLst>
          </p:cNvPr>
          <p:cNvGraphicFramePr>
            <a:graphicFrameLocks noChangeAspect="1"/>
          </p:cNvGraphicFramePr>
          <p:nvPr>
            <p:extLst>
              <p:ext uri="{D42A27DB-BD31-4B8C-83A1-F6EECF244321}">
                <p14:modId xmlns:p14="http://schemas.microsoft.com/office/powerpoint/2010/main" val="3953330668"/>
              </p:ext>
            </p:extLst>
          </p:nvPr>
        </p:nvGraphicFramePr>
        <p:xfrm>
          <a:off x="5386388" y="8888413"/>
          <a:ext cx="2892425" cy="1093787"/>
        </p:xfrm>
        <a:graphic>
          <a:graphicData uri="http://schemas.openxmlformats.org/presentationml/2006/ole">
            <mc:AlternateContent xmlns:mc="http://schemas.openxmlformats.org/markup-compatibility/2006">
              <mc:Choice xmlns:v="urn:schemas-microsoft-com:vml" Requires="v">
                <p:oleObj name="Equation" r:id="rId17" imgW="698400" imgH="253800" progId="Equation.DSMT4">
                  <p:embed/>
                </p:oleObj>
              </mc:Choice>
              <mc:Fallback>
                <p:oleObj name="Equation" r:id="rId17" imgW="698400" imgH="253800" progId="Equation.DSMT4">
                  <p:embed/>
                  <p:pic>
                    <p:nvPicPr>
                      <p:cNvPr id="9" name="Object 8">
                        <a:extLst>
                          <a:ext uri="{FF2B5EF4-FFF2-40B4-BE49-F238E27FC236}">
                            <a16:creationId xmlns:a16="http://schemas.microsoft.com/office/drawing/2014/main" id="{B25F1CCD-144E-5AE2-94B2-0B16BDE16CCD}"/>
                          </a:ext>
                        </a:extLst>
                      </p:cNvPr>
                      <p:cNvPicPr>
                        <a:picLocks noChangeAspect="1" noChangeArrowheads="1"/>
                      </p:cNvPicPr>
                      <p:nvPr/>
                    </p:nvPicPr>
                    <p:blipFill>
                      <a:blip r:embed="rId18"/>
                      <a:srcRect/>
                      <a:stretch>
                        <a:fillRect/>
                      </a:stretch>
                    </p:blipFill>
                    <p:spPr bwMode="auto">
                      <a:xfrm>
                        <a:off x="5386388" y="8888413"/>
                        <a:ext cx="2892425" cy="1093787"/>
                      </a:xfrm>
                      <a:prstGeom prst="rect">
                        <a:avLst/>
                      </a:prstGeom>
                      <a:noFill/>
                    </p:spPr>
                  </p:pic>
                </p:oleObj>
              </mc:Fallback>
            </mc:AlternateContent>
          </a:graphicData>
        </a:graphic>
      </p:graphicFrame>
      <p:graphicFrame>
        <p:nvGraphicFramePr>
          <p:cNvPr id="3" name="Object 2">
            <a:extLst>
              <a:ext uri="{FF2B5EF4-FFF2-40B4-BE49-F238E27FC236}">
                <a16:creationId xmlns:a16="http://schemas.microsoft.com/office/drawing/2014/main" id="{2CD6ABF1-60EB-2214-0569-5DBEE1A1C0BB}"/>
              </a:ext>
            </a:extLst>
          </p:cNvPr>
          <p:cNvGraphicFramePr>
            <a:graphicFrameLocks noChangeAspect="1"/>
          </p:cNvGraphicFramePr>
          <p:nvPr>
            <p:extLst>
              <p:ext uri="{D42A27DB-BD31-4B8C-83A1-F6EECF244321}">
                <p14:modId xmlns:p14="http://schemas.microsoft.com/office/powerpoint/2010/main" val="4233414630"/>
              </p:ext>
            </p:extLst>
          </p:nvPr>
        </p:nvGraphicFramePr>
        <p:xfrm>
          <a:off x="11682413" y="3365500"/>
          <a:ext cx="2071687" cy="977900"/>
        </p:xfrm>
        <a:graphic>
          <a:graphicData uri="http://schemas.openxmlformats.org/presentationml/2006/ole">
            <mc:AlternateContent xmlns:mc="http://schemas.openxmlformats.org/markup-compatibility/2006">
              <mc:Choice xmlns:v="urn:schemas-microsoft-com:vml" Requires="v">
                <p:oleObj name="Equation" r:id="rId19" imgW="469800" imgH="228600" progId="Equation.DSMT4">
                  <p:embed/>
                </p:oleObj>
              </mc:Choice>
              <mc:Fallback>
                <p:oleObj name="Equation" r:id="rId19" imgW="469800" imgH="228600" progId="Equation.DSMT4">
                  <p:embed/>
                  <p:pic>
                    <p:nvPicPr>
                      <p:cNvPr id="11" name="Object 10">
                        <a:extLst>
                          <a:ext uri="{FF2B5EF4-FFF2-40B4-BE49-F238E27FC236}">
                            <a16:creationId xmlns:a16="http://schemas.microsoft.com/office/drawing/2014/main" id="{630C1FA0-06DD-EEA1-155E-4AFD0A46E5F4}"/>
                          </a:ext>
                        </a:extLst>
                      </p:cNvPr>
                      <p:cNvPicPr>
                        <a:picLocks noChangeAspect="1" noChangeArrowheads="1"/>
                      </p:cNvPicPr>
                      <p:nvPr/>
                    </p:nvPicPr>
                    <p:blipFill>
                      <a:blip r:embed="rId20"/>
                      <a:srcRect/>
                      <a:stretch>
                        <a:fillRect/>
                      </a:stretch>
                    </p:blipFill>
                    <p:spPr bwMode="auto">
                      <a:xfrm>
                        <a:off x="11682413" y="3365500"/>
                        <a:ext cx="2071687" cy="977900"/>
                      </a:xfrm>
                      <a:prstGeom prst="rect">
                        <a:avLst/>
                      </a:prstGeom>
                      <a:noFill/>
                    </p:spPr>
                  </p:pic>
                </p:oleObj>
              </mc:Fallback>
            </mc:AlternateContent>
          </a:graphicData>
        </a:graphic>
      </p:graphicFrame>
    </p:spTree>
    <p:extLst>
      <p:ext uri="{BB962C8B-B14F-4D97-AF65-F5344CB8AC3E}">
        <p14:creationId xmlns:p14="http://schemas.microsoft.com/office/powerpoint/2010/main" val="136054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circle(in)">
                                      <p:cBhvr>
                                        <p:cTn id="10" dur="2000"/>
                                        <p:tgtEl>
                                          <p:spTgt spid="84"/>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nodeType="with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circle(in)">
                                      <p:cBhvr>
                                        <p:cTn id="28" dur="2000"/>
                                        <p:tgtEl>
                                          <p:spTgt spid="9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par>
                                <p:cTn id="34" presetID="14" presetClass="entr" presetSubtype="1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3</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TÍNH CHẤT CỦA CÁC SỐ  </a:t>
              </a:r>
            </a:p>
          </p:txBody>
        </p:sp>
      </p:grpSp>
      <p:graphicFrame>
        <p:nvGraphicFramePr>
          <p:cNvPr id="43" name="Object 42">
            <a:extLst>
              <a:ext uri="{FF2B5EF4-FFF2-40B4-BE49-F238E27FC236}">
                <a16:creationId xmlns:a16="http://schemas.microsoft.com/office/drawing/2014/main" id="{839C1FEC-296E-72B6-941D-0916FD7930C1}"/>
              </a:ext>
            </a:extLst>
          </p:cNvPr>
          <p:cNvGraphicFramePr>
            <a:graphicFrameLocks noChangeAspect="1"/>
          </p:cNvGraphicFramePr>
          <p:nvPr/>
        </p:nvGraphicFramePr>
        <p:xfrm>
          <a:off x="9823907" y="1862555"/>
          <a:ext cx="1038129" cy="1058254"/>
        </p:xfrm>
        <a:graphic>
          <a:graphicData uri="http://schemas.openxmlformats.org/presentationml/2006/ole">
            <mc:AlternateContent xmlns:mc="http://schemas.openxmlformats.org/markup-compatibility/2006">
              <mc:Choice xmlns:v="urn:schemas-microsoft-com:vml" Requires="v">
                <p:oleObj name="Equation" r:id="rId3" imgW="228600" imgH="266400" progId="Equation.DSMT4">
                  <p:embed/>
                </p:oleObj>
              </mc:Choice>
              <mc:Fallback>
                <p:oleObj name="Equation" r:id="rId3" imgW="228600" imgH="266400" progId="Equation.DSMT4">
                  <p:embed/>
                  <p:pic>
                    <p:nvPicPr>
                      <p:cNvPr id="43" name="Object 42">
                        <a:extLst>
                          <a:ext uri="{FF2B5EF4-FFF2-40B4-BE49-F238E27FC236}">
                            <a16:creationId xmlns:a16="http://schemas.microsoft.com/office/drawing/2014/main" id="{839C1FEC-296E-72B6-941D-0916FD7930C1}"/>
                          </a:ext>
                        </a:extLst>
                      </p:cNvPr>
                      <p:cNvPicPr/>
                      <p:nvPr/>
                    </p:nvPicPr>
                    <p:blipFill>
                      <a:blip r:embed="rId4"/>
                      <a:stretch>
                        <a:fillRect/>
                      </a:stretch>
                    </p:blipFill>
                    <p:spPr>
                      <a:xfrm>
                        <a:off x="9823907" y="1862555"/>
                        <a:ext cx="1038129" cy="1058254"/>
                      </a:xfrm>
                      <a:prstGeom prst="rect">
                        <a:avLst/>
                      </a:prstGeom>
                    </p:spPr>
                  </p:pic>
                </p:oleObj>
              </mc:Fallback>
            </mc:AlternateContent>
          </a:graphicData>
        </a:graphic>
      </p:graphicFrame>
      <p:grpSp>
        <p:nvGrpSpPr>
          <p:cNvPr id="47" name="Group 46">
            <a:extLst>
              <a:ext uri="{FF2B5EF4-FFF2-40B4-BE49-F238E27FC236}">
                <a16:creationId xmlns:a16="http://schemas.microsoft.com/office/drawing/2014/main" id="{E6B2ACC9-F40D-6717-BF02-39A001AFB393}"/>
              </a:ext>
            </a:extLst>
          </p:cNvPr>
          <p:cNvGrpSpPr/>
          <p:nvPr/>
        </p:nvGrpSpPr>
        <p:grpSpPr>
          <a:xfrm>
            <a:off x="421784" y="3117011"/>
            <a:ext cx="22666817" cy="5645989"/>
            <a:chOff x="1076414" y="4377894"/>
            <a:chExt cx="22666817" cy="5645989"/>
          </a:xfrm>
        </p:grpSpPr>
        <p:grpSp>
          <p:nvGrpSpPr>
            <p:cNvPr id="49" name="Group 5">
              <a:extLst>
                <a:ext uri="{FF2B5EF4-FFF2-40B4-BE49-F238E27FC236}">
                  <a16:creationId xmlns:a16="http://schemas.microsoft.com/office/drawing/2014/main" id="{47CC0DF6-C6A1-480B-1A17-C4873AA2136A}"/>
                </a:ext>
              </a:extLst>
            </p:cNvPr>
            <p:cNvGrpSpPr/>
            <p:nvPr/>
          </p:nvGrpSpPr>
          <p:grpSpPr>
            <a:xfrm>
              <a:off x="1533269" y="4671092"/>
              <a:ext cx="22209962" cy="5352791"/>
              <a:chOff x="637542" y="1083939"/>
              <a:chExt cx="8746049" cy="2107417"/>
            </a:xfrm>
          </p:grpSpPr>
          <p:sp>
            <p:nvSpPr>
              <p:cNvPr id="66" name="Rounded Rectangle 64">
                <a:extLst>
                  <a:ext uri="{FF2B5EF4-FFF2-40B4-BE49-F238E27FC236}">
                    <a16:creationId xmlns:a16="http://schemas.microsoft.com/office/drawing/2014/main" id="{D4C7C269-D38D-8727-BF68-B07EC27B6B81}"/>
                  </a:ext>
                </a:extLst>
              </p:cNvPr>
              <p:cNvSpPr/>
              <p:nvPr/>
            </p:nvSpPr>
            <p:spPr>
              <a:xfrm>
                <a:off x="637542" y="1083939"/>
                <a:ext cx="8746049" cy="2107417"/>
              </a:xfrm>
              <a:prstGeom prst="roundRect">
                <a:avLst>
                  <a:gd name="adj" fmla="val 4110"/>
                </a:avLst>
              </a:prstGeom>
              <a:solidFill>
                <a:schemeClr val="accent5">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7" name="TextBox 66">
                <a:extLst>
                  <a:ext uri="{FF2B5EF4-FFF2-40B4-BE49-F238E27FC236}">
                    <a16:creationId xmlns:a16="http://schemas.microsoft.com/office/drawing/2014/main" id="{FFD92D8F-2B69-2A38-89F2-C6173D487497}"/>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a:latin typeface="Tahoma" pitchFamily="34" charset="0"/>
                  <a:ea typeface="Tahoma" pitchFamily="34" charset="0"/>
                  <a:cs typeface="Tahoma" pitchFamily="34" charset="0"/>
                </a:endParaRPr>
              </a:p>
            </p:txBody>
          </p:sp>
        </p:grpSp>
        <p:grpSp>
          <p:nvGrpSpPr>
            <p:cNvPr id="51" name="Group 65">
              <a:extLst>
                <a:ext uri="{FF2B5EF4-FFF2-40B4-BE49-F238E27FC236}">
                  <a16:creationId xmlns:a16="http://schemas.microsoft.com/office/drawing/2014/main" id="{246237A1-D1A6-2B64-1DB6-78590C6638A5}"/>
                </a:ext>
              </a:extLst>
            </p:cNvPr>
            <p:cNvGrpSpPr/>
            <p:nvPr/>
          </p:nvGrpSpPr>
          <p:grpSpPr>
            <a:xfrm>
              <a:off x="1076414" y="4377894"/>
              <a:ext cx="3776574" cy="897704"/>
              <a:chOff x="166396" y="8755081"/>
              <a:chExt cx="3776574" cy="897704"/>
            </a:xfrm>
          </p:grpSpPr>
          <p:sp>
            <p:nvSpPr>
              <p:cNvPr id="52" name="Freeform 20">
                <a:extLst>
                  <a:ext uri="{FF2B5EF4-FFF2-40B4-BE49-F238E27FC236}">
                    <a16:creationId xmlns:a16="http://schemas.microsoft.com/office/drawing/2014/main" id="{911E22F2-71AA-886E-CEAE-E1EAB1C4EC74}"/>
                  </a:ext>
                </a:extLst>
              </p:cNvPr>
              <p:cNvSpPr>
                <a:spLocks/>
              </p:cNvSpPr>
              <p:nvPr/>
            </p:nvSpPr>
            <p:spPr bwMode="auto">
              <a:xfrm>
                <a:off x="384523" y="8755081"/>
                <a:ext cx="3558447" cy="89770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53" name="Group 7">
                <a:extLst>
                  <a:ext uri="{FF2B5EF4-FFF2-40B4-BE49-F238E27FC236}">
                    <a16:creationId xmlns:a16="http://schemas.microsoft.com/office/drawing/2014/main" id="{D7BB1CE7-DAF0-AF87-5904-70D619183A62}"/>
                  </a:ext>
                </a:extLst>
              </p:cNvPr>
              <p:cNvGrpSpPr/>
              <p:nvPr/>
            </p:nvGrpSpPr>
            <p:grpSpPr>
              <a:xfrm>
                <a:off x="166396" y="8780577"/>
                <a:ext cx="702538" cy="572229"/>
                <a:chOff x="-145995" y="8633545"/>
                <a:chExt cx="787401" cy="641352"/>
              </a:xfrm>
            </p:grpSpPr>
            <p:sp>
              <p:nvSpPr>
                <p:cNvPr id="54" name="Freeform 45">
                  <a:extLst>
                    <a:ext uri="{FF2B5EF4-FFF2-40B4-BE49-F238E27FC236}">
                      <a16:creationId xmlns:a16="http://schemas.microsoft.com/office/drawing/2014/main" id="{2BAF8808-1774-5886-FC40-6C4796730F93}"/>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6">
                  <a:extLst>
                    <a:ext uri="{FF2B5EF4-FFF2-40B4-BE49-F238E27FC236}">
                      <a16:creationId xmlns:a16="http://schemas.microsoft.com/office/drawing/2014/main" id="{0BB01B30-4A5B-97A5-CC07-37EDD00C3346}"/>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7">
                  <a:extLst>
                    <a:ext uri="{FF2B5EF4-FFF2-40B4-BE49-F238E27FC236}">
                      <a16:creationId xmlns:a16="http://schemas.microsoft.com/office/drawing/2014/main" id="{938D2135-7FBC-5027-0AFD-5EFC75DB4043}"/>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8">
                  <a:extLst>
                    <a:ext uri="{FF2B5EF4-FFF2-40B4-BE49-F238E27FC236}">
                      <a16:creationId xmlns:a16="http://schemas.microsoft.com/office/drawing/2014/main" id="{C1E74304-1C83-11C3-25B6-5AEF9FBC5E06}"/>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49">
                  <a:extLst>
                    <a:ext uri="{FF2B5EF4-FFF2-40B4-BE49-F238E27FC236}">
                      <a16:creationId xmlns:a16="http://schemas.microsoft.com/office/drawing/2014/main" id="{D562CECC-A7D2-EB44-AB0F-AD6E1B7F322A}"/>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0">
                  <a:extLst>
                    <a:ext uri="{FF2B5EF4-FFF2-40B4-BE49-F238E27FC236}">
                      <a16:creationId xmlns:a16="http://schemas.microsoft.com/office/drawing/2014/main" id="{4137C4D2-BEFB-8626-7706-FE8C97A65847}"/>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1">
                  <a:extLst>
                    <a:ext uri="{FF2B5EF4-FFF2-40B4-BE49-F238E27FC236}">
                      <a16:creationId xmlns:a16="http://schemas.microsoft.com/office/drawing/2014/main" id="{BC9B1532-574A-BAA2-A9BA-218456DA0FD3}"/>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Freeform 52">
                  <a:extLst>
                    <a:ext uri="{FF2B5EF4-FFF2-40B4-BE49-F238E27FC236}">
                      <a16:creationId xmlns:a16="http://schemas.microsoft.com/office/drawing/2014/main" id="{2365453F-A52E-63CD-B718-908F069ADC6F}"/>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3">
                  <a:extLst>
                    <a:ext uri="{FF2B5EF4-FFF2-40B4-BE49-F238E27FC236}">
                      <a16:creationId xmlns:a16="http://schemas.microsoft.com/office/drawing/2014/main" id="{906078D4-65F0-13BF-1269-A315497E3861}"/>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Rectangle 54">
                  <a:extLst>
                    <a:ext uri="{FF2B5EF4-FFF2-40B4-BE49-F238E27FC236}">
                      <a16:creationId xmlns:a16="http://schemas.microsoft.com/office/drawing/2014/main" id="{65B2ABA9-462D-D972-5F37-59CC237478BA}"/>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5">
                  <a:extLst>
                    <a:ext uri="{FF2B5EF4-FFF2-40B4-BE49-F238E27FC236}">
                      <a16:creationId xmlns:a16="http://schemas.microsoft.com/office/drawing/2014/main" id="{0B30E529-6F18-596F-DAF4-52FB9B49CB90}"/>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56">
                  <a:extLst>
                    <a:ext uri="{FF2B5EF4-FFF2-40B4-BE49-F238E27FC236}">
                      <a16:creationId xmlns:a16="http://schemas.microsoft.com/office/drawing/2014/main" id="{83D99858-D5AA-71A2-869A-1BA3E7838A9E}"/>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89" name="TextBox 88">
            <a:extLst>
              <a:ext uri="{FF2B5EF4-FFF2-40B4-BE49-F238E27FC236}">
                <a16:creationId xmlns:a16="http://schemas.microsoft.com/office/drawing/2014/main" id="{D087C640-1826-0CBB-F686-DF19C4438D78}"/>
              </a:ext>
            </a:extLst>
          </p:cNvPr>
          <p:cNvSpPr txBox="1"/>
          <p:nvPr/>
        </p:nvSpPr>
        <p:spPr>
          <a:xfrm>
            <a:off x="1260133" y="3174161"/>
            <a:ext cx="2480166" cy="800219"/>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Ghi</a:t>
            </a:r>
            <a:r>
              <a:rPr lang="en-US" sz="4600" b="1">
                <a:solidFill>
                  <a:schemeClr val="bg1"/>
                </a:solidFill>
                <a:latin typeface="Tahoma" pitchFamily="34" charset="0"/>
                <a:ea typeface="Tahoma" pitchFamily="34" charset="0"/>
                <a:cs typeface="Tahoma" pitchFamily="34" charset="0"/>
              </a:rPr>
              <a:t> </a:t>
            </a:r>
            <a:r>
              <a:rPr lang="en-US" sz="4600" b="1" err="1">
                <a:solidFill>
                  <a:schemeClr val="bg1"/>
                </a:solidFill>
                <a:latin typeface="Tahoma" pitchFamily="34" charset="0"/>
                <a:ea typeface="Tahoma" pitchFamily="34" charset="0"/>
                <a:cs typeface="Tahoma" pitchFamily="34" charset="0"/>
              </a:rPr>
              <a:t>nhớ</a:t>
            </a:r>
            <a:endParaRPr lang="en-US" sz="4600" b="1">
              <a:solidFill>
                <a:schemeClr val="bg1"/>
              </a:solidFill>
              <a:latin typeface="Tahoma" pitchFamily="34" charset="0"/>
              <a:ea typeface="Tahoma" pitchFamily="34" charset="0"/>
              <a:cs typeface="Tahoma" pitchFamily="34" charset="0"/>
            </a:endParaRPr>
          </a:p>
        </p:txBody>
      </p:sp>
      <p:sp>
        <p:nvSpPr>
          <p:cNvPr id="90" name="Rectangle 89">
            <a:extLst>
              <a:ext uri="{FF2B5EF4-FFF2-40B4-BE49-F238E27FC236}">
                <a16:creationId xmlns:a16="http://schemas.microsoft.com/office/drawing/2014/main" id="{B1679316-6403-AE62-895D-48C9A56EED7E}"/>
              </a:ext>
            </a:extLst>
          </p:cNvPr>
          <p:cNvSpPr/>
          <p:nvPr/>
        </p:nvSpPr>
        <p:spPr>
          <a:xfrm>
            <a:off x="1993392" y="4646657"/>
            <a:ext cx="19628551" cy="822213"/>
          </a:xfrm>
          <a:prstGeom prst="rect">
            <a:avLst/>
          </a:prstGeom>
        </p:spPr>
        <p:txBody>
          <a:bodyPr wrap="square">
            <a:spAutoFit/>
          </a:bodyPr>
          <a:lstStyle/>
          <a:p>
            <a:pPr>
              <a:lnSpc>
                <a:spcPct val="120000"/>
              </a:lnSpc>
            </a:pPr>
            <a:r>
              <a:rPr lang="en-US" sz="4400" b="1">
                <a:latin typeface="Tahoma" pitchFamily="34" charset="0"/>
                <a:ea typeface="Tahoma" pitchFamily="34" charset="0"/>
                <a:cs typeface="Tahoma" pitchFamily="34" charset="0"/>
                <a:sym typeface="Symbol"/>
              </a:rPr>
              <a:t>Ta </a:t>
            </a:r>
            <a:r>
              <a:rPr lang="en-US" sz="4400" b="1" err="1">
                <a:latin typeface="Tahoma" pitchFamily="34" charset="0"/>
                <a:ea typeface="Tahoma" pitchFamily="34" charset="0"/>
                <a:cs typeface="Tahoma" pitchFamily="34" charset="0"/>
                <a:sym typeface="Symbol"/>
              </a:rPr>
              <a:t>có</a:t>
            </a:r>
            <a:r>
              <a:rPr lang="en-US" sz="4400" b="1">
                <a:latin typeface="Tahoma" pitchFamily="34" charset="0"/>
                <a:ea typeface="Tahoma" pitchFamily="34" charset="0"/>
                <a:cs typeface="Tahoma" pitchFamily="34" charset="0"/>
                <a:sym typeface="Symbol"/>
              </a:rPr>
              <a:t> </a:t>
            </a:r>
            <a:r>
              <a:rPr lang="en-US" sz="4400" b="1" err="1">
                <a:latin typeface="Tahoma" pitchFamily="34" charset="0"/>
                <a:ea typeface="Tahoma" pitchFamily="34" charset="0"/>
                <a:cs typeface="Tahoma" pitchFamily="34" charset="0"/>
                <a:sym typeface="Symbol"/>
              </a:rPr>
              <a:t>hai</a:t>
            </a:r>
            <a:r>
              <a:rPr lang="en-US" sz="4400" b="1">
                <a:latin typeface="Tahoma" pitchFamily="34" charset="0"/>
                <a:ea typeface="Tahoma" pitchFamily="34" charset="0"/>
                <a:cs typeface="Tahoma" pitchFamily="34" charset="0"/>
                <a:sym typeface="Symbol"/>
              </a:rPr>
              <a:t> </a:t>
            </a:r>
            <a:r>
              <a:rPr lang="en-US" sz="4400" b="1" err="1">
                <a:latin typeface="Tahoma" pitchFamily="34" charset="0"/>
                <a:ea typeface="Tahoma" pitchFamily="34" charset="0"/>
                <a:cs typeface="Tahoma" pitchFamily="34" charset="0"/>
                <a:sym typeface="Symbol"/>
              </a:rPr>
              <a:t>đẳng</a:t>
            </a:r>
            <a:r>
              <a:rPr lang="en-US" sz="4400" b="1">
                <a:latin typeface="Tahoma" pitchFamily="34" charset="0"/>
                <a:ea typeface="Tahoma" pitchFamily="34" charset="0"/>
                <a:cs typeface="Tahoma" pitchFamily="34" charset="0"/>
                <a:sym typeface="Symbol"/>
              </a:rPr>
              <a:t> </a:t>
            </a:r>
            <a:r>
              <a:rPr lang="en-US" sz="4400" b="1" err="1">
                <a:latin typeface="Tahoma" pitchFamily="34" charset="0"/>
                <a:ea typeface="Tahoma" pitchFamily="34" charset="0"/>
                <a:cs typeface="Tahoma" pitchFamily="34" charset="0"/>
                <a:sym typeface="Symbol"/>
              </a:rPr>
              <a:t>thức</a:t>
            </a:r>
            <a:r>
              <a:rPr lang="en-US" sz="4400" b="1">
                <a:latin typeface="Tahoma" pitchFamily="34" charset="0"/>
                <a:ea typeface="Tahoma" pitchFamily="34" charset="0"/>
                <a:cs typeface="Tahoma" pitchFamily="34" charset="0"/>
                <a:sym typeface="Symbol"/>
              </a:rPr>
              <a:t> </a:t>
            </a:r>
            <a:r>
              <a:rPr lang="en-US" sz="4400" b="1" err="1">
                <a:latin typeface="Tahoma" pitchFamily="34" charset="0"/>
                <a:ea typeface="Tahoma" pitchFamily="34" charset="0"/>
                <a:cs typeface="Tahoma" pitchFamily="34" charset="0"/>
                <a:sym typeface="Symbol"/>
              </a:rPr>
              <a:t>sau</a:t>
            </a:r>
            <a:r>
              <a:rPr lang="en-US" sz="4400" b="1">
                <a:latin typeface="Tahoma" pitchFamily="34" charset="0"/>
                <a:ea typeface="Tahoma" pitchFamily="34" charset="0"/>
                <a:cs typeface="Tahoma" pitchFamily="34" charset="0"/>
                <a:sym typeface="Symbol"/>
              </a:rPr>
              <a:t>:</a:t>
            </a:r>
            <a:endParaRPr lang="en-US" sz="4400" b="1">
              <a:latin typeface="Tahoma" pitchFamily="34" charset="0"/>
              <a:ea typeface="Tahoma" pitchFamily="34" charset="0"/>
              <a:cs typeface="Tahoma" pitchFamily="34" charset="0"/>
            </a:endParaRPr>
          </a:p>
        </p:txBody>
      </p:sp>
      <p:graphicFrame>
        <p:nvGraphicFramePr>
          <p:cNvPr id="2" name="Object 1">
            <a:extLst>
              <a:ext uri="{FF2B5EF4-FFF2-40B4-BE49-F238E27FC236}">
                <a16:creationId xmlns:a16="http://schemas.microsoft.com/office/drawing/2014/main" id="{EDE2370C-72EB-89A1-A924-E30F87A3760A}"/>
              </a:ext>
            </a:extLst>
          </p:cNvPr>
          <p:cNvGraphicFramePr>
            <a:graphicFrameLocks noChangeAspect="1"/>
          </p:cNvGraphicFramePr>
          <p:nvPr>
            <p:extLst>
              <p:ext uri="{D42A27DB-BD31-4B8C-83A1-F6EECF244321}">
                <p14:modId xmlns:p14="http://schemas.microsoft.com/office/powerpoint/2010/main" val="4123499963"/>
              </p:ext>
            </p:extLst>
          </p:nvPr>
        </p:nvGraphicFramePr>
        <p:xfrm>
          <a:off x="3775075" y="7104063"/>
          <a:ext cx="7578725" cy="1147762"/>
        </p:xfrm>
        <a:graphic>
          <a:graphicData uri="http://schemas.openxmlformats.org/presentationml/2006/ole">
            <mc:AlternateContent xmlns:mc="http://schemas.openxmlformats.org/markup-compatibility/2006">
              <mc:Choice xmlns:v="urn:schemas-microsoft-com:vml" Requires="v">
                <p:oleObj name="Equation" r:id="rId5" imgW="1828800" imgH="266400" progId="Equation.DSMT4">
                  <p:embed/>
                </p:oleObj>
              </mc:Choice>
              <mc:Fallback>
                <p:oleObj name="Equation" r:id="rId5" imgW="1828800" imgH="266400" progId="Equation.DSMT4">
                  <p:embed/>
                  <p:pic>
                    <p:nvPicPr>
                      <p:cNvPr id="8" name="Object 7">
                        <a:extLst>
                          <a:ext uri="{FF2B5EF4-FFF2-40B4-BE49-F238E27FC236}">
                            <a16:creationId xmlns:a16="http://schemas.microsoft.com/office/drawing/2014/main" id="{17434B7C-0C65-4E7C-474D-7DCBDD6BD7CA}"/>
                          </a:ext>
                        </a:extLst>
                      </p:cNvPr>
                      <p:cNvPicPr>
                        <a:picLocks noChangeAspect="1" noChangeArrowheads="1"/>
                      </p:cNvPicPr>
                      <p:nvPr/>
                    </p:nvPicPr>
                    <p:blipFill>
                      <a:blip r:embed="rId6"/>
                      <a:srcRect/>
                      <a:stretch>
                        <a:fillRect/>
                      </a:stretch>
                    </p:blipFill>
                    <p:spPr bwMode="auto">
                      <a:xfrm>
                        <a:off x="3775075" y="7104063"/>
                        <a:ext cx="7578725" cy="1147762"/>
                      </a:xfrm>
                      <a:prstGeom prst="rect">
                        <a:avLst/>
                      </a:prstGeom>
                      <a:noFill/>
                    </p:spPr>
                  </p:pic>
                </p:oleObj>
              </mc:Fallback>
            </mc:AlternateContent>
          </a:graphicData>
        </a:graphic>
      </p:graphicFrame>
      <p:graphicFrame>
        <p:nvGraphicFramePr>
          <p:cNvPr id="3" name="Object 2">
            <a:extLst>
              <a:ext uri="{FF2B5EF4-FFF2-40B4-BE49-F238E27FC236}">
                <a16:creationId xmlns:a16="http://schemas.microsoft.com/office/drawing/2014/main" id="{5BF0B571-0822-AF79-AD53-4DB3CE904C81}"/>
              </a:ext>
            </a:extLst>
          </p:cNvPr>
          <p:cNvGraphicFramePr>
            <a:graphicFrameLocks noChangeAspect="1"/>
          </p:cNvGraphicFramePr>
          <p:nvPr>
            <p:extLst>
              <p:ext uri="{D42A27DB-BD31-4B8C-83A1-F6EECF244321}">
                <p14:modId xmlns:p14="http://schemas.microsoft.com/office/powerpoint/2010/main" val="3139212401"/>
              </p:ext>
            </p:extLst>
          </p:nvPr>
        </p:nvGraphicFramePr>
        <p:xfrm>
          <a:off x="3735387" y="5849938"/>
          <a:ext cx="5942013" cy="1093787"/>
        </p:xfrm>
        <a:graphic>
          <a:graphicData uri="http://schemas.openxmlformats.org/presentationml/2006/ole">
            <mc:AlternateContent xmlns:mc="http://schemas.openxmlformats.org/markup-compatibility/2006">
              <mc:Choice xmlns:v="urn:schemas-microsoft-com:vml" Requires="v">
                <p:oleObj name="Equation" r:id="rId7" imgW="1434960" imgH="253800" progId="Equation.DSMT4">
                  <p:embed/>
                </p:oleObj>
              </mc:Choice>
              <mc:Fallback>
                <p:oleObj name="Equation" r:id="rId7" imgW="1434960" imgH="253800" progId="Equation.DSMT4">
                  <p:embed/>
                  <p:pic>
                    <p:nvPicPr>
                      <p:cNvPr id="15" name="Object 14">
                        <a:extLst>
                          <a:ext uri="{FF2B5EF4-FFF2-40B4-BE49-F238E27FC236}">
                            <a16:creationId xmlns:a16="http://schemas.microsoft.com/office/drawing/2014/main" id="{45248B48-21CE-B967-3A6F-F23FC98074CF}"/>
                          </a:ext>
                        </a:extLst>
                      </p:cNvPr>
                      <p:cNvPicPr>
                        <a:picLocks noChangeAspect="1" noChangeArrowheads="1"/>
                      </p:cNvPicPr>
                      <p:nvPr/>
                    </p:nvPicPr>
                    <p:blipFill>
                      <a:blip r:embed="rId8"/>
                      <a:srcRect/>
                      <a:stretch>
                        <a:fillRect/>
                      </a:stretch>
                    </p:blipFill>
                    <p:spPr bwMode="auto">
                      <a:xfrm>
                        <a:off x="3735387" y="5849938"/>
                        <a:ext cx="5942013" cy="1093787"/>
                      </a:xfrm>
                      <a:prstGeom prst="rect">
                        <a:avLst/>
                      </a:prstGeom>
                      <a:noFill/>
                    </p:spPr>
                  </p:pic>
                </p:oleObj>
              </mc:Fallback>
            </mc:AlternateContent>
          </a:graphicData>
        </a:graphic>
      </p:graphicFrame>
    </p:spTree>
    <p:extLst>
      <p:ext uri="{BB962C8B-B14F-4D97-AF65-F5344CB8AC3E}">
        <p14:creationId xmlns:p14="http://schemas.microsoft.com/office/powerpoint/2010/main" val="395683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circle(in)">
                                      <p:cBhvr>
                                        <p:cTn id="7" dur="2000"/>
                                        <p:tgtEl>
                                          <p:spTgt spid="90">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circle(in)">
                                      <p:cBhvr>
                                        <p:cTn id="10" dur="2000"/>
                                        <p:tgtEl>
                                          <p:spTgt spid="89"/>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circle(in)">
                                      <p:cBhvr>
                                        <p:cTn id="19"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8697" y="2366043"/>
            <a:ext cx="21868726" cy="10511757"/>
            <a:chOff x="1440196" y="3480127"/>
            <a:chExt cx="21868726"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40196" y="3486539"/>
              <a:ext cx="21868726" cy="10505345"/>
              <a:chOff x="1440196" y="3486539"/>
              <a:chExt cx="21868726" cy="10505345"/>
            </a:xfrm>
          </p:grpSpPr>
          <p:sp>
            <p:nvSpPr>
              <p:cNvPr id="6" name="Rounded Rectangle 5"/>
              <p:cNvSpPr/>
              <p:nvPr/>
            </p:nvSpPr>
            <p:spPr>
              <a:xfrm>
                <a:off x="1440196" y="3696072"/>
                <a:ext cx="21868726"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7" name="Round Same Side Corner Rectangle 6"/>
              <p:cNvSpPr/>
              <p:nvPr/>
            </p:nvSpPr>
            <p:spPr>
              <a:xfrm flipV="1">
                <a:off x="9152197" y="3486539"/>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528000"/>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6" y="3472448"/>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804051" y="1848439"/>
              <a:ext cx="1283801"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err="1">
                  <a:solidFill>
                    <a:schemeClr val="bg1"/>
                  </a:solidFill>
                  <a:latin typeface="Tahoma" pitchFamily="34" charset="0"/>
                  <a:cs typeface="Tahoma" pitchFamily="34" charset="0"/>
                </a:rPr>
                <a:t>Câu</a:t>
              </a:r>
              <a:r>
                <a:rPr lang="en-US" sz="4400" b="1">
                  <a:solidFill>
                    <a:schemeClr val="bg1"/>
                  </a:solidFill>
                  <a:latin typeface="Tahoma" pitchFamily="34" charset="0"/>
                  <a:cs typeface="Tahoma" pitchFamily="34" charset="0"/>
                </a:rPr>
                <a:t> </a:t>
              </a:r>
              <a:r>
                <a:rPr lang="vi-VN" sz="4400" b="1">
                  <a:solidFill>
                    <a:schemeClr val="bg1"/>
                  </a:solidFill>
                  <a:latin typeface="Tahoma" pitchFamily="34" charset="0"/>
                  <a:cs typeface="Tahoma" pitchFamily="34" charset="0"/>
                </a:rPr>
                <a:t>1</a:t>
              </a:r>
              <a:endParaRPr lang="en-US" sz="4400" b="1">
                <a:solidFill>
                  <a:schemeClr val="bg1"/>
                </a:solidFill>
                <a:latin typeface="Tahoma" pitchFamily="34" charset="0"/>
                <a:cs typeface="Tahoma" pitchFamily="34" charset="0"/>
              </a:endParaRPr>
            </a:p>
          </p:txBody>
        </p:sp>
      </p:grpSp>
      <p:sp>
        <p:nvSpPr>
          <p:cNvPr id="28" name="Text Box 4"/>
          <p:cNvSpPr txBox="1">
            <a:spLocks noChangeArrowheads="1"/>
          </p:cNvSpPr>
          <p:nvPr/>
        </p:nvSpPr>
        <p:spPr bwMode="auto">
          <a:xfrm>
            <a:off x="1928659" y="4660166"/>
            <a:ext cx="20308626" cy="799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200000"/>
              </a:lnSpc>
            </a:pPr>
            <a:r>
              <a:rPr lang="vi-VN" sz="4400" b="1">
                <a:latin typeface="Tahoma" pitchFamily="34" charset="0"/>
                <a:ea typeface="Tahoma" pitchFamily="34" charset="0"/>
                <a:cs typeface="Tahoma" pitchFamily="34" charset="0"/>
              </a:rPr>
              <a:t>	Lớp 11A có </a:t>
            </a:r>
            <a:r>
              <a:rPr lang="en-US" sz="4400" b="1">
                <a:latin typeface="Tahoma" pitchFamily="34" charset="0"/>
                <a:ea typeface="Tahoma" pitchFamily="34" charset="0"/>
                <a:cs typeface="Tahoma" pitchFamily="34" charset="0"/>
              </a:rPr>
              <a:t>20</a:t>
            </a:r>
            <a:r>
              <a:rPr lang="vi-VN" sz="4400" b="1">
                <a:latin typeface="Tahoma" pitchFamily="34" charset="0"/>
                <a:ea typeface="Tahoma" pitchFamily="34" charset="0"/>
                <a:cs typeface="Tahoma" pitchFamily="34" charset="0"/>
              </a:rPr>
              <a:t> học sinh nam và </a:t>
            </a:r>
            <a:r>
              <a:rPr lang="en-US" sz="4400" b="1">
                <a:latin typeface="Tahoma" pitchFamily="34" charset="0"/>
                <a:ea typeface="Tahoma" pitchFamily="34" charset="0"/>
                <a:cs typeface="Tahoma" pitchFamily="34" charset="0"/>
              </a:rPr>
              <a:t>25</a:t>
            </a:r>
            <a:r>
              <a:rPr lang="vi-VN" sz="4400" b="1">
                <a:latin typeface="Tahoma" pitchFamily="34" charset="0"/>
                <a:ea typeface="Tahoma" pitchFamily="34" charset="0"/>
                <a:cs typeface="Tahoma" pitchFamily="34" charset="0"/>
              </a:rPr>
              <a:t> học sinh nữ. Có bao nhiêu cách chọn một đôi song ca gồm </a:t>
            </a:r>
            <a:r>
              <a:rPr lang="en-US" sz="4400" b="1">
                <a:latin typeface="Tahoma" pitchFamily="34" charset="0"/>
                <a:ea typeface="Tahoma" pitchFamily="34" charset="0"/>
                <a:cs typeface="Tahoma" pitchFamily="34" charset="0"/>
              </a:rPr>
              <a:t>1</a:t>
            </a:r>
            <a:r>
              <a:rPr lang="vi-VN" sz="4400" b="1">
                <a:latin typeface="Tahoma" pitchFamily="34" charset="0"/>
                <a:ea typeface="Tahoma" pitchFamily="34" charset="0"/>
                <a:cs typeface="Tahoma" pitchFamily="34" charset="0"/>
              </a:rPr>
              <a:t> nam và </a:t>
            </a:r>
            <a:r>
              <a:rPr lang="en-US" sz="4400" b="1">
                <a:latin typeface="Tahoma" pitchFamily="34" charset="0"/>
                <a:ea typeface="Tahoma" pitchFamily="34" charset="0"/>
                <a:cs typeface="Tahoma" pitchFamily="34" charset="0"/>
              </a:rPr>
              <a:t>1</a:t>
            </a:r>
            <a:r>
              <a:rPr lang="vi-VN" sz="4400" b="1">
                <a:latin typeface="Tahoma" pitchFamily="34" charset="0"/>
                <a:ea typeface="Tahoma" pitchFamily="34" charset="0"/>
                <a:cs typeface="Tahoma" pitchFamily="34" charset="0"/>
              </a:rPr>
              <a:t> nữ?</a:t>
            </a:r>
          </a:p>
          <a:p>
            <a:pPr eaLnBrk="1" hangingPunct="1">
              <a:lnSpc>
                <a:spcPct val="200000"/>
              </a:lnSpc>
            </a:pP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A. </a:t>
            </a:r>
            <a:r>
              <a:rPr lang="en-US" sz="4400" b="1">
                <a:latin typeface="Tahoma" pitchFamily="34" charset="0"/>
                <a:ea typeface="Tahoma" pitchFamily="34" charset="0"/>
                <a:cs typeface="Tahoma" pitchFamily="34" charset="0"/>
              </a:rPr>
              <a:t>45.</a:t>
            </a:r>
            <a:endParaRPr lang="vi-VN" sz="4400" b="1">
              <a:latin typeface="Tahoma" pitchFamily="34" charset="0"/>
              <a:ea typeface="Tahoma" pitchFamily="34" charset="0"/>
              <a:cs typeface="Tahoma" pitchFamily="34" charset="0"/>
            </a:endParaRPr>
          </a:p>
          <a:p>
            <a:pPr eaLnBrk="1" hangingPunct="1">
              <a:lnSpc>
                <a:spcPct val="200000"/>
              </a:lnSpc>
            </a:pP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B. </a:t>
            </a:r>
            <a:r>
              <a:rPr lang="en-US" sz="4400" b="1">
                <a:latin typeface="Tahoma" pitchFamily="34" charset="0"/>
                <a:ea typeface="Tahoma" pitchFamily="34" charset="0"/>
                <a:cs typeface="Tahoma" pitchFamily="34" charset="0"/>
              </a:rPr>
              <a:t>500.</a:t>
            </a:r>
            <a:endParaRPr lang="vi-VN" sz="4400" b="1" u="sng">
              <a:latin typeface="Tahoma" pitchFamily="34" charset="0"/>
              <a:ea typeface="Tahoma" pitchFamily="34" charset="0"/>
              <a:cs typeface="Tahoma" pitchFamily="34" charset="0"/>
            </a:endParaRPr>
          </a:p>
          <a:p>
            <a:pPr eaLnBrk="1" hangingPunct="1">
              <a:lnSpc>
                <a:spcPct val="200000"/>
              </a:lnSpc>
            </a:pP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C. </a:t>
            </a:r>
            <a:r>
              <a:rPr lang="en-US" sz="4400" b="1">
                <a:latin typeface="Tahoma" pitchFamily="34" charset="0"/>
                <a:ea typeface="Tahoma" pitchFamily="34" charset="0"/>
                <a:cs typeface="Tahoma" pitchFamily="34" charset="0"/>
              </a:rPr>
              <a:t> </a:t>
            </a:r>
            <a:endParaRPr lang="vi-VN" sz="4400" b="1">
              <a:latin typeface="Tahoma" pitchFamily="34" charset="0"/>
              <a:ea typeface="Tahoma" pitchFamily="34" charset="0"/>
              <a:cs typeface="Tahoma" pitchFamily="34" charset="0"/>
            </a:endParaRPr>
          </a:p>
          <a:p>
            <a:pPr eaLnBrk="1" hangingPunct="1">
              <a:lnSpc>
                <a:spcPct val="200000"/>
              </a:lnSpc>
            </a:pP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D. </a:t>
            </a:r>
            <a:r>
              <a:rPr lang="en-US" sz="4400" b="1">
                <a:latin typeface="Tahoma" pitchFamily="34" charset="0"/>
                <a:ea typeface="Tahoma" pitchFamily="34" charset="0"/>
                <a:cs typeface="Tahoma" pitchFamily="34" charset="0"/>
              </a:rPr>
              <a:t>900.</a:t>
            </a:r>
          </a:p>
        </p:txBody>
      </p:sp>
      <p:sp>
        <p:nvSpPr>
          <p:cNvPr id="29" name="Oval 5"/>
          <p:cNvSpPr>
            <a:spLocks noChangeArrowheads="1"/>
          </p:cNvSpPr>
          <p:nvPr/>
        </p:nvSpPr>
        <p:spPr bwMode="auto">
          <a:xfrm>
            <a:off x="3143250" y="8856735"/>
            <a:ext cx="1140244" cy="1277865"/>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graphicFrame>
        <p:nvGraphicFramePr>
          <p:cNvPr id="41" name="Object 40">
            <a:extLst>
              <a:ext uri="{FF2B5EF4-FFF2-40B4-BE49-F238E27FC236}">
                <a16:creationId xmlns:a16="http://schemas.microsoft.com/office/drawing/2014/main" id="{97DFBA82-4121-FD13-FD93-A5802AE7A7B0}"/>
              </a:ext>
            </a:extLst>
          </p:cNvPr>
          <p:cNvGraphicFramePr>
            <a:graphicFrameLocks noChangeAspect="1"/>
          </p:cNvGraphicFramePr>
          <p:nvPr>
            <p:extLst>
              <p:ext uri="{D42A27DB-BD31-4B8C-83A1-F6EECF244321}">
                <p14:modId xmlns:p14="http://schemas.microsoft.com/office/powerpoint/2010/main" val="4114763014"/>
              </p:ext>
            </p:extLst>
          </p:nvPr>
        </p:nvGraphicFramePr>
        <p:xfrm>
          <a:off x="4267200" y="10287000"/>
          <a:ext cx="1209675" cy="1093788"/>
        </p:xfrm>
        <a:graphic>
          <a:graphicData uri="http://schemas.openxmlformats.org/presentationml/2006/ole">
            <mc:AlternateContent xmlns:mc="http://schemas.openxmlformats.org/markup-compatibility/2006">
              <mc:Choice xmlns:v="urn:schemas-microsoft-com:vml" Requires="v">
                <p:oleObj name="Equation" r:id="rId2" imgW="291960" imgH="253800" progId="Equation.DSMT4">
                  <p:embed/>
                </p:oleObj>
              </mc:Choice>
              <mc:Fallback>
                <p:oleObj name="Equation" r:id="rId2" imgW="291960" imgH="253800" progId="Equation.DSMT4">
                  <p:embed/>
                  <p:pic>
                    <p:nvPicPr>
                      <p:cNvPr id="13" name="Object 12">
                        <a:extLst>
                          <a:ext uri="{FF2B5EF4-FFF2-40B4-BE49-F238E27FC236}">
                            <a16:creationId xmlns:a16="http://schemas.microsoft.com/office/drawing/2014/main" id="{DA8158E6-AB88-A3DD-A83D-BC6031BB3DAC}"/>
                          </a:ext>
                        </a:extLst>
                      </p:cNvPr>
                      <p:cNvPicPr>
                        <a:picLocks noChangeAspect="1" noChangeArrowheads="1"/>
                      </p:cNvPicPr>
                      <p:nvPr/>
                    </p:nvPicPr>
                    <p:blipFill>
                      <a:blip r:embed="rId3"/>
                      <a:srcRect/>
                      <a:stretch>
                        <a:fillRect/>
                      </a:stretch>
                    </p:blipFill>
                    <p:spPr bwMode="auto">
                      <a:xfrm>
                        <a:off x="4267200" y="10287000"/>
                        <a:ext cx="1209675" cy="1093788"/>
                      </a:xfrm>
                      <a:prstGeom prst="rect">
                        <a:avLst/>
                      </a:prstGeom>
                      <a:noFill/>
                    </p:spPr>
                  </p:pic>
                </p:oleObj>
              </mc:Fallback>
            </mc:AlternateContent>
          </a:graphicData>
        </a:graphic>
      </p:graphicFrame>
    </p:spTree>
    <p:extLst>
      <p:ext uri="{BB962C8B-B14F-4D97-AF65-F5344CB8AC3E}">
        <p14:creationId xmlns:p14="http://schemas.microsoft.com/office/powerpoint/2010/main" val="179434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620792" y="1954200"/>
            <a:ext cx="21564599" cy="11635957"/>
            <a:chOff x="-3538955" y="3486542"/>
            <a:chExt cx="21564599" cy="11635957"/>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72" name="Rounded Rectangle 71"/>
            <p:cNvSpPr/>
            <p:nvPr/>
          </p:nvSpPr>
          <p:spPr>
            <a:xfrm>
              <a:off x="-3538955" y="3592713"/>
              <a:ext cx="21564599" cy="1152978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solidFill>
                  <a:schemeClr val="accent2">
                    <a:lumMod val="75000"/>
                  </a:schemeClr>
                </a:solidFill>
                <a:latin typeface="Tahoma" pitchFamily="34" charset="0"/>
                <a:ea typeface="Tahoma" pitchFamily="34" charset="0"/>
                <a:cs typeface="Tahoma" pitchFamily="34" charset="0"/>
              </a:endParaRPr>
            </a:p>
          </p:txBody>
        </p:sp>
      </p:grpSp>
      <p:sp>
        <p:nvSpPr>
          <p:cNvPr id="99" name="TextBox 98"/>
          <p:cNvSpPr txBox="1"/>
          <p:nvPr/>
        </p:nvSpPr>
        <p:spPr>
          <a:xfrm>
            <a:off x="1687709" y="2058881"/>
            <a:ext cx="3467556"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2" y="5264647"/>
            <a:ext cx="5754238" cy="907184"/>
            <a:chOff x="7459670" y="7086600"/>
            <a:chExt cx="5754904" cy="907289"/>
          </a:xfrm>
        </p:grpSpPr>
        <p:sp>
          <p:nvSpPr>
            <p:cNvPr id="57" name="Rectangle 56"/>
            <p:cNvSpPr/>
            <p:nvPr/>
          </p:nvSpPr>
          <p:spPr>
            <a:xfrm>
              <a:off x="9092456" y="7178187"/>
              <a:ext cx="4122118" cy="815702"/>
            </a:xfrm>
            <a:prstGeom prst="rect">
              <a:avLst/>
            </a:prstGeom>
          </p:spPr>
          <p:txBody>
            <a:bodyPr wrap="none">
              <a:spAutoFit/>
            </a:bodyPr>
            <a:lstStyle/>
            <a:p>
              <a:pPr>
                <a:lnSpc>
                  <a:spcPct val="100000"/>
                </a:lnSpc>
                <a:spcBef>
                  <a:spcPct val="0"/>
                </a:spcBef>
                <a:buFontTx/>
                <a:buNone/>
                <a:defRPr/>
              </a:pPr>
              <a:r>
                <a:rPr lang="en-US" sz="4700" b="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ĐỊNH NGHĨA</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1" y="6451690"/>
            <a:ext cx="6355366" cy="929775"/>
            <a:chOff x="7459670" y="8524495"/>
            <a:chExt cx="6356098" cy="929882"/>
          </a:xfrm>
        </p:grpSpPr>
        <p:sp>
          <p:nvSpPr>
            <p:cNvPr id="75" name="Rectangle 74"/>
            <p:cNvSpPr/>
            <p:nvPr/>
          </p:nvSpPr>
          <p:spPr>
            <a:xfrm>
              <a:off x="9092456" y="8638675"/>
              <a:ext cx="4723312" cy="815702"/>
            </a:xfrm>
            <a:prstGeom prst="rect">
              <a:avLst/>
            </a:prstGeom>
          </p:spPr>
          <p:txBody>
            <a:bodyPr wrap="none">
              <a:spAutoFit/>
            </a:bodyPr>
            <a:lstStyle/>
            <a:p>
              <a:pPr>
                <a:lnSpc>
                  <a:spcPct val="100000"/>
                </a:lnSpc>
                <a:spcBef>
                  <a:spcPct val="0"/>
                </a:spcBef>
                <a:buNone/>
                <a:defRPr/>
              </a:pPr>
              <a:r>
                <a:rPr lang="en-US" sz="4700" b="1" spc="-15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SỐ CÁC TỔ HỢP</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47" name="Group 67"/>
          <p:cNvGrpSpPr/>
          <p:nvPr/>
        </p:nvGrpSpPr>
        <p:grpSpPr>
          <a:xfrm>
            <a:off x="1468728" y="7710501"/>
            <a:ext cx="10820412" cy="956919"/>
            <a:chOff x="7459670" y="8524495"/>
            <a:chExt cx="13989907" cy="957029"/>
          </a:xfrm>
        </p:grpSpPr>
        <p:sp>
          <p:nvSpPr>
            <p:cNvPr id="48" name="Rectangle 47"/>
            <p:cNvSpPr/>
            <p:nvPr/>
          </p:nvSpPr>
          <p:spPr>
            <a:xfrm>
              <a:off x="9673950" y="8665822"/>
              <a:ext cx="11775627" cy="815702"/>
            </a:xfrm>
            <a:prstGeom prst="rect">
              <a:avLst/>
            </a:prstGeom>
          </p:spPr>
          <p:txBody>
            <a:bodyPr wrap="square">
              <a:spAutoFit/>
            </a:bodyPr>
            <a:lstStyle/>
            <a:p>
              <a:pPr>
                <a:lnSpc>
                  <a:spcPct val="100000"/>
                </a:lnSpc>
                <a:spcBef>
                  <a:spcPct val="0"/>
                </a:spcBef>
                <a:buNone/>
                <a:defRPr/>
              </a:pPr>
              <a:r>
                <a:rPr lang="en-US" sz="4700" b="1" spc="-15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TÍNH CHẤT CỦA CÁC SỐ  </a:t>
              </a:r>
            </a:p>
          </p:txBody>
        </p:sp>
        <p:grpSp>
          <p:nvGrpSpPr>
            <p:cNvPr id="49" name="Group 32"/>
            <p:cNvGrpSpPr/>
            <p:nvPr/>
          </p:nvGrpSpPr>
          <p:grpSpPr>
            <a:xfrm>
              <a:off x="7459670" y="8524495"/>
              <a:ext cx="1800329" cy="929883"/>
              <a:chOff x="7459669" y="7543800"/>
              <a:chExt cx="1785466" cy="929883"/>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685126"/>
                <a:ext cx="1775946" cy="788557"/>
                <a:chOff x="7469189" y="7685126"/>
                <a:chExt cx="1775946" cy="788557"/>
              </a:xfrm>
            </p:grpSpPr>
            <p:sp>
              <p:nvSpPr>
                <p:cNvPr id="52" name="Round Same Side Corner Rectangle 51"/>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7884515" y="7688759"/>
                  <a:ext cx="656098"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97" name="Google Shape;123;p14">
            <a:extLst>
              <a:ext uri="{FF2B5EF4-FFF2-40B4-BE49-F238E27FC236}">
                <a16:creationId xmlns:a16="http://schemas.microsoft.com/office/drawing/2014/main" id="{6F2C5CD0-4105-41B5-AFEE-D88C0083FA70}"/>
              </a:ext>
            </a:extLst>
          </p:cNvPr>
          <p:cNvSpPr txBox="1"/>
          <p:nvPr/>
        </p:nvSpPr>
        <p:spPr>
          <a:xfrm>
            <a:off x="2363882" y="2843759"/>
            <a:ext cx="1840975" cy="1323399"/>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a:solidFill>
                  <a:schemeClr val="bg1"/>
                </a:solidFill>
                <a:latin typeface="Yu Gothic UI Semilight" panose="020B0400000000000000" pitchFamily="34" charset="-128"/>
                <a:ea typeface="Yu Gothic UI Semilight" panose="020B0400000000000000" pitchFamily="34" charset="-128"/>
              </a:rPr>
              <a:t>➉</a:t>
            </a:r>
            <a:endParaRPr sz="8000" b="1">
              <a:solidFill>
                <a:schemeClr val="bg1"/>
              </a:solidFill>
            </a:endParaRPr>
          </a:p>
        </p:txBody>
      </p:sp>
      <p:grpSp>
        <p:nvGrpSpPr>
          <p:cNvPr id="103" name="Group 102">
            <a:extLst>
              <a:ext uri="{FF2B5EF4-FFF2-40B4-BE49-F238E27FC236}">
                <a16:creationId xmlns:a16="http://schemas.microsoft.com/office/drawing/2014/main" id="{FC23DE1C-E8E6-4B22-ABFD-8475D2948CC7}"/>
              </a:ext>
            </a:extLst>
          </p:cNvPr>
          <p:cNvGrpSpPr/>
          <p:nvPr/>
        </p:nvGrpSpPr>
        <p:grpSpPr>
          <a:xfrm>
            <a:off x="6119867" y="2018709"/>
            <a:ext cx="13632085" cy="1866040"/>
            <a:chOff x="394026" y="139419"/>
            <a:chExt cx="11228423" cy="1866040"/>
          </a:xfrm>
        </p:grpSpPr>
        <p:grpSp>
          <p:nvGrpSpPr>
            <p:cNvPr id="105" name="Group 104">
              <a:extLst>
                <a:ext uri="{FF2B5EF4-FFF2-40B4-BE49-F238E27FC236}">
                  <a16:creationId xmlns:a16="http://schemas.microsoft.com/office/drawing/2014/main" id="{7E2210BF-806D-47DD-8F8D-CCA2DB18527D}"/>
                </a:ext>
              </a:extLst>
            </p:cNvPr>
            <p:cNvGrpSpPr/>
            <p:nvPr/>
          </p:nvGrpSpPr>
          <p:grpSpPr>
            <a:xfrm>
              <a:off x="394026" y="139419"/>
              <a:ext cx="11228423" cy="1866040"/>
              <a:chOff x="814648" y="4231655"/>
              <a:chExt cx="11228423" cy="1866040"/>
            </a:xfrm>
          </p:grpSpPr>
          <p:sp>
            <p:nvSpPr>
              <p:cNvPr id="107" name="Rectangle 106">
                <a:extLst>
                  <a:ext uri="{FF2B5EF4-FFF2-40B4-BE49-F238E27FC236}">
                    <a16:creationId xmlns:a16="http://schemas.microsoft.com/office/drawing/2014/main" id="{5B07DBC7-B832-46CC-9B37-FF5DE842FCE6}"/>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CE15F47A-58E4-4238-B59E-259793E4C47E}"/>
                  </a:ext>
                </a:extLst>
              </p:cNvPr>
              <p:cNvGrpSpPr/>
              <p:nvPr/>
            </p:nvGrpSpPr>
            <p:grpSpPr>
              <a:xfrm>
                <a:off x="814648" y="4231655"/>
                <a:ext cx="2576252" cy="1866040"/>
                <a:chOff x="295100" y="4145454"/>
                <a:chExt cx="2768316" cy="1866040"/>
              </a:xfrm>
            </p:grpSpPr>
            <p:grpSp>
              <p:nvGrpSpPr>
                <p:cNvPr id="116" name="Group 115">
                  <a:extLst>
                    <a:ext uri="{FF2B5EF4-FFF2-40B4-BE49-F238E27FC236}">
                      <a16:creationId xmlns:a16="http://schemas.microsoft.com/office/drawing/2014/main" id="{64640920-8313-4669-A878-379DC6A75A14}"/>
                    </a:ext>
                  </a:extLst>
                </p:cNvPr>
                <p:cNvGrpSpPr/>
                <p:nvPr/>
              </p:nvGrpSpPr>
              <p:grpSpPr>
                <a:xfrm>
                  <a:off x="295100" y="4145454"/>
                  <a:ext cx="2768316" cy="1866040"/>
                  <a:chOff x="295100" y="4145454"/>
                  <a:chExt cx="2768316" cy="1866040"/>
                </a:xfrm>
              </p:grpSpPr>
              <p:sp>
                <p:nvSpPr>
                  <p:cNvPr id="118" name="Freeform: Shape 117">
                    <a:extLst>
                      <a:ext uri="{FF2B5EF4-FFF2-40B4-BE49-F238E27FC236}">
                        <a16:creationId xmlns:a16="http://schemas.microsoft.com/office/drawing/2014/main" id="{6A654E73-6239-468E-8089-307B3F2D407A}"/>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a16="http://schemas.microsoft.com/office/drawing/2014/main" id="{DB85BBD7-FBC9-429E-9CA9-AD7608A793D7}"/>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a16="http://schemas.microsoft.com/office/drawing/2014/main" id="{F0A31368-5C47-4C6D-B5EE-598C4C4C4AC1}"/>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7" name="Picture 116">
                  <a:extLst>
                    <a:ext uri="{FF2B5EF4-FFF2-40B4-BE49-F238E27FC236}">
                      <a16:creationId xmlns:a16="http://schemas.microsoft.com/office/drawing/2014/main" id="{9ED3B5BF-C3BE-4BDD-9382-1805FB1F4287}"/>
                    </a:ext>
                  </a:extLst>
                </p:cNvPr>
                <p:cNvPicPr>
                  <a:picLocks noChangeAspect="1"/>
                </p:cNvPicPr>
                <p:nvPr/>
              </p:nvPicPr>
              <p:blipFill>
                <a:blip r:embed="rId3"/>
                <a:stretch>
                  <a:fillRect/>
                </a:stretch>
              </p:blipFill>
              <p:spPr>
                <a:xfrm>
                  <a:off x="354843" y="4191912"/>
                  <a:ext cx="374013" cy="492528"/>
                </a:xfrm>
                <a:prstGeom prst="rect">
                  <a:avLst/>
                </a:prstGeom>
              </p:spPr>
            </p:pic>
          </p:grpSp>
          <p:grpSp>
            <p:nvGrpSpPr>
              <p:cNvPr id="109" name="Group 108">
                <a:extLst>
                  <a:ext uri="{FF2B5EF4-FFF2-40B4-BE49-F238E27FC236}">
                    <a16:creationId xmlns:a16="http://schemas.microsoft.com/office/drawing/2014/main" id="{7D03E0F1-35C6-4608-AD0C-020FD28E3E4F}"/>
                  </a:ext>
                </a:extLst>
              </p:cNvPr>
              <p:cNvGrpSpPr/>
              <p:nvPr/>
            </p:nvGrpSpPr>
            <p:grpSpPr>
              <a:xfrm>
                <a:off x="1382150" y="4821034"/>
                <a:ext cx="8911512" cy="1080999"/>
                <a:chOff x="2217673" y="4788029"/>
                <a:chExt cx="8911512" cy="1080999"/>
              </a:xfrm>
            </p:grpSpPr>
            <p:grpSp>
              <p:nvGrpSpPr>
                <p:cNvPr id="110" name="Group 109">
                  <a:extLst>
                    <a:ext uri="{FF2B5EF4-FFF2-40B4-BE49-F238E27FC236}">
                      <a16:creationId xmlns:a16="http://schemas.microsoft.com/office/drawing/2014/main" id="{1A11BCDE-0B85-451B-96C0-5D38A0F575DC}"/>
                    </a:ext>
                  </a:extLst>
                </p:cNvPr>
                <p:cNvGrpSpPr/>
                <p:nvPr/>
              </p:nvGrpSpPr>
              <p:grpSpPr>
                <a:xfrm>
                  <a:off x="2217673" y="4788029"/>
                  <a:ext cx="7841621" cy="1080999"/>
                  <a:chOff x="2151171" y="4731333"/>
                  <a:chExt cx="7841621" cy="1080999"/>
                </a:xfrm>
              </p:grpSpPr>
              <p:sp>
                <p:nvSpPr>
                  <p:cNvPr id="112" name="Arrow: Pentagon 111">
                    <a:extLst>
                      <a:ext uri="{FF2B5EF4-FFF2-40B4-BE49-F238E27FC236}">
                        <a16:creationId xmlns:a16="http://schemas.microsoft.com/office/drawing/2014/main" id="{1EAE05B5-4025-4CEE-9AC7-1AB6177A996B}"/>
                      </a:ext>
                    </a:extLst>
                  </p:cNvPr>
                  <p:cNvSpPr/>
                  <p:nvPr/>
                </p:nvSpPr>
                <p:spPr>
                  <a:xfrm>
                    <a:off x="3103023" y="4731333"/>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CAB9DD1D-19B6-46EF-B106-2089127B3A37}"/>
                      </a:ext>
                    </a:extLst>
                  </p:cNvPr>
                  <p:cNvGrpSpPr/>
                  <p:nvPr/>
                </p:nvGrpSpPr>
                <p:grpSpPr>
                  <a:xfrm>
                    <a:off x="2151171" y="4769642"/>
                    <a:ext cx="1377331" cy="1042690"/>
                    <a:chOff x="2830740" y="5063236"/>
                    <a:chExt cx="1377331" cy="1042690"/>
                  </a:xfrm>
                </p:grpSpPr>
                <p:sp>
                  <p:nvSpPr>
                    <p:cNvPr id="114" name="Oval 113">
                      <a:extLst>
                        <a:ext uri="{FF2B5EF4-FFF2-40B4-BE49-F238E27FC236}">
                          <a16:creationId xmlns:a16="http://schemas.microsoft.com/office/drawing/2014/main" id="{1ED8F30B-B3D2-46F4-AF2A-7D023C96473E}"/>
                        </a:ext>
                      </a:extLst>
                    </p:cNvPr>
                    <p:cNvSpPr/>
                    <p:nvPr/>
                  </p:nvSpPr>
                  <p:spPr>
                    <a:xfrm>
                      <a:off x="2830740" y="5063236"/>
                      <a:ext cx="1041975" cy="1042690"/>
                    </a:xfrm>
                    <a:prstGeom prst="ellipse">
                      <a:avLst/>
                    </a:prstGeom>
                    <a:solidFill>
                      <a:srgbClr val="EBFDFF"/>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0FB7A7CB-AE6C-404F-903F-A20A7BA3A758}"/>
                        </a:ext>
                      </a:extLst>
                    </p:cNvPr>
                    <p:cNvSpPr txBox="1"/>
                    <p:nvPr/>
                  </p:nvSpPr>
                  <p:spPr>
                    <a:xfrm>
                      <a:off x="3001248" y="5193344"/>
                      <a:ext cx="1206823" cy="707886"/>
                    </a:xfrm>
                    <a:prstGeom prst="rect">
                      <a:avLst/>
                    </a:prstGeom>
                    <a:noFill/>
                  </p:spPr>
                  <p:txBody>
                    <a:bodyPr wrap="square" rtlCol="0">
                      <a:spAutoFit/>
                    </a:bodyPr>
                    <a:lstStyle/>
                    <a:p>
                      <a:r>
                        <a:rPr lang="en-US" sz="4000" b="1">
                          <a:solidFill>
                            <a:srgbClr val="D60093"/>
                          </a:solidFill>
                          <a:latin typeface="Britannic Bold" panose="020B0903060703020204" pitchFamily="34" charset="0"/>
                        </a:rPr>
                        <a:t>§3</a:t>
                      </a:r>
                    </a:p>
                  </p:txBody>
                </p:sp>
              </p:grpSp>
            </p:grpSp>
            <p:sp>
              <p:nvSpPr>
                <p:cNvPr id="111" name="TextBox 110">
                  <a:extLst>
                    <a:ext uri="{FF2B5EF4-FFF2-40B4-BE49-F238E27FC236}">
                      <a16:creationId xmlns:a16="http://schemas.microsoft.com/office/drawing/2014/main" id="{41BC9EEA-67FE-4025-88C5-13279157F75A}"/>
                    </a:ext>
                  </a:extLst>
                </p:cNvPr>
                <p:cNvSpPr txBox="1"/>
                <p:nvPr/>
              </p:nvSpPr>
              <p:spPr>
                <a:xfrm>
                  <a:off x="3517912" y="4956010"/>
                  <a:ext cx="7611273" cy="830997"/>
                </a:xfrm>
                <a:prstGeom prst="rect">
                  <a:avLst/>
                </a:prstGeom>
                <a:noFill/>
              </p:spPr>
              <p:txBody>
                <a:bodyPr wrap="square" rtlCol="0">
                  <a:spAutoFit/>
                </a:bodyPr>
                <a:lstStyle/>
                <a:p>
                  <a:r>
                    <a:rPr lang="en-US" sz="4800" b="1">
                      <a:solidFill>
                        <a:schemeClr val="accent4">
                          <a:lumMod val="50000"/>
                        </a:schemeClr>
                      </a:solidFill>
                      <a:latin typeface="Times New Roman" panose="02020603050405020304" pitchFamily="18" charset="0"/>
                      <a:ea typeface="Tahoma" panose="020B0604030504040204" pitchFamily="34" charset="0"/>
                      <a:cs typeface="Times New Roman" panose="02020603050405020304" pitchFamily="18" charset="0"/>
                    </a:rPr>
                    <a:t>TỔ HỢP</a:t>
                  </a:r>
                </a:p>
              </p:txBody>
            </p:sp>
          </p:grpSp>
        </p:grpSp>
        <p:pic>
          <p:nvPicPr>
            <p:cNvPr id="106" name="Picture 105">
              <a:extLst>
                <a:ext uri="{FF2B5EF4-FFF2-40B4-BE49-F238E27FC236}">
                  <a16:creationId xmlns:a16="http://schemas.microsoft.com/office/drawing/2014/main" id="{707D7BD0-AB45-4AE3-B10E-5F71423C66AE}"/>
                </a:ext>
              </a:extLst>
            </p:cNvPr>
            <p:cNvPicPr>
              <a:picLocks noChangeAspect="1"/>
            </p:cNvPicPr>
            <p:nvPr/>
          </p:nvPicPr>
          <p:blipFill>
            <a:blip r:embed="rId4"/>
            <a:stretch>
              <a:fillRect/>
            </a:stretch>
          </p:blipFill>
          <p:spPr>
            <a:xfrm>
              <a:off x="11004501" y="196907"/>
              <a:ext cx="545403" cy="481498"/>
            </a:xfrm>
            <a:prstGeom prst="rect">
              <a:avLst/>
            </a:prstGeom>
          </p:spPr>
        </p:pic>
      </p:grpSp>
      <p:sp>
        <p:nvSpPr>
          <p:cNvPr id="121" name="TextBox 120">
            <a:extLst>
              <a:ext uri="{FF2B5EF4-FFF2-40B4-BE49-F238E27FC236}">
                <a16:creationId xmlns:a16="http://schemas.microsoft.com/office/drawing/2014/main" id="{5DA27644-2C46-47CA-A457-16B35E614217}"/>
              </a:ext>
            </a:extLst>
          </p:cNvPr>
          <p:cNvSpPr txBox="1"/>
          <p:nvPr/>
        </p:nvSpPr>
        <p:spPr>
          <a:xfrm>
            <a:off x="9166019" y="1952500"/>
            <a:ext cx="9190622" cy="769441"/>
          </a:xfrm>
          <a:prstGeom prst="rect">
            <a:avLst/>
          </a:prstGeom>
          <a:noFill/>
        </p:spPr>
        <p:txBody>
          <a:bodyPr wrap="square" rtlCol="0">
            <a:spAutoFit/>
          </a:bodyPr>
          <a:lstStyle/>
          <a:p>
            <a:r>
              <a:rPr lang="vi-VN" sz="4400" b="1">
                <a:solidFill>
                  <a:schemeClr val="accent2">
                    <a:lumMod val="75000"/>
                  </a:schemeClr>
                </a:solidFill>
                <a:latin typeface="+mj-lt"/>
              </a:rPr>
              <a:t>CHƯƠNG </a:t>
            </a:r>
            <a:r>
              <a:rPr lang="en-SG" sz="4400" b="1">
                <a:solidFill>
                  <a:schemeClr val="accent2">
                    <a:lumMod val="75000"/>
                  </a:schemeClr>
                </a:solidFill>
                <a:latin typeface="Times New Roman" panose="02020603050405020304" pitchFamily="18" charset="0"/>
                <a:cs typeface="Times New Roman" panose="02020603050405020304" pitchFamily="18" charset="0"/>
              </a:rPr>
              <a:t>V</a:t>
            </a:r>
            <a:r>
              <a:rPr lang="vi-VN" sz="4400" b="1">
                <a:solidFill>
                  <a:schemeClr val="accent2">
                    <a:lumMod val="75000"/>
                  </a:schemeClr>
                </a:solidFill>
                <a:latin typeface="Times New Roman" panose="02020603050405020304" pitchFamily="18" charset="0"/>
                <a:cs typeface="Times New Roman" panose="02020603050405020304" pitchFamily="18" charset="0"/>
              </a:rPr>
              <a:t>. </a:t>
            </a:r>
            <a:r>
              <a:rPr lang="en-SG" sz="4400" b="1">
                <a:solidFill>
                  <a:schemeClr val="accent2">
                    <a:lumMod val="75000"/>
                  </a:schemeClr>
                </a:solidFill>
                <a:latin typeface="Times New Roman" panose="02020603050405020304" pitchFamily="18" charset="0"/>
                <a:cs typeface="Times New Roman" panose="02020603050405020304" pitchFamily="18" charset="0"/>
              </a:rPr>
              <a:t>ĐẠI SỐ TỔ HỢP</a:t>
            </a:r>
            <a:endParaRPr lang="vi-VN" sz="4400" b="1">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0225269D-F043-E8C5-464A-4C504EC6B329}"/>
              </a:ext>
            </a:extLst>
          </p:cNvPr>
          <p:cNvGraphicFramePr>
            <a:graphicFrameLocks noChangeAspect="1"/>
          </p:cNvGraphicFramePr>
          <p:nvPr>
            <p:extLst>
              <p:ext uri="{D42A27DB-BD31-4B8C-83A1-F6EECF244321}">
                <p14:modId xmlns:p14="http://schemas.microsoft.com/office/powerpoint/2010/main" val="4165429043"/>
              </p:ext>
            </p:extLst>
          </p:nvPr>
        </p:nvGraphicFramePr>
        <p:xfrm>
          <a:off x="10163271" y="7735768"/>
          <a:ext cx="1038129" cy="1058254"/>
        </p:xfrm>
        <a:graphic>
          <a:graphicData uri="http://schemas.openxmlformats.org/presentationml/2006/ole">
            <mc:AlternateContent xmlns:mc="http://schemas.openxmlformats.org/markup-compatibility/2006">
              <mc:Choice xmlns:v="urn:schemas-microsoft-com:vml" Requires="v">
                <p:oleObj name="Equation" r:id="rId5" imgW="228600" imgH="266400" progId="Equation.DSMT4">
                  <p:embed/>
                </p:oleObj>
              </mc:Choice>
              <mc:Fallback>
                <p:oleObj name="Equation" r:id="rId5" imgW="228600" imgH="266400" progId="Equation.DSMT4">
                  <p:embed/>
                  <p:pic>
                    <p:nvPicPr>
                      <p:cNvPr id="0" name=""/>
                      <p:cNvPicPr/>
                      <p:nvPr/>
                    </p:nvPicPr>
                    <p:blipFill>
                      <a:blip r:embed="rId6"/>
                      <a:stretch>
                        <a:fillRect/>
                      </a:stretch>
                    </p:blipFill>
                    <p:spPr>
                      <a:xfrm>
                        <a:off x="10163271" y="7735768"/>
                        <a:ext cx="1038129" cy="1058254"/>
                      </a:xfrm>
                      <a:prstGeom prst="rect">
                        <a:avLst/>
                      </a:prstGeom>
                    </p:spPr>
                  </p:pic>
                </p:oleObj>
              </mc:Fallback>
            </mc:AlternateContent>
          </a:graphicData>
        </a:graphic>
      </p:graphicFrame>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4" presetClass="entr" presetSubtype="10"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randombar(horizontal)">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423" y="2366043"/>
            <a:ext cx="21868726" cy="10508154"/>
            <a:chOff x="1404922" y="3480127"/>
            <a:chExt cx="21868726" cy="10508154"/>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04922" y="3486539"/>
              <a:ext cx="21868726" cy="10501742"/>
              <a:chOff x="1404922" y="3486539"/>
              <a:chExt cx="21868726" cy="10501742"/>
            </a:xfrm>
          </p:grpSpPr>
          <p:sp>
            <p:nvSpPr>
              <p:cNvPr id="6" name="Rounded Rectangle 5"/>
              <p:cNvSpPr/>
              <p:nvPr/>
            </p:nvSpPr>
            <p:spPr>
              <a:xfrm>
                <a:off x="1404922" y="3692469"/>
                <a:ext cx="21868726"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7" name="Round Same Side Corner Rectangle 6"/>
              <p:cNvSpPr/>
              <p:nvPr/>
            </p:nvSpPr>
            <p:spPr>
              <a:xfrm flipV="1">
                <a:off x="9152197" y="3486539"/>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528000"/>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6" y="3472448"/>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804051" y="1848439"/>
              <a:ext cx="1283801"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err="1">
                  <a:solidFill>
                    <a:schemeClr val="bg1"/>
                  </a:solidFill>
                  <a:latin typeface="Tahoma" pitchFamily="34" charset="0"/>
                  <a:cs typeface="Tahoma" pitchFamily="34" charset="0"/>
                </a:rPr>
                <a:t>Câu</a:t>
              </a:r>
              <a:r>
                <a:rPr lang="en-US" sz="4400" b="1">
                  <a:solidFill>
                    <a:schemeClr val="bg1"/>
                  </a:solidFill>
                  <a:latin typeface="Tahoma" pitchFamily="34" charset="0"/>
                  <a:cs typeface="Tahoma" pitchFamily="34" charset="0"/>
                </a:rPr>
                <a:t> 2</a:t>
              </a:r>
            </a:p>
          </p:txBody>
        </p:sp>
      </p:grpSp>
      <p:sp>
        <p:nvSpPr>
          <p:cNvPr id="28" name="Text Box 4"/>
          <p:cNvSpPr txBox="1">
            <a:spLocks noChangeArrowheads="1"/>
          </p:cNvSpPr>
          <p:nvPr/>
        </p:nvSpPr>
        <p:spPr bwMode="auto">
          <a:xfrm>
            <a:off x="1928659" y="4660166"/>
            <a:ext cx="20308626" cy="799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200000"/>
              </a:lnSpc>
            </a:pP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Trong</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giỏ</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có</a:t>
            </a:r>
            <a:r>
              <a:rPr lang="en-US" sz="4400" b="1">
                <a:latin typeface="Tahoma" pitchFamily="34" charset="0"/>
                <a:ea typeface="Tahoma" pitchFamily="34" charset="0"/>
                <a:cs typeface="Tahoma" pitchFamily="34" charset="0"/>
              </a:rPr>
              <a:t> 12</a:t>
            </a:r>
            <a:r>
              <a:rPr lang="vi-VN"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quả</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bóng</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xanh</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và</a:t>
            </a:r>
            <a:r>
              <a:rPr lang="en-US" sz="4400" b="1">
                <a:latin typeface="Tahoma" pitchFamily="34" charset="0"/>
                <a:ea typeface="Tahoma" pitchFamily="34" charset="0"/>
                <a:cs typeface="Tahoma" pitchFamily="34" charset="0"/>
              </a:rPr>
              <a:t> 8 </a:t>
            </a:r>
            <a:r>
              <a:rPr lang="en-US" sz="4400" b="1" err="1">
                <a:latin typeface="Tahoma" pitchFamily="34" charset="0"/>
                <a:ea typeface="Tahoma" pitchFamily="34" charset="0"/>
                <a:cs typeface="Tahoma" pitchFamily="34" charset="0"/>
              </a:rPr>
              <a:t>quả</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bóng</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đỏ</a:t>
            </a:r>
            <a:r>
              <a:rPr lang="vi-VN" sz="4400" b="1">
                <a:latin typeface="Tahoma" pitchFamily="34" charset="0"/>
                <a:ea typeface="Tahoma" pitchFamily="34" charset="0"/>
                <a:cs typeface="Tahoma" pitchFamily="34" charset="0"/>
              </a:rPr>
              <a:t>, có bao nhiêu cách</a:t>
            </a: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chọn ra 3 </a:t>
            </a:r>
            <a:r>
              <a:rPr lang="en-US" sz="4400" b="1" err="1">
                <a:latin typeface="Tahoma" pitchFamily="34" charset="0"/>
                <a:ea typeface="Tahoma" pitchFamily="34" charset="0"/>
                <a:cs typeface="Tahoma" pitchFamily="34" charset="0"/>
              </a:rPr>
              <a:t>quả</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bóng</a:t>
            </a: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trong đó có 2 </a:t>
            </a:r>
            <a:r>
              <a:rPr lang="en-US" sz="4400" b="1" err="1">
                <a:latin typeface="Tahoma" pitchFamily="34" charset="0"/>
                <a:ea typeface="Tahoma" pitchFamily="34" charset="0"/>
                <a:cs typeface="Tahoma" pitchFamily="34" charset="0"/>
              </a:rPr>
              <a:t>bóng</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xanh</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và</a:t>
            </a:r>
            <a:r>
              <a:rPr lang="en-US" sz="4400" b="1">
                <a:latin typeface="Tahoma" pitchFamily="34" charset="0"/>
                <a:ea typeface="Tahoma" pitchFamily="34" charset="0"/>
                <a:cs typeface="Tahoma" pitchFamily="34" charset="0"/>
              </a:rPr>
              <a:t> 1 </a:t>
            </a:r>
            <a:r>
              <a:rPr lang="en-US" sz="4400" b="1" err="1">
                <a:latin typeface="Tahoma" pitchFamily="34" charset="0"/>
                <a:ea typeface="Tahoma" pitchFamily="34" charset="0"/>
                <a:cs typeface="Tahoma" pitchFamily="34" charset="0"/>
              </a:rPr>
              <a:t>bóng</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đỏ</a:t>
            </a:r>
            <a:r>
              <a:rPr lang="vi-VN" sz="4400" b="1">
                <a:latin typeface="Tahoma" pitchFamily="34" charset="0"/>
                <a:ea typeface="Tahoma" pitchFamily="34" charset="0"/>
                <a:cs typeface="Tahoma" pitchFamily="34" charset="0"/>
              </a:rPr>
              <a:t>?</a:t>
            </a:r>
            <a:endParaRPr lang="en-US" sz="4400" b="1">
              <a:latin typeface="Tahoma" pitchFamily="34" charset="0"/>
              <a:ea typeface="Tahoma" pitchFamily="34" charset="0"/>
              <a:cs typeface="Tahoma" pitchFamily="34" charset="0"/>
            </a:endParaRPr>
          </a:p>
          <a:p>
            <a:pPr eaLnBrk="1" hangingPunct="1">
              <a:lnSpc>
                <a:spcPct val="200000"/>
              </a:lnSpc>
            </a:pPr>
            <a:r>
              <a:rPr lang="pt-BR" sz="4400" b="1">
                <a:latin typeface="Tahoma" pitchFamily="34" charset="0"/>
                <a:ea typeface="Tahoma" pitchFamily="34" charset="0"/>
                <a:cs typeface="Tahoma" pitchFamily="34" charset="0"/>
              </a:rPr>
              <a:t>      A. 238.</a:t>
            </a:r>
            <a:endParaRPr lang="pt-BR" sz="4400" b="1" u="sng">
              <a:latin typeface="Tahoma" pitchFamily="34" charset="0"/>
              <a:ea typeface="Tahoma" pitchFamily="34" charset="0"/>
              <a:cs typeface="Tahoma" pitchFamily="34" charset="0"/>
            </a:endParaRPr>
          </a:p>
          <a:p>
            <a:pPr eaLnBrk="1" hangingPunct="1">
              <a:lnSpc>
                <a:spcPct val="200000"/>
              </a:lnSpc>
            </a:pPr>
            <a:r>
              <a:rPr lang="pt-BR" sz="4400" b="1">
                <a:latin typeface="Tahoma" pitchFamily="34" charset="0"/>
                <a:ea typeface="Tahoma" pitchFamily="34" charset="0"/>
                <a:cs typeface="Tahoma" pitchFamily="34" charset="0"/>
              </a:rPr>
              <a:t>      B</a:t>
            </a:r>
            <a:r>
              <a:rPr lang="en-US" sz="4400" b="1">
                <a:latin typeface="Tahoma" pitchFamily="34" charset="0"/>
                <a:ea typeface="Tahoma" pitchFamily="34" charset="0"/>
                <a:cs typeface="Tahoma" pitchFamily="34" charset="0"/>
              </a:rPr>
              <a:t>. 60.</a:t>
            </a:r>
            <a:endParaRPr lang="pt-BR" sz="4400" b="1">
              <a:latin typeface="Tahoma" pitchFamily="34" charset="0"/>
              <a:ea typeface="Tahoma" pitchFamily="34" charset="0"/>
              <a:cs typeface="Tahoma" pitchFamily="34" charset="0"/>
            </a:endParaRPr>
          </a:p>
          <a:p>
            <a:pPr eaLnBrk="1" hangingPunct="1">
              <a:lnSpc>
                <a:spcPct val="200000"/>
              </a:lnSpc>
            </a:pPr>
            <a:r>
              <a:rPr lang="pt-BR" sz="4400" b="1">
                <a:latin typeface="Tahoma" pitchFamily="34" charset="0"/>
                <a:ea typeface="Tahoma" pitchFamily="34" charset="0"/>
                <a:cs typeface="Tahoma" pitchFamily="34" charset="0"/>
              </a:rPr>
              <a:t>      C. 528.</a:t>
            </a:r>
          </a:p>
          <a:p>
            <a:pPr eaLnBrk="1" hangingPunct="1">
              <a:lnSpc>
                <a:spcPct val="200000"/>
              </a:lnSpc>
            </a:pPr>
            <a:r>
              <a:rPr lang="pt-BR" sz="4400" b="1">
                <a:latin typeface="Tahoma" pitchFamily="34" charset="0"/>
                <a:ea typeface="Tahoma" pitchFamily="34" charset="0"/>
                <a:cs typeface="Tahoma" pitchFamily="34" charset="0"/>
              </a:rPr>
              <a:t>      D. 1140.</a:t>
            </a:r>
            <a:endParaRPr lang="en-US" sz="4400" b="1">
              <a:latin typeface="Tahoma" pitchFamily="34" charset="0"/>
              <a:ea typeface="Tahoma" pitchFamily="34" charset="0"/>
              <a:cs typeface="Tahoma" pitchFamily="34" charset="0"/>
            </a:endParaRPr>
          </a:p>
        </p:txBody>
      </p:sp>
      <p:sp>
        <p:nvSpPr>
          <p:cNvPr id="29" name="Oval 5"/>
          <p:cNvSpPr>
            <a:spLocks noChangeArrowheads="1"/>
          </p:cNvSpPr>
          <p:nvPr/>
        </p:nvSpPr>
        <p:spPr bwMode="auto">
          <a:xfrm>
            <a:off x="2286000" y="10210800"/>
            <a:ext cx="1322684"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82520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423" y="1844202"/>
            <a:ext cx="21868726" cy="10511757"/>
            <a:chOff x="1339699" y="3480127"/>
            <a:chExt cx="21868726"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339699" y="3486539"/>
              <a:ext cx="21868726" cy="10505345"/>
              <a:chOff x="1339699" y="3486539"/>
              <a:chExt cx="21868726" cy="10505345"/>
            </a:xfrm>
          </p:grpSpPr>
          <p:sp>
            <p:nvSpPr>
              <p:cNvPr id="6" name="Rounded Rectangle 5"/>
              <p:cNvSpPr/>
              <p:nvPr/>
            </p:nvSpPr>
            <p:spPr>
              <a:xfrm>
                <a:off x="1339699" y="3696072"/>
                <a:ext cx="21868726"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7" name="Round Same Side Corner Rectangle 6"/>
              <p:cNvSpPr/>
              <p:nvPr/>
            </p:nvSpPr>
            <p:spPr>
              <a:xfrm flipV="1">
                <a:off x="9152197" y="3486539"/>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528000"/>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903422" y="2353740"/>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804051" y="1848439"/>
              <a:ext cx="1283801"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err="1">
                  <a:solidFill>
                    <a:schemeClr val="bg1"/>
                  </a:solidFill>
                  <a:latin typeface="Tahoma" pitchFamily="34" charset="0"/>
                  <a:cs typeface="Tahoma" pitchFamily="34" charset="0"/>
                </a:rPr>
                <a:t>Câu</a:t>
              </a:r>
              <a:r>
                <a:rPr lang="en-US" sz="4400" b="1">
                  <a:solidFill>
                    <a:schemeClr val="bg1"/>
                  </a:solidFill>
                  <a:latin typeface="Tahoma" pitchFamily="34" charset="0"/>
                  <a:cs typeface="Tahoma" pitchFamily="34" charset="0"/>
                </a:rPr>
                <a:t> 3</a:t>
              </a:r>
            </a:p>
          </p:txBody>
        </p:sp>
      </p:grpSp>
      <p:sp>
        <p:nvSpPr>
          <p:cNvPr id="28" name="Text Box 4"/>
          <p:cNvSpPr txBox="1">
            <a:spLocks noChangeArrowheads="1"/>
          </p:cNvSpPr>
          <p:nvPr/>
        </p:nvSpPr>
        <p:spPr bwMode="auto">
          <a:xfrm>
            <a:off x="1219200" y="3767609"/>
            <a:ext cx="21333557" cy="73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pt-BR" sz="4400" b="1">
                <a:latin typeface="Tahoma" pitchFamily="34" charset="0"/>
                <a:ea typeface="Tahoma" pitchFamily="34" charset="0"/>
                <a:cs typeface="Tahoma" pitchFamily="34" charset="0"/>
              </a:rPr>
              <a:t>  Từ một bó hoa gồm 8 bông hồng vàng và 6 bông hồng xanh, có bao nhiêu cách chọn ra ba bông hồng sao cho có đúng hai bông hồng vàng?</a:t>
            </a:r>
          </a:p>
          <a:p>
            <a:pPr eaLnBrk="1" hangingPunct="1">
              <a:lnSpc>
                <a:spcPct val="200000"/>
              </a:lnSpc>
            </a:pPr>
            <a:r>
              <a:rPr lang="en-US" sz="4400" b="1">
                <a:latin typeface="Tahoma" pitchFamily="34" charset="0"/>
                <a:ea typeface="Tahoma" pitchFamily="34" charset="0"/>
                <a:cs typeface="Tahoma" pitchFamily="34" charset="0"/>
              </a:rPr>
              <a:t>          A. </a:t>
            </a:r>
          </a:p>
          <a:p>
            <a:pPr eaLnBrk="1" hangingPunct="1">
              <a:lnSpc>
                <a:spcPct val="200000"/>
              </a:lnSpc>
            </a:pPr>
            <a:r>
              <a:rPr lang="en-US" sz="4400" b="1">
                <a:latin typeface="Tahoma" pitchFamily="34" charset="0"/>
                <a:ea typeface="Tahoma" pitchFamily="34" charset="0"/>
                <a:cs typeface="Tahoma" pitchFamily="34" charset="0"/>
              </a:rPr>
              <a:t>          B. </a:t>
            </a:r>
          </a:p>
          <a:p>
            <a:pPr eaLnBrk="1" hangingPunct="1">
              <a:lnSpc>
                <a:spcPct val="200000"/>
              </a:lnSpc>
            </a:pPr>
            <a:r>
              <a:rPr lang="en-US" sz="4400" b="1">
                <a:latin typeface="Tahoma" pitchFamily="34" charset="0"/>
                <a:ea typeface="Tahoma" pitchFamily="34" charset="0"/>
                <a:cs typeface="Tahoma" pitchFamily="34" charset="0"/>
              </a:rPr>
              <a:t>          C.  </a:t>
            </a:r>
          </a:p>
          <a:p>
            <a:pPr eaLnBrk="1" hangingPunct="1">
              <a:lnSpc>
                <a:spcPct val="200000"/>
              </a:lnSpc>
            </a:pPr>
            <a:r>
              <a:rPr lang="en-US" sz="4400" b="1">
                <a:latin typeface="Tahoma" pitchFamily="34" charset="0"/>
                <a:ea typeface="Tahoma" pitchFamily="34" charset="0"/>
                <a:cs typeface="Tahoma" pitchFamily="34" charset="0"/>
              </a:rPr>
              <a:t>          D. </a:t>
            </a:r>
          </a:p>
        </p:txBody>
      </p:sp>
      <p:sp>
        <p:nvSpPr>
          <p:cNvPr id="29" name="Oval 5"/>
          <p:cNvSpPr>
            <a:spLocks noChangeArrowheads="1"/>
          </p:cNvSpPr>
          <p:nvPr/>
        </p:nvSpPr>
        <p:spPr bwMode="auto">
          <a:xfrm>
            <a:off x="2380893" y="9999734"/>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graphicFrame>
        <p:nvGraphicFramePr>
          <p:cNvPr id="9" name="Object 8">
            <a:extLst>
              <a:ext uri="{FF2B5EF4-FFF2-40B4-BE49-F238E27FC236}">
                <a16:creationId xmlns:a16="http://schemas.microsoft.com/office/drawing/2014/main" id="{5AAE3552-F59E-32CB-4EB6-A2B9F242B05F}"/>
              </a:ext>
            </a:extLst>
          </p:cNvPr>
          <p:cNvGraphicFramePr>
            <a:graphicFrameLocks noChangeAspect="1"/>
          </p:cNvGraphicFramePr>
          <p:nvPr>
            <p:extLst>
              <p:ext uri="{D42A27DB-BD31-4B8C-83A1-F6EECF244321}">
                <p14:modId xmlns:p14="http://schemas.microsoft.com/office/powerpoint/2010/main" val="497941447"/>
              </p:ext>
            </p:extLst>
          </p:nvPr>
        </p:nvGraphicFramePr>
        <p:xfrm>
          <a:off x="3721100" y="10091773"/>
          <a:ext cx="1841500" cy="1093788"/>
        </p:xfrm>
        <a:graphic>
          <a:graphicData uri="http://schemas.openxmlformats.org/presentationml/2006/ole">
            <mc:AlternateContent xmlns:mc="http://schemas.openxmlformats.org/markup-compatibility/2006">
              <mc:Choice xmlns:v="urn:schemas-microsoft-com:vml" Requires="v">
                <p:oleObj name="Equation" r:id="rId2" imgW="444240" imgH="253800" progId="Equation.DSMT4">
                  <p:embed/>
                </p:oleObj>
              </mc:Choice>
              <mc:Fallback>
                <p:oleObj name="Equation" r:id="rId2" imgW="444240" imgH="253800" progId="Equation.DSMT4">
                  <p:embed/>
                  <p:pic>
                    <p:nvPicPr>
                      <p:cNvPr id="41" name="Object 40">
                        <a:extLst>
                          <a:ext uri="{FF2B5EF4-FFF2-40B4-BE49-F238E27FC236}">
                            <a16:creationId xmlns:a16="http://schemas.microsoft.com/office/drawing/2014/main" id="{97DFBA82-4121-FD13-FD93-A5802AE7A7B0}"/>
                          </a:ext>
                        </a:extLst>
                      </p:cNvPr>
                      <p:cNvPicPr>
                        <a:picLocks noChangeAspect="1" noChangeArrowheads="1"/>
                      </p:cNvPicPr>
                      <p:nvPr/>
                    </p:nvPicPr>
                    <p:blipFill>
                      <a:blip r:embed="rId3"/>
                      <a:srcRect/>
                      <a:stretch>
                        <a:fillRect/>
                      </a:stretch>
                    </p:blipFill>
                    <p:spPr bwMode="auto">
                      <a:xfrm>
                        <a:off x="3721100" y="10091773"/>
                        <a:ext cx="1841500" cy="1093788"/>
                      </a:xfrm>
                      <a:prstGeom prst="rect">
                        <a:avLst/>
                      </a:prstGeom>
                      <a:noFill/>
                    </p:spPr>
                  </p:pic>
                </p:oleObj>
              </mc:Fallback>
            </mc:AlternateContent>
          </a:graphicData>
        </a:graphic>
      </p:graphicFrame>
      <p:graphicFrame>
        <p:nvGraphicFramePr>
          <p:cNvPr id="33" name="Object 32">
            <a:extLst>
              <a:ext uri="{FF2B5EF4-FFF2-40B4-BE49-F238E27FC236}">
                <a16:creationId xmlns:a16="http://schemas.microsoft.com/office/drawing/2014/main" id="{3C7867D9-341A-EC6B-FCFF-02A7F2A1F1E6}"/>
              </a:ext>
            </a:extLst>
          </p:cNvPr>
          <p:cNvGraphicFramePr>
            <a:graphicFrameLocks noChangeAspect="1"/>
          </p:cNvGraphicFramePr>
          <p:nvPr>
            <p:extLst>
              <p:ext uri="{D42A27DB-BD31-4B8C-83A1-F6EECF244321}">
                <p14:modId xmlns:p14="http://schemas.microsoft.com/office/powerpoint/2010/main" val="2691313761"/>
              </p:ext>
            </p:extLst>
          </p:nvPr>
        </p:nvGraphicFramePr>
        <p:xfrm>
          <a:off x="3651250" y="8736013"/>
          <a:ext cx="2368550" cy="1093787"/>
        </p:xfrm>
        <a:graphic>
          <a:graphicData uri="http://schemas.openxmlformats.org/presentationml/2006/ole">
            <mc:AlternateContent xmlns:mc="http://schemas.openxmlformats.org/markup-compatibility/2006">
              <mc:Choice xmlns:v="urn:schemas-microsoft-com:vml" Requires="v">
                <p:oleObj name="Equation" r:id="rId4" imgW="571320" imgH="253800" progId="Equation.DSMT4">
                  <p:embed/>
                </p:oleObj>
              </mc:Choice>
              <mc:Fallback>
                <p:oleObj name="Equation" r:id="rId4" imgW="571320" imgH="253800" progId="Equation.DSMT4">
                  <p:embed/>
                  <p:pic>
                    <p:nvPicPr>
                      <p:cNvPr id="9" name="Object 8">
                        <a:extLst>
                          <a:ext uri="{FF2B5EF4-FFF2-40B4-BE49-F238E27FC236}">
                            <a16:creationId xmlns:a16="http://schemas.microsoft.com/office/drawing/2014/main" id="{5AAE3552-F59E-32CB-4EB6-A2B9F242B05F}"/>
                          </a:ext>
                        </a:extLst>
                      </p:cNvPr>
                      <p:cNvPicPr>
                        <a:picLocks noChangeAspect="1" noChangeArrowheads="1"/>
                      </p:cNvPicPr>
                      <p:nvPr/>
                    </p:nvPicPr>
                    <p:blipFill>
                      <a:blip r:embed="rId5"/>
                      <a:srcRect/>
                      <a:stretch>
                        <a:fillRect/>
                      </a:stretch>
                    </p:blipFill>
                    <p:spPr bwMode="auto">
                      <a:xfrm>
                        <a:off x="3651250" y="8736013"/>
                        <a:ext cx="2368550" cy="1093787"/>
                      </a:xfrm>
                      <a:prstGeom prst="rect">
                        <a:avLst/>
                      </a:prstGeom>
                      <a:noFill/>
                    </p:spPr>
                  </p:pic>
                </p:oleObj>
              </mc:Fallback>
            </mc:AlternateContent>
          </a:graphicData>
        </a:graphic>
      </p:graphicFrame>
      <p:graphicFrame>
        <p:nvGraphicFramePr>
          <p:cNvPr id="34" name="Object 33">
            <a:extLst>
              <a:ext uri="{FF2B5EF4-FFF2-40B4-BE49-F238E27FC236}">
                <a16:creationId xmlns:a16="http://schemas.microsoft.com/office/drawing/2014/main" id="{5C026AE0-C9E4-8B22-D61A-E82C456E470F}"/>
              </a:ext>
            </a:extLst>
          </p:cNvPr>
          <p:cNvGraphicFramePr>
            <a:graphicFrameLocks noChangeAspect="1"/>
          </p:cNvGraphicFramePr>
          <p:nvPr>
            <p:extLst>
              <p:ext uri="{D42A27DB-BD31-4B8C-83A1-F6EECF244321}">
                <p14:modId xmlns:p14="http://schemas.microsoft.com/office/powerpoint/2010/main" val="980529730"/>
              </p:ext>
            </p:extLst>
          </p:nvPr>
        </p:nvGraphicFramePr>
        <p:xfrm>
          <a:off x="3654882" y="7393335"/>
          <a:ext cx="1841500" cy="1093788"/>
        </p:xfrm>
        <a:graphic>
          <a:graphicData uri="http://schemas.openxmlformats.org/presentationml/2006/ole">
            <mc:AlternateContent xmlns:mc="http://schemas.openxmlformats.org/markup-compatibility/2006">
              <mc:Choice xmlns:v="urn:schemas-microsoft-com:vml" Requires="v">
                <p:oleObj name="Equation" r:id="rId6" imgW="444240" imgH="253800" progId="Equation.DSMT4">
                  <p:embed/>
                </p:oleObj>
              </mc:Choice>
              <mc:Fallback>
                <p:oleObj name="Equation" r:id="rId6" imgW="444240" imgH="253800" progId="Equation.DSMT4">
                  <p:embed/>
                  <p:pic>
                    <p:nvPicPr>
                      <p:cNvPr id="9" name="Object 8">
                        <a:extLst>
                          <a:ext uri="{FF2B5EF4-FFF2-40B4-BE49-F238E27FC236}">
                            <a16:creationId xmlns:a16="http://schemas.microsoft.com/office/drawing/2014/main" id="{5AAE3552-F59E-32CB-4EB6-A2B9F242B05F}"/>
                          </a:ext>
                        </a:extLst>
                      </p:cNvPr>
                      <p:cNvPicPr>
                        <a:picLocks noChangeAspect="1" noChangeArrowheads="1"/>
                      </p:cNvPicPr>
                      <p:nvPr/>
                    </p:nvPicPr>
                    <p:blipFill>
                      <a:blip r:embed="rId7"/>
                      <a:srcRect/>
                      <a:stretch>
                        <a:fillRect/>
                      </a:stretch>
                    </p:blipFill>
                    <p:spPr bwMode="auto">
                      <a:xfrm>
                        <a:off x="3654882" y="7393335"/>
                        <a:ext cx="1841500" cy="1093788"/>
                      </a:xfrm>
                      <a:prstGeom prst="rect">
                        <a:avLst/>
                      </a:prstGeom>
                      <a:noFill/>
                    </p:spPr>
                  </p:pic>
                </p:oleObj>
              </mc:Fallback>
            </mc:AlternateContent>
          </a:graphicData>
        </a:graphic>
      </p:graphicFrame>
      <p:graphicFrame>
        <p:nvGraphicFramePr>
          <p:cNvPr id="35" name="Object 34">
            <a:extLst>
              <a:ext uri="{FF2B5EF4-FFF2-40B4-BE49-F238E27FC236}">
                <a16:creationId xmlns:a16="http://schemas.microsoft.com/office/drawing/2014/main" id="{1D214DFC-33D5-6C9F-9B7A-A25DBFCA7945}"/>
              </a:ext>
            </a:extLst>
          </p:cNvPr>
          <p:cNvGraphicFramePr>
            <a:graphicFrameLocks noChangeAspect="1"/>
          </p:cNvGraphicFramePr>
          <p:nvPr>
            <p:extLst>
              <p:ext uri="{D42A27DB-BD31-4B8C-83A1-F6EECF244321}">
                <p14:modId xmlns:p14="http://schemas.microsoft.com/office/powerpoint/2010/main" val="1629641603"/>
              </p:ext>
            </p:extLst>
          </p:nvPr>
        </p:nvGraphicFramePr>
        <p:xfrm>
          <a:off x="3657600" y="6069013"/>
          <a:ext cx="1157287" cy="1093787"/>
        </p:xfrm>
        <a:graphic>
          <a:graphicData uri="http://schemas.openxmlformats.org/presentationml/2006/ole">
            <mc:AlternateContent xmlns:mc="http://schemas.openxmlformats.org/markup-compatibility/2006">
              <mc:Choice xmlns:v="urn:schemas-microsoft-com:vml" Requires="v">
                <p:oleObj name="Equation" r:id="rId8" imgW="279360" imgH="253800" progId="Equation.DSMT4">
                  <p:embed/>
                </p:oleObj>
              </mc:Choice>
              <mc:Fallback>
                <p:oleObj name="Equation" r:id="rId8" imgW="279360" imgH="253800" progId="Equation.DSMT4">
                  <p:embed/>
                  <p:pic>
                    <p:nvPicPr>
                      <p:cNvPr id="9" name="Object 8">
                        <a:extLst>
                          <a:ext uri="{FF2B5EF4-FFF2-40B4-BE49-F238E27FC236}">
                            <a16:creationId xmlns:a16="http://schemas.microsoft.com/office/drawing/2014/main" id="{5AAE3552-F59E-32CB-4EB6-A2B9F242B05F}"/>
                          </a:ext>
                        </a:extLst>
                      </p:cNvPr>
                      <p:cNvPicPr>
                        <a:picLocks noChangeAspect="1" noChangeArrowheads="1"/>
                      </p:cNvPicPr>
                      <p:nvPr/>
                    </p:nvPicPr>
                    <p:blipFill>
                      <a:blip r:embed="rId9"/>
                      <a:srcRect/>
                      <a:stretch>
                        <a:fillRect/>
                      </a:stretch>
                    </p:blipFill>
                    <p:spPr bwMode="auto">
                      <a:xfrm>
                        <a:off x="3657600" y="6069013"/>
                        <a:ext cx="1157287" cy="1093787"/>
                      </a:xfrm>
                      <a:prstGeom prst="rect">
                        <a:avLst/>
                      </a:prstGeom>
                      <a:noFill/>
                    </p:spPr>
                  </p:pic>
                </p:oleObj>
              </mc:Fallback>
            </mc:AlternateContent>
          </a:graphicData>
        </a:graphic>
      </p:graphicFrame>
    </p:spTree>
    <p:extLst>
      <p:ext uri="{BB962C8B-B14F-4D97-AF65-F5344CB8AC3E}">
        <p14:creationId xmlns:p14="http://schemas.microsoft.com/office/powerpoint/2010/main" val="1061322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C91E81-285C-4F21-BD02-2BB035A9FE1D}"/>
              </a:ext>
            </a:extLst>
          </p:cNvPr>
          <p:cNvSpPr/>
          <p:nvPr/>
        </p:nvSpPr>
        <p:spPr>
          <a:xfrm>
            <a:off x="84137" y="0"/>
            <a:ext cx="24384000"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8710613" y="0"/>
            <a:ext cx="6962774" cy="960438"/>
            <a:chOff x="13477876" y="4114800"/>
            <a:chExt cx="6962774" cy="960438"/>
          </a:xfrm>
        </p:grpSpPr>
        <p:sp>
          <p:nvSpPr>
            <p:cNvPr id="48"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1"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2"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3"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4"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5"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6"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7"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8"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9"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0"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1"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2"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3"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4"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5"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6"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7"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8"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9"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0"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1"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2"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3"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4"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5"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sp>
        <p:nvSpPr>
          <p:cNvPr id="5" name="TextBox 4">
            <a:extLst>
              <a:ext uri="{FF2B5EF4-FFF2-40B4-BE49-F238E27FC236}">
                <a16:creationId xmlns:a16="http://schemas.microsoft.com/office/drawing/2014/main" id="{CD591BA8-6809-4AF6-9710-B539ECA18078}"/>
              </a:ext>
            </a:extLst>
          </p:cNvPr>
          <p:cNvSpPr txBox="1"/>
          <p:nvPr/>
        </p:nvSpPr>
        <p:spPr>
          <a:xfrm>
            <a:off x="5283319" y="2121010"/>
            <a:ext cx="3046343" cy="754053"/>
          </a:xfrm>
          <a:prstGeom prst="rect">
            <a:avLst/>
          </a:prstGeom>
          <a:solidFill>
            <a:schemeClr val="bg1"/>
          </a:solidFill>
        </p:spPr>
        <p:txBody>
          <a:bodyPr wrap="square" rtlCol="0">
            <a:spAutoFit/>
          </a:bodyPr>
          <a:lstStyle/>
          <a:p>
            <a:r>
              <a:rPr lang="en-US" err="1">
                <a:latin typeface="Times New Roman" panose="02020603050405020304" pitchFamily="18" charset="0"/>
                <a:cs typeface="Times New Roman" panose="02020603050405020304" pitchFamily="18" charset="0"/>
              </a:rPr>
              <a:t>Định</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nghĩa</a:t>
            </a:r>
            <a:endParaRPr lang="en-SG">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19" name="Ink 18">
                <a:extLst>
                  <a:ext uri="{FF2B5EF4-FFF2-40B4-BE49-F238E27FC236}">
                    <a16:creationId xmlns:a16="http://schemas.microsoft.com/office/drawing/2014/main" id="{74B54CE9-6B24-C79F-94E9-DE7B8C11A29D}"/>
                  </a:ext>
                </a:extLst>
              </p14:cNvPr>
              <p14:cNvContentPartPr/>
              <p14:nvPr/>
            </p14:nvContentPartPr>
            <p14:xfrm>
              <a:off x="18116160" y="6286350"/>
              <a:ext cx="549720" cy="360"/>
            </p14:xfrm>
          </p:contentPart>
        </mc:Choice>
        <mc:Fallback xmlns="">
          <p:pic>
            <p:nvPicPr>
              <p:cNvPr id="19" name="Ink 18">
                <a:extLst>
                  <a:ext uri="{FF2B5EF4-FFF2-40B4-BE49-F238E27FC236}">
                    <a16:creationId xmlns:a16="http://schemas.microsoft.com/office/drawing/2014/main" id="{74B54CE9-6B24-C79F-94E9-DE7B8C11A29D}"/>
                  </a:ext>
                </a:extLst>
              </p:cNvPr>
              <p:cNvPicPr/>
              <p:nvPr/>
            </p:nvPicPr>
            <p:blipFill>
              <a:blip r:embed="rId3"/>
              <a:stretch>
                <a:fillRect/>
              </a:stretch>
            </p:blipFill>
            <p:spPr>
              <a:xfrm>
                <a:off x="18053160" y="6223710"/>
                <a:ext cx="675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id="{9E824E82-CD5E-C25C-11CD-B695165C3EC2}"/>
                  </a:ext>
                </a:extLst>
              </p14:cNvPr>
              <p14:cNvContentPartPr/>
              <p14:nvPr/>
            </p14:nvContentPartPr>
            <p14:xfrm>
              <a:off x="6324360" y="6457350"/>
              <a:ext cx="360" cy="360"/>
            </p14:xfrm>
          </p:contentPart>
        </mc:Choice>
        <mc:Fallback xmlns="">
          <p:pic>
            <p:nvPicPr>
              <p:cNvPr id="21" name="Ink 20">
                <a:extLst>
                  <a:ext uri="{FF2B5EF4-FFF2-40B4-BE49-F238E27FC236}">
                    <a16:creationId xmlns:a16="http://schemas.microsoft.com/office/drawing/2014/main" id="{9E824E82-CD5E-C25C-11CD-B695165C3EC2}"/>
                  </a:ext>
                </a:extLst>
              </p:cNvPr>
              <p:cNvPicPr/>
              <p:nvPr/>
            </p:nvPicPr>
            <p:blipFill>
              <a:blip r:embed="rId5"/>
              <a:stretch>
                <a:fillRect/>
              </a:stretch>
            </p:blipFill>
            <p:spPr>
              <a:xfrm>
                <a:off x="6261360" y="6394710"/>
                <a:ext cx="126000" cy="126000"/>
              </a:xfrm>
              <a:prstGeom prst="rect">
                <a:avLst/>
              </a:prstGeom>
            </p:spPr>
          </p:pic>
        </mc:Fallback>
      </mc:AlternateContent>
      <p:pic>
        <p:nvPicPr>
          <p:cNvPr id="22" name="Picture 21">
            <a:extLst>
              <a:ext uri="{FF2B5EF4-FFF2-40B4-BE49-F238E27FC236}">
                <a16:creationId xmlns:a16="http://schemas.microsoft.com/office/drawing/2014/main" id="{30A4A224-4EDF-FBC1-CD0D-12AC3DCD42D5}"/>
              </a:ext>
            </a:extLst>
          </p:cNvPr>
          <p:cNvPicPr>
            <a:picLocks noChangeAspect="1"/>
          </p:cNvPicPr>
          <p:nvPr/>
        </p:nvPicPr>
        <p:blipFill>
          <a:blip r:embed="rId6"/>
          <a:stretch>
            <a:fillRect/>
          </a:stretch>
        </p:blipFill>
        <p:spPr>
          <a:xfrm>
            <a:off x="3237878" y="6675470"/>
            <a:ext cx="6142719" cy="1594715"/>
          </a:xfrm>
          <a:prstGeom prst="rect">
            <a:avLst/>
          </a:prstGeom>
        </p:spPr>
      </p:pic>
      <p:pic>
        <p:nvPicPr>
          <p:cNvPr id="10" name="Picture 9">
            <a:extLst>
              <a:ext uri="{FF2B5EF4-FFF2-40B4-BE49-F238E27FC236}">
                <a16:creationId xmlns:a16="http://schemas.microsoft.com/office/drawing/2014/main" id="{D0CECF8E-B316-A810-D748-F0C5B915A50D}"/>
              </a:ext>
            </a:extLst>
          </p:cNvPr>
          <p:cNvPicPr>
            <a:picLocks noChangeAspect="1"/>
          </p:cNvPicPr>
          <p:nvPr/>
        </p:nvPicPr>
        <p:blipFill>
          <a:blip r:embed="rId7"/>
          <a:stretch>
            <a:fillRect/>
          </a:stretch>
        </p:blipFill>
        <p:spPr>
          <a:xfrm>
            <a:off x="2756019" y="2846866"/>
            <a:ext cx="7106439" cy="4236444"/>
          </a:xfrm>
          <a:prstGeom prst="rect">
            <a:avLst/>
          </a:prstGeom>
        </p:spPr>
      </p:pic>
      <p:sp>
        <p:nvSpPr>
          <p:cNvPr id="11" name="TextBox 10">
            <a:extLst>
              <a:ext uri="{FF2B5EF4-FFF2-40B4-BE49-F238E27FC236}">
                <a16:creationId xmlns:a16="http://schemas.microsoft.com/office/drawing/2014/main" id="{04D9E07B-31A8-4AD6-291D-6D4C9C492A43}"/>
              </a:ext>
            </a:extLst>
          </p:cNvPr>
          <p:cNvSpPr txBox="1"/>
          <p:nvPr/>
        </p:nvSpPr>
        <p:spPr>
          <a:xfrm>
            <a:off x="4889619" y="6695224"/>
            <a:ext cx="3367079" cy="754053"/>
          </a:xfrm>
          <a:prstGeom prst="rect">
            <a:avLst/>
          </a:prstGeom>
          <a:solidFill>
            <a:schemeClr val="bg1"/>
          </a:solidFill>
        </p:spPr>
        <p:txBody>
          <a:bodyPr wrap="square" rtlCol="0">
            <a:spAutoFit/>
          </a:bodyPr>
          <a:lstStyle/>
          <a:p>
            <a:r>
              <a:rPr lang="en-US" err="1">
                <a:latin typeface="Times New Roman" panose="02020603050405020304" pitchFamily="18" charset="0"/>
                <a:cs typeface="Times New Roman" panose="02020603050405020304" pitchFamily="18" charset="0"/>
              </a:rPr>
              <a:t>Số</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các</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tổ</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hợp</a:t>
            </a:r>
            <a:endParaRPr lang="en-SG">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8ED533BF-EB9C-E61E-005B-E7006554CB8D}"/>
              </a:ext>
            </a:extLst>
          </p:cNvPr>
          <p:cNvPicPr>
            <a:picLocks noChangeAspect="1"/>
          </p:cNvPicPr>
          <p:nvPr/>
        </p:nvPicPr>
        <p:blipFill>
          <a:blip r:embed="rId8"/>
          <a:stretch>
            <a:fillRect/>
          </a:stretch>
        </p:blipFill>
        <p:spPr>
          <a:xfrm>
            <a:off x="3441819" y="7660585"/>
            <a:ext cx="1841500" cy="4701683"/>
          </a:xfrm>
          <a:prstGeom prst="rect">
            <a:avLst/>
          </a:prstGeom>
        </p:spPr>
      </p:pic>
      <p:sp>
        <p:nvSpPr>
          <p:cNvPr id="3" name="TextBox 2">
            <a:extLst>
              <a:ext uri="{FF2B5EF4-FFF2-40B4-BE49-F238E27FC236}">
                <a16:creationId xmlns:a16="http://schemas.microsoft.com/office/drawing/2014/main" id="{16AE0088-B2E2-3D4B-A186-EFF0C41AD4E2}"/>
              </a:ext>
            </a:extLst>
          </p:cNvPr>
          <p:cNvSpPr txBox="1"/>
          <p:nvPr/>
        </p:nvSpPr>
        <p:spPr>
          <a:xfrm>
            <a:off x="2310019" y="7018013"/>
            <a:ext cx="2338181" cy="754053"/>
          </a:xfrm>
          <a:prstGeom prst="rect">
            <a:avLst/>
          </a:prstGeom>
          <a:solidFill>
            <a:schemeClr val="accent4">
              <a:lumMod val="40000"/>
              <a:lumOff val="60000"/>
            </a:schemeClr>
          </a:solidFill>
          <a:ln cmpd="sng">
            <a:solidFill>
              <a:srgbClr val="135F82"/>
            </a:solidFill>
          </a:ln>
        </p:spPr>
        <p:txBody>
          <a:bodyPr wrap="square" rtlCol="0">
            <a:spAutoFit/>
          </a:bodyPr>
          <a:lstStyle/>
          <a:p>
            <a:r>
              <a:rPr lang="en-US" b="1">
                <a:latin typeface="Times New Roman" panose="02020603050405020304" pitchFamily="18" charset="0"/>
                <a:cs typeface="Times New Roman" panose="02020603050405020304" pitchFamily="18" charset="0"/>
              </a:rPr>
              <a:t>TỔ HỢP</a:t>
            </a:r>
            <a:endParaRPr lang="en-SG"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8D54BA1-2E2E-AE1E-8560-7BBEAFEBD46D}"/>
              </a:ext>
            </a:extLst>
          </p:cNvPr>
          <p:cNvSpPr txBox="1"/>
          <p:nvPr/>
        </p:nvSpPr>
        <p:spPr>
          <a:xfrm>
            <a:off x="4667971" y="11140714"/>
            <a:ext cx="5346682" cy="754053"/>
          </a:xfrm>
          <a:prstGeom prst="rect">
            <a:avLst/>
          </a:prstGeom>
          <a:solidFill>
            <a:schemeClr val="bg1"/>
          </a:solidFill>
        </p:spPr>
        <p:txBody>
          <a:bodyPr wrap="square" rtlCol="0">
            <a:spAutoFit/>
          </a:bodyPr>
          <a:lstStyle/>
          <a:p>
            <a:r>
              <a:rPr lang="en-US" err="1">
                <a:latin typeface="Times New Roman" panose="02020603050405020304" pitchFamily="18" charset="0"/>
                <a:cs typeface="Times New Roman" panose="02020603050405020304" pitchFamily="18" charset="0"/>
              </a:rPr>
              <a:t>Tính</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chất</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của</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các</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số</a:t>
            </a:r>
            <a:r>
              <a:rPr lang="en-US">
                <a:latin typeface="Times New Roman" panose="02020603050405020304" pitchFamily="18" charset="0"/>
                <a:cs typeface="Times New Roman" panose="02020603050405020304" pitchFamily="18" charset="0"/>
              </a:rPr>
              <a:t> </a:t>
            </a:r>
            <a:endParaRPr lang="en-SG">
              <a:latin typeface="Times New Roman" panose="02020603050405020304" pitchFamily="18"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1D958E17-6F8F-1EE2-5DCF-883FA0D2B704}"/>
              </a:ext>
            </a:extLst>
          </p:cNvPr>
          <p:cNvGraphicFramePr>
            <a:graphicFrameLocks noChangeAspect="1"/>
          </p:cNvGraphicFramePr>
          <p:nvPr>
            <p:extLst>
              <p:ext uri="{D42A27DB-BD31-4B8C-83A1-F6EECF244321}">
                <p14:modId xmlns:p14="http://schemas.microsoft.com/office/powerpoint/2010/main" val="2632442549"/>
              </p:ext>
            </p:extLst>
          </p:nvPr>
        </p:nvGraphicFramePr>
        <p:xfrm>
          <a:off x="9288463" y="11097350"/>
          <a:ext cx="769937" cy="942250"/>
        </p:xfrm>
        <a:graphic>
          <a:graphicData uri="http://schemas.openxmlformats.org/presentationml/2006/ole">
            <mc:AlternateContent xmlns:mc="http://schemas.openxmlformats.org/markup-compatibility/2006">
              <mc:Choice xmlns:v="urn:schemas-microsoft-com:vml" Requires="v">
                <p:oleObj name="Equation" r:id="rId9" imgW="215640" imgH="253800" progId="Equation.DSMT4">
                  <p:embed/>
                </p:oleObj>
              </mc:Choice>
              <mc:Fallback>
                <p:oleObj name="Equation" r:id="rId9" imgW="215640" imgH="253800" progId="Equation.DSMT4">
                  <p:embed/>
                  <p:pic>
                    <p:nvPicPr>
                      <p:cNvPr id="13" name="Object 12">
                        <a:extLst>
                          <a:ext uri="{FF2B5EF4-FFF2-40B4-BE49-F238E27FC236}">
                            <a16:creationId xmlns:a16="http://schemas.microsoft.com/office/drawing/2014/main" id="{DA8158E6-AB88-A3DD-A83D-BC6031BB3DAC}"/>
                          </a:ext>
                        </a:extLst>
                      </p:cNvPr>
                      <p:cNvPicPr>
                        <a:picLocks noChangeAspect="1" noChangeArrowheads="1"/>
                      </p:cNvPicPr>
                      <p:nvPr/>
                    </p:nvPicPr>
                    <p:blipFill>
                      <a:blip r:embed="rId10"/>
                      <a:srcRect/>
                      <a:stretch>
                        <a:fillRect/>
                      </a:stretch>
                    </p:blipFill>
                    <p:spPr bwMode="auto">
                      <a:xfrm>
                        <a:off x="9288463" y="11097350"/>
                        <a:ext cx="769937" cy="942250"/>
                      </a:xfrm>
                      <a:prstGeom prst="rect">
                        <a:avLst/>
                      </a:prstGeom>
                      <a:noFill/>
                    </p:spPr>
                  </p:pic>
                </p:oleObj>
              </mc:Fallback>
            </mc:AlternateContent>
          </a:graphicData>
        </a:graphic>
      </p:graphicFrame>
      <p:pic>
        <p:nvPicPr>
          <p:cNvPr id="31" name="Picture 30">
            <a:extLst>
              <a:ext uri="{FF2B5EF4-FFF2-40B4-BE49-F238E27FC236}">
                <a16:creationId xmlns:a16="http://schemas.microsoft.com/office/drawing/2014/main" id="{9D4FFF99-FCCE-01BC-AFB2-34C5DCDD5A46}"/>
              </a:ext>
            </a:extLst>
          </p:cNvPr>
          <p:cNvPicPr>
            <a:picLocks noChangeAspect="1"/>
          </p:cNvPicPr>
          <p:nvPr/>
        </p:nvPicPr>
        <p:blipFill>
          <a:blip r:embed="rId11"/>
          <a:stretch>
            <a:fillRect/>
          </a:stretch>
        </p:blipFill>
        <p:spPr>
          <a:xfrm>
            <a:off x="9266920" y="1541650"/>
            <a:ext cx="11396099" cy="2143897"/>
          </a:xfrm>
          <a:prstGeom prst="rect">
            <a:avLst/>
          </a:prstGeom>
        </p:spPr>
      </p:pic>
      <p:cxnSp>
        <p:nvCxnSpPr>
          <p:cNvPr id="27" name="Straight Connector 26">
            <a:extLst>
              <a:ext uri="{FF2B5EF4-FFF2-40B4-BE49-F238E27FC236}">
                <a16:creationId xmlns:a16="http://schemas.microsoft.com/office/drawing/2014/main" id="{4FB970E0-F942-B650-BE3B-47CC199770B1}"/>
              </a:ext>
            </a:extLst>
          </p:cNvPr>
          <p:cNvCxnSpPr>
            <a:cxnSpLocks/>
          </p:cNvCxnSpPr>
          <p:nvPr/>
        </p:nvCxnSpPr>
        <p:spPr>
          <a:xfrm>
            <a:off x="5066507" y="12096750"/>
            <a:ext cx="5601493" cy="0"/>
          </a:xfrm>
          <a:prstGeom prst="line">
            <a:avLst/>
          </a:prstGeom>
          <a:ln w="114300">
            <a:solidFill>
              <a:srgbClr val="135F82"/>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0971DD64-7CDD-435F-3029-64268229A76E}"/>
              </a:ext>
            </a:extLst>
          </p:cNvPr>
          <p:cNvPicPr>
            <a:picLocks noChangeAspect="1"/>
          </p:cNvPicPr>
          <p:nvPr/>
        </p:nvPicPr>
        <p:blipFill>
          <a:blip r:embed="rId12"/>
          <a:stretch>
            <a:fillRect/>
          </a:stretch>
        </p:blipFill>
        <p:spPr>
          <a:xfrm>
            <a:off x="10604619" y="11342689"/>
            <a:ext cx="5156199" cy="1611311"/>
          </a:xfrm>
          <a:prstGeom prst="rect">
            <a:avLst/>
          </a:prstGeom>
        </p:spPr>
      </p:pic>
      <p:cxnSp>
        <p:nvCxnSpPr>
          <p:cNvPr id="46" name="Straight Connector 45">
            <a:extLst>
              <a:ext uri="{FF2B5EF4-FFF2-40B4-BE49-F238E27FC236}">
                <a16:creationId xmlns:a16="http://schemas.microsoft.com/office/drawing/2014/main" id="{77077B80-D2E0-9112-15FE-080F0BE022C3}"/>
              </a:ext>
            </a:extLst>
          </p:cNvPr>
          <p:cNvCxnSpPr>
            <a:cxnSpLocks/>
          </p:cNvCxnSpPr>
          <p:nvPr/>
        </p:nvCxnSpPr>
        <p:spPr>
          <a:xfrm flipV="1">
            <a:off x="8923365" y="6400977"/>
            <a:ext cx="841347" cy="1127279"/>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1535" name="Straight Connector 21534">
            <a:extLst>
              <a:ext uri="{FF2B5EF4-FFF2-40B4-BE49-F238E27FC236}">
                <a16:creationId xmlns:a16="http://schemas.microsoft.com/office/drawing/2014/main" id="{492FA884-2259-71B5-6D76-ED54FD660229}"/>
              </a:ext>
            </a:extLst>
          </p:cNvPr>
          <p:cNvCxnSpPr>
            <a:cxnSpLocks/>
          </p:cNvCxnSpPr>
          <p:nvPr/>
        </p:nvCxnSpPr>
        <p:spPr>
          <a:xfrm flipV="1">
            <a:off x="8958248" y="7449277"/>
            <a:ext cx="3224228" cy="62146"/>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1536" name="Straight Connector 21535">
            <a:extLst>
              <a:ext uri="{FF2B5EF4-FFF2-40B4-BE49-F238E27FC236}">
                <a16:creationId xmlns:a16="http://schemas.microsoft.com/office/drawing/2014/main" id="{B1B55224-F196-9FA9-B794-8C652A2B2D62}"/>
              </a:ext>
            </a:extLst>
          </p:cNvPr>
          <p:cNvCxnSpPr>
            <a:cxnSpLocks/>
          </p:cNvCxnSpPr>
          <p:nvPr/>
        </p:nvCxnSpPr>
        <p:spPr>
          <a:xfrm flipH="1" flipV="1">
            <a:off x="8923365" y="7511423"/>
            <a:ext cx="1155672" cy="837935"/>
          </a:xfrm>
          <a:prstGeom prst="line">
            <a:avLst/>
          </a:prstGeom>
          <a:ln w="76200"/>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FEA67F03-0A7E-960F-EDF6-09E788433C16}"/>
              </a:ext>
            </a:extLst>
          </p:cNvPr>
          <p:cNvPicPr>
            <a:picLocks noChangeAspect="1"/>
          </p:cNvPicPr>
          <p:nvPr/>
        </p:nvPicPr>
        <p:blipFill>
          <a:blip r:embed="rId13"/>
          <a:stretch>
            <a:fillRect/>
          </a:stretch>
        </p:blipFill>
        <p:spPr>
          <a:xfrm>
            <a:off x="9623543" y="4418295"/>
            <a:ext cx="9972676" cy="2038388"/>
          </a:xfrm>
          <a:prstGeom prst="rect">
            <a:avLst/>
          </a:prstGeom>
        </p:spPr>
      </p:pic>
      <p:pic>
        <p:nvPicPr>
          <p:cNvPr id="12" name="Picture 11">
            <a:extLst>
              <a:ext uri="{FF2B5EF4-FFF2-40B4-BE49-F238E27FC236}">
                <a16:creationId xmlns:a16="http://schemas.microsoft.com/office/drawing/2014/main" id="{4F08B907-45F2-10F7-9117-7F7629E8C4F5}"/>
              </a:ext>
            </a:extLst>
          </p:cNvPr>
          <p:cNvPicPr>
            <a:picLocks noChangeAspect="1"/>
          </p:cNvPicPr>
          <p:nvPr/>
        </p:nvPicPr>
        <p:blipFill>
          <a:blip r:embed="rId14"/>
          <a:stretch>
            <a:fillRect/>
          </a:stretch>
        </p:blipFill>
        <p:spPr>
          <a:xfrm>
            <a:off x="12201525" y="6886240"/>
            <a:ext cx="9972675" cy="1002945"/>
          </a:xfrm>
          <a:prstGeom prst="rect">
            <a:avLst/>
          </a:prstGeom>
        </p:spPr>
      </p:pic>
      <p:pic>
        <p:nvPicPr>
          <p:cNvPr id="14" name="Picture 13">
            <a:extLst>
              <a:ext uri="{FF2B5EF4-FFF2-40B4-BE49-F238E27FC236}">
                <a16:creationId xmlns:a16="http://schemas.microsoft.com/office/drawing/2014/main" id="{521B3A71-FABD-1638-0CB1-5FF9AA05D673}"/>
              </a:ext>
            </a:extLst>
          </p:cNvPr>
          <p:cNvPicPr>
            <a:picLocks noChangeAspect="1"/>
          </p:cNvPicPr>
          <p:nvPr/>
        </p:nvPicPr>
        <p:blipFill>
          <a:blip r:embed="rId15"/>
          <a:stretch>
            <a:fillRect/>
          </a:stretch>
        </p:blipFill>
        <p:spPr>
          <a:xfrm>
            <a:off x="10071219" y="8270185"/>
            <a:ext cx="8916001" cy="2322080"/>
          </a:xfrm>
          <a:prstGeom prst="rect">
            <a:avLst/>
          </a:prstGeom>
        </p:spPr>
      </p:pic>
    </p:spTree>
    <p:extLst>
      <p:ext uri="{BB962C8B-B14F-4D97-AF65-F5344CB8AC3E}">
        <p14:creationId xmlns:p14="http://schemas.microsoft.com/office/powerpoint/2010/main" val="1109915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circle(in)">
                                      <p:cBhvr>
                                        <p:cTn id="20" dur="20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ircle(in)">
                                      <p:cBhvr>
                                        <p:cTn id="28" dur="2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randombar(horizontal)">
                                      <p:cBhvr>
                                        <p:cTn id="33" dur="500"/>
                                        <p:tgtEl>
                                          <p:spTgt spid="46"/>
                                        </p:tgtEl>
                                      </p:cBhvr>
                                    </p:animEffect>
                                  </p:childTnLst>
                                </p:cTn>
                              </p:par>
                              <p:par>
                                <p:cTn id="34" presetID="14" presetClass="entr" presetSubtype="1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1535"/>
                                        </p:tgtEl>
                                        <p:attrNameLst>
                                          <p:attrName>style.visibility</p:attrName>
                                        </p:attrNameLst>
                                      </p:cBhvr>
                                      <p:to>
                                        <p:strVal val="visible"/>
                                      </p:to>
                                    </p:set>
                                    <p:animEffect transition="in" filter="randombar(horizontal)">
                                      <p:cBhvr>
                                        <p:cTn id="41" dur="500"/>
                                        <p:tgtEl>
                                          <p:spTgt spid="21535"/>
                                        </p:tgtEl>
                                      </p:cBhvr>
                                    </p:animEffect>
                                  </p:childTnLst>
                                </p:cTn>
                              </p:par>
                              <p:par>
                                <p:cTn id="42" presetID="14" presetClass="entr" presetSubtype="1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1536"/>
                                        </p:tgtEl>
                                        <p:attrNameLst>
                                          <p:attrName>style.visibility</p:attrName>
                                        </p:attrNameLst>
                                      </p:cBhvr>
                                      <p:to>
                                        <p:strVal val="visible"/>
                                      </p:to>
                                    </p:set>
                                    <p:animEffect transition="in" filter="randombar(horizontal)">
                                      <p:cBhvr>
                                        <p:cTn id="49" dur="500"/>
                                        <p:tgtEl>
                                          <p:spTgt spid="21536"/>
                                        </p:tgtEl>
                                      </p:cBhvr>
                                    </p:animEffect>
                                  </p:childTnLst>
                                </p:cTn>
                              </p:par>
                              <p:par>
                                <p:cTn id="50" presetID="14" presetClass="entr" presetSubtype="1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randombar(horizontal)">
                                      <p:cBhvr>
                                        <p:cTn id="57" dur="500"/>
                                        <p:tgtEl>
                                          <p:spTgt spid="8"/>
                                        </p:tgtEl>
                                      </p:cBhvr>
                                    </p:animEffect>
                                  </p:childTnLst>
                                </p:cTn>
                              </p:par>
                              <p:par>
                                <p:cTn id="58" presetID="14" presetClass="entr" presetSubtype="1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randombar(horizontal)">
                                      <p:cBhvr>
                                        <p:cTn id="60" dur="500"/>
                                        <p:tgtEl>
                                          <p:spTgt spid="27"/>
                                        </p:tgtEl>
                                      </p:cBhvr>
                                    </p:animEffect>
                                  </p:childTnLst>
                                </p:cTn>
                              </p:par>
                              <p:par>
                                <p:cTn id="61" presetID="14" presetClass="entr" presetSubtype="1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randombar(horizontal)">
                                      <p:cBhvr>
                                        <p:cTn id="63" dur="500"/>
                                        <p:tgtEl>
                                          <p:spTgt spid="24"/>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randombar(horizontal)">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randombar(horizontal)">
                                      <p:cBhvr>
                                        <p:cTn id="7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3"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53351" y="1752600"/>
            <a:ext cx="22124734" cy="11506200"/>
            <a:chOff x="2177989" y="3480127"/>
            <a:chExt cx="20961801" cy="10499213"/>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grpSp>
          <p:nvGrpSpPr>
            <p:cNvPr id="5" name="Group 4"/>
            <p:cNvGrpSpPr/>
            <p:nvPr/>
          </p:nvGrpSpPr>
          <p:grpSpPr>
            <a:xfrm>
              <a:off x="2177989" y="3486537"/>
              <a:ext cx="20961801" cy="10492803"/>
              <a:chOff x="2177989" y="3486537"/>
              <a:chExt cx="20961801" cy="10492803"/>
            </a:xfrm>
          </p:grpSpPr>
          <p:sp>
            <p:nvSpPr>
              <p:cNvPr id="6" name="Rounded Rectangle 5"/>
              <p:cNvSpPr/>
              <p:nvPr/>
            </p:nvSpPr>
            <p:spPr>
              <a:xfrm>
                <a:off x="2177989" y="3683528"/>
                <a:ext cx="20961801"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b="1">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7"/>
                <a:ext cx="9729852"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8" name="TextBox 7"/>
              <p:cNvSpPr txBox="1"/>
              <p:nvPr/>
            </p:nvSpPr>
            <p:spPr>
              <a:xfrm>
                <a:off x="9172786" y="3629270"/>
                <a:ext cx="8081995" cy="802214"/>
              </a:xfrm>
              <a:prstGeom prst="rect">
                <a:avLst/>
              </a:prstGeom>
              <a:noFill/>
            </p:spPr>
            <p:txBody>
              <a:bodyPr wrap="none" rtlCol="0">
                <a:spAutoFit/>
              </a:bodyPr>
              <a:lstStyle/>
              <a:p>
                <a:pPr algn="ctr"/>
                <a:r>
                  <a:rPr lang="en-US" sz="4800" b="1">
                    <a:solidFill>
                      <a:schemeClr val="bg1"/>
                    </a:solidFill>
                    <a:latin typeface="Tahoma" pitchFamily="34" charset="0"/>
                    <a:ea typeface="Tahoma" pitchFamily="34" charset="0"/>
                    <a:cs typeface="Tahoma" pitchFamily="34" charset="0"/>
                  </a:rPr>
                  <a:t>BÀI TẬP SÁCH GIÁO KHOA</a:t>
                </a:r>
                <a:endParaRPr lang="vi-VN" sz="48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838200" y="2936546"/>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0" y="1848439"/>
              <a:ext cx="1754328"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a:solidFill>
                    <a:schemeClr val="bg1"/>
                  </a:solidFill>
                  <a:latin typeface="Tahoma" pitchFamily="34" charset="0"/>
                  <a:cs typeface="Tahoma" pitchFamily="34" charset="0"/>
                </a:rPr>
                <a:t>BÀI </a:t>
              </a:r>
              <a:r>
                <a:rPr lang="vi-VN" sz="4400" b="1">
                  <a:solidFill>
                    <a:schemeClr val="bg1"/>
                  </a:solidFill>
                  <a:latin typeface="Tahoma" pitchFamily="34" charset="0"/>
                  <a:cs typeface="Tahoma" pitchFamily="34" charset="0"/>
                </a:rPr>
                <a:t>1</a:t>
              </a:r>
              <a:r>
                <a:rPr lang="en-US" sz="4400" b="1">
                  <a:solidFill>
                    <a:schemeClr val="bg1"/>
                  </a:solidFill>
                  <a:latin typeface="Tahoma" pitchFamily="34" charset="0"/>
                  <a:cs typeface="Tahoma" pitchFamily="34" charset="0"/>
                </a:rPr>
                <a:t>/5</a:t>
              </a:r>
            </a:p>
          </p:txBody>
        </p:sp>
      </p:grpSp>
      <p:sp>
        <p:nvSpPr>
          <p:cNvPr id="9" name="Rectangle 8">
            <a:extLst>
              <a:ext uri="{FF2B5EF4-FFF2-40B4-BE49-F238E27FC236}">
                <a16:creationId xmlns:a16="http://schemas.microsoft.com/office/drawing/2014/main" id="{81CCADED-1BF5-4BD3-9104-1CD8D44084F7}"/>
              </a:ext>
            </a:extLst>
          </p:cNvPr>
          <p:cNvSpPr/>
          <p:nvPr/>
        </p:nvSpPr>
        <p:spPr>
          <a:xfrm>
            <a:off x="10521845" y="6324600"/>
            <a:ext cx="2092239" cy="707886"/>
          </a:xfrm>
          <a:prstGeom prst="rect">
            <a:avLst/>
          </a:prstGeom>
        </p:spPr>
        <p:txBody>
          <a:bodyPr wrap="none">
            <a:spAutoFit/>
          </a:bodyPr>
          <a:lstStyle/>
          <a:p>
            <a:r>
              <a:rPr lang="vi-VN" sz="4000" b="1">
                <a:solidFill>
                  <a:srgbClr val="0999C8"/>
                </a:solidFill>
                <a:latin typeface="Tahoma" pitchFamily="34" charset="0"/>
                <a:ea typeface="Tahoma" pitchFamily="34" charset="0"/>
                <a:cs typeface="Tahoma" pitchFamily="34" charset="0"/>
              </a:rPr>
              <a:t>Bài giải</a:t>
            </a:r>
            <a:endParaRPr lang="en-US" sz="4000" b="1">
              <a:solidFill>
                <a:srgbClr val="0999C8"/>
              </a:solidFill>
              <a:latin typeface="Tahoma" pitchFamily="34" charset="0"/>
              <a:ea typeface="Tahoma" pitchFamily="34" charset="0"/>
              <a:cs typeface="Tahoma" pitchFamily="34" charset="0"/>
            </a:endParaRPr>
          </a:p>
        </p:txBody>
      </p:sp>
      <p:sp>
        <p:nvSpPr>
          <p:cNvPr id="29" name="Rectangle 28">
            <a:extLst>
              <a:ext uri="{FF2B5EF4-FFF2-40B4-BE49-F238E27FC236}">
                <a16:creationId xmlns:a16="http://schemas.microsoft.com/office/drawing/2014/main" id="{36E6EF12-1808-6B00-D8F5-5A1771C72EA1}"/>
              </a:ext>
            </a:extLst>
          </p:cNvPr>
          <p:cNvSpPr/>
          <p:nvPr/>
        </p:nvSpPr>
        <p:spPr>
          <a:xfrm>
            <a:off x="1481023" y="4412804"/>
            <a:ext cx="22228023" cy="163012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Cho 8 điểm sao cho không có 3 điểm nào thẳng hàng. Có bao nhiêu tam giác với 3 đỉnh là 3 điểm trong 8 điểm đã cho?</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FC31A1D3-7DDB-34E6-9DAF-712530F95943}"/>
              </a:ext>
            </a:extLst>
          </p:cNvPr>
          <p:cNvSpPr/>
          <p:nvPr/>
        </p:nvSpPr>
        <p:spPr>
          <a:xfrm>
            <a:off x="1470177" y="7252023"/>
            <a:ext cx="22228023" cy="244265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Mỗi cách chọn ra 3 điểm để tạo thành 1 tam giác </a:t>
            </a:r>
            <a:r>
              <a:rPr lang="vi-VN" sz="4400" b="1">
                <a:latin typeface="Tahoma" panose="020B0604030504040204" pitchFamily="34" charset="0"/>
                <a:ea typeface="Tahoma" panose="020B0604030504040204" pitchFamily="34" charset="0"/>
                <a:cs typeface="Tahoma" panose="020B0604030504040204" pitchFamily="34" charset="0"/>
              </a:rPr>
              <a:t>là một tổ hợp chập 3 của </a:t>
            </a:r>
            <a:r>
              <a:rPr lang="en-US" sz="4400" b="1">
                <a:latin typeface="Tahoma" panose="020B0604030504040204" pitchFamily="34" charset="0"/>
                <a:ea typeface="Tahoma" panose="020B0604030504040204" pitchFamily="34" charset="0"/>
                <a:cs typeface="Tahoma" panose="020B0604030504040204" pitchFamily="34" charset="0"/>
              </a:rPr>
              <a:t>8</a:t>
            </a:r>
            <a:r>
              <a:rPr lang="vi-VN" sz="4400" b="1">
                <a:latin typeface="Tahoma" panose="020B0604030504040204" pitchFamily="34" charset="0"/>
                <a:ea typeface="Tahoma" panose="020B0604030504040204" pitchFamily="34" charset="0"/>
                <a:cs typeface="Tahoma" panose="020B0604030504040204" pitchFamily="34" charset="0"/>
              </a:rPr>
              <a:t> phần tử, do đó có       cách chọn.</a:t>
            </a:r>
            <a:endParaRPr lang="en-US" sz="4400" b="1">
              <a:latin typeface="Tahoma" panose="020B0604030504040204" pitchFamily="34" charset="0"/>
              <a:ea typeface="Tahoma" panose="020B0604030504040204" pitchFamily="34" charset="0"/>
              <a:cs typeface="Tahoma" panose="020B0604030504040204" pitchFamily="34" charset="0"/>
            </a:endParaRPr>
          </a:p>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Số tam giác có thể tạo thành là:</a:t>
            </a:r>
            <a:endParaRPr lang="vi-VN" sz="44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a:extLst>
              <a:ext uri="{FF2B5EF4-FFF2-40B4-BE49-F238E27FC236}">
                <a16:creationId xmlns:a16="http://schemas.microsoft.com/office/drawing/2014/main" id="{C1B863DB-C2A7-D5E5-9232-6A1C050B36FA}"/>
              </a:ext>
            </a:extLst>
          </p:cNvPr>
          <p:cNvGraphicFramePr>
            <a:graphicFrameLocks noChangeAspect="1"/>
          </p:cNvGraphicFramePr>
          <p:nvPr>
            <p:extLst>
              <p:ext uri="{D42A27DB-BD31-4B8C-83A1-F6EECF244321}">
                <p14:modId xmlns:p14="http://schemas.microsoft.com/office/powerpoint/2010/main" val="901186871"/>
              </p:ext>
            </p:extLst>
          </p:nvPr>
        </p:nvGraphicFramePr>
        <p:xfrm>
          <a:off x="6553200" y="8015288"/>
          <a:ext cx="908050" cy="1052512"/>
        </p:xfrm>
        <a:graphic>
          <a:graphicData uri="http://schemas.openxmlformats.org/presentationml/2006/ole">
            <mc:AlternateContent xmlns:mc="http://schemas.openxmlformats.org/markup-compatibility/2006">
              <mc:Choice xmlns:v="urn:schemas-microsoft-com:vml" Requires="v">
                <p:oleObj name="Equation" r:id="rId2" imgW="228600" imgH="266400" progId="Equation.DSMT4">
                  <p:embed/>
                </p:oleObj>
              </mc:Choice>
              <mc:Fallback>
                <p:oleObj name="Equation" r:id="rId2" imgW="228600" imgH="266400" progId="Equation.DSMT4">
                  <p:embed/>
                  <p:pic>
                    <p:nvPicPr>
                      <p:cNvPr id="41" name="Object 40">
                        <a:extLst>
                          <a:ext uri="{FF2B5EF4-FFF2-40B4-BE49-F238E27FC236}">
                            <a16:creationId xmlns:a16="http://schemas.microsoft.com/office/drawing/2014/main" id="{D7D43D47-A913-8E60-BEC4-9A3B3C446115}"/>
                          </a:ext>
                        </a:extLst>
                      </p:cNvPr>
                      <p:cNvPicPr/>
                      <p:nvPr/>
                    </p:nvPicPr>
                    <p:blipFill>
                      <a:blip r:embed="rId3"/>
                      <a:stretch>
                        <a:fillRect/>
                      </a:stretch>
                    </p:blipFill>
                    <p:spPr>
                      <a:xfrm>
                        <a:off x="6553200" y="8015288"/>
                        <a:ext cx="908050" cy="1052512"/>
                      </a:xfrm>
                      <a:prstGeom prst="rect">
                        <a:avLst/>
                      </a:prstGeom>
                    </p:spPr>
                  </p:pic>
                </p:oleObj>
              </mc:Fallback>
            </mc:AlternateContent>
          </a:graphicData>
        </a:graphic>
      </p:graphicFrame>
      <p:grpSp>
        <p:nvGrpSpPr>
          <p:cNvPr id="12" name="Group 11">
            <a:extLst>
              <a:ext uri="{FF2B5EF4-FFF2-40B4-BE49-F238E27FC236}">
                <a16:creationId xmlns:a16="http://schemas.microsoft.com/office/drawing/2014/main" id="{7001F680-6AA1-A8BA-A6F1-47AB70D355B3}"/>
              </a:ext>
            </a:extLst>
          </p:cNvPr>
          <p:cNvGrpSpPr/>
          <p:nvPr/>
        </p:nvGrpSpPr>
        <p:grpSpPr>
          <a:xfrm>
            <a:off x="7639854" y="1905000"/>
            <a:ext cx="10269651" cy="1212519"/>
            <a:chOff x="8273899" y="3480127"/>
            <a:chExt cx="9729852" cy="1106403"/>
          </a:xfrm>
        </p:grpSpPr>
        <p:sp>
          <p:nvSpPr>
            <p:cNvPr id="14" name="Right Triangle 13">
              <a:extLst>
                <a:ext uri="{FF2B5EF4-FFF2-40B4-BE49-F238E27FC236}">
                  <a16:creationId xmlns:a16="http://schemas.microsoft.com/office/drawing/2014/main" id="{B95FFD8A-4252-D85F-5622-E2BA18D342C1}"/>
                </a:ext>
              </a:extLst>
            </p:cNvPr>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28" name="Right Triangle 27">
              <a:extLst>
                <a:ext uri="{FF2B5EF4-FFF2-40B4-BE49-F238E27FC236}">
                  <a16:creationId xmlns:a16="http://schemas.microsoft.com/office/drawing/2014/main" id="{8C1175DD-B99F-FE8A-4EC1-3199DF181EA6}"/>
                </a:ext>
              </a:extLst>
            </p:cNvPr>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grpSp>
          <p:nvGrpSpPr>
            <p:cNvPr id="30" name="Group 29">
              <a:extLst>
                <a:ext uri="{FF2B5EF4-FFF2-40B4-BE49-F238E27FC236}">
                  <a16:creationId xmlns:a16="http://schemas.microsoft.com/office/drawing/2014/main" id="{5C9B1DC2-9982-A6E2-974C-7FD2F3FD5B22}"/>
                </a:ext>
              </a:extLst>
            </p:cNvPr>
            <p:cNvGrpSpPr/>
            <p:nvPr/>
          </p:nvGrpSpPr>
          <p:grpSpPr>
            <a:xfrm>
              <a:off x="8273899" y="3486537"/>
              <a:ext cx="9729852" cy="1099993"/>
              <a:chOff x="8273899" y="3486537"/>
              <a:chExt cx="9729852" cy="1099993"/>
            </a:xfrm>
          </p:grpSpPr>
          <p:sp>
            <p:nvSpPr>
              <p:cNvPr id="32" name="Round Same Side Corner Rectangle 6">
                <a:extLst>
                  <a:ext uri="{FF2B5EF4-FFF2-40B4-BE49-F238E27FC236}">
                    <a16:creationId xmlns:a16="http://schemas.microsoft.com/office/drawing/2014/main" id="{6C3AB4DE-407F-B38B-45BE-A6CB14DF9A12}"/>
                  </a:ext>
                </a:extLst>
              </p:cNvPr>
              <p:cNvSpPr/>
              <p:nvPr/>
            </p:nvSpPr>
            <p:spPr>
              <a:xfrm flipV="1">
                <a:off x="8273899" y="3486537"/>
                <a:ext cx="9729852"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33" name="TextBox 32">
                <a:extLst>
                  <a:ext uri="{FF2B5EF4-FFF2-40B4-BE49-F238E27FC236}">
                    <a16:creationId xmlns:a16="http://schemas.microsoft.com/office/drawing/2014/main" id="{838A272C-7A9C-6D7A-4661-FE55EB7C4050}"/>
                  </a:ext>
                </a:extLst>
              </p:cNvPr>
              <p:cNvSpPr txBox="1"/>
              <p:nvPr/>
            </p:nvSpPr>
            <p:spPr>
              <a:xfrm>
                <a:off x="9172786" y="3629270"/>
                <a:ext cx="8081995" cy="802214"/>
              </a:xfrm>
              <a:prstGeom prst="rect">
                <a:avLst/>
              </a:prstGeom>
              <a:noFill/>
            </p:spPr>
            <p:txBody>
              <a:bodyPr wrap="none" rtlCol="0">
                <a:spAutoFit/>
              </a:bodyPr>
              <a:lstStyle/>
              <a:p>
                <a:pPr algn="ctr"/>
                <a:r>
                  <a:rPr lang="en-US" sz="4800" b="1">
                    <a:solidFill>
                      <a:schemeClr val="bg1"/>
                    </a:solidFill>
                    <a:latin typeface="Tahoma" pitchFamily="34" charset="0"/>
                    <a:ea typeface="Tahoma" pitchFamily="34" charset="0"/>
                    <a:cs typeface="Tahoma" pitchFamily="34" charset="0"/>
                  </a:rPr>
                  <a:t>BÀI TẬP SÁCH GIÁO KHOA</a:t>
                </a:r>
                <a:endParaRPr lang="vi-VN" sz="4800" b="1">
                  <a:solidFill>
                    <a:schemeClr val="bg1"/>
                  </a:solidFill>
                  <a:latin typeface="Tahoma" pitchFamily="34" charset="0"/>
                  <a:ea typeface="Tahoma" pitchFamily="34" charset="0"/>
                  <a:cs typeface="Tahoma" pitchFamily="34" charset="0"/>
                </a:endParaRPr>
              </a:p>
            </p:txBody>
          </p:sp>
        </p:grpSp>
      </p:grpSp>
      <p:graphicFrame>
        <p:nvGraphicFramePr>
          <p:cNvPr id="34" name="Object 33">
            <a:extLst>
              <a:ext uri="{FF2B5EF4-FFF2-40B4-BE49-F238E27FC236}">
                <a16:creationId xmlns:a16="http://schemas.microsoft.com/office/drawing/2014/main" id="{04739F7A-C583-2700-445D-C2E62FE4A344}"/>
              </a:ext>
            </a:extLst>
          </p:cNvPr>
          <p:cNvGraphicFramePr>
            <a:graphicFrameLocks noChangeAspect="1"/>
          </p:cNvGraphicFramePr>
          <p:nvPr>
            <p:extLst>
              <p:ext uri="{D42A27DB-BD31-4B8C-83A1-F6EECF244321}">
                <p14:modId xmlns:p14="http://schemas.microsoft.com/office/powerpoint/2010/main" val="2514145504"/>
              </p:ext>
            </p:extLst>
          </p:nvPr>
        </p:nvGraphicFramePr>
        <p:xfrm>
          <a:off x="10483850" y="8777288"/>
          <a:ext cx="2622550" cy="1052512"/>
        </p:xfrm>
        <a:graphic>
          <a:graphicData uri="http://schemas.openxmlformats.org/presentationml/2006/ole">
            <mc:AlternateContent xmlns:mc="http://schemas.openxmlformats.org/markup-compatibility/2006">
              <mc:Choice xmlns:v="urn:schemas-microsoft-com:vml" Requires="v">
                <p:oleObj name="Equation" r:id="rId4" imgW="660240" imgH="266400" progId="Equation.DSMT4">
                  <p:embed/>
                </p:oleObj>
              </mc:Choice>
              <mc:Fallback>
                <p:oleObj name="Equation" r:id="rId4" imgW="660240" imgH="266400" progId="Equation.DSMT4">
                  <p:embed/>
                  <p:pic>
                    <p:nvPicPr>
                      <p:cNvPr id="11" name="Object 10">
                        <a:extLst>
                          <a:ext uri="{FF2B5EF4-FFF2-40B4-BE49-F238E27FC236}">
                            <a16:creationId xmlns:a16="http://schemas.microsoft.com/office/drawing/2014/main" id="{C1B863DB-C2A7-D5E5-9232-6A1C050B36FA}"/>
                          </a:ext>
                        </a:extLst>
                      </p:cNvPr>
                      <p:cNvPicPr/>
                      <p:nvPr/>
                    </p:nvPicPr>
                    <p:blipFill>
                      <a:blip r:embed="rId5"/>
                      <a:stretch>
                        <a:fillRect/>
                      </a:stretch>
                    </p:blipFill>
                    <p:spPr>
                      <a:xfrm>
                        <a:off x="10483850" y="8777288"/>
                        <a:ext cx="2622550" cy="1052512"/>
                      </a:xfrm>
                      <a:prstGeom prst="rect">
                        <a:avLst/>
                      </a:prstGeom>
                    </p:spPr>
                  </p:pic>
                </p:oleObj>
              </mc:Fallback>
            </mc:AlternateContent>
          </a:graphicData>
        </a:graphic>
      </p:graphicFrame>
    </p:spTree>
    <p:extLst>
      <p:ext uri="{BB962C8B-B14F-4D97-AF65-F5344CB8AC3E}">
        <p14:creationId xmlns:p14="http://schemas.microsoft.com/office/powerpoint/2010/main" val="3162776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circle(in)">
                                      <p:cBhvr>
                                        <p:cTn id="22" dur="2000"/>
                                        <p:tgtEl>
                                          <p:spTgt spid="34"/>
                                        </p:tgtEl>
                                      </p:cBhvr>
                                    </p:animEffect>
                                  </p:childTnLst>
                                </p:cTn>
                              </p:par>
                              <p:par>
                                <p:cTn id="23" presetID="6"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8698" y="1905000"/>
            <a:ext cx="23110482" cy="11734800"/>
            <a:chOff x="1523540" y="3480127"/>
            <a:chExt cx="21684885"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nvGrpSpPr>
            <p:cNvPr id="5" name="Group 4"/>
            <p:cNvGrpSpPr/>
            <p:nvPr/>
          </p:nvGrpSpPr>
          <p:grpSpPr>
            <a:xfrm>
              <a:off x="1523540" y="3486537"/>
              <a:ext cx="21684885" cy="10505347"/>
              <a:chOff x="1523540" y="3486537"/>
              <a:chExt cx="21684885" cy="10505347"/>
            </a:xfrm>
          </p:grpSpPr>
          <p:sp>
            <p:nvSpPr>
              <p:cNvPr id="6" name="Rounded Rectangle 5"/>
              <p:cNvSpPr/>
              <p:nvPr/>
            </p:nvSpPr>
            <p:spPr>
              <a:xfrm>
                <a:off x="1523540" y="3696072"/>
                <a:ext cx="21684885"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7"/>
                <a:ext cx="11353800"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8" name="TextBox 7"/>
              <p:cNvSpPr txBox="1"/>
              <p:nvPr/>
            </p:nvSpPr>
            <p:spPr>
              <a:xfrm>
                <a:off x="9340699" y="3678236"/>
                <a:ext cx="7227597" cy="689247"/>
              </a:xfrm>
              <a:prstGeom prst="rect">
                <a:avLst/>
              </a:prstGeom>
              <a:noFill/>
            </p:spPr>
            <p:txBody>
              <a:bodyPr wrap="none" rtlCol="0">
                <a:spAutoFit/>
              </a:bodyPr>
              <a:lstStyle/>
              <a:p>
                <a:r>
                  <a:rPr lang="en-US" sz="4400" b="1">
                    <a:solidFill>
                      <a:schemeClr val="bg1"/>
                    </a:solidFill>
                    <a:latin typeface="Tahoma" pitchFamily="34" charset="0"/>
                    <a:ea typeface="Tahoma" pitchFamily="34" charset="0"/>
                    <a:cs typeface="Tahoma" pitchFamily="34" charset="0"/>
                  </a:rPr>
                  <a:t>BÀI TẬP SÁCH GIÁO KHOA</a:t>
                </a:r>
                <a:endParaRPr lang="vi-VN" sz="4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6" y="3472447"/>
            <a:ext cx="4327643" cy="1632949"/>
            <a:chOff x="534987" y="1647869"/>
            <a:chExt cx="3113447" cy="1176337"/>
          </a:xfrm>
        </p:grpSpPr>
        <p:sp>
          <p:nvSpPr>
            <p:cNvPr id="16" name="Isosceles Triangle 44"/>
            <p:cNvSpPr/>
            <p:nvPr/>
          </p:nvSpPr>
          <p:spPr bwMode="auto">
            <a:xfrm rot="5400000" flipV="1">
              <a:off x="534195" y="2602750"/>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9"/>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3"/>
              <a:ext cx="582199" cy="537962"/>
              <a:chOff x="7440266" y="3398551"/>
              <a:chExt cx="757238" cy="765185"/>
            </a:xfrm>
            <a:solidFill>
              <a:schemeClr val="bg1">
                <a:lumMod val="95000"/>
              </a:schemeClr>
            </a:solidFill>
          </p:grpSpPr>
          <p:sp>
            <p:nvSpPr>
              <p:cNvPr id="21" name="Freeform 20"/>
              <p:cNvSpPr>
                <a:spLocks noEditPoints="1"/>
              </p:cNvSpPr>
              <p:nvPr/>
            </p:nvSpPr>
            <p:spPr bwMode="auto">
              <a:xfrm>
                <a:off x="7440266" y="3436663"/>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85"/>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3" y="3717640"/>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51"/>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1" y="1848443"/>
              <a:ext cx="1754328" cy="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a:solidFill>
                    <a:schemeClr val="bg1"/>
                  </a:solidFill>
                  <a:latin typeface="Tahoma" pitchFamily="34" charset="0"/>
                  <a:cs typeface="Tahoma" pitchFamily="34" charset="0"/>
                </a:rPr>
                <a:t>BÀI 2/5</a:t>
              </a:r>
            </a:p>
          </p:txBody>
        </p:sp>
      </p:grpSp>
      <p:sp>
        <p:nvSpPr>
          <p:cNvPr id="11" name="Rectangle 10">
            <a:extLst>
              <a:ext uri="{FF2B5EF4-FFF2-40B4-BE49-F238E27FC236}">
                <a16:creationId xmlns:a16="http://schemas.microsoft.com/office/drawing/2014/main" id="{ACD06054-8443-4578-AA38-F084E617AC39}"/>
              </a:ext>
            </a:extLst>
          </p:cNvPr>
          <p:cNvSpPr/>
          <p:nvPr/>
        </p:nvSpPr>
        <p:spPr>
          <a:xfrm>
            <a:off x="1523999" y="4923074"/>
            <a:ext cx="22228023" cy="163012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Có 10 đội tham gia một giải bóng đá. Có bao nhiêu cách xếp trận đấu vòng tính điểm sao cho hai đội chỉ gặp nhau đúng một lần?</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28" name="Rectangle 27">
            <a:extLst>
              <a:ext uri="{FF2B5EF4-FFF2-40B4-BE49-F238E27FC236}">
                <a16:creationId xmlns:a16="http://schemas.microsoft.com/office/drawing/2014/main" id="{9B15718F-0221-4A4C-9F63-D852C334C7D2}"/>
              </a:ext>
            </a:extLst>
          </p:cNvPr>
          <p:cNvSpPr/>
          <p:nvPr/>
        </p:nvSpPr>
        <p:spPr>
          <a:xfrm>
            <a:off x="11145880" y="6858000"/>
            <a:ext cx="2092239" cy="707886"/>
          </a:xfrm>
          <a:prstGeom prst="rect">
            <a:avLst/>
          </a:prstGeom>
        </p:spPr>
        <p:txBody>
          <a:bodyPr wrap="none">
            <a:spAutoFit/>
          </a:bodyPr>
          <a:lstStyle/>
          <a:p>
            <a:r>
              <a:rPr lang="vi-VN" sz="4000" b="1">
                <a:solidFill>
                  <a:srgbClr val="0999C8"/>
                </a:solidFill>
                <a:latin typeface="Tahoma" pitchFamily="34" charset="0"/>
                <a:ea typeface="Tahoma" pitchFamily="34" charset="0"/>
                <a:cs typeface="Tahoma" pitchFamily="34" charset="0"/>
              </a:rPr>
              <a:t>Bài giải</a:t>
            </a:r>
            <a:endParaRPr lang="en-US" sz="4000" b="1">
              <a:solidFill>
                <a:srgbClr val="0999C8"/>
              </a:solidFill>
              <a:latin typeface="Tahoma" pitchFamily="34" charset="0"/>
              <a:ea typeface="Tahoma" pitchFamily="34" charset="0"/>
              <a:cs typeface="Tahoma" pitchFamily="34" charset="0"/>
            </a:endParaRPr>
          </a:p>
        </p:txBody>
      </p:sp>
      <p:sp>
        <p:nvSpPr>
          <p:cNvPr id="9" name="Rectangle 8">
            <a:extLst>
              <a:ext uri="{FF2B5EF4-FFF2-40B4-BE49-F238E27FC236}">
                <a16:creationId xmlns:a16="http://schemas.microsoft.com/office/drawing/2014/main" id="{76ADF6D3-DE9E-12F2-B879-7D39FE653730}"/>
              </a:ext>
            </a:extLst>
          </p:cNvPr>
          <p:cNvSpPr/>
          <p:nvPr/>
        </p:nvSpPr>
        <p:spPr>
          <a:xfrm>
            <a:off x="1470177" y="7920544"/>
            <a:ext cx="22228023" cy="244265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Mỗi cách chọn ra 2 đội chỉ gặp nhau đúng 1 lần là một </a:t>
            </a:r>
            <a:r>
              <a:rPr lang="vi-VN" sz="4400" b="1">
                <a:latin typeface="Tahoma" panose="020B0604030504040204" pitchFamily="34" charset="0"/>
                <a:ea typeface="Tahoma" panose="020B0604030504040204" pitchFamily="34" charset="0"/>
                <a:cs typeface="Tahoma" panose="020B0604030504040204" pitchFamily="34" charset="0"/>
              </a:rPr>
              <a:t>tổ hợp chập </a:t>
            </a:r>
            <a:r>
              <a:rPr lang="en-US" sz="4400" b="1">
                <a:latin typeface="Tahoma" panose="020B0604030504040204" pitchFamily="34" charset="0"/>
                <a:ea typeface="Tahoma" panose="020B0604030504040204" pitchFamily="34" charset="0"/>
                <a:cs typeface="Tahoma" panose="020B0604030504040204" pitchFamily="34" charset="0"/>
              </a:rPr>
              <a:t>2</a:t>
            </a:r>
            <a:r>
              <a:rPr lang="vi-VN" sz="4400" b="1">
                <a:latin typeface="Tahoma" panose="020B0604030504040204" pitchFamily="34" charset="0"/>
                <a:ea typeface="Tahoma" panose="020B0604030504040204" pitchFamily="34" charset="0"/>
                <a:cs typeface="Tahoma" panose="020B0604030504040204" pitchFamily="34" charset="0"/>
              </a:rPr>
              <a:t> của </a:t>
            </a:r>
            <a:r>
              <a:rPr lang="en-US" sz="4400" b="1">
                <a:latin typeface="Tahoma" panose="020B0604030504040204" pitchFamily="34" charset="0"/>
                <a:ea typeface="Tahoma" panose="020B0604030504040204" pitchFamily="34" charset="0"/>
                <a:cs typeface="Tahoma" panose="020B0604030504040204" pitchFamily="34" charset="0"/>
              </a:rPr>
              <a:t>10</a:t>
            </a:r>
            <a:r>
              <a:rPr lang="vi-VN" sz="4400" b="1">
                <a:latin typeface="Tahoma" panose="020B0604030504040204" pitchFamily="34" charset="0"/>
                <a:ea typeface="Tahoma" panose="020B0604030504040204" pitchFamily="34" charset="0"/>
                <a:cs typeface="Tahoma" panose="020B0604030504040204" pitchFamily="34" charset="0"/>
              </a:rPr>
              <a:t> phần tử, do đó </a:t>
            </a:r>
            <a:r>
              <a:rPr lang="en-US" sz="4400" b="1">
                <a:latin typeface="Tahoma" panose="020B0604030504040204" pitchFamily="34" charset="0"/>
                <a:ea typeface="Tahoma" panose="020B0604030504040204" pitchFamily="34" charset="0"/>
                <a:cs typeface="Tahoma" panose="020B0604030504040204" pitchFamily="34" charset="0"/>
              </a:rPr>
              <a:t>số trận đấu cần phải tổ chức là                  trận đấu</a:t>
            </a:r>
            <a:r>
              <a:rPr lang="vi-VN"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Số cách xếp các trận đấu theo thứ tự là: </a:t>
            </a:r>
            <a:endParaRPr lang="vi-VN" sz="44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Object 9">
            <a:extLst>
              <a:ext uri="{FF2B5EF4-FFF2-40B4-BE49-F238E27FC236}">
                <a16:creationId xmlns:a16="http://schemas.microsoft.com/office/drawing/2014/main" id="{9C4D2268-D28C-41F5-3509-B8E271A910E8}"/>
              </a:ext>
            </a:extLst>
          </p:cNvPr>
          <p:cNvGraphicFramePr>
            <a:graphicFrameLocks noChangeAspect="1"/>
          </p:cNvGraphicFramePr>
          <p:nvPr>
            <p:extLst>
              <p:ext uri="{D42A27DB-BD31-4B8C-83A1-F6EECF244321}">
                <p14:modId xmlns:p14="http://schemas.microsoft.com/office/powerpoint/2010/main" val="3085741971"/>
              </p:ext>
            </p:extLst>
          </p:nvPr>
        </p:nvGraphicFramePr>
        <p:xfrm>
          <a:off x="14507333" y="8622151"/>
          <a:ext cx="2673350" cy="1052512"/>
        </p:xfrm>
        <a:graphic>
          <a:graphicData uri="http://schemas.openxmlformats.org/presentationml/2006/ole">
            <mc:AlternateContent xmlns:mc="http://schemas.openxmlformats.org/markup-compatibility/2006">
              <mc:Choice xmlns:v="urn:schemas-microsoft-com:vml" Requires="v">
                <p:oleObj name="Equation" r:id="rId2" imgW="672840" imgH="266400" progId="Equation.DSMT4">
                  <p:embed/>
                </p:oleObj>
              </mc:Choice>
              <mc:Fallback>
                <p:oleObj name="Equation" r:id="rId2" imgW="672840" imgH="266400" progId="Equation.DSMT4">
                  <p:embed/>
                  <p:pic>
                    <p:nvPicPr>
                      <p:cNvPr id="11" name="Object 10">
                        <a:extLst>
                          <a:ext uri="{FF2B5EF4-FFF2-40B4-BE49-F238E27FC236}">
                            <a16:creationId xmlns:a16="http://schemas.microsoft.com/office/drawing/2014/main" id="{C1B863DB-C2A7-D5E5-9232-6A1C050B36FA}"/>
                          </a:ext>
                        </a:extLst>
                      </p:cNvPr>
                      <p:cNvPicPr/>
                      <p:nvPr/>
                    </p:nvPicPr>
                    <p:blipFill>
                      <a:blip r:embed="rId3"/>
                      <a:stretch>
                        <a:fillRect/>
                      </a:stretch>
                    </p:blipFill>
                    <p:spPr>
                      <a:xfrm>
                        <a:off x="14507333" y="8622151"/>
                        <a:ext cx="2673350" cy="105251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A4BDE3FA-14DD-AAA9-2C57-0FD55B807E8F}"/>
              </a:ext>
            </a:extLst>
          </p:cNvPr>
          <p:cNvGraphicFramePr>
            <a:graphicFrameLocks noChangeAspect="1"/>
          </p:cNvGraphicFramePr>
          <p:nvPr>
            <p:extLst>
              <p:ext uri="{D42A27DB-BD31-4B8C-83A1-F6EECF244321}">
                <p14:modId xmlns:p14="http://schemas.microsoft.com/office/powerpoint/2010/main" val="2401444219"/>
              </p:ext>
            </p:extLst>
          </p:nvPr>
        </p:nvGraphicFramePr>
        <p:xfrm>
          <a:off x="12877800" y="9572625"/>
          <a:ext cx="1108075" cy="752475"/>
        </p:xfrm>
        <a:graphic>
          <a:graphicData uri="http://schemas.openxmlformats.org/presentationml/2006/ole">
            <mc:AlternateContent xmlns:mc="http://schemas.openxmlformats.org/markup-compatibility/2006">
              <mc:Choice xmlns:v="urn:schemas-microsoft-com:vml" Requires="v">
                <p:oleObj name="Equation" r:id="rId4" imgW="279360" imgH="190440" progId="Equation.DSMT4">
                  <p:embed/>
                </p:oleObj>
              </mc:Choice>
              <mc:Fallback>
                <p:oleObj name="Equation" r:id="rId4" imgW="279360" imgH="190440" progId="Equation.DSMT4">
                  <p:embed/>
                  <p:pic>
                    <p:nvPicPr>
                      <p:cNvPr id="10" name="Object 9">
                        <a:extLst>
                          <a:ext uri="{FF2B5EF4-FFF2-40B4-BE49-F238E27FC236}">
                            <a16:creationId xmlns:a16="http://schemas.microsoft.com/office/drawing/2014/main" id="{9C4D2268-D28C-41F5-3509-B8E271A910E8}"/>
                          </a:ext>
                        </a:extLst>
                      </p:cNvPr>
                      <p:cNvPicPr/>
                      <p:nvPr/>
                    </p:nvPicPr>
                    <p:blipFill>
                      <a:blip r:embed="rId5"/>
                      <a:stretch>
                        <a:fillRect/>
                      </a:stretch>
                    </p:blipFill>
                    <p:spPr>
                      <a:xfrm>
                        <a:off x="12877800" y="9572625"/>
                        <a:ext cx="1108075" cy="752475"/>
                      </a:xfrm>
                      <a:prstGeom prst="rect">
                        <a:avLst/>
                      </a:prstGeom>
                    </p:spPr>
                  </p:pic>
                </p:oleObj>
              </mc:Fallback>
            </mc:AlternateContent>
          </a:graphicData>
        </a:graphic>
      </p:graphicFrame>
    </p:spTree>
    <p:extLst>
      <p:ext uri="{BB962C8B-B14F-4D97-AF65-F5344CB8AC3E}">
        <p14:creationId xmlns:p14="http://schemas.microsoft.com/office/powerpoint/2010/main" val="3894698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6847" y="1600200"/>
            <a:ext cx="23110482" cy="11734800"/>
            <a:chOff x="1523540" y="3480127"/>
            <a:chExt cx="21684885"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nvGrpSpPr>
            <p:cNvPr id="5" name="Group 4"/>
            <p:cNvGrpSpPr/>
            <p:nvPr/>
          </p:nvGrpSpPr>
          <p:grpSpPr>
            <a:xfrm>
              <a:off x="1523540" y="3486536"/>
              <a:ext cx="21684885" cy="10505348"/>
              <a:chOff x="1523540" y="3486536"/>
              <a:chExt cx="21684885" cy="10505348"/>
            </a:xfrm>
          </p:grpSpPr>
          <p:sp>
            <p:nvSpPr>
              <p:cNvPr id="6" name="Rounded Rectangle 5"/>
              <p:cNvSpPr/>
              <p:nvPr/>
            </p:nvSpPr>
            <p:spPr>
              <a:xfrm>
                <a:off x="1523540" y="3696072"/>
                <a:ext cx="21684885"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6"/>
                <a:ext cx="8514377"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8" name="TextBox 7"/>
              <p:cNvSpPr txBox="1"/>
              <p:nvPr/>
            </p:nvSpPr>
            <p:spPr>
              <a:xfrm>
                <a:off x="9340699" y="3678236"/>
                <a:ext cx="7227597" cy="689247"/>
              </a:xfrm>
              <a:prstGeom prst="rect">
                <a:avLst/>
              </a:prstGeom>
              <a:noFill/>
            </p:spPr>
            <p:txBody>
              <a:bodyPr wrap="none" rtlCol="0">
                <a:spAutoFit/>
              </a:bodyPr>
              <a:lstStyle/>
              <a:p>
                <a:r>
                  <a:rPr lang="en-US" sz="4400" b="1">
                    <a:solidFill>
                      <a:schemeClr val="bg1"/>
                    </a:solidFill>
                    <a:latin typeface="Tahoma" pitchFamily="34" charset="0"/>
                    <a:ea typeface="Tahoma" pitchFamily="34" charset="0"/>
                    <a:cs typeface="Tahoma" pitchFamily="34" charset="0"/>
                  </a:rPr>
                  <a:t>BÀI TẬP SÁCH GIÁO KHOA</a:t>
                </a:r>
                <a:endParaRPr lang="vi-VN" sz="4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6" y="2895600"/>
            <a:ext cx="4327643" cy="1632949"/>
            <a:chOff x="534987" y="1647869"/>
            <a:chExt cx="3113447" cy="1176337"/>
          </a:xfrm>
        </p:grpSpPr>
        <p:sp>
          <p:nvSpPr>
            <p:cNvPr id="16" name="Isosceles Triangle 44"/>
            <p:cNvSpPr/>
            <p:nvPr/>
          </p:nvSpPr>
          <p:spPr bwMode="auto">
            <a:xfrm rot="5400000" flipV="1">
              <a:off x="534195" y="2602750"/>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9"/>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3"/>
              <a:ext cx="582199" cy="537962"/>
              <a:chOff x="7440266" y="3398551"/>
              <a:chExt cx="757238" cy="765185"/>
            </a:xfrm>
            <a:solidFill>
              <a:schemeClr val="bg1">
                <a:lumMod val="95000"/>
              </a:schemeClr>
            </a:solidFill>
          </p:grpSpPr>
          <p:sp>
            <p:nvSpPr>
              <p:cNvPr id="21" name="Freeform 20"/>
              <p:cNvSpPr>
                <a:spLocks noEditPoints="1"/>
              </p:cNvSpPr>
              <p:nvPr/>
            </p:nvSpPr>
            <p:spPr bwMode="auto">
              <a:xfrm>
                <a:off x="7440266" y="3436663"/>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85"/>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3" y="3717640"/>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51"/>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1" y="1848443"/>
              <a:ext cx="1754328" cy="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a:solidFill>
                    <a:schemeClr val="bg1"/>
                  </a:solidFill>
                  <a:latin typeface="Tahoma" pitchFamily="34" charset="0"/>
                  <a:cs typeface="Tahoma" pitchFamily="34" charset="0"/>
                </a:rPr>
                <a:t>BÀI 3/5</a:t>
              </a:r>
            </a:p>
          </p:txBody>
        </p:sp>
      </p:grpSp>
      <p:sp>
        <p:nvSpPr>
          <p:cNvPr id="11" name="Rectangle 10">
            <a:extLst>
              <a:ext uri="{FF2B5EF4-FFF2-40B4-BE49-F238E27FC236}">
                <a16:creationId xmlns:a16="http://schemas.microsoft.com/office/drawing/2014/main" id="{ACD06054-8443-4578-AA38-F084E617AC39}"/>
              </a:ext>
            </a:extLst>
          </p:cNvPr>
          <p:cNvSpPr/>
          <p:nvPr/>
        </p:nvSpPr>
        <p:spPr>
          <a:xfrm>
            <a:off x="1523999" y="4343400"/>
            <a:ext cx="22228023" cy="244265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Khối 10 có 16 bạn nữ và 18 bạn nam tham gia đợt tình nguyện Mùa hè xanh. Đoàn trường dự định lập một tổ trồng cây gồm 3 học sinh có cả nam và nữ. Có bao nhiêu cách lập một tổ trồng cây như vậy?</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28" name="Rectangle 27">
            <a:extLst>
              <a:ext uri="{FF2B5EF4-FFF2-40B4-BE49-F238E27FC236}">
                <a16:creationId xmlns:a16="http://schemas.microsoft.com/office/drawing/2014/main" id="{9B15718F-0221-4A4C-9F63-D852C334C7D2}"/>
              </a:ext>
            </a:extLst>
          </p:cNvPr>
          <p:cNvSpPr/>
          <p:nvPr/>
        </p:nvSpPr>
        <p:spPr>
          <a:xfrm>
            <a:off x="10744200" y="6988314"/>
            <a:ext cx="2092239" cy="707886"/>
          </a:xfrm>
          <a:prstGeom prst="rect">
            <a:avLst/>
          </a:prstGeom>
        </p:spPr>
        <p:txBody>
          <a:bodyPr wrap="none">
            <a:spAutoFit/>
          </a:bodyPr>
          <a:lstStyle/>
          <a:p>
            <a:r>
              <a:rPr lang="vi-VN" sz="4000" b="1">
                <a:solidFill>
                  <a:srgbClr val="0999C8"/>
                </a:solidFill>
                <a:latin typeface="Tahoma" pitchFamily="34" charset="0"/>
                <a:ea typeface="Tahoma" pitchFamily="34" charset="0"/>
                <a:cs typeface="Tahoma" pitchFamily="34" charset="0"/>
              </a:rPr>
              <a:t>Bài giải</a:t>
            </a:r>
            <a:endParaRPr lang="en-US" sz="4000" b="1">
              <a:solidFill>
                <a:srgbClr val="0999C8"/>
              </a:solidFill>
              <a:latin typeface="Tahoma" pitchFamily="34" charset="0"/>
              <a:ea typeface="Tahoma" pitchFamily="34" charset="0"/>
              <a:cs typeface="Tahoma" pitchFamily="34" charset="0"/>
            </a:endParaRPr>
          </a:p>
        </p:txBody>
      </p:sp>
      <p:sp>
        <p:nvSpPr>
          <p:cNvPr id="14" name="Rectangle 13">
            <a:extLst>
              <a:ext uri="{FF2B5EF4-FFF2-40B4-BE49-F238E27FC236}">
                <a16:creationId xmlns:a16="http://schemas.microsoft.com/office/drawing/2014/main" id="{56C49A73-5216-E6B8-6FA5-8E40869EF22D}"/>
              </a:ext>
            </a:extLst>
          </p:cNvPr>
          <p:cNvSpPr/>
          <p:nvPr/>
        </p:nvSpPr>
        <p:spPr>
          <a:xfrm>
            <a:off x="1356701" y="7848600"/>
            <a:ext cx="21890774" cy="3001271"/>
          </a:xfrm>
          <a:prstGeom prst="rect">
            <a:avLst/>
          </a:prstGeom>
        </p:spPr>
        <p:txBody>
          <a:bodyPr wrap="square">
            <a:spAutoFit/>
          </a:bodyPr>
          <a:lstStyle/>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TH1: 1 bạn nam, 2 bạn nữ có:                           cách chọn.</a:t>
            </a:r>
          </a:p>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TH2: 2 bạn nam, 1 bạn nữ có:                           cách chọn.</a:t>
            </a:r>
          </a:p>
          <a:p>
            <a:pPr>
              <a:lnSpc>
                <a:spcPct val="150000"/>
              </a:lnSpc>
            </a:pPr>
            <a:r>
              <a:rPr lang="pt-BR" sz="4400" b="1">
                <a:latin typeface="Tahoma" pitchFamily="34" charset="0"/>
                <a:ea typeface="Tahoma" pitchFamily="34" charset="0"/>
                <a:cs typeface="Tahoma" pitchFamily="34" charset="0"/>
              </a:rPr>
              <a:t>   Số cách lập tổ trồng cây TMYC bài toán là:                                    cách.</a:t>
            </a:r>
          </a:p>
        </p:txBody>
      </p:sp>
      <p:graphicFrame>
        <p:nvGraphicFramePr>
          <p:cNvPr id="29" name="Object 28">
            <a:extLst>
              <a:ext uri="{FF2B5EF4-FFF2-40B4-BE49-F238E27FC236}">
                <a16:creationId xmlns:a16="http://schemas.microsoft.com/office/drawing/2014/main" id="{AA4F8A11-15C5-1681-5249-D2B7B5B1AA01}"/>
              </a:ext>
            </a:extLst>
          </p:cNvPr>
          <p:cNvGraphicFramePr>
            <a:graphicFrameLocks noChangeAspect="1"/>
          </p:cNvGraphicFramePr>
          <p:nvPr>
            <p:extLst>
              <p:ext uri="{D42A27DB-BD31-4B8C-83A1-F6EECF244321}">
                <p14:modId xmlns:p14="http://schemas.microsoft.com/office/powerpoint/2010/main" val="3760114314"/>
              </p:ext>
            </p:extLst>
          </p:nvPr>
        </p:nvGraphicFramePr>
        <p:xfrm>
          <a:off x="10210800" y="7929563"/>
          <a:ext cx="4354513" cy="1074737"/>
        </p:xfrm>
        <a:graphic>
          <a:graphicData uri="http://schemas.openxmlformats.org/presentationml/2006/ole">
            <mc:AlternateContent xmlns:mc="http://schemas.openxmlformats.org/markup-compatibility/2006">
              <mc:Choice xmlns:v="urn:schemas-microsoft-com:vml" Requires="v">
                <p:oleObj name="Equation" r:id="rId2" imgW="927000" imgH="241200" progId="Equation.DSMT4">
                  <p:embed/>
                </p:oleObj>
              </mc:Choice>
              <mc:Fallback>
                <p:oleObj name="Equation" r:id="rId2" imgW="927000" imgH="241200" progId="Equation.DSMT4">
                  <p:embed/>
                  <p:pic>
                    <p:nvPicPr>
                      <p:cNvPr id="60" name="Object 59">
                        <a:extLst>
                          <a:ext uri="{FF2B5EF4-FFF2-40B4-BE49-F238E27FC236}">
                            <a16:creationId xmlns:a16="http://schemas.microsoft.com/office/drawing/2014/main" id="{EC0F4A9A-DD9B-EACF-B500-C80E75E2CE6F}"/>
                          </a:ext>
                        </a:extLst>
                      </p:cNvPr>
                      <p:cNvPicPr>
                        <a:picLocks noChangeAspect="1" noChangeArrowheads="1"/>
                      </p:cNvPicPr>
                      <p:nvPr/>
                    </p:nvPicPr>
                    <p:blipFill>
                      <a:blip r:embed="rId3"/>
                      <a:srcRect/>
                      <a:stretch>
                        <a:fillRect/>
                      </a:stretch>
                    </p:blipFill>
                    <p:spPr bwMode="auto">
                      <a:xfrm>
                        <a:off x="10210800" y="7929563"/>
                        <a:ext cx="4354513" cy="1074737"/>
                      </a:xfrm>
                      <a:prstGeom prst="rect">
                        <a:avLst/>
                      </a:prstGeom>
                      <a:noFill/>
                    </p:spPr>
                  </p:pic>
                </p:oleObj>
              </mc:Fallback>
            </mc:AlternateContent>
          </a:graphicData>
        </a:graphic>
      </p:graphicFrame>
      <p:graphicFrame>
        <p:nvGraphicFramePr>
          <p:cNvPr id="32" name="Object 31">
            <a:extLst>
              <a:ext uri="{FF2B5EF4-FFF2-40B4-BE49-F238E27FC236}">
                <a16:creationId xmlns:a16="http://schemas.microsoft.com/office/drawing/2014/main" id="{5B18563B-5B45-CE1D-E6AB-3490E8E3353B}"/>
              </a:ext>
            </a:extLst>
          </p:cNvPr>
          <p:cNvGraphicFramePr>
            <a:graphicFrameLocks noChangeAspect="1"/>
          </p:cNvGraphicFramePr>
          <p:nvPr>
            <p:extLst>
              <p:ext uri="{D42A27DB-BD31-4B8C-83A1-F6EECF244321}">
                <p14:modId xmlns:p14="http://schemas.microsoft.com/office/powerpoint/2010/main" val="138741605"/>
              </p:ext>
            </p:extLst>
          </p:nvPr>
        </p:nvGraphicFramePr>
        <p:xfrm>
          <a:off x="10237670" y="8907463"/>
          <a:ext cx="4354513" cy="1074737"/>
        </p:xfrm>
        <a:graphic>
          <a:graphicData uri="http://schemas.openxmlformats.org/presentationml/2006/ole">
            <mc:AlternateContent xmlns:mc="http://schemas.openxmlformats.org/markup-compatibility/2006">
              <mc:Choice xmlns:v="urn:schemas-microsoft-com:vml" Requires="v">
                <p:oleObj name="Equation" r:id="rId4" imgW="927000" imgH="241200" progId="Equation.DSMT4">
                  <p:embed/>
                </p:oleObj>
              </mc:Choice>
              <mc:Fallback>
                <p:oleObj name="Equation" r:id="rId4" imgW="927000" imgH="241200" progId="Equation.DSMT4">
                  <p:embed/>
                  <p:pic>
                    <p:nvPicPr>
                      <p:cNvPr id="29" name="Object 28">
                        <a:extLst>
                          <a:ext uri="{FF2B5EF4-FFF2-40B4-BE49-F238E27FC236}">
                            <a16:creationId xmlns:a16="http://schemas.microsoft.com/office/drawing/2014/main" id="{AA4F8A11-15C5-1681-5249-D2B7B5B1AA01}"/>
                          </a:ext>
                        </a:extLst>
                      </p:cNvPr>
                      <p:cNvPicPr>
                        <a:picLocks noChangeAspect="1" noChangeArrowheads="1"/>
                      </p:cNvPicPr>
                      <p:nvPr/>
                    </p:nvPicPr>
                    <p:blipFill>
                      <a:blip r:embed="rId5"/>
                      <a:srcRect/>
                      <a:stretch>
                        <a:fillRect/>
                      </a:stretch>
                    </p:blipFill>
                    <p:spPr bwMode="auto">
                      <a:xfrm>
                        <a:off x="10237670" y="8907463"/>
                        <a:ext cx="4354513" cy="1074737"/>
                      </a:xfrm>
                      <a:prstGeom prst="rect">
                        <a:avLst/>
                      </a:prstGeom>
                      <a:noFill/>
                    </p:spPr>
                  </p:pic>
                </p:oleObj>
              </mc:Fallback>
            </mc:AlternateContent>
          </a:graphicData>
        </a:graphic>
      </p:graphicFrame>
      <p:graphicFrame>
        <p:nvGraphicFramePr>
          <p:cNvPr id="33" name="Object 32">
            <a:extLst>
              <a:ext uri="{FF2B5EF4-FFF2-40B4-BE49-F238E27FC236}">
                <a16:creationId xmlns:a16="http://schemas.microsoft.com/office/drawing/2014/main" id="{819F81BD-DE59-82BE-8ECC-0F590E8FA3A5}"/>
              </a:ext>
            </a:extLst>
          </p:cNvPr>
          <p:cNvGraphicFramePr>
            <a:graphicFrameLocks noChangeAspect="1"/>
          </p:cNvGraphicFramePr>
          <p:nvPr>
            <p:extLst>
              <p:ext uri="{D42A27DB-BD31-4B8C-83A1-F6EECF244321}">
                <p14:modId xmlns:p14="http://schemas.microsoft.com/office/powerpoint/2010/main" val="1844278179"/>
              </p:ext>
            </p:extLst>
          </p:nvPr>
        </p:nvGraphicFramePr>
        <p:xfrm>
          <a:off x="13736638" y="10039350"/>
          <a:ext cx="5846762" cy="792163"/>
        </p:xfrm>
        <a:graphic>
          <a:graphicData uri="http://schemas.openxmlformats.org/presentationml/2006/ole">
            <mc:AlternateContent xmlns:mc="http://schemas.openxmlformats.org/markup-compatibility/2006">
              <mc:Choice xmlns:v="urn:schemas-microsoft-com:vml" Requires="v">
                <p:oleObj name="Equation" r:id="rId6" imgW="1244520" imgH="177480" progId="Equation.DSMT4">
                  <p:embed/>
                </p:oleObj>
              </mc:Choice>
              <mc:Fallback>
                <p:oleObj name="Equation" r:id="rId6" imgW="1244520" imgH="177480" progId="Equation.DSMT4">
                  <p:embed/>
                  <p:pic>
                    <p:nvPicPr>
                      <p:cNvPr id="29" name="Object 28">
                        <a:extLst>
                          <a:ext uri="{FF2B5EF4-FFF2-40B4-BE49-F238E27FC236}">
                            <a16:creationId xmlns:a16="http://schemas.microsoft.com/office/drawing/2014/main" id="{AA4F8A11-15C5-1681-5249-D2B7B5B1AA01}"/>
                          </a:ext>
                        </a:extLst>
                      </p:cNvPr>
                      <p:cNvPicPr>
                        <a:picLocks noChangeAspect="1" noChangeArrowheads="1"/>
                      </p:cNvPicPr>
                      <p:nvPr/>
                    </p:nvPicPr>
                    <p:blipFill>
                      <a:blip r:embed="rId7"/>
                      <a:srcRect/>
                      <a:stretch>
                        <a:fillRect/>
                      </a:stretch>
                    </p:blipFill>
                    <p:spPr bwMode="auto">
                      <a:xfrm>
                        <a:off x="13736638" y="10039350"/>
                        <a:ext cx="5846762" cy="792163"/>
                      </a:xfrm>
                      <a:prstGeom prst="rect">
                        <a:avLst/>
                      </a:prstGeom>
                      <a:noFill/>
                    </p:spPr>
                  </p:pic>
                </p:oleObj>
              </mc:Fallback>
            </mc:AlternateContent>
          </a:graphicData>
        </a:graphic>
      </p:graphicFrame>
    </p:spTree>
    <p:extLst>
      <p:ext uri="{BB962C8B-B14F-4D97-AF65-F5344CB8AC3E}">
        <p14:creationId xmlns:p14="http://schemas.microsoft.com/office/powerpoint/2010/main" val="1233059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6847" y="1600200"/>
            <a:ext cx="23110482" cy="11734800"/>
            <a:chOff x="1523540" y="3480127"/>
            <a:chExt cx="21684885"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nvGrpSpPr>
            <p:cNvPr id="5" name="Group 4"/>
            <p:cNvGrpSpPr/>
            <p:nvPr/>
          </p:nvGrpSpPr>
          <p:grpSpPr>
            <a:xfrm>
              <a:off x="1523540" y="3486536"/>
              <a:ext cx="21684885" cy="10505348"/>
              <a:chOff x="1523540" y="3486536"/>
              <a:chExt cx="21684885" cy="10505348"/>
            </a:xfrm>
          </p:grpSpPr>
          <p:sp>
            <p:nvSpPr>
              <p:cNvPr id="6" name="Rounded Rectangle 5"/>
              <p:cNvSpPr/>
              <p:nvPr/>
            </p:nvSpPr>
            <p:spPr>
              <a:xfrm>
                <a:off x="1523540" y="3696072"/>
                <a:ext cx="21684885"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6"/>
                <a:ext cx="8514377"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8" name="TextBox 7"/>
              <p:cNvSpPr txBox="1"/>
              <p:nvPr/>
            </p:nvSpPr>
            <p:spPr>
              <a:xfrm>
                <a:off x="9340699" y="3678236"/>
                <a:ext cx="7227597" cy="689247"/>
              </a:xfrm>
              <a:prstGeom prst="rect">
                <a:avLst/>
              </a:prstGeom>
              <a:noFill/>
            </p:spPr>
            <p:txBody>
              <a:bodyPr wrap="none" rtlCol="0">
                <a:spAutoFit/>
              </a:bodyPr>
              <a:lstStyle/>
              <a:p>
                <a:r>
                  <a:rPr lang="en-US" sz="4400" b="1">
                    <a:solidFill>
                      <a:schemeClr val="bg1"/>
                    </a:solidFill>
                    <a:latin typeface="Tahoma" pitchFamily="34" charset="0"/>
                    <a:ea typeface="Tahoma" pitchFamily="34" charset="0"/>
                    <a:cs typeface="Tahoma" pitchFamily="34" charset="0"/>
                  </a:rPr>
                  <a:t>BÀI TẬP SÁCH GIÁO KHOA</a:t>
                </a:r>
                <a:endParaRPr lang="vi-VN" sz="4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6" y="2895600"/>
            <a:ext cx="4327643" cy="1632949"/>
            <a:chOff x="534987" y="1647869"/>
            <a:chExt cx="3113447" cy="1176337"/>
          </a:xfrm>
        </p:grpSpPr>
        <p:sp>
          <p:nvSpPr>
            <p:cNvPr id="16" name="Isosceles Triangle 44"/>
            <p:cNvSpPr/>
            <p:nvPr/>
          </p:nvSpPr>
          <p:spPr bwMode="auto">
            <a:xfrm rot="5400000" flipV="1">
              <a:off x="534195" y="2602750"/>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9"/>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3"/>
              <a:ext cx="582199" cy="537962"/>
              <a:chOff x="7440266" y="3398551"/>
              <a:chExt cx="757238" cy="765185"/>
            </a:xfrm>
            <a:solidFill>
              <a:schemeClr val="bg1">
                <a:lumMod val="95000"/>
              </a:schemeClr>
            </a:solidFill>
          </p:grpSpPr>
          <p:sp>
            <p:nvSpPr>
              <p:cNvPr id="21" name="Freeform 20"/>
              <p:cNvSpPr>
                <a:spLocks noEditPoints="1"/>
              </p:cNvSpPr>
              <p:nvPr/>
            </p:nvSpPr>
            <p:spPr bwMode="auto">
              <a:xfrm>
                <a:off x="7440266" y="3436663"/>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85"/>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3" y="3717640"/>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51"/>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1" y="1848443"/>
              <a:ext cx="1754328" cy="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a:solidFill>
                    <a:schemeClr val="bg1"/>
                  </a:solidFill>
                  <a:latin typeface="Tahoma" pitchFamily="34" charset="0"/>
                  <a:cs typeface="Tahoma" pitchFamily="34" charset="0"/>
                </a:rPr>
                <a:t>BÀI 4/5</a:t>
              </a:r>
            </a:p>
          </p:txBody>
        </p:sp>
      </p:grpSp>
      <p:sp>
        <p:nvSpPr>
          <p:cNvPr id="11" name="Rectangle 10">
            <a:extLst>
              <a:ext uri="{FF2B5EF4-FFF2-40B4-BE49-F238E27FC236}">
                <a16:creationId xmlns:a16="http://schemas.microsoft.com/office/drawing/2014/main" id="{ACD06054-8443-4578-AA38-F084E617AC39}"/>
              </a:ext>
            </a:extLst>
          </p:cNvPr>
          <p:cNvSpPr/>
          <p:nvPr/>
        </p:nvSpPr>
        <p:spPr>
          <a:xfrm>
            <a:off x="990600" y="4343400"/>
            <a:ext cx="22454821" cy="163012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Một quán nhỏ bày bán hoa có 50 bông hồng và 60 bông cúc. Bác Ngọc muốn mua 5 bông hoa gồm cả 2 loại hoa trên. Bác Ngọc có bao nhiêu cách chọn hoa?</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28" name="Rectangle 27">
            <a:extLst>
              <a:ext uri="{FF2B5EF4-FFF2-40B4-BE49-F238E27FC236}">
                <a16:creationId xmlns:a16="http://schemas.microsoft.com/office/drawing/2014/main" id="{9B15718F-0221-4A4C-9F63-D852C334C7D2}"/>
              </a:ext>
            </a:extLst>
          </p:cNvPr>
          <p:cNvSpPr/>
          <p:nvPr/>
        </p:nvSpPr>
        <p:spPr>
          <a:xfrm>
            <a:off x="10744200" y="6073914"/>
            <a:ext cx="2092239" cy="707886"/>
          </a:xfrm>
          <a:prstGeom prst="rect">
            <a:avLst/>
          </a:prstGeom>
        </p:spPr>
        <p:txBody>
          <a:bodyPr wrap="none">
            <a:spAutoFit/>
          </a:bodyPr>
          <a:lstStyle/>
          <a:p>
            <a:r>
              <a:rPr lang="vi-VN" sz="4000" b="1">
                <a:solidFill>
                  <a:srgbClr val="0999C8"/>
                </a:solidFill>
                <a:latin typeface="Tahoma" pitchFamily="34" charset="0"/>
                <a:ea typeface="Tahoma" pitchFamily="34" charset="0"/>
                <a:cs typeface="Tahoma" pitchFamily="34" charset="0"/>
              </a:rPr>
              <a:t>Bài giải</a:t>
            </a:r>
            <a:endParaRPr lang="en-US" sz="4000" b="1">
              <a:solidFill>
                <a:srgbClr val="0999C8"/>
              </a:solidFill>
              <a:latin typeface="Tahoma" pitchFamily="34" charset="0"/>
              <a:ea typeface="Tahoma" pitchFamily="34" charset="0"/>
              <a:cs typeface="Tahoma" pitchFamily="34" charset="0"/>
            </a:endParaRPr>
          </a:p>
        </p:txBody>
      </p:sp>
      <p:sp>
        <p:nvSpPr>
          <p:cNvPr id="14" name="Rectangle 13">
            <a:extLst>
              <a:ext uri="{FF2B5EF4-FFF2-40B4-BE49-F238E27FC236}">
                <a16:creationId xmlns:a16="http://schemas.microsoft.com/office/drawing/2014/main" id="{56C49A73-5216-E6B8-6FA5-8E40869EF22D}"/>
              </a:ext>
            </a:extLst>
          </p:cNvPr>
          <p:cNvSpPr/>
          <p:nvPr/>
        </p:nvSpPr>
        <p:spPr>
          <a:xfrm>
            <a:off x="1297793" y="6877408"/>
            <a:ext cx="21890774" cy="5032596"/>
          </a:xfrm>
          <a:prstGeom prst="rect">
            <a:avLst/>
          </a:prstGeom>
        </p:spPr>
        <p:txBody>
          <a:bodyPr wrap="square">
            <a:spAutoFit/>
          </a:bodyPr>
          <a:lstStyle/>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TH1: 1 bông hồng 4 bông cúc có:                                     cách chọn.</a:t>
            </a:r>
          </a:p>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TH2: 2 bông hồng 3 bông cúc có:                                     cách chọn.</a:t>
            </a:r>
          </a:p>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TH3: 3 bông hồng 2 bông cúc có:                                     cách chọn.</a:t>
            </a:r>
          </a:p>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TH4: 4 bông hồng 1 bông cúc có:                                     cách chọn.</a:t>
            </a:r>
          </a:p>
          <a:p>
            <a:pPr>
              <a:lnSpc>
                <a:spcPct val="150000"/>
              </a:lnSpc>
            </a:pPr>
            <a:r>
              <a:rPr lang="pt-BR" sz="4400" b="1">
                <a:latin typeface="Tahoma" pitchFamily="34" charset="0"/>
                <a:ea typeface="Tahoma" pitchFamily="34" charset="0"/>
                <a:cs typeface="Tahoma" pitchFamily="34" charset="0"/>
              </a:rPr>
              <a:t> Vậy bác Ngọc có số cách chọn hoa là:</a:t>
            </a:r>
          </a:p>
        </p:txBody>
      </p:sp>
      <p:graphicFrame>
        <p:nvGraphicFramePr>
          <p:cNvPr id="29" name="Object 28">
            <a:extLst>
              <a:ext uri="{FF2B5EF4-FFF2-40B4-BE49-F238E27FC236}">
                <a16:creationId xmlns:a16="http://schemas.microsoft.com/office/drawing/2014/main" id="{AA4F8A11-15C5-1681-5249-D2B7B5B1AA01}"/>
              </a:ext>
            </a:extLst>
          </p:cNvPr>
          <p:cNvGraphicFramePr>
            <a:graphicFrameLocks noChangeAspect="1"/>
          </p:cNvGraphicFramePr>
          <p:nvPr>
            <p:extLst>
              <p:ext uri="{D42A27DB-BD31-4B8C-83A1-F6EECF244321}">
                <p14:modId xmlns:p14="http://schemas.microsoft.com/office/powerpoint/2010/main" val="3115983631"/>
              </p:ext>
            </p:extLst>
          </p:nvPr>
        </p:nvGraphicFramePr>
        <p:xfrm>
          <a:off x="11147425" y="6926263"/>
          <a:ext cx="5845175" cy="1074737"/>
        </p:xfrm>
        <a:graphic>
          <a:graphicData uri="http://schemas.openxmlformats.org/presentationml/2006/ole">
            <mc:AlternateContent xmlns:mc="http://schemas.openxmlformats.org/markup-compatibility/2006">
              <mc:Choice xmlns:v="urn:schemas-microsoft-com:vml" Requires="v">
                <p:oleObj name="Equation" r:id="rId2" imgW="1244520" imgH="241200" progId="Equation.DSMT4">
                  <p:embed/>
                </p:oleObj>
              </mc:Choice>
              <mc:Fallback>
                <p:oleObj name="Equation" r:id="rId2" imgW="1244520" imgH="241200" progId="Equation.DSMT4">
                  <p:embed/>
                  <p:pic>
                    <p:nvPicPr>
                      <p:cNvPr id="29" name="Object 28">
                        <a:extLst>
                          <a:ext uri="{FF2B5EF4-FFF2-40B4-BE49-F238E27FC236}">
                            <a16:creationId xmlns:a16="http://schemas.microsoft.com/office/drawing/2014/main" id="{AA4F8A11-15C5-1681-5249-D2B7B5B1AA01}"/>
                          </a:ext>
                        </a:extLst>
                      </p:cNvPr>
                      <p:cNvPicPr>
                        <a:picLocks noChangeAspect="1" noChangeArrowheads="1"/>
                      </p:cNvPicPr>
                      <p:nvPr/>
                    </p:nvPicPr>
                    <p:blipFill>
                      <a:blip r:embed="rId3"/>
                      <a:srcRect/>
                      <a:stretch>
                        <a:fillRect/>
                      </a:stretch>
                    </p:blipFill>
                    <p:spPr bwMode="auto">
                      <a:xfrm>
                        <a:off x="11147425" y="6926263"/>
                        <a:ext cx="5845175" cy="1074737"/>
                      </a:xfrm>
                      <a:prstGeom prst="rect">
                        <a:avLst/>
                      </a:prstGeom>
                      <a:noFill/>
                    </p:spPr>
                  </p:pic>
                </p:oleObj>
              </mc:Fallback>
            </mc:AlternateContent>
          </a:graphicData>
        </a:graphic>
      </p:graphicFrame>
      <p:graphicFrame>
        <p:nvGraphicFramePr>
          <p:cNvPr id="33" name="Object 32">
            <a:extLst>
              <a:ext uri="{FF2B5EF4-FFF2-40B4-BE49-F238E27FC236}">
                <a16:creationId xmlns:a16="http://schemas.microsoft.com/office/drawing/2014/main" id="{819F81BD-DE59-82BE-8ECC-0F590E8FA3A5}"/>
              </a:ext>
            </a:extLst>
          </p:cNvPr>
          <p:cNvGraphicFramePr>
            <a:graphicFrameLocks noChangeAspect="1"/>
          </p:cNvGraphicFramePr>
          <p:nvPr>
            <p:extLst>
              <p:ext uri="{D42A27DB-BD31-4B8C-83A1-F6EECF244321}">
                <p14:modId xmlns:p14="http://schemas.microsoft.com/office/powerpoint/2010/main" val="3537527361"/>
              </p:ext>
            </p:extLst>
          </p:nvPr>
        </p:nvGraphicFramePr>
        <p:xfrm>
          <a:off x="2708275" y="11933238"/>
          <a:ext cx="17481550" cy="792162"/>
        </p:xfrm>
        <a:graphic>
          <a:graphicData uri="http://schemas.openxmlformats.org/presentationml/2006/ole">
            <mc:AlternateContent xmlns:mc="http://schemas.openxmlformats.org/markup-compatibility/2006">
              <mc:Choice xmlns:v="urn:schemas-microsoft-com:vml" Requires="v">
                <p:oleObj name="Equation" r:id="rId4" imgW="3720960" imgH="177480" progId="Equation.DSMT4">
                  <p:embed/>
                </p:oleObj>
              </mc:Choice>
              <mc:Fallback>
                <p:oleObj name="Equation" r:id="rId4" imgW="3720960" imgH="177480" progId="Equation.DSMT4">
                  <p:embed/>
                  <p:pic>
                    <p:nvPicPr>
                      <p:cNvPr id="33" name="Object 32">
                        <a:extLst>
                          <a:ext uri="{FF2B5EF4-FFF2-40B4-BE49-F238E27FC236}">
                            <a16:creationId xmlns:a16="http://schemas.microsoft.com/office/drawing/2014/main" id="{819F81BD-DE59-82BE-8ECC-0F590E8FA3A5}"/>
                          </a:ext>
                        </a:extLst>
                      </p:cNvPr>
                      <p:cNvPicPr>
                        <a:picLocks noChangeAspect="1" noChangeArrowheads="1"/>
                      </p:cNvPicPr>
                      <p:nvPr/>
                    </p:nvPicPr>
                    <p:blipFill>
                      <a:blip r:embed="rId5"/>
                      <a:srcRect/>
                      <a:stretch>
                        <a:fillRect/>
                      </a:stretch>
                    </p:blipFill>
                    <p:spPr bwMode="auto">
                      <a:xfrm>
                        <a:off x="2708275" y="11933238"/>
                        <a:ext cx="17481550" cy="792162"/>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FC51B5E3-63F4-D1DD-C701-59745D995D38}"/>
              </a:ext>
            </a:extLst>
          </p:cNvPr>
          <p:cNvGraphicFramePr>
            <a:graphicFrameLocks noChangeAspect="1"/>
          </p:cNvGraphicFramePr>
          <p:nvPr>
            <p:extLst>
              <p:ext uri="{D42A27DB-BD31-4B8C-83A1-F6EECF244321}">
                <p14:modId xmlns:p14="http://schemas.microsoft.com/office/powerpoint/2010/main" val="710317567"/>
              </p:ext>
            </p:extLst>
          </p:nvPr>
        </p:nvGraphicFramePr>
        <p:xfrm>
          <a:off x="11071225" y="7993063"/>
          <a:ext cx="5845175" cy="1074737"/>
        </p:xfrm>
        <a:graphic>
          <a:graphicData uri="http://schemas.openxmlformats.org/presentationml/2006/ole">
            <mc:AlternateContent xmlns:mc="http://schemas.openxmlformats.org/markup-compatibility/2006">
              <mc:Choice xmlns:v="urn:schemas-microsoft-com:vml" Requires="v">
                <p:oleObj name="Equation" r:id="rId6" imgW="1244520" imgH="241200" progId="Equation.DSMT4">
                  <p:embed/>
                </p:oleObj>
              </mc:Choice>
              <mc:Fallback>
                <p:oleObj name="Equation" r:id="rId6" imgW="1244520" imgH="241200" progId="Equation.DSMT4">
                  <p:embed/>
                  <p:pic>
                    <p:nvPicPr>
                      <p:cNvPr id="29" name="Object 28">
                        <a:extLst>
                          <a:ext uri="{FF2B5EF4-FFF2-40B4-BE49-F238E27FC236}">
                            <a16:creationId xmlns:a16="http://schemas.microsoft.com/office/drawing/2014/main" id="{AA4F8A11-15C5-1681-5249-D2B7B5B1AA01}"/>
                          </a:ext>
                        </a:extLst>
                      </p:cNvPr>
                      <p:cNvPicPr>
                        <a:picLocks noChangeAspect="1" noChangeArrowheads="1"/>
                      </p:cNvPicPr>
                      <p:nvPr/>
                    </p:nvPicPr>
                    <p:blipFill>
                      <a:blip r:embed="rId7"/>
                      <a:srcRect/>
                      <a:stretch>
                        <a:fillRect/>
                      </a:stretch>
                    </p:blipFill>
                    <p:spPr bwMode="auto">
                      <a:xfrm>
                        <a:off x="11071225" y="7993063"/>
                        <a:ext cx="5845175" cy="1074737"/>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14B3F319-5C44-A7CA-21E6-20B8B6148C6C}"/>
              </a:ext>
            </a:extLst>
          </p:cNvPr>
          <p:cNvGraphicFramePr>
            <a:graphicFrameLocks noChangeAspect="1"/>
          </p:cNvGraphicFramePr>
          <p:nvPr>
            <p:extLst>
              <p:ext uri="{D42A27DB-BD31-4B8C-83A1-F6EECF244321}">
                <p14:modId xmlns:p14="http://schemas.microsoft.com/office/powerpoint/2010/main" val="3022265118"/>
              </p:ext>
            </p:extLst>
          </p:nvPr>
        </p:nvGraphicFramePr>
        <p:xfrm>
          <a:off x="11147425" y="8983663"/>
          <a:ext cx="5845175" cy="1074737"/>
        </p:xfrm>
        <a:graphic>
          <a:graphicData uri="http://schemas.openxmlformats.org/presentationml/2006/ole">
            <mc:AlternateContent xmlns:mc="http://schemas.openxmlformats.org/markup-compatibility/2006">
              <mc:Choice xmlns:v="urn:schemas-microsoft-com:vml" Requires="v">
                <p:oleObj name="Equation" r:id="rId8" imgW="1244520" imgH="241200" progId="Equation.DSMT4">
                  <p:embed/>
                </p:oleObj>
              </mc:Choice>
              <mc:Fallback>
                <p:oleObj name="Equation" r:id="rId8" imgW="1244520" imgH="241200" progId="Equation.DSMT4">
                  <p:embed/>
                  <p:pic>
                    <p:nvPicPr>
                      <p:cNvPr id="29" name="Object 28">
                        <a:extLst>
                          <a:ext uri="{FF2B5EF4-FFF2-40B4-BE49-F238E27FC236}">
                            <a16:creationId xmlns:a16="http://schemas.microsoft.com/office/drawing/2014/main" id="{AA4F8A11-15C5-1681-5249-D2B7B5B1AA01}"/>
                          </a:ext>
                        </a:extLst>
                      </p:cNvPr>
                      <p:cNvPicPr>
                        <a:picLocks noChangeAspect="1" noChangeArrowheads="1"/>
                      </p:cNvPicPr>
                      <p:nvPr/>
                    </p:nvPicPr>
                    <p:blipFill>
                      <a:blip r:embed="rId9"/>
                      <a:srcRect/>
                      <a:stretch>
                        <a:fillRect/>
                      </a:stretch>
                    </p:blipFill>
                    <p:spPr bwMode="auto">
                      <a:xfrm>
                        <a:off x="11147425" y="8983663"/>
                        <a:ext cx="5845175" cy="1074737"/>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B51C2621-5598-1B4F-79A5-8F4A33136763}"/>
              </a:ext>
            </a:extLst>
          </p:cNvPr>
          <p:cNvGraphicFramePr>
            <a:graphicFrameLocks noChangeAspect="1"/>
          </p:cNvGraphicFramePr>
          <p:nvPr>
            <p:extLst>
              <p:ext uri="{D42A27DB-BD31-4B8C-83A1-F6EECF244321}">
                <p14:modId xmlns:p14="http://schemas.microsoft.com/office/powerpoint/2010/main" val="148604560"/>
              </p:ext>
            </p:extLst>
          </p:nvPr>
        </p:nvGraphicFramePr>
        <p:xfrm>
          <a:off x="11176000" y="9974263"/>
          <a:ext cx="5786438" cy="1074737"/>
        </p:xfrm>
        <a:graphic>
          <a:graphicData uri="http://schemas.openxmlformats.org/presentationml/2006/ole">
            <mc:AlternateContent xmlns:mc="http://schemas.openxmlformats.org/markup-compatibility/2006">
              <mc:Choice xmlns:v="urn:schemas-microsoft-com:vml" Requires="v">
                <p:oleObj name="Equation" r:id="rId10" imgW="1231560" imgH="241200" progId="Equation.DSMT4">
                  <p:embed/>
                </p:oleObj>
              </mc:Choice>
              <mc:Fallback>
                <p:oleObj name="Equation" r:id="rId10" imgW="1231560" imgH="241200" progId="Equation.DSMT4">
                  <p:embed/>
                  <p:pic>
                    <p:nvPicPr>
                      <p:cNvPr id="29" name="Object 28">
                        <a:extLst>
                          <a:ext uri="{FF2B5EF4-FFF2-40B4-BE49-F238E27FC236}">
                            <a16:creationId xmlns:a16="http://schemas.microsoft.com/office/drawing/2014/main" id="{AA4F8A11-15C5-1681-5249-D2B7B5B1AA01}"/>
                          </a:ext>
                        </a:extLst>
                      </p:cNvPr>
                      <p:cNvPicPr>
                        <a:picLocks noChangeAspect="1" noChangeArrowheads="1"/>
                      </p:cNvPicPr>
                      <p:nvPr/>
                    </p:nvPicPr>
                    <p:blipFill>
                      <a:blip r:embed="rId11"/>
                      <a:srcRect/>
                      <a:stretch>
                        <a:fillRect/>
                      </a:stretch>
                    </p:blipFill>
                    <p:spPr bwMode="auto">
                      <a:xfrm>
                        <a:off x="11176000" y="9974263"/>
                        <a:ext cx="5786438" cy="1074737"/>
                      </a:xfrm>
                      <a:prstGeom prst="rect">
                        <a:avLst/>
                      </a:prstGeom>
                      <a:noFill/>
                    </p:spPr>
                  </p:pic>
                </p:oleObj>
              </mc:Fallback>
            </mc:AlternateContent>
          </a:graphicData>
        </a:graphic>
      </p:graphicFrame>
    </p:spTree>
    <p:extLst>
      <p:ext uri="{BB962C8B-B14F-4D97-AF65-F5344CB8AC3E}">
        <p14:creationId xmlns:p14="http://schemas.microsoft.com/office/powerpoint/2010/main" val="4023625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par>
                                <p:cTn id="24" presetID="14"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par>
                                <p:cTn id="30" presetID="14" presetClass="entr" presetSubtype="1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par>
                                <p:cTn id="33" presetID="14" presetClass="entr" presetSubtype="1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randombar(horizontal)">
                                      <p:cBhvr>
                                        <p:cTn id="35" dur="500"/>
                                        <p:tgtEl>
                                          <p:spTgt spid="33"/>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48162" y="1731996"/>
            <a:ext cx="23110482" cy="10764804"/>
            <a:chOff x="1523540" y="3480127"/>
            <a:chExt cx="21684885"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nvGrpSpPr>
            <p:cNvPr id="5" name="Group 4"/>
            <p:cNvGrpSpPr/>
            <p:nvPr/>
          </p:nvGrpSpPr>
          <p:grpSpPr>
            <a:xfrm>
              <a:off x="1523540" y="3486535"/>
              <a:ext cx="21684885" cy="10505349"/>
              <a:chOff x="1523540" y="3486535"/>
              <a:chExt cx="21684885" cy="10505349"/>
            </a:xfrm>
          </p:grpSpPr>
          <p:sp>
            <p:nvSpPr>
              <p:cNvPr id="6" name="Rounded Rectangle 5"/>
              <p:cNvSpPr/>
              <p:nvPr/>
            </p:nvSpPr>
            <p:spPr>
              <a:xfrm>
                <a:off x="1523540" y="3696072"/>
                <a:ext cx="21684885"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5"/>
                <a:ext cx="8871851"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8" name="TextBox 7"/>
              <p:cNvSpPr txBox="1"/>
              <p:nvPr/>
            </p:nvSpPr>
            <p:spPr>
              <a:xfrm>
                <a:off x="9340699" y="3678236"/>
                <a:ext cx="7227597" cy="689247"/>
              </a:xfrm>
              <a:prstGeom prst="rect">
                <a:avLst/>
              </a:prstGeom>
              <a:noFill/>
            </p:spPr>
            <p:txBody>
              <a:bodyPr wrap="none" rtlCol="0">
                <a:spAutoFit/>
              </a:bodyPr>
              <a:lstStyle/>
              <a:p>
                <a:r>
                  <a:rPr lang="en-US" sz="4400" b="1">
                    <a:solidFill>
                      <a:schemeClr val="bg1"/>
                    </a:solidFill>
                    <a:latin typeface="Tahoma" pitchFamily="34" charset="0"/>
                    <a:ea typeface="Tahoma" pitchFamily="34" charset="0"/>
                    <a:cs typeface="Tahoma" pitchFamily="34" charset="0"/>
                  </a:rPr>
                  <a:t>BÀI TẬP SÁCH GIÁO KHOA</a:t>
                </a:r>
                <a:endParaRPr lang="vi-VN" sz="4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533400" y="3472447"/>
            <a:ext cx="4327643" cy="1632949"/>
            <a:chOff x="534987" y="1647869"/>
            <a:chExt cx="3113447" cy="1176337"/>
          </a:xfrm>
        </p:grpSpPr>
        <p:sp>
          <p:nvSpPr>
            <p:cNvPr id="16" name="Isosceles Triangle 44"/>
            <p:cNvSpPr/>
            <p:nvPr/>
          </p:nvSpPr>
          <p:spPr bwMode="auto">
            <a:xfrm rot="5400000" flipV="1">
              <a:off x="534195" y="2602750"/>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9"/>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3"/>
              <a:ext cx="582199" cy="537962"/>
              <a:chOff x="7440266" y="3398551"/>
              <a:chExt cx="757238" cy="765185"/>
            </a:xfrm>
            <a:solidFill>
              <a:schemeClr val="bg1">
                <a:lumMod val="95000"/>
              </a:schemeClr>
            </a:solidFill>
          </p:grpSpPr>
          <p:sp>
            <p:nvSpPr>
              <p:cNvPr id="21" name="Freeform 20"/>
              <p:cNvSpPr>
                <a:spLocks noEditPoints="1"/>
              </p:cNvSpPr>
              <p:nvPr/>
            </p:nvSpPr>
            <p:spPr bwMode="auto">
              <a:xfrm>
                <a:off x="7440266" y="3436663"/>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85"/>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3" y="3717640"/>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51"/>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1" y="1848443"/>
              <a:ext cx="1754328" cy="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a:solidFill>
                    <a:schemeClr val="bg1"/>
                  </a:solidFill>
                  <a:latin typeface="Tahoma" pitchFamily="34" charset="0"/>
                  <a:cs typeface="Tahoma" pitchFamily="34" charset="0"/>
                </a:rPr>
                <a:t>BÀI 5/5</a:t>
              </a:r>
            </a:p>
          </p:txBody>
        </p:sp>
      </p:grpSp>
      <p:sp>
        <p:nvSpPr>
          <p:cNvPr id="11" name="Rectangle 10">
            <a:extLst>
              <a:ext uri="{FF2B5EF4-FFF2-40B4-BE49-F238E27FC236}">
                <a16:creationId xmlns:a16="http://schemas.microsoft.com/office/drawing/2014/main" id="{ACD06054-8443-4578-AA38-F084E617AC39}"/>
              </a:ext>
            </a:extLst>
          </p:cNvPr>
          <p:cNvSpPr/>
          <p:nvPr/>
        </p:nvSpPr>
        <p:spPr>
          <a:xfrm>
            <a:off x="5562600" y="4050956"/>
            <a:ext cx="13973929" cy="81759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Tính tổng:</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28" name="Rectangle 27">
            <a:extLst>
              <a:ext uri="{FF2B5EF4-FFF2-40B4-BE49-F238E27FC236}">
                <a16:creationId xmlns:a16="http://schemas.microsoft.com/office/drawing/2014/main" id="{9B15718F-0221-4A4C-9F63-D852C334C7D2}"/>
              </a:ext>
            </a:extLst>
          </p:cNvPr>
          <p:cNvSpPr/>
          <p:nvPr/>
        </p:nvSpPr>
        <p:spPr>
          <a:xfrm>
            <a:off x="10457325" y="5438414"/>
            <a:ext cx="2092239" cy="707886"/>
          </a:xfrm>
          <a:prstGeom prst="rect">
            <a:avLst/>
          </a:prstGeom>
        </p:spPr>
        <p:txBody>
          <a:bodyPr wrap="none">
            <a:spAutoFit/>
          </a:bodyPr>
          <a:lstStyle/>
          <a:p>
            <a:r>
              <a:rPr lang="vi-VN" sz="4000" b="1">
                <a:solidFill>
                  <a:srgbClr val="0999C8"/>
                </a:solidFill>
                <a:latin typeface="Tahoma" pitchFamily="34" charset="0"/>
                <a:ea typeface="Tahoma" pitchFamily="34" charset="0"/>
                <a:cs typeface="Tahoma" pitchFamily="34" charset="0"/>
              </a:rPr>
              <a:t>Bài giải</a:t>
            </a:r>
            <a:endParaRPr lang="en-US" sz="4000" b="1">
              <a:solidFill>
                <a:srgbClr val="0999C8"/>
              </a:solidFill>
              <a:latin typeface="Tahoma" pitchFamily="34" charset="0"/>
              <a:ea typeface="Tahoma" pitchFamily="34" charset="0"/>
              <a:cs typeface="Tahoma" pitchFamily="34" charset="0"/>
            </a:endParaRPr>
          </a:p>
        </p:txBody>
      </p:sp>
      <p:sp>
        <p:nvSpPr>
          <p:cNvPr id="9" name="Rectangle 8">
            <a:extLst>
              <a:ext uri="{FF2B5EF4-FFF2-40B4-BE49-F238E27FC236}">
                <a16:creationId xmlns:a16="http://schemas.microsoft.com/office/drawing/2014/main" id="{76ADF6D3-DE9E-12F2-B879-7D39FE653730}"/>
              </a:ext>
            </a:extLst>
          </p:cNvPr>
          <p:cNvSpPr/>
          <p:nvPr/>
        </p:nvSpPr>
        <p:spPr>
          <a:xfrm>
            <a:off x="1200318" y="6781800"/>
            <a:ext cx="22228023" cy="81759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Ta có:</a:t>
            </a:r>
            <a:endParaRPr lang="vi-VN" sz="44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Object 12">
            <a:extLst>
              <a:ext uri="{FF2B5EF4-FFF2-40B4-BE49-F238E27FC236}">
                <a16:creationId xmlns:a16="http://schemas.microsoft.com/office/drawing/2014/main" id="{A4BDE3FA-14DD-AAA9-2C57-0FD55B807E8F}"/>
              </a:ext>
            </a:extLst>
          </p:cNvPr>
          <p:cNvGraphicFramePr>
            <a:graphicFrameLocks noChangeAspect="1"/>
          </p:cNvGraphicFramePr>
          <p:nvPr>
            <p:extLst>
              <p:ext uri="{D42A27DB-BD31-4B8C-83A1-F6EECF244321}">
                <p14:modId xmlns:p14="http://schemas.microsoft.com/office/powerpoint/2010/main" val="2955674761"/>
              </p:ext>
            </p:extLst>
          </p:nvPr>
        </p:nvGraphicFramePr>
        <p:xfrm>
          <a:off x="8602905" y="3962400"/>
          <a:ext cx="4583113" cy="1054100"/>
        </p:xfrm>
        <a:graphic>
          <a:graphicData uri="http://schemas.openxmlformats.org/presentationml/2006/ole">
            <mc:AlternateContent xmlns:mc="http://schemas.openxmlformats.org/markup-compatibility/2006">
              <mc:Choice xmlns:v="urn:schemas-microsoft-com:vml" Requires="v">
                <p:oleObj name="Equation" r:id="rId2" imgW="1155600" imgH="266400" progId="Equation.DSMT4">
                  <p:embed/>
                </p:oleObj>
              </mc:Choice>
              <mc:Fallback>
                <p:oleObj name="Equation" r:id="rId2" imgW="1155600" imgH="266400" progId="Equation.DSMT4">
                  <p:embed/>
                  <p:pic>
                    <p:nvPicPr>
                      <p:cNvPr id="13" name="Object 12">
                        <a:extLst>
                          <a:ext uri="{FF2B5EF4-FFF2-40B4-BE49-F238E27FC236}">
                            <a16:creationId xmlns:a16="http://schemas.microsoft.com/office/drawing/2014/main" id="{A4BDE3FA-14DD-AAA9-2C57-0FD55B807E8F}"/>
                          </a:ext>
                        </a:extLst>
                      </p:cNvPr>
                      <p:cNvPicPr/>
                      <p:nvPr/>
                    </p:nvPicPr>
                    <p:blipFill>
                      <a:blip r:embed="rId3"/>
                      <a:stretch>
                        <a:fillRect/>
                      </a:stretch>
                    </p:blipFill>
                    <p:spPr>
                      <a:xfrm>
                        <a:off x="8602905" y="3962400"/>
                        <a:ext cx="4583113" cy="10541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6A857C69-00C3-1E93-B164-974C77DEBAEF}"/>
              </a:ext>
            </a:extLst>
          </p:cNvPr>
          <p:cNvGraphicFramePr>
            <a:graphicFrameLocks noChangeAspect="1"/>
          </p:cNvGraphicFramePr>
          <p:nvPr>
            <p:extLst>
              <p:ext uri="{D42A27DB-BD31-4B8C-83A1-F6EECF244321}">
                <p14:modId xmlns:p14="http://schemas.microsoft.com/office/powerpoint/2010/main" val="3504675378"/>
              </p:ext>
            </p:extLst>
          </p:nvPr>
        </p:nvGraphicFramePr>
        <p:xfrm>
          <a:off x="3867150" y="7191375"/>
          <a:ext cx="14019213" cy="3602038"/>
        </p:xfrm>
        <a:graphic>
          <a:graphicData uri="http://schemas.openxmlformats.org/presentationml/2006/ole">
            <mc:AlternateContent xmlns:mc="http://schemas.openxmlformats.org/markup-compatibility/2006">
              <mc:Choice xmlns:v="urn:schemas-microsoft-com:vml" Requires="v">
                <p:oleObj name="Equation" r:id="rId4" imgW="3695400" imgH="952200" progId="Equation.DSMT4">
                  <p:embed/>
                </p:oleObj>
              </mc:Choice>
              <mc:Fallback>
                <p:oleObj name="Equation" r:id="rId4" imgW="3695400" imgH="952200" progId="Equation.DSMT4">
                  <p:embed/>
                  <p:pic>
                    <p:nvPicPr>
                      <p:cNvPr id="13" name="Object 12">
                        <a:extLst>
                          <a:ext uri="{FF2B5EF4-FFF2-40B4-BE49-F238E27FC236}">
                            <a16:creationId xmlns:a16="http://schemas.microsoft.com/office/drawing/2014/main" id="{A4BDE3FA-14DD-AAA9-2C57-0FD55B807E8F}"/>
                          </a:ext>
                        </a:extLst>
                      </p:cNvPr>
                      <p:cNvPicPr/>
                      <p:nvPr/>
                    </p:nvPicPr>
                    <p:blipFill>
                      <a:blip r:embed="rId5"/>
                      <a:stretch>
                        <a:fillRect/>
                      </a:stretch>
                    </p:blipFill>
                    <p:spPr>
                      <a:xfrm>
                        <a:off x="3867150" y="7191375"/>
                        <a:ext cx="14019213" cy="3602038"/>
                      </a:xfrm>
                      <a:prstGeom prst="rect">
                        <a:avLst/>
                      </a:prstGeom>
                    </p:spPr>
                  </p:pic>
                </p:oleObj>
              </mc:Fallback>
            </mc:AlternateContent>
          </a:graphicData>
        </a:graphic>
      </p:graphicFrame>
    </p:spTree>
    <p:extLst>
      <p:ext uri="{BB962C8B-B14F-4D97-AF65-F5344CB8AC3E}">
        <p14:creationId xmlns:p14="http://schemas.microsoft.com/office/powerpoint/2010/main" val="2321109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5"/>
            <a:ext cx="22486206" cy="4509965"/>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1032775"/>
              <a:chOff x="1311958" y="3405486"/>
              <a:chExt cx="3343538" cy="1032775"/>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646323"/>
                <a:ext cx="1858201" cy="791938"/>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1</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76005" y="6705600"/>
            <a:ext cx="22347506" cy="5018388"/>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7194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00222"/>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4" name="Rectangle 3">
            <a:extLst>
              <a:ext uri="{FF2B5EF4-FFF2-40B4-BE49-F238E27FC236}">
                <a16:creationId xmlns:a16="http://schemas.microsoft.com/office/drawing/2014/main" id="{2573F34A-5DEB-4B09-BC06-2A107FDD11DA}"/>
              </a:ext>
            </a:extLst>
          </p:cNvPr>
          <p:cNvSpPr/>
          <p:nvPr/>
        </p:nvSpPr>
        <p:spPr>
          <a:xfrm>
            <a:off x="1238354" y="3242113"/>
            <a:ext cx="22034830" cy="2452146"/>
          </a:xfrm>
          <a:prstGeom prst="rect">
            <a:avLst/>
          </a:prstGeom>
        </p:spPr>
        <p:txBody>
          <a:bodyPr wrap="square">
            <a:spAutoFit/>
          </a:bodyPr>
          <a:lstStyle/>
          <a:p>
            <a:pPr>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Cho 10 điểm, không có 3 điểm nào thẳng hàng. Hỏi có bao nhiêu đường thẳng khác nhau tạo bởi 2 trong 10 điểm nói trên?</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	A. 90.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B. 20.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 45.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D. 30.</a:t>
            </a:r>
          </a:p>
        </p:txBody>
      </p:sp>
      <p:sp>
        <p:nvSpPr>
          <p:cNvPr id="61" name="Oval 5"/>
          <p:cNvSpPr>
            <a:spLocks noChangeArrowheads="1"/>
          </p:cNvSpPr>
          <p:nvPr/>
        </p:nvSpPr>
        <p:spPr bwMode="auto">
          <a:xfrm>
            <a:off x="10839093" y="4742707"/>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
        <p:nvSpPr>
          <p:cNvPr id="80" name="Rectangle 79">
            <a:extLst>
              <a:ext uri="{FF2B5EF4-FFF2-40B4-BE49-F238E27FC236}">
                <a16:creationId xmlns:a16="http://schemas.microsoft.com/office/drawing/2014/main" id="{3E423B64-4CBF-B182-57EA-A49E9C61B8CB}"/>
              </a:ext>
            </a:extLst>
          </p:cNvPr>
          <p:cNvSpPr/>
          <p:nvPr/>
        </p:nvSpPr>
        <p:spPr>
          <a:xfrm>
            <a:off x="1442406" y="7787701"/>
            <a:ext cx="22345806" cy="2554738"/>
          </a:xfrm>
          <a:prstGeom prst="rect">
            <a:avLst/>
          </a:prstGeom>
        </p:spPr>
        <p:txBody>
          <a:bodyPr wrap="square">
            <a:spAutoFit/>
          </a:bodyPr>
          <a:lstStyle/>
          <a:p>
            <a:pPr>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Số đường thẳng tạo thành</a:t>
            </a:r>
            <a:r>
              <a:rPr lang="vi-VN" sz="4400" b="1">
                <a:latin typeface="Tahoma" panose="020B0604030504040204" pitchFamily="34" charset="0"/>
                <a:ea typeface="Tahoma" panose="020B0604030504040204" pitchFamily="34" charset="0"/>
                <a:cs typeface="Tahoma" panose="020B0604030504040204" pitchFamily="34" charset="0"/>
              </a:rPr>
              <a:t> chính </a:t>
            </a:r>
            <a:r>
              <a:rPr lang="en-US" sz="4400" b="1">
                <a:latin typeface="Tahoma" panose="020B0604030504040204" pitchFamily="34" charset="0"/>
                <a:ea typeface="Tahoma" panose="020B0604030504040204" pitchFamily="34" charset="0"/>
                <a:cs typeface="Tahoma" panose="020B0604030504040204" pitchFamily="34" charset="0"/>
              </a:rPr>
              <a:t>bằng số </a:t>
            </a:r>
            <a:r>
              <a:rPr lang="vi-VN" sz="4400" b="1">
                <a:latin typeface="Tahoma" panose="020B0604030504040204" pitchFamily="34" charset="0"/>
                <a:ea typeface="Tahoma" panose="020B0604030504040204" pitchFamily="34" charset="0"/>
                <a:cs typeface="Tahoma" panose="020B0604030504040204" pitchFamily="34" charset="0"/>
              </a:rPr>
              <a:t>tổ hợp chập 2 của 10 phần tử (điểm).</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Như vậy, ta có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đường thẳng. </a:t>
            </a:r>
            <a:r>
              <a:rPr lang="en-US" sz="4400" b="1">
                <a:latin typeface="Tahoma" panose="020B0604030504040204" pitchFamily="34" charset="0"/>
                <a:ea typeface="Tahoma" panose="020B0604030504040204" pitchFamily="34" charset="0"/>
                <a:cs typeface="Tahoma" panose="020B0604030504040204" pitchFamily="34" charset="0"/>
              </a:rPr>
              <a:t>   =&gt; </a:t>
            </a:r>
            <a:r>
              <a:rPr lang="vi-VN" sz="4400" b="1">
                <a:latin typeface="Tahoma" panose="020B0604030504040204" pitchFamily="34" charset="0"/>
                <a:ea typeface="Tahoma" panose="020B0604030504040204" pitchFamily="34" charset="0"/>
                <a:cs typeface="Tahoma" panose="020B0604030504040204" pitchFamily="34" charset="0"/>
              </a:rPr>
              <a:t>Chọn C.</a:t>
            </a:r>
          </a:p>
          <a:p>
            <a:pPr marL="629920" algn="just">
              <a:lnSpc>
                <a:spcPct val="115000"/>
              </a:lnSpc>
              <a:spcAft>
                <a:spcPts val="800"/>
              </a:spcAft>
              <a:tabLst>
                <a:tab pos="3599815" algn="l"/>
                <a:tab pos="5039995" algn="l"/>
              </a:tabLst>
            </a:pP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523D41A9-A80F-CA66-CA28-C95541FEC88D}"/>
              </a:ext>
            </a:extLst>
          </p:cNvPr>
          <p:cNvSpPr>
            <a:spLocks noChangeArrowheads="1"/>
          </p:cNvSpPr>
          <p:nvPr/>
        </p:nvSpPr>
        <p:spPr bwMode="auto">
          <a:xfrm>
            <a:off x="6687714" y="9788087"/>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7" name="Object 6">
            <a:extLst>
              <a:ext uri="{FF2B5EF4-FFF2-40B4-BE49-F238E27FC236}">
                <a16:creationId xmlns:a16="http://schemas.microsoft.com/office/drawing/2014/main" id="{B0AD0915-0492-D62D-154F-6726CCA68CBE}"/>
              </a:ext>
            </a:extLst>
          </p:cNvPr>
          <p:cNvGraphicFramePr>
            <a:graphicFrameLocks noChangeAspect="1"/>
          </p:cNvGraphicFramePr>
          <p:nvPr>
            <p:extLst>
              <p:ext uri="{D42A27DB-BD31-4B8C-83A1-F6EECF244321}">
                <p14:modId xmlns:p14="http://schemas.microsoft.com/office/powerpoint/2010/main" val="3913392426"/>
              </p:ext>
            </p:extLst>
          </p:nvPr>
        </p:nvGraphicFramePr>
        <p:xfrm>
          <a:off x="5700935" y="8563271"/>
          <a:ext cx="2681065" cy="1037929"/>
        </p:xfrm>
        <a:graphic>
          <a:graphicData uri="http://schemas.openxmlformats.org/presentationml/2006/ole">
            <mc:AlternateContent xmlns:mc="http://schemas.openxmlformats.org/markup-compatibility/2006">
              <mc:Choice xmlns:v="urn:schemas-microsoft-com:vml" Requires="v">
                <p:oleObj name="Equation" r:id="rId2" imgW="507960" imgH="203040" progId="Equation.DSMT4">
                  <p:embed/>
                </p:oleObj>
              </mc:Choice>
              <mc:Fallback>
                <p:oleObj name="Equation" r:id="rId2" imgW="507960" imgH="203040" progId="Equation.DSMT4">
                  <p:embed/>
                  <p:pic>
                    <p:nvPicPr>
                      <p:cNvPr id="0" name="Object 4"/>
                      <p:cNvPicPr>
                        <a:picLocks noChangeAspect="1" noChangeArrowheads="1"/>
                      </p:cNvPicPr>
                      <p:nvPr/>
                    </p:nvPicPr>
                    <p:blipFill>
                      <a:blip r:embed="rId3"/>
                      <a:srcRect/>
                      <a:stretch>
                        <a:fillRect/>
                      </a:stretch>
                    </p:blipFill>
                    <p:spPr bwMode="auto">
                      <a:xfrm>
                        <a:off x="5700935" y="8563271"/>
                        <a:ext cx="2681065" cy="1037929"/>
                      </a:xfrm>
                      <a:prstGeom prst="rect">
                        <a:avLst/>
                      </a:prstGeom>
                      <a:noFill/>
                    </p:spPr>
                  </p:pic>
                </p:oleObj>
              </mc:Fallback>
            </mc:AlternateContent>
          </a:graphicData>
        </a:graphic>
      </p:graphicFrame>
    </p:spTree>
    <p:extLst>
      <p:ext uri="{BB962C8B-B14F-4D97-AF65-F5344CB8AC3E}">
        <p14:creationId xmlns:p14="http://schemas.microsoft.com/office/powerpoint/2010/main" val="1681719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additive="base">
                                        <p:cTn id="17" dur="500" fill="hold"/>
                                        <p:tgtEl>
                                          <p:spTgt spid="80"/>
                                        </p:tgtEl>
                                        <p:attrNameLst>
                                          <p:attrName>ppt_x</p:attrName>
                                        </p:attrNameLst>
                                      </p:cBhvr>
                                      <p:tavLst>
                                        <p:tav tm="0">
                                          <p:val>
                                            <p:strVal val="#ppt_x"/>
                                          </p:val>
                                        </p:tav>
                                        <p:tav tm="100000">
                                          <p:val>
                                            <p:strVal val="#ppt_x"/>
                                          </p:val>
                                        </p:tav>
                                      </p:tavLst>
                                    </p:anim>
                                    <p:anim calcmode="lin" valueType="num">
                                      <p:cBhvr additive="base">
                                        <p:cTn id="18" dur="500" fill="hold"/>
                                        <p:tgtEl>
                                          <p:spTgt spid="8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ppt_x"/>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5"/>
            <a:ext cx="22486206" cy="5393649"/>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646323"/>
                <a:ext cx="1858201" cy="662188"/>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2</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62697" y="7351328"/>
            <a:ext cx="22347506" cy="6019800"/>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7194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00222"/>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4" name="Rectangle 3">
            <a:extLst>
              <a:ext uri="{FF2B5EF4-FFF2-40B4-BE49-F238E27FC236}">
                <a16:creationId xmlns:a16="http://schemas.microsoft.com/office/drawing/2014/main" id="{2573F34A-5DEB-4B09-BC06-2A107FDD11DA}"/>
              </a:ext>
            </a:extLst>
          </p:cNvPr>
          <p:cNvSpPr/>
          <p:nvPr/>
        </p:nvSpPr>
        <p:spPr>
          <a:xfrm>
            <a:off x="1238354" y="3242113"/>
            <a:ext cx="22034830" cy="4112088"/>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Trong một ban chấp hành đoàn gồm 7 người, cần chọn 3 người trong ban thường vụ. Nếu không có sự phân biệt về chức vụ của 3 người trong ban thường vụ thì có bao nhiêu các chọn?</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	A. 25.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B. 42.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 50.	D. 35.</a:t>
            </a:r>
          </a:p>
          <a:p>
            <a:pPr marL="629920" algn="just">
              <a:lnSpc>
                <a:spcPct val="115000"/>
              </a:lnSpc>
              <a:spcAft>
                <a:spcPts val="800"/>
              </a:spcAft>
              <a:tabLst>
                <a:tab pos="3599815" algn="l"/>
                <a:tab pos="5039995" algn="l"/>
              </a:tabLst>
            </a:pP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61" name="Oval 5"/>
          <p:cNvSpPr>
            <a:spLocks noChangeArrowheads="1"/>
          </p:cNvSpPr>
          <p:nvPr/>
        </p:nvSpPr>
        <p:spPr bwMode="auto">
          <a:xfrm>
            <a:off x="13716000" y="5526844"/>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
        <p:nvSpPr>
          <p:cNvPr id="80" name="Rectangle 79">
            <a:extLst>
              <a:ext uri="{FF2B5EF4-FFF2-40B4-BE49-F238E27FC236}">
                <a16:creationId xmlns:a16="http://schemas.microsoft.com/office/drawing/2014/main" id="{3E423B64-4CBF-B182-57EA-A49E9C61B8CB}"/>
              </a:ext>
            </a:extLst>
          </p:cNvPr>
          <p:cNvSpPr/>
          <p:nvPr/>
        </p:nvSpPr>
        <p:spPr>
          <a:xfrm>
            <a:off x="1360655" y="8566446"/>
            <a:ext cx="22034830" cy="3358805"/>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Vì không xét đến sự phân biệt chức vụ của 3 người trong ban thường vụ nên mỗi cách chọn ứng với một tổ hợp chập 3 của 7 phần tử.</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Như vậy, ta có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cách chọn ban thường vụ. </a:t>
            </a:r>
            <a:r>
              <a:rPr lang="en-US" sz="4400" b="1">
                <a:latin typeface="Tahoma" panose="020B0604030504040204" pitchFamily="34" charset="0"/>
                <a:ea typeface="Tahoma" panose="020B0604030504040204" pitchFamily="34" charset="0"/>
                <a:cs typeface="Tahoma" panose="020B0604030504040204" pitchFamily="34" charset="0"/>
              </a:rPr>
              <a:t> =&gt; Chọn D.</a:t>
            </a:r>
            <a:endParaRPr lang="vi-VN" sz="4400" b="1">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1" name="Object 80">
            <a:extLst>
              <a:ext uri="{FF2B5EF4-FFF2-40B4-BE49-F238E27FC236}">
                <a16:creationId xmlns:a16="http://schemas.microsoft.com/office/drawing/2014/main" id="{1D4A46AA-5251-0531-9775-FE19F04E0146}"/>
              </a:ext>
            </a:extLst>
          </p:cNvPr>
          <p:cNvGraphicFramePr>
            <a:graphicFrameLocks noChangeAspect="1"/>
          </p:cNvGraphicFramePr>
          <p:nvPr>
            <p:extLst>
              <p:ext uri="{D42A27DB-BD31-4B8C-83A1-F6EECF244321}">
                <p14:modId xmlns:p14="http://schemas.microsoft.com/office/powerpoint/2010/main" val="2790217546"/>
              </p:ext>
            </p:extLst>
          </p:nvPr>
        </p:nvGraphicFramePr>
        <p:xfrm>
          <a:off x="5562600" y="10148888"/>
          <a:ext cx="2471737" cy="1052512"/>
        </p:xfrm>
        <a:graphic>
          <a:graphicData uri="http://schemas.openxmlformats.org/presentationml/2006/ole">
            <mc:AlternateContent xmlns:mc="http://schemas.openxmlformats.org/markup-compatibility/2006">
              <mc:Choice xmlns:v="urn:schemas-microsoft-com:vml" Requires="v">
                <p:oleObj name="Equation" r:id="rId2" imgW="622080" imgH="266400" progId="Equation.DSMT4">
                  <p:embed/>
                </p:oleObj>
              </mc:Choice>
              <mc:Fallback>
                <p:oleObj name="Equation" r:id="rId2" imgW="622080" imgH="266400" progId="Equation.DSMT4">
                  <p:embed/>
                  <p:pic>
                    <p:nvPicPr>
                      <p:cNvPr id="81" name="Object 80">
                        <a:extLst>
                          <a:ext uri="{FF2B5EF4-FFF2-40B4-BE49-F238E27FC236}">
                            <a16:creationId xmlns:a16="http://schemas.microsoft.com/office/drawing/2014/main" id="{1D4A46AA-5251-0531-9775-FE19F04E0146}"/>
                          </a:ext>
                        </a:extLst>
                      </p:cNvPr>
                      <p:cNvPicPr/>
                      <p:nvPr/>
                    </p:nvPicPr>
                    <p:blipFill>
                      <a:blip r:embed="rId3"/>
                      <a:stretch>
                        <a:fillRect/>
                      </a:stretch>
                    </p:blipFill>
                    <p:spPr>
                      <a:xfrm>
                        <a:off x="5562600" y="10148888"/>
                        <a:ext cx="2471737" cy="1052512"/>
                      </a:xfrm>
                      <a:prstGeom prst="rect">
                        <a:avLst/>
                      </a:prstGeom>
                    </p:spPr>
                  </p:pic>
                </p:oleObj>
              </mc:Fallback>
            </mc:AlternateContent>
          </a:graphicData>
        </a:graphic>
      </p:graphicFrame>
    </p:spTree>
    <p:extLst>
      <p:ext uri="{BB962C8B-B14F-4D97-AF65-F5344CB8AC3E}">
        <p14:creationId xmlns:p14="http://schemas.microsoft.com/office/powerpoint/2010/main" val="3465323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ppt_x"/>
                                          </p:val>
                                        </p:tav>
                                        <p:tav tm="100000">
                                          <p:val>
                                            <p:strVal val="#ppt_x"/>
                                          </p:val>
                                        </p:tav>
                                      </p:tavLst>
                                    </p:anim>
                                    <p:anim calcmode="lin" valueType="num">
                                      <p:cBhvr additive="base">
                                        <p:cTn id="14" dur="500" fill="hold"/>
                                        <p:tgtEl>
                                          <p:spTgt spid="6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anim calcmode="lin" valueType="num">
                                      <p:cBhvr additive="base">
                                        <p:cTn id="21" dur="500" fill="hold"/>
                                        <p:tgtEl>
                                          <p:spTgt spid="80"/>
                                        </p:tgtEl>
                                        <p:attrNameLst>
                                          <p:attrName>ppt_x</p:attrName>
                                        </p:attrNameLst>
                                      </p:cBhvr>
                                      <p:tavLst>
                                        <p:tav tm="0">
                                          <p:val>
                                            <p:strVal val="#ppt_x"/>
                                          </p:val>
                                        </p:tav>
                                        <p:tav tm="100000">
                                          <p:val>
                                            <p:strVal val="#ppt_x"/>
                                          </p:val>
                                        </p:tav>
                                      </p:tavLst>
                                    </p:anim>
                                    <p:anim calcmode="lin" valueType="num">
                                      <p:cBhvr additive="base">
                                        <p:cTn id="2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3369427B-44A0-401C-8EEB-49304BD021F0}"/>
              </a:ext>
            </a:extLst>
          </p:cNvPr>
          <p:cNvSpPr/>
          <p:nvPr/>
        </p:nvSpPr>
        <p:spPr>
          <a:xfrm>
            <a:off x="672549" y="6523920"/>
            <a:ext cx="12487407" cy="607819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p:nvSpPr>
        <p:spPr bwMode="auto">
          <a:xfrm>
            <a:off x="931090" y="6702389"/>
            <a:ext cx="11049000" cy="111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09" tIns="108855" rIns="217709" bIns="108855">
            <a:spAutoFit/>
          </a:bodyPr>
          <a:lstStyle/>
          <a:p>
            <a:pPr algn="just">
              <a:lnSpc>
                <a:spcPct val="115000"/>
              </a:lnSpc>
              <a:spcAft>
                <a:spcPts val="800"/>
              </a:spcAft>
            </a:pPr>
            <a:r>
              <a:rPr lang="en-US" sz="5400" b="1">
                <a:latin typeface="Times New Roman" panose="02020603050405020304" pitchFamily="18" charset="0"/>
                <a:ea typeface="Calibri" panose="020F0502020204030204" pitchFamily="34" charset="0"/>
                <a:cs typeface="Times New Roman" panose="02020603050405020304" pitchFamily="18" charset="0"/>
              </a:rPr>
              <a:t>a) </a:t>
            </a:r>
            <a:r>
              <a:rPr lang="en-US" sz="5400" b="1" err="1">
                <a:latin typeface="Times New Roman" panose="02020603050405020304" pitchFamily="18" charset="0"/>
                <a:ea typeface="Calibri" panose="020F0502020204030204" pitchFamily="34" charset="0"/>
                <a:cs typeface="Times New Roman" panose="02020603050405020304" pitchFamily="18" charset="0"/>
              </a:rPr>
              <a:t>Nêu</a:t>
            </a:r>
            <a:r>
              <a:rPr lang="en-US" sz="5400" b="1">
                <a:latin typeface="Times New Roman" panose="02020603050405020304" pitchFamily="18" charset="0"/>
                <a:ea typeface="Calibri" panose="020F0502020204030204" pitchFamily="34" charset="0"/>
                <a:cs typeface="Times New Roman" panose="02020603050405020304" pitchFamily="18" charset="0"/>
              </a:rPr>
              <a:t> 3 </a:t>
            </a:r>
            <a:r>
              <a:rPr lang="en-US" sz="5400" b="1" err="1">
                <a:latin typeface="Times New Roman" panose="02020603050405020304" pitchFamily="18" charset="0"/>
                <a:ea typeface="Calibri" panose="020F0502020204030204" pitchFamily="34" charset="0"/>
                <a:cs typeface="Times New Roman" panose="02020603050405020304" pitchFamily="18" charset="0"/>
              </a:rPr>
              <a:t>cách</a:t>
            </a:r>
            <a:r>
              <a:rPr lang="en-US" sz="5400" b="1">
                <a:latin typeface="Times New Roman" panose="02020603050405020304" pitchFamily="18" charset="0"/>
                <a:ea typeface="Calibri" panose="020F0502020204030204" pitchFamily="34" charset="0"/>
                <a:cs typeface="Times New Roman" panose="02020603050405020304" pitchFamily="18" charset="0"/>
              </a:rPr>
              <a:t> </a:t>
            </a:r>
            <a:r>
              <a:rPr lang="en-US" sz="5400" b="1" err="1">
                <a:latin typeface="Times New Roman" panose="02020603050405020304" pitchFamily="18" charset="0"/>
                <a:ea typeface="Calibri" panose="020F0502020204030204" pitchFamily="34" charset="0"/>
                <a:cs typeface="Times New Roman" panose="02020603050405020304" pitchFamily="18" charset="0"/>
              </a:rPr>
              <a:t>chọn</a:t>
            </a:r>
            <a:r>
              <a:rPr lang="en-US" sz="5400" b="1">
                <a:latin typeface="Times New Roman" panose="02020603050405020304" pitchFamily="18" charset="0"/>
                <a:ea typeface="Calibri" panose="020F0502020204030204" pitchFamily="34" charset="0"/>
                <a:cs typeface="Times New Roman" panose="02020603050405020304" pitchFamily="18" charset="0"/>
              </a:rPr>
              <a:t> </a:t>
            </a:r>
            <a:r>
              <a:rPr lang="en-US" sz="5400" b="1" err="1">
                <a:latin typeface="Times New Roman" panose="02020603050405020304" pitchFamily="18" charset="0"/>
                <a:ea typeface="Calibri" panose="020F0502020204030204" pitchFamily="34" charset="0"/>
                <a:cs typeface="Times New Roman" panose="02020603050405020304" pitchFamily="18" charset="0"/>
              </a:rPr>
              <a:t>cặp</a:t>
            </a:r>
            <a:r>
              <a:rPr lang="en-US" sz="5400" b="1">
                <a:latin typeface="Times New Roman" panose="02020603050405020304" pitchFamily="18" charset="0"/>
                <a:ea typeface="Calibri" panose="020F0502020204030204" pitchFamily="34" charset="0"/>
                <a:cs typeface="Times New Roman" panose="02020603050405020304" pitchFamily="18" charset="0"/>
              </a:rPr>
              <a:t> </a:t>
            </a:r>
            <a:r>
              <a:rPr lang="en-US" sz="5400" b="1" err="1">
                <a:latin typeface="Times New Roman" panose="02020603050405020304" pitchFamily="18" charset="0"/>
                <a:ea typeface="Calibri" panose="020F0502020204030204" pitchFamily="34" charset="0"/>
                <a:cs typeface="Times New Roman" panose="02020603050405020304" pitchFamily="18" charset="0"/>
              </a:rPr>
              <a:t>đấu</a:t>
            </a:r>
            <a:r>
              <a:rPr lang="en-US" sz="5400" b="1">
                <a:latin typeface="Times New Roman" panose="02020603050405020304" pitchFamily="18" charset="0"/>
                <a:ea typeface="Calibri" panose="020F0502020204030204" pitchFamily="34" charset="0"/>
                <a:cs typeface="Times New Roman" panose="02020603050405020304" pitchFamily="18" charset="0"/>
              </a:rPr>
              <a:t>.</a:t>
            </a:r>
            <a:endParaRPr lang="en-SG" sz="4400" b="1">
              <a:latin typeface="Calibri" panose="020F0502020204030204" pitchFamily="34" charset="0"/>
              <a:ea typeface="Calibri" panose="020F0502020204030204" pitchFamily="34" charset="0"/>
              <a:cs typeface="Times New Roman" panose="02020603050405020304" pitchFamily="18" charset="0"/>
            </a:endParaRPr>
          </a:p>
        </p:txBody>
      </p:sp>
      <p:sp>
        <p:nvSpPr>
          <p:cNvPr id="7203" name="Rectangle 3"/>
          <p:cNvSpPr>
            <a:spLocks noChangeArrowheads="1"/>
          </p:cNvSpPr>
          <p:nvPr/>
        </p:nvSpPr>
        <p:spPr bwMode="auto">
          <a:xfrm>
            <a:off x="1035715" y="7849612"/>
            <a:ext cx="108966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5400" b="1">
                <a:latin typeface="Times New Roman" panose="02020603050405020304" pitchFamily="18" charset="0"/>
                <a:cs typeface="Times New Roman" panose="02020603050405020304" pitchFamily="18" charset="0"/>
              </a:rPr>
              <a:t>b) </a:t>
            </a:r>
            <a:r>
              <a:rPr lang="en-US" sz="5400" b="1" err="1">
                <a:latin typeface="Times New Roman" panose="02020603050405020304" pitchFamily="18" charset="0"/>
                <a:cs typeface="Times New Roman" panose="02020603050405020304" pitchFamily="18" charset="0"/>
              </a:rPr>
              <a:t>Mỗi</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cặp</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đấu</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là</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một</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tập</a:t>
            </a:r>
            <a:r>
              <a:rPr lang="en-US" sz="5400" b="1">
                <a:latin typeface="Times New Roman" panose="02020603050405020304" pitchFamily="18" charset="0"/>
                <a:cs typeface="Times New Roman" panose="02020603050405020304" pitchFamily="18" charset="0"/>
              </a:rPr>
              <a:t> con </a:t>
            </a:r>
            <a:r>
              <a:rPr lang="en-US" sz="5400" b="1" err="1">
                <a:latin typeface="Times New Roman" panose="02020603050405020304" pitchFamily="18" charset="0"/>
                <a:cs typeface="Times New Roman" panose="02020603050405020304" pitchFamily="18" charset="0"/>
              </a:rPr>
              <a:t>gồm</a:t>
            </a:r>
            <a:r>
              <a:rPr lang="en-US" sz="5400" b="1">
                <a:latin typeface="Times New Roman" panose="02020603050405020304" pitchFamily="18" charset="0"/>
                <a:cs typeface="Times New Roman" panose="02020603050405020304" pitchFamily="18" charset="0"/>
              </a:rPr>
              <a:t> bao </a:t>
            </a:r>
            <a:r>
              <a:rPr lang="en-US" sz="5400" b="1" err="1">
                <a:latin typeface="Times New Roman" panose="02020603050405020304" pitchFamily="18" charset="0"/>
                <a:cs typeface="Times New Roman" panose="02020603050405020304" pitchFamily="18" charset="0"/>
              </a:rPr>
              <a:t>nhiêu</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phần</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tử</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được</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lấy</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ra</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từ</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tập</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hợp</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gồm</a:t>
            </a:r>
            <a:r>
              <a:rPr lang="en-US" sz="5400" b="1">
                <a:latin typeface="Times New Roman" panose="02020603050405020304" pitchFamily="18" charset="0"/>
                <a:cs typeface="Times New Roman" panose="02020603050405020304" pitchFamily="18" charset="0"/>
              </a:rPr>
              <a:t> 4 </a:t>
            </a:r>
            <a:r>
              <a:rPr lang="en-US" sz="5400" b="1" err="1">
                <a:latin typeface="Times New Roman" panose="02020603050405020304" pitchFamily="18" charset="0"/>
                <a:cs typeface="Times New Roman" panose="02020603050405020304" pitchFamily="18" charset="0"/>
              </a:rPr>
              <a:t>bạn</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nói</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trên</a:t>
            </a:r>
            <a:r>
              <a:rPr lang="en-US" sz="5400" b="1">
                <a:latin typeface="Times New Roman" panose="02020603050405020304" pitchFamily="18" charset="0"/>
                <a:cs typeface="Times New Roman" panose="02020603050405020304" pitchFamily="18" charset="0"/>
              </a:rPr>
              <a:t>?</a:t>
            </a:r>
            <a:endParaRPr lang="en-SG" sz="4400" b="1">
              <a:latin typeface="Times New Roman" panose="02020603050405020304" pitchFamily="18" charset="0"/>
              <a:cs typeface="Times New Roman" panose="02020603050405020304" pitchFamily="18" charset="0"/>
            </a:endParaRPr>
          </a:p>
        </p:txBody>
      </p:sp>
      <p:grpSp>
        <p:nvGrpSpPr>
          <p:cNvPr id="9" name="Group 8"/>
          <p:cNvGrpSpPr/>
          <p:nvPr/>
        </p:nvGrpSpPr>
        <p:grpSpPr>
          <a:xfrm>
            <a:off x="457200" y="2781204"/>
            <a:ext cx="22555200" cy="3436180"/>
            <a:chOff x="721799" y="1603075"/>
            <a:chExt cx="22602713" cy="1780536"/>
          </a:xfrm>
        </p:grpSpPr>
        <p:grpSp>
          <p:nvGrpSpPr>
            <p:cNvPr id="39" name="Group 54"/>
            <p:cNvGrpSpPr/>
            <p:nvPr/>
          </p:nvGrpSpPr>
          <p:grpSpPr>
            <a:xfrm>
              <a:off x="721799" y="1603075"/>
              <a:ext cx="22602713" cy="1780536"/>
              <a:chOff x="1268078" y="3405486"/>
              <a:chExt cx="22602713" cy="1780536"/>
            </a:xfrm>
          </p:grpSpPr>
          <p:sp>
            <p:nvSpPr>
              <p:cNvPr id="40" name="Rounded Rectangle 39"/>
              <p:cNvSpPr/>
              <p:nvPr/>
            </p:nvSpPr>
            <p:spPr>
              <a:xfrm>
                <a:off x="1532360" y="3579402"/>
                <a:ext cx="22338431"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Khởi</a:t>
                  </a:r>
                  <a:r>
                    <a:rPr lang="en-US" sz="4600" b="1">
                      <a:solidFill>
                        <a:schemeClr val="bg1"/>
                      </a:solidFill>
                      <a:latin typeface="Tahoma" pitchFamily="34" charset="0"/>
                      <a:ea typeface="Tahoma" pitchFamily="34" charset="0"/>
                      <a:cs typeface="Tahoma" pitchFamily="34" charset="0"/>
                    </a:rPr>
                    <a:t> </a:t>
                  </a:r>
                  <a:r>
                    <a:rPr lang="en-US" sz="4600" b="1" err="1">
                      <a:solidFill>
                        <a:schemeClr val="bg1"/>
                      </a:solidFill>
                      <a:latin typeface="Tahoma" pitchFamily="34" charset="0"/>
                      <a:ea typeface="Tahoma" pitchFamily="34" charset="0"/>
                      <a:cs typeface="Tahoma" pitchFamily="34" charset="0"/>
                    </a:rPr>
                    <a:t>động</a:t>
                  </a:r>
                  <a:endParaRPr lang="en-US" sz="4600" b="1">
                    <a:solidFill>
                      <a:schemeClr val="bg1"/>
                    </a:solidFill>
                    <a:latin typeface="Tahoma" pitchFamily="34" charset="0"/>
                    <a:ea typeface="Tahoma" pitchFamily="34" charset="0"/>
                    <a:cs typeface="Tahoma"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TextBox 2"/>
            <p:cNvSpPr txBox="1"/>
            <p:nvPr/>
          </p:nvSpPr>
          <p:spPr>
            <a:xfrm>
              <a:off x="5438324" y="2286490"/>
              <a:ext cx="17265024" cy="769441"/>
            </a:xfrm>
            <a:prstGeom prst="rect">
              <a:avLst/>
            </a:prstGeom>
            <a:noFill/>
          </p:spPr>
          <p:txBody>
            <a:bodyPr wrap="square" rtlCol="0">
              <a:spAutoFit/>
            </a:bodyPr>
            <a:lstStyle/>
            <a:p>
              <a:r>
                <a:rPr lang="en-US" sz="4400" b="1">
                  <a:latin typeface="Tahoma" pitchFamily="34" charset="0"/>
                  <a:ea typeface="Tahoma" pitchFamily="34" charset="0"/>
                  <a:cs typeface="Tahoma" pitchFamily="34" charset="0"/>
                </a:rPr>
                <a:t> </a:t>
              </a:r>
              <a:endParaRPr lang="vi-VN" sz="4400" b="1">
                <a:latin typeface="Tahoma" pitchFamily="34" charset="0"/>
                <a:ea typeface="Tahoma" pitchFamily="34" charset="0"/>
                <a:cs typeface="Tahoma" pitchFamily="34" charset="0"/>
              </a:endParaRPr>
            </a:p>
          </p:txBody>
        </p:sp>
      </p:grpSp>
      <p:grpSp>
        <p:nvGrpSpPr>
          <p:cNvPr id="71" name="Group 70"/>
          <p:cNvGrpSpPr/>
          <p:nvPr/>
        </p:nvGrpSpPr>
        <p:grpSpPr>
          <a:xfrm>
            <a:off x="325435" y="1931840"/>
            <a:ext cx="19202401" cy="830997"/>
            <a:chOff x="168274" y="1892299"/>
            <a:chExt cx="19202401" cy="830995"/>
          </a:xfrm>
        </p:grpSpPr>
        <p:sp>
          <p:nvSpPr>
            <p:cNvPr id="72" name="Rounded Rectangle 7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082675" y="1913523"/>
              <a:ext cx="53572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74" name="TextBox 73"/>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ĐỊNH NGHĨA</a:t>
              </a:r>
            </a:p>
          </p:txBody>
        </p:sp>
      </p:grpSp>
      <p:sp>
        <p:nvSpPr>
          <p:cNvPr id="70" name="TextBox 69">
            <a:extLst>
              <a:ext uri="{FF2B5EF4-FFF2-40B4-BE49-F238E27FC236}">
                <a16:creationId xmlns:a16="http://schemas.microsoft.com/office/drawing/2014/main" id="{28DA7298-655F-AD77-C208-8A5D73432F4A}"/>
              </a:ext>
            </a:extLst>
          </p:cNvPr>
          <p:cNvSpPr txBox="1"/>
          <p:nvPr/>
        </p:nvSpPr>
        <p:spPr>
          <a:xfrm>
            <a:off x="5257800" y="3124200"/>
            <a:ext cx="18286966" cy="2585323"/>
          </a:xfrm>
          <a:prstGeom prst="rect">
            <a:avLst/>
          </a:prstGeom>
          <a:noFill/>
        </p:spPr>
        <p:txBody>
          <a:bodyPr wrap="square">
            <a:spAutoFit/>
          </a:bodyPr>
          <a:lstStyle/>
          <a:p>
            <a:r>
              <a:rPr lang="en-US" sz="5400" b="1" err="1">
                <a:effectLst/>
                <a:latin typeface="Times New Roman" panose="02020603050405020304" pitchFamily="18" charset="0"/>
                <a:ea typeface="Calibri" panose="020F0502020204030204" pitchFamily="34" charset="0"/>
              </a:rPr>
              <a:t>Đội</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tuyển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bóng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bàn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nam</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của</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trường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có</a:t>
            </a:r>
            <a:r>
              <a:rPr lang="en-US" sz="5400" b="1">
                <a:effectLst/>
                <a:latin typeface="Times New Roman" panose="02020603050405020304" pitchFamily="18" charset="0"/>
                <a:ea typeface="Calibri" panose="020F0502020204030204" pitchFamily="34" charset="0"/>
              </a:rPr>
              <a:t> 4 </a:t>
            </a:r>
            <a:r>
              <a:rPr lang="en-US" sz="5400" b="1" err="1">
                <a:effectLst/>
                <a:latin typeface="Times New Roman" panose="02020603050405020304" pitchFamily="18" charset="0"/>
                <a:ea typeface="Calibri" panose="020F0502020204030204" pitchFamily="34" charset="0"/>
              </a:rPr>
              <a:t>bạn</a:t>
            </a:r>
            <a:r>
              <a:rPr lang="en-US" sz="5400" b="1">
                <a:effectLst/>
                <a:latin typeface="Times New Roman" panose="02020603050405020304" pitchFamily="18" charset="0"/>
                <a:ea typeface="Calibri" panose="020F0502020204030204" pitchFamily="34" charset="0"/>
              </a:rPr>
              <a:t> An, </a:t>
            </a:r>
            <a:r>
              <a:rPr lang="en-US" sz="5400" b="1" err="1">
                <a:effectLst/>
                <a:latin typeface="Times New Roman" panose="02020603050405020304" pitchFamily="18" charset="0"/>
                <a:ea typeface="Calibri" panose="020F0502020204030204" pitchFamily="34" charset="0"/>
              </a:rPr>
              <a:t>Bình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Cường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Dũng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Huấn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luyện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viên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muốn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chọn</a:t>
            </a:r>
            <a:r>
              <a:rPr lang="en-US" sz="5400" b="1">
                <a:effectLst/>
                <a:latin typeface="Times New Roman" panose="02020603050405020304" pitchFamily="18" charset="0"/>
                <a:ea typeface="Calibri" panose="020F0502020204030204" pitchFamily="34" charset="0"/>
              </a:rPr>
              <a:t> 2 </a:t>
            </a:r>
            <a:r>
              <a:rPr lang="en-US" sz="5400" b="1" err="1">
                <a:effectLst/>
                <a:latin typeface="Times New Roman" panose="02020603050405020304" pitchFamily="18" charset="0"/>
                <a:ea typeface="Calibri" panose="020F0502020204030204" pitchFamily="34" charset="0"/>
              </a:rPr>
              <a:t>bạn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để</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thành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một</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cặp</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đấu</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đôi</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nam</a:t>
            </a:r>
            <a:r>
              <a:rPr lang="en-US" sz="5400" b="1">
                <a:effectLst/>
                <a:latin typeface="Times New Roman" panose="02020603050405020304" pitchFamily="18" charset="0"/>
                <a:ea typeface="Calibri" panose="020F0502020204030204" pitchFamily="34" charset="0"/>
              </a:rPr>
              <a:t>.</a:t>
            </a:r>
            <a:endParaRPr lang="en-SG" sz="4800" b="1"/>
          </a:p>
        </p:txBody>
      </p:sp>
      <p:sp>
        <p:nvSpPr>
          <p:cNvPr id="79" name="Rectangle 3">
            <a:extLst>
              <a:ext uri="{FF2B5EF4-FFF2-40B4-BE49-F238E27FC236}">
                <a16:creationId xmlns:a16="http://schemas.microsoft.com/office/drawing/2014/main" id="{DD071D82-9B7B-B9FC-A110-3DC6E28B8719}"/>
              </a:ext>
            </a:extLst>
          </p:cNvPr>
          <p:cNvSpPr>
            <a:spLocks noChangeArrowheads="1"/>
          </p:cNvSpPr>
          <p:nvPr/>
        </p:nvSpPr>
        <p:spPr bwMode="auto">
          <a:xfrm>
            <a:off x="1007290" y="10582870"/>
            <a:ext cx="10896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5400" b="1">
                <a:latin typeface="Times New Roman" panose="02020603050405020304" pitchFamily="18" charset="0"/>
                <a:cs typeface="Times New Roman" panose="02020603050405020304" pitchFamily="18" charset="0"/>
              </a:rPr>
              <a:t>c) </a:t>
            </a:r>
            <a:r>
              <a:rPr lang="en-US" sz="5400" b="1" err="1">
                <a:latin typeface="Times New Roman" panose="02020603050405020304" pitchFamily="18" charset="0"/>
                <a:cs typeface="Times New Roman" panose="02020603050405020304" pitchFamily="18" charset="0"/>
              </a:rPr>
              <a:t>Có</a:t>
            </a:r>
            <a:r>
              <a:rPr lang="en-US" sz="5400" b="1">
                <a:latin typeface="Times New Roman" panose="02020603050405020304" pitchFamily="18" charset="0"/>
                <a:cs typeface="Times New Roman" panose="02020603050405020304" pitchFamily="18" charset="0"/>
              </a:rPr>
              <a:t> bao </a:t>
            </a:r>
            <a:r>
              <a:rPr lang="en-US" sz="5400" b="1" err="1">
                <a:latin typeface="Times New Roman" panose="02020603050405020304" pitchFamily="18" charset="0"/>
                <a:cs typeface="Times New Roman" panose="02020603050405020304" pitchFamily="18" charset="0"/>
              </a:rPr>
              <a:t>nhiêu</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cách</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chọn</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cặp</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đấu</a:t>
            </a:r>
            <a:r>
              <a:rPr lang="en-US" sz="5400" b="1">
                <a:latin typeface="Times New Roman" panose="02020603050405020304" pitchFamily="18" charset="0"/>
                <a:cs typeface="Times New Roman" panose="02020603050405020304" pitchFamily="18" charset="0"/>
              </a:rPr>
              <a:t>?</a:t>
            </a:r>
            <a:endParaRPr lang="en-US" sz="6000" b="1">
              <a:solidFill>
                <a:schemeClr val="tx1"/>
              </a:solidFill>
              <a:latin typeface="Times New Roman" panose="02020603050405020304" pitchFamily="18" charset="0"/>
              <a:ea typeface="Tahoma" pitchFamily="34" charset="0"/>
              <a:cs typeface="Times New Roman" panose="02020603050405020304" pitchFamily="18" charset="0"/>
            </a:endParaRPr>
          </a:p>
        </p:txBody>
      </p:sp>
      <p:pic>
        <p:nvPicPr>
          <p:cNvPr id="80" name="Picture 79">
            <a:extLst>
              <a:ext uri="{FF2B5EF4-FFF2-40B4-BE49-F238E27FC236}">
                <a16:creationId xmlns:a16="http://schemas.microsoft.com/office/drawing/2014/main" id="{3DE2C3DB-C84F-5E5C-244D-389503D9C275}"/>
              </a:ext>
            </a:extLst>
          </p:cNvPr>
          <p:cNvPicPr>
            <a:picLocks noChangeAspect="1"/>
          </p:cNvPicPr>
          <p:nvPr/>
        </p:nvPicPr>
        <p:blipFill>
          <a:blip r:embed="rId3"/>
          <a:stretch>
            <a:fillRect/>
          </a:stretch>
        </p:blipFill>
        <p:spPr>
          <a:xfrm>
            <a:off x="13792200" y="6585005"/>
            <a:ext cx="9220200" cy="6017105"/>
          </a:xfrm>
          <a:prstGeom prst="rect">
            <a:avLst/>
          </a:prstGeom>
        </p:spPr>
      </p:pic>
    </p:spTree>
    <p:extLst>
      <p:ext uri="{BB962C8B-B14F-4D97-AF65-F5344CB8AC3E}">
        <p14:creationId xmlns:p14="http://schemas.microsoft.com/office/powerpoint/2010/main" val="967597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randombar(horizontal)">
                                      <p:cBhvr>
                                        <p:cTn id="15" dur="500"/>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circle(in)">
                                      <p:cBhvr>
                                        <p:cTn id="20" dur="2000"/>
                                        <p:tgtEl>
                                          <p:spTgt spid="8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randombar(horizontal)">
                                      <p:cBhvr>
                                        <p:cTn id="25" dur="500"/>
                                        <p:tgtEl>
                                          <p:spTgt spid="7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203"/>
                                        </p:tgtEl>
                                        <p:attrNameLst>
                                          <p:attrName>style.visibility</p:attrName>
                                        </p:attrNameLst>
                                      </p:cBhvr>
                                      <p:to>
                                        <p:strVal val="visible"/>
                                      </p:to>
                                    </p:set>
                                    <p:animEffect transition="in" filter="randombar(horizontal)">
                                      <p:cBhvr>
                                        <p:cTn id="31" dur="500"/>
                                        <p:tgtEl>
                                          <p:spTgt spid="720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randombar(horizontal)">
                                      <p:cBhvr>
                                        <p:cTn id="3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 grpId="0"/>
      <p:bldP spid="7203" grpId="0"/>
      <p:bldP spid="70" grpId="0"/>
      <p:bldP spid="7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5"/>
            <a:ext cx="22486206" cy="4997767"/>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55478"/>
              <a:chOff x="1311958" y="3405486"/>
              <a:chExt cx="3343538" cy="955478"/>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646323"/>
                <a:ext cx="1858201" cy="714641"/>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3</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54132" y="7276673"/>
            <a:ext cx="22347506" cy="5243272"/>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7194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00222"/>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4" name="Rectangle 3">
            <a:extLst>
              <a:ext uri="{FF2B5EF4-FFF2-40B4-BE49-F238E27FC236}">
                <a16:creationId xmlns:a16="http://schemas.microsoft.com/office/drawing/2014/main" id="{2573F34A-5DEB-4B09-BC06-2A107FDD11DA}"/>
              </a:ext>
            </a:extLst>
          </p:cNvPr>
          <p:cNvSpPr/>
          <p:nvPr/>
        </p:nvSpPr>
        <p:spPr>
          <a:xfrm>
            <a:off x="1238354" y="3242113"/>
            <a:ext cx="22034830" cy="2453300"/>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Một lớp học có </a:t>
            </a:r>
            <a:r>
              <a:rPr lang="en-US" sz="4400" b="1">
                <a:latin typeface="Tahoma" panose="020B0604030504040204" pitchFamily="34" charset="0"/>
                <a:ea typeface="Tahoma" panose="020B0604030504040204" pitchFamily="34" charset="0"/>
                <a:cs typeface="Tahoma" panose="020B0604030504040204" pitchFamily="34" charset="0"/>
              </a:rPr>
              <a:t>40</a:t>
            </a:r>
            <a:r>
              <a:rPr lang="vi-VN" sz="4400" b="1">
                <a:latin typeface="Tahoma" panose="020B0604030504040204" pitchFamily="34" charset="0"/>
                <a:ea typeface="Tahoma" panose="020B0604030504040204" pitchFamily="34" charset="0"/>
                <a:cs typeface="Tahoma" panose="020B0604030504040204" pitchFamily="34" charset="0"/>
              </a:rPr>
              <a:t> học sinh gồm </a:t>
            </a:r>
            <a:r>
              <a:rPr lang="en-US" sz="4400" b="1">
                <a:latin typeface="Tahoma" panose="020B0604030504040204" pitchFamily="34" charset="0"/>
                <a:ea typeface="Tahoma" panose="020B0604030504040204" pitchFamily="34" charset="0"/>
                <a:cs typeface="Tahoma" panose="020B0604030504040204" pitchFamily="34" charset="0"/>
              </a:rPr>
              <a:t>25</a:t>
            </a:r>
            <a:r>
              <a:rPr lang="vi-VN" sz="4400" b="1">
                <a:latin typeface="Tahoma" panose="020B0604030504040204" pitchFamily="34" charset="0"/>
                <a:ea typeface="Tahoma" panose="020B0604030504040204" pitchFamily="34" charset="0"/>
                <a:cs typeface="Tahoma" panose="020B0604030504040204" pitchFamily="34" charset="0"/>
              </a:rPr>
              <a:t> nam và </a:t>
            </a:r>
            <a:r>
              <a:rPr lang="en-US" sz="4400" b="1">
                <a:latin typeface="Tahoma" panose="020B0604030504040204" pitchFamily="34" charset="0"/>
                <a:ea typeface="Tahoma" panose="020B0604030504040204" pitchFamily="34" charset="0"/>
                <a:cs typeface="Tahoma" panose="020B0604030504040204" pitchFamily="34" charset="0"/>
              </a:rPr>
              <a:t>15</a:t>
            </a:r>
            <a:r>
              <a:rPr lang="vi-VN" sz="4400" b="1">
                <a:latin typeface="Tahoma" panose="020B0604030504040204" pitchFamily="34" charset="0"/>
                <a:ea typeface="Tahoma" panose="020B0604030504040204" pitchFamily="34" charset="0"/>
                <a:cs typeface="Tahoma" panose="020B0604030504040204" pitchFamily="34" charset="0"/>
              </a:rPr>
              <a:t> nữ. Chọn </a:t>
            </a:r>
            <a:r>
              <a:rPr lang="en-US" sz="4400" b="1">
                <a:latin typeface="Tahoma" panose="020B0604030504040204" pitchFamily="34" charset="0"/>
                <a:ea typeface="Tahoma" panose="020B0604030504040204" pitchFamily="34" charset="0"/>
                <a:cs typeface="Tahoma" panose="020B0604030504040204" pitchFamily="34" charset="0"/>
              </a:rPr>
              <a:t>3</a:t>
            </a:r>
            <a:r>
              <a:rPr lang="vi-VN" sz="4400" b="1">
                <a:latin typeface="Tahoma" panose="020B0604030504040204" pitchFamily="34" charset="0"/>
                <a:ea typeface="Tahoma" panose="020B0604030504040204" pitchFamily="34" charset="0"/>
                <a:cs typeface="Tahoma" panose="020B0604030504040204" pitchFamily="34" charset="0"/>
              </a:rPr>
              <a:t> học sinh để tham gia vệ sinh công cộng toàn trường, hỏi có bao nhiêu cách chọn như trên?</a:t>
            </a:r>
            <a:endParaRPr lang="en-US" sz="4400" b="1">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800"/>
              </a:spcAft>
            </a:pPr>
            <a:r>
              <a:rPr lang="en-US" sz="4400" b="1">
                <a:solidFill>
                  <a:srgbClr val="000000"/>
                </a:solidFill>
                <a:latin typeface="Verdana" panose="020B0604030504040204" pitchFamily="34" charset="0"/>
                <a:ea typeface="Verdana" panose="020B0604030504040204" pitchFamily="34" charset="0"/>
                <a:cs typeface="Tahoma" panose="020B0604030504040204" pitchFamily="34" charset="0"/>
              </a:rPr>
              <a:t>             A. 9880.   B. 52280.       C. 455.     D.2300.                                  </a:t>
            </a:r>
          </a:p>
        </p:txBody>
      </p:sp>
      <p:sp>
        <p:nvSpPr>
          <p:cNvPr id="61" name="Oval 5"/>
          <p:cNvSpPr>
            <a:spLocks noChangeArrowheads="1"/>
          </p:cNvSpPr>
          <p:nvPr/>
        </p:nvSpPr>
        <p:spPr bwMode="auto">
          <a:xfrm>
            <a:off x="3219093" y="4818134"/>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
        <p:nvSpPr>
          <p:cNvPr id="80" name="Rectangle 79">
            <a:extLst>
              <a:ext uri="{FF2B5EF4-FFF2-40B4-BE49-F238E27FC236}">
                <a16:creationId xmlns:a16="http://schemas.microsoft.com/office/drawing/2014/main" id="{3E423B64-4CBF-B182-57EA-A49E9C61B8CB}"/>
              </a:ext>
            </a:extLst>
          </p:cNvPr>
          <p:cNvSpPr/>
          <p:nvPr/>
        </p:nvSpPr>
        <p:spPr>
          <a:xfrm>
            <a:off x="1587170" y="8534400"/>
            <a:ext cx="22034830" cy="3358805"/>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Nhóm học sinh </a:t>
            </a:r>
            <a:r>
              <a:rPr lang="en-US" sz="4400" b="1">
                <a:latin typeface="Tahoma" panose="020B0604030504040204" pitchFamily="34" charset="0"/>
                <a:ea typeface="Tahoma" panose="020B0604030504040204" pitchFamily="34" charset="0"/>
                <a:cs typeface="Tahoma" panose="020B0604030504040204" pitchFamily="34" charset="0"/>
              </a:rPr>
              <a:t>3</a:t>
            </a:r>
            <a:r>
              <a:rPr lang="vi-VN" sz="4400" b="1">
                <a:latin typeface="Tahoma" panose="020B0604030504040204" pitchFamily="34" charset="0"/>
                <a:ea typeface="Tahoma" panose="020B0604030504040204" pitchFamily="34" charset="0"/>
                <a:cs typeface="Tahoma" panose="020B0604030504040204" pitchFamily="34" charset="0"/>
              </a:rPr>
              <a:t> người được chọn (không phân biệt nam, nữ - công việc) là một tổ hợp chậ</a:t>
            </a:r>
            <a:r>
              <a:rPr lang="en-US" sz="4400" b="1">
                <a:latin typeface="Tahoma" panose="020B0604030504040204" pitchFamily="34" charset="0"/>
                <a:ea typeface="Tahoma" panose="020B0604030504040204" pitchFamily="34" charset="0"/>
                <a:cs typeface="Tahoma" panose="020B0604030504040204" pitchFamily="34" charset="0"/>
              </a:rPr>
              <a:t>p</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3</a:t>
            </a:r>
            <a:r>
              <a:rPr lang="vi-VN" sz="4400" b="1">
                <a:latin typeface="Tahoma" panose="020B0604030504040204" pitchFamily="34" charset="0"/>
                <a:ea typeface="Tahoma" panose="020B0604030504040204" pitchFamily="34" charset="0"/>
                <a:cs typeface="Tahoma" panose="020B0604030504040204" pitchFamily="34" charset="0"/>
              </a:rPr>
              <a:t> của </a:t>
            </a:r>
            <a:r>
              <a:rPr lang="en-US" sz="4400" b="1">
                <a:latin typeface="Tahoma" panose="020B0604030504040204" pitchFamily="34" charset="0"/>
                <a:ea typeface="Tahoma" panose="020B0604030504040204" pitchFamily="34" charset="0"/>
                <a:cs typeface="Tahoma" panose="020B0604030504040204" pitchFamily="34" charset="0"/>
              </a:rPr>
              <a:t>40</a:t>
            </a:r>
            <a:r>
              <a:rPr lang="vi-VN" sz="4400" b="1">
                <a:latin typeface="Tahoma" panose="020B0604030504040204" pitchFamily="34" charset="0"/>
                <a:ea typeface="Tahoma" panose="020B0604030504040204" pitchFamily="34" charset="0"/>
                <a:cs typeface="Tahoma" panose="020B0604030504040204" pitchFamily="34" charset="0"/>
              </a:rPr>
              <a:t> (học sinh). </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Vì vậy, số cách chọn nhóm học sinh là</a:t>
            </a:r>
            <a:r>
              <a:rPr lang="en-US" sz="4400" b="1">
                <a:latin typeface="Tahoma" panose="020B0604030504040204" pitchFamily="34" charset="0"/>
                <a:ea typeface="Tahoma" panose="020B0604030504040204" pitchFamily="34" charset="0"/>
                <a:cs typeface="Tahoma" panose="020B0604030504040204" pitchFamily="34" charset="0"/>
              </a:rPr>
              <a:t>:</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=&gt; </a:t>
            </a:r>
            <a:r>
              <a:rPr lang="vi-VN" sz="4400" b="1">
                <a:latin typeface="Tahoma" panose="020B0604030504040204" pitchFamily="34" charset="0"/>
                <a:ea typeface="Tahoma" panose="020B0604030504040204" pitchFamily="34" charset="0"/>
                <a:cs typeface="Tahoma" panose="020B0604030504040204" pitchFamily="34" charset="0"/>
              </a:rPr>
              <a:t>Chọn A.</a:t>
            </a:r>
          </a:p>
          <a:p>
            <a:pPr marL="629920" algn="just">
              <a:lnSpc>
                <a:spcPct val="115000"/>
              </a:lnSpc>
              <a:spcAft>
                <a:spcPts val="800"/>
              </a:spcAft>
              <a:tabLst>
                <a:tab pos="3599815" algn="l"/>
                <a:tab pos="5039995" algn="l"/>
              </a:tabLst>
            </a:pP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1" name="Object 80">
            <a:extLst>
              <a:ext uri="{FF2B5EF4-FFF2-40B4-BE49-F238E27FC236}">
                <a16:creationId xmlns:a16="http://schemas.microsoft.com/office/drawing/2014/main" id="{1D4A46AA-5251-0531-9775-FE19F04E0146}"/>
              </a:ext>
            </a:extLst>
          </p:cNvPr>
          <p:cNvGraphicFramePr>
            <a:graphicFrameLocks noChangeAspect="1"/>
          </p:cNvGraphicFramePr>
          <p:nvPr>
            <p:extLst>
              <p:ext uri="{D42A27DB-BD31-4B8C-83A1-F6EECF244321}">
                <p14:modId xmlns:p14="http://schemas.microsoft.com/office/powerpoint/2010/main" val="2838944582"/>
              </p:ext>
            </p:extLst>
          </p:nvPr>
        </p:nvGraphicFramePr>
        <p:xfrm>
          <a:off x="12446000" y="10058400"/>
          <a:ext cx="3632200" cy="1052512"/>
        </p:xfrm>
        <a:graphic>
          <a:graphicData uri="http://schemas.openxmlformats.org/presentationml/2006/ole">
            <mc:AlternateContent xmlns:mc="http://schemas.openxmlformats.org/markup-compatibility/2006">
              <mc:Choice xmlns:v="urn:schemas-microsoft-com:vml" Requires="v">
                <p:oleObj name="Equation" r:id="rId2" imgW="914400" imgH="266400" progId="Equation.DSMT4">
                  <p:embed/>
                </p:oleObj>
              </mc:Choice>
              <mc:Fallback>
                <p:oleObj name="Equation" r:id="rId2" imgW="914400" imgH="266400" progId="Equation.DSMT4">
                  <p:embed/>
                  <p:pic>
                    <p:nvPicPr>
                      <p:cNvPr id="81" name="Object 80">
                        <a:extLst>
                          <a:ext uri="{FF2B5EF4-FFF2-40B4-BE49-F238E27FC236}">
                            <a16:creationId xmlns:a16="http://schemas.microsoft.com/office/drawing/2014/main" id="{1D4A46AA-5251-0531-9775-FE19F04E0146}"/>
                          </a:ext>
                        </a:extLst>
                      </p:cNvPr>
                      <p:cNvPicPr/>
                      <p:nvPr/>
                    </p:nvPicPr>
                    <p:blipFill>
                      <a:blip r:embed="rId3"/>
                      <a:stretch>
                        <a:fillRect/>
                      </a:stretch>
                    </p:blipFill>
                    <p:spPr>
                      <a:xfrm>
                        <a:off x="12446000" y="10058400"/>
                        <a:ext cx="3632200" cy="1052512"/>
                      </a:xfrm>
                      <a:prstGeom prst="rect">
                        <a:avLst/>
                      </a:prstGeom>
                    </p:spPr>
                  </p:pic>
                </p:oleObj>
              </mc:Fallback>
            </mc:AlternateContent>
          </a:graphicData>
        </a:graphic>
      </p:graphicFrame>
    </p:spTree>
    <p:extLst>
      <p:ext uri="{BB962C8B-B14F-4D97-AF65-F5344CB8AC3E}">
        <p14:creationId xmlns:p14="http://schemas.microsoft.com/office/powerpoint/2010/main" val="1631543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additive="base">
                                        <p:cTn id="13" dur="500" fill="hold"/>
                                        <p:tgtEl>
                                          <p:spTgt spid="81"/>
                                        </p:tgtEl>
                                        <p:attrNameLst>
                                          <p:attrName>ppt_x</p:attrName>
                                        </p:attrNameLst>
                                      </p:cBhvr>
                                      <p:tavLst>
                                        <p:tav tm="0">
                                          <p:val>
                                            <p:strVal val="#ppt_x"/>
                                          </p:val>
                                        </p:tav>
                                        <p:tav tm="100000">
                                          <p:val>
                                            <p:strVal val="#ppt_x"/>
                                          </p:val>
                                        </p:tav>
                                      </p:tavLst>
                                    </p:anim>
                                    <p:anim calcmode="lin" valueType="num">
                                      <p:cBhvr additive="base">
                                        <p:cTn id="14" dur="500" fill="hold"/>
                                        <p:tgtEl>
                                          <p:spTgt spid="8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additive="base">
                                        <p:cTn id="17" dur="500" fill="hold"/>
                                        <p:tgtEl>
                                          <p:spTgt spid="80"/>
                                        </p:tgtEl>
                                        <p:attrNameLst>
                                          <p:attrName>ppt_x</p:attrName>
                                        </p:attrNameLst>
                                      </p:cBhvr>
                                      <p:tavLst>
                                        <p:tav tm="0">
                                          <p:val>
                                            <p:strVal val="#ppt_x"/>
                                          </p:val>
                                        </p:tav>
                                        <p:tav tm="100000">
                                          <p:val>
                                            <p:strVal val="#ppt_x"/>
                                          </p:val>
                                        </p:tav>
                                      </p:tavLst>
                                    </p:anim>
                                    <p:anim calcmode="lin" valueType="num">
                                      <p:cBhvr additive="base">
                                        <p:cTn id="18" dur="500" fill="hold"/>
                                        <p:tgtEl>
                                          <p:spTgt spid="8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ppt_x"/>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2057400"/>
            <a:ext cx="23053842" cy="4509965"/>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2761"/>
              <a:chOff x="1311958" y="3405486"/>
              <a:chExt cx="3343538" cy="942761"/>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26398" y="3556309"/>
                <a:ext cx="1812448" cy="791938"/>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4</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060416" y="6765809"/>
            <a:ext cx="22724371" cy="5959591"/>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382000" y="16432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067800" y="1743670"/>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3" name="Rectangle 2">
            <a:extLst>
              <a:ext uri="{FF2B5EF4-FFF2-40B4-BE49-F238E27FC236}">
                <a16:creationId xmlns:a16="http://schemas.microsoft.com/office/drawing/2014/main" id="{30A9A2E0-DC21-4C05-A757-99FD24281EB6}"/>
              </a:ext>
            </a:extLst>
          </p:cNvPr>
          <p:cNvSpPr/>
          <p:nvPr/>
        </p:nvSpPr>
        <p:spPr>
          <a:xfrm>
            <a:off x="1422775" y="3437893"/>
            <a:ext cx="21966607" cy="2452146"/>
          </a:xfrm>
          <a:prstGeom prst="rect">
            <a:avLst/>
          </a:prstGeom>
        </p:spPr>
        <p:txBody>
          <a:bodyPr wrap="square">
            <a:spAutoFit/>
          </a:bodyPr>
          <a:lstStyle/>
          <a:p>
            <a:pPr algn="just">
              <a:lnSpc>
                <a:spcPct val="115000"/>
              </a:lnSpc>
              <a:spcAft>
                <a:spcPts val="800"/>
              </a:spcAft>
              <a:tabLst>
                <a:tab pos="3599815" algn="l"/>
                <a:tab pos="5039995" algn="l"/>
              </a:tabLst>
            </a:pPr>
            <a:r>
              <a:rPr lang="vi-VN" sz="4400" b="1">
                <a:latin typeface="Tahoma" panose="020B0604030504040204" pitchFamily="34" charset="0"/>
                <a:ea typeface="Tahoma" panose="020B0604030504040204" pitchFamily="34" charset="0"/>
                <a:cs typeface="Tahoma" panose="020B0604030504040204" pitchFamily="34" charset="0"/>
              </a:rPr>
              <a:t>Một lớp có </a:t>
            </a:r>
            <a:r>
              <a:rPr lang="en-US" sz="4400" b="1">
                <a:latin typeface="Tahoma" panose="020B0604030504040204" pitchFamily="34" charset="0"/>
                <a:ea typeface="Tahoma" panose="020B0604030504040204" pitchFamily="34" charset="0"/>
                <a:cs typeface="Tahoma" panose="020B0604030504040204" pitchFamily="34" charset="0"/>
              </a:rPr>
              <a:t>15</a:t>
            </a:r>
            <a:r>
              <a:rPr lang="vi-VN" sz="4400" b="1">
                <a:latin typeface="Tahoma" panose="020B0604030504040204" pitchFamily="34" charset="0"/>
                <a:ea typeface="Tahoma" panose="020B0604030504040204" pitchFamily="34" charset="0"/>
                <a:cs typeface="Tahoma" panose="020B0604030504040204" pitchFamily="34" charset="0"/>
              </a:rPr>
              <a:t> học sinh nam và </a:t>
            </a:r>
            <a:r>
              <a:rPr lang="en-US" sz="4400" b="1">
                <a:latin typeface="Tahoma" panose="020B0604030504040204" pitchFamily="34" charset="0"/>
                <a:ea typeface="Tahoma" panose="020B0604030504040204" pitchFamily="34" charset="0"/>
                <a:cs typeface="Tahoma" panose="020B0604030504040204" pitchFamily="34" charset="0"/>
              </a:rPr>
              <a:t>20</a:t>
            </a:r>
            <a:r>
              <a:rPr lang="vi-VN" sz="4400" b="1">
                <a:latin typeface="Tahoma" panose="020B0604030504040204" pitchFamily="34" charset="0"/>
                <a:ea typeface="Tahoma" panose="020B0604030504040204" pitchFamily="34" charset="0"/>
                <a:cs typeface="Tahoma" panose="020B0604030504040204" pitchFamily="34" charset="0"/>
              </a:rPr>
              <a:t> học sinh nữ. Có bao nhiêu cách chọn </a:t>
            </a:r>
            <a:r>
              <a:rPr lang="en-US" sz="4400" b="1">
                <a:latin typeface="Tahoma" panose="020B0604030504040204" pitchFamily="34" charset="0"/>
                <a:ea typeface="Tahoma" panose="020B0604030504040204" pitchFamily="34" charset="0"/>
                <a:cs typeface="Tahoma" panose="020B0604030504040204" pitchFamily="34" charset="0"/>
              </a:rPr>
              <a:t>5</a:t>
            </a:r>
            <a:r>
              <a:rPr lang="vi-VN" sz="4400" b="1">
                <a:latin typeface="Tahoma" panose="020B0604030504040204" pitchFamily="34" charset="0"/>
                <a:ea typeface="Tahoma" panose="020B0604030504040204" pitchFamily="34" charset="0"/>
                <a:cs typeface="Tahoma" panose="020B0604030504040204" pitchFamily="34" charset="0"/>
              </a:rPr>
              <a:t> bạn học sinh sao cho trong đó có đúng </a:t>
            </a:r>
            <a:r>
              <a:rPr lang="en-US" sz="4400" b="1">
                <a:latin typeface="Tahoma" panose="020B0604030504040204" pitchFamily="34" charset="0"/>
                <a:ea typeface="Tahoma" panose="020B0604030504040204" pitchFamily="34" charset="0"/>
                <a:cs typeface="Tahoma" panose="020B0604030504040204" pitchFamily="34" charset="0"/>
              </a:rPr>
              <a:t>3</a:t>
            </a:r>
            <a:r>
              <a:rPr lang="vi-VN" sz="4400" b="1">
                <a:latin typeface="Tahoma" panose="020B0604030504040204" pitchFamily="34" charset="0"/>
                <a:ea typeface="Tahoma" panose="020B0604030504040204" pitchFamily="34" charset="0"/>
                <a:cs typeface="Tahoma" panose="020B0604030504040204" pitchFamily="34" charset="0"/>
              </a:rPr>
              <a:t> học sinh nữ?</a:t>
            </a:r>
          </a:p>
          <a:p>
            <a:pPr algn="just">
              <a:lnSpc>
                <a:spcPct val="115000"/>
              </a:lnSpc>
              <a:spcAft>
                <a:spcPts val="80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A.</a:t>
            </a:r>
            <a:r>
              <a:rPr lang="en-US" sz="4400" b="1">
                <a:latin typeface="Tahoma" panose="020B0604030504040204" pitchFamily="34" charset="0"/>
                <a:ea typeface="Tahoma" panose="020B0604030504040204" pitchFamily="34" charset="0"/>
                <a:cs typeface="Tahoma" panose="020B0604030504040204" pitchFamily="34" charset="0"/>
              </a:rPr>
              <a:t> 119700</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B. </a:t>
            </a:r>
            <a:r>
              <a:rPr lang="en-US" sz="4400" b="1">
                <a:latin typeface="Tahoma" panose="020B0604030504040204" pitchFamily="34" charset="0"/>
                <a:ea typeface="Tahoma" panose="020B0604030504040204" pitchFamily="34" charset="0"/>
                <a:cs typeface="Tahoma" panose="020B0604030504040204" pitchFamily="34" charset="0"/>
              </a:rPr>
              <a:t>4500</a:t>
            </a:r>
            <a:r>
              <a:rPr lang="vi-VN" sz="4400" b="1">
                <a:latin typeface="Tahoma" panose="020B0604030504040204" pitchFamily="34" charset="0"/>
                <a:ea typeface="Tahoma" panose="020B0604030504040204" pitchFamily="34" charset="0"/>
                <a:cs typeface="Tahoma" panose="020B0604030504040204" pitchFamily="34" charset="0"/>
              </a:rPr>
              <a:t> 	C.</a:t>
            </a:r>
            <a:r>
              <a:rPr lang="en-US" sz="4400" b="1">
                <a:latin typeface="Tahoma" panose="020B0604030504040204" pitchFamily="34" charset="0"/>
                <a:ea typeface="Tahoma" panose="020B0604030504040204" pitchFamily="34" charset="0"/>
                <a:cs typeface="Tahoma" panose="020B0604030504040204" pitchFamily="34" charset="0"/>
              </a:rPr>
              <a:t> 1245.</a:t>
            </a:r>
            <a:r>
              <a:rPr lang="vi-VN" sz="4400" b="1">
                <a:latin typeface="Tahoma" panose="020B0604030504040204" pitchFamily="34" charset="0"/>
                <a:ea typeface="Tahoma" panose="020B0604030504040204" pitchFamily="34" charset="0"/>
                <a:cs typeface="Tahoma" panose="020B0604030504040204" pitchFamily="34" charset="0"/>
              </a:rPr>
              <a:t>   	D. </a:t>
            </a:r>
            <a:r>
              <a:rPr lang="en-US" sz="4400" b="1">
                <a:latin typeface="Tahoma" panose="020B0604030504040204" pitchFamily="34" charset="0"/>
                <a:ea typeface="Tahoma" panose="020B0604030504040204" pitchFamily="34" charset="0"/>
                <a:cs typeface="Tahoma" panose="020B0604030504040204" pitchFamily="34" charset="0"/>
              </a:rPr>
              <a:t>110790.</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CC7C7AB5-381D-443F-8430-55826CCC9C46}"/>
              </a:ext>
            </a:extLst>
          </p:cNvPr>
          <p:cNvSpPr/>
          <p:nvPr/>
        </p:nvSpPr>
        <p:spPr>
          <a:xfrm>
            <a:off x="978622" y="8167041"/>
            <a:ext cx="22001668" cy="3232873"/>
          </a:xfrm>
          <a:prstGeom prst="rect">
            <a:avLst/>
          </a:prstGeom>
        </p:spPr>
        <p:txBody>
          <a:bodyPr wrap="square">
            <a:spAutoFit/>
          </a:bodyPr>
          <a:lstStyle/>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Số cách chọn ra 3 học sinh nữ là:                      cách.</a:t>
            </a:r>
          </a:p>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Số cách chọn ra 2 bạn học sinh nam là:                   cách.</a:t>
            </a:r>
          </a:p>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Số cách chọn 5 bạn thỏa mãn yêu cầu bài toán là: </a:t>
            </a:r>
          </a:p>
          <a:p>
            <a:pPr marL="629920">
              <a:lnSpc>
                <a:spcPct val="107000"/>
              </a:lnSpc>
              <a:spcAft>
                <a:spcPts val="800"/>
              </a:spcAft>
              <a:tabLst>
                <a:tab pos="1737360" algn="l"/>
              </a:tabLst>
            </a:pPr>
            <a:r>
              <a:rPr lang="en-US" sz="4400" b="1">
                <a:effectLst/>
                <a:latin typeface="Tahoma" panose="020B0604030504040204" pitchFamily="34" charset="0"/>
                <a:ea typeface="Tahoma" panose="020B0604030504040204" pitchFamily="34" charset="0"/>
                <a:cs typeface="Tahoma" panose="020B0604030504040204" pitchFamily="34" charset="0"/>
              </a:rPr>
              <a:t>                                                     cách.  =&gt; Chọn A.</a:t>
            </a:r>
          </a:p>
        </p:txBody>
      </p:sp>
      <p:sp>
        <p:nvSpPr>
          <p:cNvPr id="61" name="Oval 5"/>
          <p:cNvSpPr>
            <a:spLocks noChangeArrowheads="1"/>
          </p:cNvSpPr>
          <p:nvPr/>
        </p:nvSpPr>
        <p:spPr bwMode="auto">
          <a:xfrm>
            <a:off x="1981200" y="4894334"/>
            <a:ext cx="1187511"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graphicFrame>
        <p:nvGraphicFramePr>
          <p:cNvPr id="2" name="Object 1">
            <a:extLst>
              <a:ext uri="{FF2B5EF4-FFF2-40B4-BE49-F238E27FC236}">
                <a16:creationId xmlns:a16="http://schemas.microsoft.com/office/drawing/2014/main" id="{34539EE5-7E85-ACD1-3DBF-27DE8E8CB9FD}"/>
              </a:ext>
            </a:extLst>
          </p:cNvPr>
          <p:cNvGraphicFramePr>
            <a:graphicFrameLocks noChangeAspect="1"/>
          </p:cNvGraphicFramePr>
          <p:nvPr>
            <p:extLst>
              <p:ext uri="{D42A27DB-BD31-4B8C-83A1-F6EECF244321}">
                <p14:modId xmlns:p14="http://schemas.microsoft.com/office/powerpoint/2010/main" val="242548205"/>
              </p:ext>
            </p:extLst>
          </p:nvPr>
        </p:nvGraphicFramePr>
        <p:xfrm>
          <a:off x="12644437" y="8853488"/>
          <a:ext cx="2976563" cy="1052512"/>
        </p:xfrm>
        <a:graphic>
          <a:graphicData uri="http://schemas.openxmlformats.org/presentationml/2006/ole">
            <mc:AlternateContent xmlns:mc="http://schemas.openxmlformats.org/markup-compatibility/2006">
              <mc:Choice xmlns:v="urn:schemas-microsoft-com:vml" Requires="v">
                <p:oleObj name="Equation" r:id="rId2" imgW="749160" imgH="266400" progId="Equation.DSMT4">
                  <p:embed/>
                </p:oleObj>
              </mc:Choice>
              <mc:Fallback>
                <p:oleObj name="Equation" r:id="rId2" imgW="749160" imgH="266400" progId="Equation.DSMT4">
                  <p:embed/>
                  <p:pic>
                    <p:nvPicPr>
                      <p:cNvPr id="81" name="Object 80">
                        <a:extLst>
                          <a:ext uri="{FF2B5EF4-FFF2-40B4-BE49-F238E27FC236}">
                            <a16:creationId xmlns:a16="http://schemas.microsoft.com/office/drawing/2014/main" id="{1D4A46AA-5251-0531-9775-FE19F04E0146}"/>
                          </a:ext>
                        </a:extLst>
                      </p:cNvPr>
                      <p:cNvPicPr/>
                      <p:nvPr/>
                    </p:nvPicPr>
                    <p:blipFill>
                      <a:blip r:embed="rId3"/>
                      <a:stretch>
                        <a:fillRect/>
                      </a:stretch>
                    </p:blipFill>
                    <p:spPr>
                      <a:xfrm>
                        <a:off x="12644437" y="8853488"/>
                        <a:ext cx="2976563" cy="105251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599E85A-4F09-38CC-BE08-353192A32269}"/>
              </a:ext>
            </a:extLst>
          </p:cNvPr>
          <p:cNvGraphicFramePr>
            <a:graphicFrameLocks noChangeAspect="1"/>
          </p:cNvGraphicFramePr>
          <p:nvPr>
            <p:extLst>
              <p:ext uri="{D42A27DB-BD31-4B8C-83A1-F6EECF244321}">
                <p14:modId xmlns:p14="http://schemas.microsoft.com/office/powerpoint/2010/main" val="923445823"/>
              </p:ext>
            </p:extLst>
          </p:nvPr>
        </p:nvGraphicFramePr>
        <p:xfrm>
          <a:off x="11022013" y="8041001"/>
          <a:ext cx="3379787" cy="1052512"/>
        </p:xfrm>
        <a:graphic>
          <a:graphicData uri="http://schemas.openxmlformats.org/presentationml/2006/ole">
            <mc:AlternateContent xmlns:mc="http://schemas.openxmlformats.org/markup-compatibility/2006">
              <mc:Choice xmlns:v="urn:schemas-microsoft-com:vml" Requires="v">
                <p:oleObj name="Equation" r:id="rId4" imgW="850680" imgH="266400" progId="Equation.DSMT4">
                  <p:embed/>
                </p:oleObj>
              </mc:Choice>
              <mc:Fallback>
                <p:oleObj name="Equation" r:id="rId4" imgW="850680" imgH="266400" progId="Equation.DSMT4">
                  <p:embed/>
                  <p:pic>
                    <p:nvPicPr>
                      <p:cNvPr id="81" name="Object 80">
                        <a:extLst>
                          <a:ext uri="{FF2B5EF4-FFF2-40B4-BE49-F238E27FC236}">
                            <a16:creationId xmlns:a16="http://schemas.microsoft.com/office/drawing/2014/main" id="{1D4A46AA-5251-0531-9775-FE19F04E0146}"/>
                          </a:ext>
                        </a:extLst>
                      </p:cNvPr>
                      <p:cNvPicPr/>
                      <p:nvPr/>
                    </p:nvPicPr>
                    <p:blipFill>
                      <a:blip r:embed="rId5"/>
                      <a:stretch>
                        <a:fillRect/>
                      </a:stretch>
                    </p:blipFill>
                    <p:spPr>
                      <a:xfrm>
                        <a:off x="11022013" y="8041001"/>
                        <a:ext cx="3379787" cy="105251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6659CD3-5DE3-C75B-F28E-D473C029D5E4}"/>
              </a:ext>
            </a:extLst>
          </p:cNvPr>
          <p:cNvGraphicFramePr>
            <a:graphicFrameLocks noChangeAspect="1"/>
          </p:cNvGraphicFramePr>
          <p:nvPr>
            <p:extLst>
              <p:ext uri="{D42A27DB-BD31-4B8C-83A1-F6EECF244321}">
                <p14:modId xmlns:p14="http://schemas.microsoft.com/office/powerpoint/2010/main" val="1093326932"/>
              </p:ext>
            </p:extLst>
          </p:nvPr>
        </p:nvGraphicFramePr>
        <p:xfrm>
          <a:off x="4572000" y="10668000"/>
          <a:ext cx="5802312" cy="673100"/>
        </p:xfrm>
        <a:graphic>
          <a:graphicData uri="http://schemas.openxmlformats.org/presentationml/2006/ole">
            <mc:AlternateContent xmlns:mc="http://schemas.openxmlformats.org/markup-compatibility/2006">
              <mc:Choice xmlns:v="urn:schemas-microsoft-com:vml" Requires="v">
                <p:oleObj name="Equation" r:id="rId6" imgW="1460160" imgH="190440" progId="Equation.DSMT4">
                  <p:embed/>
                </p:oleObj>
              </mc:Choice>
              <mc:Fallback>
                <p:oleObj name="Equation" r:id="rId6" imgW="1460160" imgH="190440" progId="Equation.DSMT4">
                  <p:embed/>
                  <p:pic>
                    <p:nvPicPr>
                      <p:cNvPr id="4" name="Object 3">
                        <a:extLst>
                          <a:ext uri="{FF2B5EF4-FFF2-40B4-BE49-F238E27FC236}">
                            <a16:creationId xmlns:a16="http://schemas.microsoft.com/office/drawing/2014/main" id="{1599E85A-4F09-38CC-BE08-353192A32269}"/>
                          </a:ext>
                        </a:extLst>
                      </p:cNvPr>
                      <p:cNvPicPr/>
                      <p:nvPr/>
                    </p:nvPicPr>
                    <p:blipFill>
                      <a:blip r:embed="rId7"/>
                      <a:stretch>
                        <a:fillRect/>
                      </a:stretch>
                    </p:blipFill>
                    <p:spPr>
                      <a:xfrm>
                        <a:off x="4572000" y="10668000"/>
                        <a:ext cx="5802312" cy="673100"/>
                      </a:xfrm>
                      <a:prstGeom prst="rect">
                        <a:avLst/>
                      </a:prstGeom>
                    </p:spPr>
                  </p:pic>
                </p:oleObj>
              </mc:Fallback>
            </mc:AlternateContent>
          </a:graphicData>
        </a:graphic>
      </p:graphicFrame>
    </p:spTree>
    <p:extLst>
      <p:ext uri="{BB962C8B-B14F-4D97-AF65-F5344CB8AC3E}">
        <p14:creationId xmlns:p14="http://schemas.microsoft.com/office/powerpoint/2010/main" val="4038796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5"/>
            <a:ext cx="23053842" cy="4509965"/>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26398" y="3494916"/>
                <a:ext cx="1812448" cy="791938"/>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5</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26229" y="6553200"/>
            <a:ext cx="22724371" cy="6858000"/>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600200"/>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00222"/>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3" name="Rectangle 2">
            <a:extLst>
              <a:ext uri="{FF2B5EF4-FFF2-40B4-BE49-F238E27FC236}">
                <a16:creationId xmlns:a16="http://schemas.microsoft.com/office/drawing/2014/main" id="{30A9A2E0-DC21-4C05-A757-99FD24281EB6}"/>
              </a:ext>
            </a:extLst>
          </p:cNvPr>
          <p:cNvSpPr/>
          <p:nvPr/>
        </p:nvSpPr>
        <p:spPr>
          <a:xfrm>
            <a:off x="1368288" y="3171278"/>
            <a:ext cx="21966607" cy="2895536"/>
          </a:xfrm>
          <a:prstGeom prst="rect">
            <a:avLst/>
          </a:prstGeom>
        </p:spPr>
        <p:txBody>
          <a:bodyPr wrap="square">
            <a:spAutoFit/>
          </a:bodyPr>
          <a:lstStyle/>
          <a:p>
            <a:pPr>
              <a:lnSpc>
                <a:spcPct val="130000"/>
              </a:lnSpc>
            </a:pPr>
            <a:r>
              <a:rPr lang="en-US" sz="4800" b="1"/>
              <a:t>Một túi đựng 6 bi trắng, 6 bi xanh. Lấy ra 4 viên bi từ túi đó. Hỏi có bao nhiêu cách lấy mà 4  viên bi lấy ra có đủ hai màu. </a:t>
            </a:r>
            <a:endParaRPr lang="en-SG" sz="4800" b="1"/>
          </a:p>
          <a:p>
            <a:pPr>
              <a:lnSpc>
                <a:spcPct val="130000"/>
              </a:lnSpc>
            </a:pPr>
            <a:r>
              <a:rPr lang="en-US" sz="4800" b="1"/>
              <a:t>	A. 300.	             B. 330.	          C. 320.	   D. 310.</a:t>
            </a:r>
            <a:endParaRPr lang="en-SG" sz="4800" b="1"/>
          </a:p>
        </p:txBody>
      </p:sp>
      <p:sp>
        <p:nvSpPr>
          <p:cNvPr id="61" name="Oval 5"/>
          <p:cNvSpPr>
            <a:spLocks noChangeArrowheads="1"/>
          </p:cNvSpPr>
          <p:nvPr/>
        </p:nvSpPr>
        <p:spPr bwMode="auto">
          <a:xfrm>
            <a:off x="14325600" y="4970534"/>
            <a:ext cx="1187511"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pic>
        <p:nvPicPr>
          <p:cNvPr id="11" name="Picture 10">
            <a:extLst>
              <a:ext uri="{FF2B5EF4-FFF2-40B4-BE49-F238E27FC236}">
                <a16:creationId xmlns:a16="http://schemas.microsoft.com/office/drawing/2014/main" id="{4C15DE1B-3D88-C0E3-0E0B-437FA1DA86D2}"/>
              </a:ext>
            </a:extLst>
          </p:cNvPr>
          <p:cNvPicPr>
            <a:picLocks noChangeAspect="1"/>
          </p:cNvPicPr>
          <p:nvPr/>
        </p:nvPicPr>
        <p:blipFill>
          <a:blip r:embed="rId2"/>
          <a:stretch>
            <a:fillRect/>
          </a:stretch>
        </p:blipFill>
        <p:spPr>
          <a:xfrm>
            <a:off x="2216092" y="7768829"/>
            <a:ext cx="20738817" cy="5413771"/>
          </a:xfrm>
          <a:prstGeom prst="rect">
            <a:avLst/>
          </a:prstGeom>
        </p:spPr>
      </p:pic>
    </p:spTree>
    <p:extLst>
      <p:ext uri="{BB962C8B-B14F-4D97-AF65-F5344CB8AC3E}">
        <p14:creationId xmlns:p14="http://schemas.microsoft.com/office/powerpoint/2010/main" val="3287887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ppt_x"/>
                                          </p:val>
                                        </p:tav>
                                        <p:tav tm="100000">
                                          <p:val>
                                            <p:strVal val="#ppt_x"/>
                                          </p:val>
                                        </p:tav>
                                      </p:tavLst>
                                    </p:anim>
                                    <p:anim calcmode="lin" valueType="num">
                                      <p:cBhvr additive="base">
                                        <p:cTn id="14" dur="500" fill="hold"/>
                                        <p:tgtEl>
                                          <p:spTgt spid="6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5"/>
            <a:ext cx="22486206" cy="5043365"/>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552893"/>
                <a:ext cx="1858201" cy="708180"/>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6</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76005" y="7086600"/>
            <a:ext cx="22347506" cy="6248400"/>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7194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00222"/>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4" name="Rectangle 3">
            <a:extLst>
              <a:ext uri="{FF2B5EF4-FFF2-40B4-BE49-F238E27FC236}">
                <a16:creationId xmlns:a16="http://schemas.microsoft.com/office/drawing/2014/main" id="{2573F34A-5DEB-4B09-BC06-2A107FDD11DA}"/>
              </a:ext>
            </a:extLst>
          </p:cNvPr>
          <p:cNvSpPr/>
          <p:nvPr/>
        </p:nvSpPr>
        <p:spPr>
          <a:xfrm>
            <a:off x="1238354" y="3124200"/>
            <a:ext cx="22034830" cy="3230821"/>
          </a:xfrm>
          <a:prstGeom prst="rect">
            <a:avLst/>
          </a:prstGeom>
        </p:spPr>
        <p:txBody>
          <a:bodyPr wrap="square">
            <a:spAutoFit/>
          </a:bodyPr>
          <a:lstStyle/>
          <a:p>
            <a:pPr>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Có 12 học sinh giỏi gồm 3 học sinh khối 12, 4 học sinh khối 11 và 5 học sinh khối 10. Hỏi có bao nhiêu cách chọn ra 6 học sinh trong số học sinh giỏi đó sao cho mỗi khối có ít nhất 1 học sinh?</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	A. 85.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B. 58.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 508.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D. 805.</a:t>
            </a:r>
          </a:p>
        </p:txBody>
      </p:sp>
      <p:sp>
        <p:nvSpPr>
          <p:cNvPr id="61" name="Oval 5"/>
          <p:cNvSpPr>
            <a:spLocks noChangeArrowheads="1"/>
          </p:cNvSpPr>
          <p:nvPr/>
        </p:nvSpPr>
        <p:spPr bwMode="auto">
          <a:xfrm>
            <a:off x="15411093" y="5334000"/>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
        <p:nvSpPr>
          <p:cNvPr id="80" name="Rectangle 79">
            <a:extLst>
              <a:ext uri="{FF2B5EF4-FFF2-40B4-BE49-F238E27FC236}">
                <a16:creationId xmlns:a16="http://schemas.microsoft.com/office/drawing/2014/main" id="{3E423B64-4CBF-B182-57EA-A49E9C61B8CB}"/>
              </a:ext>
            </a:extLst>
          </p:cNvPr>
          <p:cNvSpPr/>
          <p:nvPr/>
        </p:nvSpPr>
        <p:spPr>
          <a:xfrm>
            <a:off x="1416638" y="8320841"/>
            <a:ext cx="22034830" cy="5198539"/>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Số cách chọn 6 học sinh bất kì trong 12 học sinh là:</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cách.</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Số cách chọn 6 học sinh mà trong đó không có học sinh khối 10 là:</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cách.</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Số cách chọn 6 học sinh mà trong đó không có học sinh khối 11 là:</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cách.</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Số cách chọn 6 học sinh mà trong đó không có học sinh khối 12 là:</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cách.</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Vậy có</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cách chọn thỏa mãn yêu cầu bài toán. </a:t>
            </a:r>
          </a:p>
          <a:p>
            <a:pPr marL="629920" algn="just">
              <a:lnSpc>
                <a:spcPct val="115000"/>
              </a:lnSpc>
              <a:spcAft>
                <a:spcPts val="800"/>
              </a:spcAft>
              <a:tabLst>
                <a:tab pos="3599815" algn="l"/>
                <a:tab pos="5039995" algn="l"/>
              </a:tabLst>
            </a:pP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1" name="Object 80">
            <a:extLst>
              <a:ext uri="{FF2B5EF4-FFF2-40B4-BE49-F238E27FC236}">
                <a16:creationId xmlns:a16="http://schemas.microsoft.com/office/drawing/2014/main" id="{1D4A46AA-5251-0531-9775-FE19F04E0146}"/>
              </a:ext>
            </a:extLst>
          </p:cNvPr>
          <p:cNvGraphicFramePr>
            <a:graphicFrameLocks noChangeAspect="1"/>
          </p:cNvGraphicFramePr>
          <p:nvPr/>
        </p:nvGraphicFramePr>
        <p:xfrm>
          <a:off x="15882938" y="8229600"/>
          <a:ext cx="1109662" cy="1052513"/>
        </p:xfrm>
        <a:graphic>
          <a:graphicData uri="http://schemas.openxmlformats.org/presentationml/2006/ole">
            <mc:AlternateContent xmlns:mc="http://schemas.openxmlformats.org/markup-compatibility/2006">
              <mc:Choice xmlns:v="urn:schemas-microsoft-com:vml" Requires="v">
                <p:oleObj name="Equation" r:id="rId2" imgW="279360" imgH="266400" progId="Equation.DSMT4">
                  <p:embed/>
                </p:oleObj>
              </mc:Choice>
              <mc:Fallback>
                <p:oleObj name="Equation" r:id="rId2" imgW="279360" imgH="266400" progId="Equation.DSMT4">
                  <p:embed/>
                  <p:pic>
                    <p:nvPicPr>
                      <p:cNvPr id="81" name="Object 80">
                        <a:extLst>
                          <a:ext uri="{FF2B5EF4-FFF2-40B4-BE49-F238E27FC236}">
                            <a16:creationId xmlns:a16="http://schemas.microsoft.com/office/drawing/2014/main" id="{1D4A46AA-5251-0531-9775-FE19F04E0146}"/>
                          </a:ext>
                        </a:extLst>
                      </p:cNvPr>
                      <p:cNvPicPr/>
                      <p:nvPr/>
                    </p:nvPicPr>
                    <p:blipFill>
                      <a:blip r:embed="rId3"/>
                      <a:stretch>
                        <a:fillRect/>
                      </a:stretch>
                    </p:blipFill>
                    <p:spPr>
                      <a:xfrm>
                        <a:off x="15882938" y="8229600"/>
                        <a:ext cx="1109662" cy="1052513"/>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A718B021-F232-5AA7-B095-4AC246811308}"/>
              </a:ext>
            </a:extLst>
          </p:cNvPr>
          <p:cNvGraphicFramePr>
            <a:graphicFrameLocks noChangeAspect="1"/>
          </p:cNvGraphicFramePr>
          <p:nvPr/>
        </p:nvGraphicFramePr>
        <p:xfrm>
          <a:off x="20097750" y="9067800"/>
          <a:ext cx="908050" cy="1052513"/>
        </p:xfrm>
        <a:graphic>
          <a:graphicData uri="http://schemas.openxmlformats.org/presentationml/2006/ole">
            <mc:AlternateContent xmlns:mc="http://schemas.openxmlformats.org/markup-compatibility/2006">
              <mc:Choice xmlns:v="urn:schemas-microsoft-com:vml" Requires="v">
                <p:oleObj name="Equation" r:id="rId4" imgW="228600" imgH="266400" progId="Equation.DSMT4">
                  <p:embed/>
                </p:oleObj>
              </mc:Choice>
              <mc:Fallback>
                <p:oleObj name="Equation" r:id="rId4" imgW="228600" imgH="266400" progId="Equation.DSMT4">
                  <p:embed/>
                  <p:pic>
                    <p:nvPicPr>
                      <p:cNvPr id="2" name="Object 1">
                        <a:extLst>
                          <a:ext uri="{FF2B5EF4-FFF2-40B4-BE49-F238E27FC236}">
                            <a16:creationId xmlns:a16="http://schemas.microsoft.com/office/drawing/2014/main" id="{A718B021-F232-5AA7-B095-4AC246811308}"/>
                          </a:ext>
                        </a:extLst>
                      </p:cNvPr>
                      <p:cNvPicPr/>
                      <p:nvPr/>
                    </p:nvPicPr>
                    <p:blipFill>
                      <a:blip r:embed="rId5"/>
                      <a:stretch>
                        <a:fillRect/>
                      </a:stretch>
                    </p:blipFill>
                    <p:spPr>
                      <a:xfrm>
                        <a:off x="20097750" y="9067800"/>
                        <a:ext cx="908050" cy="10525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3D46EE44-FE7E-35FB-F90C-CD316A0D7C19}"/>
              </a:ext>
            </a:extLst>
          </p:cNvPr>
          <p:cNvGraphicFramePr>
            <a:graphicFrameLocks noChangeAspect="1"/>
          </p:cNvGraphicFramePr>
          <p:nvPr/>
        </p:nvGraphicFramePr>
        <p:xfrm>
          <a:off x="20173950" y="9996488"/>
          <a:ext cx="908050" cy="1052512"/>
        </p:xfrm>
        <a:graphic>
          <a:graphicData uri="http://schemas.openxmlformats.org/presentationml/2006/ole">
            <mc:AlternateContent xmlns:mc="http://schemas.openxmlformats.org/markup-compatibility/2006">
              <mc:Choice xmlns:v="urn:schemas-microsoft-com:vml" Requires="v">
                <p:oleObj name="Equation" r:id="rId6" imgW="228600" imgH="266400" progId="Equation.DSMT4">
                  <p:embed/>
                </p:oleObj>
              </mc:Choice>
              <mc:Fallback>
                <p:oleObj name="Equation" r:id="rId6" imgW="228600" imgH="266400" progId="Equation.DSMT4">
                  <p:embed/>
                  <p:pic>
                    <p:nvPicPr>
                      <p:cNvPr id="3" name="Object 2">
                        <a:extLst>
                          <a:ext uri="{FF2B5EF4-FFF2-40B4-BE49-F238E27FC236}">
                            <a16:creationId xmlns:a16="http://schemas.microsoft.com/office/drawing/2014/main" id="{3D46EE44-FE7E-35FB-F90C-CD316A0D7C19}"/>
                          </a:ext>
                        </a:extLst>
                      </p:cNvPr>
                      <p:cNvPicPr/>
                      <p:nvPr/>
                    </p:nvPicPr>
                    <p:blipFill>
                      <a:blip r:embed="rId7"/>
                      <a:stretch>
                        <a:fillRect/>
                      </a:stretch>
                    </p:blipFill>
                    <p:spPr>
                      <a:xfrm>
                        <a:off x="20173950" y="9996488"/>
                        <a:ext cx="908050" cy="105251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B29CFBB-ED81-DBF5-8694-6CC9199B2309}"/>
              </a:ext>
            </a:extLst>
          </p:cNvPr>
          <p:cNvGraphicFramePr>
            <a:graphicFrameLocks noChangeAspect="1"/>
          </p:cNvGraphicFramePr>
          <p:nvPr/>
        </p:nvGraphicFramePr>
        <p:xfrm>
          <a:off x="20269200" y="10820400"/>
          <a:ext cx="908050" cy="1052513"/>
        </p:xfrm>
        <a:graphic>
          <a:graphicData uri="http://schemas.openxmlformats.org/presentationml/2006/ole">
            <mc:AlternateContent xmlns:mc="http://schemas.openxmlformats.org/markup-compatibility/2006">
              <mc:Choice xmlns:v="urn:schemas-microsoft-com:vml" Requires="v">
                <p:oleObj name="Equation" r:id="rId8" imgW="228600" imgH="266400" progId="Equation.DSMT4">
                  <p:embed/>
                </p:oleObj>
              </mc:Choice>
              <mc:Fallback>
                <p:oleObj name="Equation" r:id="rId8" imgW="228600" imgH="266400" progId="Equation.DSMT4">
                  <p:embed/>
                  <p:pic>
                    <p:nvPicPr>
                      <p:cNvPr id="5" name="Object 4">
                        <a:extLst>
                          <a:ext uri="{FF2B5EF4-FFF2-40B4-BE49-F238E27FC236}">
                            <a16:creationId xmlns:a16="http://schemas.microsoft.com/office/drawing/2014/main" id="{BB29CFBB-ED81-DBF5-8694-6CC9199B2309}"/>
                          </a:ext>
                        </a:extLst>
                      </p:cNvPr>
                      <p:cNvPicPr/>
                      <p:nvPr/>
                    </p:nvPicPr>
                    <p:blipFill>
                      <a:blip r:embed="rId9"/>
                      <a:stretch>
                        <a:fillRect/>
                      </a:stretch>
                    </p:blipFill>
                    <p:spPr>
                      <a:xfrm>
                        <a:off x="20269200" y="10820400"/>
                        <a:ext cx="908050" cy="10525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EFE1BDB-B137-C09F-0E1D-C8FE1F29C7EC}"/>
              </a:ext>
            </a:extLst>
          </p:cNvPr>
          <p:cNvGraphicFramePr>
            <a:graphicFrameLocks noChangeAspect="1"/>
          </p:cNvGraphicFramePr>
          <p:nvPr/>
        </p:nvGraphicFramePr>
        <p:xfrm>
          <a:off x="3460750" y="11749088"/>
          <a:ext cx="7816850" cy="1013012"/>
        </p:xfrm>
        <a:graphic>
          <a:graphicData uri="http://schemas.openxmlformats.org/presentationml/2006/ole">
            <mc:AlternateContent xmlns:mc="http://schemas.openxmlformats.org/markup-compatibility/2006">
              <mc:Choice xmlns:v="urn:schemas-microsoft-com:vml" Requires="v">
                <p:oleObj name="Equation" r:id="rId10" imgW="2044440" imgH="266400" progId="Equation.DSMT4">
                  <p:embed/>
                </p:oleObj>
              </mc:Choice>
              <mc:Fallback>
                <p:oleObj name="Equation" r:id="rId10" imgW="2044440" imgH="266400" progId="Equation.DSMT4">
                  <p:embed/>
                  <p:pic>
                    <p:nvPicPr>
                      <p:cNvPr id="6" name="Object 5">
                        <a:extLst>
                          <a:ext uri="{FF2B5EF4-FFF2-40B4-BE49-F238E27FC236}">
                            <a16:creationId xmlns:a16="http://schemas.microsoft.com/office/drawing/2014/main" id="{4EFE1BDB-B137-C09F-0E1D-C8FE1F29C7EC}"/>
                          </a:ext>
                        </a:extLst>
                      </p:cNvPr>
                      <p:cNvPicPr/>
                      <p:nvPr/>
                    </p:nvPicPr>
                    <p:blipFill>
                      <a:blip r:embed="rId11"/>
                      <a:stretch>
                        <a:fillRect/>
                      </a:stretch>
                    </p:blipFill>
                    <p:spPr>
                      <a:xfrm>
                        <a:off x="3460750" y="11749088"/>
                        <a:ext cx="7816850" cy="1013012"/>
                      </a:xfrm>
                      <a:prstGeom prst="rect">
                        <a:avLst/>
                      </a:prstGeom>
                    </p:spPr>
                  </p:pic>
                </p:oleObj>
              </mc:Fallback>
            </mc:AlternateContent>
          </a:graphicData>
        </a:graphic>
      </p:graphicFrame>
    </p:spTree>
    <p:extLst>
      <p:ext uri="{BB962C8B-B14F-4D97-AF65-F5344CB8AC3E}">
        <p14:creationId xmlns:p14="http://schemas.microsoft.com/office/powerpoint/2010/main" val="791805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additive="base">
                                        <p:cTn id="13" dur="500" fill="hold"/>
                                        <p:tgtEl>
                                          <p:spTgt spid="81"/>
                                        </p:tgtEl>
                                        <p:attrNameLst>
                                          <p:attrName>ppt_x</p:attrName>
                                        </p:attrNameLst>
                                      </p:cBhvr>
                                      <p:tavLst>
                                        <p:tav tm="0">
                                          <p:val>
                                            <p:strVal val="#ppt_x"/>
                                          </p:val>
                                        </p:tav>
                                        <p:tav tm="100000">
                                          <p:val>
                                            <p:strVal val="#ppt_x"/>
                                          </p:val>
                                        </p:tav>
                                      </p:tavLst>
                                    </p:anim>
                                    <p:anim calcmode="lin" valueType="num">
                                      <p:cBhvr additive="base">
                                        <p:cTn id="14" dur="500" fill="hold"/>
                                        <p:tgtEl>
                                          <p:spTgt spid="8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cBhvr additive="base">
                                        <p:cTn id="33" dur="500" fill="hold"/>
                                        <p:tgtEl>
                                          <p:spTgt spid="80"/>
                                        </p:tgtEl>
                                        <p:attrNameLst>
                                          <p:attrName>ppt_x</p:attrName>
                                        </p:attrNameLst>
                                      </p:cBhvr>
                                      <p:tavLst>
                                        <p:tav tm="0">
                                          <p:val>
                                            <p:strVal val="#ppt_x"/>
                                          </p:val>
                                        </p:tav>
                                        <p:tav tm="100000">
                                          <p:val>
                                            <p:strVal val="#ppt_x"/>
                                          </p:val>
                                        </p:tav>
                                      </p:tavLst>
                                    </p:anim>
                                    <p:anim calcmode="lin" valueType="num">
                                      <p:cBhvr additive="base">
                                        <p:cTn id="34" dur="500" fill="hold"/>
                                        <p:tgtEl>
                                          <p:spTgt spid="8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500" fill="hold"/>
                                        <p:tgtEl>
                                          <p:spTgt spid="65"/>
                                        </p:tgtEl>
                                        <p:attrNameLst>
                                          <p:attrName>ppt_x</p:attrName>
                                        </p:attrNameLst>
                                      </p:cBhvr>
                                      <p:tavLst>
                                        <p:tav tm="0">
                                          <p:val>
                                            <p:strVal val="#ppt_x"/>
                                          </p:val>
                                        </p:tav>
                                        <p:tav tm="100000">
                                          <p:val>
                                            <p:strVal val="#ppt_x"/>
                                          </p:val>
                                        </p:tav>
                                      </p:tavLst>
                                    </p:anim>
                                    <p:anim calcmode="lin" valueType="num">
                                      <p:cBhvr additive="base">
                                        <p:cTn id="3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79157" y="1851763"/>
            <a:ext cx="23053842" cy="5453786"/>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94366"/>
              <a:chOff x="1311958" y="3405486"/>
              <a:chExt cx="3343538" cy="994366"/>
            </a:xfrm>
          </p:grpSpPr>
          <p:sp>
            <p:nvSpPr>
              <p:cNvPr id="33" name="Freeform 20"/>
              <p:cNvSpPr>
                <a:spLocks/>
              </p:cNvSpPr>
              <p:nvPr/>
            </p:nvSpPr>
            <p:spPr bwMode="auto">
              <a:xfrm rot="5400000">
                <a:off x="2967389" y="2711745"/>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26398" y="3642225"/>
                <a:ext cx="1812448" cy="654887"/>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7</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082954" y="7743826"/>
            <a:ext cx="22724371" cy="5286374"/>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742099" y="1658824"/>
            <a:ext cx="8257389" cy="931976"/>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59803"/>
            <a:ext cx="8257389" cy="830997"/>
          </a:xfrm>
          <a:prstGeom prst="rect">
            <a:avLst/>
          </a:prstGeom>
          <a:noFill/>
        </p:spPr>
        <p:txBody>
          <a:bodyPr wrap="square" rtlCol="0">
            <a:spAutoFit/>
          </a:bodyPr>
          <a:lstStyle/>
          <a:p>
            <a:r>
              <a:rPr lang="en-US" sz="4800" b="1">
                <a:solidFill>
                  <a:schemeClr val="bg1"/>
                </a:solidFill>
                <a:latin typeface="Tahoma" pitchFamily="34" charset="0"/>
                <a:ea typeface="Tahoma" pitchFamily="34" charset="0"/>
                <a:cs typeface="Tahoma" pitchFamily="34" charset="0"/>
              </a:rPr>
              <a:t>BÀI TẬP TRẮC NGHIỆM</a:t>
            </a:r>
            <a:endParaRPr lang="vi-VN" sz="4800" b="1">
              <a:solidFill>
                <a:schemeClr val="bg1"/>
              </a:solidFill>
              <a:latin typeface="Tahoma" pitchFamily="34" charset="0"/>
              <a:ea typeface="Tahoma" pitchFamily="34" charset="0"/>
              <a:cs typeface="Tahoma" pitchFamily="34" charset="0"/>
            </a:endParaRPr>
          </a:p>
        </p:txBody>
      </p:sp>
      <p:sp>
        <p:nvSpPr>
          <p:cNvPr id="3" name="Rectangle 2">
            <a:extLst>
              <a:ext uri="{FF2B5EF4-FFF2-40B4-BE49-F238E27FC236}">
                <a16:creationId xmlns:a16="http://schemas.microsoft.com/office/drawing/2014/main" id="{30A9A2E0-DC21-4C05-A757-99FD24281EB6}"/>
              </a:ext>
            </a:extLst>
          </p:cNvPr>
          <p:cNvSpPr/>
          <p:nvPr/>
        </p:nvSpPr>
        <p:spPr>
          <a:xfrm>
            <a:off x="1422775" y="3055459"/>
            <a:ext cx="21966607" cy="3726341"/>
          </a:xfrm>
          <a:prstGeom prst="rect">
            <a:avLst/>
          </a:prstGeom>
        </p:spPr>
        <p:txBody>
          <a:bodyPr wrap="square">
            <a:spAutoFit/>
          </a:bodyPr>
          <a:lstStyle/>
          <a:p>
            <a:pPr algn="just">
              <a:lnSpc>
                <a:spcPct val="115000"/>
              </a:lnSpc>
              <a:spcAft>
                <a:spcPts val="800"/>
              </a:spcAft>
              <a:tabLst>
                <a:tab pos="3599815" algn="l"/>
                <a:tab pos="5039995" algn="l"/>
              </a:tabLst>
            </a:pPr>
            <a:r>
              <a:rPr lang="vi-VN" sz="4000" b="1">
                <a:latin typeface="Tahoma" panose="020B0604030504040204" pitchFamily="34" charset="0"/>
                <a:ea typeface="Tahoma" panose="020B0604030504040204" pitchFamily="34" charset="0"/>
                <a:cs typeface="Tahoma" panose="020B0604030504040204" pitchFamily="34" charset="0"/>
              </a:rPr>
              <a:t>Để chào mừng kỉ niệm ngày thành lập Đoàn TNCS Hồ Chí Minh, nhà trường tổ chức cho học sinh cắm trại. Lớp 10A có 19 học sinh nam và 16 học sinh nữ. Giáo viên cần chọn 5 học sinh để trang trí trại. Hỏi có bao nhiêu cách chọn 5 học sinh sao cho có ít nhất 1 học sinh nữ? Biết rằng học sinh nào trong lớp cũng có khă năng trang trí trại.</a:t>
            </a:r>
          </a:p>
          <a:p>
            <a:pPr algn="just">
              <a:lnSpc>
                <a:spcPct val="115000"/>
              </a:lnSpc>
              <a:spcAft>
                <a:spcPts val="80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A.</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B.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D. </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CC7C7AB5-381D-443F-8430-55826CCC9C46}"/>
              </a:ext>
            </a:extLst>
          </p:cNvPr>
          <p:cNvSpPr/>
          <p:nvPr/>
        </p:nvSpPr>
        <p:spPr>
          <a:xfrm>
            <a:off x="978622" y="8686800"/>
            <a:ext cx="22001668" cy="3957365"/>
          </a:xfrm>
          <a:prstGeom prst="rect">
            <a:avLst/>
          </a:prstGeom>
        </p:spPr>
        <p:txBody>
          <a:bodyPr wrap="square">
            <a:spAutoFit/>
          </a:bodyPr>
          <a:lstStyle/>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Tổng số học sinh lớp 10A là 35.</a:t>
            </a:r>
          </a:p>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Có       cách chọn 5 học sinh từ 35 học sinh lớp 10A.</a:t>
            </a:r>
          </a:p>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Có       cách chọn 5 học sinh từ 19 học sinh nam của lớp 10A.</a:t>
            </a:r>
          </a:p>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Do đó có                  cách chọn 5 học sinh sao cho có ít nhất một học sinh nữ.   =&gt; Chọn B.</a:t>
            </a:r>
          </a:p>
        </p:txBody>
      </p:sp>
      <p:sp>
        <p:nvSpPr>
          <p:cNvPr id="61" name="Oval 5"/>
          <p:cNvSpPr>
            <a:spLocks noChangeArrowheads="1"/>
          </p:cNvSpPr>
          <p:nvPr/>
        </p:nvSpPr>
        <p:spPr bwMode="auto">
          <a:xfrm>
            <a:off x="7467600" y="5808734"/>
            <a:ext cx="1187511"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
        <p:nvSpPr>
          <p:cNvPr id="2" name="Rectangle 2">
            <a:extLst>
              <a:ext uri="{FF2B5EF4-FFF2-40B4-BE49-F238E27FC236}">
                <a16:creationId xmlns:a16="http://schemas.microsoft.com/office/drawing/2014/main" id="{59A850FD-0A49-7128-37B7-16DDA7398F0D}"/>
              </a:ext>
            </a:extLst>
          </p:cNvPr>
          <p:cNvSpPr>
            <a:spLocks noChangeArrowheads="1"/>
          </p:cNvSpPr>
          <p:nvPr/>
        </p:nvSpPr>
        <p:spPr bwMode="auto">
          <a:xfrm>
            <a:off x="0" y="428942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4" name="Object 3">
            <a:extLst>
              <a:ext uri="{FF2B5EF4-FFF2-40B4-BE49-F238E27FC236}">
                <a16:creationId xmlns:a16="http://schemas.microsoft.com/office/drawing/2014/main" id="{C533764B-C044-D552-73AE-9D1010E011D7}"/>
              </a:ext>
            </a:extLst>
          </p:cNvPr>
          <p:cNvGraphicFramePr>
            <a:graphicFrameLocks noChangeAspect="1"/>
          </p:cNvGraphicFramePr>
          <p:nvPr>
            <p:extLst>
              <p:ext uri="{D42A27DB-BD31-4B8C-83A1-F6EECF244321}">
                <p14:modId xmlns:p14="http://schemas.microsoft.com/office/powerpoint/2010/main" val="3163845769"/>
              </p:ext>
            </p:extLst>
          </p:nvPr>
        </p:nvGraphicFramePr>
        <p:xfrm>
          <a:off x="8655050" y="5897563"/>
          <a:ext cx="3028950" cy="1036637"/>
        </p:xfrm>
        <a:graphic>
          <a:graphicData uri="http://schemas.openxmlformats.org/presentationml/2006/ole">
            <mc:AlternateContent xmlns:mc="http://schemas.openxmlformats.org/markup-compatibility/2006">
              <mc:Choice xmlns:v="urn:schemas-microsoft-com:vml" Requires="v">
                <p:oleObj name="Equation" r:id="rId2" imgW="558720" imgH="203040" progId="Equation.DSMT4">
                  <p:embed/>
                </p:oleObj>
              </mc:Choice>
              <mc:Fallback>
                <p:oleObj name="Equation" r:id="rId2" imgW="558720" imgH="203040" progId="Equation.DSMT4">
                  <p:embed/>
                  <p:pic>
                    <p:nvPicPr>
                      <p:cNvPr id="0" name="Object 1"/>
                      <p:cNvPicPr>
                        <a:picLocks noChangeAspect="1" noChangeArrowheads="1"/>
                      </p:cNvPicPr>
                      <p:nvPr/>
                    </p:nvPicPr>
                    <p:blipFill>
                      <a:blip r:embed="rId3"/>
                      <a:srcRect/>
                      <a:stretch>
                        <a:fillRect/>
                      </a:stretch>
                    </p:blipFill>
                    <p:spPr bwMode="auto">
                      <a:xfrm>
                        <a:off x="8655050" y="5897563"/>
                        <a:ext cx="3028950" cy="1036637"/>
                      </a:xfrm>
                      <a:prstGeom prst="rect">
                        <a:avLst/>
                      </a:prstGeom>
                      <a:noFill/>
                    </p:spPr>
                  </p:pic>
                </p:oleObj>
              </mc:Fallback>
            </mc:AlternateContent>
          </a:graphicData>
        </a:graphic>
      </p:graphicFrame>
      <p:sp>
        <p:nvSpPr>
          <p:cNvPr id="5" name="Rectangle 4">
            <a:extLst>
              <a:ext uri="{FF2B5EF4-FFF2-40B4-BE49-F238E27FC236}">
                <a16:creationId xmlns:a16="http://schemas.microsoft.com/office/drawing/2014/main" id="{D8DE4F53-8711-FFA1-1C74-F731BE5B3440}"/>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7" name="Object 6">
            <a:extLst>
              <a:ext uri="{FF2B5EF4-FFF2-40B4-BE49-F238E27FC236}">
                <a16:creationId xmlns:a16="http://schemas.microsoft.com/office/drawing/2014/main" id="{07DD3DB9-C382-D7E8-F2C9-F85C1EC675EF}"/>
              </a:ext>
            </a:extLst>
          </p:cNvPr>
          <p:cNvGraphicFramePr>
            <a:graphicFrameLocks noChangeAspect="1"/>
          </p:cNvGraphicFramePr>
          <p:nvPr>
            <p:extLst>
              <p:ext uri="{D42A27DB-BD31-4B8C-83A1-F6EECF244321}">
                <p14:modId xmlns:p14="http://schemas.microsoft.com/office/powerpoint/2010/main" val="4273302369"/>
              </p:ext>
            </p:extLst>
          </p:nvPr>
        </p:nvGraphicFramePr>
        <p:xfrm>
          <a:off x="13682663" y="5897563"/>
          <a:ext cx="3074987" cy="927100"/>
        </p:xfrm>
        <a:graphic>
          <a:graphicData uri="http://schemas.openxmlformats.org/presentationml/2006/ole">
            <mc:AlternateContent xmlns:mc="http://schemas.openxmlformats.org/markup-compatibility/2006">
              <mc:Choice xmlns:v="urn:schemas-microsoft-com:vml" Requires="v">
                <p:oleObj name="Equation" r:id="rId4" imgW="558720" imgH="203040" progId="Equation.DSMT4">
                  <p:embed/>
                </p:oleObj>
              </mc:Choice>
              <mc:Fallback>
                <p:oleObj name="Equation" r:id="rId4" imgW="558720" imgH="203040" progId="Equation.DSMT4">
                  <p:embed/>
                  <p:pic>
                    <p:nvPicPr>
                      <p:cNvPr id="0" name="Object 3"/>
                      <p:cNvPicPr>
                        <a:picLocks noChangeAspect="1" noChangeArrowheads="1"/>
                      </p:cNvPicPr>
                      <p:nvPr/>
                    </p:nvPicPr>
                    <p:blipFill>
                      <a:blip r:embed="rId5"/>
                      <a:srcRect/>
                      <a:stretch>
                        <a:fillRect/>
                      </a:stretch>
                    </p:blipFill>
                    <p:spPr bwMode="auto">
                      <a:xfrm>
                        <a:off x="13682663" y="5897563"/>
                        <a:ext cx="3074987" cy="927100"/>
                      </a:xfrm>
                      <a:prstGeom prst="rect">
                        <a:avLst/>
                      </a:prstGeom>
                      <a:noFill/>
                    </p:spPr>
                  </p:pic>
                </p:oleObj>
              </mc:Fallback>
            </mc:AlternateContent>
          </a:graphicData>
        </a:graphic>
      </p:graphicFrame>
      <p:sp>
        <p:nvSpPr>
          <p:cNvPr id="8" name="Rectangle 6">
            <a:extLst>
              <a:ext uri="{FF2B5EF4-FFF2-40B4-BE49-F238E27FC236}">
                <a16:creationId xmlns:a16="http://schemas.microsoft.com/office/drawing/2014/main" id="{BB08D4BA-F5EE-126B-10A4-636E0BC1E298}"/>
              </a:ext>
            </a:extLst>
          </p:cNvPr>
          <p:cNvSpPr>
            <a:spLocks noChangeArrowheads="1"/>
          </p:cNvSpPr>
          <p:nvPr/>
        </p:nvSpPr>
        <p:spPr bwMode="auto">
          <a:xfrm>
            <a:off x="0" y="398462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9" name="Object 8">
            <a:extLst>
              <a:ext uri="{FF2B5EF4-FFF2-40B4-BE49-F238E27FC236}">
                <a16:creationId xmlns:a16="http://schemas.microsoft.com/office/drawing/2014/main" id="{195F3A23-BC61-5A28-E054-7B680B1C5322}"/>
              </a:ext>
            </a:extLst>
          </p:cNvPr>
          <p:cNvGraphicFramePr>
            <a:graphicFrameLocks noChangeAspect="1"/>
          </p:cNvGraphicFramePr>
          <p:nvPr>
            <p:extLst>
              <p:ext uri="{D42A27DB-BD31-4B8C-83A1-F6EECF244321}">
                <p14:modId xmlns:p14="http://schemas.microsoft.com/office/powerpoint/2010/main" val="3964366074"/>
              </p:ext>
            </p:extLst>
          </p:nvPr>
        </p:nvGraphicFramePr>
        <p:xfrm>
          <a:off x="18288000" y="5772150"/>
          <a:ext cx="1250950" cy="1131888"/>
        </p:xfrm>
        <a:graphic>
          <a:graphicData uri="http://schemas.openxmlformats.org/presentationml/2006/ole">
            <mc:AlternateContent xmlns:mc="http://schemas.openxmlformats.org/markup-compatibility/2006">
              <mc:Choice xmlns:v="urn:schemas-microsoft-com:vml" Requires="v">
                <p:oleObj name="Equation" r:id="rId6" imgW="253800" imgH="203040" progId="Equation.DSMT4">
                  <p:embed/>
                </p:oleObj>
              </mc:Choice>
              <mc:Fallback>
                <p:oleObj name="Equation" r:id="rId6" imgW="253800" imgH="203040" progId="Equation.DSMT4">
                  <p:embed/>
                  <p:pic>
                    <p:nvPicPr>
                      <p:cNvPr id="0" name="Object 5"/>
                      <p:cNvPicPr>
                        <a:picLocks noChangeAspect="1" noChangeArrowheads="1"/>
                      </p:cNvPicPr>
                      <p:nvPr/>
                    </p:nvPicPr>
                    <p:blipFill>
                      <a:blip r:embed="rId7"/>
                      <a:srcRect/>
                      <a:stretch>
                        <a:fillRect/>
                      </a:stretch>
                    </p:blipFill>
                    <p:spPr bwMode="auto">
                      <a:xfrm>
                        <a:off x="18288000" y="5772150"/>
                        <a:ext cx="1250950" cy="1131888"/>
                      </a:xfrm>
                      <a:prstGeom prst="rect">
                        <a:avLst/>
                      </a:prstGeom>
                      <a:noFill/>
                    </p:spPr>
                  </p:pic>
                </p:oleObj>
              </mc:Fallback>
            </mc:AlternateContent>
          </a:graphicData>
        </a:graphic>
      </p:graphicFrame>
      <p:sp>
        <p:nvSpPr>
          <p:cNvPr id="10" name="Rectangle 8">
            <a:extLst>
              <a:ext uri="{FF2B5EF4-FFF2-40B4-BE49-F238E27FC236}">
                <a16:creationId xmlns:a16="http://schemas.microsoft.com/office/drawing/2014/main" id="{24799FE7-5839-4E70-14AD-A08A092E7160}"/>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11" name="Object 10">
            <a:extLst>
              <a:ext uri="{FF2B5EF4-FFF2-40B4-BE49-F238E27FC236}">
                <a16:creationId xmlns:a16="http://schemas.microsoft.com/office/drawing/2014/main" id="{1C957A4C-89EB-1992-6991-92E606A8FA1A}"/>
              </a:ext>
            </a:extLst>
          </p:cNvPr>
          <p:cNvGraphicFramePr>
            <a:graphicFrameLocks noChangeAspect="1"/>
          </p:cNvGraphicFramePr>
          <p:nvPr>
            <p:extLst>
              <p:ext uri="{D42A27DB-BD31-4B8C-83A1-F6EECF244321}">
                <p14:modId xmlns:p14="http://schemas.microsoft.com/office/powerpoint/2010/main" val="1889071826"/>
              </p:ext>
            </p:extLst>
          </p:nvPr>
        </p:nvGraphicFramePr>
        <p:xfrm>
          <a:off x="4464050" y="5786438"/>
          <a:ext cx="1354138" cy="1085850"/>
        </p:xfrm>
        <a:graphic>
          <a:graphicData uri="http://schemas.openxmlformats.org/presentationml/2006/ole">
            <mc:AlternateContent xmlns:mc="http://schemas.openxmlformats.org/markup-compatibility/2006">
              <mc:Choice xmlns:v="urn:schemas-microsoft-com:vml" Requires="v">
                <p:oleObj name="Equation" r:id="rId8" imgW="253800" imgH="203040" progId="Equation.DSMT4">
                  <p:embed/>
                </p:oleObj>
              </mc:Choice>
              <mc:Fallback>
                <p:oleObj name="Equation" r:id="rId8" imgW="253800" imgH="203040" progId="Equation.DSMT4">
                  <p:embed/>
                  <p:pic>
                    <p:nvPicPr>
                      <p:cNvPr id="0" name="Object 7"/>
                      <p:cNvPicPr>
                        <a:picLocks noChangeAspect="1" noChangeArrowheads="1"/>
                      </p:cNvPicPr>
                      <p:nvPr/>
                    </p:nvPicPr>
                    <p:blipFill>
                      <a:blip r:embed="rId9"/>
                      <a:srcRect/>
                      <a:stretch>
                        <a:fillRect/>
                      </a:stretch>
                    </p:blipFill>
                    <p:spPr bwMode="auto">
                      <a:xfrm>
                        <a:off x="4464050" y="5786438"/>
                        <a:ext cx="1354138" cy="1085850"/>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1515C56C-DBB7-9E00-5443-ECC350FC15FD}"/>
              </a:ext>
            </a:extLst>
          </p:cNvPr>
          <p:cNvGraphicFramePr>
            <a:graphicFrameLocks noChangeAspect="1"/>
          </p:cNvGraphicFramePr>
          <p:nvPr>
            <p:extLst>
              <p:ext uri="{D42A27DB-BD31-4B8C-83A1-F6EECF244321}">
                <p14:modId xmlns:p14="http://schemas.microsoft.com/office/powerpoint/2010/main" val="1675652542"/>
              </p:ext>
            </p:extLst>
          </p:nvPr>
        </p:nvGraphicFramePr>
        <p:xfrm>
          <a:off x="4217988" y="11002963"/>
          <a:ext cx="2822575" cy="1036637"/>
        </p:xfrm>
        <a:graphic>
          <a:graphicData uri="http://schemas.openxmlformats.org/presentationml/2006/ole">
            <mc:AlternateContent xmlns:mc="http://schemas.openxmlformats.org/markup-compatibility/2006">
              <mc:Choice xmlns:v="urn:schemas-microsoft-com:vml" Requires="v">
                <p:oleObj name="Equation" r:id="rId10" imgW="520560" imgH="203040" progId="Equation.DSMT4">
                  <p:embed/>
                </p:oleObj>
              </mc:Choice>
              <mc:Fallback>
                <p:oleObj name="Equation" r:id="rId10" imgW="520560" imgH="203040" progId="Equation.DSMT4">
                  <p:embed/>
                  <p:pic>
                    <p:nvPicPr>
                      <p:cNvPr id="4" name="Object 3">
                        <a:extLst>
                          <a:ext uri="{FF2B5EF4-FFF2-40B4-BE49-F238E27FC236}">
                            <a16:creationId xmlns:a16="http://schemas.microsoft.com/office/drawing/2014/main" id="{C533764B-C044-D552-73AE-9D1010E011D7}"/>
                          </a:ext>
                        </a:extLst>
                      </p:cNvPr>
                      <p:cNvPicPr>
                        <a:picLocks noChangeAspect="1" noChangeArrowheads="1"/>
                      </p:cNvPicPr>
                      <p:nvPr/>
                    </p:nvPicPr>
                    <p:blipFill>
                      <a:blip r:embed="rId11"/>
                      <a:srcRect/>
                      <a:stretch>
                        <a:fillRect/>
                      </a:stretch>
                    </p:blipFill>
                    <p:spPr bwMode="auto">
                      <a:xfrm>
                        <a:off x="4217988" y="11002963"/>
                        <a:ext cx="2822575" cy="1036637"/>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FFF5E724-8318-E029-B4D5-8F3A686C7D97}"/>
              </a:ext>
            </a:extLst>
          </p:cNvPr>
          <p:cNvGraphicFramePr>
            <a:graphicFrameLocks noChangeAspect="1"/>
          </p:cNvGraphicFramePr>
          <p:nvPr>
            <p:extLst>
              <p:ext uri="{D42A27DB-BD31-4B8C-83A1-F6EECF244321}">
                <p14:modId xmlns:p14="http://schemas.microsoft.com/office/powerpoint/2010/main" val="588191765"/>
              </p:ext>
            </p:extLst>
          </p:nvPr>
        </p:nvGraphicFramePr>
        <p:xfrm>
          <a:off x="2438400" y="10210800"/>
          <a:ext cx="1169988" cy="1036637"/>
        </p:xfrm>
        <a:graphic>
          <a:graphicData uri="http://schemas.openxmlformats.org/presentationml/2006/ole">
            <mc:AlternateContent xmlns:mc="http://schemas.openxmlformats.org/markup-compatibility/2006">
              <mc:Choice xmlns:v="urn:schemas-microsoft-com:vml" Requires="v">
                <p:oleObj name="Equation" r:id="rId12" imgW="215640" imgH="203040" progId="Equation.DSMT4">
                  <p:embed/>
                </p:oleObj>
              </mc:Choice>
              <mc:Fallback>
                <p:oleObj name="Equation" r:id="rId12" imgW="215640" imgH="203040" progId="Equation.DSMT4">
                  <p:embed/>
                  <p:pic>
                    <p:nvPicPr>
                      <p:cNvPr id="12" name="Object 11">
                        <a:extLst>
                          <a:ext uri="{FF2B5EF4-FFF2-40B4-BE49-F238E27FC236}">
                            <a16:creationId xmlns:a16="http://schemas.microsoft.com/office/drawing/2014/main" id="{1515C56C-DBB7-9E00-5443-ECC350FC15FD}"/>
                          </a:ext>
                        </a:extLst>
                      </p:cNvPr>
                      <p:cNvPicPr>
                        <a:picLocks noChangeAspect="1" noChangeArrowheads="1"/>
                      </p:cNvPicPr>
                      <p:nvPr/>
                    </p:nvPicPr>
                    <p:blipFill>
                      <a:blip r:embed="rId13"/>
                      <a:srcRect/>
                      <a:stretch>
                        <a:fillRect/>
                      </a:stretch>
                    </p:blipFill>
                    <p:spPr bwMode="auto">
                      <a:xfrm>
                        <a:off x="2438400" y="10210800"/>
                        <a:ext cx="1169988" cy="1036637"/>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A4663F21-E889-F894-7408-F761D6D7E93F}"/>
              </a:ext>
            </a:extLst>
          </p:cNvPr>
          <p:cNvGraphicFramePr>
            <a:graphicFrameLocks noChangeAspect="1"/>
          </p:cNvGraphicFramePr>
          <p:nvPr>
            <p:extLst>
              <p:ext uri="{D42A27DB-BD31-4B8C-83A1-F6EECF244321}">
                <p14:modId xmlns:p14="http://schemas.microsoft.com/office/powerpoint/2010/main" val="1593762826"/>
              </p:ext>
            </p:extLst>
          </p:nvPr>
        </p:nvGraphicFramePr>
        <p:xfrm>
          <a:off x="2438400" y="9372600"/>
          <a:ext cx="1169988" cy="1036637"/>
        </p:xfrm>
        <a:graphic>
          <a:graphicData uri="http://schemas.openxmlformats.org/presentationml/2006/ole">
            <mc:AlternateContent xmlns:mc="http://schemas.openxmlformats.org/markup-compatibility/2006">
              <mc:Choice xmlns:v="urn:schemas-microsoft-com:vml" Requires="v">
                <p:oleObj name="Equation" r:id="rId14" imgW="215640" imgH="203040" progId="Equation.DSMT4">
                  <p:embed/>
                </p:oleObj>
              </mc:Choice>
              <mc:Fallback>
                <p:oleObj name="Equation" r:id="rId14" imgW="215640" imgH="203040" progId="Equation.DSMT4">
                  <p:embed/>
                  <p:pic>
                    <p:nvPicPr>
                      <p:cNvPr id="12" name="Object 11">
                        <a:extLst>
                          <a:ext uri="{FF2B5EF4-FFF2-40B4-BE49-F238E27FC236}">
                            <a16:creationId xmlns:a16="http://schemas.microsoft.com/office/drawing/2014/main" id="{1515C56C-DBB7-9E00-5443-ECC350FC15FD}"/>
                          </a:ext>
                        </a:extLst>
                      </p:cNvPr>
                      <p:cNvPicPr>
                        <a:picLocks noChangeAspect="1" noChangeArrowheads="1"/>
                      </p:cNvPicPr>
                      <p:nvPr/>
                    </p:nvPicPr>
                    <p:blipFill>
                      <a:blip r:embed="rId15"/>
                      <a:srcRect/>
                      <a:stretch>
                        <a:fillRect/>
                      </a:stretch>
                    </p:blipFill>
                    <p:spPr bwMode="auto">
                      <a:xfrm>
                        <a:off x="2438400" y="9372600"/>
                        <a:ext cx="1169988" cy="1036637"/>
                      </a:xfrm>
                      <a:prstGeom prst="rect">
                        <a:avLst/>
                      </a:prstGeom>
                      <a:noFill/>
                    </p:spPr>
                  </p:pic>
                </p:oleObj>
              </mc:Fallback>
            </mc:AlternateContent>
          </a:graphicData>
        </a:graphic>
      </p:graphicFrame>
    </p:spTree>
    <p:extLst>
      <p:ext uri="{BB962C8B-B14F-4D97-AF65-F5344CB8AC3E}">
        <p14:creationId xmlns:p14="http://schemas.microsoft.com/office/powerpoint/2010/main" val="2782014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6"/>
            <a:ext cx="22486206" cy="5473950"/>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646323"/>
                <a:ext cx="1858201" cy="652474"/>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8</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062336" y="7517290"/>
            <a:ext cx="22347506" cy="6043206"/>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7194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00222"/>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4" name="Rectangle 3">
            <a:extLst>
              <a:ext uri="{FF2B5EF4-FFF2-40B4-BE49-F238E27FC236}">
                <a16:creationId xmlns:a16="http://schemas.microsoft.com/office/drawing/2014/main" id="{2573F34A-5DEB-4B09-BC06-2A107FDD11DA}"/>
              </a:ext>
            </a:extLst>
          </p:cNvPr>
          <p:cNvSpPr/>
          <p:nvPr/>
        </p:nvSpPr>
        <p:spPr>
          <a:xfrm>
            <a:off x="1238354" y="3242113"/>
            <a:ext cx="22034830" cy="3230821"/>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Từ </a:t>
            </a:r>
            <a:r>
              <a:rPr lang="en-US" sz="4400" b="1">
                <a:latin typeface="Tahoma" panose="020B0604030504040204" pitchFamily="34" charset="0"/>
                <a:ea typeface="Tahoma" panose="020B0604030504040204" pitchFamily="34" charset="0"/>
                <a:cs typeface="Tahoma" panose="020B0604030504040204" pitchFamily="34" charset="0"/>
              </a:rPr>
              <a:t>10</a:t>
            </a:r>
            <a:r>
              <a:rPr lang="vi-VN" sz="4400" b="1">
                <a:latin typeface="Tahoma" panose="020B0604030504040204" pitchFamily="34" charset="0"/>
                <a:ea typeface="Tahoma" panose="020B0604030504040204" pitchFamily="34" charset="0"/>
                <a:cs typeface="Tahoma" panose="020B0604030504040204" pitchFamily="34" charset="0"/>
              </a:rPr>
              <a:t> câu hỏi, trong đó có 4 câu lý thuyết và 6 câu bài tập, người ta tạo thành các đề thi. Biết rằng trong đề thi phải gồm 3 câu hỏi trong đó có ít nhất 1 câu lý thuyết và 1 câu hỏi bài tập. Hỏi có thể tạo được bao nhiêu đề như trên ? </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	A. 69.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B. 88.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 96.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D. 100.</a:t>
            </a:r>
          </a:p>
        </p:txBody>
      </p:sp>
      <p:sp>
        <p:nvSpPr>
          <p:cNvPr id="61" name="Oval 5"/>
          <p:cNvSpPr>
            <a:spLocks noChangeArrowheads="1"/>
          </p:cNvSpPr>
          <p:nvPr/>
        </p:nvSpPr>
        <p:spPr bwMode="auto">
          <a:xfrm>
            <a:off x="10991493" y="5580134"/>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
        <p:nvSpPr>
          <p:cNvPr id="80" name="Rectangle 79">
            <a:extLst>
              <a:ext uri="{FF2B5EF4-FFF2-40B4-BE49-F238E27FC236}">
                <a16:creationId xmlns:a16="http://schemas.microsoft.com/office/drawing/2014/main" id="{3E423B64-4CBF-B182-57EA-A49E9C61B8CB}"/>
              </a:ext>
            </a:extLst>
          </p:cNvPr>
          <p:cNvSpPr/>
          <p:nvPr/>
        </p:nvSpPr>
        <p:spPr>
          <a:xfrm>
            <a:off x="1280008" y="8532134"/>
            <a:ext cx="22034830" cy="5095947"/>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Theo bài ra, một đề thi gồm 3 câu hỏi vừa có câu hỏi lý thuyết vừa có câu hỏi bài tập nên ta xét: </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TH1: Đề thi gồm 1 câu lý thuyết, 2 câu bài tập. TH này có</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đề. </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TH2: Đề thi gồm 2 câu lý thuyết, 1 câu bài tập. TH này có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đề. </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Vậy có thể tạo được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đề thi thỏa mãn yêu cầu bài toán. </a:t>
            </a:r>
          </a:p>
          <a:p>
            <a:pPr marL="629920" algn="just">
              <a:lnSpc>
                <a:spcPct val="115000"/>
              </a:lnSpc>
              <a:spcAft>
                <a:spcPts val="800"/>
              </a:spcAft>
              <a:tabLst>
                <a:tab pos="3599815" algn="l"/>
                <a:tab pos="5039995" algn="l"/>
              </a:tabLst>
            </a:pPr>
            <a:r>
              <a:rPr lang="en-US" sz="4400" b="1">
                <a:effectLst/>
                <a:latin typeface="Tahoma" panose="020B0604030504040204" pitchFamily="34" charset="0"/>
                <a:ea typeface="Tahoma" panose="020B0604030504040204" pitchFamily="34" charset="0"/>
                <a:cs typeface="Tahoma" panose="020B0604030504040204" pitchFamily="34" charset="0"/>
              </a:rPr>
              <a:t>=&gt; Chọn C.</a:t>
            </a:r>
          </a:p>
        </p:txBody>
      </p:sp>
      <p:sp>
        <p:nvSpPr>
          <p:cNvPr id="5" name="Rectangle 2">
            <a:extLst>
              <a:ext uri="{FF2B5EF4-FFF2-40B4-BE49-F238E27FC236}">
                <a16:creationId xmlns:a16="http://schemas.microsoft.com/office/drawing/2014/main" id="{E043AB9C-1578-1BAB-EB36-03E990B39030}"/>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6" name="Object 5">
            <a:extLst>
              <a:ext uri="{FF2B5EF4-FFF2-40B4-BE49-F238E27FC236}">
                <a16:creationId xmlns:a16="http://schemas.microsoft.com/office/drawing/2014/main" id="{40D473E7-6A4D-6112-4961-EDE2A70EFB4D}"/>
              </a:ext>
            </a:extLst>
          </p:cNvPr>
          <p:cNvGraphicFramePr>
            <a:graphicFrameLocks noChangeAspect="1"/>
          </p:cNvGraphicFramePr>
          <p:nvPr/>
        </p:nvGraphicFramePr>
        <p:xfrm>
          <a:off x="17375097" y="10117157"/>
          <a:ext cx="1674903" cy="1008043"/>
        </p:xfrm>
        <a:graphic>
          <a:graphicData uri="http://schemas.openxmlformats.org/presentationml/2006/ole">
            <mc:AlternateContent xmlns:mc="http://schemas.openxmlformats.org/markup-compatibility/2006">
              <mc:Choice xmlns:v="urn:schemas-microsoft-com:vml" Requires="v">
                <p:oleObj name="Equation" r:id="rId2" imgW="342751" imgH="203112" progId="Equation.DSMT4">
                  <p:embed/>
                </p:oleObj>
              </mc:Choice>
              <mc:Fallback>
                <p:oleObj name="Equation" r:id="rId2" imgW="342751" imgH="203112" progId="Equation.DSMT4">
                  <p:embed/>
                  <p:pic>
                    <p:nvPicPr>
                      <p:cNvPr id="6" name="Object 5">
                        <a:extLst>
                          <a:ext uri="{FF2B5EF4-FFF2-40B4-BE49-F238E27FC236}">
                            <a16:creationId xmlns:a16="http://schemas.microsoft.com/office/drawing/2014/main" id="{40D473E7-6A4D-6112-4961-EDE2A70EF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5097" y="10117157"/>
                        <a:ext cx="1674903" cy="1008043"/>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8E6B8B8D-A7F6-426D-D0F3-20BA6EC1AD65}"/>
              </a:ext>
            </a:extLst>
          </p:cNvPr>
          <p:cNvGraphicFramePr>
            <a:graphicFrameLocks noChangeAspect="1"/>
          </p:cNvGraphicFramePr>
          <p:nvPr/>
        </p:nvGraphicFramePr>
        <p:xfrm>
          <a:off x="17403763" y="10955338"/>
          <a:ext cx="1612900" cy="1008062"/>
        </p:xfrm>
        <a:graphic>
          <a:graphicData uri="http://schemas.openxmlformats.org/presentationml/2006/ole">
            <mc:AlternateContent xmlns:mc="http://schemas.openxmlformats.org/markup-compatibility/2006">
              <mc:Choice xmlns:v="urn:schemas-microsoft-com:vml" Requires="v">
                <p:oleObj name="Equation" r:id="rId4" imgW="330120" imgH="203040" progId="Equation.DSMT4">
                  <p:embed/>
                </p:oleObj>
              </mc:Choice>
              <mc:Fallback>
                <p:oleObj name="Equation" r:id="rId4" imgW="330120" imgH="203040" progId="Equation.DSMT4">
                  <p:embed/>
                  <p:pic>
                    <p:nvPicPr>
                      <p:cNvPr id="7" name="Object 6">
                        <a:extLst>
                          <a:ext uri="{FF2B5EF4-FFF2-40B4-BE49-F238E27FC236}">
                            <a16:creationId xmlns:a16="http://schemas.microsoft.com/office/drawing/2014/main" id="{8E6B8B8D-A7F6-426D-D0F3-20BA6EC1AD65}"/>
                          </a:ext>
                        </a:extLst>
                      </p:cNvPr>
                      <p:cNvPicPr>
                        <a:picLocks noChangeAspect="1" noChangeArrowheads="1"/>
                      </p:cNvPicPr>
                      <p:nvPr/>
                    </p:nvPicPr>
                    <p:blipFill>
                      <a:blip r:embed="rId5"/>
                      <a:srcRect/>
                      <a:stretch>
                        <a:fillRect/>
                      </a:stretch>
                    </p:blipFill>
                    <p:spPr bwMode="auto">
                      <a:xfrm>
                        <a:off x="17403763" y="10955338"/>
                        <a:ext cx="1612900" cy="1008062"/>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4DAE63FF-5F65-F716-046B-8DC7D8B0631E}"/>
              </a:ext>
            </a:extLst>
          </p:cNvPr>
          <p:cNvGraphicFramePr>
            <a:graphicFrameLocks noChangeAspect="1"/>
          </p:cNvGraphicFramePr>
          <p:nvPr/>
        </p:nvGraphicFramePr>
        <p:xfrm>
          <a:off x="7058025" y="11869738"/>
          <a:ext cx="5210175" cy="1008062"/>
        </p:xfrm>
        <a:graphic>
          <a:graphicData uri="http://schemas.openxmlformats.org/presentationml/2006/ole">
            <mc:AlternateContent xmlns:mc="http://schemas.openxmlformats.org/markup-compatibility/2006">
              <mc:Choice xmlns:v="urn:schemas-microsoft-com:vml" Requires="v">
                <p:oleObj name="Equation" r:id="rId6" imgW="1066680" imgH="203040" progId="Equation.DSMT4">
                  <p:embed/>
                </p:oleObj>
              </mc:Choice>
              <mc:Fallback>
                <p:oleObj name="Equation" r:id="rId6" imgW="1066680" imgH="203040" progId="Equation.DSMT4">
                  <p:embed/>
                  <p:pic>
                    <p:nvPicPr>
                      <p:cNvPr id="8" name="Object 7">
                        <a:extLst>
                          <a:ext uri="{FF2B5EF4-FFF2-40B4-BE49-F238E27FC236}">
                            <a16:creationId xmlns:a16="http://schemas.microsoft.com/office/drawing/2014/main" id="{4DAE63FF-5F65-F716-046B-8DC7D8B0631E}"/>
                          </a:ext>
                        </a:extLst>
                      </p:cNvPr>
                      <p:cNvPicPr>
                        <a:picLocks noChangeAspect="1" noChangeArrowheads="1"/>
                      </p:cNvPicPr>
                      <p:nvPr/>
                    </p:nvPicPr>
                    <p:blipFill>
                      <a:blip r:embed="rId7"/>
                      <a:srcRect/>
                      <a:stretch>
                        <a:fillRect/>
                      </a:stretch>
                    </p:blipFill>
                    <p:spPr bwMode="auto">
                      <a:xfrm>
                        <a:off x="7058025" y="11869738"/>
                        <a:ext cx="5210175" cy="1008062"/>
                      </a:xfrm>
                      <a:prstGeom prst="rect">
                        <a:avLst/>
                      </a:prstGeom>
                      <a:noFill/>
                    </p:spPr>
                  </p:pic>
                </p:oleObj>
              </mc:Fallback>
            </mc:AlternateContent>
          </a:graphicData>
        </a:graphic>
      </p:graphicFrame>
    </p:spTree>
    <p:extLst>
      <p:ext uri="{BB962C8B-B14F-4D97-AF65-F5344CB8AC3E}">
        <p14:creationId xmlns:p14="http://schemas.microsoft.com/office/powerpoint/2010/main" val="762865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additive="base">
                                        <p:cTn id="25" dur="500" fill="hold"/>
                                        <p:tgtEl>
                                          <p:spTgt spid="80"/>
                                        </p:tgtEl>
                                        <p:attrNameLst>
                                          <p:attrName>ppt_x</p:attrName>
                                        </p:attrNameLst>
                                      </p:cBhvr>
                                      <p:tavLst>
                                        <p:tav tm="0">
                                          <p:val>
                                            <p:strVal val="#ppt_x"/>
                                          </p:val>
                                        </p:tav>
                                        <p:tav tm="100000">
                                          <p:val>
                                            <p:strVal val="#ppt_x"/>
                                          </p:val>
                                        </p:tav>
                                      </p:tavLst>
                                    </p:anim>
                                    <p:anim calcmode="lin" valueType="num">
                                      <p:cBhvr additive="base">
                                        <p:cTn id="26" dur="500" fill="hold"/>
                                        <p:tgtEl>
                                          <p:spTgt spid="8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916302" y="1521171"/>
            <a:ext cx="22551395" cy="5729523"/>
            <a:chOff x="1268078" y="3186755"/>
            <a:chExt cx="22551395" cy="4312031"/>
          </a:xfrm>
        </p:grpSpPr>
        <p:sp>
          <p:nvSpPr>
            <p:cNvPr id="31" name="Rounded Rectangle 30"/>
            <p:cNvSpPr/>
            <p:nvPr/>
          </p:nvSpPr>
          <p:spPr>
            <a:xfrm>
              <a:off x="1597549" y="3209409"/>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186755"/>
              <a:ext cx="3343538" cy="1159244"/>
              <a:chOff x="1311958" y="3186755"/>
              <a:chExt cx="3343538" cy="1159244"/>
            </a:xfrm>
          </p:grpSpPr>
          <p:sp>
            <p:nvSpPr>
              <p:cNvPr id="33" name="Freeform 20"/>
              <p:cNvSpPr>
                <a:spLocks/>
              </p:cNvSpPr>
              <p:nvPr/>
            </p:nvSpPr>
            <p:spPr bwMode="auto">
              <a:xfrm rot="5400000">
                <a:off x="2967389" y="2292043"/>
                <a:ext cx="793395" cy="2582819"/>
              </a:xfrm>
              <a:prstGeom prst="round2SameRect">
                <a:avLst>
                  <a:gd name="adj1" fmla="val 31797"/>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301452"/>
                <a:ext cx="1858201" cy="602243"/>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9</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7"/>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5"/>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6"/>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76005" y="7482128"/>
            <a:ext cx="22347506" cy="6081472"/>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575250"/>
            <a:ext cx="8078403" cy="88484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102699" y="1607403"/>
            <a:ext cx="7356501" cy="830997"/>
          </a:xfrm>
          <a:prstGeom prst="rect">
            <a:avLst/>
          </a:prstGeom>
          <a:noFill/>
        </p:spPr>
        <p:txBody>
          <a:bodyPr wrap="none" rtlCol="0">
            <a:spAutoFit/>
          </a:bodyPr>
          <a:lstStyle/>
          <a:p>
            <a:r>
              <a:rPr lang="en-US" sz="4800" b="1">
                <a:solidFill>
                  <a:schemeClr val="bg1"/>
                </a:solidFill>
                <a:latin typeface="Tahoma" pitchFamily="34" charset="0"/>
                <a:ea typeface="Tahoma" pitchFamily="34" charset="0"/>
                <a:cs typeface="Tahoma" pitchFamily="34" charset="0"/>
              </a:rPr>
              <a:t>BÀI TẬP TRẮC NGHIỆM</a:t>
            </a:r>
            <a:endParaRPr lang="vi-VN" sz="4800" b="1">
              <a:solidFill>
                <a:schemeClr val="bg1"/>
              </a:solidFill>
              <a:latin typeface="Tahoma" pitchFamily="34" charset="0"/>
              <a:ea typeface="Tahoma" pitchFamily="34" charset="0"/>
              <a:cs typeface="Tahoma" pitchFamily="34" charset="0"/>
            </a:endParaRPr>
          </a:p>
        </p:txBody>
      </p:sp>
      <p:sp>
        <p:nvSpPr>
          <p:cNvPr id="4" name="Rectangle 3">
            <a:extLst>
              <a:ext uri="{FF2B5EF4-FFF2-40B4-BE49-F238E27FC236}">
                <a16:creationId xmlns:a16="http://schemas.microsoft.com/office/drawing/2014/main" id="{2573F34A-5DEB-4B09-BC06-2A107FDD11DA}"/>
              </a:ext>
            </a:extLst>
          </p:cNvPr>
          <p:cNvSpPr/>
          <p:nvPr/>
        </p:nvSpPr>
        <p:spPr>
          <a:xfrm>
            <a:off x="1307644" y="2676313"/>
            <a:ext cx="22034830" cy="4009496"/>
          </a:xfrm>
          <a:prstGeom prst="rect">
            <a:avLst/>
          </a:prstGeom>
        </p:spPr>
        <p:txBody>
          <a:bodyPr wrap="square">
            <a:spAutoFit/>
          </a:bodyPr>
          <a:lstStyle/>
          <a:p>
            <a:pPr algn="just">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Đội văn nghệ của một nhà trường gồm 4 học sinh lớp 12A, 3 học sinh lớp 12B và 2 học sinh lớp 12C. Cần chọn ngẫu nhiên 5 học sinh từ đội văn nghệ đó để biểu diễn trong lễ bế giảng. Hỏi có bao nhiêu cách chọn sao cho lớp nào cũng có học sinh được chọn và có ít nhất 2 học sinh lớp 12A?</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	A. 80.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B. 78.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 76.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D. 98.</a:t>
            </a:r>
          </a:p>
        </p:txBody>
      </p:sp>
      <p:sp>
        <p:nvSpPr>
          <p:cNvPr id="61" name="Oval 5"/>
          <p:cNvSpPr>
            <a:spLocks noChangeArrowheads="1"/>
          </p:cNvSpPr>
          <p:nvPr/>
        </p:nvSpPr>
        <p:spPr bwMode="auto">
          <a:xfrm>
            <a:off x="6781800" y="5715000"/>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pic>
        <p:nvPicPr>
          <p:cNvPr id="8" name="Picture 7">
            <a:extLst>
              <a:ext uri="{FF2B5EF4-FFF2-40B4-BE49-F238E27FC236}">
                <a16:creationId xmlns:a16="http://schemas.microsoft.com/office/drawing/2014/main" id="{F5655EFD-9BE4-650E-4CB4-CB2AEDD14ECF}"/>
              </a:ext>
            </a:extLst>
          </p:cNvPr>
          <p:cNvPicPr>
            <a:picLocks noChangeAspect="1"/>
          </p:cNvPicPr>
          <p:nvPr/>
        </p:nvPicPr>
        <p:blipFill>
          <a:blip r:embed="rId2"/>
          <a:stretch>
            <a:fillRect/>
          </a:stretch>
        </p:blipFill>
        <p:spPr>
          <a:xfrm>
            <a:off x="1960189" y="8520897"/>
            <a:ext cx="20366411" cy="4814103"/>
          </a:xfrm>
          <a:prstGeom prst="rect">
            <a:avLst/>
          </a:prstGeom>
        </p:spPr>
      </p:pic>
    </p:spTree>
    <p:extLst>
      <p:ext uri="{BB962C8B-B14F-4D97-AF65-F5344CB8AC3E}">
        <p14:creationId xmlns:p14="http://schemas.microsoft.com/office/powerpoint/2010/main" val="1421959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500" fill="hold"/>
                                        <p:tgtEl>
                                          <p:spTgt spid="65"/>
                                        </p:tgtEl>
                                        <p:attrNameLst>
                                          <p:attrName>ppt_x</p:attrName>
                                        </p:attrNameLst>
                                      </p:cBhvr>
                                      <p:tavLst>
                                        <p:tav tm="0">
                                          <p:val>
                                            <p:strVal val="#ppt_x"/>
                                          </p:val>
                                        </p:tav>
                                        <p:tav tm="100000">
                                          <p:val>
                                            <p:strVal val="#ppt_x"/>
                                          </p:val>
                                        </p:tav>
                                      </p:tavLst>
                                    </p:anim>
                                    <p:anim calcmode="lin" valueType="num">
                                      <p:cBhvr additive="base">
                                        <p:cTn id="1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27045" y="1705980"/>
            <a:ext cx="22460788" cy="6374615"/>
            <a:chOff x="1440196" y="3480127"/>
            <a:chExt cx="22460788" cy="5934152"/>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40196" y="3486539"/>
              <a:ext cx="22460788" cy="5927740"/>
              <a:chOff x="1440196" y="3486539"/>
              <a:chExt cx="22460788" cy="5927740"/>
            </a:xfrm>
          </p:grpSpPr>
          <p:sp>
            <p:nvSpPr>
              <p:cNvPr id="6" name="Rounded Rectangle 5"/>
              <p:cNvSpPr/>
              <p:nvPr/>
            </p:nvSpPr>
            <p:spPr>
              <a:xfrm>
                <a:off x="1440196" y="3714096"/>
                <a:ext cx="22460788" cy="5700183"/>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7" name="Round Same Side Corner Rectangle 6"/>
              <p:cNvSpPr/>
              <p:nvPr/>
            </p:nvSpPr>
            <p:spPr>
              <a:xfrm flipV="1">
                <a:off x="9152197" y="3486539"/>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528000"/>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461023" y="1752600"/>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674886" y="1848439"/>
              <a:ext cx="1542130"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err="1">
                  <a:solidFill>
                    <a:schemeClr val="bg1"/>
                  </a:solidFill>
                  <a:latin typeface="Tahoma" pitchFamily="34" charset="0"/>
                  <a:cs typeface="Tahoma" pitchFamily="34" charset="0"/>
                </a:rPr>
                <a:t>Câu</a:t>
              </a:r>
              <a:r>
                <a:rPr lang="en-US" sz="4400" b="1">
                  <a:solidFill>
                    <a:schemeClr val="bg1"/>
                  </a:solidFill>
                  <a:latin typeface="Tahoma" pitchFamily="34" charset="0"/>
                  <a:cs typeface="Tahoma" pitchFamily="34" charset="0"/>
                </a:rPr>
                <a:t> 10</a:t>
              </a:r>
            </a:p>
          </p:txBody>
        </p:sp>
      </p:grpSp>
      <p:sp>
        <p:nvSpPr>
          <p:cNvPr id="28" name="Text Box 4"/>
          <p:cNvSpPr txBox="1">
            <a:spLocks noChangeArrowheads="1"/>
          </p:cNvSpPr>
          <p:nvPr/>
        </p:nvSpPr>
        <p:spPr bwMode="auto">
          <a:xfrm>
            <a:off x="976061" y="3048000"/>
            <a:ext cx="21655339" cy="503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50000"/>
              </a:lnSpc>
            </a:pP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Thầy giáo </a:t>
            </a:r>
            <a:r>
              <a:rPr lang="en-US" sz="4400" b="1">
                <a:latin typeface="Tahoma" pitchFamily="34" charset="0"/>
                <a:ea typeface="Tahoma" pitchFamily="34" charset="0"/>
                <a:cs typeface="Tahoma" pitchFamily="34" charset="0"/>
              </a:rPr>
              <a:t>A</a:t>
            </a:r>
            <a:r>
              <a:rPr lang="vi-VN" sz="4400" b="1">
                <a:latin typeface="Tahoma" pitchFamily="34" charset="0"/>
                <a:ea typeface="Tahoma" pitchFamily="34" charset="0"/>
                <a:cs typeface="Tahoma" pitchFamily="34" charset="0"/>
              </a:rPr>
              <a:t> có </a:t>
            </a:r>
            <a:r>
              <a:rPr lang="en-US" sz="4400" b="1">
                <a:latin typeface="Tahoma" pitchFamily="34" charset="0"/>
                <a:ea typeface="Tahoma" pitchFamily="34" charset="0"/>
                <a:cs typeface="Tahoma" pitchFamily="34" charset="0"/>
              </a:rPr>
              <a:t>30</a:t>
            </a:r>
            <a:r>
              <a:rPr lang="vi-VN" sz="4400" b="1">
                <a:latin typeface="Tahoma" pitchFamily="34" charset="0"/>
                <a:ea typeface="Tahoma" pitchFamily="34" charset="0"/>
                <a:cs typeface="Tahoma" pitchFamily="34" charset="0"/>
              </a:rPr>
              <a:t> câu hỏi khác nhau gồm </a:t>
            </a:r>
            <a:r>
              <a:rPr lang="en-US" sz="4400" b="1">
                <a:latin typeface="Tahoma" pitchFamily="34" charset="0"/>
                <a:ea typeface="Tahoma" pitchFamily="34" charset="0"/>
                <a:cs typeface="Tahoma" pitchFamily="34" charset="0"/>
              </a:rPr>
              <a:t>5</a:t>
            </a:r>
            <a:r>
              <a:rPr lang="vi-VN" sz="4400" b="1">
                <a:latin typeface="Tahoma" pitchFamily="34" charset="0"/>
                <a:ea typeface="Tahoma" pitchFamily="34" charset="0"/>
                <a:cs typeface="Tahoma" pitchFamily="34" charset="0"/>
              </a:rPr>
              <a:t> câu hỏi khó, </a:t>
            </a:r>
            <a:r>
              <a:rPr lang="en-US" sz="4400" b="1">
                <a:latin typeface="Tahoma" pitchFamily="34" charset="0"/>
                <a:ea typeface="Tahoma" pitchFamily="34" charset="0"/>
                <a:cs typeface="Tahoma" pitchFamily="34" charset="0"/>
              </a:rPr>
              <a:t>10</a:t>
            </a:r>
            <a:r>
              <a:rPr lang="vi-VN" sz="4400" b="1">
                <a:latin typeface="Tahoma" pitchFamily="34" charset="0"/>
                <a:ea typeface="Tahoma" pitchFamily="34" charset="0"/>
                <a:cs typeface="Tahoma" pitchFamily="34" charset="0"/>
              </a:rPr>
              <a:t> câu hỏi trung bình và </a:t>
            </a:r>
            <a:r>
              <a:rPr lang="en-US" sz="4400" b="1">
                <a:latin typeface="Tahoma" pitchFamily="34" charset="0"/>
                <a:ea typeface="Tahoma" pitchFamily="34" charset="0"/>
                <a:cs typeface="Tahoma" pitchFamily="34" charset="0"/>
              </a:rPr>
              <a:t>15</a:t>
            </a:r>
            <a:r>
              <a:rPr lang="vi-VN" sz="4400" b="1">
                <a:latin typeface="Tahoma" pitchFamily="34" charset="0"/>
                <a:ea typeface="Tahoma" pitchFamily="34" charset="0"/>
                <a:cs typeface="Tahoma" pitchFamily="34" charset="0"/>
              </a:rPr>
              <a:t> câu dễ. Từ </a:t>
            </a:r>
            <a:r>
              <a:rPr lang="en-US" sz="4400" b="1">
                <a:latin typeface="Tahoma" pitchFamily="34" charset="0"/>
                <a:ea typeface="Tahoma" pitchFamily="34" charset="0"/>
                <a:cs typeface="Tahoma" pitchFamily="34" charset="0"/>
              </a:rPr>
              <a:t>30</a:t>
            </a:r>
            <a:r>
              <a:rPr lang="vi-VN" sz="4400" b="1">
                <a:latin typeface="Tahoma" pitchFamily="34" charset="0"/>
                <a:ea typeface="Tahoma" pitchFamily="34" charset="0"/>
                <a:cs typeface="Tahoma" pitchFamily="34" charset="0"/>
              </a:rPr>
              <a:t> câu hỏi đó có thể lập được bao nhiêu đề kiểm tra, mỗi đề gồm </a:t>
            </a:r>
            <a:r>
              <a:rPr lang="en-US" sz="4400" b="1">
                <a:latin typeface="Tahoma" pitchFamily="34" charset="0"/>
                <a:ea typeface="Tahoma" pitchFamily="34" charset="0"/>
                <a:cs typeface="Tahoma" pitchFamily="34" charset="0"/>
              </a:rPr>
              <a:t>5</a:t>
            </a:r>
            <a:r>
              <a:rPr lang="vi-VN" sz="4400" b="1">
                <a:latin typeface="Tahoma" pitchFamily="34" charset="0"/>
                <a:ea typeface="Tahoma" pitchFamily="34" charset="0"/>
                <a:cs typeface="Tahoma" pitchFamily="34" charset="0"/>
              </a:rPr>
              <a:t> câu hỏi khác nhau, sao cho trong mỗi đề nhất thiết phải có đủ cả </a:t>
            </a:r>
            <a:r>
              <a:rPr lang="en-US" sz="4400" b="1">
                <a:latin typeface="Tahoma" pitchFamily="34" charset="0"/>
                <a:ea typeface="Tahoma" pitchFamily="34" charset="0"/>
                <a:cs typeface="Tahoma" pitchFamily="34" charset="0"/>
              </a:rPr>
              <a:t>3 </a:t>
            </a:r>
            <a:r>
              <a:rPr lang="en-US" sz="4400" b="1" err="1">
                <a:latin typeface="Tahoma" pitchFamily="34" charset="0"/>
                <a:ea typeface="Tahoma" pitchFamily="34" charset="0"/>
                <a:cs typeface="Tahoma" pitchFamily="34" charset="0"/>
              </a:rPr>
              <a:t>loại</a:t>
            </a:r>
            <a:r>
              <a:rPr lang="vi-VN" sz="4400" b="1">
                <a:latin typeface="Tahoma" pitchFamily="34" charset="0"/>
                <a:ea typeface="Tahoma" pitchFamily="34" charset="0"/>
                <a:cs typeface="Tahoma" pitchFamily="34" charset="0"/>
              </a:rPr>
              <a:t> câu </a:t>
            </a:r>
            <a:r>
              <a:rPr lang="en-US" sz="4400" b="1" err="1">
                <a:latin typeface="Tahoma" pitchFamily="34" charset="0"/>
                <a:ea typeface="Tahoma" pitchFamily="34" charset="0"/>
                <a:cs typeface="Tahoma" pitchFamily="34" charset="0"/>
              </a:rPr>
              <a:t>hỏi</a:t>
            </a: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và số câu dễ không ít hơn </a:t>
            </a:r>
            <a:r>
              <a:rPr lang="en-US" sz="4400" b="1">
                <a:latin typeface="Tahoma" pitchFamily="34" charset="0"/>
                <a:ea typeface="Tahoma" pitchFamily="34" charset="0"/>
                <a:cs typeface="Tahoma" pitchFamily="34" charset="0"/>
              </a:rPr>
              <a:t>2</a:t>
            </a:r>
            <a:r>
              <a:rPr lang="vi-VN" sz="4400" b="1">
                <a:latin typeface="Tahoma" pitchFamily="34" charset="0"/>
                <a:ea typeface="Tahoma" pitchFamily="34" charset="0"/>
                <a:cs typeface="Tahoma" pitchFamily="34" charset="0"/>
              </a:rPr>
              <a:t> ?</a:t>
            </a:r>
          </a:p>
          <a:p>
            <a:pPr algn="just">
              <a:lnSpc>
                <a:spcPct val="150000"/>
              </a:lnSpc>
            </a:pP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A.  </a:t>
            </a:r>
            <a:r>
              <a:rPr lang="en-US" sz="4400" b="1">
                <a:latin typeface="Tahoma" pitchFamily="34" charset="0"/>
                <a:ea typeface="Tahoma" pitchFamily="34" charset="0"/>
                <a:cs typeface="Tahoma" pitchFamily="34" charset="0"/>
              </a:rPr>
              <a:t>56875</a:t>
            </a:r>
            <a:r>
              <a:rPr lang="vi-VN" sz="4400" b="1">
                <a:latin typeface="Tahoma" pitchFamily="34" charset="0"/>
                <a:ea typeface="Tahoma" pitchFamily="34" charset="0"/>
                <a:cs typeface="Tahoma" pitchFamily="34" charset="0"/>
              </a:rPr>
              <a:t>.	B.  </a:t>
            </a:r>
            <a:r>
              <a:rPr lang="en-US" sz="4400" b="1">
                <a:latin typeface="Tahoma" pitchFamily="34" charset="0"/>
                <a:ea typeface="Tahoma" pitchFamily="34" charset="0"/>
                <a:cs typeface="Tahoma" pitchFamily="34" charset="0"/>
              </a:rPr>
              <a:t>42802</a:t>
            </a:r>
            <a:r>
              <a:rPr lang="vi-VN" sz="4400" b="1">
                <a:latin typeface="Tahoma" pitchFamily="34" charset="0"/>
                <a:ea typeface="Tahoma" pitchFamily="34" charset="0"/>
                <a:cs typeface="Tahoma" pitchFamily="34" charset="0"/>
              </a:rPr>
              <a:t>.	C.  </a:t>
            </a:r>
            <a:r>
              <a:rPr lang="en-US" sz="4400" b="1">
                <a:latin typeface="Tahoma" pitchFamily="34" charset="0"/>
                <a:ea typeface="Tahoma" pitchFamily="34" charset="0"/>
                <a:cs typeface="Tahoma" pitchFamily="34" charset="0"/>
              </a:rPr>
              <a:t>41811</a:t>
            </a:r>
            <a:r>
              <a:rPr lang="vi-VN" sz="4400" b="1">
                <a:latin typeface="Tahoma" pitchFamily="34" charset="0"/>
                <a:ea typeface="Tahoma" pitchFamily="34" charset="0"/>
                <a:cs typeface="Tahoma" pitchFamily="34" charset="0"/>
              </a:rPr>
              <a:t>.	D. </a:t>
            </a:r>
            <a:r>
              <a:rPr lang="en-US" sz="4400" b="1">
                <a:latin typeface="Tahoma" pitchFamily="34" charset="0"/>
                <a:ea typeface="Tahoma" pitchFamily="34" charset="0"/>
                <a:cs typeface="Tahoma" pitchFamily="34" charset="0"/>
              </a:rPr>
              <a:t> 32023</a:t>
            </a:r>
            <a:r>
              <a:rPr lang="vi-VN" sz="4400" b="1">
                <a:latin typeface="Tahoma" pitchFamily="34" charset="0"/>
                <a:ea typeface="Tahoma" pitchFamily="34" charset="0"/>
                <a:cs typeface="Tahoma" pitchFamily="34" charset="0"/>
              </a:rPr>
              <a:t>.</a:t>
            </a:r>
          </a:p>
        </p:txBody>
      </p:sp>
      <p:sp>
        <p:nvSpPr>
          <p:cNvPr id="29" name="Oval 5"/>
          <p:cNvSpPr>
            <a:spLocks noChangeArrowheads="1"/>
          </p:cNvSpPr>
          <p:nvPr/>
        </p:nvSpPr>
        <p:spPr bwMode="auto">
          <a:xfrm>
            <a:off x="2761893" y="7104134"/>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grpSp>
        <p:nvGrpSpPr>
          <p:cNvPr id="30" name="Group 10"/>
          <p:cNvGrpSpPr/>
          <p:nvPr/>
        </p:nvGrpSpPr>
        <p:grpSpPr>
          <a:xfrm>
            <a:off x="926195" y="8509799"/>
            <a:ext cx="22462487" cy="5029200"/>
            <a:chOff x="1270511" y="5867400"/>
            <a:chExt cx="22462487" cy="5563961"/>
          </a:xfrm>
        </p:grpSpPr>
        <p:sp>
          <p:nvSpPr>
            <p:cNvPr id="31" name="Rounded Rectangle 30"/>
            <p:cNvSpPr/>
            <p:nvPr/>
          </p:nvSpPr>
          <p:spPr>
            <a:xfrm>
              <a:off x="1272210" y="6139010"/>
              <a:ext cx="22460788" cy="529235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70511" y="5867400"/>
              <a:ext cx="3568119" cy="885307"/>
              <a:chOff x="1224541" y="6305967"/>
              <a:chExt cx="3568119" cy="885307"/>
            </a:xfrm>
          </p:grpSpPr>
          <p:sp>
            <p:nvSpPr>
              <p:cNvPr id="33"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37" name="Rectangle 36"/>
          <p:cNvSpPr/>
          <p:nvPr/>
        </p:nvSpPr>
        <p:spPr>
          <a:xfrm>
            <a:off x="1219200" y="9131660"/>
            <a:ext cx="22228887" cy="4016933"/>
          </a:xfrm>
          <a:prstGeom prst="rect">
            <a:avLst/>
          </a:prstGeom>
        </p:spPr>
        <p:txBody>
          <a:bodyPr wrap="square">
            <a:spAutoFit/>
          </a:bodyPr>
          <a:lstStyle/>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TH1: 2 câu dễ, 1 câu trung bình và 2 câu khó có:                                  cách.</a:t>
            </a:r>
          </a:p>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TH2: 2 câu dễ, 2 câu trung bình và 1 câu khó có:                                  cách.</a:t>
            </a:r>
          </a:p>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TH3: 3 câu dễ, 1 câu trung bình và 1 câu khó có:                                   cách.</a:t>
            </a:r>
          </a:p>
          <a:p>
            <a:pPr>
              <a:lnSpc>
                <a:spcPct val="150000"/>
              </a:lnSpc>
            </a:pPr>
            <a:r>
              <a:rPr lang="pt-BR" sz="4400" b="1">
                <a:latin typeface="Tahoma" pitchFamily="34" charset="0"/>
                <a:ea typeface="Tahoma" pitchFamily="34" charset="0"/>
                <a:cs typeface="Tahoma" pitchFamily="34" charset="0"/>
              </a:rPr>
              <a:t>Số đề kiểm tra TMYC bài toán là:                                                  cách. =&gt; Chọn A</a:t>
            </a:r>
          </a:p>
        </p:txBody>
      </p:sp>
      <p:sp>
        <p:nvSpPr>
          <p:cNvPr id="59" name="Rectangle 29">
            <a:extLst>
              <a:ext uri="{FF2B5EF4-FFF2-40B4-BE49-F238E27FC236}">
                <a16:creationId xmlns:a16="http://schemas.microsoft.com/office/drawing/2014/main" id="{BD155E76-44EE-43C6-92EF-44D29AF01886}"/>
              </a:ext>
            </a:extLst>
          </p:cNvPr>
          <p:cNvSpPr>
            <a:spLocks noChangeArrowheads="1"/>
          </p:cNvSpPr>
          <p:nvPr/>
        </p:nvSpPr>
        <p:spPr bwMode="auto">
          <a:xfrm>
            <a:off x="14401800" y="883159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60" name="Object 59">
            <a:extLst>
              <a:ext uri="{FF2B5EF4-FFF2-40B4-BE49-F238E27FC236}">
                <a16:creationId xmlns:a16="http://schemas.microsoft.com/office/drawing/2014/main" id="{EC0F4A9A-DD9B-EACF-B500-C80E75E2CE6F}"/>
              </a:ext>
            </a:extLst>
          </p:cNvPr>
          <p:cNvGraphicFramePr>
            <a:graphicFrameLocks noChangeAspect="1"/>
          </p:cNvGraphicFramePr>
          <p:nvPr/>
        </p:nvGraphicFramePr>
        <p:xfrm>
          <a:off x="15408275" y="9212263"/>
          <a:ext cx="5546725" cy="1074737"/>
        </p:xfrm>
        <a:graphic>
          <a:graphicData uri="http://schemas.openxmlformats.org/presentationml/2006/ole">
            <mc:AlternateContent xmlns:mc="http://schemas.openxmlformats.org/markup-compatibility/2006">
              <mc:Choice xmlns:v="urn:schemas-microsoft-com:vml" Requires="v">
                <p:oleObj name="Equation" r:id="rId3" imgW="1180800" imgH="241200" progId="Equation.DSMT4">
                  <p:embed/>
                </p:oleObj>
              </mc:Choice>
              <mc:Fallback>
                <p:oleObj name="Equation" r:id="rId3" imgW="1180800" imgH="241200" progId="Equation.DSMT4">
                  <p:embed/>
                  <p:pic>
                    <p:nvPicPr>
                      <p:cNvPr id="60" name="Object 59">
                        <a:extLst>
                          <a:ext uri="{FF2B5EF4-FFF2-40B4-BE49-F238E27FC236}">
                            <a16:creationId xmlns:a16="http://schemas.microsoft.com/office/drawing/2014/main" id="{EC0F4A9A-DD9B-EACF-B500-C80E75E2CE6F}"/>
                          </a:ext>
                        </a:extLst>
                      </p:cNvPr>
                      <p:cNvPicPr>
                        <a:picLocks noChangeAspect="1" noChangeArrowheads="1"/>
                      </p:cNvPicPr>
                      <p:nvPr/>
                    </p:nvPicPr>
                    <p:blipFill>
                      <a:blip r:embed="rId4"/>
                      <a:srcRect/>
                      <a:stretch>
                        <a:fillRect/>
                      </a:stretch>
                    </p:blipFill>
                    <p:spPr bwMode="auto">
                      <a:xfrm>
                        <a:off x="15408275" y="9212263"/>
                        <a:ext cx="5546725" cy="1074737"/>
                      </a:xfrm>
                      <a:prstGeom prst="rect">
                        <a:avLst/>
                      </a:prstGeom>
                      <a:noFill/>
                    </p:spPr>
                  </p:pic>
                </p:oleObj>
              </mc:Fallback>
            </mc:AlternateContent>
          </a:graphicData>
        </a:graphic>
      </p:graphicFrame>
      <p:graphicFrame>
        <p:nvGraphicFramePr>
          <p:cNvPr id="61" name="Object 60">
            <a:extLst>
              <a:ext uri="{FF2B5EF4-FFF2-40B4-BE49-F238E27FC236}">
                <a16:creationId xmlns:a16="http://schemas.microsoft.com/office/drawing/2014/main" id="{B5212C5F-5AD1-3851-E13D-E035AF2F631A}"/>
              </a:ext>
            </a:extLst>
          </p:cNvPr>
          <p:cNvGraphicFramePr>
            <a:graphicFrameLocks noChangeAspect="1"/>
          </p:cNvGraphicFramePr>
          <p:nvPr/>
        </p:nvGraphicFramePr>
        <p:xfrm>
          <a:off x="15392400" y="10210800"/>
          <a:ext cx="5605462" cy="1074738"/>
        </p:xfrm>
        <a:graphic>
          <a:graphicData uri="http://schemas.openxmlformats.org/presentationml/2006/ole">
            <mc:AlternateContent xmlns:mc="http://schemas.openxmlformats.org/markup-compatibility/2006">
              <mc:Choice xmlns:v="urn:schemas-microsoft-com:vml" Requires="v">
                <p:oleObj name="Equation" r:id="rId5" imgW="1193760" imgH="241200" progId="Equation.DSMT4">
                  <p:embed/>
                </p:oleObj>
              </mc:Choice>
              <mc:Fallback>
                <p:oleObj name="Equation" r:id="rId5" imgW="1193760" imgH="241200" progId="Equation.DSMT4">
                  <p:embed/>
                  <p:pic>
                    <p:nvPicPr>
                      <p:cNvPr id="61" name="Object 60">
                        <a:extLst>
                          <a:ext uri="{FF2B5EF4-FFF2-40B4-BE49-F238E27FC236}">
                            <a16:creationId xmlns:a16="http://schemas.microsoft.com/office/drawing/2014/main" id="{B5212C5F-5AD1-3851-E13D-E035AF2F631A}"/>
                          </a:ext>
                        </a:extLst>
                      </p:cNvPr>
                      <p:cNvPicPr>
                        <a:picLocks noChangeAspect="1" noChangeArrowheads="1"/>
                      </p:cNvPicPr>
                      <p:nvPr/>
                    </p:nvPicPr>
                    <p:blipFill>
                      <a:blip r:embed="rId6"/>
                      <a:srcRect/>
                      <a:stretch>
                        <a:fillRect/>
                      </a:stretch>
                    </p:blipFill>
                    <p:spPr bwMode="auto">
                      <a:xfrm>
                        <a:off x="15392400" y="10210800"/>
                        <a:ext cx="5605462" cy="1074738"/>
                      </a:xfrm>
                      <a:prstGeom prst="rect">
                        <a:avLst/>
                      </a:prstGeom>
                      <a:noFill/>
                    </p:spPr>
                  </p:pic>
                </p:oleObj>
              </mc:Fallback>
            </mc:AlternateContent>
          </a:graphicData>
        </a:graphic>
      </p:graphicFrame>
      <p:graphicFrame>
        <p:nvGraphicFramePr>
          <p:cNvPr id="62" name="Object 61">
            <a:extLst>
              <a:ext uri="{FF2B5EF4-FFF2-40B4-BE49-F238E27FC236}">
                <a16:creationId xmlns:a16="http://schemas.microsoft.com/office/drawing/2014/main" id="{BE62A910-7864-C9DC-8FEE-1992B7E743E7}"/>
              </a:ext>
            </a:extLst>
          </p:cNvPr>
          <p:cNvGraphicFramePr>
            <a:graphicFrameLocks noChangeAspect="1"/>
          </p:cNvGraphicFramePr>
          <p:nvPr/>
        </p:nvGraphicFramePr>
        <p:xfrm>
          <a:off x="15463004" y="11269662"/>
          <a:ext cx="5605462" cy="1074738"/>
        </p:xfrm>
        <a:graphic>
          <a:graphicData uri="http://schemas.openxmlformats.org/presentationml/2006/ole">
            <mc:AlternateContent xmlns:mc="http://schemas.openxmlformats.org/markup-compatibility/2006">
              <mc:Choice xmlns:v="urn:schemas-microsoft-com:vml" Requires="v">
                <p:oleObj name="Equation" r:id="rId7" imgW="1193760" imgH="241200" progId="Equation.DSMT4">
                  <p:embed/>
                </p:oleObj>
              </mc:Choice>
              <mc:Fallback>
                <p:oleObj name="Equation" r:id="rId7" imgW="1193760" imgH="241200" progId="Equation.DSMT4">
                  <p:embed/>
                  <p:pic>
                    <p:nvPicPr>
                      <p:cNvPr id="62" name="Object 61">
                        <a:extLst>
                          <a:ext uri="{FF2B5EF4-FFF2-40B4-BE49-F238E27FC236}">
                            <a16:creationId xmlns:a16="http://schemas.microsoft.com/office/drawing/2014/main" id="{BE62A910-7864-C9DC-8FEE-1992B7E743E7}"/>
                          </a:ext>
                        </a:extLst>
                      </p:cNvPr>
                      <p:cNvPicPr>
                        <a:picLocks noChangeAspect="1" noChangeArrowheads="1"/>
                      </p:cNvPicPr>
                      <p:nvPr/>
                    </p:nvPicPr>
                    <p:blipFill>
                      <a:blip r:embed="rId8"/>
                      <a:srcRect/>
                      <a:stretch>
                        <a:fillRect/>
                      </a:stretch>
                    </p:blipFill>
                    <p:spPr bwMode="auto">
                      <a:xfrm>
                        <a:off x="15463004" y="11269662"/>
                        <a:ext cx="5605462" cy="1074738"/>
                      </a:xfrm>
                      <a:prstGeom prst="rect">
                        <a:avLst/>
                      </a:prstGeom>
                      <a:noFill/>
                    </p:spPr>
                  </p:pic>
                </p:oleObj>
              </mc:Fallback>
            </mc:AlternateContent>
          </a:graphicData>
        </a:graphic>
      </p:graphicFrame>
      <p:sp>
        <p:nvSpPr>
          <p:cNvPr id="63" name="Rectangle 31">
            <a:extLst>
              <a:ext uri="{FF2B5EF4-FFF2-40B4-BE49-F238E27FC236}">
                <a16:creationId xmlns:a16="http://schemas.microsoft.com/office/drawing/2014/main" id="{C0285747-8DD0-590C-B488-6CD7B2D5EE39}"/>
              </a:ext>
            </a:extLst>
          </p:cNvPr>
          <p:cNvSpPr>
            <a:spLocks noChangeArrowheads="1"/>
          </p:cNvSpPr>
          <p:nvPr/>
        </p:nvSpPr>
        <p:spPr bwMode="auto">
          <a:xfrm>
            <a:off x="10515600" y="12138943"/>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64" name="Object 63">
            <a:extLst>
              <a:ext uri="{FF2B5EF4-FFF2-40B4-BE49-F238E27FC236}">
                <a16:creationId xmlns:a16="http://schemas.microsoft.com/office/drawing/2014/main" id="{8FD81D4F-D39D-A768-9CCB-BD5B6478D78A}"/>
              </a:ext>
            </a:extLst>
          </p:cNvPr>
          <p:cNvGraphicFramePr>
            <a:graphicFrameLocks noChangeAspect="1"/>
          </p:cNvGraphicFramePr>
          <p:nvPr/>
        </p:nvGraphicFramePr>
        <p:xfrm>
          <a:off x="10604420" y="12363451"/>
          <a:ext cx="7988380" cy="762000"/>
        </p:xfrm>
        <a:graphic>
          <a:graphicData uri="http://schemas.openxmlformats.org/presentationml/2006/ole">
            <mc:AlternateContent xmlns:mc="http://schemas.openxmlformats.org/markup-compatibility/2006">
              <mc:Choice xmlns:v="urn:schemas-microsoft-com:vml" Requires="v">
                <p:oleObj name="Equation" r:id="rId9" imgW="1968500" imgH="177800" progId="Equation.DSMT4">
                  <p:embed/>
                </p:oleObj>
              </mc:Choice>
              <mc:Fallback>
                <p:oleObj name="Equation" r:id="rId9" imgW="1968500" imgH="177800" progId="Equation.DSMT4">
                  <p:embed/>
                  <p:pic>
                    <p:nvPicPr>
                      <p:cNvPr id="64" name="Object 63">
                        <a:extLst>
                          <a:ext uri="{FF2B5EF4-FFF2-40B4-BE49-F238E27FC236}">
                            <a16:creationId xmlns:a16="http://schemas.microsoft.com/office/drawing/2014/main" id="{8FD81D4F-D39D-A768-9CCB-BD5B6478D7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04420" y="12363451"/>
                        <a:ext cx="7988380" cy="762000"/>
                      </a:xfrm>
                      <a:prstGeom prst="rect">
                        <a:avLst/>
                      </a:prstGeom>
                      <a:noFill/>
                    </p:spPr>
                  </p:pic>
                </p:oleObj>
              </mc:Fallback>
            </mc:AlternateContent>
          </a:graphicData>
        </a:graphic>
      </p:graphicFrame>
    </p:spTree>
    <p:extLst>
      <p:ext uri="{BB962C8B-B14F-4D97-AF65-F5344CB8AC3E}">
        <p14:creationId xmlns:p14="http://schemas.microsoft.com/office/powerpoint/2010/main" val="1791863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ppt_x"/>
                                          </p:val>
                                        </p:tav>
                                        <p:tav tm="100000">
                                          <p:val>
                                            <p:strVal val="#ppt_x"/>
                                          </p:val>
                                        </p:tav>
                                      </p:tavLst>
                                    </p:anim>
                                    <p:anim calcmode="lin" valueType="num">
                                      <p:cBhvr additive="base">
                                        <p:cTn id="14" dur="500" fill="hold"/>
                                        <p:tgtEl>
                                          <p:spTgt spid="6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ppt_x"/>
                                          </p:val>
                                        </p:tav>
                                        <p:tav tm="100000">
                                          <p:val>
                                            <p:strVal val="#ppt_x"/>
                                          </p:val>
                                        </p:tav>
                                      </p:tavLst>
                                    </p:anim>
                                    <p:anim calcmode="lin" valueType="num">
                                      <p:cBhvr additive="base">
                                        <p:cTn id="18" dur="500" fill="hold"/>
                                        <p:tgtEl>
                                          <p:spTgt spid="6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500" fill="hold"/>
                                        <p:tgtEl>
                                          <p:spTgt spid="62"/>
                                        </p:tgtEl>
                                        <p:attrNameLst>
                                          <p:attrName>ppt_x</p:attrName>
                                        </p:attrNameLst>
                                      </p:cBhvr>
                                      <p:tavLst>
                                        <p:tav tm="0">
                                          <p:val>
                                            <p:strVal val="#ppt_x"/>
                                          </p:val>
                                        </p:tav>
                                        <p:tav tm="100000">
                                          <p:val>
                                            <p:strVal val="#ppt_x"/>
                                          </p:val>
                                        </p:tav>
                                      </p:tavLst>
                                    </p:anim>
                                    <p:anim calcmode="lin" valueType="num">
                                      <p:cBhvr additive="base">
                                        <p:cTn id="22" dur="500" fill="hold"/>
                                        <p:tgtEl>
                                          <p:spTgt spid="6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ppt_x"/>
                                          </p:val>
                                        </p:tav>
                                        <p:tav tm="100000">
                                          <p:val>
                                            <p:strVal val="#ppt_x"/>
                                          </p:val>
                                        </p:tav>
                                      </p:tavLst>
                                    </p:anim>
                                    <p:anim calcmode="lin" valueType="num">
                                      <p:cBhvr additive="base">
                                        <p:cTn id="26" dur="500" fill="hold"/>
                                        <p:tgtEl>
                                          <p:spTgt spid="6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5"/>
          <p:cNvGrpSpPr/>
          <p:nvPr/>
        </p:nvGrpSpPr>
        <p:grpSpPr>
          <a:xfrm>
            <a:off x="907449" y="3363723"/>
            <a:ext cx="22305870" cy="4467697"/>
            <a:chOff x="637542" y="1083939"/>
            <a:chExt cx="8611674" cy="1272428"/>
          </a:xfrm>
          <a:solidFill>
            <a:schemeClr val="accent2">
              <a:lumMod val="20000"/>
              <a:lumOff val="80000"/>
            </a:schemeClr>
          </a:solidFill>
        </p:grpSpPr>
        <p:sp>
          <p:nvSpPr>
            <p:cNvPr id="39" name="Rounded Rectangle 38"/>
            <p:cNvSpPr/>
            <p:nvPr/>
          </p:nvSpPr>
          <p:spPr>
            <a:xfrm>
              <a:off x="637542" y="1083939"/>
              <a:ext cx="8611674" cy="1272428"/>
            </a:xfrm>
            <a:prstGeom prst="roundRect">
              <a:avLst>
                <a:gd name="adj" fmla="val 4110"/>
              </a:avLst>
            </a:prstGeom>
            <a:grp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grpFill/>
          </p:spPr>
          <p:txBody>
            <a:bodyPr wrap="square" rtlCol="0">
              <a:spAutoFit/>
            </a:bodyPr>
            <a:lstStyle/>
            <a:p>
              <a:pPr algn="just">
                <a:lnSpc>
                  <a:spcPts val="4000"/>
                </a:lnSpc>
              </a:pPr>
              <a:endParaRPr lang="en-US" sz="4600">
                <a:latin typeface="Tahoma" pitchFamily="34" charset="0"/>
                <a:ea typeface="Tahoma" pitchFamily="34" charset="0"/>
                <a:cs typeface="Tahoma" pitchFamily="34" charset="0"/>
              </a:endParaRPr>
            </a:p>
          </p:txBody>
        </p:sp>
      </p:grpSp>
      <p:sp>
        <p:nvSpPr>
          <p:cNvPr id="10" name="TextBox 9"/>
          <p:cNvSpPr txBox="1"/>
          <p:nvPr/>
        </p:nvSpPr>
        <p:spPr>
          <a:xfrm>
            <a:off x="1684649" y="3369518"/>
            <a:ext cx="21289651" cy="4099327"/>
          </a:xfrm>
          <a:prstGeom prst="rect">
            <a:avLst/>
          </a:prstGeom>
          <a:noFill/>
        </p:spPr>
        <p:txBody>
          <a:bodyPr wrap="square" rtlCol="0">
            <a:spAutoFit/>
          </a:bodyPr>
          <a:lstStyle/>
          <a:p>
            <a:pPr algn="just">
              <a:lnSpc>
                <a:spcPct val="150000"/>
              </a:lnSpc>
            </a:pPr>
            <a:r>
              <a:rPr lang="vi-VN" sz="6000" b="1">
                <a:latin typeface="+mj-lt"/>
                <a:ea typeface="Tahoma" pitchFamily="34" charset="0"/>
                <a:cs typeface="Tahoma" pitchFamily="34" charset="0"/>
              </a:rPr>
              <a:t>Cho tập hợp </a:t>
            </a:r>
            <a:r>
              <a:rPr lang="en-SG" sz="6000" b="1">
                <a:latin typeface="Times New Roman" panose="02020603050405020304" pitchFamily="18" charset="0"/>
                <a:ea typeface="Tahoma" pitchFamily="34" charset="0"/>
                <a:cs typeface="Times New Roman" panose="02020603050405020304" pitchFamily="18" charset="0"/>
              </a:rPr>
              <a:t>A</a:t>
            </a:r>
            <a:r>
              <a:rPr lang="vi-VN" sz="6000" b="1">
                <a:latin typeface="+mj-lt"/>
                <a:ea typeface="Tahoma" pitchFamily="34" charset="0"/>
                <a:cs typeface="Tahoma" pitchFamily="34" charset="0"/>
              </a:rPr>
              <a:t>  gồm </a:t>
            </a:r>
            <a:r>
              <a:rPr lang="en-SG" sz="6000" b="1">
                <a:latin typeface="+mj-lt"/>
                <a:ea typeface="Tahoma" pitchFamily="34" charset="0"/>
                <a:cs typeface="Tahoma" pitchFamily="34" charset="0"/>
              </a:rPr>
              <a:t>    </a:t>
            </a:r>
            <a:r>
              <a:rPr lang="vi-VN" sz="6000" b="1">
                <a:latin typeface="+mj-lt"/>
                <a:ea typeface="Tahoma" pitchFamily="34" charset="0"/>
                <a:cs typeface="Tahoma" pitchFamily="34" charset="0"/>
              </a:rPr>
              <a:t>phần tử và một số nguyên </a:t>
            </a:r>
            <a:r>
              <a:rPr lang="en-SG" sz="6000" b="1" i="1">
                <a:latin typeface="+mj-lt"/>
                <a:ea typeface="Tahoma" pitchFamily="34" charset="0"/>
                <a:cs typeface="Tahoma" pitchFamily="34" charset="0"/>
              </a:rPr>
              <a:t>  </a:t>
            </a:r>
            <a:r>
              <a:rPr lang="vi-VN" sz="6000" b="1">
                <a:latin typeface="+mj-lt"/>
                <a:ea typeface="Tahoma" pitchFamily="34" charset="0"/>
                <a:cs typeface="Tahoma" pitchFamily="34" charset="0"/>
              </a:rPr>
              <a:t> với </a:t>
            </a:r>
            <a:endParaRPr lang="en-SG" sz="6000" b="1">
              <a:latin typeface="+mj-lt"/>
              <a:ea typeface="Tahoma" pitchFamily="34" charset="0"/>
              <a:cs typeface="Tahoma" pitchFamily="34" charset="0"/>
            </a:endParaRPr>
          </a:p>
          <a:p>
            <a:pPr algn="just">
              <a:lnSpc>
                <a:spcPct val="150000"/>
              </a:lnSpc>
            </a:pPr>
            <a:r>
              <a:rPr lang="vi-VN" sz="6000" b="1">
                <a:latin typeface="+mj-lt"/>
                <a:ea typeface="Tahoma" pitchFamily="34" charset="0"/>
                <a:cs typeface="Tahoma" pitchFamily="34" charset="0"/>
              </a:rPr>
              <a:t>Mỗi tập con gồm</a:t>
            </a:r>
            <a:r>
              <a:rPr lang="en-SG" sz="6000" b="1">
                <a:latin typeface="+mj-lt"/>
                <a:ea typeface="Tahoma" pitchFamily="34" charset="0"/>
                <a:cs typeface="Tahoma" pitchFamily="34" charset="0"/>
              </a:rPr>
              <a:t> </a:t>
            </a:r>
            <a:r>
              <a:rPr lang="vi-VN" sz="6000" b="1">
                <a:latin typeface="+mj-lt"/>
                <a:ea typeface="Tahoma" pitchFamily="34" charset="0"/>
                <a:cs typeface="Tahoma" pitchFamily="34" charset="0"/>
              </a:rPr>
              <a:t>   phần tử được lấy ra từ   </a:t>
            </a:r>
            <a:r>
              <a:rPr lang="en-SG" sz="6000" b="1">
                <a:latin typeface="+mj-lt"/>
                <a:ea typeface="Tahoma" pitchFamily="34" charset="0"/>
                <a:cs typeface="Tahoma" pitchFamily="34" charset="0"/>
              </a:rPr>
              <a:t> </a:t>
            </a:r>
            <a:r>
              <a:rPr lang="vi-VN" sz="6000" b="1">
                <a:latin typeface="+mj-lt"/>
                <a:ea typeface="Tahoma" pitchFamily="34" charset="0"/>
                <a:cs typeface="Tahoma" pitchFamily="34" charset="0"/>
              </a:rPr>
              <a:t>phần tử của </a:t>
            </a:r>
            <a:r>
              <a:rPr lang="en-SG" sz="6000" b="1">
                <a:latin typeface="Times New Roman" panose="02020603050405020304" pitchFamily="18" charset="0"/>
                <a:ea typeface="Tahoma" pitchFamily="34" charset="0"/>
                <a:cs typeface="Times New Roman" panose="02020603050405020304" pitchFamily="18" charset="0"/>
              </a:rPr>
              <a:t>A</a:t>
            </a:r>
            <a:r>
              <a:rPr lang="vi-VN" sz="6000" b="1">
                <a:latin typeface="+mj-lt"/>
                <a:ea typeface="Tahoma" pitchFamily="34" charset="0"/>
                <a:cs typeface="Tahoma" pitchFamily="34" charset="0"/>
              </a:rPr>
              <a:t> được gọi là một tổ hợp chập   </a:t>
            </a:r>
            <a:r>
              <a:rPr lang="en-SG" sz="6000" b="1">
                <a:latin typeface="+mj-lt"/>
                <a:ea typeface="Tahoma" pitchFamily="34" charset="0"/>
                <a:cs typeface="Tahoma" pitchFamily="34" charset="0"/>
              </a:rPr>
              <a:t>  </a:t>
            </a:r>
            <a:r>
              <a:rPr lang="vi-VN" sz="6000" b="1">
                <a:latin typeface="+mj-lt"/>
                <a:ea typeface="Tahoma" pitchFamily="34" charset="0"/>
                <a:cs typeface="Tahoma" pitchFamily="34" charset="0"/>
              </a:rPr>
              <a:t>của   </a:t>
            </a:r>
            <a:r>
              <a:rPr lang="en-SG" sz="6000" b="1">
                <a:latin typeface="+mj-lt"/>
                <a:ea typeface="Tahoma" pitchFamily="34" charset="0"/>
                <a:cs typeface="Tahoma" pitchFamily="34" charset="0"/>
              </a:rPr>
              <a:t>  </a:t>
            </a:r>
            <a:r>
              <a:rPr lang="vi-VN" sz="6000" b="1">
                <a:latin typeface="+mj-lt"/>
                <a:ea typeface="Tahoma" pitchFamily="34" charset="0"/>
                <a:cs typeface="Tahoma" pitchFamily="34" charset="0"/>
              </a:rPr>
              <a:t>phần tử đó.</a:t>
            </a:r>
            <a:endParaRPr lang="en-US" sz="6000" b="1">
              <a:latin typeface="+mj-lt"/>
              <a:ea typeface="Tahoma" pitchFamily="34" charset="0"/>
              <a:cs typeface="Tahoma" pitchFamily="34" charset="0"/>
            </a:endParaRPr>
          </a:p>
        </p:txBody>
      </p:sp>
      <p:grpSp>
        <p:nvGrpSpPr>
          <p:cNvPr id="55" name="Group 67"/>
          <p:cNvGrpSpPr/>
          <p:nvPr/>
        </p:nvGrpSpPr>
        <p:grpSpPr>
          <a:xfrm>
            <a:off x="1087167" y="7864523"/>
            <a:ext cx="3282348" cy="800219"/>
            <a:chOff x="1371545" y="3527166"/>
            <a:chExt cx="3282348" cy="800219"/>
          </a:xfrm>
        </p:grpSpPr>
        <p:sp>
          <p:nvSpPr>
            <p:cNvPr id="57" name="TextBox 56"/>
            <p:cNvSpPr txBox="1"/>
            <p:nvPr/>
          </p:nvSpPr>
          <p:spPr>
            <a:xfrm>
              <a:off x="2250671" y="3527166"/>
              <a:ext cx="2403222" cy="800219"/>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Câu hỏi</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71545" y="3642225"/>
              <a:ext cx="666731" cy="642577"/>
              <a:chOff x="1371545" y="3642225"/>
              <a:chExt cx="666731" cy="642577"/>
            </a:xfrm>
          </p:grpSpPr>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a:extLst>
              <a:ext uri="{FF2B5EF4-FFF2-40B4-BE49-F238E27FC236}">
                <a16:creationId xmlns:a16="http://schemas.microsoft.com/office/drawing/2014/main" id="{15596CCD-A89A-D477-E9DC-3D6FC0AC8E73}"/>
              </a:ext>
            </a:extLst>
          </p:cNvPr>
          <p:cNvGrpSpPr/>
          <p:nvPr/>
        </p:nvGrpSpPr>
        <p:grpSpPr>
          <a:xfrm>
            <a:off x="325435" y="1931840"/>
            <a:ext cx="19202401" cy="830997"/>
            <a:chOff x="168274" y="1892299"/>
            <a:chExt cx="19202401" cy="830995"/>
          </a:xfrm>
        </p:grpSpPr>
        <p:sp>
          <p:nvSpPr>
            <p:cNvPr id="46" name="Rounded Rectangle 71">
              <a:extLst>
                <a:ext uri="{FF2B5EF4-FFF2-40B4-BE49-F238E27FC236}">
                  <a16:creationId xmlns:a16="http://schemas.microsoft.com/office/drawing/2014/main" id="{8B170480-D667-F6F8-6C8D-2FA5C38E81F2}"/>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53058EB1-25A2-825F-D3E0-05355F6992B9}"/>
                </a:ext>
              </a:extLst>
            </p:cNvPr>
            <p:cNvSpPr txBox="1"/>
            <p:nvPr/>
          </p:nvSpPr>
          <p:spPr>
            <a:xfrm>
              <a:off x="1082675" y="1913523"/>
              <a:ext cx="53572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48" name="TextBox 47">
              <a:extLst>
                <a:ext uri="{FF2B5EF4-FFF2-40B4-BE49-F238E27FC236}">
                  <a16:creationId xmlns:a16="http://schemas.microsoft.com/office/drawing/2014/main" id="{8D5E3121-34A5-E24F-D29A-FCEBE5D70EC8}"/>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ĐỊNH NGHĨA</a:t>
              </a:r>
            </a:p>
          </p:txBody>
        </p:sp>
      </p:grpSp>
      <p:sp>
        <p:nvSpPr>
          <p:cNvPr id="141" name="Rectangle 97">
            <a:extLst>
              <a:ext uri="{FF2B5EF4-FFF2-40B4-BE49-F238E27FC236}">
                <a16:creationId xmlns:a16="http://schemas.microsoft.com/office/drawing/2014/main" id="{51A1CFCA-9643-E552-871D-1CA9907C8EC7}"/>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142" name="Object 141">
            <a:extLst>
              <a:ext uri="{FF2B5EF4-FFF2-40B4-BE49-F238E27FC236}">
                <a16:creationId xmlns:a16="http://schemas.microsoft.com/office/drawing/2014/main" id="{7D6E8C24-53C6-08B5-6042-CDDF650E8663}"/>
              </a:ext>
            </a:extLst>
          </p:cNvPr>
          <p:cNvGraphicFramePr>
            <a:graphicFrameLocks noChangeAspect="1"/>
          </p:cNvGraphicFramePr>
          <p:nvPr/>
        </p:nvGraphicFramePr>
        <p:xfrm>
          <a:off x="0" y="0"/>
          <a:ext cx="122238" cy="144463"/>
        </p:xfrm>
        <a:graphic>
          <a:graphicData uri="http://schemas.openxmlformats.org/presentationml/2006/ole">
            <mc:AlternateContent xmlns:mc="http://schemas.openxmlformats.org/markup-compatibility/2006">
              <mc:Choice xmlns:v="urn:schemas-microsoft-com:vml" Requires="v">
                <p:oleObj name="Equation" r:id="rId3" imgW="126835" imgH="139518" progId="Equation.DSMT4">
                  <p:embed/>
                </p:oleObj>
              </mc:Choice>
              <mc:Fallback>
                <p:oleObj name="Equation" r:id="rId3" imgW="126835" imgH="139518" progId="Equation.DSMT4">
                  <p:embed/>
                  <p:pic>
                    <p:nvPicPr>
                      <p:cNvPr id="0" name="Object 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238" cy="144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 name="Object 142">
            <a:extLst>
              <a:ext uri="{FF2B5EF4-FFF2-40B4-BE49-F238E27FC236}">
                <a16:creationId xmlns:a16="http://schemas.microsoft.com/office/drawing/2014/main" id="{AAA43BC3-1FF6-3B32-0FB8-70FD065E8CC3}"/>
              </a:ext>
            </a:extLst>
          </p:cNvPr>
          <p:cNvGraphicFramePr>
            <a:graphicFrameLocks noChangeAspect="1"/>
          </p:cNvGraphicFramePr>
          <p:nvPr>
            <p:extLst>
              <p:ext uri="{D42A27DB-BD31-4B8C-83A1-F6EECF244321}">
                <p14:modId xmlns:p14="http://schemas.microsoft.com/office/powerpoint/2010/main" val="1042317686"/>
              </p:ext>
            </p:extLst>
          </p:nvPr>
        </p:nvGraphicFramePr>
        <p:xfrm>
          <a:off x="19504992" y="3810000"/>
          <a:ext cx="2821608" cy="853131"/>
        </p:xfrm>
        <a:graphic>
          <a:graphicData uri="http://schemas.openxmlformats.org/presentationml/2006/ole">
            <mc:AlternateContent xmlns:mc="http://schemas.openxmlformats.org/markup-compatibility/2006">
              <mc:Choice xmlns:v="urn:schemas-microsoft-com:vml" Requires="v">
                <p:oleObj name="Equation" r:id="rId5" imgW="711000" imgH="215640" progId="Equation.DSMT4">
                  <p:embed/>
                </p:oleObj>
              </mc:Choice>
              <mc:Fallback>
                <p:oleObj name="Equation" r:id="rId5" imgW="711000" imgH="215640" progId="Equation.DSMT4">
                  <p:embed/>
                  <p:pic>
                    <p:nvPicPr>
                      <p:cNvPr id="0" name=""/>
                      <p:cNvPicPr/>
                      <p:nvPr/>
                    </p:nvPicPr>
                    <p:blipFill>
                      <a:blip r:embed="rId6"/>
                      <a:stretch>
                        <a:fillRect/>
                      </a:stretch>
                    </p:blipFill>
                    <p:spPr>
                      <a:xfrm>
                        <a:off x="19504992" y="3810000"/>
                        <a:ext cx="2821608" cy="853131"/>
                      </a:xfrm>
                      <a:prstGeom prst="rect">
                        <a:avLst/>
                      </a:prstGeom>
                    </p:spPr>
                  </p:pic>
                </p:oleObj>
              </mc:Fallback>
            </mc:AlternateContent>
          </a:graphicData>
        </a:graphic>
      </p:graphicFrame>
      <p:graphicFrame>
        <p:nvGraphicFramePr>
          <p:cNvPr id="144" name="Object 143">
            <a:extLst>
              <a:ext uri="{FF2B5EF4-FFF2-40B4-BE49-F238E27FC236}">
                <a16:creationId xmlns:a16="http://schemas.microsoft.com/office/drawing/2014/main" id="{67321B26-596F-1879-C521-8B49E3B395A1}"/>
              </a:ext>
            </a:extLst>
          </p:cNvPr>
          <p:cNvGraphicFramePr>
            <a:graphicFrameLocks noChangeAspect="1"/>
          </p:cNvGraphicFramePr>
          <p:nvPr>
            <p:extLst>
              <p:ext uri="{D42A27DB-BD31-4B8C-83A1-F6EECF244321}">
                <p14:modId xmlns:p14="http://schemas.microsoft.com/office/powerpoint/2010/main" val="3217603885"/>
              </p:ext>
            </p:extLst>
          </p:nvPr>
        </p:nvGraphicFramePr>
        <p:xfrm>
          <a:off x="11201400" y="6607375"/>
          <a:ext cx="685800" cy="769229"/>
        </p:xfrm>
        <a:graphic>
          <a:graphicData uri="http://schemas.openxmlformats.org/presentationml/2006/ole">
            <mc:AlternateContent xmlns:mc="http://schemas.openxmlformats.org/markup-compatibility/2006">
              <mc:Choice xmlns:v="urn:schemas-microsoft-com:vml" Requires="v">
                <p:oleObj name="Equation" r:id="rId7" imgW="139680" imgH="152280" progId="Equation.DSMT4">
                  <p:embed/>
                </p:oleObj>
              </mc:Choice>
              <mc:Fallback>
                <p:oleObj name="Equation" r:id="rId7" imgW="139680" imgH="152280" progId="Equation.DSMT4">
                  <p:embed/>
                  <p:pic>
                    <p:nvPicPr>
                      <p:cNvPr id="143" name="Object 142">
                        <a:extLst>
                          <a:ext uri="{FF2B5EF4-FFF2-40B4-BE49-F238E27FC236}">
                            <a16:creationId xmlns:a16="http://schemas.microsoft.com/office/drawing/2014/main" id="{AAA43BC3-1FF6-3B32-0FB8-70FD065E8CC3}"/>
                          </a:ext>
                        </a:extLst>
                      </p:cNvPr>
                      <p:cNvPicPr/>
                      <p:nvPr/>
                    </p:nvPicPr>
                    <p:blipFill>
                      <a:blip r:embed="rId8"/>
                      <a:stretch>
                        <a:fillRect/>
                      </a:stretch>
                    </p:blipFill>
                    <p:spPr>
                      <a:xfrm>
                        <a:off x="11201400" y="6607375"/>
                        <a:ext cx="685800" cy="769229"/>
                      </a:xfrm>
                      <a:prstGeom prst="rect">
                        <a:avLst/>
                      </a:prstGeom>
                    </p:spPr>
                  </p:pic>
                </p:oleObj>
              </mc:Fallback>
            </mc:AlternateContent>
          </a:graphicData>
        </a:graphic>
      </p:graphicFrame>
      <p:graphicFrame>
        <p:nvGraphicFramePr>
          <p:cNvPr id="145" name="Object 144">
            <a:extLst>
              <a:ext uri="{FF2B5EF4-FFF2-40B4-BE49-F238E27FC236}">
                <a16:creationId xmlns:a16="http://schemas.microsoft.com/office/drawing/2014/main" id="{990E6056-2368-793A-6678-2E6764B11391}"/>
              </a:ext>
            </a:extLst>
          </p:cNvPr>
          <p:cNvGraphicFramePr>
            <a:graphicFrameLocks noChangeAspect="1"/>
          </p:cNvGraphicFramePr>
          <p:nvPr>
            <p:extLst>
              <p:ext uri="{D42A27DB-BD31-4B8C-83A1-F6EECF244321}">
                <p14:modId xmlns:p14="http://schemas.microsoft.com/office/powerpoint/2010/main" val="528793448"/>
              </p:ext>
            </p:extLst>
          </p:nvPr>
        </p:nvGraphicFramePr>
        <p:xfrm>
          <a:off x="7391400" y="5035071"/>
          <a:ext cx="771526" cy="957906"/>
        </p:xfrm>
        <a:graphic>
          <a:graphicData uri="http://schemas.openxmlformats.org/presentationml/2006/ole">
            <mc:AlternateContent xmlns:mc="http://schemas.openxmlformats.org/markup-compatibility/2006">
              <mc:Choice xmlns:v="urn:schemas-microsoft-com:vml" Requires="v">
                <p:oleObj name="Equation" r:id="rId9" imgW="139680" imgH="203040" progId="Equation.DSMT4">
                  <p:embed/>
                </p:oleObj>
              </mc:Choice>
              <mc:Fallback>
                <p:oleObj name="Equation" r:id="rId9" imgW="139680" imgH="203040" progId="Equation.DSMT4">
                  <p:embed/>
                  <p:pic>
                    <p:nvPicPr>
                      <p:cNvPr id="144" name="Object 143">
                        <a:extLst>
                          <a:ext uri="{FF2B5EF4-FFF2-40B4-BE49-F238E27FC236}">
                            <a16:creationId xmlns:a16="http://schemas.microsoft.com/office/drawing/2014/main" id="{67321B26-596F-1879-C521-8B49E3B395A1}"/>
                          </a:ext>
                        </a:extLst>
                      </p:cNvPr>
                      <p:cNvPicPr/>
                      <p:nvPr/>
                    </p:nvPicPr>
                    <p:blipFill>
                      <a:blip r:embed="rId10"/>
                      <a:stretch>
                        <a:fillRect/>
                      </a:stretch>
                    </p:blipFill>
                    <p:spPr>
                      <a:xfrm>
                        <a:off x="7391400" y="5035071"/>
                        <a:ext cx="771526" cy="957906"/>
                      </a:xfrm>
                      <a:prstGeom prst="rect">
                        <a:avLst/>
                      </a:prstGeom>
                    </p:spPr>
                  </p:pic>
                </p:oleObj>
              </mc:Fallback>
            </mc:AlternateContent>
          </a:graphicData>
        </a:graphic>
      </p:graphicFrame>
      <p:graphicFrame>
        <p:nvGraphicFramePr>
          <p:cNvPr id="146" name="Object 145">
            <a:extLst>
              <a:ext uri="{FF2B5EF4-FFF2-40B4-BE49-F238E27FC236}">
                <a16:creationId xmlns:a16="http://schemas.microsoft.com/office/drawing/2014/main" id="{FD235A8B-A491-96C9-48FC-AF1E1A5D08F1}"/>
              </a:ext>
            </a:extLst>
          </p:cNvPr>
          <p:cNvGraphicFramePr>
            <a:graphicFrameLocks noChangeAspect="1"/>
          </p:cNvGraphicFramePr>
          <p:nvPr>
            <p:extLst>
              <p:ext uri="{D42A27DB-BD31-4B8C-83A1-F6EECF244321}">
                <p14:modId xmlns:p14="http://schemas.microsoft.com/office/powerpoint/2010/main" val="321847124"/>
              </p:ext>
            </p:extLst>
          </p:nvPr>
        </p:nvGraphicFramePr>
        <p:xfrm>
          <a:off x="8382000" y="3886200"/>
          <a:ext cx="685800" cy="769229"/>
        </p:xfrm>
        <a:graphic>
          <a:graphicData uri="http://schemas.openxmlformats.org/presentationml/2006/ole">
            <mc:AlternateContent xmlns:mc="http://schemas.openxmlformats.org/markup-compatibility/2006">
              <mc:Choice xmlns:v="urn:schemas-microsoft-com:vml" Requires="v">
                <p:oleObj name="Equation" r:id="rId11" imgW="139680" imgH="152280" progId="Equation.DSMT4">
                  <p:embed/>
                </p:oleObj>
              </mc:Choice>
              <mc:Fallback>
                <p:oleObj name="Equation" r:id="rId11" imgW="139680" imgH="152280" progId="Equation.DSMT4">
                  <p:embed/>
                  <p:pic>
                    <p:nvPicPr>
                      <p:cNvPr id="144" name="Object 143">
                        <a:extLst>
                          <a:ext uri="{FF2B5EF4-FFF2-40B4-BE49-F238E27FC236}">
                            <a16:creationId xmlns:a16="http://schemas.microsoft.com/office/drawing/2014/main" id="{67321B26-596F-1879-C521-8B49E3B395A1}"/>
                          </a:ext>
                        </a:extLst>
                      </p:cNvPr>
                      <p:cNvPicPr/>
                      <p:nvPr/>
                    </p:nvPicPr>
                    <p:blipFill>
                      <a:blip r:embed="rId12"/>
                      <a:stretch>
                        <a:fillRect/>
                      </a:stretch>
                    </p:blipFill>
                    <p:spPr>
                      <a:xfrm>
                        <a:off x="8382000" y="3886200"/>
                        <a:ext cx="685800" cy="769229"/>
                      </a:xfrm>
                      <a:prstGeom prst="rect">
                        <a:avLst/>
                      </a:prstGeom>
                    </p:spPr>
                  </p:pic>
                </p:oleObj>
              </mc:Fallback>
            </mc:AlternateContent>
          </a:graphicData>
        </a:graphic>
      </p:graphicFrame>
      <p:graphicFrame>
        <p:nvGraphicFramePr>
          <p:cNvPr id="147" name="Object 146">
            <a:extLst>
              <a:ext uri="{FF2B5EF4-FFF2-40B4-BE49-F238E27FC236}">
                <a16:creationId xmlns:a16="http://schemas.microsoft.com/office/drawing/2014/main" id="{0A71C4CD-46EC-046D-1822-48F490A4B43C}"/>
              </a:ext>
            </a:extLst>
          </p:cNvPr>
          <p:cNvGraphicFramePr>
            <a:graphicFrameLocks noChangeAspect="1"/>
          </p:cNvGraphicFramePr>
          <p:nvPr>
            <p:extLst>
              <p:ext uri="{D42A27DB-BD31-4B8C-83A1-F6EECF244321}">
                <p14:modId xmlns:p14="http://schemas.microsoft.com/office/powerpoint/2010/main" val="2338274978"/>
              </p:ext>
            </p:extLst>
          </p:nvPr>
        </p:nvGraphicFramePr>
        <p:xfrm>
          <a:off x="17621250" y="3733800"/>
          <a:ext cx="705653" cy="876120"/>
        </p:xfrm>
        <a:graphic>
          <a:graphicData uri="http://schemas.openxmlformats.org/presentationml/2006/ole">
            <mc:AlternateContent xmlns:mc="http://schemas.openxmlformats.org/markup-compatibility/2006">
              <mc:Choice xmlns:v="urn:schemas-microsoft-com:vml" Requires="v">
                <p:oleObj name="Equation" r:id="rId13" imgW="139680" imgH="203040" progId="Equation.DSMT4">
                  <p:embed/>
                </p:oleObj>
              </mc:Choice>
              <mc:Fallback>
                <p:oleObj name="Equation" r:id="rId13" imgW="139680" imgH="203040" progId="Equation.DSMT4">
                  <p:embed/>
                  <p:pic>
                    <p:nvPicPr>
                      <p:cNvPr id="145" name="Object 144">
                        <a:extLst>
                          <a:ext uri="{FF2B5EF4-FFF2-40B4-BE49-F238E27FC236}">
                            <a16:creationId xmlns:a16="http://schemas.microsoft.com/office/drawing/2014/main" id="{990E6056-2368-793A-6678-2E6764B11391}"/>
                          </a:ext>
                        </a:extLst>
                      </p:cNvPr>
                      <p:cNvPicPr/>
                      <p:nvPr/>
                    </p:nvPicPr>
                    <p:blipFill>
                      <a:blip r:embed="rId10"/>
                      <a:stretch>
                        <a:fillRect/>
                      </a:stretch>
                    </p:blipFill>
                    <p:spPr>
                      <a:xfrm>
                        <a:off x="17621250" y="3733800"/>
                        <a:ext cx="705653" cy="876120"/>
                      </a:xfrm>
                      <a:prstGeom prst="rect">
                        <a:avLst/>
                      </a:prstGeom>
                    </p:spPr>
                  </p:pic>
                </p:oleObj>
              </mc:Fallback>
            </mc:AlternateContent>
          </a:graphicData>
        </a:graphic>
      </p:graphicFrame>
      <p:graphicFrame>
        <p:nvGraphicFramePr>
          <p:cNvPr id="148" name="Object 147">
            <a:extLst>
              <a:ext uri="{FF2B5EF4-FFF2-40B4-BE49-F238E27FC236}">
                <a16:creationId xmlns:a16="http://schemas.microsoft.com/office/drawing/2014/main" id="{B2B29479-EF42-D129-6AB9-3FC768259CE9}"/>
              </a:ext>
            </a:extLst>
          </p:cNvPr>
          <p:cNvGraphicFramePr>
            <a:graphicFrameLocks noChangeAspect="1"/>
          </p:cNvGraphicFramePr>
          <p:nvPr>
            <p:extLst>
              <p:ext uri="{D42A27DB-BD31-4B8C-83A1-F6EECF244321}">
                <p14:modId xmlns:p14="http://schemas.microsoft.com/office/powerpoint/2010/main" val="1947331568"/>
              </p:ext>
            </p:extLst>
          </p:nvPr>
        </p:nvGraphicFramePr>
        <p:xfrm>
          <a:off x="9134474" y="6400800"/>
          <a:ext cx="771526" cy="957906"/>
        </p:xfrm>
        <a:graphic>
          <a:graphicData uri="http://schemas.openxmlformats.org/presentationml/2006/ole">
            <mc:AlternateContent xmlns:mc="http://schemas.openxmlformats.org/markup-compatibility/2006">
              <mc:Choice xmlns:v="urn:schemas-microsoft-com:vml" Requires="v">
                <p:oleObj name="Equation" r:id="rId14" imgW="139680" imgH="203040" progId="Equation.DSMT4">
                  <p:embed/>
                </p:oleObj>
              </mc:Choice>
              <mc:Fallback>
                <p:oleObj name="Equation" r:id="rId14" imgW="139680" imgH="203040" progId="Equation.DSMT4">
                  <p:embed/>
                  <p:pic>
                    <p:nvPicPr>
                      <p:cNvPr id="145" name="Object 144">
                        <a:extLst>
                          <a:ext uri="{FF2B5EF4-FFF2-40B4-BE49-F238E27FC236}">
                            <a16:creationId xmlns:a16="http://schemas.microsoft.com/office/drawing/2014/main" id="{990E6056-2368-793A-6678-2E6764B11391}"/>
                          </a:ext>
                        </a:extLst>
                      </p:cNvPr>
                      <p:cNvPicPr/>
                      <p:nvPr/>
                    </p:nvPicPr>
                    <p:blipFill>
                      <a:blip r:embed="rId10"/>
                      <a:stretch>
                        <a:fillRect/>
                      </a:stretch>
                    </p:blipFill>
                    <p:spPr>
                      <a:xfrm>
                        <a:off x="9134474" y="6400800"/>
                        <a:ext cx="771526" cy="957906"/>
                      </a:xfrm>
                      <a:prstGeom prst="rect">
                        <a:avLst/>
                      </a:prstGeom>
                    </p:spPr>
                  </p:pic>
                </p:oleObj>
              </mc:Fallback>
            </mc:AlternateContent>
          </a:graphicData>
        </a:graphic>
      </p:graphicFrame>
      <p:graphicFrame>
        <p:nvGraphicFramePr>
          <p:cNvPr id="149" name="Object 148">
            <a:extLst>
              <a:ext uri="{FF2B5EF4-FFF2-40B4-BE49-F238E27FC236}">
                <a16:creationId xmlns:a16="http://schemas.microsoft.com/office/drawing/2014/main" id="{43DBB494-84F3-15C6-D34F-37BE7AB9D220}"/>
              </a:ext>
            </a:extLst>
          </p:cNvPr>
          <p:cNvGraphicFramePr>
            <a:graphicFrameLocks noChangeAspect="1"/>
          </p:cNvGraphicFramePr>
          <p:nvPr>
            <p:extLst>
              <p:ext uri="{D42A27DB-BD31-4B8C-83A1-F6EECF244321}">
                <p14:modId xmlns:p14="http://schemas.microsoft.com/office/powerpoint/2010/main" val="1660749099"/>
              </p:ext>
            </p:extLst>
          </p:nvPr>
        </p:nvGraphicFramePr>
        <p:xfrm>
          <a:off x="15678150" y="5257800"/>
          <a:ext cx="685800" cy="769229"/>
        </p:xfrm>
        <a:graphic>
          <a:graphicData uri="http://schemas.openxmlformats.org/presentationml/2006/ole">
            <mc:AlternateContent xmlns:mc="http://schemas.openxmlformats.org/markup-compatibility/2006">
              <mc:Choice xmlns:v="urn:schemas-microsoft-com:vml" Requires="v">
                <p:oleObj name="Equation" r:id="rId15" imgW="139680" imgH="152280" progId="Equation.DSMT4">
                  <p:embed/>
                </p:oleObj>
              </mc:Choice>
              <mc:Fallback>
                <p:oleObj name="Equation" r:id="rId15" imgW="139680" imgH="152280" progId="Equation.DSMT4">
                  <p:embed/>
                  <p:pic>
                    <p:nvPicPr>
                      <p:cNvPr id="144" name="Object 143">
                        <a:extLst>
                          <a:ext uri="{FF2B5EF4-FFF2-40B4-BE49-F238E27FC236}">
                            <a16:creationId xmlns:a16="http://schemas.microsoft.com/office/drawing/2014/main" id="{67321B26-596F-1879-C521-8B49E3B395A1}"/>
                          </a:ext>
                        </a:extLst>
                      </p:cNvPr>
                      <p:cNvPicPr/>
                      <p:nvPr/>
                    </p:nvPicPr>
                    <p:blipFill>
                      <a:blip r:embed="rId12"/>
                      <a:stretch>
                        <a:fillRect/>
                      </a:stretch>
                    </p:blipFill>
                    <p:spPr>
                      <a:xfrm>
                        <a:off x="15678150" y="5257800"/>
                        <a:ext cx="685800" cy="769229"/>
                      </a:xfrm>
                      <a:prstGeom prst="rect">
                        <a:avLst/>
                      </a:prstGeom>
                    </p:spPr>
                  </p:pic>
                </p:oleObj>
              </mc:Fallback>
            </mc:AlternateContent>
          </a:graphicData>
        </a:graphic>
      </p:graphicFrame>
    </p:spTree>
    <p:extLst>
      <p:ext uri="{BB962C8B-B14F-4D97-AF65-F5344CB8AC3E}">
        <p14:creationId xmlns:p14="http://schemas.microsoft.com/office/powerpoint/2010/main" val="331891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circle(in)">
                                      <p:cBhvr>
                                        <p:cTn id="7" dur="2000"/>
                                        <p:tgtEl>
                                          <p:spTgt spid="146"/>
                                        </p:tgtEl>
                                      </p:cBhvr>
                                    </p:animEffect>
                                  </p:childTnLst>
                                </p:cTn>
                              </p:par>
                              <p:par>
                                <p:cTn id="8" presetID="6" presetClass="entr" presetSubtype="16" fill="hold" nodeType="withEffect">
                                  <p:stCondLst>
                                    <p:cond delay="0"/>
                                  </p:stCondLst>
                                  <p:childTnLst>
                                    <p:set>
                                      <p:cBhvr>
                                        <p:cTn id="9" dur="1" fill="hold">
                                          <p:stCondLst>
                                            <p:cond delay="0"/>
                                          </p:stCondLst>
                                        </p:cTn>
                                        <p:tgtEl>
                                          <p:spTgt spid="147"/>
                                        </p:tgtEl>
                                        <p:attrNameLst>
                                          <p:attrName>style.visibility</p:attrName>
                                        </p:attrNameLst>
                                      </p:cBhvr>
                                      <p:to>
                                        <p:strVal val="visible"/>
                                      </p:to>
                                    </p:set>
                                    <p:animEffect transition="in" filter="circle(in)">
                                      <p:cBhvr>
                                        <p:cTn id="10" dur="2000"/>
                                        <p:tgtEl>
                                          <p:spTgt spid="147"/>
                                        </p:tgtEl>
                                      </p:cBhvr>
                                    </p:animEffect>
                                  </p:childTnLst>
                                </p:cTn>
                              </p:par>
                              <p:par>
                                <p:cTn id="11" presetID="6" presetClass="entr" presetSubtype="16" fill="hold" nodeType="with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circle(in)">
                                      <p:cBhvr>
                                        <p:cTn id="13" dur="2000"/>
                                        <p:tgtEl>
                                          <p:spTgt spid="143"/>
                                        </p:tgtEl>
                                      </p:cBhvr>
                                    </p:animEffect>
                                  </p:childTnLst>
                                </p:cTn>
                              </p:par>
                              <p:par>
                                <p:cTn id="14" presetID="6" presetClass="entr" presetSubtype="16" fill="hold" nodeType="withEffect">
                                  <p:stCondLst>
                                    <p:cond delay="0"/>
                                  </p:stCondLst>
                                  <p:childTnLst>
                                    <p:set>
                                      <p:cBhvr>
                                        <p:cTn id="15" dur="1" fill="hold">
                                          <p:stCondLst>
                                            <p:cond delay="0"/>
                                          </p:stCondLst>
                                        </p:cTn>
                                        <p:tgtEl>
                                          <p:spTgt spid="149"/>
                                        </p:tgtEl>
                                        <p:attrNameLst>
                                          <p:attrName>style.visibility</p:attrName>
                                        </p:attrNameLst>
                                      </p:cBhvr>
                                      <p:to>
                                        <p:strVal val="visible"/>
                                      </p:to>
                                    </p:set>
                                    <p:animEffect transition="in" filter="circle(in)">
                                      <p:cBhvr>
                                        <p:cTn id="16" dur="2000"/>
                                        <p:tgtEl>
                                          <p:spTgt spid="149"/>
                                        </p:tgtEl>
                                      </p:cBhvr>
                                    </p:animEffect>
                                  </p:childTnLst>
                                </p:cTn>
                              </p:par>
                              <p:par>
                                <p:cTn id="17" presetID="6" presetClass="entr" presetSubtype="16" fill="hold" nodeType="with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circle(in)">
                                      <p:cBhvr>
                                        <p:cTn id="19" dur="2000"/>
                                        <p:tgtEl>
                                          <p:spTgt spid="145"/>
                                        </p:tgtEl>
                                      </p:cBhvr>
                                    </p:animEffect>
                                  </p:childTnLst>
                                </p:cTn>
                              </p:par>
                              <p:par>
                                <p:cTn id="20" presetID="6" presetClass="entr" presetSubtype="16" fill="hold" nodeType="withEffect">
                                  <p:stCondLst>
                                    <p:cond delay="0"/>
                                  </p:stCondLst>
                                  <p:childTnLst>
                                    <p:set>
                                      <p:cBhvr>
                                        <p:cTn id="21" dur="1" fill="hold">
                                          <p:stCondLst>
                                            <p:cond delay="0"/>
                                          </p:stCondLst>
                                        </p:cTn>
                                        <p:tgtEl>
                                          <p:spTgt spid="148"/>
                                        </p:tgtEl>
                                        <p:attrNameLst>
                                          <p:attrName>style.visibility</p:attrName>
                                        </p:attrNameLst>
                                      </p:cBhvr>
                                      <p:to>
                                        <p:strVal val="visible"/>
                                      </p:to>
                                    </p:set>
                                    <p:animEffect transition="in" filter="circle(in)">
                                      <p:cBhvr>
                                        <p:cTn id="22" dur="2000"/>
                                        <p:tgtEl>
                                          <p:spTgt spid="148"/>
                                        </p:tgtEl>
                                      </p:cBhvr>
                                    </p:animEffect>
                                  </p:childTnLst>
                                </p:cTn>
                              </p:par>
                              <p:par>
                                <p:cTn id="23" presetID="6" presetClass="entr" presetSubtype="16" fill="hold" nodeType="with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circle(in)">
                                      <p:cBhvr>
                                        <p:cTn id="25" dur="2000"/>
                                        <p:tgtEl>
                                          <p:spTgt spid="144"/>
                                        </p:tgtEl>
                                      </p:cBhvr>
                                    </p:animEffect>
                                  </p:childTnLst>
                                </p:cTn>
                              </p:par>
                              <p:par>
                                <p:cTn id="26" presetID="6" presetClass="entr" presetSubtype="16" fill="hold" grpId="1"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in)">
                                      <p:cBhvr>
                                        <p:cTn id="3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407954" y="3161890"/>
            <a:ext cx="22375846" cy="2823194"/>
            <a:chOff x="721799" y="1603075"/>
            <a:chExt cx="22375846" cy="2823194"/>
          </a:xfrm>
        </p:grpSpPr>
        <p:grpSp>
          <p:nvGrpSpPr>
            <p:cNvPr id="52" name="Group 54"/>
            <p:cNvGrpSpPr/>
            <p:nvPr/>
          </p:nvGrpSpPr>
          <p:grpSpPr>
            <a:xfrm>
              <a:off x="721799" y="1603075"/>
              <a:ext cx="22375846" cy="2823194"/>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343539" cy="940513"/>
                <a:chOff x="1311958" y="3405486"/>
                <a:chExt cx="3343539" cy="940513"/>
              </a:xfrm>
            </p:grpSpPr>
            <p:sp>
              <p:nvSpPr>
                <p:cNvPr id="56"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2404826" cy="800219"/>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Ví dụ</a:t>
                  </a:r>
                  <a:r>
                    <a:rPr lang="en-SG" sz="4600" b="1">
                      <a:solidFill>
                        <a:schemeClr val="bg1"/>
                      </a:solidFill>
                      <a:latin typeface="Tahoma" pitchFamily="34" charset="0"/>
                      <a:ea typeface="Tahoma" pitchFamily="34" charset="0"/>
                      <a:cs typeface="Tahoma" pitchFamily="34" charset="0"/>
                    </a:rPr>
                    <a:t> 1</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4207856" y="1773364"/>
              <a:ext cx="18620052" cy="2585323"/>
            </a:xfrm>
            <a:prstGeom prst="rect">
              <a:avLst/>
            </a:prstGeom>
            <a:noFill/>
          </p:spPr>
          <p:txBody>
            <a:bodyPr wrap="square" rtlCol="0">
              <a:spAutoFit/>
            </a:bodyPr>
            <a:lstStyle/>
            <a:p>
              <a:r>
                <a:rPr lang="en-US" sz="5400" b="1" err="1">
                  <a:effectLst/>
                  <a:latin typeface="Times New Roman" panose="02020603050405020304" pitchFamily="18" charset="0"/>
                  <a:ea typeface="Calibri" panose="020F0502020204030204" pitchFamily="34" charset="0"/>
                </a:rPr>
                <a:t>Bạn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Quân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có</a:t>
              </a:r>
              <a:r>
                <a:rPr lang="en-US" sz="5400" b="1">
                  <a:effectLst/>
                  <a:latin typeface="Times New Roman" panose="02020603050405020304" pitchFamily="18" charset="0"/>
                  <a:ea typeface="Calibri" panose="020F0502020204030204" pitchFamily="34" charset="0"/>
                </a:rPr>
                <a:t> 4 </a:t>
              </a:r>
              <a:r>
                <a:rPr lang="en-US" sz="5400" b="1" err="1">
                  <a:effectLst/>
                  <a:latin typeface="Times New Roman" panose="02020603050405020304" pitchFamily="18" charset="0"/>
                  <a:ea typeface="Calibri" panose="020F0502020204030204" pitchFamily="34" charset="0"/>
                </a:rPr>
                <a:t>chiếc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sơ</a:t>
              </a:r>
              <a:r>
                <a:rPr lang="en-US" sz="5400" b="1">
                  <a:effectLst/>
                  <a:latin typeface="Times New Roman" panose="02020603050405020304" pitchFamily="18" charset="0"/>
                  <a:ea typeface="Calibri" panose="020F0502020204030204" pitchFamily="34" charset="0"/>
                </a:rPr>
                <a:t> mi </a:t>
              </a:r>
              <a:r>
                <a:rPr lang="en-US" sz="5400" b="1" err="1">
                  <a:effectLst/>
                  <a:latin typeface="Times New Roman" panose="02020603050405020304" pitchFamily="18" charset="0"/>
                  <a:ea typeface="Calibri" panose="020F0502020204030204" pitchFamily="34" charset="0"/>
                </a:rPr>
                <a:t>khác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màu</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là</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vàng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xanh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trắng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và</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nâu</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Bạn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muốn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chọn</a:t>
              </a:r>
              <a:r>
                <a:rPr lang="en-US" sz="5400" b="1">
                  <a:effectLst/>
                  <a:latin typeface="Times New Roman" panose="02020603050405020304" pitchFamily="18" charset="0"/>
                  <a:ea typeface="Calibri" panose="020F0502020204030204" pitchFamily="34" charset="0"/>
                </a:rPr>
                <a:t> 2 </a:t>
              </a:r>
              <a:r>
                <a:rPr lang="en-US" sz="5400" b="1" err="1">
                  <a:effectLst/>
                  <a:latin typeface="Times New Roman" panose="02020603050405020304" pitchFamily="18" charset="0"/>
                  <a:ea typeface="Calibri" panose="020F0502020204030204" pitchFamily="34" charset="0"/>
                </a:rPr>
                <a:t>chiếc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để</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mặc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khi</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đi</a:t>
              </a:r>
              <a:r>
                <a:rPr lang="en-US" sz="5400" b="1">
                  <a:effectLst/>
                  <a:latin typeface="Times New Roman" panose="02020603050405020304" pitchFamily="18" charset="0"/>
                  <a:ea typeface="Calibri" panose="020F0502020204030204" pitchFamily="34" charset="0"/>
                </a:rPr>
                <a:t> du </a:t>
              </a:r>
              <a:r>
                <a:rPr lang="en-US" sz="5400" b="1" err="1">
                  <a:effectLst/>
                  <a:latin typeface="Times New Roman" panose="02020603050405020304" pitchFamily="18" charset="0"/>
                  <a:ea typeface="Calibri" panose="020F0502020204030204" pitchFamily="34" charset="0"/>
                </a:rPr>
                <a:t>lịch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Viết</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các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tổ</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hợp</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chập</a:t>
              </a:r>
              <a:r>
                <a:rPr lang="en-US" sz="5400" b="1">
                  <a:effectLst/>
                  <a:latin typeface="Times New Roman" panose="02020603050405020304" pitchFamily="18" charset="0"/>
                  <a:ea typeface="Calibri" panose="020F0502020204030204" pitchFamily="34" charset="0"/>
                </a:rPr>
                <a:t> 2 </a:t>
              </a:r>
              <a:r>
                <a:rPr lang="en-US" sz="5400" b="1" err="1">
                  <a:effectLst/>
                  <a:latin typeface="Times New Roman" panose="02020603050405020304" pitchFamily="18" charset="0"/>
                  <a:ea typeface="Calibri" panose="020F0502020204030204" pitchFamily="34" charset="0"/>
                </a:rPr>
                <a:t>của</a:t>
              </a:r>
              <a:r>
                <a:rPr lang="en-US" sz="5400" b="1">
                  <a:effectLst/>
                  <a:latin typeface="Times New Roman" panose="02020603050405020304" pitchFamily="18" charset="0"/>
                  <a:ea typeface="Calibri" panose="020F0502020204030204" pitchFamily="34" charset="0"/>
                </a:rPr>
                <a:t> 4 </a:t>
              </a:r>
              <a:r>
                <a:rPr lang="en-US" sz="5400" b="1" err="1">
                  <a:effectLst/>
                  <a:latin typeface="Times New Roman" panose="02020603050405020304" pitchFamily="18" charset="0"/>
                  <a:ea typeface="Calibri" panose="020F0502020204030204" pitchFamily="34" charset="0"/>
                </a:rPr>
                <a:t>chiếc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a:t>
              </a:r>
              <a:endParaRPr lang="vi-VN" sz="11500" b="1">
                <a:latin typeface="Tahoma" pitchFamily="34" charset="0"/>
                <a:ea typeface="Tahoma" pitchFamily="34" charset="0"/>
                <a:cs typeface="Tahoma" pitchFamily="34" charset="0"/>
              </a:endParaRPr>
            </a:p>
          </p:txBody>
        </p:sp>
      </p:grpSp>
      <p:sp>
        <p:nvSpPr>
          <p:cNvPr id="87" name="TextBox 86"/>
          <p:cNvSpPr txBox="1"/>
          <p:nvPr/>
        </p:nvSpPr>
        <p:spPr>
          <a:xfrm>
            <a:off x="10440961" y="6240959"/>
            <a:ext cx="16800275"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ea typeface="Tahoma" pitchFamily="34" charset="0"/>
                <a:cs typeface="Times New Roman" panose="02020603050405020304" pitchFamily="18" charset="0"/>
              </a:rPr>
              <a:t>GIẢI</a:t>
            </a:r>
            <a:endParaRPr lang="vi-VN" sz="4800" b="1">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88" name="TextBox 87"/>
          <p:cNvSpPr txBox="1"/>
          <p:nvPr/>
        </p:nvSpPr>
        <p:spPr>
          <a:xfrm>
            <a:off x="2209800" y="7137737"/>
            <a:ext cx="18028024" cy="1015663"/>
          </a:xfrm>
          <a:prstGeom prst="rect">
            <a:avLst/>
          </a:prstGeom>
          <a:noFill/>
        </p:spPr>
        <p:txBody>
          <a:bodyPr wrap="square" rtlCol="0">
            <a:spAutoFit/>
          </a:bodyPr>
          <a:lstStyle/>
          <a:p>
            <a:r>
              <a:rPr lang="en-US" sz="6000" b="1" err="1">
                <a:latin typeface="Times New Roman" panose="02020603050405020304" pitchFamily="18" charset="0"/>
                <a:ea typeface="Tahoma" pitchFamily="34" charset="0"/>
                <a:cs typeface="Times New Roman" panose="02020603050405020304" pitchFamily="18" charset="0"/>
              </a:rPr>
              <a:t>Các</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tổ</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hợp</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chập</a:t>
            </a:r>
            <a:r>
              <a:rPr lang="en-US" sz="6000" b="1">
                <a:latin typeface="Times New Roman" panose="02020603050405020304" pitchFamily="18" charset="0"/>
                <a:ea typeface="Tahoma" pitchFamily="34" charset="0"/>
                <a:cs typeface="Times New Roman" panose="02020603050405020304" pitchFamily="18" charset="0"/>
              </a:rPr>
              <a:t> 2 </a:t>
            </a:r>
            <a:r>
              <a:rPr lang="en-US" sz="6000" b="1" err="1">
                <a:latin typeface="Times New Roman" panose="02020603050405020304" pitchFamily="18" charset="0"/>
                <a:ea typeface="Tahoma" pitchFamily="34" charset="0"/>
                <a:cs typeface="Times New Roman" panose="02020603050405020304" pitchFamily="18" charset="0"/>
              </a:rPr>
              <a:t>của</a:t>
            </a:r>
            <a:r>
              <a:rPr lang="en-US" sz="6000" b="1">
                <a:latin typeface="Times New Roman" panose="02020603050405020304" pitchFamily="18" charset="0"/>
                <a:ea typeface="Tahoma" pitchFamily="34" charset="0"/>
                <a:cs typeface="Times New Roman" panose="02020603050405020304" pitchFamily="18" charset="0"/>
              </a:rPr>
              <a:t> 4 </a:t>
            </a:r>
            <a:r>
              <a:rPr lang="en-US" sz="6000" b="1" err="1">
                <a:latin typeface="Times New Roman" panose="02020603050405020304" pitchFamily="18" charset="0"/>
                <a:ea typeface="Tahoma" pitchFamily="34" charset="0"/>
                <a:cs typeface="Times New Roman" panose="02020603050405020304" pitchFamily="18" charset="0"/>
              </a:rPr>
              <a:t>chiếc</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áo</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là</a:t>
            </a:r>
            <a:r>
              <a:rPr lang="en-US" sz="6000" b="1">
                <a:latin typeface="Times New Roman" panose="02020603050405020304" pitchFamily="18" charset="0"/>
                <a:ea typeface="Tahoma" pitchFamily="34" charset="0"/>
                <a:cs typeface="Times New Roman" panose="02020603050405020304" pitchFamily="18" charset="0"/>
              </a:rPr>
              <a:t>:</a:t>
            </a:r>
            <a:endParaRPr lang="vi-VN" sz="6000" b="1">
              <a:latin typeface="Times New Roman" panose="02020603050405020304" pitchFamily="18" charset="0"/>
              <a:ea typeface="Tahoma" pitchFamily="34" charset="0"/>
              <a:cs typeface="Times New Roman" panose="02020603050405020304" pitchFamily="18" charset="0"/>
            </a:endParaRPr>
          </a:p>
        </p:txBody>
      </p:sp>
      <p:sp>
        <p:nvSpPr>
          <p:cNvPr id="89" name="TextBox 88"/>
          <p:cNvSpPr txBox="1"/>
          <p:nvPr/>
        </p:nvSpPr>
        <p:spPr>
          <a:xfrm>
            <a:off x="2021774" y="8237247"/>
            <a:ext cx="19390426" cy="1938992"/>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vàng</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xanh</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vàng</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trắng</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vàng</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nâu</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xanh</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trắng</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xanh</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nâu</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trắng</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nâu</a:t>
            </a:r>
            <a:r>
              <a:rPr lang="en-US" sz="6000" b="1">
                <a:latin typeface="Times New Roman" panose="02020603050405020304" pitchFamily="18" charset="0"/>
                <a:cs typeface="Times New Roman" panose="02020603050405020304" pitchFamily="18" charset="0"/>
              </a:rPr>
              <a:t>}.</a:t>
            </a:r>
            <a:endParaRPr lang="vi-VN" sz="6600" b="1">
              <a:latin typeface="Times New Roman" panose="02020603050405020304" pitchFamily="18" charset="0"/>
              <a:ea typeface="Tahoma" pitchFamily="34" charset="0"/>
              <a:cs typeface="Times New Roman" panose="02020603050405020304" pitchFamily="18" charset="0"/>
            </a:endParaRPr>
          </a:p>
        </p:txBody>
      </p:sp>
      <p:grpSp>
        <p:nvGrpSpPr>
          <p:cNvPr id="85" name="Group 84">
            <a:extLst>
              <a:ext uri="{FF2B5EF4-FFF2-40B4-BE49-F238E27FC236}">
                <a16:creationId xmlns:a16="http://schemas.microsoft.com/office/drawing/2014/main" id="{15615FC0-E197-95CB-FCDD-67FA1B01AE48}"/>
              </a:ext>
            </a:extLst>
          </p:cNvPr>
          <p:cNvGrpSpPr/>
          <p:nvPr/>
        </p:nvGrpSpPr>
        <p:grpSpPr>
          <a:xfrm>
            <a:off x="325435" y="1931840"/>
            <a:ext cx="19202401" cy="830997"/>
            <a:chOff x="168274" y="1892299"/>
            <a:chExt cx="19202401" cy="830995"/>
          </a:xfrm>
        </p:grpSpPr>
        <p:sp>
          <p:nvSpPr>
            <p:cNvPr id="92" name="Rounded Rectangle 71">
              <a:extLst>
                <a:ext uri="{FF2B5EF4-FFF2-40B4-BE49-F238E27FC236}">
                  <a16:creationId xmlns:a16="http://schemas.microsoft.com/office/drawing/2014/main" id="{B5826BD0-37F1-3217-0EC4-FCFE64D50F20}"/>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CA7C6E58-7BC2-219E-DA1E-48678042C05D}"/>
                </a:ext>
              </a:extLst>
            </p:cNvPr>
            <p:cNvSpPr txBox="1"/>
            <p:nvPr/>
          </p:nvSpPr>
          <p:spPr>
            <a:xfrm>
              <a:off x="1082675" y="1913523"/>
              <a:ext cx="53572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25" name="TextBox 124">
              <a:extLst>
                <a:ext uri="{FF2B5EF4-FFF2-40B4-BE49-F238E27FC236}">
                  <a16:creationId xmlns:a16="http://schemas.microsoft.com/office/drawing/2014/main" id="{4EE06933-841F-9ACE-1AC8-9E2A47135E7C}"/>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ĐỊNH NGHĨA</a:t>
              </a:r>
            </a:p>
          </p:txBody>
        </p:sp>
      </p:grpSp>
    </p:spTree>
    <p:extLst>
      <p:ext uri="{BB962C8B-B14F-4D97-AF65-F5344CB8AC3E}">
        <p14:creationId xmlns:p14="http://schemas.microsoft.com/office/powerpoint/2010/main" val="887277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arn(inVertical)">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barn(inVertical)">
                                      <p:cBhvr>
                                        <p:cTn id="2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4"/>
          <p:cNvGrpSpPr/>
          <p:nvPr/>
        </p:nvGrpSpPr>
        <p:grpSpPr>
          <a:xfrm>
            <a:off x="407954" y="3161890"/>
            <a:ext cx="22375846" cy="1938992"/>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090859" cy="1464405"/>
              <a:chOff x="1311958" y="3405486"/>
              <a:chExt cx="3090859" cy="1464405"/>
            </a:xfrm>
          </p:grpSpPr>
          <p:sp>
            <p:nvSpPr>
              <p:cNvPr id="56" name="Freeform 20"/>
              <p:cNvSpPr>
                <a:spLocks/>
              </p:cNvSpPr>
              <p:nvPr/>
            </p:nvSpPr>
            <p:spPr bwMode="auto">
              <a:xfrm rot="5400000">
                <a:off x="2562697" y="3029771"/>
                <a:ext cx="1350099"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1813317" cy="800219"/>
              </a:xfrm>
              <a:prstGeom prst="rect">
                <a:avLst/>
              </a:prstGeom>
              <a:noFill/>
            </p:spPr>
            <p:txBody>
              <a:bodyPr wrap="none" rtlCol="0">
                <a:spAutoFit/>
              </a:bodyPr>
              <a:lstStyle/>
              <a:p>
                <a:r>
                  <a:rPr lang="en-SG" sz="4600" b="1">
                    <a:solidFill>
                      <a:schemeClr val="bg1"/>
                    </a:solidFill>
                    <a:latin typeface="Tahoma" pitchFamily="34" charset="0"/>
                    <a:ea typeface="Tahoma" pitchFamily="34" charset="0"/>
                    <a:cs typeface="Tahoma" pitchFamily="34" charset="0"/>
                  </a:rPr>
                  <a:t>HĐ 1</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3894011" y="3278846"/>
            <a:ext cx="18620052" cy="634150"/>
          </a:xfrm>
          <a:prstGeom prst="rect">
            <a:avLst/>
          </a:prstGeom>
          <a:noFill/>
        </p:spPr>
        <p:txBody>
          <a:bodyPr wrap="square" rtlCol="0">
            <a:spAutoFit/>
          </a:bodyPr>
          <a:lstStyle/>
          <a:p>
            <a:r>
              <a:rPr lang="en-US" sz="5400" b="1" err="1">
                <a:effectLst/>
                <a:latin typeface="Times New Roman" panose="02020603050405020304" pitchFamily="18" charset="0"/>
                <a:ea typeface="Calibri" panose="020F0502020204030204" pitchFamily="34" charset="0"/>
              </a:rPr>
              <a:t>Viết</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tất</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cả</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các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tổ</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hợp</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chập</a:t>
            </a:r>
            <a:r>
              <a:rPr lang="en-US" sz="5400" b="1">
                <a:effectLst/>
                <a:latin typeface="Times New Roman" panose="02020603050405020304" pitchFamily="18" charset="0"/>
                <a:ea typeface="Calibri" panose="020F0502020204030204" pitchFamily="34" charset="0"/>
              </a:rPr>
              <a:t> 2 </a:t>
            </a:r>
            <a:r>
              <a:rPr lang="en-US" sz="5400" b="1" err="1">
                <a:effectLst/>
                <a:latin typeface="Times New Roman" panose="02020603050405020304" pitchFamily="18" charset="0"/>
                <a:ea typeface="Calibri" panose="020F0502020204030204" pitchFamily="34" charset="0"/>
              </a:rPr>
              <a:t>của</a:t>
            </a:r>
            <a:r>
              <a:rPr lang="en-US" sz="5400" b="1">
                <a:effectLst/>
                <a:latin typeface="Times New Roman" panose="02020603050405020304" pitchFamily="18" charset="0"/>
                <a:ea typeface="Calibri" panose="020F0502020204030204" pitchFamily="34" charset="0"/>
              </a:rPr>
              <a:t> 3 </a:t>
            </a:r>
            <a:r>
              <a:rPr lang="en-US" sz="5400" b="1" err="1">
                <a:effectLst/>
                <a:latin typeface="Times New Roman" panose="02020603050405020304" pitchFamily="18" charset="0"/>
                <a:ea typeface="Calibri" panose="020F0502020204030204" pitchFamily="34" charset="0"/>
              </a:rPr>
              <a:t>phần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tử</a:t>
            </a:r>
            <a:r>
              <a:rPr lang="en-US" sz="5400" b="1">
                <a:effectLst/>
                <a:latin typeface="Times New Roman" panose="02020603050405020304" pitchFamily="18" charset="0"/>
                <a:ea typeface="Calibri" panose="020F0502020204030204" pitchFamily="34" charset="0"/>
              </a:rPr>
              <a:t> </a:t>
            </a:r>
            <a:r>
              <a:rPr lang="en-US" sz="5400" b="1" i="1">
                <a:effectLst/>
                <a:latin typeface="Times New Roman" panose="02020603050405020304" pitchFamily="18" charset="0"/>
                <a:ea typeface="Calibri" panose="020F0502020204030204" pitchFamily="34" charset="0"/>
              </a:rPr>
              <a:t>a, b, c.</a:t>
            </a:r>
            <a:endParaRPr lang="vi-VN" sz="11500" b="1" i="1">
              <a:latin typeface="Tahoma" pitchFamily="34" charset="0"/>
              <a:ea typeface="Tahoma" pitchFamily="34" charset="0"/>
              <a:cs typeface="Tahoma" pitchFamily="34" charset="0"/>
            </a:endParaRPr>
          </a:p>
        </p:txBody>
      </p:sp>
      <p:sp>
        <p:nvSpPr>
          <p:cNvPr id="87" name="TextBox 86"/>
          <p:cNvSpPr txBox="1"/>
          <p:nvPr/>
        </p:nvSpPr>
        <p:spPr>
          <a:xfrm>
            <a:off x="9967292" y="5534352"/>
            <a:ext cx="2513039"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ea typeface="Tahoma" pitchFamily="34" charset="0"/>
                <a:cs typeface="Times New Roman" panose="02020603050405020304" pitchFamily="18" charset="0"/>
              </a:rPr>
              <a:t>GIẢI</a:t>
            </a:r>
            <a:endParaRPr lang="vi-VN" sz="4800" b="1">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88" name="TextBox 87"/>
          <p:cNvSpPr txBox="1"/>
          <p:nvPr/>
        </p:nvSpPr>
        <p:spPr>
          <a:xfrm>
            <a:off x="2209799" y="6523463"/>
            <a:ext cx="18028024" cy="1015663"/>
          </a:xfrm>
          <a:prstGeom prst="rect">
            <a:avLst/>
          </a:prstGeom>
          <a:noFill/>
        </p:spPr>
        <p:txBody>
          <a:bodyPr wrap="square" rtlCol="0">
            <a:spAutoFit/>
          </a:bodyPr>
          <a:lstStyle/>
          <a:p>
            <a:r>
              <a:rPr lang="en-US" sz="6000" b="1" err="1">
                <a:latin typeface="Times New Roman" panose="02020603050405020304" pitchFamily="18" charset="0"/>
                <a:ea typeface="Tahoma" pitchFamily="34" charset="0"/>
                <a:cs typeface="Times New Roman" panose="02020603050405020304" pitchFamily="18" charset="0"/>
              </a:rPr>
              <a:t>Các</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tổ</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hợp</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chập</a:t>
            </a:r>
            <a:r>
              <a:rPr lang="en-US" sz="6000" b="1">
                <a:latin typeface="Times New Roman" panose="02020603050405020304" pitchFamily="18" charset="0"/>
                <a:ea typeface="Tahoma" pitchFamily="34" charset="0"/>
                <a:cs typeface="Times New Roman" panose="02020603050405020304" pitchFamily="18" charset="0"/>
              </a:rPr>
              <a:t> 2 </a:t>
            </a:r>
            <a:r>
              <a:rPr lang="en-US" sz="6000" b="1" err="1">
                <a:latin typeface="Times New Roman" panose="02020603050405020304" pitchFamily="18" charset="0"/>
                <a:ea typeface="Tahoma" pitchFamily="34" charset="0"/>
                <a:cs typeface="Times New Roman" panose="02020603050405020304" pitchFamily="18" charset="0"/>
              </a:rPr>
              <a:t>của</a:t>
            </a:r>
            <a:r>
              <a:rPr lang="en-US" sz="6000" b="1">
                <a:latin typeface="Times New Roman" panose="02020603050405020304" pitchFamily="18" charset="0"/>
                <a:ea typeface="Tahoma" pitchFamily="34" charset="0"/>
                <a:cs typeface="Times New Roman" panose="02020603050405020304" pitchFamily="18" charset="0"/>
              </a:rPr>
              <a:t> 3 </a:t>
            </a:r>
            <a:r>
              <a:rPr lang="en-US" sz="6000" b="1" err="1">
                <a:latin typeface="Times New Roman" panose="02020603050405020304" pitchFamily="18" charset="0"/>
                <a:ea typeface="Tahoma" pitchFamily="34" charset="0"/>
                <a:cs typeface="Times New Roman" panose="02020603050405020304" pitchFamily="18" charset="0"/>
              </a:rPr>
              <a:t>phần</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tử</a:t>
            </a:r>
            <a:r>
              <a:rPr lang="en-US" sz="6000" b="1">
                <a:latin typeface="Times New Roman" panose="02020603050405020304" pitchFamily="18" charset="0"/>
                <a:ea typeface="Tahoma" pitchFamily="34" charset="0"/>
                <a:cs typeface="Times New Roman" panose="02020603050405020304" pitchFamily="18" charset="0"/>
              </a:rPr>
              <a:t> </a:t>
            </a:r>
            <a:r>
              <a:rPr lang="en-US" sz="6000" b="1" i="1">
                <a:latin typeface="Times New Roman" panose="02020603050405020304" pitchFamily="18" charset="0"/>
                <a:ea typeface="Tahoma" pitchFamily="34" charset="0"/>
                <a:cs typeface="Times New Roman" panose="02020603050405020304" pitchFamily="18" charset="0"/>
              </a:rPr>
              <a:t>a, b, c </a:t>
            </a:r>
            <a:r>
              <a:rPr lang="en-US" sz="6000" b="1" err="1">
                <a:latin typeface="Times New Roman" panose="02020603050405020304" pitchFamily="18" charset="0"/>
                <a:ea typeface="Tahoma" pitchFamily="34" charset="0"/>
                <a:cs typeface="Times New Roman" panose="02020603050405020304" pitchFamily="18" charset="0"/>
              </a:rPr>
              <a:t>là</a:t>
            </a:r>
            <a:r>
              <a:rPr lang="en-US" sz="6000" b="1">
                <a:latin typeface="Times New Roman" panose="02020603050405020304" pitchFamily="18" charset="0"/>
                <a:ea typeface="Tahoma" pitchFamily="34" charset="0"/>
                <a:cs typeface="Times New Roman" panose="02020603050405020304" pitchFamily="18" charset="0"/>
              </a:rPr>
              <a:t>:</a:t>
            </a:r>
            <a:endParaRPr lang="vi-VN" sz="6000" b="1">
              <a:latin typeface="Times New Roman" panose="02020603050405020304" pitchFamily="18" charset="0"/>
              <a:ea typeface="Tahoma" pitchFamily="34" charset="0"/>
              <a:cs typeface="Times New Roman" panose="02020603050405020304" pitchFamily="18" charset="0"/>
            </a:endParaRPr>
          </a:p>
        </p:txBody>
      </p:sp>
      <p:sp>
        <p:nvSpPr>
          <p:cNvPr id="89" name="TextBox 88"/>
          <p:cNvSpPr txBox="1"/>
          <p:nvPr/>
        </p:nvSpPr>
        <p:spPr>
          <a:xfrm>
            <a:off x="3154453" y="7696200"/>
            <a:ext cx="7731826"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{a; b}, {a; c}, {b; c}.</a:t>
            </a:r>
            <a:endParaRPr lang="vi-VN" sz="6600" b="1">
              <a:latin typeface="Times New Roman" panose="02020603050405020304" pitchFamily="18" charset="0"/>
              <a:ea typeface="Tahoma" pitchFamily="34" charset="0"/>
              <a:cs typeface="Times New Roman" panose="02020603050405020304" pitchFamily="18" charset="0"/>
            </a:endParaRPr>
          </a:p>
        </p:txBody>
      </p:sp>
      <p:grpSp>
        <p:nvGrpSpPr>
          <p:cNvPr id="85" name="Group 84">
            <a:extLst>
              <a:ext uri="{FF2B5EF4-FFF2-40B4-BE49-F238E27FC236}">
                <a16:creationId xmlns:a16="http://schemas.microsoft.com/office/drawing/2014/main" id="{15615FC0-E197-95CB-FCDD-67FA1B01AE48}"/>
              </a:ext>
            </a:extLst>
          </p:cNvPr>
          <p:cNvGrpSpPr/>
          <p:nvPr/>
        </p:nvGrpSpPr>
        <p:grpSpPr>
          <a:xfrm>
            <a:off x="325435" y="1931840"/>
            <a:ext cx="19202401" cy="830997"/>
            <a:chOff x="168274" y="1892299"/>
            <a:chExt cx="19202401" cy="830995"/>
          </a:xfrm>
        </p:grpSpPr>
        <p:sp>
          <p:nvSpPr>
            <p:cNvPr id="92" name="Rounded Rectangle 71">
              <a:extLst>
                <a:ext uri="{FF2B5EF4-FFF2-40B4-BE49-F238E27FC236}">
                  <a16:creationId xmlns:a16="http://schemas.microsoft.com/office/drawing/2014/main" id="{B5826BD0-37F1-3217-0EC4-FCFE64D50F20}"/>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CA7C6E58-7BC2-219E-DA1E-48678042C05D}"/>
                </a:ext>
              </a:extLst>
            </p:cNvPr>
            <p:cNvSpPr txBox="1"/>
            <p:nvPr/>
          </p:nvSpPr>
          <p:spPr>
            <a:xfrm>
              <a:off x="1082675" y="1913523"/>
              <a:ext cx="53572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25" name="TextBox 124">
              <a:extLst>
                <a:ext uri="{FF2B5EF4-FFF2-40B4-BE49-F238E27FC236}">
                  <a16:creationId xmlns:a16="http://schemas.microsoft.com/office/drawing/2014/main" id="{4EE06933-841F-9ACE-1AC8-9E2A47135E7C}"/>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ĐỊNH NGHĨA</a:t>
              </a:r>
            </a:p>
          </p:txBody>
        </p:sp>
      </p:grpSp>
    </p:spTree>
    <p:extLst>
      <p:ext uri="{BB962C8B-B14F-4D97-AF65-F5344CB8AC3E}">
        <p14:creationId xmlns:p14="http://schemas.microsoft.com/office/powerpoint/2010/main" val="3740137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circle(in)">
                                      <p:cBhvr>
                                        <p:cTn id="7" dur="2000"/>
                                        <p:tgtEl>
                                          <p:spTgt spid="53"/>
                                        </p:tgtEl>
                                      </p:cBhvr>
                                    </p:animEffect>
                                  </p:childTnLst>
                                </p:cTn>
                              </p:par>
                              <p:par>
                                <p:cTn id="8" presetID="6" presetClass="entr" presetSubtype="16"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circle(in)">
                                      <p:cBhvr>
                                        <p:cTn id="10" dur="20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randombar(horizontal)">
                                      <p:cBhvr>
                                        <p:cTn id="15" dur="5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randombar(horizontal)">
                                      <p:cBhvr>
                                        <p:cTn id="20" dur="500"/>
                                        <p:tgtEl>
                                          <p:spTgt spid="8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randombar(horizontal)">
                                      <p:cBhvr>
                                        <p:cTn id="2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53796A5A-EE14-49FF-A523-9EC574614AE5}"/>
              </a:ext>
            </a:extLst>
          </p:cNvPr>
          <p:cNvSpPr/>
          <p:nvPr/>
        </p:nvSpPr>
        <p:spPr>
          <a:xfrm>
            <a:off x="1224810" y="5662129"/>
            <a:ext cx="21991074" cy="197522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Nhóm</a:t>
            </a:r>
            <a:r>
              <a:rPr lang="en-US" sz="5400" b="1">
                <a:solidFill>
                  <a:srgbClr val="242452"/>
                </a:solidFill>
                <a:latin typeface="Times New Roman" panose="02020603050405020304" pitchFamily="18" charset="0"/>
                <a:cs typeface="Times New Roman" panose="02020603050405020304" pitchFamily="18" charset="0"/>
              </a:rPr>
              <a:t> 1: </a:t>
            </a:r>
            <a:r>
              <a:rPr lang="en-US" sz="5400" b="1" err="1">
                <a:solidFill>
                  <a:srgbClr val="242452"/>
                </a:solidFill>
                <a:latin typeface="Times New Roman" panose="02020603050405020304" pitchFamily="18" charset="0"/>
                <a:cs typeface="Times New Roman" panose="02020603050405020304" pitchFamily="18" charset="0"/>
              </a:rPr>
              <a:t>Nêu</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cách</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lấy</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ra</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một</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tổ</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hợp</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chập</a:t>
            </a:r>
            <a:r>
              <a:rPr lang="en-US" sz="5400" b="1">
                <a:solidFill>
                  <a:srgbClr val="242452"/>
                </a:solidFill>
                <a:latin typeface="Times New Roman" panose="02020603050405020304" pitchFamily="18" charset="0"/>
                <a:cs typeface="Times New Roman" panose="02020603050405020304" pitchFamily="18" charset="0"/>
              </a:rPr>
              <a:t> 3 </a:t>
            </a:r>
            <a:r>
              <a:rPr lang="en-US" sz="5400" b="1" err="1">
                <a:solidFill>
                  <a:srgbClr val="242452"/>
                </a:solidFill>
                <a:latin typeface="Times New Roman" panose="02020603050405020304" pitchFamily="18" charset="0"/>
                <a:cs typeface="Times New Roman" panose="02020603050405020304" pitchFamily="18" charset="0"/>
              </a:rPr>
              <a:t>của</a:t>
            </a:r>
            <a:r>
              <a:rPr lang="en-US" sz="5400" b="1">
                <a:solidFill>
                  <a:srgbClr val="242452"/>
                </a:solidFill>
                <a:latin typeface="Times New Roman" panose="02020603050405020304" pitchFamily="18" charset="0"/>
                <a:cs typeface="Times New Roman" panose="02020603050405020304" pitchFamily="18" charset="0"/>
              </a:rPr>
              <a:t> 5 </a:t>
            </a:r>
            <a:r>
              <a:rPr lang="en-US" sz="5400" b="1" err="1">
                <a:solidFill>
                  <a:srgbClr val="242452"/>
                </a:solidFill>
                <a:latin typeface="Times New Roman" panose="02020603050405020304" pitchFamily="18" charset="0"/>
                <a:cs typeface="Times New Roman" panose="02020603050405020304" pitchFamily="18" charset="0"/>
              </a:rPr>
              <a:t>phần</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tử</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trong</a:t>
            </a:r>
            <a:r>
              <a:rPr lang="en-US" sz="5400" b="1">
                <a:solidFill>
                  <a:srgbClr val="242452"/>
                </a:solidFill>
                <a:latin typeface="Times New Roman" panose="02020603050405020304" pitchFamily="18" charset="0"/>
                <a:cs typeface="Times New Roman" panose="02020603050405020304" pitchFamily="18" charset="0"/>
              </a:rPr>
              <a:t> A .</a:t>
            </a:r>
          </a:p>
        </p:txBody>
      </p:sp>
      <p:grpSp>
        <p:nvGrpSpPr>
          <p:cNvPr id="93" name="Group 54"/>
          <p:cNvGrpSpPr/>
          <p:nvPr/>
        </p:nvGrpSpPr>
        <p:grpSpPr>
          <a:xfrm>
            <a:off x="1009008" y="2896800"/>
            <a:ext cx="22106109" cy="2448699"/>
            <a:chOff x="1268078" y="3405486"/>
            <a:chExt cx="22106109" cy="3810000"/>
          </a:xfrm>
        </p:grpSpPr>
        <p:sp>
          <p:nvSpPr>
            <p:cNvPr id="95" name="Rounded Rectangle 94"/>
            <p:cNvSpPr/>
            <p:nvPr/>
          </p:nvSpPr>
          <p:spPr>
            <a:xfrm>
              <a:off x="1532360" y="3579402"/>
              <a:ext cx="21841827" cy="363608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6" name="Group 67"/>
            <p:cNvGrpSpPr/>
            <p:nvPr/>
          </p:nvGrpSpPr>
          <p:grpSpPr>
            <a:xfrm>
              <a:off x="1268078" y="3405486"/>
              <a:ext cx="3486056" cy="1193013"/>
              <a:chOff x="1311958" y="3405486"/>
              <a:chExt cx="3486056" cy="1193013"/>
            </a:xfrm>
          </p:grpSpPr>
          <p:sp>
            <p:nvSpPr>
              <p:cNvPr id="97" name="Freeform 20"/>
              <p:cNvSpPr>
                <a:spLocks/>
              </p:cNvSpPr>
              <p:nvPr/>
            </p:nvSpPr>
            <p:spPr bwMode="auto">
              <a:xfrm rot="5400000">
                <a:off x="2895991" y="2696476"/>
                <a:ext cx="1078707" cy="272533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TextBox 97"/>
              <p:cNvSpPr txBox="1"/>
              <p:nvPr/>
            </p:nvSpPr>
            <p:spPr>
              <a:xfrm>
                <a:off x="2250671" y="3527166"/>
                <a:ext cx="2403222" cy="800219"/>
              </a:xfrm>
              <a:prstGeom prst="rect">
                <a:avLst/>
              </a:prstGeom>
              <a:noFill/>
            </p:spPr>
            <p:txBody>
              <a:bodyPr wrap="none" rtlCol="0">
                <a:spAutoFit/>
              </a:bodyPr>
              <a:lstStyle/>
              <a:p>
                <a:r>
                  <a:rPr lang="vi-VN" sz="4600" b="1">
                    <a:solidFill>
                      <a:prstClr val="white"/>
                    </a:solidFill>
                    <a:latin typeface="Tahoma" pitchFamily="34" charset="0"/>
                    <a:ea typeface="Tahoma" pitchFamily="34" charset="0"/>
                    <a:cs typeface="Tahoma" pitchFamily="34" charset="0"/>
                  </a:rPr>
                  <a:t>Câu hỏi</a:t>
                </a:r>
                <a:endParaRPr lang="en-US" sz="4600" b="1">
                  <a:solidFill>
                    <a:prstClr val="white"/>
                  </a:solidFill>
                  <a:latin typeface="Tahoma" pitchFamily="34" charset="0"/>
                  <a:ea typeface="Tahoma" pitchFamily="34" charset="0"/>
                  <a:cs typeface="Tahoma"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sp>
        <p:nvSpPr>
          <p:cNvPr id="84" name="TextBox 83"/>
          <p:cNvSpPr txBox="1"/>
          <p:nvPr/>
        </p:nvSpPr>
        <p:spPr>
          <a:xfrm>
            <a:off x="4862959" y="3583214"/>
            <a:ext cx="11998154" cy="923330"/>
          </a:xfrm>
          <a:prstGeom prst="rect">
            <a:avLst/>
          </a:prstGeom>
          <a:noFill/>
        </p:spPr>
        <p:txBody>
          <a:bodyPr wrap="square" rtlCol="0">
            <a:spAutoFit/>
          </a:bodyPr>
          <a:lstStyle/>
          <a:p>
            <a:r>
              <a:rPr lang="en-SG" sz="5400" b="1">
                <a:solidFill>
                  <a:prstClr val="black"/>
                </a:solidFill>
                <a:latin typeface="Times New Roman" panose="02020603050405020304" pitchFamily="18" charset="0"/>
                <a:ea typeface="Tahoma" pitchFamily="34" charset="0"/>
                <a:cs typeface="Times New Roman" panose="02020603050405020304" pitchFamily="18" charset="0"/>
              </a:rPr>
              <a:t>Cho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tập</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hợp</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endParaRPr lang="vi-VN" sz="5400" b="1">
              <a:solidFill>
                <a:prstClr val="black"/>
              </a:solidFill>
              <a:latin typeface="Times New Roman" panose="02020603050405020304" pitchFamily="18" charset="0"/>
              <a:ea typeface="Tahoma" pitchFamily="34" charset="0"/>
              <a:cs typeface="Times New Roman" panose="02020603050405020304" pitchFamily="18" charset="0"/>
            </a:endParaRPr>
          </a:p>
        </p:txBody>
      </p:sp>
      <p:graphicFrame>
        <p:nvGraphicFramePr>
          <p:cNvPr id="68" name="Object 67">
            <a:extLst>
              <a:ext uri="{FF2B5EF4-FFF2-40B4-BE49-F238E27FC236}">
                <a16:creationId xmlns:a16="http://schemas.microsoft.com/office/drawing/2014/main" id="{670BF44E-9000-B06A-DD62-38A923C9DEF4}"/>
              </a:ext>
            </a:extLst>
          </p:cNvPr>
          <p:cNvGraphicFramePr>
            <a:graphicFrameLocks noChangeAspect="1"/>
          </p:cNvGraphicFramePr>
          <p:nvPr>
            <p:extLst>
              <p:ext uri="{D42A27DB-BD31-4B8C-83A1-F6EECF244321}">
                <p14:modId xmlns:p14="http://schemas.microsoft.com/office/powerpoint/2010/main" val="1012084552"/>
              </p:ext>
            </p:extLst>
          </p:nvPr>
        </p:nvGraphicFramePr>
        <p:xfrm>
          <a:off x="8653462" y="3594100"/>
          <a:ext cx="4986338" cy="1054100"/>
        </p:xfrm>
        <a:graphic>
          <a:graphicData uri="http://schemas.openxmlformats.org/presentationml/2006/ole">
            <mc:AlternateContent xmlns:mc="http://schemas.openxmlformats.org/markup-compatibility/2006">
              <mc:Choice xmlns:v="urn:schemas-microsoft-com:vml" Requires="v">
                <p:oleObj name="Equation" r:id="rId3" imgW="1257120" imgH="266400" progId="Equation.DSMT4">
                  <p:embed/>
                </p:oleObj>
              </mc:Choice>
              <mc:Fallback>
                <p:oleObj name="Equation" r:id="rId3" imgW="1257120" imgH="266400" progId="Equation.DSMT4">
                  <p:embed/>
                  <p:pic>
                    <p:nvPicPr>
                      <p:cNvPr id="143" name="Object 142">
                        <a:extLst>
                          <a:ext uri="{FF2B5EF4-FFF2-40B4-BE49-F238E27FC236}">
                            <a16:creationId xmlns:a16="http://schemas.microsoft.com/office/drawing/2014/main" id="{AAA43BC3-1FF6-3B32-0FB8-70FD065E8CC3}"/>
                          </a:ext>
                        </a:extLst>
                      </p:cNvPr>
                      <p:cNvPicPr/>
                      <p:nvPr/>
                    </p:nvPicPr>
                    <p:blipFill>
                      <a:blip r:embed="rId4"/>
                      <a:stretch>
                        <a:fillRect/>
                      </a:stretch>
                    </p:blipFill>
                    <p:spPr>
                      <a:xfrm>
                        <a:off x="8653462" y="3594100"/>
                        <a:ext cx="4986338" cy="1054100"/>
                      </a:xfrm>
                      <a:prstGeom prst="rect">
                        <a:avLst/>
                      </a:prstGeom>
                    </p:spPr>
                  </p:pic>
                </p:oleObj>
              </mc:Fallback>
            </mc:AlternateContent>
          </a:graphicData>
        </a:graphic>
      </p:graphicFrame>
      <p:sp>
        <p:nvSpPr>
          <p:cNvPr id="69" name="Rectangle: Rounded Corners 68">
            <a:extLst>
              <a:ext uri="{FF2B5EF4-FFF2-40B4-BE49-F238E27FC236}">
                <a16:creationId xmlns:a16="http://schemas.microsoft.com/office/drawing/2014/main" id="{551A80FE-8EBD-C83A-C322-EF9A3D34601E}"/>
              </a:ext>
            </a:extLst>
          </p:cNvPr>
          <p:cNvSpPr/>
          <p:nvPr/>
        </p:nvSpPr>
        <p:spPr>
          <a:xfrm>
            <a:off x="1199043" y="10419096"/>
            <a:ext cx="21991074" cy="253490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a:solidFill>
                  <a:srgbClr val="242452"/>
                </a:solidFill>
                <a:latin typeface="Times New Roman" panose="02020603050405020304" pitchFamily="18" charset="0"/>
                <a:cs typeface="Times New Roman" panose="02020603050405020304" pitchFamily="18" charset="0"/>
              </a:rPr>
              <a:t>   </a:t>
            </a:r>
          </a:p>
        </p:txBody>
      </p:sp>
      <p:sp>
        <p:nvSpPr>
          <p:cNvPr id="70" name="Rectangle: Rounded Corners 69">
            <a:extLst>
              <a:ext uri="{FF2B5EF4-FFF2-40B4-BE49-F238E27FC236}">
                <a16:creationId xmlns:a16="http://schemas.microsoft.com/office/drawing/2014/main" id="{43B8229D-F7C8-803C-281B-04A9DDF5A50F}"/>
              </a:ext>
            </a:extLst>
          </p:cNvPr>
          <p:cNvSpPr/>
          <p:nvPr/>
        </p:nvSpPr>
        <p:spPr>
          <a:xfrm>
            <a:off x="1199043" y="8009546"/>
            <a:ext cx="21991074" cy="197522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err="1">
                <a:solidFill>
                  <a:srgbClr val="242452"/>
                </a:solidFill>
                <a:latin typeface="Times New Roman" panose="02020603050405020304" pitchFamily="18" charset="0"/>
                <a:cs typeface="Times New Roman" panose="02020603050405020304" pitchFamily="18" charset="0"/>
              </a:rPr>
              <a:t>Nhóm</a:t>
            </a:r>
            <a:r>
              <a:rPr lang="en-US" sz="5400" b="1">
                <a:solidFill>
                  <a:srgbClr val="242452"/>
                </a:solidFill>
                <a:latin typeface="Times New Roman" panose="02020603050405020304" pitchFamily="18" charset="0"/>
                <a:cs typeface="Times New Roman" panose="02020603050405020304" pitchFamily="18" charset="0"/>
              </a:rPr>
              <a:t> 2: </a:t>
            </a:r>
            <a:r>
              <a:rPr lang="en-US" sz="5400" b="1" err="1">
                <a:solidFill>
                  <a:srgbClr val="242452"/>
                </a:solidFill>
                <a:latin typeface="Times New Roman" panose="02020603050405020304" pitchFamily="18" charset="0"/>
                <a:cs typeface="Times New Roman" panose="02020603050405020304" pitchFamily="18" charset="0"/>
              </a:rPr>
              <a:t>Nêu</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cách</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lấy</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ra</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một</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chỉnh</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hợp</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chập</a:t>
            </a:r>
            <a:r>
              <a:rPr lang="en-US" sz="5400" b="1">
                <a:solidFill>
                  <a:srgbClr val="242452"/>
                </a:solidFill>
                <a:latin typeface="Times New Roman" panose="02020603050405020304" pitchFamily="18" charset="0"/>
                <a:cs typeface="Times New Roman" panose="02020603050405020304" pitchFamily="18" charset="0"/>
              </a:rPr>
              <a:t> 3 </a:t>
            </a:r>
            <a:r>
              <a:rPr lang="en-US" sz="5400" b="1" err="1">
                <a:solidFill>
                  <a:srgbClr val="242452"/>
                </a:solidFill>
                <a:latin typeface="Times New Roman" panose="02020603050405020304" pitchFamily="18" charset="0"/>
                <a:cs typeface="Times New Roman" panose="02020603050405020304" pitchFamily="18" charset="0"/>
              </a:rPr>
              <a:t>của</a:t>
            </a:r>
            <a:r>
              <a:rPr lang="en-US" sz="5400" b="1">
                <a:solidFill>
                  <a:srgbClr val="242452"/>
                </a:solidFill>
                <a:latin typeface="Times New Roman" panose="02020603050405020304" pitchFamily="18" charset="0"/>
                <a:cs typeface="Times New Roman" panose="02020603050405020304" pitchFamily="18" charset="0"/>
              </a:rPr>
              <a:t> 5 </a:t>
            </a:r>
            <a:r>
              <a:rPr lang="en-US" sz="5400" b="1" err="1">
                <a:solidFill>
                  <a:srgbClr val="242452"/>
                </a:solidFill>
                <a:latin typeface="Times New Roman" panose="02020603050405020304" pitchFamily="18" charset="0"/>
                <a:cs typeface="Times New Roman" panose="02020603050405020304" pitchFamily="18" charset="0"/>
              </a:rPr>
              <a:t>phần</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tử</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trong</a:t>
            </a:r>
            <a:r>
              <a:rPr lang="en-US" sz="5400" b="1">
                <a:solidFill>
                  <a:srgbClr val="242452"/>
                </a:solidFill>
                <a:latin typeface="Times New Roman" panose="02020603050405020304" pitchFamily="18" charset="0"/>
                <a:cs typeface="Times New Roman" panose="02020603050405020304" pitchFamily="18" charset="0"/>
              </a:rPr>
              <a:t> A .</a:t>
            </a:r>
          </a:p>
        </p:txBody>
      </p:sp>
      <p:sp>
        <p:nvSpPr>
          <p:cNvPr id="71" name="TextBox 70">
            <a:extLst>
              <a:ext uri="{FF2B5EF4-FFF2-40B4-BE49-F238E27FC236}">
                <a16:creationId xmlns:a16="http://schemas.microsoft.com/office/drawing/2014/main" id="{D9934DD1-E5D3-8575-CAA8-877062B78DB9}"/>
              </a:ext>
            </a:extLst>
          </p:cNvPr>
          <p:cNvSpPr txBox="1"/>
          <p:nvPr/>
        </p:nvSpPr>
        <p:spPr>
          <a:xfrm>
            <a:off x="1828800" y="10707424"/>
            <a:ext cx="20608754" cy="1754326"/>
          </a:xfrm>
          <a:prstGeom prst="rect">
            <a:avLst/>
          </a:prstGeom>
          <a:noFill/>
        </p:spPr>
        <p:txBody>
          <a:bodyPr wrap="square" rtlCol="0">
            <a:spAutoFit/>
          </a:bodyPr>
          <a:lstStyle/>
          <a:p>
            <a:r>
              <a:rPr lang="vi-VN" sz="5400" b="1">
                <a:solidFill>
                  <a:prstClr val="black"/>
                </a:solidFill>
                <a:latin typeface="Times New Roman" panose="02020603050405020304" pitchFamily="18" charset="0"/>
                <a:ea typeface="Tahoma" pitchFamily="34" charset="0"/>
                <a:cs typeface="Times New Roman" panose="02020603050405020304" pitchFamily="18" charset="0"/>
              </a:rPr>
              <a:t>Nhóm 3: So sánh cách lấy ra một chỉnh hợp chập 3 của 5 phần tử trong </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A</a:t>
            </a:r>
            <a:r>
              <a:rPr lang="vi-VN" sz="5400" b="1">
                <a:solidFill>
                  <a:prstClr val="black"/>
                </a:solidFill>
                <a:latin typeface="Times New Roman" panose="02020603050405020304" pitchFamily="18" charset="0"/>
                <a:ea typeface="Tahoma" pitchFamily="34" charset="0"/>
                <a:cs typeface="Times New Roman" panose="02020603050405020304" pitchFamily="18" charset="0"/>
              </a:rPr>
              <a:t> với cách lấy ra một tổ hợp chập 3 của 5 phần tử trong </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A</a:t>
            </a:r>
            <a:r>
              <a:rPr lang="vi-VN" sz="5400" b="1">
                <a:solidFill>
                  <a:prstClr val="black"/>
                </a:solidFill>
                <a:latin typeface="Times New Roman" panose="02020603050405020304" pitchFamily="18" charset="0"/>
                <a:ea typeface="Tahoma" pitchFamily="34" charset="0"/>
                <a:cs typeface="Times New Roman" panose="02020603050405020304" pitchFamily="18" charset="0"/>
              </a:rPr>
              <a:t> .</a:t>
            </a:r>
          </a:p>
        </p:txBody>
      </p:sp>
    </p:spTree>
    <p:extLst>
      <p:ext uri="{BB962C8B-B14F-4D97-AF65-F5344CB8AC3E}">
        <p14:creationId xmlns:p14="http://schemas.microsoft.com/office/powerpoint/2010/main" val="325187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circle(in)">
                                      <p:cBhvr>
                                        <p:cTn id="7" dur="2000"/>
                                        <p:tgtEl>
                                          <p:spTgt spid="6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circle(in)">
                                      <p:cBhvr>
                                        <p:cTn id="10" dur="2000"/>
                                        <p:tgtEl>
                                          <p:spTgt spid="84"/>
                                        </p:tgtEl>
                                      </p:cBhvr>
                                    </p:animEffect>
                                  </p:childTnLst>
                                </p:cTn>
                              </p:par>
                              <p:par>
                                <p:cTn id="11" presetID="6" presetClass="entr" presetSubtype="16"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circle(in)">
                                      <p:cBhvr>
                                        <p:cTn id="13" dur="2000"/>
                                        <p:tgtEl>
                                          <p:spTgt spid="9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circle(in)">
                                      <p:cBhvr>
                                        <p:cTn id="23" dur="2000"/>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circle(in)">
                                      <p:cBhvr>
                                        <p:cTn id="28" dur="2000"/>
                                        <p:tgtEl>
                                          <p:spTgt spid="7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circle(in)">
                                      <p:cBhvr>
                                        <p:cTn id="31"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84" grpId="0"/>
      <p:bldP spid="69" grpId="0" animBg="1"/>
      <p:bldP spid="70" grpId="0" animBg="1"/>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sp>
        <p:nvSpPr>
          <p:cNvPr id="69" name="Rectangle: Rounded Corners 68">
            <a:extLst>
              <a:ext uri="{FF2B5EF4-FFF2-40B4-BE49-F238E27FC236}">
                <a16:creationId xmlns:a16="http://schemas.microsoft.com/office/drawing/2014/main" id="{551A80FE-8EBD-C83A-C322-EF9A3D34601E}"/>
              </a:ext>
            </a:extLst>
          </p:cNvPr>
          <p:cNvSpPr/>
          <p:nvPr/>
        </p:nvSpPr>
        <p:spPr>
          <a:xfrm>
            <a:off x="1162143" y="10806760"/>
            <a:ext cx="21991074" cy="27568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a:solidFill>
                  <a:srgbClr val="242452"/>
                </a:solidFill>
                <a:latin typeface="Times New Roman" panose="02020603050405020304" pitchFamily="18" charset="0"/>
                <a:cs typeface="Times New Roman" panose="02020603050405020304" pitchFamily="18" charset="0"/>
              </a:rPr>
              <a:t>   </a:t>
            </a:r>
          </a:p>
        </p:txBody>
      </p:sp>
      <p:sp>
        <p:nvSpPr>
          <p:cNvPr id="71" name="TextBox 70">
            <a:extLst>
              <a:ext uri="{FF2B5EF4-FFF2-40B4-BE49-F238E27FC236}">
                <a16:creationId xmlns:a16="http://schemas.microsoft.com/office/drawing/2014/main" id="{D9934DD1-E5D3-8575-CAA8-877062B78DB9}"/>
              </a:ext>
            </a:extLst>
          </p:cNvPr>
          <p:cNvSpPr txBox="1"/>
          <p:nvPr/>
        </p:nvSpPr>
        <p:spPr>
          <a:xfrm>
            <a:off x="1447800" y="10806760"/>
            <a:ext cx="21564600" cy="2585323"/>
          </a:xfrm>
          <a:prstGeom prst="rect">
            <a:avLst/>
          </a:prstGeom>
          <a:noFill/>
        </p:spPr>
        <p:txBody>
          <a:bodyPr wrap="square" rtlCol="0">
            <a:spAutoFit/>
          </a:bodyPr>
          <a:lstStyle/>
          <a:p>
            <a:r>
              <a:rPr lang="vi-VN" sz="5400" b="1">
                <a:solidFill>
                  <a:prstClr val="black"/>
                </a:solidFill>
                <a:latin typeface="Times New Roman" panose="02020603050405020304" pitchFamily="18" charset="0"/>
                <a:ea typeface="Tahoma" pitchFamily="34" charset="0"/>
                <a:cs typeface="Times New Roman" panose="02020603050405020304" pitchFamily="18" charset="0"/>
              </a:rPr>
              <a:t>Mỗi tổ hợp chập 3 của 5 phần tử sinh ra </a:t>
            </a:r>
            <a:r>
              <a:rPr lang="en-US" sz="5400" b="1">
                <a:solidFill>
                  <a:prstClr val="black"/>
                </a:solidFill>
                <a:latin typeface="Times New Roman" panose="02020603050405020304" pitchFamily="18" charset="0"/>
                <a:ea typeface="Tahoma" pitchFamily="34" charset="0"/>
                <a:cs typeface="Times New Roman" panose="02020603050405020304" pitchFamily="18" charset="0"/>
              </a:rPr>
              <a:t>3! </a:t>
            </a:r>
            <a:r>
              <a:rPr lang="vi-VN" sz="5400" b="1">
                <a:solidFill>
                  <a:prstClr val="black"/>
                </a:solidFill>
                <a:latin typeface="Times New Roman" panose="02020603050405020304" pitchFamily="18" charset="0"/>
                <a:ea typeface="Tahoma" pitchFamily="34" charset="0"/>
                <a:cs typeface="Times New Roman" panose="02020603050405020304" pitchFamily="18" charset="0"/>
              </a:rPr>
              <a:t>chỉnh hợp chập 3 của 5 phần tử vì có 3! hoán vị của 3 phần tử.</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vi-VN" sz="5400" b="1">
                <a:solidFill>
                  <a:prstClr val="black"/>
                </a:solidFill>
                <a:latin typeface="Times New Roman" panose="02020603050405020304" pitchFamily="18" charset="0"/>
                <a:ea typeface="Tahoma" pitchFamily="34" charset="0"/>
                <a:cs typeface="Times New Roman" panose="02020603050405020304" pitchFamily="18" charset="0"/>
              </a:rPr>
              <a:t>Vì thế số chỉnh hợp chập 3 của 5 phần tử nhiều gấp </a:t>
            </a:r>
            <a:r>
              <a:rPr lang="en-US" sz="5400" b="1">
                <a:solidFill>
                  <a:prstClr val="black"/>
                </a:solidFill>
                <a:latin typeface="Times New Roman" panose="02020603050405020304" pitchFamily="18" charset="0"/>
                <a:ea typeface="Tahoma" pitchFamily="34" charset="0"/>
                <a:cs typeface="Times New Roman" panose="02020603050405020304" pitchFamily="18" charset="0"/>
              </a:rPr>
              <a:t>3!</a:t>
            </a:r>
            <a:r>
              <a:rPr lang="vi-VN" sz="5400" b="1">
                <a:solidFill>
                  <a:prstClr val="black"/>
                </a:solidFill>
                <a:latin typeface="Times New Roman" panose="02020603050405020304" pitchFamily="18" charset="0"/>
                <a:ea typeface="Tahoma" pitchFamily="34" charset="0"/>
                <a:cs typeface="Times New Roman" panose="02020603050405020304" pitchFamily="18" charset="0"/>
              </a:rPr>
              <a:t> lần số tổ hợp chập 3 của 5 phần tử.</a:t>
            </a:r>
          </a:p>
        </p:txBody>
      </p:sp>
      <p:pic>
        <p:nvPicPr>
          <p:cNvPr id="29" name="Picture 28">
            <a:extLst>
              <a:ext uri="{FF2B5EF4-FFF2-40B4-BE49-F238E27FC236}">
                <a16:creationId xmlns:a16="http://schemas.microsoft.com/office/drawing/2014/main" id="{50B93911-D2F1-A78A-5734-1D8583982D46}"/>
              </a:ext>
            </a:extLst>
          </p:cNvPr>
          <p:cNvPicPr>
            <a:picLocks noChangeAspect="1"/>
          </p:cNvPicPr>
          <p:nvPr/>
        </p:nvPicPr>
        <p:blipFill>
          <a:blip r:embed="rId3"/>
          <a:stretch>
            <a:fillRect/>
          </a:stretch>
        </p:blipFill>
        <p:spPr>
          <a:xfrm>
            <a:off x="2209800" y="2673582"/>
            <a:ext cx="20116800" cy="7842018"/>
          </a:xfrm>
          <a:prstGeom prst="rect">
            <a:avLst/>
          </a:prstGeom>
        </p:spPr>
      </p:pic>
    </p:spTree>
    <p:extLst>
      <p:ext uri="{BB962C8B-B14F-4D97-AF65-F5344CB8AC3E}">
        <p14:creationId xmlns:p14="http://schemas.microsoft.com/office/powerpoint/2010/main" val="42581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circle(in)">
                                      <p:cBhvr>
                                        <p:cTn id="12" dur="2000"/>
                                        <p:tgtEl>
                                          <p:spTgt spid="7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circle(in)">
                                      <p:cBhvr>
                                        <p:cTn id="15"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 name="Group 5">
            <a:extLst>
              <a:ext uri="{FF2B5EF4-FFF2-40B4-BE49-F238E27FC236}">
                <a16:creationId xmlns:a16="http://schemas.microsoft.com/office/drawing/2014/main" id="{2CDA1CD3-597A-5A79-5451-8B1D8FD9F901}"/>
              </a:ext>
            </a:extLst>
          </p:cNvPr>
          <p:cNvGrpSpPr/>
          <p:nvPr/>
        </p:nvGrpSpPr>
        <p:grpSpPr>
          <a:xfrm>
            <a:off x="1838282" y="3542305"/>
            <a:ext cx="21868726" cy="4171638"/>
            <a:chOff x="637542" y="1083939"/>
            <a:chExt cx="8611674" cy="1724666"/>
          </a:xfrm>
        </p:grpSpPr>
        <p:sp>
          <p:nvSpPr>
            <p:cNvPr id="185" name="Rounded Rectangle 35">
              <a:extLst>
                <a:ext uri="{FF2B5EF4-FFF2-40B4-BE49-F238E27FC236}">
                  <a16:creationId xmlns:a16="http://schemas.microsoft.com/office/drawing/2014/main" id="{3E90BF04-B185-E0A2-34E4-C657AACFEB39}"/>
                </a:ext>
              </a:extLst>
            </p:cNvPr>
            <p:cNvSpPr/>
            <p:nvPr/>
          </p:nvSpPr>
          <p:spPr>
            <a:xfrm>
              <a:off x="637542" y="1083939"/>
              <a:ext cx="8611674" cy="1724666"/>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86" name="TextBox 185">
              <a:extLst>
                <a:ext uri="{FF2B5EF4-FFF2-40B4-BE49-F238E27FC236}">
                  <a16:creationId xmlns:a16="http://schemas.microsoft.com/office/drawing/2014/main" id="{C0EE6AA4-206A-41CD-F610-E9689BFF27EA}"/>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a:latin typeface="Tahoma" pitchFamily="34" charset="0"/>
                <a:ea typeface="Tahoma" pitchFamily="34" charset="0"/>
                <a:cs typeface="Tahoma" pitchFamily="34" charset="0"/>
              </a:endParaRPr>
            </a:p>
          </p:txBody>
        </p:sp>
      </p:grpSp>
      <p:grpSp>
        <p:nvGrpSpPr>
          <p:cNvPr id="170" name="Group 65">
            <a:extLst>
              <a:ext uri="{FF2B5EF4-FFF2-40B4-BE49-F238E27FC236}">
                <a16:creationId xmlns:a16="http://schemas.microsoft.com/office/drawing/2014/main" id="{9FEF7E98-AE3C-54FA-E302-E9E3ABE22A55}"/>
              </a:ext>
            </a:extLst>
          </p:cNvPr>
          <p:cNvGrpSpPr/>
          <p:nvPr/>
        </p:nvGrpSpPr>
        <p:grpSpPr>
          <a:xfrm>
            <a:off x="1036177" y="3328337"/>
            <a:ext cx="4193447" cy="1223086"/>
            <a:chOff x="166396" y="8755081"/>
            <a:chExt cx="3776573" cy="781943"/>
          </a:xfrm>
        </p:grpSpPr>
        <p:sp>
          <p:nvSpPr>
            <p:cNvPr id="171" name="Freeform 20">
              <a:extLst>
                <a:ext uri="{FF2B5EF4-FFF2-40B4-BE49-F238E27FC236}">
                  <a16:creationId xmlns:a16="http://schemas.microsoft.com/office/drawing/2014/main" id="{FED3C09A-0445-0674-CA3F-67C09E141ACA}"/>
                </a:ext>
              </a:extLst>
            </p:cNvPr>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72" name="Group 7">
              <a:extLst>
                <a:ext uri="{FF2B5EF4-FFF2-40B4-BE49-F238E27FC236}">
                  <a16:creationId xmlns:a16="http://schemas.microsoft.com/office/drawing/2014/main" id="{0688B1E8-6151-DC66-F0CA-52E52E91378A}"/>
                </a:ext>
              </a:extLst>
            </p:cNvPr>
            <p:cNvGrpSpPr/>
            <p:nvPr/>
          </p:nvGrpSpPr>
          <p:grpSpPr>
            <a:xfrm>
              <a:off x="166396" y="8780577"/>
              <a:ext cx="702538" cy="572229"/>
              <a:chOff x="-145995" y="8633545"/>
              <a:chExt cx="787401" cy="641352"/>
            </a:xfrm>
          </p:grpSpPr>
          <p:sp>
            <p:nvSpPr>
              <p:cNvPr id="173" name="Freeform 45">
                <a:extLst>
                  <a:ext uri="{FF2B5EF4-FFF2-40B4-BE49-F238E27FC236}">
                    <a16:creationId xmlns:a16="http://schemas.microsoft.com/office/drawing/2014/main" id="{B5B62A30-7778-DB30-AB2E-73EEC00AB498}"/>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4" name="Freeform 46">
                <a:extLst>
                  <a:ext uri="{FF2B5EF4-FFF2-40B4-BE49-F238E27FC236}">
                    <a16:creationId xmlns:a16="http://schemas.microsoft.com/office/drawing/2014/main" id="{058E0368-1011-DAE9-26D2-9B15CEE26384}"/>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5" name="Freeform 47">
                <a:extLst>
                  <a:ext uri="{FF2B5EF4-FFF2-40B4-BE49-F238E27FC236}">
                    <a16:creationId xmlns:a16="http://schemas.microsoft.com/office/drawing/2014/main" id="{1EDD9F77-45A4-551E-7B5D-095029285B11}"/>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6" name="Freeform 48">
                <a:extLst>
                  <a:ext uri="{FF2B5EF4-FFF2-40B4-BE49-F238E27FC236}">
                    <a16:creationId xmlns:a16="http://schemas.microsoft.com/office/drawing/2014/main" id="{508081B7-8684-BDF5-03AA-262D40915FE9}"/>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7" name="Freeform 49">
                <a:extLst>
                  <a:ext uri="{FF2B5EF4-FFF2-40B4-BE49-F238E27FC236}">
                    <a16:creationId xmlns:a16="http://schemas.microsoft.com/office/drawing/2014/main" id="{BBF5494B-1D97-7CE7-AF89-FA5F36346B14}"/>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8" name="Freeform 50">
                <a:extLst>
                  <a:ext uri="{FF2B5EF4-FFF2-40B4-BE49-F238E27FC236}">
                    <a16:creationId xmlns:a16="http://schemas.microsoft.com/office/drawing/2014/main" id="{160C9F4C-8FF0-09AC-F939-9670BED546B5}"/>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9" name="Freeform 51">
                <a:extLst>
                  <a:ext uri="{FF2B5EF4-FFF2-40B4-BE49-F238E27FC236}">
                    <a16:creationId xmlns:a16="http://schemas.microsoft.com/office/drawing/2014/main" id="{CA4508F2-69FE-3730-4DC1-D994FB19D5F5}"/>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0" name="Freeform 52">
                <a:extLst>
                  <a:ext uri="{FF2B5EF4-FFF2-40B4-BE49-F238E27FC236}">
                    <a16:creationId xmlns:a16="http://schemas.microsoft.com/office/drawing/2014/main" id="{AF01DD13-7692-8059-55A7-BB2FC7797F36}"/>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1" name="Rectangle 53">
                <a:extLst>
                  <a:ext uri="{FF2B5EF4-FFF2-40B4-BE49-F238E27FC236}">
                    <a16:creationId xmlns:a16="http://schemas.microsoft.com/office/drawing/2014/main" id="{11CC1E42-13A6-79D6-D4B1-962872F239C1}"/>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2" name="Rectangle 54">
                <a:extLst>
                  <a:ext uri="{FF2B5EF4-FFF2-40B4-BE49-F238E27FC236}">
                    <a16:creationId xmlns:a16="http://schemas.microsoft.com/office/drawing/2014/main" id="{5A176178-76B2-B5A4-EEDF-E2F6E1A85412}"/>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3" name="Freeform 55">
                <a:extLst>
                  <a:ext uri="{FF2B5EF4-FFF2-40B4-BE49-F238E27FC236}">
                    <a16:creationId xmlns:a16="http://schemas.microsoft.com/office/drawing/2014/main" id="{05D9CC47-3A29-5BD3-371F-300DE4072B04}"/>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4" name="Freeform 56">
                <a:extLst>
                  <a:ext uri="{FF2B5EF4-FFF2-40B4-BE49-F238E27FC236}">
                    <a16:creationId xmlns:a16="http://schemas.microsoft.com/office/drawing/2014/main" id="{F277EF43-0A5C-A534-228C-5C7D9C5D1796}"/>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grpSp>
        <p:nvGrpSpPr>
          <p:cNvPr id="77" name="Group 65">
            <a:extLst>
              <a:ext uri="{FF2B5EF4-FFF2-40B4-BE49-F238E27FC236}">
                <a16:creationId xmlns:a16="http://schemas.microsoft.com/office/drawing/2014/main" id="{F7629277-D292-5CF8-9B43-1000ACF6EE31}"/>
              </a:ext>
            </a:extLst>
          </p:cNvPr>
          <p:cNvGrpSpPr/>
          <p:nvPr/>
        </p:nvGrpSpPr>
        <p:grpSpPr>
          <a:xfrm>
            <a:off x="970771" y="3398794"/>
            <a:ext cx="4258853" cy="1051399"/>
            <a:chOff x="166396" y="8712046"/>
            <a:chExt cx="4411573" cy="824978"/>
          </a:xfrm>
          <a:noFill/>
        </p:grpSpPr>
        <p:sp>
          <p:nvSpPr>
            <p:cNvPr id="78" name="Freeform 20">
              <a:extLst>
                <a:ext uri="{FF2B5EF4-FFF2-40B4-BE49-F238E27FC236}">
                  <a16:creationId xmlns:a16="http://schemas.microsoft.com/office/drawing/2014/main" id="{11DC8D69-1CF3-B3F1-E6A6-4F30B239141B}"/>
                </a:ext>
              </a:extLst>
            </p:cNvPr>
            <p:cNvSpPr>
              <a:spLocks/>
            </p:cNvSpPr>
            <p:nvPr/>
          </p:nvSpPr>
          <p:spPr bwMode="auto">
            <a:xfrm>
              <a:off x="384522" y="8755081"/>
              <a:ext cx="4193447" cy="781943"/>
            </a:xfrm>
            <a:prstGeom prst="round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79" name="Group 7">
              <a:extLst>
                <a:ext uri="{FF2B5EF4-FFF2-40B4-BE49-F238E27FC236}">
                  <a16:creationId xmlns:a16="http://schemas.microsoft.com/office/drawing/2014/main" id="{20748D10-6346-B86C-5411-AA3605F3EBDC}"/>
                </a:ext>
              </a:extLst>
            </p:cNvPr>
            <p:cNvGrpSpPr/>
            <p:nvPr/>
          </p:nvGrpSpPr>
          <p:grpSpPr>
            <a:xfrm>
              <a:off x="166396" y="8780577"/>
              <a:ext cx="702538" cy="572229"/>
              <a:chOff x="-145995" y="8633545"/>
              <a:chExt cx="787401" cy="641352"/>
            </a:xfrm>
            <a:grpFill/>
          </p:grpSpPr>
          <p:sp>
            <p:nvSpPr>
              <p:cNvPr id="81" name="Freeform 45">
                <a:extLst>
                  <a:ext uri="{FF2B5EF4-FFF2-40B4-BE49-F238E27FC236}">
                    <a16:creationId xmlns:a16="http://schemas.microsoft.com/office/drawing/2014/main" id="{F2D42105-4AB1-D995-20A9-C05DE9A67BBB}"/>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2" name="Freeform 46">
                <a:extLst>
                  <a:ext uri="{FF2B5EF4-FFF2-40B4-BE49-F238E27FC236}">
                    <a16:creationId xmlns:a16="http://schemas.microsoft.com/office/drawing/2014/main" id="{0FD3D02D-5092-DB93-25CA-54FF5BB7E1AA}"/>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3" name="Freeform 47">
                <a:extLst>
                  <a:ext uri="{FF2B5EF4-FFF2-40B4-BE49-F238E27FC236}">
                    <a16:creationId xmlns:a16="http://schemas.microsoft.com/office/drawing/2014/main" id="{40006DB5-56EF-4A9E-3A11-890F4B69764C}"/>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5" name="Freeform 48">
                <a:extLst>
                  <a:ext uri="{FF2B5EF4-FFF2-40B4-BE49-F238E27FC236}">
                    <a16:creationId xmlns:a16="http://schemas.microsoft.com/office/drawing/2014/main" id="{67FF6211-5D64-57B1-8A73-A0DD4836564B}"/>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6" name="Freeform 49">
                <a:extLst>
                  <a:ext uri="{FF2B5EF4-FFF2-40B4-BE49-F238E27FC236}">
                    <a16:creationId xmlns:a16="http://schemas.microsoft.com/office/drawing/2014/main" id="{0E2103CF-876B-1E7E-0A20-FC0E3D5A5A86}"/>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7" name="Freeform 50">
                <a:extLst>
                  <a:ext uri="{FF2B5EF4-FFF2-40B4-BE49-F238E27FC236}">
                    <a16:creationId xmlns:a16="http://schemas.microsoft.com/office/drawing/2014/main" id="{D3D91D57-045B-4FF4-5CFE-7BCF1275AC49}"/>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8" name="Freeform 51">
                <a:extLst>
                  <a:ext uri="{FF2B5EF4-FFF2-40B4-BE49-F238E27FC236}">
                    <a16:creationId xmlns:a16="http://schemas.microsoft.com/office/drawing/2014/main" id="{FD2AD1F3-F523-2542-C106-BF11C1FD02DE}"/>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9" name="Freeform 52">
                <a:extLst>
                  <a:ext uri="{FF2B5EF4-FFF2-40B4-BE49-F238E27FC236}">
                    <a16:creationId xmlns:a16="http://schemas.microsoft.com/office/drawing/2014/main" id="{CF3F63F8-9FFD-C974-50BC-63AECDD414E9}"/>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0" name="Rectangle 53">
                <a:extLst>
                  <a:ext uri="{FF2B5EF4-FFF2-40B4-BE49-F238E27FC236}">
                    <a16:creationId xmlns:a16="http://schemas.microsoft.com/office/drawing/2014/main" id="{28901E6B-DE0E-45AA-5043-960EDBF318D3}"/>
                  </a:ext>
                </a:extLst>
              </p:cNvPr>
              <p:cNvSpPr>
                <a:spLocks noChangeArrowheads="1"/>
              </p:cNvSpPr>
              <p:nvPr/>
            </p:nvSpPr>
            <p:spPr bwMode="auto">
              <a:xfrm>
                <a:off x="277868" y="9084396"/>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1" name="Rectangle 54">
                <a:extLst>
                  <a:ext uri="{FF2B5EF4-FFF2-40B4-BE49-F238E27FC236}">
                    <a16:creationId xmlns:a16="http://schemas.microsoft.com/office/drawing/2014/main" id="{443F281A-CA17-6E50-DCE3-65ED0FB89E60}"/>
                  </a:ext>
                </a:extLst>
              </p:cNvPr>
              <p:cNvSpPr>
                <a:spLocks noChangeArrowheads="1"/>
              </p:cNvSpPr>
              <p:nvPr/>
            </p:nvSpPr>
            <p:spPr bwMode="auto">
              <a:xfrm>
                <a:off x="277868" y="9159009"/>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2" name="Freeform 55">
                <a:extLst>
                  <a:ext uri="{FF2B5EF4-FFF2-40B4-BE49-F238E27FC236}">
                    <a16:creationId xmlns:a16="http://schemas.microsoft.com/office/drawing/2014/main" id="{476A5C04-16F0-6A90-BE87-C3FEAACB080A}"/>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4" name="Freeform 56">
                <a:extLst>
                  <a:ext uri="{FF2B5EF4-FFF2-40B4-BE49-F238E27FC236}">
                    <a16:creationId xmlns:a16="http://schemas.microsoft.com/office/drawing/2014/main" id="{75CB6C73-968D-3AD9-CF20-8ED919C7DA6B}"/>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80" name="TextBox 79">
              <a:extLst>
                <a:ext uri="{FF2B5EF4-FFF2-40B4-BE49-F238E27FC236}">
                  <a16:creationId xmlns:a16="http://schemas.microsoft.com/office/drawing/2014/main" id="{DDEB45C5-5DA3-67BF-AE9A-53CD551C0096}"/>
                </a:ext>
              </a:extLst>
            </p:cNvPr>
            <p:cNvSpPr txBox="1"/>
            <p:nvPr/>
          </p:nvSpPr>
          <p:spPr>
            <a:xfrm>
              <a:off x="932118" y="8712046"/>
              <a:ext cx="3359308" cy="724489"/>
            </a:xfrm>
            <a:prstGeom prst="rect">
              <a:avLst/>
            </a:prstGeom>
            <a:grpFill/>
          </p:spPr>
          <p:txBody>
            <a:bodyPr wrap="square" rtlCol="0">
              <a:spAutoFit/>
            </a:bodyPr>
            <a:lstStyle/>
            <a:p>
              <a:r>
                <a:rPr lang="en-US" sz="5400" b="1">
                  <a:solidFill>
                    <a:schemeClr val="bg1"/>
                  </a:solidFill>
                  <a:latin typeface="Times New Roman" panose="02020603050405020304" pitchFamily="18" charset="0"/>
                  <a:ea typeface="Tahoma" pitchFamily="34" charset="0"/>
                  <a:cs typeface="Times New Roman" panose="02020603050405020304" pitchFamily="18" charset="0"/>
                </a:rPr>
                <a:t> </a:t>
              </a:r>
              <a:r>
                <a:rPr lang="en-US" sz="5400" b="1" err="1">
                  <a:solidFill>
                    <a:schemeClr val="bg1"/>
                  </a:solidFill>
                  <a:latin typeface="Times New Roman" panose="02020603050405020304" pitchFamily="18" charset="0"/>
                  <a:ea typeface="Tahoma" pitchFamily="34" charset="0"/>
                  <a:cs typeface="Times New Roman" panose="02020603050405020304" pitchFamily="18" charset="0"/>
                </a:rPr>
                <a:t>Nhận</a:t>
              </a:r>
              <a:r>
                <a:rPr lang="en-US" sz="5400" b="1">
                  <a:solidFill>
                    <a:schemeClr val="bg1"/>
                  </a:solidFill>
                  <a:latin typeface="Times New Roman" panose="02020603050405020304" pitchFamily="18" charset="0"/>
                  <a:ea typeface="Tahoma" pitchFamily="34" charset="0"/>
                  <a:cs typeface="Times New Roman" panose="02020603050405020304" pitchFamily="18" charset="0"/>
                </a:rPr>
                <a:t> </a:t>
              </a:r>
              <a:r>
                <a:rPr lang="en-US" sz="5400" b="1" err="1">
                  <a:solidFill>
                    <a:schemeClr val="bg1"/>
                  </a:solidFill>
                  <a:latin typeface="Times New Roman" panose="02020603050405020304" pitchFamily="18" charset="0"/>
                  <a:ea typeface="Tahoma" pitchFamily="34" charset="0"/>
                  <a:cs typeface="Times New Roman" panose="02020603050405020304" pitchFamily="18" charset="0"/>
                </a:rPr>
                <a:t>xét</a:t>
              </a:r>
              <a:endParaRPr lang="en-US" sz="5400" b="1">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nvGrpSpPr>
          <p:cNvPr id="136" name="Group 54">
            <a:extLst>
              <a:ext uri="{FF2B5EF4-FFF2-40B4-BE49-F238E27FC236}">
                <a16:creationId xmlns:a16="http://schemas.microsoft.com/office/drawing/2014/main" id="{253D034B-52CE-8476-1FED-13AA02644E65}"/>
              </a:ext>
            </a:extLst>
          </p:cNvPr>
          <p:cNvGrpSpPr/>
          <p:nvPr/>
        </p:nvGrpSpPr>
        <p:grpSpPr>
          <a:xfrm>
            <a:off x="1375700" y="8229600"/>
            <a:ext cx="22375846" cy="4800600"/>
            <a:chOff x="1268078" y="3405486"/>
            <a:chExt cx="22375846" cy="2823194"/>
          </a:xfrm>
        </p:grpSpPr>
        <p:sp>
          <p:nvSpPr>
            <p:cNvPr id="137" name="Rounded Rectangle 53">
              <a:extLst>
                <a:ext uri="{FF2B5EF4-FFF2-40B4-BE49-F238E27FC236}">
                  <a16:creationId xmlns:a16="http://schemas.microsoft.com/office/drawing/2014/main" id="{A77FC4A2-1640-E8B9-BFE3-E3FB3A2CB215}"/>
                </a:ext>
              </a:extLst>
            </p:cNvPr>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67">
              <a:extLst>
                <a:ext uri="{FF2B5EF4-FFF2-40B4-BE49-F238E27FC236}">
                  <a16:creationId xmlns:a16="http://schemas.microsoft.com/office/drawing/2014/main" id="{45A714FB-B316-FBD5-FFB8-D46BF3B4B9EF}"/>
                </a:ext>
              </a:extLst>
            </p:cNvPr>
            <p:cNvGrpSpPr/>
            <p:nvPr/>
          </p:nvGrpSpPr>
          <p:grpSpPr>
            <a:xfrm>
              <a:off x="1268078" y="3405486"/>
              <a:ext cx="4709297" cy="1302159"/>
              <a:chOff x="1311958" y="3405486"/>
              <a:chExt cx="4709297" cy="1302159"/>
            </a:xfrm>
          </p:grpSpPr>
          <p:sp>
            <p:nvSpPr>
              <p:cNvPr id="139" name="Freeform 20">
                <a:extLst>
                  <a:ext uri="{FF2B5EF4-FFF2-40B4-BE49-F238E27FC236}">
                    <a16:creationId xmlns:a16="http://schemas.microsoft.com/office/drawing/2014/main" id="{6E24A5F9-E348-BDC3-8644-11C884221E9F}"/>
                  </a:ext>
                </a:extLst>
              </p:cNvPr>
              <p:cNvSpPr>
                <a:spLocks/>
              </p:cNvSpPr>
              <p:nvPr/>
            </p:nvSpPr>
            <p:spPr bwMode="auto">
              <a:xfrm rot="5400000">
                <a:off x="3664458" y="1928007"/>
                <a:ext cx="765009" cy="3948580"/>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40" name="TextBox 139">
                <a:extLst>
                  <a:ext uri="{FF2B5EF4-FFF2-40B4-BE49-F238E27FC236}">
                    <a16:creationId xmlns:a16="http://schemas.microsoft.com/office/drawing/2014/main" id="{831EDE84-01CB-8E90-AC7A-3CC13677D27D}"/>
                  </a:ext>
                </a:extLst>
              </p:cNvPr>
              <p:cNvSpPr txBox="1"/>
              <p:nvPr/>
            </p:nvSpPr>
            <p:spPr>
              <a:xfrm>
                <a:off x="2250671" y="3527166"/>
                <a:ext cx="3770584" cy="1180479"/>
              </a:xfrm>
              <a:prstGeom prst="rect">
                <a:avLst/>
              </a:prstGeom>
              <a:noFill/>
            </p:spPr>
            <p:txBody>
              <a:bodyPr wrap="none" rtlCol="0">
                <a:spAutoFit/>
              </a:bodyPr>
              <a:lstStyle/>
              <a:p>
                <a:r>
                  <a:rPr lang="en-SG" sz="4600" b="1" err="1">
                    <a:solidFill>
                      <a:schemeClr val="bg1"/>
                    </a:solidFill>
                    <a:latin typeface="Tahoma" pitchFamily="34" charset="0"/>
                    <a:ea typeface="Tahoma" pitchFamily="34" charset="0"/>
                    <a:cs typeface="Tahoma" pitchFamily="34" charset="0"/>
                  </a:rPr>
                  <a:t>Công</a:t>
                </a:r>
                <a:r>
                  <a:rPr lang="en-SG" sz="4600" b="1">
                    <a:solidFill>
                      <a:schemeClr val="bg1"/>
                    </a:solidFill>
                    <a:latin typeface="Tahoma" pitchFamily="34" charset="0"/>
                    <a:ea typeface="Tahoma" pitchFamily="34" charset="0"/>
                    <a:cs typeface="Tahoma" pitchFamily="34" charset="0"/>
                  </a:rPr>
                  <a:t> </a:t>
                </a:r>
                <a:r>
                  <a:rPr lang="en-SG" sz="4600" b="1" err="1">
                    <a:solidFill>
                      <a:schemeClr val="bg1"/>
                    </a:solidFill>
                    <a:latin typeface="Tahoma" pitchFamily="34" charset="0"/>
                    <a:ea typeface="Tahoma" pitchFamily="34" charset="0"/>
                    <a:cs typeface="Tahoma" pitchFamily="34" charset="0"/>
                  </a:rPr>
                  <a:t>thức</a:t>
                </a:r>
                <a:r>
                  <a:rPr lang="en-SG" sz="4600" b="1">
                    <a:solidFill>
                      <a:schemeClr val="bg1"/>
                    </a:solidFill>
                    <a:latin typeface="Tahoma" pitchFamily="34" charset="0"/>
                    <a:ea typeface="Tahoma" pitchFamily="34" charset="0"/>
                    <a:cs typeface="Tahoma" pitchFamily="34" charset="0"/>
                  </a:rPr>
                  <a:t> 1</a:t>
                </a:r>
                <a:endParaRPr lang="en-US" sz="4600" b="1">
                  <a:solidFill>
                    <a:schemeClr val="bg1"/>
                  </a:solidFill>
                  <a:latin typeface="Tahoma" pitchFamily="34" charset="0"/>
                  <a:ea typeface="Tahoma" pitchFamily="34" charset="0"/>
                  <a:cs typeface="Tahoma" pitchFamily="34" charset="0"/>
                </a:endParaRPr>
              </a:p>
            </p:txBody>
          </p:sp>
          <p:grpSp>
            <p:nvGrpSpPr>
              <p:cNvPr id="141" name="Group 70">
                <a:extLst>
                  <a:ext uri="{FF2B5EF4-FFF2-40B4-BE49-F238E27FC236}">
                    <a16:creationId xmlns:a16="http://schemas.microsoft.com/office/drawing/2014/main" id="{773C9BE9-4C8F-7BF5-E46E-610C45892184}"/>
                  </a:ext>
                </a:extLst>
              </p:cNvPr>
              <p:cNvGrpSpPr/>
              <p:nvPr/>
            </p:nvGrpSpPr>
            <p:grpSpPr>
              <a:xfrm>
                <a:off x="1311958" y="3405486"/>
                <a:ext cx="950173" cy="940513"/>
                <a:chOff x="1311958" y="3405486"/>
                <a:chExt cx="950173" cy="940513"/>
              </a:xfrm>
            </p:grpSpPr>
            <p:sp>
              <p:nvSpPr>
                <p:cNvPr id="142" name="Rectangle 141">
                  <a:extLst>
                    <a:ext uri="{FF2B5EF4-FFF2-40B4-BE49-F238E27FC236}">
                      <a16:creationId xmlns:a16="http://schemas.microsoft.com/office/drawing/2014/main" id="{CF73619D-F118-71F9-D2FC-23CFDAA893B2}"/>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3">
                  <a:extLst>
                    <a:ext uri="{FF2B5EF4-FFF2-40B4-BE49-F238E27FC236}">
                      <a16:creationId xmlns:a16="http://schemas.microsoft.com/office/drawing/2014/main" id="{33F30455-7251-C23C-0147-5A1C46E1F56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4">
                  <a:extLst>
                    <a:ext uri="{FF2B5EF4-FFF2-40B4-BE49-F238E27FC236}">
                      <a16:creationId xmlns:a16="http://schemas.microsoft.com/office/drawing/2014/main" id="{439670DC-ADDC-2D78-8625-4D1FB06CD7FA}"/>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5">
                  <a:extLst>
                    <a:ext uri="{FF2B5EF4-FFF2-40B4-BE49-F238E27FC236}">
                      <a16:creationId xmlns:a16="http://schemas.microsoft.com/office/drawing/2014/main" id="{BA427432-CAC1-48D8-3553-0ADCD7E558C8}"/>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6">
                  <a:extLst>
                    <a:ext uri="{FF2B5EF4-FFF2-40B4-BE49-F238E27FC236}">
                      <a16:creationId xmlns:a16="http://schemas.microsoft.com/office/drawing/2014/main" id="{2F0EE8F1-C539-54F6-7A2A-44056BF7BC26}"/>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7">
                  <a:extLst>
                    <a:ext uri="{FF2B5EF4-FFF2-40B4-BE49-F238E27FC236}">
                      <a16:creationId xmlns:a16="http://schemas.microsoft.com/office/drawing/2014/main" id="{EBD9BA8C-5142-CBAB-7495-D4F91673739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8">
                  <a:extLst>
                    <a:ext uri="{FF2B5EF4-FFF2-40B4-BE49-F238E27FC236}">
                      <a16:creationId xmlns:a16="http://schemas.microsoft.com/office/drawing/2014/main" id="{81D352FA-0B71-B4F7-217E-7760EC72372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9">
                  <a:extLst>
                    <a:ext uri="{FF2B5EF4-FFF2-40B4-BE49-F238E27FC236}">
                      <a16:creationId xmlns:a16="http://schemas.microsoft.com/office/drawing/2014/main" id="{6FD97E44-4FE6-F0C7-4FC5-B63D96F9D288}"/>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20">
                  <a:extLst>
                    <a:ext uri="{FF2B5EF4-FFF2-40B4-BE49-F238E27FC236}">
                      <a16:creationId xmlns:a16="http://schemas.microsoft.com/office/drawing/2014/main" id="{AFFD0B4E-38E6-2C02-479F-CBF5EBEB3A5D}"/>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21">
                  <a:extLst>
                    <a:ext uri="{FF2B5EF4-FFF2-40B4-BE49-F238E27FC236}">
                      <a16:creationId xmlns:a16="http://schemas.microsoft.com/office/drawing/2014/main" id="{146AA7BE-1181-6913-9673-F82E97BECD19}"/>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22">
                  <a:extLst>
                    <a:ext uri="{FF2B5EF4-FFF2-40B4-BE49-F238E27FC236}">
                      <a16:creationId xmlns:a16="http://schemas.microsoft.com/office/drawing/2014/main" id="{189268B8-FEA6-A4B7-5EDB-BBE41FC81212}"/>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23">
                  <a:extLst>
                    <a:ext uri="{FF2B5EF4-FFF2-40B4-BE49-F238E27FC236}">
                      <a16:creationId xmlns:a16="http://schemas.microsoft.com/office/drawing/2014/main" id="{11658F24-FC65-AE90-61C7-EF1C808FD8F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24">
                  <a:extLst>
                    <a:ext uri="{FF2B5EF4-FFF2-40B4-BE49-F238E27FC236}">
                      <a16:creationId xmlns:a16="http://schemas.microsoft.com/office/drawing/2014/main" id="{23D5A3CF-4BF3-16C6-EB5A-560EF2F5691D}"/>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25">
                  <a:extLst>
                    <a:ext uri="{FF2B5EF4-FFF2-40B4-BE49-F238E27FC236}">
                      <a16:creationId xmlns:a16="http://schemas.microsoft.com/office/drawing/2014/main" id="{3890C51B-BDC6-7D48-7D4C-B243619FA37F}"/>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26">
                  <a:extLst>
                    <a:ext uri="{FF2B5EF4-FFF2-40B4-BE49-F238E27FC236}">
                      <a16:creationId xmlns:a16="http://schemas.microsoft.com/office/drawing/2014/main" id="{F97354AD-9562-4A6E-4740-C0AE2EC1A6DA}"/>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27">
                  <a:extLst>
                    <a:ext uri="{FF2B5EF4-FFF2-40B4-BE49-F238E27FC236}">
                      <a16:creationId xmlns:a16="http://schemas.microsoft.com/office/drawing/2014/main" id="{A58D844E-5AFC-3198-94D7-D597F1384F8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28">
                  <a:extLst>
                    <a:ext uri="{FF2B5EF4-FFF2-40B4-BE49-F238E27FC236}">
                      <a16:creationId xmlns:a16="http://schemas.microsoft.com/office/drawing/2014/main" id="{F5A51905-DB40-F455-DD4C-21C4EA62B71F}"/>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29">
                  <a:extLst>
                    <a:ext uri="{FF2B5EF4-FFF2-40B4-BE49-F238E27FC236}">
                      <a16:creationId xmlns:a16="http://schemas.microsoft.com/office/drawing/2014/main" id="{12051C8D-306E-015C-BAA9-99A822C1F34B}"/>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30">
                  <a:extLst>
                    <a:ext uri="{FF2B5EF4-FFF2-40B4-BE49-F238E27FC236}">
                      <a16:creationId xmlns:a16="http://schemas.microsoft.com/office/drawing/2014/main" id="{3763B684-6443-9C68-FC34-0BB6768C013C}"/>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31">
                  <a:extLst>
                    <a:ext uri="{FF2B5EF4-FFF2-40B4-BE49-F238E27FC236}">
                      <a16:creationId xmlns:a16="http://schemas.microsoft.com/office/drawing/2014/main" id="{FB155BE8-8B71-BE10-3A54-5BF9833D23ED}"/>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32">
                  <a:extLst>
                    <a:ext uri="{FF2B5EF4-FFF2-40B4-BE49-F238E27FC236}">
                      <a16:creationId xmlns:a16="http://schemas.microsoft.com/office/drawing/2014/main" id="{B6054C09-572E-8747-1F69-782E9A3BDE70}"/>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33">
                  <a:extLst>
                    <a:ext uri="{FF2B5EF4-FFF2-40B4-BE49-F238E27FC236}">
                      <a16:creationId xmlns:a16="http://schemas.microsoft.com/office/drawing/2014/main" id="{7C12F7CE-9779-083E-EBCC-EB6149C6C439}"/>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34">
                  <a:extLst>
                    <a:ext uri="{FF2B5EF4-FFF2-40B4-BE49-F238E27FC236}">
                      <a16:creationId xmlns:a16="http://schemas.microsoft.com/office/drawing/2014/main" id="{C8A21D39-E0B7-C7DC-447D-A79C36F45EF1}"/>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35">
                  <a:extLst>
                    <a:ext uri="{FF2B5EF4-FFF2-40B4-BE49-F238E27FC236}">
                      <a16:creationId xmlns:a16="http://schemas.microsoft.com/office/drawing/2014/main" id="{DD5933A1-B3B5-FD9D-9BB5-E0130AB8AF93}"/>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36">
                  <a:extLst>
                    <a:ext uri="{FF2B5EF4-FFF2-40B4-BE49-F238E27FC236}">
                      <a16:creationId xmlns:a16="http://schemas.microsoft.com/office/drawing/2014/main" id="{B5B43057-B7F8-3532-2527-60F12B833FE6}"/>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aphicFrame>
        <p:nvGraphicFramePr>
          <p:cNvPr id="133" name="Object 132">
            <a:extLst>
              <a:ext uri="{FF2B5EF4-FFF2-40B4-BE49-F238E27FC236}">
                <a16:creationId xmlns:a16="http://schemas.microsoft.com/office/drawing/2014/main" id="{81F97A6A-DB58-9121-DAAD-7135A32C4CAA}"/>
              </a:ext>
            </a:extLst>
          </p:cNvPr>
          <p:cNvGraphicFramePr>
            <a:graphicFrameLocks noChangeAspect="1"/>
          </p:cNvGraphicFramePr>
          <p:nvPr>
            <p:extLst>
              <p:ext uri="{D42A27DB-BD31-4B8C-83A1-F6EECF244321}">
                <p14:modId xmlns:p14="http://schemas.microsoft.com/office/powerpoint/2010/main" val="2892816058"/>
              </p:ext>
            </p:extLst>
          </p:nvPr>
        </p:nvGraphicFramePr>
        <p:xfrm>
          <a:off x="4668837" y="10972800"/>
          <a:ext cx="2871788" cy="1905000"/>
        </p:xfrm>
        <a:graphic>
          <a:graphicData uri="http://schemas.openxmlformats.org/presentationml/2006/ole">
            <mc:AlternateContent xmlns:mc="http://schemas.openxmlformats.org/markup-compatibility/2006">
              <mc:Choice xmlns:v="urn:schemas-microsoft-com:vml" Requires="v">
                <p:oleObj name="Equation" r:id="rId3" imgW="723600" imgH="482400" progId="Equation.DSMT4">
                  <p:embed/>
                </p:oleObj>
              </mc:Choice>
              <mc:Fallback>
                <p:oleObj name="Equation" r:id="rId3" imgW="723600" imgH="482400" progId="Equation.DSMT4">
                  <p:embed/>
                  <p:pic>
                    <p:nvPicPr>
                      <p:cNvPr id="150" name="Object 149">
                        <a:extLst>
                          <a:ext uri="{FF2B5EF4-FFF2-40B4-BE49-F238E27FC236}">
                            <a16:creationId xmlns:a16="http://schemas.microsoft.com/office/drawing/2014/main" id="{30FEBB26-DCA7-A2EC-9AB2-FFE23406FAB2}"/>
                          </a:ext>
                        </a:extLst>
                      </p:cNvPr>
                      <p:cNvPicPr/>
                      <p:nvPr/>
                    </p:nvPicPr>
                    <p:blipFill>
                      <a:blip r:embed="rId4"/>
                      <a:stretch>
                        <a:fillRect/>
                      </a:stretch>
                    </p:blipFill>
                    <p:spPr>
                      <a:xfrm>
                        <a:off x="4668837" y="10972800"/>
                        <a:ext cx="2871788" cy="1905000"/>
                      </a:xfrm>
                      <a:prstGeom prst="rect">
                        <a:avLst/>
                      </a:prstGeom>
                    </p:spPr>
                  </p:pic>
                </p:oleObj>
              </mc:Fallback>
            </mc:AlternateContent>
          </a:graphicData>
        </a:graphic>
      </p:graphicFrame>
      <p:sp>
        <p:nvSpPr>
          <p:cNvPr id="135" name="TextBox 134">
            <a:extLst>
              <a:ext uri="{FF2B5EF4-FFF2-40B4-BE49-F238E27FC236}">
                <a16:creationId xmlns:a16="http://schemas.microsoft.com/office/drawing/2014/main" id="{F8C02F04-1DC2-2BB9-5BE8-9F6F953D313C}"/>
              </a:ext>
            </a:extLst>
          </p:cNvPr>
          <p:cNvSpPr txBox="1"/>
          <p:nvPr/>
        </p:nvSpPr>
        <p:spPr>
          <a:xfrm>
            <a:off x="2361264" y="9610305"/>
            <a:ext cx="16778438" cy="2747612"/>
          </a:xfrm>
          <a:prstGeom prst="rect">
            <a:avLst/>
          </a:prstGeom>
          <a:noFill/>
        </p:spPr>
        <p:txBody>
          <a:bodyPr wrap="square" rtlCol="0">
            <a:spAutoFit/>
          </a:bodyPr>
          <a:lstStyle/>
          <a:p>
            <a:pPr algn="just">
              <a:lnSpc>
                <a:spcPct val="150000"/>
              </a:lnSpc>
            </a:pPr>
            <a:r>
              <a:rPr lang="en-US" sz="5400" b="1" err="1">
                <a:latin typeface="Times New Roman" panose="02020603050405020304" pitchFamily="18" charset="0"/>
                <a:ea typeface="Tahoma" pitchFamily="34" charset="0"/>
                <a:cs typeface="Times New Roman" panose="02020603050405020304" pitchFamily="18" charset="0"/>
              </a:rPr>
              <a:t>Ký</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hiệu</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là</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số</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tổ</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hợp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chập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của</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phần</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tử</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với</a:t>
            </a:r>
            <a:endParaRPr lang="en-US" sz="5400" b="1">
              <a:latin typeface="Times New Roman" panose="02020603050405020304" pitchFamily="18" charset="0"/>
              <a:ea typeface="Tahoma" pitchFamily="34" charset="0"/>
              <a:cs typeface="Times New Roman" panose="02020603050405020304" pitchFamily="18" charset="0"/>
            </a:endParaRPr>
          </a:p>
          <a:p>
            <a:pPr algn="just">
              <a:lnSpc>
                <a:spcPct val="200000"/>
              </a:lnSpc>
            </a:pPr>
            <a:r>
              <a:rPr lang="en-US" sz="5400" b="1">
                <a:latin typeface="Times New Roman" panose="02020603050405020304" pitchFamily="18" charset="0"/>
                <a:ea typeface="Tahoma" pitchFamily="34" charset="0"/>
                <a:cs typeface="Times New Roman" panose="02020603050405020304" pitchFamily="18" charset="0"/>
              </a:rPr>
              <a:t>Ta </a:t>
            </a:r>
            <a:r>
              <a:rPr lang="en-US" sz="5400" b="1" err="1">
                <a:latin typeface="Times New Roman" panose="02020603050405020304" pitchFamily="18" charset="0"/>
                <a:ea typeface="Tahoma" pitchFamily="34" charset="0"/>
                <a:cs typeface="Times New Roman" panose="02020603050405020304" pitchFamily="18" charset="0"/>
              </a:rPr>
              <a:t>có</a:t>
            </a:r>
            <a:r>
              <a:rPr lang="en-US" sz="5400" b="1">
                <a:latin typeface="Times New Roman" panose="02020603050405020304" pitchFamily="18" charset="0"/>
                <a:ea typeface="Tahoma" pitchFamily="34" charset="0"/>
                <a:cs typeface="Times New Roman" panose="02020603050405020304" pitchFamily="18" charset="0"/>
              </a:rPr>
              <a:t>:</a:t>
            </a:r>
          </a:p>
        </p:txBody>
      </p:sp>
      <p:graphicFrame>
        <p:nvGraphicFramePr>
          <p:cNvPr id="134" name="Object 133">
            <a:extLst>
              <a:ext uri="{FF2B5EF4-FFF2-40B4-BE49-F238E27FC236}">
                <a16:creationId xmlns:a16="http://schemas.microsoft.com/office/drawing/2014/main" id="{E2CB5DFB-8353-0C43-8325-E6A1944B9C19}"/>
              </a:ext>
            </a:extLst>
          </p:cNvPr>
          <p:cNvGraphicFramePr>
            <a:graphicFrameLocks noChangeAspect="1"/>
          </p:cNvGraphicFramePr>
          <p:nvPr>
            <p:extLst>
              <p:ext uri="{D42A27DB-BD31-4B8C-83A1-F6EECF244321}">
                <p14:modId xmlns:p14="http://schemas.microsoft.com/office/powerpoint/2010/main" val="2215647349"/>
              </p:ext>
            </p:extLst>
          </p:nvPr>
        </p:nvGraphicFramePr>
        <p:xfrm>
          <a:off x="17370425" y="9924896"/>
          <a:ext cx="2822575" cy="852488"/>
        </p:xfrm>
        <a:graphic>
          <a:graphicData uri="http://schemas.openxmlformats.org/presentationml/2006/ole">
            <mc:AlternateContent xmlns:mc="http://schemas.openxmlformats.org/markup-compatibility/2006">
              <mc:Choice xmlns:v="urn:schemas-microsoft-com:vml" Requires="v">
                <p:oleObj name="Equation" r:id="rId5" imgW="711000" imgH="215640" progId="Equation.DSMT4">
                  <p:embed/>
                </p:oleObj>
              </mc:Choice>
              <mc:Fallback>
                <p:oleObj name="Equation" r:id="rId5" imgW="711000" imgH="215640" progId="Equation.DSMT4">
                  <p:embed/>
                  <p:pic>
                    <p:nvPicPr>
                      <p:cNvPr id="151" name="Object 150">
                        <a:extLst>
                          <a:ext uri="{FF2B5EF4-FFF2-40B4-BE49-F238E27FC236}">
                            <a16:creationId xmlns:a16="http://schemas.microsoft.com/office/drawing/2014/main" id="{229F869B-8B10-A1BD-AAC2-610C455F3AA3}"/>
                          </a:ext>
                        </a:extLst>
                      </p:cNvPr>
                      <p:cNvPicPr/>
                      <p:nvPr/>
                    </p:nvPicPr>
                    <p:blipFill>
                      <a:blip r:embed="rId6"/>
                      <a:stretch>
                        <a:fillRect/>
                      </a:stretch>
                    </p:blipFill>
                    <p:spPr>
                      <a:xfrm>
                        <a:off x="17370425" y="9924896"/>
                        <a:ext cx="2822575" cy="8524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EC70CD99-1824-FC8B-D3FD-0FB1C3D7DABF}"/>
              </a:ext>
            </a:extLst>
          </p:cNvPr>
          <p:cNvSpPr txBox="1"/>
          <p:nvPr/>
        </p:nvSpPr>
        <p:spPr>
          <a:xfrm>
            <a:off x="2082968" y="4643122"/>
            <a:ext cx="19977921" cy="2435988"/>
          </a:xfrm>
          <a:prstGeom prst="rect">
            <a:avLst/>
          </a:prstGeom>
          <a:noFill/>
        </p:spPr>
        <p:txBody>
          <a:bodyPr wrap="square" rtlCol="0">
            <a:spAutoFit/>
          </a:bodyPr>
          <a:lstStyle/>
          <a:p>
            <a:pPr algn="just">
              <a:lnSpc>
                <a:spcPct val="150000"/>
              </a:lnSpc>
            </a:pPr>
            <a:r>
              <a:rPr lang="en-US" sz="5400" b="1" err="1">
                <a:latin typeface="Times New Roman" panose="02020603050405020304" pitchFamily="18" charset="0"/>
                <a:ea typeface="Tahoma" pitchFamily="34" charset="0"/>
                <a:cs typeface="Times New Roman" panose="02020603050405020304" pitchFamily="18" charset="0"/>
              </a:rPr>
              <a:t>Số</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chỉnh</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hợp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chập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của</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phần</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tử</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nhiều</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gấp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lần</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số</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tổ</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hợp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chập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của</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phần</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tử</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đó</a:t>
            </a:r>
            <a:r>
              <a:rPr lang="en-US" sz="5400" b="1">
                <a:latin typeface="Times New Roman" panose="02020603050405020304" pitchFamily="18" charset="0"/>
                <a:ea typeface="Tahoma" pitchFamily="34" charset="0"/>
                <a:cs typeface="Times New Roman" panose="02020603050405020304" pitchFamily="18" charset="0"/>
              </a:rPr>
              <a:t>.</a:t>
            </a:r>
          </a:p>
        </p:txBody>
      </p:sp>
      <p:graphicFrame>
        <p:nvGraphicFramePr>
          <p:cNvPr id="14" name="Object 13">
            <a:extLst>
              <a:ext uri="{FF2B5EF4-FFF2-40B4-BE49-F238E27FC236}">
                <a16:creationId xmlns:a16="http://schemas.microsoft.com/office/drawing/2014/main" id="{2A2843E8-6554-5F1C-5441-FF5E1561CB81}"/>
              </a:ext>
            </a:extLst>
          </p:cNvPr>
          <p:cNvGraphicFramePr>
            <a:graphicFrameLocks noChangeAspect="1"/>
          </p:cNvGraphicFramePr>
          <p:nvPr>
            <p:extLst>
              <p:ext uri="{D42A27DB-BD31-4B8C-83A1-F6EECF244321}">
                <p14:modId xmlns:p14="http://schemas.microsoft.com/office/powerpoint/2010/main" val="3396539421"/>
              </p:ext>
            </p:extLst>
          </p:nvPr>
        </p:nvGraphicFramePr>
        <p:xfrm>
          <a:off x="7762874" y="4838700"/>
          <a:ext cx="771526" cy="957906"/>
        </p:xfrm>
        <a:graphic>
          <a:graphicData uri="http://schemas.openxmlformats.org/presentationml/2006/ole">
            <mc:AlternateContent xmlns:mc="http://schemas.openxmlformats.org/markup-compatibility/2006">
              <mc:Choice xmlns:v="urn:schemas-microsoft-com:vml" Requires="v">
                <p:oleObj name="Equation" r:id="rId7" imgW="139680" imgH="203040" progId="Equation.DSMT4">
                  <p:embed/>
                </p:oleObj>
              </mc:Choice>
              <mc:Fallback>
                <p:oleObj name="Equation" r:id="rId7" imgW="139680" imgH="203040" progId="Equation.DSMT4">
                  <p:embed/>
                  <p:pic>
                    <p:nvPicPr>
                      <p:cNvPr id="145" name="Object 144">
                        <a:extLst>
                          <a:ext uri="{FF2B5EF4-FFF2-40B4-BE49-F238E27FC236}">
                            <a16:creationId xmlns:a16="http://schemas.microsoft.com/office/drawing/2014/main" id="{990E6056-2368-793A-6678-2E6764B11391}"/>
                          </a:ext>
                        </a:extLst>
                      </p:cNvPr>
                      <p:cNvPicPr/>
                      <p:nvPr/>
                    </p:nvPicPr>
                    <p:blipFill>
                      <a:blip r:embed="rId8"/>
                      <a:stretch>
                        <a:fillRect/>
                      </a:stretch>
                    </p:blipFill>
                    <p:spPr>
                      <a:xfrm>
                        <a:off x="7762874" y="4838700"/>
                        <a:ext cx="771526" cy="957906"/>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5AB51B25-FB3F-B291-B59B-7ECC4B2F1443}"/>
              </a:ext>
            </a:extLst>
          </p:cNvPr>
          <p:cNvGraphicFramePr>
            <a:graphicFrameLocks noChangeAspect="1"/>
          </p:cNvGraphicFramePr>
          <p:nvPr>
            <p:extLst>
              <p:ext uri="{D42A27DB-BD31-4B8C-83A1-F6EECF244321}">
                <p14:modId xmlns:p14="http://schemas.microsoft.com/office/powerpoint/2010/main" val="174376562"/>
              </p:ext>
            </p:extLst>
          </p:nvPr>
        </p:nvGraphicFramePr>
        <p:xfrm>
          <a:off x="3276600" y="6248400"/>
          <a:ext cx="685800" cy="769229"/>
        </p:xfrm>
        <a:graphic>
          <a:graphicData uri="http://schemas.openxmlformats.org/presentationml/2006/ole">
            <mc:AlternateContent xmlns:mc="http://schemas.openxmlformats.org/markup-compatibility/2006">
              <mc:Choice xmlns:v="urn:schemas-microsoft-com:vml" Requires="v">
                <p:oleObj name="Equation" r:id="rId9" imgW="139680" imgH="152280" progId="Equation.DSMT4">
                  <p:embed/>
                </p:oleObj>
              </mc:Choice>
              <mc:Fallback>
                <p:oleObj name="Equation" r:id="rId9" imgW="139680" imgH="152280" progId="Equation.DSMT4">
                  <p:embed/>
                  <p:pic>
                    <p:nvPicPr>
                      <p:cNvPr id="146" name="Object 145">
                        <a:extLst>
                          <a:ext uri="{FF2B5EF4-FFF2-40B4-BE49-F238E27FC236}">
                            <a16:creationId xmlns:a16="http://schemas.microsoft.com/office/drawing/2014/main" id="{FD235A8B-A491-96C9-48FC-AF1E1A5D08F1}"/>
                          </a:ext>
                        </a:extLst>
                      </p:cNvPr>
                      <p:cNvPicPr/>
                      <p:nvPr/>
                    </p:nvPicPr>
                    <p:blipFill>
                      <a:blip r:embed="rId10"/>
                      <a:stretch>
                        <a:fillRect/>
                      </a:stretch>
                    </p:blipFill>
                    <p:spPr>
                      <a:xfrm>
                        <a:off x="3276600" y="6248400"/>
                        <a:ext cx="685800" cy="769229"/>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D5A0C129-42D3-DE7C-60F1-90410CE99BB4}"/>
              </a:ext>
            </a:extLst>
          </p:cNvPr>
          <p:cNvGraphicFramePr>
            <a:graphicFrameLocks noChangeAspect="1"/>
          </p:cNvGraphicFramePr>
          <p:nvPr>
            <p:extLst>
              <p:ext uri="{D42A27DB-BD31-4B8C-83A1-F6EECF244321}">
                <p14:modId xmlns:p14="http://schemas.microsoft.com/office/powerpoint/2010/main" val="1513425871"/>
              </p:ext>
            </p:extLst>
          </p:nvPr>
        </p:nvGraphicFramePr>
        <p:xfrm>
          <a:off x="15773400" y="4838700"/>
          <a:ext cx="838201" cy="957906"/>
        </p:xfrm>
        <a:graphic>
          <a:graphicData uri="http://schemas.openxmlformats.org/presentationml/2006/ole">
            <mc:AlternateContent xmlns:mc="http://schemas.openxmlformats.org/markup-compatibility/2006">
              <mc:Choice xmlns:v="urn:schemas-microsoft-com:vml" Requires="v">
                <p:oleObj name="Equation" r:id="rId7" imgW="139680" imgH="203040" progId="Equation.DSMT4">
                  <p:embed/>
                </p:oleObj>
              </mc:Choice>
              <mc:Fallback>
                <p:oleObj name="Equation" r:id="rId7" imgW="139680" imgH="203040" progId="Equation.DSMT4">
                  <p:embed/>
                  <p:pic>
                    <p:nvPicPr>
                      <p:cNvPr id="145" name="Object 144">
                        <a:extLst>
                          <a:ext uri="{FF2B5EF4-FFF2-40B4-BE49-F238E27FC236}">
                            <a16:creationId xmlns:a16="http://schemas.microsoft.com/office/drawing/2014/main" id="{990E6056-2368-793A-6678-2E6764B11391}"/>
                          </a:ext>
                        </a:extLst>
                      </p:cNvPr>
                      <p:cNvPicPr/>
                      <p:nvPr/>
                    </p:nvPicPr>
                    <p:blipFill>
                      <a:blip r:embed="rId8"/>
                      <a:stretch>
                        <a:fillRect/>
                      </a:stretch>
                    </p:blipFill>
                    <p:spPr>
                      <a:xfrm>
                        <a:off x="15773400" y="4838700"/>
                        <a:ext cx="838201" cy="957906"/>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1AD11193-10BB-C0C8-7632-CC04C0C008FA}"/>
              </a:ext>
            </a:extLst>
          </p:cNvPr>
          <p:cNvGraphicFramePr>
            <a:graphicFrameLocks noChangeAspect="1"/>
          </p:cNvGraphicFramePr>
          <p:nvPr>
            <p:extLst>
              <p:ext uri="{D42A27DB-BD31-4B8C-83A1-F6EECF244321}">
                <p14:modId xmlns:p14="http://schemas.microsoft.com/office/powerpoint/2010/main" val="2622709514"/>
              </p:ext>
            </p:extLst>
          </p:nvPr>
        </p:nvGraphicFramePr>
        <p:xfrm>
          <a:off x="9582149" y="5053656"/>
          <a:ext cx="685801" cy="769229"/>
        </p:xfrm>
        <a:graphic>
          <a:graphicData uri="http://schemas.openxmlformats.org/presentationml/2006/ole">
            <mc:AlternateContent xmlns:mc="http://schemas.openxmlformats.org/markup-compatibility/2006">
              <mc:Choice xmlns:v="urn:schemas-microsoft-com:vml" Requires="v">
                <p:oleObj name="Equation" r:id="rId9" imgW="139680" imgH="152280" progId="Equation.DSMT4">
                  <p:embed/>
                </p:oleObj>
              </mc:Choice>
              <mc:Fallback>
                <p:oleObj name="Equation" r:id="rId9" imgW="139680" imgH="152280" progId="Equation.DSMT4">
                  <p:embed/>
                  <p:pic>
                    <p:nvPicPr>
                      <p:cNvPr id="146" name="Object 145">
                        <a:extLst>
                          <a:ext uri="{FF2B5EF4-FFF2-40B4-BE49-F238E27FC236}">
                            <a16:creationId xmlns:a16="http://schemas.microsoft.com/office/drawing/2014/main" id="{FD235A8B-A491-96C9-48FC-AF1E1A5D08F1}"/>
                          </a:ext>
                        </a:extLst>
                      </p:cNvPr>
                      <p:cNvPicPr/>
                      <p:nvPr/>
                    </p:nvPicPr>
                    <p:blipFill>
                      <a:blip r:embed="rId10"/>
                      <a:stretch>
                        <a:fillRect/>
                      </a:stretch>
                    </p:blipFill>
                    <p:spPr>
                      <a:xfrm>
                        <a:off x="9582149" y="5053656"/>
                        <a:ext cx="685801" cy="769229"/>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632EA770-E707-CE1E-B341-8A4E36B18E70}"/>
              </a:ext>
            </a:extLst>
          </p:cNvPr>
          <p:cNvGraphicFramePr>
            <a:graphicFrameLocks noChangeAspect="1"/>
          </p:cNvGraphicFramePr>
          <p:nvPr>
            <p:extLst>
              <p:ext uri="{D42A27DB-BD31-4B8C-83A1-F6EECF244321}">
                <p14:modId xmlns:p14="http://schemas.microsoft.com/office/powerpoint/2010/main" val="3525703569"/>
              </p:ext>
            </p:extLst>
          </p:nvPr>
        </p:nvGraphicFramePr>
        <p:xfrm>
          <a:off x="21945599" y="4838700"/>
          <a:ext cx="838201" cy="957906"/>
        </p:xfrm>
        <a:graphic>
          <a:graphicData uri="http://schemas.openxmlformats.org/presentationml/2006/ole">
            <mc:AlternateContent xmlns:mc="http://schemas.openxmlformats.org/markup-compatibility/2006">
              <mc:Choice xmlns:v="urn:schemas-microsoft-com:vml" Requires="v">
                <p:oleObj name="Equation" r:id="rId7" imgW="139680" imgH="203040" progId="Equation.DSMT4">
                  <p:embed/>
                </p:oleObj>
              </mc:Choice>
              <mc:Fallback>
                <p:oleObj name="Equation" r:id="rId7" imgW="139680" imgH="203040" progId="Equation.DSMT4">
                  <p:embed/>
                  <p:pic>
                    <p:nvPicPr>
                      <p:cNvPr id="16" name="Object 15">
                        <a:extLst>
                          <a:ext uri="{FF2B5EF4-FFF2-40B4-BE49-F238E27FC236}">
                            <a16:creationId xmlns:a16="http://schemas.microsoft.com/office/drawing/2014/main" id="{D5A0C129-42D3-DE7C-60F1-90410CE99BB4}"/>
                          </a:ext>
                        </a:extLst>
                      </p:cNvPr>
                      <p:cNvPicPr/>
                      <p:nvPr/>
                    </p:nvPicPr>
                    <p:blipFill>
                      <a:blip r:embed="rId8"/>
                      <a:stretch>
                        <a:fillRect/>
                      </a:stretch>
                    </p:blipFill>
                    <p:spPr>
                      <a:xfrm>
                        <a:off x="21945599" y="4838700"/>
                        <a:ext cx="838201" cy="957906"/>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6FDE2129-A721-6924-2347-5CE55033C4A2}"/>
              </a:ext>
            </a:extLst>
          </p:cNvPr>
          <p:cNvGraphicFramePr>
            <a:graphicFrameLocks noChangeAspect="1"/>
          </p:cNvGraphicFramePr>
          <p:nvPr>
            <p:extLst>
              <p:ext uri="{D42A27DB-BD31-4B8C-83A1-F6EECF244321}">
                <p14:modId xmlns:p14="http://schemas.microsoft.com/office/powerpoint/2010/main" val="1633763652"/>
              </p:ext>
            </p:extLst>
          </p:nvPr>
        </p:nvGraphicFramePr>
        <p:xfrm>
          <a:off x="4831024" y="9773570"/>
          <a:ext cx="1109401" cy="1103826"/>
        </p:xfrm>
        <a:graphic>
          <a:graphicData uri="http://schemas.openxmlformats.org/presentationml/2006/ole">
            <mc:AlternateContent xmlns:mc="http://schemas.openxmlformats.org/markup-compatibility/2006">
              <mc:Choice xmlns:v="urn:schemas-microsoft-com:vml" Requires="v">
                <p:oleObj name="Equation" r:id="rId11" imgW="228600" imgH="266400" progId="Equation.DSMT4">
                  <p:embed/>
                </p:oleObj>
              </mc:Choice>
              <mc:Fallback>
                <p:oleObj name="Equation" r:id="rId11" imgW="228600" imgH="266400" progId="Equation.DSMT4">
                  <p:embed/>
                  <p:pic>
                    <p:nvPicPr>
                      <p:cNvPr id="14" name="Object 13">
                        <a:extLst>
                          <a:ext uri="{FF2B5EF4-FFF2-40B4-BE49-F238E27FC236}">
                            <a16:creationId xmlns:a16="http://schemas.microsoft.com/office/drawing/2014/main" id="{2A2843E8-6554-5F1C-5441-FF5E1561CB81}"/>
                          </a:ext>
                        </a:extLst>
                      </p:cNvPr>
                      <p:cNvPicPr/>
                      <p:nvPr/>
                    </p:nvPicPr>
                    <p:blipFill>
                      <a:blip r:embed="rId12"/>
                      <a:stretch>
                        <a:fillRect/>
                      </a:stretch>
                    </p:blipFill>
                    <p:spPr>
                      <a:xfrm>
                        <a:off x="4831024" y="9773570"/>
                        <a:ext cx="1109401" cy="1103826"/>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81F640B4-7908-F1FB-EAAB-6FE11291C534}"/>
              </a:ext>
            </a:extLst>
          </p:cNvPr>
          <p:cNvGraphicFramePr>
            <a:graphicFrameLocks noChangeAspect="1"/>
          </p:cNvGraphicFramePr>
          <p:nvPr>
            <p:extLst>
              <p:ext uri="{D42A27DB-BD31-4B8C-83A1-F6EECF244321}">
                <p14:modId xmlns:p14="http://schemas.microsoft.com/office/powerpoint/2010/main" val="3868248122"/>
              </p:ext>
            </p:extLst>
          </p:nvPr>
        </p:nvGraphicFramePr>
        <p:xfrm>
          <a:off x="10969624" y="9805190"/>
          <a:ext cx="838201" cy="957906"/>
        </p:xfrm>
        <a:graphic>
          <a:graphicData uri="http://schemas.openxmlformats.org/presentationml/2006/ole">
            <mc:AlternateContent xmlns:mc="http://schemas.openxmlformats.org/markup-compatibility/2006">
              <mc:Choice xmlns:v="urn:schemas-microsoft-com:vml" Requires="v">
                <p:oleObj name="Equation" r:id="rId7" imgW="139680" imgH="203040" progId="Equation.DSMT4">
                  <p:embed/>
                </p:oleObj>
              </mc:Choice>
              <mc:Fallback>
                <p:oleObj name="Equation" r:id="rId7" imgW="139680" imgH="203040" progId="Equation.DSMT4">
                  <p:embed/>
                  <p:pic>
                    <p:nvPicPr>
                      <p:cNvPr id="16" name="Object 15">
                        <a:extLst>
                          <a:ext uri="{FF2B5EF4-FFF2-40B4-BE49-F238E27FC236}">
                            <a16:creationId xmlns:a16="http://schemas.microsoft.com/office/drawing/2014/main" id="{D5A0C129-42D3-DE7C-60F1-90410CE99BB4}"/>
                          </a:ext>
                        </a:extLst>
                      </p:cNvPr>
                      <p:cNvPicPr/>
                      <p:nvPr/>
                    </p:nvPicPr>
                    <p:blipFill>
                      <a:blip r:embed="rId8"/>
                      <a:stretch>
                        <a:fillRect/>
                      </a:stretch>
                    </p:blipFill>
                    <p:spPr>
                      <a:xfrm>
                        <a:off x="10969624" y="9805190"/>
                        <a:ext cx="838201" cy="957906"/>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79E6BC9B-3416-7C81-6C1B-0CB76C990573}"/>
              </a:ext>
            </a:extLst>
          </p:cNvPr>
          <p:cNvGraphicFramePr>
            <a:graphicFrameLocks noChangeAspect="1"/>
          </p:cNvGraphicFramePr>
          <p:nvPr>
            <p:extLst>
              <p:ext uri="{D42A27DB-BD31-4B8C-83A1-F6EECF244321}">
                <p14:modId xmlns:p14="http://schemas.microsoft.com/office/powerpoint/2010/main" val="489158646"/>
              </p:ext>
            </p:extLst>
          </p:nvPr>
        </p:nvGraphicFramePr>
        <p:xfrm>
          <a:off x="12874624" y="10012917"/>
          <a:ext cx="685801" cy="769229"/>
        </p:xfrm>
        <a:graphic>
          <a:graphicData uri="http://schemas.openxmlformats.org/presentationml/2006/ole">
            <mc:AlternateContent xmlns:mc="http://schemas.openxmlformats.org/markup-compatibility/2006">
              <mc:Choice xmlns:v="urn:schemas-microsoft-com:vml" Requires="v">
                <p:oleObj name="Equation" r:id="rId9" imgW="139680" imgH="152280" progId="Equation.DSMT4">
                  <p:embed/>
                </p:oleObj>
              </mc:Choice>
              <mc:Fallback>
                <p:oleObj name="Equation" r:id="rId9" imgW="139680" imgH="152280" progId="Equation.DSMT4">
                  <p:embed/>
                  <p:pic>
                    <p:nvPicPr>
                      <p:cNvPr id="17" name="Object 16">
                        <a:extLst>
                          <a:ext uri="{FF2B5EF4-FFF2-40B4-BE49-F238E27FC236}">
                            <a16:creationId xmlns:a16="http://schemas.microsoft.com/office/drawing/2014/main" id="{1AD11193-10BB-C0C8-7632-CC04C0C008FA}"/>
                          </a:ext>
                        </a:extLst>
                      </p:cNvPr>
                      <p:cNvPicPr/>
                      <p:nvPr/>
                    </p:nvPicPr>
                    <p:blipFill>
                      <a:blip r:embed="rId10"/>
                      <a:stretch>
                        <a:fillRect/>
                      </a:stretch>
                    </p:blipFill>
                    <p:spPr>
                      <a:xfrm>
                        <a:off x="12874624" y="10012917"/>
                        <a:ext cx="685801" cy="769229"/>
                      </a:xfrm>
                      <a:prstGeom prst="rect">
                        <a:avLst/>
                      </a:prstGeom>
                    </p:spPr>
                  </p:pic>
                </p:oleObj>
              </mc:Fallback>
            </mc:AlternateContent>
          </a:graphicData>
        </a:graphic>
      </p:graphicFrame>
    </p:spTree>
    <p:extLst>
      <p:ext uri="{BB962C8B-B14F-4D97-AF65-F5344CB8AC3E}">
        <p14:creationId xmlns:p14="http://schemas.microsoft.com/office/powerpoint/2010/main" val="364395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2000"/>
                                        <p:tgtEl>
                                          <p:spTgt spid="17"/>
                                        </p:tgtEl>
                                      </p:cBhvr>
                                    </p:animEffect>
                                  </p:childTnLst>
                                </p:cTn>
                              </p:par>
                              <p:par>
                                <p:cTn id="17" presetID="6"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par>
                                <p:cTn id="23" presetID="6" presetClass="entr" presetSubtype="16" fill="hold" nodeType="withEffect">
                                  <p:stCondLst>
                                    <p:cond delay="0"/>
                                  </p:stCondLst>
                                  <p:childTnLst>
                                    <p:set>
                                      <p:cBhvr>
                                        <p:cTn id="24" dur="1" fill="hold">
                                          <p:stCondLst>
                                            <p:cond delay="0"/>
                                          </p:stCondLst>
                                        </p:cTn>
                                        <p:tgtEl>
                                          <p:spTgt spid="169"/>
                                        </p:tgtEl>
                                        <p:attrNameLst>
                                          <p:attrName>style.visibility</p:attrName>
                                        </p:attrNameLst>
                                      </p:cBhvr>
                                      <p:to>
                                        <p:strVal val="visible"/>
                                      </p:to>
                                    </p:set>
                                    <p:animEffect transition="in" filter="circle(in)">
                                      <p:cBhvr>
                                        <p:cTn id="25" dur="2000"/>
                                        <p:tgtEl>
                                          <p:spTgt spid="16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par>
                                <p:cTn id="31" presetID="6" presetClass="entr" presetSubtype="16" fill="hold" nodeType="withEffect">
                                  <p:stCondLst>
                                    <p:cond delay="0"/>
                                  </p:stCondLst>
                                  <p:childTnLst>
                                    <p:set>
                                      <p:cBhvr>
                                        <p:cTn id="32" dur="1" fill="hold">
                                          <p:stCondLst>
                                            <p:cond delay="0"/>
                                          </p:stCondLst>
                                        </p:cTn>
                                        <p:tgtEl>
                                          <p:spTgt spid="136"/>
                                        </p:tgtEl>
                                        <p:attrNameLst>
                                          <p:attrName>style.visibility</p:attrName>
                                        </p:attrNameLst>
                                      </p:cBhvr>
                                      <p:to>
                                        <p:strVal val="visible"/>
                                      </p:to>
                                    </p:set>
                                    <p:animEffect transition="in" filter="circle(in)">
                                      <p:cBhvr>
                                        <p:cTn id="33" dur="2000"/>
                                        <p:tgtEl>
                                          <p:spTgt spid="136"/>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circle(in)">
                                      <p:cBhvr>
                                        <p:cTn id="36" dur="2000"/>
                                        <p:tgtEl>
                                          <p:spTgt spid="135"/>
                                        </p:tgtEl>
                                      </p:cBhvr>
                                    </p:animEffect>
                                  </p:childTnLst>
                                </p:cTn>
                              </p:par>
                              <p:par>
                                <p:cTn id="37" presetID="6" presetClass="entr" presetSubtype="16"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in)">
                                      <p:cBhvr>
                                        <p:cTn id="39" dur="2000"/>
                                        <p:tgtEl>
                                          <p:spTgt spid="20"/>
                                        </p:tgtEl>
                                      </p:cBhvr>
                                    </p:animEffect>
                                  </p:childTnLst>
                                </p:cTn>
                              </p:par>
                              <p:par>
                                <p:cTn id="40" presetID="6" presetClass="entr" presetSubtype="16"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par>
                                <p:cTn id="43" presetID="6" presetClass="entr" presetSubtype="16" fill="hold" nodeType="withEffect">
                                  <p:stCondLst>
                                    <p:cond delay="0"/>
                                  </p:stCondLst>
                                  <p:childTnLst>
                                    <p:set>
                                      <p:cBhvr>
                                        <p:cTn id="44" dur="1" fill="hold">
                                          <p:stCondLst>
                                            <p:cond delay="0"/>
                                          </p:stCondLst>
                                        </p:cTn>
                                        <p:tgtEl>
                                          <p:spTgt spid="134"/>
                                        </p:tgtEl>
                                        <p:attrNameLst>
                                          <p:attrName>style.visibility</p:attrName>
                                        </p:attrNameLst>
                                      </p:cBhvr>
                                      <p:to>
                                        <p:strVal val="visible"/>
                                      </p:to>
                                    </p:set>
                                    <p:animEffect transition="in" filter="circle(in)">
                                      <p:cBhvr>
                                        <p:cTn id="45" dur="2000"/>
                                        <p:tgtEl>
                                          <p:spTgt spid="134"/>
                                        </p:tgtEl>
                                      </p:cBhvr>
                                    </p:animEffect>
                                  </p:childTnLst>
                                </p:cTn>
                              </p:par>
                              <p:par>
                                <p:cTn id="46" presetID="6" presetClass="entr" presetSubtype="16" fill="hold" nodeType="with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circle(in)">
                                      <p:cBhvr>
                                        <p:cTn id="48" dur="2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3927</TotalTime>
  <Words>2938</Words>
  <PresentationFormat>Custom</PresentationFormat>
  <Paragraphs>304</Paragraphs>
  <Slides>37</Slides>
  <Notes>18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37</vt:i4>
      </vt:variant>
    </vt:vector>
  </HeadingPairs>
  <TitlesOfParts>
    <vt:vector size="49" baseType="lpstr">
      <vt:lpstr>Yu Gothic UI Semilight</vt:lpstr>
      <vt:lpstr>Arial</vt:lpstr>
      <vt:lpstr>Britannic Bold</vt:lpstr>
      <vt:lpstr>Calibri</vt:lpstr>
      <vt:lpstr>Calibri Light</vt:lpstr>
      <vt:lpstr>Tahoma</vt:lpstr>
      <vt:lpstr>Times New Roman</vt:lpstr>
      <vt:lpstr>Verdana</vt:lpstr>
      <vt:lpstr>Office Theme</vt:lpstr>
      <vt:lpstr>1_Office Theme</vt:lpstr>
      <vt:lpstr>MathType 7.0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2022-08-11T17:19:08Z</dcterms:modified>
</cp:coreProperties>
</file>