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518" r:id="rId2"/>
    <p:sldId id="257" r:id="rId3"/>
    <p:sldId id="371" r:id="rId4"/>
    <p:sldId id="344" r:id="rId5"/>
    <p:sldId id="465" r:id="rId6"/>
    <p:sldId id="384" r:id="rId7"/>
    <p:sldId id="386" r:id="rId8"/>
    <p:sldId id="346" r:id="rId9"/>
    <p:sldId id="373" r:id="rId10"/>
    <p:sldId id="379" r:id="rId11"/>
    <p:sldId id="348" r:id="rId12"/>
    <p:sldId id="365" r:id="rId13"/>
    <p:sldId id="366" r:id="rId14"/>
    <p:sldId id="367" r:id="rId15"/>
    <p:sldId id="376" r:id="rId16"/>
    <p:sldId id="377" r:id="rId17"/>
    <p:sldId id="467" r:id="rId18"/>
    <p:sldId id="349" r:id="rId19"/>
    <p:sldId id="468" r:id="rId20"/>
    <p:sldId id="469" r:id="rId21"/>
    <p:sldId id="470" r:id="rId22"/>
    <p:sldId id="471" r:id="rId23"/>
    <p:sldId id="507" r:id="rId24"/>
    <p:sldId id="509" r:id="rId25"/>
    <p:sldId id="510" r:id="rId26"/>
    <p:sldId id="511" r:id="rId27"/>
    <p:sldId id="512" r:id="rId28"/>
    <p:sldId id="369" r:id="rId29"/>
    <p:sldId id="368" r:id="rId30"/>
    <p:sldId id="388" r:id="rId31"/>
    <p:sldId id="473" r:id="rId32"/>
    <p:sldId id="490" r:id="rId33"/>
    <p:sldId id="492" r:id="rId34"/>
    <p:sldId id="493" r:id="rId35"/>
    <p:sldId id="494" r:id="rId36"/>
    <p:sldId id="422" r:id="rId37"/>
    <p:sldId id="324" r:id="rId38"/>
    <p:sldId id="326" r:id="rId39"/>
    <p:sldId id="325" r:id="rId40"/>
    <p:sldId id="327" r:id="rId41"/>
    <p:sldId id="328" r:id="rId42"/>
    <p:sldId id="322" r:id="rId43"/>
    <p:sldId id="318" r:id="rId44"/>
    <p:sldId id="460" r:id="rId45"/>
    <p:sldId id="288" r:id="rId46"/>
    <p:sldId id="289" r:id="rId47"/>
    <p:sldId id="462" r:id="rId48"/>
    <p:sldId id="515" r:id="rId49"/>
    <p:sldId id="267" r:id="rId50"/>
    <p:sldId id="305" r:id="rId51"/>
    <p:sldId id="505" r:id="rId52"/>
    <p:sldId id="284" r:id="rId53"/>
    <p:sldId id="268" r:id="rId54"/>
    <p:sldId id="290" r:id="rId55"/>
    <p:sldId id="292" r:id="rId56"/>
    <p:sldId id="484" r:id="rId57"/>
    <p:sldId id="482" r:id="rId58"/>
    <p:sldId id="498" r:id="rId59"/>
    <p:sldId id="497" r:id="rId60"/>
    <p:sldId id="474" r:id="rId61"/>
    <p:sldId id="476" r:id="rId62"/>
    <p:sldId id="478" r:id="rId63"/>
    <p:sldId id="480" r:id="rId64"/>
    <p:sldId id="441" r:id="rId65"/>
    <p:sldId id="442" r:id="rId66"/>
    <p:sldId id="443" r:id="rId67"/>
    <p:sldId id="444" r:id="rId68"/>
    <p:sldId id="445" r:id="rId69"/>
    <p:sldId id="447" r:id="rId70"/>
    <p:sldId id="448" r:id="rId71"/>
    <p:sldId id="449" r:id="rId72"/>
    <p:sldId id="451" r:id="rId73"/>
    <p:sldId id="452" r:id="rId74"/>
    <p:sldId id="458" r:id="rId75"/>
    <p:sldId id="500" r:id="rId76"/>
    <p:sldId id="501" r:id="rId77"/>
    <p:sldId id="503" r:id="rId78"/>
    <p:sldId id="347"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CC0066"/>
    <a:srgbClr val="990033"/>
    <a:srgbClr val="A50021"/>
    <a:srgbClr val="00D4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9" autoAdjust="0"/>
    <p:restoredTop sz="91974"/>
  </p:normalViewPr>
  <p:slideViewPr>
    <p:cSldViewPr snapToGrid="0" snapToObjects="1">
      <p:cViewPr varScale="1">
        <p:scale>
          <a:sx n="65" d="100"/>
          <a:sy n="65" d="100"/>
        </p:scale>
        <p:origin x="102" y="34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tư duy và lập luận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t>
        <a:bodyPr/>
        <a:lstStyle/>
        <a:p>
          <a:endParaRPr lang="en-US"/>
        </a:p>
      </dgm:t>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t>
        <a:bodyPr/>
        <a:lstStyle/>
        <a:p>
          <a:endParaRPr lang="en-US"/>
        </a:p>
      </dgm:t>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t>
        <a:bodyPr/>
        <a:lstStyle/>
        <a:p>
          <a:endParaRPr lang="en-US"/>
        </a:p>
      </dgm:t>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3C5BA6B5-0CEC-4707-A02F-A131E44A9772}" type="presOf" srcId="{621EED7D-64B1-4307-A945-C6E1AB41D9FC}" destId="{D290C759-494D-4B0D-8BB4-46161E51EC70}"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9AA36E39-45DE-4F0B-B80C-D7E535E7D562}" type="presOf" srcId="{52F9B754-9194-4F26-8AFA-DE21E45F69B6}" destId="{4BCD14CA-836C-49E3-ACEF-6F47BCA792CD}"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custT="1"/>
      <dgm:spPr/>
      <dgm:t>
        <a:bodyPr/>
        <a:lstStyle/>
        <a:p>
          <a:pPr>
            <a:lnSpc>
              <a:spcPct val="100000"/>
            </a:lnSpc>
            <a:spcAft>
              <a:spcPts val="0"/>
            </a:spcAft>
          </a:pPr>
          <a:r>
            <a:rPr lang="vi-VN" sz="3200" b="1" dirty="0"/>
            <a:t>Đánh giá năng lực giao tiếp toán học</a:t>
          </a:r>
          <a:r>
            <a:rPr lang="en-US" sz="3200" b="1" dirty="0"/>
            <a:t>:</a:t>
          </a:r>
        </a:p>
        <a:p>
          <a:pPr>
            <a:lnSpc>
              <a:spcPct val="100000"/>
            </a:lnSpc>
            <a:spcAft>
              <a:spcPts val="0"/>
            </a:spcAft>
          </a:pPr>
          <a:r>
            <a:rPr lang="en-US" sz="2000" dirty="0"/>
            <a:t>+ </a:t>
          </a:r>
          <a:r>
            <a:rPr lang="en-US" sz="2200" dirty="0" err="1"/>
            <a:t>Sử</a:t>
          </a:r>
          <a:r>
            <a:rPr lang="en-US" sz="2200" dirty="0"/>
            <a:t> dụng </a:t>
          </a:r>
          <a:r>
            <a:rPr lang="en-US" sz="2200" dirty="0" err="1"/>
            <a:t>đúng</a:t>
          </a:r>
          <a:r>
            <a:rPr lang="en-US" sz="2200" dirty="0"/>
            <a:t> </a:t>
          </a:r>
          <a:r>
            <a:rPr lang="en-US" sz="2200" dirty="0" err="1"/>
            <a:t>thuật</a:t>
          </a:r>
          <a:r>
            <a:rPr lang="en-US" sz="2200" dirty="0"/>
            <a:t> </a:t>
          </a:r>
          <a:r>
            <a:rPr lang="en-US" sz="2200" dirty="0" err="1"/>
            <a:t>ngữ</a:t>
          </a:r>
          <a:r>
            <a:rPr lang="en-US" sz="2200" dirty="0"/>
            <a:t> </a:t>
          </a:r>
          <a:r>
            <a:rPr lang="en-US" sz="2200" dirty="0" err="1"/>
            <a:t>toán</a:t>
          </a:r>
          <a:r>
            <a:rPr lang="en-US" sz="2200" dirty="0"/>
            <a:t> học;</a:t>
          </a:r>
        </a:p>
        <a:p>
          <a:pPr>
            <a:lnSpc>
              <a:spcPct val="100000"/>
            </a:lnSpc>
            <a:spcAft>
              <a:spcPts val="0"/>
            </a:spcAft>
          </a:pPr>
          <a:r>
            <a:rPr lang="en-US" sz="2200" dirty="0"/>
            <a:t>+ </a:t>
          </a:r>
          <a:r>
            <a:rPr lang="en-US" sz="2200" dirty="0" err="1"/>
            <a:t>Đọc</a:t>
          </a:r>
          <a:r>
            <a:rPr lang="en-US" sz="2200" dirty="0"/>
            <a:t> </a:t>
          </a:r>
          <a:r>
            <a:rPr lang="en-US" sz="2200" dirty="0" err="1"/>
            <a:t>thông</a:t>
          </a:r>
          <a:r>
            <a:rPr lang="en-US" sz="2200" dirty="0"/>
            <a:t> tin </a:t>
          </a:r>
          <a:r>
            <a:rPr lang="en-US" sz="2200" dirty="0" err="1"/>
            <a:t>từ</a:t>
          </a:r>
          <a:r>
            <a:rPr lang="en-US" sz="2200" dirty="0"/>
            <a:t> </a:t>
          </a:r>
          <a:r>
            <a:rPr lang="en-US" sz="2200" dirty="0" err="1"/>
            <a:t>hình</a:t>
          </a:r>
          <a:r>
            <a:rPr lang="en-US" sz="2200" dirty="0"/>
            <a:t> vẽ, </a:t>
          </a:r>
          <a:r>
            <a:rPr lang="en-US" sz="2200" dirty="0" err="1"/>
            <a:t>bảng</a:t>
          </a:r>
          <a:r>
            <a:rPr lang="en-US" sz="2200" dirty="0"/>
            <a:t> </a:t>
          </a:r>
          <a:r>
            <a:rPr lang="en-US" sz="2200" dirty="0" err="1"/>
            <a:t>biểu</a:t>
          </a:r>
          <a:r>
            <a:rPr lang="en-US" sz="2200" dirty="0"/>
            <a:t>;</a:t>
          </a:r>
        </a:p>
        <a:p>
          <a:pPr>
            <a:lnSpc>
              <a:spcPct val="100000"/>
            </a:lnSpc>
            <a:spcAft>
              <a:spcPts val="0"/>
            </a:spcAft>
          </a:pPr>
          <a:r>
            <a:rPr lang="en-US" sz="2200" dirty="0"/>
            <a:t>+ </a:t>
          </a:r>
          <a:r>
            <a:rPr lang="en-US" sz="2200" dirty="0" err="1"/>
            <a:t>Phát</a:t>
          </a:r>
          <a:r>
            <a:rPr lang="en-US" sz="2200" dirty="0"/>
            <a:t> </a:t>
          </a:r>
          <a:r>
            <a:rPr lang="en-US" sz="2200" dirty="0" err="1"/>
            <a:t>hiện</a:t>
          </a:r>
          <a:r>
            <a:rPr lang="en-US" sz="2200" dirty="0"/>
            <a:t> </a:t>
          </a:r>
          <a:r>
            <a:rPr lang="en-US" sz="2200" dirty="0" err="1"/>
            <a:t>sai</a:t>
          </a:r>
          <a:r>
            <a:rPr lang="en-US" sz="2200" dirty="0"/>
            <a:t> </a:t>
          </a:r>
          <a:r>
            <a:rPr lang="en-US" sz="2200" dirty="0" err="1"/>
            <a:t>lầm</a:t>
          </a:r>
          <a:r>
            <a:rPr lang="en-US" sz="2200" dirty="0"/>
            <a:t> trong </a:t>
          </a:r>
          <a:r>
            <a:rPr lang="en-US" sz="2200" dirty="0" err="1"/>
            <a:t>lập</a:t>
          </a:r>
          <a:r>
            <a:rPr lang="en-US" sz="2200" dirty="0"/>
            <a:t> </a:t>
          </a:r>
          <a:r>
            <a:rPr lang="en-US" sz="2200" dirty="0" err="1"/>
            <a:t>luận</a:t>
          </a:r>
          <a:r>
            <a:rPr lang="en-US" sz="2200" dirty="0"/>
            <a:t> </a:t>
          </a:r>
          <a:r>
            <a:rPr lang="en-US" sz="2200" dirty="0" err="1"/>
            <a:t>hoặc</a:t>
          </a:r>
          <a:r>
            <a:rPr lang="en-US" sz="2200" dirty="0"/>
            <a:t> trong </a:t>
          </a:r>
          <a:r>
            <a:rPr lang="en-US" sz="2200" dirty="0" err="1"/>
            <a:t>lời</a:t>
          </a:r>
          <a:r>
            <a:rPr lang="en-US" sz="2200" dirty="0"/>
            <a:t> </a:t>
          </a:r>
          <a:r>
            <a:rPr lang="en-US" sz="2200" dirty="0" err="1"/>
            <a:t>giải</a:t>
          </a:r>
          <a:r>
            <a:rPr lang="en-US" sz="2200" dirty="0"/>
            <a:t>; …</a:t>
          </a:r>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t>
        <a:bodyPr/>
        <a:lstStyle/>
        <a:p>
          <a:endParaRPr lang="en-US"/>
        </a:p>
      </dgm:t>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t>
        <a:bodyPr/>
        <a:lstStyle/>
        <a:p>
          <a:endParaRPr lang="en-US"/>
        </a:p>
      </dgm:t>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custLinFactNeighborX="0" custLinFactNeighborY="-1974">
        <dgm:presLayoutVars>
          <dgm:bulletEnabled val="1"/>
        </dgm:presLayoutVars>
      </dgm:prSet>
      <dgm:spPr/>
      <dgm:t>
        <a:bodyPr/>
        <a:lstStyle/>
        <a:p>
          <a:endParaRPr lang="en-US"/>
        </a:p>
      </dgm:t>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3C5BA6B5-0CEC-4707-A02F-A131E44A9772}" type="presOf" srcId="{621EED7D-64B1-4307-A945-C6E1AB41D9FC}" destId="{D290C759-494D-4B0D-8BB4-46161E51EC70}"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9AA36E39-45DE-4F0B-B80C-D7E535E7D562}" type="presOf" srcId="{52F9B754-9194-4F26-8AFA-DE21E45F69B6}" destId="{4BCD14CA-836C-49E3-ACEF-6F47BCA792CD}"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custT="1"/>
      <dgm:spPr/>
      <dgm:t>
        <a:bodyPr/>
        <a:lstStyle/>
        <a:p>
          <a:pPr>
            <a:lnSpc>
              <a:spcPct val="90000"/>
            </a:lnSpc>
          </a:pPr>
          <a:r>
            <a:rPr lang="vi-VN" sz="3200" b="1" dirty="0"/>
            <a:t>Đánh giá năng lực giao tiếp toán học</a:t>
          </a:r>
          <a:r>
            <a:rPr lang="en-US" sz="3200" b="1" dirty="0"/>
            <a:t>:</a:t>
          </a:r>
        </a:p>
        <a:p>
          <a:pPr>
            <a:lnSpc>
              <a:spcPct val="70000"/>
            </a:lnSpc>
          </a:pPr>
          <a:r>
            <a:rPr lang="en-US" sz="2000" dirty="0"/>
            <a:t>+ </a:t>
          </a:r>
          <a:r>
            <a:rPr lang="en-US" sz="2200" dirty="0" err="1"/>
            <a:t>Sử</a:t>
          </a:r>
          <a:r>
            <a:rPr lang="en-US" sz="2200" dirty="0"/>
            <a:t> dụng </a:t>
          </a:r>
          <a:r>
            <a:rPr lang="en-US" sz="2200" dirty="0" err="1"/>
            <a:t>đúng</a:t>
          </a:r>
          <a:r>
            <a:rPr lang="en-US" sz="2200" dirty="0"/>
            <a:t> </a:t>
          </a:r>
          <a:r>
            <a:rPr lang="en-US" sz="2200" dirty="0" err="1"/>
            <a:t>thuật</a:t>
          </a:r>
          <a:r>
            <a:rPr lang="en-US" sz="2200" dirty="0"/>
            <a:t> </a:t>
          </a:r>
          <a:r>
            <a:rPr lang="en-US" sz="2200" dirty="0" err="1"/>
            <a:t>ngữ</a:t>
          </a:r>
          <a:r>
            <a:rPr lang="en-US" sz="2200" dirty="0"/>
            <a:t> </a:t>
          </a:r>
          <a:r>
            <a:rPr lang="en-US" sz="2200" dirty="0" err="1"/>
            <a:t>toán</a:t>
          </a:r>
          <a:r>
            <a:rPr lang="en-US" sz="2200" dirty="0"/>
            <a:t> học;</a:t>
          </a:r>
        </a:p>
        <a:p>
          <a:pPr>
            <a:lnSpc>
              <a:spcPct val="70000"/>
            </a:lnSpc>
          </a:pPr>
          <a:r>
            <a:rPr lang="en-US" sz="2200" dirty="0"/>
            <a:t>+ </a:t>
          </a:r>
          <a:r>
            <a:rPr lang="en-US" sz="2200" dirty="0" err="1"/>
            <a:t>Đọc</a:t>
          </a:r>
          <a:r>
            <a:rPr lang="en-US" sz="2200" dirty="0"/>
            <a:t> </a:t>
          </a:r>
          <a:r>
            <a:rPr lang="en-US" sz="2200" dirty="0" err="1"/>
            <a:t>thông</a:t>
          </a:r>
          <a:r>
            <a:rPr lang="en-US" sz="2200" dirty="0"/>
            <a:t> tin </a:t>
          </a:r>
          <a:r>
            <a:rPr lang="en-US" sz="2200" dirty="0" err="1"/>
            <a:t>từ</a:t>
          </a:r>
          <a:r>
            <a:rPr lang="en-US" sz="2200" dirty="0"/>
            <a:t> </a:t>
          </a:r>
          <a:r>
            <a:rPr lang="en-US" sz="2200" dirty="0" err="1"/>
            <a:t>hình</a:t>
          </a:r>
          <a:r>
            <a:rPr lang="en-US" sz="2200" dirty="0"/>
            <a:t> vẽ, </a:t>
          </a:r>
          <a:r>
            <a:rPr lang="en-US" sz="2200" dirty="0" err="1"/>
            <a:t>bảng</a:t>
          </a:r>
          <a:r>
            <a:rPr lang="en-US" sz="2200" dirty="0"/>
            <a:t> </a:t>
          </a:r>
          <a:r>
            <a:rPr lang="en-US" sz="2200" dirty="0" err="1"/>
            <a:t>biểu</a:t>
          </a:r>
          <a:r>
            <a:rPr lang="en-US" sz="2200" dirty="0"/>
            <a:t>;</a:t>
          </a:r>
        </a:p>
        <a:p>
          <a:pPr>
            <a:lnSpc>
              <a:spcPct val="70000"/>
            </a:lnSpc>
          </a:pPr>
          <a:r>
            <a:rPr lang="en-US" sz="2200" dirty="0"/>
            <a:t>+ </a:t>
          </a:r>
          <a:r>
            <a:rPr lang="en-US" sz="2200" dirty="0" err="1"/>
            <a:t>Phát</a:t>
          </a:r>
          <a:r>
            <a:rPr lang="en-US" sz="2200" dirty="0"/>
            <a:t> </a:t>
          </a:r>
          <a:r>
            <a:rPr lang="en-US" sz="2200" dirty="0" err="1"/>
            <a:t>hiện</a:t>
          </a:r>
          <a:r>
            <a:rPr lang="en-US" sz="2200" dirty="0"/>
            <a:t> </a:t>
          </a:r>
          <a:r>
            <a:rPr lang="en-US" sz="2200" dirty="0" err="1"/>
            <a:t>sai</a:t>
          </a:r>
          <a:r>
            <a:rPr lang="en-US" sz="2200" dirty="0"/>
            <a:t> </a:t>
          </a:r>
          <a:r>
            <a:rPr lang="en-US" sz="2200" dirty="0" err="1"/>
            <a:t>lầm</a:t>
          </a:r>
          <a:r>
            <a:rPr lang="en-US" sz="2200" dirty="0"/>
            <a:t> trong </a:t>
          </a:r>
          <a:r>
            <a:rPr lang="en-US" sz="2200" dirty="0" err="1"/>
            <a:t>lập</a:t>
          </a:r>
          <a:r>
            <a:rPr lang="en-US" sz="2200" dirty="0"/>
            <a:t> </a:t>
          </a:r>
          <a:r>
            <a:rPr lang="en-US" sz="2200" dirty="0" err="1"/>
            <a:t>luận</a:t>
          </a:r>
          <a:r>
            <a:rPr lang="en-US" sz="2200" dirty="0"/>
            <a:t> </a:t>
          </a:r>
          <a:r>
            <a:rPr lang="en-US" sz="2200" dirty="0" err="1"/>
            <a:t>hoặc</a:t>
          </a:r>
          <a:r>
            <a:rPr lang="en-US" sz="2200" dirty="0"/>
            <a:t> trong </a:t>
          </a:r>
          <a:r>
            <a:rPr lang="en-US" sz="2200" dirty="0" err="1"/>
            <a:t>lời</a:t>
          </a:r>
          <a:r>
            <a:rPr lang="en-US" sz="2200" dirty="0"/>
            <a:t> </a:t>
          </a:r>
          <a:r>
            <a:rPr lang="en-US" sz="2200" dirty="0" err="1"/>
            <a:t>giải</a:t>
          </a:r>
          <a:r>
            <a:rPr lang="en-US" sz="2200" dirty="0"/>
            <a:t>; …</a:t>
          </a:r>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t>
        <a:bodyPr/>
        <a:lstStyle/>
        <a:p>
          <a:endParaRPr lang="en-US"/>
        </a:p>
      </dgm:t>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t>
        <a:bodyPr/>
        <a:lstStyle/>
        <a:p>
          <a:endParaRPr lang="en-US"/>
        </a:p>
      </dgm:t>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t>
        <a:bodyPr/>
        <a:lstStyle/>
        <a:p>
          <a:endParaRPr lang="en-US"/>
        </a:p>
      </dgm:t>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custLinFactNeighborX="-505" custLinFactNeighborY="2374"/>
      <dgm:spPr/>
    </dgm:pt>
  </dgm:ptLst>
  <dgm:cxnLst>
    <dgm:cxn modelId="{3C5BA6B5-0CEC-4707-A02F-A131E44A9772}" type="presOf" srcId="{621EED7D-64B1-4307-A945-C6E1AB41D9FC}" destId="{D290C759-494D-4B0D-8BB4-46161E51EC70}"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9AA36E39-45DE-4F0B-B80C-D7E535E7D562}" type="presOf" srcId="{52F9B754-9194-4F26-8AFA-DE21E45F69B6}" destId="{4BCD14CA-836C-49E3-ACEF-6F47BCA792CD}"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tư duy và lập luận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t>
        <a:bodyPr/>
        <a:lstStyle/>
        <a:p>
          <a:endParaRPr lang="en-US"/>
        </a:p>
      </dgm:t>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t>
        <a:bodyPr/>
        <a:lstStyle/>
        <a:p>
          <a:endParaRPr lang="en-US"/>
        </a:p>
      </dgm:t>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t>
        <a:bodyPr/>
        <a:lstStyle/>
        <a:p>
          <a:endParaRPr lang="en-US"/>
        </a:p>
      </dgm:t>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3C5BA6B5-0CEC-4707-A02F-A131E44A9772}" type="presOf" srcId="{621EED7D-64B1-4307-A945-C6E1AB41D9FC}" destId="{D290C759-494D-4B0D-8BB4-46161E51EC70}"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9AA36E39-45DE-4F0B-B80C-D7E535E7D562}" type="presOf" srcId="{52F9B754-9194-4F26-8AFA-DE21E45F69B6}" destId="{4BCD14CA-836C-49E3-ACEF-6F47BCA792CD}"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tư duy và lập luận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t>
        <a:bodyPr/>
        <a:lstStyle/>
        <a:p>
          <a:endParaRPr lang="en-US"/>
        </a:p>
      </dgm:t>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t>
        <a:bodyPr/>
        <a:lstStyle/>
        <a:p>
          <a:endParaRPr lang="en-US"/>
        </a:p>
      </dgm:t>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t>
        <a:bodyPr/>
        <a:lstStyle/>
        <a:p>
          <a:endParaRPr lang="en-US"/>
        </a:p>
      </dgm:t>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3C5BA6B5-0CEC-4707-A02F-A131E44A9772}" type="presOf" srcId="{621EED7D-64B1-4307-A945-C6E1AB41D9FC}" destId="{D290C759-494D-4B0D-8BB4-46161E51EC70}"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9AA36E39-45DE-4F0B-B80C-D7E535E7D562}" type="presOf" srcId="{52F9B754-9194-4F26-8AFA-DE21E45F69B6}" destId="{4BCD14CA-836C-49E3-ACEF-6F47BCA792CD}"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mô hình hoá toán học</a:t>
          </a:r>
          <a:r>
            <a:rPr lang="en-US" dirty="0"/>
            <a:t> </a:t>
          </a:r>
          <a:r>
            <a:rPr lang="en-US" dirty="0" err="1"/>
            <a:t>và</a:t>
          </a:r>
          <a:r>
            <a:rPr lang="en-US" dirty="0"/>
            <a:t> </a:t>
          </a:r>
          <a:r>
            <a:rPr lang="vi-VN" dirty="0"/>
            <a:t>năng lực </a:t>
          </a:r>
          <a:r>
            <a:rPr lang="en-US" dirty="0"/>
            <a:t/>
          </a:r>
          <a:br>
            <a:rPr lang="en-US" dirty="0"/>
          </a:br>
          <a:r>
            <a:rPr lang="vi-VN" dirty="0"/>
            <a:t>giải quyết vấn đề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t>
        <a:bodyPr/>
        <a:lstStyle/>
        <a:p>
          <a:endParaRPr lang="en-US"/>
        </a:p>
      </dgm:t>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t>
        <a:bodyPr/>
        <a:lstStyle/>
        <a:p>
          <a:endParaRPr lang="en-US"/>
        </a:p>
      </dgm:t>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t>
        <a:bodyPr/>
        <a:lstStyle/>
        <a:p>
          <a:endParaRPr lang="en-US"/>
        </a:p>
      </dgm:t>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3C5BA6B5-0CEC-4707-A02F-A131E44A9772}" type="presOf" srcId="{621EED7D-64B1-4307-A945-C6E1AB41D9FC}" destId="{D290C759-494D-4B0D-8BB4-46161E51EC70}"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9AA36E39-45DE-4F0B-B80C-D7E535E7D562}" type="presOf" srcId="{52F9B754-9194-4F26-8AFA-DE21E45F69B6}" destId="{4BCD14CA-836C-49E3-ACEF-6F47BCA792CD}"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mô hình hoá toán học</a:t>
          </a:r>
          <a:r>
            <a:rPr lang="en-US" dirty="0"/>
            <a:t> </a:t>
          </a:r>
          <a:r>
            <a:rPr lang="en-US" dirty="0" err="1"/>
            <a:t>và</a:t>
          </a:r>
          <a:r>
            <a:rPr lang="en-US" dirty="0"/>
            <a:t> </a:t>
          </a:r>
          <a:r>
            <a:rPr lang="vi-VN" dirty="0"/>
            <a:t>năng lực </a:t>
          </a:r>
          <a:r>
            <a:rPr lang="en-US" dirty="0"/>
            <a:t/>
          </a:r>
          <a:br>
            <a:rPr lang="en-US" dirty="0"/>
          </a:br>
          <a:r>
            <a:rPr lang="vi-VN" dirty="0"/>
            <a:t>giải quyết vấn đề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t>
        <a:bodyPr/>
        <a:lstStyle/>
        <a:p>
          <a:endParaRPr lang="en-US"/>
        </a:p>
      </dgm:t>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t>
        <a:bodyPr/>
        <a:lstStyle/>
        <a:p>
          <a:endParaRPr lang="en-US"/>
        </a:p>
      </dgm:t>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t>
        <a:bodyPr/>
        <a:lstStyle/>
        <a:p>
          <a:endParaRPr lang="en-US"/>
        </a:p>
      </dgm:t>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3C5BA6B5-0CEC-4707-A02F-A131E44A9772}" type="presOf" srcId="{621EED7D-64B1-4307-A945-C6E1AB41D9FC}" destId="{D290C759-494D-4B0D-8BB4-46161E51EC70}"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9AA36E39-45DE-4F0B-B80C-D7E535E7D562}" type="presOf" srcId="{52F9B754-9194-4F26-8AFA-DE21E45F69B6}" destId="{4BCD14CA-836C-49E3-ACEF-6F47BCA792CD}"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mô hình hoá toán học</a:t>
          </a:r>
          <a:r>
            <a:rPr lang="en-US" dirty="0"/>
            <a:t> </a:t>
          </a:r>
          <a:r>
            <a:rPr lang="en-US" dirty="0" err="1"/>
            <a:t>và</a:t>
          </a:r>
          <a:r>
            <a:rPr lang="en-US" dirty="0"/>
            <a:t> </a:t>
          </a:r>
          <a:r>
            <a:rPr lang="vi-VN" dirty="0"/>
            <a:t>năng lực </a:t>
          </a:r>
          <a:r>
            <a:rPr lang="en-US" dirty="0"/>
            <a:t/>
          </a:r>
          <a:br>
            <a:rPr lang="en-US" dirty="0"/>
          </a:br>
          <a:r>
            <a:rPr lang="vi-VN" dirty="0"/>
            <a:t>giải quyết vấn đề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t>
        <a:bodyPr/>
        <a:lstStyle/>
        <a:p>
          <a:endParaRPr lang="en-US"/>
        </a:p>
      </dgm:t>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t>
        <a:bodyPr/>
        <a:lstStyle/>
        <a:p>
          <a:endParaRPr lang="en-US"/>
        </a:p>
      </dgm:t>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custScaleX="102573">
        <dgm:presLayoutVars>
          <dgm:bulletEnabled val="1"/>
        </dgm:presLayoutVars>
      </dgm:prSet>
      <dgm:spPr/>
      <dgm:t>
        <a:bodyPr/>
        <a:lstStyle/>
        <a:p>
          <a:endParaRPr lang="en-US"/>
        </a:p>
      </dgm:t>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3C5BA6B5-0CEC-4707-A02F-A131E44A9772}" type="presOf" srcId="{621EED7D-64B1-4307-A945-C6E1AB41D9FC}" destId="{D290C759-494D-4B0D-8BB4-46161E51EC70}"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9AA36E39-45DE-4F0B-B80C-D7E535E7D562}" type="presOf" srcId="{52F9B754-9194-4F26-8AFA-DE21E45F69B6}" destId="{4BCD14CA-836C-49E3-ACEF-6F47BCA792CD}"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mô hình hoá toán học</a:t>
          </a:r>
          <a:r>
            <a:rPr lang="en-US" dirty="0"/>
            <a:t> </a:t>
          </a:r>
          <a:r>
            <a:rPr lang="en-US" dirty="0" err="1"/>
            <a:t>và</a:t>
          </a:r>
          <a:r>
            <a:rPr lang="en-US" dirty="0"/>
            <a:t> </a:t>
          </a:r>
          <a:r>
            <a:rPr lang="vi-VN" dirty="0"/>
            <a:t>năng lực </a:t>
          </a:r>
          <a:r>
            <a:rPr lang="en-US" dirty="0"/>
            <a:t/>
          </a:r>
          <a:br>
            <a:rPr lang="en-US" dirty="0"/>
          </a:br>
          <a:r>
            <a:rPr lang="vi-VN" dirty="0"/>
            <a:t>giải quyết vấn đề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t>
        <a:bodyPr/>
        <a:lstStyle/>
        <a:p>
          <a:endParaRPr lang="en-US"/>
        </a:p>
      </dgm:t>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t>
        <a:bodyPr/>
        <a:lstStyle/>
        <a:p>
          <a:endParaRPr lang="en-US"/>
        </a:p>
      </dgm:t>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t>
        <a:bodyPr/>
        <a:lstStyle/>
        <a:p>
          <a:endParaRPr lang="en-US"/>
        </a:p>
      </dgm:t>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3C5BA6B5-0CEC-4707-A02F-A131E44A9772}" type="presOf" srcId="{621EED7D-64B1-4307-A945-C6E1AB41D9FC}" destId="{D290C759-494D-4B0D-8BB4-46161E51EC70}"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9AA36E39-45DE-4F0B-B80C-D7E535E7D562}" type="presOf" srcId="{52F9B754-9194-4F26-8AFA-DE21E45F69B6}" destId="{4BCD14CA-836C-49E3-ACEF-6F47BCA792CD}"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custT="1"/>
      <dgm:spPr/>
      <dgm:t>
        <a:bodyPr/>
        <a:lstStyle/>
        <a:p>
          <a:pPr>
            <a:lnSpc>
              <a:spcPct val="100000"/>
            </a:lnSpc>
            <a:spcBef>
              <a:spcPts val="0"/>
            </a:spcBef>
            <a:spcAft>
              <a:spcPts val="0"/>
            </a:spcAft>
          </a:pPr>
          <a:r>
            <a:rPr lang="vi-VN" sz="3200" b="1" dirty="0"/>
            <a:t>Đánh giá năng lực giao tiếp toán học</a:t>
          </a:r>
          <a:r>
            <a:rPr lang="en-US" sz="3200" b="1" dirty="0"/>
            <a:t>:</a:t>
          </a:r>
        </a:p>
        <a:p>
          <a:pPr>
            <a:lnSpc>
              <a:spcPct val="100000"/>
            </a:lnSpc>
            <a:spcBef>
              <a:spcPts val="0"/>
            </a:spcBef>
            <a:spcAft>
              <a:spcPts val="0"/>
            </a:spcAft>
          </a:pPr>
          <a:r>
            <a:rPr lang="en-US" sz="2000" dirty="0"/>
            <a:t>+ </a:t>
          </a:r>
          <a:r>
            <a:rPr lang="en-US" sz="2200" dirty="0" err="1"/>
            <a:t>Sử</a:t>
          </a:r>
          <a:r>
            <a:rPr lang="en-US" sz="2200" dirty="0"/>
            <a:t> dụng </a:t>
          </a:r>
          <a:r>
            <a:rPr lang="en-US" sz="2200" dirty="0" err="1"/>
            <a:t>đúng</a:t>
          </a:r>
          <a:r>
            <a:rPr lang="en-US" sz="2200" dirty="0"/>
            <a:t> </a:t>
          </a:r>
          <a:r>
            <a:rPr lang="en-US" sz="2200" dirty="0" err="1"/>
            <a:t>thuật</a:t>
          </a:r>
          <a:r>
            <a:rPr lang="en-US" sz="2200" dirty="0"/>
            <a:t> </a:t>
          </a:r>
          <a:r>
            <a:rPr lang="en-US" sz="2200" dirty="0" err="1"/>
            <a:t>ngữ</a:t>
          </a:r>
          <a:r>
            <a:rPr lang="en-US" sz="2200" dirty="0"/>
            <a:t> </a:t>
          </a:r>
          <a:r>
            <a:rPr lang="en-US" sz="2200" dirty="0" err="1"/>
            <a:t>toán</a:t>
          </a:r>
          <a:r>
            <a:rPr lang="en-US" sz="2200" dirty="0"/>
            <a:t> học;</a:t>
          </a:r>
        </a:p>
        <a:p>
          <a:pPr>
            <a:lnSpc>
              <a:spcPct val="100000"/>
            </a:lnSpc>
            <a:spcBef>
              <a:spcPts val="0"/>
            </a:spcBef>
            <a:spcAft>
              <a:spcPts val="0"/>
            </a:spcAft>
          </a:pPr>
          <a:r>
            <a:rPr lang="en-US" sz="2200" dirty="0"/>
            <a:t>+ </a:t>
          </a:r>
          <a:r>
            <a:rPr lang="en-US" sz="2200" dirty="0" err="1"/>
            <a:t>Đọc</a:t>
          </a:r>
          <a:r>
            <a:rPr lang="en-US" sz="2200" dirty="0"/>
            <a:t> </a:t>
          </a:r>
          <a:r>
            <a:rPr lang="en-US" sz="2200" dirty="0" err="1"/>
            <a:t>thông</a:t>
          </a:r>
          <a:r>
            <a:rPr lang="en-US" sz="2200" dirty="0"/>
            <a:t> tin </a:t>
          </a:r>
          <a:r>
            <a:rPr lang="en-US" sz="2200" dirty="0" err="1"/>
            <a:t>từ</a:t>
          </a:r>
          <a:r>
            <a:rPr lang="en-US" sz="2200" dirty="0"/>
            <a:t> </a:t>
          </a:r>
          <a:r>
            <a:rPr lang="en-US" sz="2200" dirty="0" err="1"/>
            <a:t>hình</a:t>
          </a:r>
          <a:r>
            <a:rPr lang="en-US" sz="2200" dirty="0"/>
            <a:t> vẽ, </a:t>
          </a:r>
          <a:r>
            <a:rPr lang="en-US" sz="2200" dirty="0" err="1"/>
            <a:t>bảng</a:t>
          </a:r>
          <a:r>
            <a:rPr lang="en-US" sz="2200" dirty="0"/>
            <a:t> </a:t>
          </a:r>
          <a:r>
            <a:rPr lang="en-US" sz="2200" dirty="0" err="1"/>
            <a:t>biểu</a:t>
          </a:r>
          <a:r>
            <a:rPr lang="en-US" sz="2200" dirty="0"/>
            <a:t>;</a:t>
          </a:r>
        </a:p>
        <a:p>
          <a:pPr>
            <a:lnSpc>
              <a:spcPct val="100000"/>
            </a:lnSpc>
            <a:spcBef>
              <a:spcPts val="0"/>
            </a:spcBef>
            <a:spcAft>
              <a:spcPts val="0"/>
            </a:spcAft>
          </a:pPr>
          <a:r>
            <a:rPr lang="en-US" sz="2200" dirty="0"/>
            <a:t>+ </a:t>
          </a:r>
          <a:r>
            <a:rPr lang="en-US" sz="2200" dirty="0" err="1"/>
            <a:t>Phát</a:t>
          </a:r>
          <a:r>
            <a:rPr lang="en-US" sz="2200" dirty="0"/>
            <a:t> </a:t>
          </a:r>
          <a:r>
            <a:rPr lang="en-US" sz="2200" dirty="0" err="1"/>
            <a:t>hiện</a:t>
          </a:r>
          <a:r>
            <a:rPr lang="en-US" sz="2200" dirty="0"/>
            <a:t> </a:t>
          </a:r>
          <a:r>
            <a:rPr lang="en-US" sz="2200" dirty="0" err="1"/>
            <a:t>sai</a:t>
          </a:r>
          <a:r>
            <a:rPr lang="en-US" sz="2200" dirty="0"/>
            <a:t> </a:t>
          </a:r>
          <a:r>
            <a:rPr lang="en-US" sz="2200" dirty="0" err="1"/>
            <a:t>lầm</a:t>
          </a:r>
          <a:r>
            <a:rPr lang="en-US" sz="2200" dirty="0"/>
            <a:t> trong </a:t>
          </a:r>
          <a:r>
            <a:rPr lang="en-US" sz="2200" dirty="0" err="1"/>
            <a:t>lập</a:t>
          </a:r>
          <a:r>
            <a:rPr lang="en-US" sz="2200" dirty="0"/>
            <a:t> </a:t>
          </a:r>
          <a:r>
            <a:rPr lang="en-US" sz="2200" dirty="0" err="1"/>
            <a:t>luận</a:t>
          </a:r>
          <a:r>
            <a:rPr lang="en-US" sz="2200" dirty="0"/>
            <a:t> </a:t>
          </a:r>
          <a:r>
            <a:rPr lang="en-US" sz="2200" dirty="0" err="1"/>
            <a:t>hoặc</a:t>
          </a:r>
          <a:r>
            <a:rPr lang="en-US" sz="2200" dirty="0"/>
            <a:t> trong </a:t>
          </a:r>
          <a:r>
            <a:rPr lang="en-US" sz="2200" dirty="0" err="1"/>
            <a:t>lời</a:t>
          </a:r>
          <a:r>
            <a:rPr lang="en-US" sz="2200" dirty="0"/>
            <a:t> </a:t>
          </a:r>
          <a:r>
            <a:rPr lang="en-US" sz="2200" dirty="0" err="1"/>
            <a:t>giải</a:t>
          </a:r>
          <a:r>
            <a:rPr lang="en-US" sz="2200" dirty="0"/>
            <a:t>; …</a:t>
          </a:r>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t>
        <a:bodyPr/>
        <a:lstStyle/>
        <a:p>
          <a:endParaRPr lang="en-US"/>
        </a:p>
      </dgm:t>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t>
        <a:bodyPr/>
        <a:lstStyle/>
        <a:p>
          <a:endParaRPr lang="en-US"/>
        </a:p>
      </dgm:t>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t>
        <a:bodyPr/>
        <a:lstStyle/>
        <a:p>
          <a:endParaRPr lang="en-US"/>
        </a:p>
      </dgm:t>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3C5BA6B5-0CEC-4707-A02F-A131E44A9772}" type="presOf" srcId="{621EED7D-64B1-4307-A945-C6E1AB41D9FC}" destId="{D290C759-494D-4B0D-8BB4-46161E51EC70}"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9AA36E39-45DE-4F0B-B80C-D7E535E7D562}" type="presOf" srcId="{52F9B754-9194-4F26-8AFA-DE21E45F69B6}" destId="{4BCD14CA-836C-49E3-ACEF-6F47BCA792CD}"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custT="1"/>
      <dgm:spPr/>
      <dgm:t>
        <a:bodyPr/>
        <a:lstStyle/>
        <a:p>
          <a:pPr>
            <a:lnSpc>
              <a:spcPct val="90000"/>
            </a:lnSpc>
          </a:pPr>
          <a:r>
            <a:rPr lang="vi-VN" sz="3200" b="1" dirty="0"/>
            <a:t>Đánh giá năng lực giao tiếp toán học</a:t>
          </a:r>
          <a:r>
            <a:rPr lang="en-US" sz="3200" b="1" dirty="0"/>
            <a:t>:</a:t>
          </a:r>
        </a:p>
        <a:p>
          <a:pPr>
            <a:lnSpc>
              <a:spcPct val="70000"/>
            </a:lnSpc>
          </a:pPr>
          <a:r>
            <a:rPr lang="en-US" sz="2000" dirty="0"/>
            <a:t>+ </a:t>
          </a:r>
          <a:r>
            <a:rPr lang="en-US" sz="2200" dirty="0" err="1"/>
            <a:t>Sử</a:t>
          </a:r>
          <a:r>
            <a:rPr lang="en-US" sz="2200" dirty="0"/>
            <a:t> dụng </a:t>
          </a:r>
          <a:r>
            <a:rPr lang="en-US" sz="2200" dirty="0" err="1"/>
            <a:t>đúng</a:t>
          </a:r>
          <a:r>
            <a:rPr lang="en-US" sz="2200" dirty="0"/>
            <a:t> </a:t>
          </a:r>
          <a:r>
            <a:rPr lang="en-US" sz="2200" dirty="0" err="1"/>
            <a:t>thuật</a:t>
          </a:r>
          <a:r>
            <a:rPr lang="en-US" sz="2200" dirty="0"/>
            <a:t> </a:t>
          </a:r>
          <a:r>
            <a:rPr lang="en-US" sz="2200" dirty="0" err="1"/>
            <a:t>ngữ</a:t>
          </a:r>
          <a:r>
            <a:rPr lang="en-US" sz="2200" dirty="0"/>
            <a:t> </a:t>
          </a:r>
          <a:r>
            <a:rPr lang="en-US" sz="2200" dirty="0" err="1"/>
            <a:t>toán</a:t>
          </a:r>
          <a:r>
            <a:rPr lang="en-US" sz="2200" dirty="0"/>
            <a:t> học;</a:t>
          </a:r>
        </a:p>
        <a:p>
          <a:pPr>
            <a:lnSpc>
              <a:spcPct val="70000"/>
            </a:lnSpc>
          </a:pPr>
          <a:r>
            <a:rPr lang="en-US" sz="2200" dirty="0"/>
            <a:t>+ </a:t>
          </a:r>
          <a:r>
            <a:rPr lang="en-US" sz="2200" dirty="0" err="1"/>
            <a:t>Đọc</a:t>
          </a:r>
          <a:r>
            <a:rPr lang="en-US" sz="2200" dirty="0"/>
            <a:t> </a:t>
          </a:r>
          <a:r>
            <a:rPr lang="en-US" sz="2200" dirty="0" err="1"/>
            <a:t>thông</a:t>
          </a:r>
          <a:r>
            <a:rPr lang="en-US" sz="2200" dirty="0"/>
            <a:t> tin </a:t>
          </a:r>
          <a:r>
            <a:rPr lang="en-US" sz="2200" dirty="0" err="1"/>
            <a:t>từ</a:t>
          </a:r>
          <a:r>
            <a:rPr lang="en-US" sz="2200" dirty="0"/>
            <a:t> </a:t>
          </a:r>
          <a:r>
            <a:rPr lang="en-US" sz="2200" dirty="0" err="1"/>
            <a:t>hình</a:t>
          </a:r>
          <a:r>
            <a:rPr lang="en-US" sz="2200" dirty="0"/>
            <a:t> vẽ, </a:t>
          </a:r>
          <a:r>
            <a:rPr lang="en-US" sz="2200" dirty="0" err="1"/>
            <a:t>bảng</a:t>
          </a:r>
          <a:r>
            <a:rPr lang="en-US" sz="2200" dirty="0"/>
            <a:t> </a:t>
          </a:r>
          <a:r>
            <a:rPr lang="en-US" sz="2200" dirty="0" err="1"/>
            <a:t>biểu</a:t>
          </a:r>
          <a:r>
            <a:rPr lang="en-US" sz="2200" dirty="0"/>
            <a:t>;</a:t>
          </a:r>
        </a:p>
        <a:p>
          <a:pPr>
            <a:lnSpc>
              <a:spcPct val="70000"/>
            </a:lnSpc>
          </a:pPr>
          <a:r>
            <a:rPr lang="en-US" sz="2200" dirty="0"/>
            <a:t>+ </a:t>
          </a:r>
          <a:r>
            <a:rPr lang="en-US" sz="2200" dirty="0" err="1"/>
            <a:t>Phát</a:t>
          </a:r>
          <a:r>
            <a:rPr lang="en-US" sz="2200" dirty="0"/>
            <a:t> </a:t>
          </a:r>
          <a:r>
            <a:rPr lang="en-US" sz="2200" dirty="0" err="1"/>
            <a:t>hiện</a:t>
          </a:r>
          <a:r>
            <a:rPr lang="en-US" sz="2200" dirty="0"/>
            <a:t> </a:t>
          </a:r>
          <a:r>
            <a:rPr lang="en-US" sz="2200" dirty="0" err="1"/>
            <a:t>sai</a:t>
          </a:r>
          <a:r>
            <a:rPr lang="en-US" sz="2200" dirty="0"/>
            <a:t> </a:t>
          </a:r>
          <a:r>
            <a:rPr lang="en-US" sz="2200" dirty="0" err="1"/>
            <a:t>lầm</a:t>
          </a:r>
          <a:r>
            <a:rPr lang="en-US" sz="2200" dirty="0"/>
            <a:t> trong </a:t>
          </a:r>
          <a:r>
            <a:rPr lang="en-US" sz="2200" dirty="0" err="1"/>
            <a:t>lập</a:t>
          </a:r>
          <a:r>
            <a:rPr lang="en-US" sz="2200" dirty="0"/>
            <a:t> </a:t>
          </a:r>
          <a:r>
            <a:rPr lang="en-US" sz="2200" dirty="0" err="1"/>
            <a:t>luận</a:t>
          </a:r>
          <a:r>
            <a:rPr lang="en-US" sz="2200" dirty="0"/>
            <a:t> </a:t>
          </a:r>
          <a:r>
            <a:rPr lang="en-US" sz="2200" dirty="0" err="1"/>
            <a:t>hoặc</a:t>
          </a:r>
          <a:r>
            <a:rPr lang="en-US" sz="2200" dirty="0"/>
            <a:t> trong </a:t>
          </a:r>
          <a:r>
            <a:rPr lang="en-US" sz="2200" dirty="0" err="1"/>
            <a:t>lời</a:t>
          </a:r>
          <a:r>
            <a:rPr lang="en-US" sz="2200" dirty="0"/>
            <a:t> </a:t>
          </a:r>
          <a:r>
            <a:rPr lang="en-US" sz="2200" dirty="0" err="1"/>
            <a:t>giải</a:t>
          </a:r>
          <a:r>
            <a:rPr lang="en-US" sz="2200" dirty="0"/>
            <a:t>; …</a:t>
          </a:r>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t>
        <a:bodyPr/>
        <a:lstStyle/>
        <a:p>
          <a:endParaRPr lang="en-US"/>
        </a:p>
      </dgm:t>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t>
        <a:bodyPr/>
        <a:lstStyle/>
        <a:p>
          <a:endParaRPr lang="en-US"/>
        </a:p>
      </dgm:t>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custScaleY="124911">
        <dgm:presLayoutVars>
          <dgm:bulletEnabled val="1"/>
        </dgm:presLayoutVars>
      </dgm:prSet>
      <dgm:spPr/>
      <dgm:t>
        <a:bodyPr/>
        <a:lstStyle/>
        <a:p>
          <a:endParaRPr lang="en-US"/>
        </a:p>
      </dgm:t>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3C5BA6B5-0CEC-4707-A02F-A131E44A9772}" type="presOf" srcId="{621EED7D-64B1-4307-A945-C6E1AB41D9FC}" destId="{D290C759-494D-4B0D-8BB4-46161E51EC70}"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9AA36E39-45DE-4F0B-B80C-D7E535E7D562}" type="presOf" srcId="{52F9B754-9194-4F26-8AFA-DE21E45F69B6}" destId="{4BCD14CA-836C-49E3-ACEF-6F47BCA792CD}"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1846789" y="-312562"/>
          <a:ext cx="2410952" cy="2410952"/>
        </a:xfrm>
        <a:prstGeom prst="blockArc">
          <a:avLst>
            <a:gd name="adj1" fmla="val 18900000"/>
            <a:gd name="adj2" fmla="val 2700000"/>
            <a:gd name="adj3" fmla="val 8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551070" y="452057"/>
          <a:ext cx="11706393" cy="8817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8750" tIns="104140" rIns="104140" bIns="104140" numCol="1" spcCol="1270" anchor="ctr" anchorCtr="0">
          <a:noAutofit/>
        </a:bodyPr>
        <a:lstStyle/>
        <a:p>
          <a:pPr lvl="0" algn="l" defTabSz="1822450">
            <a:lnSpc>
              <a:spcPct val="90000"/>
            </a:lnSpc>
            <a:spcBef>
              <a:spcPct val="0"/>
            </a:spcBef>
            <a:spcAft>
              <a:spcPct val="35000"/>
            </a:spcAft>
          </a:pPr>
          <a:r>
            <a:rPr lang="vi-VN" sz="4100" kern="1200" dirty="0"/>
            <a:t>Đánh giá năng lực tư duy và lập luận toán học</a:t>
          </a:r>
          <a:endParaRPr lang="en-US" sz="4100" kern="1200" dirty="0"/>
        </a:p>
      </dsp:txBody>
      <dsp:txXfrm>
        <a:off x="551070" y="452057"/>
        <a:ext cx="11706393" cy="881712"/>
      </dsp:txXfrm>
    </dsp:sp>
    <dsp:sp modelId="{19A88248-7F90-4EBA-A145-E6725903E2F8}">
      <dsp:nvSpPr>
        <dsp:cNvPr id="0" name=""/>
        <dsp:cNvSpPr/>
      </dsp:nvSpPr>
      <dsp:spPr>
        <a:xfrm>
          <a:off x="0" y="341843"/>
          <a:ext cx="1102140" cy="11021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3116932" y="-523514"/>
          <a:ext cx="4059321" cy="4059321"/>
        </a:xfrm>
        <a:prstGeom prst="blockArc">
          <a:avLst>
            <a:gd name="adj1" fmla="val 18900000"/>
            <a:gd name="adj2" fmla="val 2700000"/>
            <a:gd name="adj3" fmla="val 53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921592" y="739765"/>
          <a:ext cx="11335871" cy="14745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504" tIns="81280" rIns="81280" bIns="81280" numCol="1" spcCol="1270" anchor="ctr" anchorCtr="0">
          <a:noAutofit/>
        </a:bodyPr>
        <a:lstStyle/>
        <a:p>
          <a:pPr lvl="0" algn="l" defTabSz="1422400">
            <a:lnSpc>
              <a:spcPct val="100000"/>
            </a:lnSpc>
            <a:spcBef>
              <a:spcPct val="0"/>
            </a:spcBef>
            <a:spcAft>
              <a:spcPts val="0"/>
            </a:spcAft>
          </a:pPr>
          <a:r>
            <a:rPr lang="vi-VN" sz="3200" b="1" kern="1200" dirty="0"/>
            <a:t>Đánh giá năng lực giao tiếp toán học</a:t>
          </a:r>
          <a:r>
            <a:rPr lang="en-US" sz="3200" b="1" kern="1200" dirty="0"/>
            <a:t>:</a:t>
          </a:r>
        </a:p>
        <a:p>
          <a:pPr lvl="0" algn="l" defTabSz="1422400">
            <a:lnSpc>
              <a:spcPct val="100000"/>
            </a:lnSpc>
            <a:spcBef>
              <a:spcPct val="0"/>
            </a:spcBef>
            <a:spcAft>
              <a:spcPts val="0"/>
            </a:spcAft>
          </a:pPr>
          <a:r>
            <a:rPr lang="en-US" sz="2000" kern="1200" dirty="0"/>
            <a:t>+ </a:t>
          </a:r>
          <a:r>
            <a:rPr lang="en-US" sz="2200" kern="1200" dirty="0" err="1"/>
            <a:t>Sử</a:t>
          </a:r>
          <a:r>
            <a:rPr lang="en-US" sz="2200" kern="1200" dirty="0"/>
            <a:t> dụng </a:t>
          </a:r>
          <a:r>
            <a:rPr lang="en-US" sz="2200" kern="1200" dirty="0" err="1"/>
            <a:t>đúng</a:t>
          </a:r>
          <a:r>
            <a:rPr lang="en-US" sz="2200" kern="1200" dirty="0"/>
            <a:t> </a:t>
          </a:r>
          <a:r>
            <a:rPr lang="en-US" sz="2200" kern="1200" dirty="0" err="1"/>
            <a:t>thuật</a:t>
          </a:r>
          <a:r>
            <a:rPr lang="en-US" sz="2200" kern="1200" dirty="0"/>
            <a:t> </a:t>
          </a:r>
          <a:r>
            <a:rPr lang="en-US" sz="2200" kern="1200" dirty="0" err="1"/>
            <a:t>ngữ</a:t>
          </a:r>
          <a:r>
            <a:rPr lang="en-US" sz="2200" kern="1200" dirty="0"/>
            <a:t> </a:t>
          </a:r>
          <a:r>
            <a:rPr lang="en-US" sz="2200" kern="1200" dirty="0" err="1"/>
            <a:t>toán</a:t>
          </a:r>
          <a:r>
            <a:rPr lang="en-US" sz="2200" kern="1200" dirty="0"/>
            <a:t> học;</a:t>
          </a:r>
        </a:p>
        <a:p>
          <a:pPr lvl="0" algn="l" defTabSz="1422400">
            <a:lnSpc>
              <a:spcPct val="100000"/>
            </a:lnSpc>
            <a:spcBef>
              <a:spcPct val="0"/>
            </a:spcBef>
            <a:spcAft>
              <a:spcPts val="0"/>
            </a:spcAft>
          </a:pPr>
          <a:r>
            <a:rPr lang="en-US" sz="2200" kern="1200" dirty="0"/>
            <a:t>+ </a:t>
          </a:r>
          <a:r>
            <a:rPr lang="en-US" sz="2200" kern="1200" dirty="0" err="1"/>
            <a:t>Đọc</a:t>
          </a:r>
          <a:r>
            <a:rPr lang="en-US" sz="2200" kern="1200" dirty="0"/>
            <a:t> </a:t>
          </a:r>
          <a:r>
            <a:rPr lang="en-US" sz="2200" kern="1200" dirty="0" err="1"/>
            <a:t>thông</a:t>
          </a:r>
          <a:r>
            <a:rPr lang="en-US" sz="2200" kern="1200" dirty="0"/>
            <a:t> tin </a:t>
          </a:r>
          <a:r>
            <a:rPr lang="en-US" sz="2200" kern="1200" dirty="0" err="1"/>
            <a:t>từ</a:t>
          </a:r>
          <a:r>
            <a:rPr lang="en-US" sz="2200" kern="1200" dirty="0"/>
            <a:t> </a:t>
          </a:r>
          <a:r>
            <a:rPr lang="en-US" sz="2200" kern="1200" dirty="0" err="1"/>
            <a:t>hình</a:t>
          </a:r>
          <a:r>
            <a:rPr lang="en-US" sz="2200" kern="1200" dirty="0"/>
            <a:t> vẽ, </a:t>
          </a:r>
          <a:r>
            <a:rPr lang="en-US" sz="2200" kern="1200" dirty="0" err="1"/>
            <a:t>bảng</a:t>
          </a:r>
          <a:r>
            <a:rPr lang="en-US" sz="2200" kern="1200" dirty="0"/>
            <a:t> </a:t>
          </a:r>
          <a:r>
            <a:rPr lang="en-US" sz="2200" kern="1200" dirty="0" err="1"/>
            <a:t>biểu</a:t>
          </a:r>
          <a:r>
            <a:rPr lang="en-US" sz="2200" kern="1200" dirty="0"/>
            <a:t>;</a:t>
          </a:r>
        </a:p>
        <a:p>
          <a:pPr lvl="0" algn="l" defTabSz="1422400">
            <a:lnSpc>
              <a:spcPct val="100000"/>
            </a:lnSpc>
            <a:spcBef>
              <a:spcPct val="0"/>
            </a:spcBef>
            <a:spcAft>
              <a:spcPts val="0"/>
            </a:spcAft>
          </a:pPr>
          <a:r>
            <a:rPr lang="en-US" sz="2200" kern="1200" dirty="0"/>
            <a:t>+ </a:t>
          </a:r>
          <a:r>
            <a:rPr lang="en-US" sz="2200" kern="1200" dirty="0" err="1"/>
            <a:t>Phát</a:t>
          </a:r>
          <a:r>
            <a:rPr lang="en-US" sz="2200" kern="1200" dirty="0"/>
            <a:t> </a:t>
          </a:r>
          <a:r>
            <a:rPr lang="en-US" sz="2200" kern="1200" dirty="0" err="1"/>
            <a:t>hiện</a:t>
          </a:r>
          <a:r>
            <a:rPr lang="en-US" sz="2200" kern="1200" dirty="0"/>
            <a:t> </a:t>
          </a:r>
          <a:r>
            <a:rPr lang="en-US" sz="2200" kern="1200" dirty="0" err="1"/>
            <a:t>sai</a:t>
          </a:r>
          <a:r>
            <a:rPr lang="en-US" sz="2200" kern="1200" dirty="0"/>
            <a:t> </a:t>
          </a:r>
          <a:r>
            <a:rPr lang="en-US" sz="2200" kern="1200" dirty="0" err="1"/>
            <a:t>lầm</a:t>
          </a:r>
          <a:r>
            <a:rPr lang="en-US" sz="2200" kern="1200" dirty="0"/>
            <a:t> trong </a:t>
          </a:r>
          <a:r>
            <a:rPr lang="en-US" sz="2200" kern="1200" dirty="0" err="1"/>
            <a:t>lập</a:t>
          </a:r>
          <a:r>
            <a:rPr lang="en-US" sz="2200" kern="1200" dirty="0"/>
            <a:t> </a:t>
          </a:r>
          <a:r>
            <a:rPr lang="en-US" sz="2200" kern="1200" dirty="0" err="1"/>
            <a:t>luận</a:t>
          </a:r>
          <a:r>
            <a:rPr lang="en-US" sz="2200" kern="1200" dirty="0"/>
            <a:t> </a:t>
          </a:r>
          <a:r>
            <a:rPr lang="en-US" sz="2200" kern="1200" dirty="0" err="1"/>
            <a:t>hoặc</a:t>
          </a:r>
          <a:r>
            <a:rPr lang="en-US" sz="2200" kern="1200" dirty="0"/>
            <a:t> trong </a:t>
          </a:r>
          <a:r>
            <a:rPr lang="en-US" sz="2200" kern="1200" dirty="0" err="1"/>
            <a:t>lời</a:t>
          </a:r>
          <a:r>
            <a:rPr lang="en-US" sz="2200" kern="1200" dirty="0"/>
            <a:t> </a:t>
          </a:r>
          <a:r>
            <a:rPr lang="en-US" sz="2200" kern="1200" dirty="0" err="1"/>
            <a:t>giải</a:t>
          </a:r>
          <a:r>
            <a:rPr lang="en-US" sz="2200" kern="1200" dirty="0"/>
            <a:t>; …</a:t>
          </a:r>
        </a:p>
      </dsp:txBody>
      <dsp:txXfrm>
        <a:off x="921592" y="739765"/>
        <a:ext cx="11335871" cy="1474547"/>
      </dsp:txXfrm>
    </dsp:sp>
    <dsp:sp modelId="{19A88248-7F90-4EBA-A145-E6725903E2F8}">
      <dsp:nvSpPr>
        <dsp:cNvPr id="0" name=""/>
        <dsp:cNvSpPr/>
      </dsp:nvSpPr>
      <dsp:spPr>
        <a:xfrm>
          <a:off x="0" y="584554"/>
          <a:ext cx="1843184" cy="18431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3529533" y="-591885"/>
          <a:ext cx="4593567" cy="4593567"/>
        </a:xfrm>
        <a:prstGeom prst="blockArc">
          <a:avLst>
            <a:gd name="adj1" fmla="val 18900000"/>
            <a:gd name="adj2" fmla="val 2700000"/>
            <a:gd name="adj3" fmla="val 47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1040325" y="872637"/>
          <a:ext cx="11217138" cy="16645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3263" tIns="81280" rIns="81280" bIns="81280" numCol="1" spcCol="1270" anchor="ctr" anchorCtr="0">
          <a:noAutofit/>
        </a:bodyPr>
        <a:lstStyle/>
        <a:p>
          <a:pPr lvl="0" algn="l" defTabSz="1422400">
            <a:lnSpc>
              <a:spcPct val="90000"/>
            </a:lnSpc>
            <a:spcBef>
              <a:spcPct val="0"/>
            </a:spcBef>
            <a:spcAft>
              <a:spcPct val="35000"/>
            </a:spcAft>
          </a:pPr>
          <a:r>
            <a:rPr lang="vi-VN" sz="3200" b="1" kern="1200" dirty="0"/>
            <a:t>Đánh giá năng lực giao tiếp toán học</a:t>
          </a:r>
          <a:r>
            <a:rPr lang="en-US" sz="3200" b="1" kern="1200" dirty="0"/>
            <a:t>:</a:t>
          </a:r>
        </a:p>
        <a:p>
          <a:pPr lvl="0" algn="l" defTabSz="1422400">
            <a:lnSpc>
              <a:spcPct val="70000"/>
            </a:lnSpc>
            <a:spcBef>
              <a:spcPct val="0"/>
            </a:spcBef>
            <a:spcAft>
              <a:spcPct val="35000"/>
            </a:spcAft>
          </a:pPr>
          <a:r>
            <a:rPr lang="en-US" sz="2000" kern="1200" dirty="0"/>
            <a:t>+ </a:t>
          </a:r>
          <a:r>
            <a:rPr lang="en-US" sz="2200" kern="1200" dirty="0" err="1"/>
            <a:t>Sử</a:t>
          </a:r>
          <a:r>
            <a:rPr lang="en-US" sz="2200" kern="1200" dirty="0"/>
            <a:t> dụng </a:t>
          </a:r>
          <a:r>
            <a:rPr lang="en-US" sz="2200" kern="1200" dirty="0" err="1"/>
            <a:t>đúng</a:t>
          </a:r>
          <a:r>
            <a:rPr lang="en-US" sz="2200" kern="1200" dirty="0"/>
            <a:t> </a:t>
          </a:r>
          <a:r>
            <a:rPr lang="en-US" sz="2200" kern="1200" dirty="0" err="1"/>
            <a:t>thuật</a:t>
          </a:r>
          <a:r>
            <a:rPr lang="en-US" sz="2200" kern="1200" dirty="0"/>
            <a:t> </a:t>
          </a:r>
          <a:r>
            <a:rPr lang="en-US" sz="2200" kern="1200" dirty="0" err="1"/>
            <a:t>ngữ</a:t>
          </a:r>
          <a:r>
            <a:rPr lang="en-US" sz="2200" kern="1200" dirty="0"/>
            <a:t> </a:t>
          </a:r>
          <a:r>
            <a:rPr lang="en-US" sz="2200" kern="1200" dirty="0" err="1"/>
            <a:t>toán</a:t>
          </a:r>
          <a:r>
            <a:rPr lang="en-US" sz="2200" kern="1200" dirty="0"/>
            <a:t> học;</a:t>
          </a:r>
        </a:p>
        <a:p>
          <a:pPr lvl="0" algn="l" defTabSz="1422400">
            <a:lnSpc>
              <a:spcPct val="70000"/>
            </a:lnSpc>
            <a:spcBef>
              <a:spcPct val="0"/>
            </a:spcBef>
            <a:spcAft>
              <a:spcPct val="35000"/>
            </a:spcAft>
          </a:pPr>
          <a:r>
            <a:rPr lang="en-US" sz="2200" kern="1200" dirty="0"/>
            <a:t>+ </a:t>
          </a:r>
          <a:r>
            <a:rPr lang="en-US" sz="2200" kern="1200" dirty="0" err="1"/>
            <a:t>Đọc</a:t>
          </a:r>
          <a:r>
            <a:rPr lang="en-US" sz="2200" kern="1200" dirty="0"/>
            <a:t> </a:t>
          </a:r>
          <a:r>
            <a:rPr lang="en-US" sz="2200" kern="1200" dirty="0" err="1"/>
            <a:t>thông</a:t>
          </a:r>
          <a:r>
            <a:rPr lang="en-US" sz="2200" kern="1200" dirty="0"/>
            <a:t> tin </a:t>
          </a:r>
          <a:r>
            <a:rPr lang="en-US" sz="2200" kern="1200" dirty="0" err="1"/>
            <a:t>từ</a:t>
          </a:r>
          <a:r>
            <a:rPr lang="en-US" sz="2200" kern="1200" dirty="0"/>
            <a:t> </a:t>
          </a:r>
          <a:r>
            <a:rPr lang="en-US" sz="2200" kern="1200" dirty="0" err="1"/>
            <a:t>hình</a:t>
          </a:r>
          <a:r>
            <a:rPr lang="en-US" sz="2200" kern="1200" dirty="0"/>
            <a:t> vẽ, </a:t>
          </a:r>
          <a:r>
            <a:rPr lang="en-US" sz="2200" kern="1200" dirty="0" err="1"/>
            <a:t>bảng</a:t>
          </a:r>
          <a:r>
            <a:rPr lang="en-US" sz="2200" kern="1200" dirty="0"/>
            <a:t> </a:t>
          </a:r>
          <a:r>
            <a:rPr lang="en-US" sz="2200" kern="1200" dirty="0" err="1"/>
            <a:t>biểu</a:t>
          </a:r>
          <a:r>
            <a:rPr lang="en-US" sz="2200" kern="1200" dirty="0"/>
            <a:t>;</a:t>
          </a:r>
        </a:p>
        <a:p>
          <a:pPr lvl="0" algn="l" defTabSz="1422400">
            <a:lnSpc>
              <a:spcPct val="70000"/>
            </a:lnSpc>
            <a:spcBef>
              <a:spcPct val="0"/>
            </a:spcBef>
            <a:spcAft>
              <a:spcPct val="35000"/>
            </a:spcAft>
          </a:pPr>
          <a:r>
            <a:rPr lang="en-US" sz="2200" kern="1200" dirty="0"/>
            <a:t>+ </a:t>
          </a:r>
          <a:r>
            <a:rPr lang="en-US" sz="2200" kern="1200" dirty="0" err="1"/>
            <a:t>Phát</a:t>
          </a:r>
          <a:r>
            <a:rPr lang="en-US" sz="2200" kern="1200" dirty="0"/>
            <a:t> </a:t>
          </a:r>
          <a:r>
            <a:rPr lang="en-US" sz="2200" kern="1200" dirty="0" err="1"/>
            <a:t>hiện</a:t>
          </a:r>
          <a:r>
            <a:rPr lang="en-US" sz="2200" kern="1200" dirty="0"/>
            <a:t> </a:t>
          </a:r>
          <a:r>
            <a:rPr lang="en-US" sz="2200" kern="1200" dirty="0" err="1"/>
            <a:t>sai</a:t>
          </a:r>
          <a:r>
            <a:rPr lang="en-US" sz="2200" kern="1200" dirty="0"/>
            <a:t> </a:t>
          </a:r>
          <a:r>
            <a:rPr lang="en-US" sz="2200" kern="1200" dirty="0" err="1"/>
            <a:t>lầm</a:t>
          </a:r>
          <a:r>
            <a:rPr lang="en-US" sz="2200" kern="1200" dirty="0"/>
            <a:t> trong </a:t>
          </a:r>
          <a:r>
            <a:rPr lang="en-US" sz="2200" kern="1200" dirty="0" err="1"/>
            <a:t>lập</a:t>
          </a:r>
          <a:r>
            <a:rPr lang="en-US" sz="2200" kern="1200" dirty="0"/>
            <a:t> </a:t>
          </a:r>
          <a:r>
            <a:rPr lang="en-US" sz="2200" kern="1200" dirty="0" err="1"/>
            <a:t>luận</a:t>
          </a:r>
          <a:r>
            <a:rPr lang="en-US" sz="2200" kern="1200" dirty="0"/>
            <a:t> </a:t>
          </a:r>
          <a:r>
            <a:rPr lang="en-US" sz="2200" kern="1200" dirty="0" err="1"/>
            <a:t>hoặc</a:t>
          </a:r>
          <a:r>
            <a:rPr lang="en-US" sz="2200" kern="1200" dirty="0"/>
            <a:t> trong </a:t>
          </a:r>
          <a:r>
            <a:rPr lang="en-US" sz="2200" kern="1200" dirty="0" err="1"/>
            <a:t>lời</a:t>
          </a:r>
          <a:r>
            <a:rPr lang="en-US" sz="2200" kern="1200" dirty="0"/>
            <a:t> </a:t>
          </a:r>
          <a:r>
            <a:rPr lang="en-US" sz="2200" kern="1200" dirty="0" err="1"/>
            <a:t>giải</a:t>
          </a:r>
          <a:r>
            <a:rPr lang="en-US" sz="2200" kern="1200" dirty="0"/>
            <a:t>; …</a:t>
          </a:r>
        </a:p>
      </dsp:txBody>
      <dsp:txXfrm>
        <a:off x="1040325" y="872637"/>
        <a:ext cx="11217138" cy="1664521"/>
      </dsp:txXfrm>
    </dsp:sp>
    <dsp:sp modelId="{19A88248-7F90-4EBA-A145-E6725903E2F8}">
      <dsp:nvSpPr>
        <dsp:cNvPr id="0" name=""/>
        <dsp:cNvSpPr/>
      </dsp:nvSpPr>
      <dsp:spPr>
        <a:xfrm>
          <a:off x="0" y="713967"/>
          <a:ext cx="2080651" cy="208065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1846789" y="-312562"/>
          <a:ext cx="2410952" cy="2410952"/>
        </a:xfrm>
        <a:prstGeom prst="blockArc">
          <a:avLst>
            <a:gd name="adj1" fmla="val 18900000"/>
            <a:gd name="adj2" fmla="val 2700000"/>
            <a:gd name="adj3" fmla="val 8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551070" y="452057"/>
          <a:ext cx="11706393" cy="8817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8750" tIns="104140" rIns="104140" bIns="104140" numCol="1" spcCol="1270" anchor="ctr" anchorCtr="0">
          <a:noAutofit/>
        </a:bodyPr>
        <a:lstStyle/>
        <a:p>
          <a:pPr lvl="0" algn="l" defTabSz="1822450">
            <a:lnSpc>
              <a:spcPct val="90000"/>
            </a:lnSpc>
            <a:spcBef>
              <a:spcPct val="0"/>
            </a:spcBef>
            <a:spcAft>
              <a:spcPct val="35000"/>
            </a:spcAft>
          </a:pPr>
          <a:r>
            <a:rPr lang="vi-VN" sz="4100" kern="1200" dirty="0"/>
            <a:t>Đánh giá năng lực tư duy và lập luận toán học</a:t>
          </a:r>
          <a:endParaRPr lang="en-US" sz="4100" kern="1200" dirty="0"/>
        </a:p>
      </dsp:txBody>
      <dsp:txXfrm>
        <a:off x="551070" y="452057"/>
        <a:ext cx="11706393" cy="881712"/>
      </dsp:txXfrm>
    </dsp:sp>
    <dsp:sp modelId="{19A88248-7F90-4EBA-A145-E6725903E2F8}">
      <dsp:nvSpPr>
        <dsp:cNvPr id="0" name=""/>
        <dsp:cNvSpPr/>
      </dsp:nvSpPr>
      <dsp:spPr>
        <a:xfrm>
          <a:off x="0" y="341843"/>
          <a:ext cx="1102140" cy="11021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1846789" y="-312562"/>
          <a:ext cx="2410952" cy="2410952"/>
        </a:xfrm>
        <a:prstGeom prst="blockArc">
          <a:avLst>
            <a:gd name="adj1" fmla="val 18900000"/>
            <a:gd name="adj2" fmla="val 2700000"/>
            <a:gd name="adj3" fmla="val 8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551070" y="452057"/>
          <a:ext cx="11706393" cy="8817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8750" tIns="104140" rIns="104140" bIns="104140" numCol="1" spcCol="1270" anchor="ctr" anchorCtr="0">
          <a:noAutofit/>
        </a:bodyPr>
        <a:lstStyle/>
        <a:p>
          <a:pPr lvl="0" algn="l" defTabSz="1822450">
            <a:lnSpc>
              <a:spcPct val="90000"/>
            </a:lnSpc>
            <a:spcBef>
              <a:spcPct val="0"/>
            </a:spcBef>
            <a:spcAft>
              <a:spcPct val="35000"/>
            </a:spcAft>
          </a:pPr>
          <a:r>
            <a:rPr lang="vi-VN" sz="4100" kern="1200" dirty="0"/>
            <a:t>Đánh giá năng lực tư duy và lập luận toán học</a:t>
          </a:r>
          <a:endParaRPr lang="en-US" sz="4100" kern="1200" dirty="0"/>
        </a:p>
      </dsp:txBody>
      <dsp:txXfrm>
        <a:off x="551070" y="452057"/>
        <a:ext cx="11706393" cy="881712"/>
      </dsp:txXfrm>
    </dsp:sp>
    <dsp:sp modelId="{19A88248-7F90-4EBA-A145-E6725903E2F8}">
      <dsp:nvSpPr>
        <dsp:cNvPr id="0" name=""/>
        <dsp:cNvSpPr/>
      </dsp:nvSpPr>
      <dsp:spPr>
        <a:xfrm>
          <a:off x="0" y="341843"/>
          <a:ext cx="1102140" cy="11021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2173409" y="-366879"/>
          <a:ext cx="2835384" cy="2835384"/>
        </a:xfrm>
        <a:prstGeom prst="blockArc">
          <a:avLst>
            <a:gd name="adj1" fmla="val 18900000"/>
            <a:gd name="adj2" fmla="val 2700000"/>
            <a:gd name="adj3" fmla="val 76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647083" y="533145"/>
          <a:ext cx="11610380" cy="1035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082" tIns="78740" rIns="78740" bIns="78740" numCol="1" spcCol="1270" anchor="ctr" anchorCtr="0">
          <a:noAutofit/>
        </a:bodyPr>
        <a:lstStyle/>
        <a:p>
          <a:pPr lvl="0" algn="l" defTabSz="1377950">
            <a:lnSpc>
              <a:spcPct val="90000"/>
            </a:lnSpc>
            <a:spcBef>
              <a:spcPct val="0"/>
            </a:spcBef>
            <a:spcAft>
              <a:spcPct val="35000"/>
            </a:spcAft>
          </a:pPr>
          <a:r>
            <a:rPr lang="vi-VN" sz="3100" kern="1200" dirty="0"/>
            <a:t>Đánh giá năng lực mô hình hoá toán học</a:t>
          </a:r>
          <a:r>
            <a:rPr lang="en-US" sz="3100" kern="1200" dirty="0"/>
            <a:t> </a:t>
          </a:r>
          <a:r>
            <a:rPr lang="en-US" sz="3100" kern="1200" dirty="0" err="1"/>
            <a:t>và</a:t>
          </a:r>
          <a:r>
            <a:rPr lang="en-US" sz="3100" kern="1200" dirty="0"/>
            <a:t> </a:t>
          </a:r>
          <a:r>
            <a:rPr lang="vi-VN" sz="3100" kern="1200" dirty="0"/>
            <a:t>năng lực </a:t>
          </a:r>
          <a:r>
            <a:rPr lang="en-US" sz="3100" kern="1200" dirty="0"/>
            <a:t/>
          </a:r>
          <a:br>
            <a:rPr lang="en-US" sz="3100" kern="1200" dirty="0"/>
          </a:br>
          <a:r>
            <a:rPr lang="vi-VN" sz="3100" kern="1200" dirty="0"/>
            <a:t>giải quyết vấn đề toán học</a:t>
          </a:r>
          <a:endParaRPr lang="en-US" sz="3100" kern="1200" dirty="0"/>
        </a:p>
      </dsp:txBody>
      <dsp:txXfrm>
        <a:off x="647083" y="533145"/>
        <a:ext cx="11610380" cy="1035333"/>
      </dsp:txXfrm>
    </dsp:sp>
    <dsp:sp modelId="{19A88248-7F90-4EBA-A145-E6725903E2F8}">
      <dsp:nvSpPr>
        <dsp:cNvPr id="0" name=""/>
        <dsp:cNvSpPr/>
      </dsp:nvSpPr>
      <dsp:spPr>
        <a:xfrm>
          <a:off x="0" y="403729"/>
          <a:ext cx="1294166" cy="12941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2173409" y="-366879"/>
          <a:ext cx="2835384" cy="2835384"/>
        </a:xfrm>
        <a:prstGeom prst="blockArc">
          <a:avLst>
            <a:gd name="adj1" fmla="val 18900000"/>
            <a:gd name="adj2" fmla="val 2700000"/>
            <a:gd name="adj3" fmla="val 76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647083" y="533145"/>
          <a:ext cx="11610380" cy="1035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082" tIns="78740" rIns="78740" bIns="78740" numCol="1" spcCol="1270" anchor="ctr" anchorCtr="0">
          <a:noAutofit/>
        </a:bodyPr>
        <a:lstStyle/>
        <a:p>
          <a:pPr lvl="0" algn="l" defTabSz="1377950">
            <a:lnSpc>
              <a:spcPct val="90000"/>
            </a:lnSpc>
            <a:spcBef>
              <a:spcPct val="0"/>
            </a:spcBef>
            <a:spcAft>
              <a:spcPct val="35000"/>
            </a:spcAft>
          </a:pPr>
          <a:r>
            <a:rPr lang="vi-VN" sz="3100" kern="1200" dirty="0"/>
            <a:t>Đánh giá năng lực mô hình hoá toán học</a:t>
          </a:r>
          <a:r>
            <a:rPr lang="en-US" sz="3100" kern="1200" dirty="0"/>
            <a:t> </a:t>
          </a:r>
          <a:r>
            <a:rPr lang="en-US" sz="3100" kern="1200" dirty="0" err="1"/>
            <a:t>và</a:t>
          </a:r>
          <a:r>
            <a:rPr lang="en-US" sz="3100" kern="1200" dirty="0"/>
            <a:t> </a:t>
          </a:r>
          <a:r>
            <a:rPr lang="vi-VN" sz="3100" kern="1200" dirty="0"/>
            <a:t>năng lực </a:t>
          </a:r>
          <a:r>
            <a:rPr lang="en-US" sz="3100" kern="1200" dirty="0"/>
            <a:t/>
          </a:r>
          <a:br>
            <a:rPr lang="en-US" sz="3100" kern="1200" dirty="0"/>
          </a:br>
          <a:r>
            <a:rPr lang="vi-VN" sz="3100" kern="1200" dirty="0"/>
            <a:t>giải quyết vấn đề toán học</a:t>
          </a:r>
          <a:endParaRPr lang="en-US" sz="3100" kern="1200" dirty="0"/>
        </a:p>
      </dsp:txBody>
      <dsp:txXfrm>
        <a:off x="647083" y="533145"/>
        <a:ext cx="11610380" cy="1035333"/>
      </dsp:txXfrm>
    </dsp:sp>
    <dsp:sp modelId="{19A88248-7F90-4EBA-A145-E6725903E2F8}">
      <dsp:nvSpPr>
        <dsp:cNvPr id="0" name=""/>
        <dsp:cNvSpPr/>
      </dsp:nvSpPr>
      <dsp:spPr>
        <a:xfrm>
          <a:off x="0" y="403729"/>
          <a:ext cx="1294166" cy="12941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2246126" y="-366879"/>
          <a:ext cx="2835384" cy="2835384"/>
        </a:xfrm>
        <a:prstGeom prst="blockArc">
          <a:avLst>
            <a:gd name="adj1" fmla="val 18900000"/>
            <a:gd name="adj2" fmla="val 2700000"/>
            <a:gd name="adj3" fmla="val 76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429223" y="533360"/>
          <a:ext cx="11565795" cy="10349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082" tIns="78740" rIns="78740" bIns="78740" numCol="1" spcCol="1270" anchor="ctr" anchorCtr="0">
          <a:noAutofit/>
        </a:bodyPr>
        <a:lstStyle/>
        <a:p>
          <a:pPr lvl="0" algn="l" defTabSz="1377950">
            <a:lnSpc>
              <a:spcPct val="90000"/>
            </a:lnSpc>
            <a:spcBef>
              <a:spcPct val="0"/>
            </a:spcBef>
            <a:spcAft>
              <a:spcPct val="35000"/>
            </a:spcAft>
          </a:pPr>
          <a:r>
            <a:rPr lang="vi-VN" sz="3100" kern="1200" dirty="0"/>
            <a:t>Đánh giá năng lực mô hình hoá toán học</a:t>
          </a:r>
          <a:r>
            <a:rPr lang="en-US" sz="3100" kern="1200" dirty="0"/>
            <a:t> </a:t>
          </a:r>
          <a:r>
            <a:rPr lang="en-US" sz="3100" kern="1200" dirty="0" err="1"/>
            <a:t>và</a:t>
          </a:r>
          <a:r>
            <a:rPr lang="en-US" sz="3100" kern="1200" dirty="0"/>
            <a:t> </a:t>
          </a:r>
          <a:r>
            <a:rPr lang="vi-VN" sz="3100" kern="1200" dirty="0"/>
            <a:t>năng lực </a:t>
          </a:r>
          <a:r>
            <a:rPr lang="en-US" sz="3100" kern="1200" dirty="0"/>
            <a:t/>
          </a:r>
          <a:br>
            <a:rPr lang="en-US" sz="3100" kern="1200" dirty="0"/>
          </a:br>
          <a:r>
            <a:rPr lang="vi-VN" sz="3100" kern="1200" dirty="0"/>
            <a:t>giải quyết vấn đề toán học</a:t>
          </a:r>
          <a:endParaRPr lang="en-US" sz="3100" kern="1200" dirty="0"/>
        </a:p>
      </dsp:txBody>
      <dsp:txXfrm>
        <a:off x="429223" y="533360"/>
        <a:ext cx="11565795" cy="1034904"/>
      </dsp:txXfrm>
    </dsp:sp>
    <dsp:sp modelId="{19A88248-7F90-4EBA-A145-E6725903E2F8}">
      <dsp:nvSpPr>
        <dsp:cNvPr id="0" name=""/>
        <dsp:cNvSpPr/>
      </dsp:nvSpPr>
      <dsp:spPr>
        <a:xfrm>
          <a:off x="-72530" y="403996"/>
          <a:ext cx="1293631" cy="129363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2173409" y="-366879"/>
          <a:ext cx="2835384" cy="2835384"/>
        </a:xfrm>
        <a:prstGeom prst="blockArc">
          <a:avLst>
            <a:gd name="adj1" fmla="val 18900000"/>
            <a:gd name="adj2" fmla="val 2700000"/>
            <a:gd name="adj3" fmla="val 76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647083" y="533145"/>
          <a:ext cx="11610380" cy="1035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082" tIns="78740" rIns="78740" bIns="78740" numCol="1" spcCol="1270" anchor="ctr" anchorCtr="0">
          <a:noAutofit/>
        </a:bodyPr>
        <a:lstStyle/>
        <a:p>
          <a:pPr lvl="0" algn="l" defTabSz="1377950">
            <a:lnSpc>
              <a:spcPct val="90000"/>
            </a:lnSpc>
            <a:spcBef>
              <a:spcPct val="0"/>
            </a:spcBef>
            <a:spcAft>
              <a:spcPct val="35000"/>
            </a:spcAft>
          </a:pPr>
          <a:r>
            <a:rPr lang="vi-VN" sz="3100" kern="1200" dirty="0"/>
            <a:t>Đánh giá năng lực mô hình hoá toán học</a:t>
          </a:r>
          <a:r>
            <a:rPr lang="en-US" sz="3100" kern="1200" dirty="0"/>
            <a:t> </a:t>
          </a:r>
          <a:r>
            <a:rPr lang="en-US" sz="3100" kern="1200" dirty="0" err="1"/>
            <a:t>và</a:t>
          </a:r>
          <a:r>
            <a:rPr lang="en-US" sz="3100" kern="1200" dirty="0"/>
            <a:t> </a:t>
          </a:r>
          <a:r>
            <a:rPr lang="vi-VN" sz="3100" kern="1200" dirty="0"/>
            <a:t>năng lực </a:t>
          </a:r>
          <a:r>
            <a:rPr lang="en-US" sz="3100" kern="1200" dirty="0"/>
            <a:t/>
          </a:r>
          <a:br>
            <a:rPr lang="en-US" sz="3100" kern="1200" dirty="0"/>
          </a:br>
          <a:r>
            <a:rPr lang="vi-VN" sz="3100" kern="1200" dirty="0"/>
            <a:t>giải quyết vấn đề toán học</a:t>
          </a:r>
          <a:endParaRPr lang="en-US" sz="3100" kern="1200" dirty="0"/>
        </a:p>
      </dsp:txBody>
      <dsp:txXfrm>
        <a:off x="647083" y="533145"/>
        <a:ext cx="11610380" cy="1035333"/>
      </dsp:txXfrm>
    </dsp:sp>
    <dsp:sp modelId="{19A88248-7F90-4EBA-A145-E6725903E2F8}">
      <dsp:nvSpPr>
        <dsp:cNvPr id="0" name=""/>
        <dsp:cNvSpPr/>
      </dsp:nvSpPr>
      <dsp:spPr>
        <a:xfrm>
          <a:off x="0" y="403729"/>
          <a:ext cx="1294166" cy="12941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3137233" y="-526880"/>
          <a:ext cx="4085622" cy="4085622"/>
        </a:xfrm>
        <a:prstGeom prst="blockArc">
          <a:avLst>
            <a:gd name="adj1" fmla="val 18900000"/>
            <a:gd name="adj2" fmla="val 2700000"/>
            <a:gd name="adj3" fmla="val 52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927452" y="773968"/>
          <a:ext cx="11330011" cy="14839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3270" tIns="81280" rIns="81280" bIns="81280" numCol="1" spcCol="1270" anchor="ctr" anchorCtr="0">
          <a:noAutofit/>
        </a:bodyPr>
        <a:lstStyle/>
        <a:p>
          <a:pPr lvl="0" algn="l" defTabSz="1422400">
            <a:lnSpc>
              <a:spcPct val="100000"/>
            </a:lnSpc>
            <a:spcBef>
              <a:spcPct val="0"/>
            </a:spcBef>
            <a:spcAft>
              <a:spcPts val="0"/>
            </a:spcAft>
          </a:pPr>
          <a:r>
            <a:rPr lang="vi-VN" sz="3200" b="1" kern="1200" dirty="0"/>
            <a:t>Đánh giá năng lực giao tiếp toán học</a:t>
          </a:r>
          <a:r>
            <a:rPr lang="en-US" sz="3200" b="1" kern="1200" dirty="0"/>
            <a:t>:</a:t>
          </a:r>
        </a:p>
        <a:p>
          <a:pPr lvl="0" algn="l" defTabSz="1422400">
            <a:lnSpc>
              <a:spcPct val="100000"/>
            </a:lnSpc>
            <a:spcBef>
              <a:spcPct val="0"/>
            </a:spcBef>
            <a:spcAft>
              <a:spcPts val="0"/>
            </a:spcAft>
          </a:pPr>
          <a:r>
            <a:rPr lang="en-US" sz="2000" kern="1200" dirty="0"/>
            <a:t>+ </a:t>
          </a:r>
          <a:r>
            <a:rPr lang="en-US" sz="2200" kern="1200" dirty="0" err="1"/>
            <a:t>Sử</a:t>
          </a:r>
          <a:r>
            <a:rPr lang="en-US" sz="2200" kern="1200" dirty="0"/>
            <a:t> dụng </a:t>
          </a:r>
          <a:r>
            <a:rPr lang="en-US" sz="2200" kern="1200" dirty="0" err="1"/>
            <a:t>đúng</a:t>
          </a:r>
          <a:r>
            <a:rPr lang="en-US" sz="2200" kern="1200" dirty="0"/>
            <a:t> </a:t>
          </a:r>
          <a:r>
            <a:rPr lang="en-US" sz="2200" kern="1200" dirty="0" err="1"/>
            <a:t>thuật</a:t>
          </a:r>
          <a:r>
            <a:rPr lang="en-US" sz="2200" kern="1200" dirty="0"/>
            <a:t> </a:t>
          </a:r>
          <a:r>
            <a:rPr lang="en-US" sz="2200" kern="1200" dirty="0" err="1"/>
            <a:t>ngữ</a:t>
          </a:r>
          <a:r>
            <a:rPr lang="en-US" sz="2200" kern="1200" dirty="0"/>
            <a:t> </a:t>
          </a:r>
          <a:r>
            <a:rPr lang="en-US" sz="2200" kern="1200" dirty="0" err="1"/>
            <a:t>toán</a:t>
          </a:r>
          <a:r>
            <a:rPr lang="en-US" sz="2200" kern="1200" dirty="0"/>
            <a:t> học;</a:t>
          </a:r>
        </a:p>
        <a:p>
          <a:pPr lvl="0" algn="l" defTabSz="1422400">
            <a:lnSpc>
              <a:spcPct val="100000"/>
            </a:lnSpc>
            <a:spcBef>
              <a:spcPct val="0"/>
            </a:spcBef>
            <a:spcAft>
              <a:spcPts val="0"/>
            </a:spcAft>
          </a:pPr>
          <a:r>
            <a:rPr lang="en-US" sz="2200" kern="1200" dirty="0"/>
            <a:t>+ </a:t>
          </a:r>
          <a:r>
            <a:rPr lang="en-US" sz="2200" kern="1200" dirty="0" err="1"/>
            <a:t>Đọc</a:t>
          </a:r>
          <a:r>
            <a:rPr lang="en-US" sz="2200" kern="1200" dirty="0"/>
            <a:t> </a:t>
          </a:r>
          <a:r>
            <a:rPr lang="en-US" sz="2200" kern="1200" dirty="0" err="1"/>
            <a:t>thông</a:t>
          </a:r>
          <a:r>
            <a:rPr lang="en-US" sz="2200" kern="1200" dirty="0"/>
            <a:t> tin </a:t>
          </a:r>
          <a:r>
            <a:rPr lang="en-US" sz="2200" kern="1200" dirty="0" err="1"/>
            <a:t>từ</a:t>
          </a:r>
          <a:r>
            <a:rPr lang="en-US" sz="2200" kern="1200" dirty="0"/>
            <a:t> </a:t>
          </a:r>
          <a:r>
            <a:rPr lang="en-US" sz="2200" kern="1200" dirty="0" err="1"/>
            <a:t>hình</a:t>
          </a:r>
          <a:r>
            <a:rPr lang="en-US" sz="2200" kern="1200" dirty="0"/>
            <a:t> vẽ, </a:t>
          </a:r>
          <a:r>
            <a:rPr lang="en-US" sz="2200" kern="1200" dirty="0" err="1"/>
            <a:t>bảng</a:t>
          </a:r>
          <a:r>
            <a:rPr lang="en-US" sz="2200" kern="1200" dirty="0"/>
            <a:t> </a:t>
          </a:r>
          <a:r>
            <a:rPr lang="en-US" sz="2200" kern="1200" dirty="0" err="1"/>
            <a:t>biểu</a:t>
          </a:r>
          <a:r>
            <a:rPr lang="en-US" sz="2200" kern="1200" dirty="0"/>
            <a:t>;</a:t>
          </a:r>
        </a:p>
        <a:p>
          <a:pPr lvl="0" algn="l" defTabSz="1422400">
            <a:lnSpc>
              <a:spcPct val="100000"/>
            </a:lnSpc>
            <a:spcBef>
              <a:spcPct val="0"/>
            </a:spcBef>
            <a:spcAft>
              <a:spcPts val="0"/>
            </a:spcAft>
          </a:pPr>
          <a:r>
            <a:rPr lang="en-US" sz="2200" kern="1200" dirty="0"/>
            <a:t>+ </a:t>
          </a:r>
          <a:r>
            <a:rPr lang="en-US" sz="2200" kern="1200" dirty="0" err="1"/>
            <a:t>Phát</a:t>
          </a:r>
          <a:r>
            <a:rPr lang="en-US" sz="2200" kern="1200" dirty="0"/>
            <a:t> </a:t>
          </a:r>
          <a:r>
            <a:rPr lang="en-US" sz="2200" kern="1200" dirty="0" err="1"/>
            <a:t>hiện</a:t>
          </a:r>
          <a:r>
            <a:rPr lang="en-US" sz="2200" kern="1200" dirty="0"/>
            <a:t> </a:t>
          </a:r>
          <a:r>
            <a:rPr lang="en-US" sz="2200" kern="1200" dirty="0" err="1"/>
            <a:t>sai</a:t>
          </a:r>
          <a:r>
            <a:rPr lang="en-US" sz="2200" kern="1200" dirty="0"/>
            <a:t> </a:t>
          </a:r>
          <a:r>
            <a:rPr lang="en-US" sz="2200" kern="1200" dirty="0" err="1"/>
            <a:t>lầm</a:t>
          </a:r>
          <a:r>
            <a:rPr lang="en-US" sz="2200" kern="1200" dirty="0"/>
            <a:t> trong </a:t>
          </a:r>
          <a:r>
            <a:rPr lang="en-US" sz="2200" kern="1200" dirty="0" err="1"/>
            <a:t>lập</a:t>
          </a:r>
          <a:r>
            <a:rPr lang="en-US" sz="2200" kern="1200" dirty="0"/>
            <a:t> </a:t>
          </a:r>
          <a:r>
            <a:rPr lang="en-US" sz="2200" kern="1200" dirty="0" err="1"/>
            <a:t>luận</a:t>
          </a:r>
          <a:r>
            <a:rPr lang="en-US" sz="2200" kern="1200" dirty="0"/>
            <a:t> </a:t>
          </a:r>
          <a:r>
            <a:rPr lang="en-US" sz="2200" kern="1200" dirty="0" err="1"/>
            <a:t>hoặc</a:t>
          </a:r>
          <a:r>
            <a:rPr lang="en-US" sz="2200" kern="1200" dirty="0"/>
            <a:t> trong </a:t>
          </a:r>
          <a:r>
            <a:rPr lang="en-US" sz="2200" kern="1200" dirty="0" err="1"/>
            <a:t>lời</a:t>
          </a:r>
          <a:r>
            <a:rPr lang="en-US" sz="2200" kern="1200" dirty="0"/>
            <a:t> </a:t>
          </a:r>
          <a:r>
            <a:rPr lang="en-US" sz="2200" kern="1200" dirty="0" err="1"/>
            <a:t>giải</a:t>
          </a:r>
          <a:r>
            <a:rPr lang="en-US" sz="2200" kern="1200" dirty="0"/>
            <a:t>; …</a:t>
          </a:r>
        </a:p>
      </dsp:txBody>
      <dsp:txXfrm>
        <a:off x="927452" y="773968"/>
        <a:ext cx="11330011" cy="1483924"/>
      </dsp:txXfrm>
    </dsp:sp>
    <dsp:sp modelId="{19A88248-7F90-4EBA-A145-E6725903E2F8}">
      <dsp:nvSpPr>
        <dsp:cNvPr id="0" name=""/>
        <dsp:cNvSpPr/>
      </dsp:nvSpPr>
      <dsp:spPr>
        <a:xfrm>
          <a:off x="0" y="588478"/>
          <a:ext cx="1854905" cy="185490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2902486" y="-487949"/>
          <a:ext cx="3781418" cy="3781418"/>
        </a:xfrm>
        <a:prstGeom prst="blockArc">
          <a:avLst>
            <a:gd name="adj1" fmla="val 18900000"/>
            <a:gd name="adj2" fmla="val 2700000"/>
            <a:gd name="adj3" fmla="val 57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859569" y="543802"/>
          <a:ext cx="11397894" cy="17179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441" tIns="81280" rIns="81280" bIns="81280" numCol="1" spcCol="1270" anchor="ctr" anchorCtr="0">
          <a:noAutofit/>
        </a:bodyPr>
        <a:lstStyle/>
        <a:p>
          <a:pPr lvl="0" algn="l" defTabSz="1422400">
            <a:lnSpc>
              <a:spcPct val="90000"/>
            </a:lnSpc>
            <a:spcBef>
              <a:spcPct val="0"/>
            </a:spcBef>
            <a:spcAft>
              <a:spcPct val="35000"/>
            </a:spcAft>
          </a:pPr>
          <a:r>
            <a:rPr lang="vi-VN" sz="3200" b="1" kern="1200" dirty="0"/>
            <a:t>Đánh giá năng lực giao tiếp toán học</a:t>
          </a:r>
          <a:r>
            <a:rPr lang="en-US" sz="3200" b="1" kern="1200" dirty="0"/>
            <a:t>:</a:t>
          </a:r>
        </a:p>
        <a:p>
          <a:pPr lvl="0" algn="l" defTabSz="1422400">
            <a:lnSpc>
              <a:spcPct val="70000"/>
            </a:lnSpc>
            <a:spcBef>
              <a:spcPct val="0"/>
            </a:spcBef>
            <a:spcAft>
              <a:spcPct val="35000"/>
            </a:spcAft>
          </a:pPr>
          <a:r>
            <a:rPr lang="en-US" sz="2000" kern="1200" dirty="0"/>
            <a:t>+ </a:t>
          </a:r>
          <a:r>
            <a:rPr lang="en-US" sz="2200" kern="1200" dirty="0" err="1"/>
            <a:t>Sử</a:t>
          </a:r>
          <a:r>
            <a:rPr lang="en-US" sz="2200" kern="1200" dirty="0"/>
            <a:t> dụng </a:t>
          </a:r>
          <a:r>
            <a:rPr lang="en-US" sz="2200" kern="1200" dirty="0" err="1"/>
            <a:t>đúng</a:t>
          </a:r>
          <a:r>
            <a:rPr lang="en-US" sz="2200" kern="1200" dirty="0"/>
            <a:t> </a:t>
          </a:r>
          <a:r>
            <a:rPr lang="en-US" sz="2200" kern="1200" dirty="0" err="1"/>
            <a:t>thuật</a:t>
          </a:r>
          <a:r>
            <a:rPr lang="en-US" sz="2200" kern="1200" dirty="0"/>
            <a:t> </a:t>
          </a:r>
          <a:r>
            <a:rPr lang="en-US" sz="2200" kern="1200" dirty="0" err="1"/>
            <a:t>ngữ</a:t>
          </a:r>
          <a:r>
            <a:rPr lang="en-US" sz="2200" kern="1200" dirty="0"/>
            <a:t> </a:t>
          </a:r>
          <a:r>
            <a:rPr lang="en-US" sz="2200" kern="1200" dirty="0" err="1"/>
            <a:t>toán</a:t>
          </a:r>
          <a:r>
            <a:rPr lang="en-US" sz="2200" kern="1200" dirty="0"/>
            <a:t> học;</a:t>
          </a:r>
        </a:p>
        <a:p>
          <a:pPr lvl="0" algn="l" defTabSz="1422400">
            <a:lnSpc>
              <a:spcPct val="70000"/>
            </a:lnSpc>
            <a:spcBef>
              <a:spcPct val="0"/>
            </a:spcBef>
            <a:spcAft>
              <a:spcPct val="35000"/>
            </a:spcAft>
          </a:pPr>
          <a:r>
            <a:rPr lang="en-US" sz="2200" kern="1200" dirty="0"/>
            <a:t>+ </a:t>
          </a:r>
          <a:r>
            <a:rPr lang="en-US" sz="2200" kern="1200" dirty="0" err="1"/>
            <a:t>Đọc</a:t>
          </a:r>
          <a:r>
            <a:rPr lang="en-US" sz="2200" kern="1200" dirty="0"/>
            <a:t> </a:t>
          </a:r>
          <a:r>
            <a:rPr lang="en-US" sz="2200" kern="1200" dirty="0" err="1"/>
            <a:t>thông</a:t>
          </a:r>
          <a:r>
            <a:rPr lang="en-US" sz="2200" kern="1200" dirty="0"/>
            <a:t> tin </a:t>
          </a:r>
          <a:r>
            <a:rPr lang="en-US" sz="2200" kern="1200" dirty="0" err="1"/>
            <a:t>từ</a:t>
          </a:r>
          <a:r>
            <a:rPr lang="en-US" sz="2200" kern="1200" dirty="0"/>
            <a:t> </a:t>
          </a:r>
          <a:r>
            <a:rPr lang="en-US" sz="2200" kern="1200" dirty="0" err="1"/>
            <a:t>hình</a:t>
          </a:r>
          <a:r>
            <a:rPr lang="en-US" sz="2200" kern="1200" dirty="0"/>
            <a:t> vẽ, </a:t>
          </a:r>
          <a:r>
            <a:rPr lang="en-US" sz="2200" kern="1200" dirty="0" err="1"/>
            <a:t>bảng</a:t>
          </a:r>
          <a:r>
            <a:rPr lang="en-US" sz="2200" kern="1200" dirty="0"/>
            <a:t> </a:t>
          </a:r>
          <a:r>
            <a:rPr lang="en-US" sz="2200" kern="1200" dirty="0" err="1"/>
            <a:t>biểu</a:t>
          </a:r>
          <a:r>
            <a:rPr lang="en-US" sz="2200" kern="1200" dirty="0"/>
            <a:t>;</a:t>
          </a:r>
        </a:p>
        <a:p>
          <a:pPr lvl="0" algn="l" defTabSz="1422400">
            <a:lnSpc>
              <a:spcPct val="70000"/>
            </a:lnSpc>
            <a:spcBef>
              <a:spcPct val="0"/>
            </a:spcBef>
            <a:spcAft>
              <a:spcPct val="35000"/>
            </a:spcAft>
          </a:pPr>
          <a:r>
            <a:rPr lang="en-US" sz="2200" kern="1200" dirty="0"/>
            <a:t>+ </a:t>
          </a:r>
          <a:r>
            <a:rPr lang="en-US" sz="2200" kern="1200" dirty="0" err="1"/>
            <a:t>Phát</a:t>
          </a:r>
          <a:r>
            <a:rPr lang="en-US" sz="2200" kern="1200" dirty="0"/>
            <a:t> </a:t>
          </a:r>
          <a:r>
            <a:rPr lang="en-US" sz="2200" kern="1200" dirty="0" err="1"/>
            <a:t>hiện</a:t>
          </a:r>
          <a:r>
            <a:rPr lang="en-US" sz="2200" kern="1200" dirty="0"/>
            <a:t> </a:t>
          </a:r>
          <a:r>
            <a:rPr lang="en-US" sz="2200" kern="1200" dirty="0" err="1"/>
            <a:t>sai</a:t>
          </a:r>
          <a:r>
            <a:rPr lang="en-US" sz="2200" kern="1200" dirty="0"/>
            <a:t> </a:t>
          </a:r>
          <a:r>
            <a:rPr lang="en-US" sz="2200" kern="1200" dirty="0" err="1"/>
            <a:t>lầm</a:t>
          </a:r>
          <a:r>
            <a:rPr lang="en-US" sz="2200" kern="1200" dirty="0"/>
            <a:t> trong </a:t>
          </a:r>
          <a:r>
            <a:rPr lang="en-US" sz="2200" kern="1200" dirty="0" err="1"/>
            <a:t>lập</a:t>
          </a:r>
          <a:r>
            <a:rPr lang="en-US" sz="2200" kern="1200" dirty="0"/>
            <a:t> </a:t>
          </a:r>
          <a:r>
            <a:rPr lang="en-US" sz="2200" kern="1200" dirty="0" err="1"/>
            <a:t>luận</a:t>
          </a:r>
          <a:r>
            <a:rPr lang="en-US" sz="2200" kern="1200" dirty="0"/>
            <a:t> </a:t>
          </a:r>
          <a:r>
            <a:rPr lang="en-US" sz="2200" kern="1200" dirty="0" err="1"/>
            <a:t>hoặc</a:t>
          </a:r>
          <a:r>
            <a:rPr lang="en-US" sz="2200" kern="1200" dirty="0"/>
            <a:t> trong </a:t>
          </a:r>
          <a:r>
            <a:rPr lang="en-US" sz="2200" kern="1200" dirty="0" err="1"/>
            <a:t>lời</a:t>
          </a:r>
          <a:r>
            <a:rPr lang="en-US" sz="2200" kern="1200" dirty="0"/>
            <a:t> </a:t>
          </a:r>
          <a:r>
            <a:rPr lang="en-US" sz="2200" kern="1200" dirty="0" err="1"/>
            <a:t>giải</a:t>
          </a:r>
          <a:r>
            <a:rPr lang="en-US" sz="2200" kern="1200" dirty="0"/>
            <a:t>; …</a:t>
          </a:r>
        </a:p>
      </dsp:txBody>
      <dsp:txXfrm>
        <a:off x="859569" y="543802"/>
        <a:ext cx="11397894" cy="1717914"/>
      </dsp:txXfrm>
    </dsp:sp>
    <dsp:sp modelId="{19A88248-7F90-4EBA-A145-E6725903E2F8}">
      <dsp:nvSpPr>
        <dsp:cNvPr id="0" name=""/>
        <dsp:cNvSpPr/>
      </dsp:nvSpPr>
      <dsp:spPr>
        <a:xfrm>
          <a:off x="0" y="543190"/>
          <a:ext cx="1719138" cy="171913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0D8F1-E0FC-40F7-93B5-2662752644B8}" type="datetimeFigureOut">
              <a:rPr lang="en-GB" smtClean="0"/>
              <a:t>12/04/2023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0F0F7B-0E89-49AD-983E-C643D1DB5E07}" type="slidenum">
              <a:rPr lang="en-GB" smtClean="0"/>
              <a:t>‹#›</a:t>
            </a:fld>
            <a:endParaRPr lang="en-GB"/>
          </a:p>
        </p:txBody>
      </p:sp>
    </p:spTree>
    <p:extLst>
      <p:ext uri="{BB962C8B-B14F-4D97-AF65-F5344CB8AC3E}">
        <p14:creationId xmlns:p14="http://schemas.microsoft.com/office/powerpoint/2010/main" val="2034352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E7287D-EBB8-4D28-BE69-CFE1DCB420D5}" type="slidenum">
              <a:rPr lang="en-US" smtClean="0"/>
              <a:t>11</a:t>
            </a:fld>
            <a:endParaRPr lang="en-US"/>
          </a:p>
        </p:txBody>
      </p:sp>
    </p:spTree>
    <p:extLst>
      <p:ext uri="{BB962C8B-B14F-4D97-AF65-F5344CB8AC3E}">
        <p14:creationId xmlns:p14="http://schemas.microsoft.com/office/powerpoint/2010/main" val="3337625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AA0F0F7B-0E89-49AD-983E-C643D1DB5E07}" type="slidenum">
              <a:rPr lang="en-GB" smtClean="0"/>
              <a:t>65</a:t>
            </a:fld>
            <a:endParaRPr lang="en-GB"/>
          </a:p>
        </p:txBody>
      </p:sp>
    </p:spTree>
    <p:extLst>
      <p:ext uri="{BB962C8B-B14F-4D97-AF65-F5344CB8AC3E}">
        <p14:creationId xmlns:p14="http://schemas.microsoft.com/office/powerpoint/2010/main" val="3681031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AA0F0F7B-0E89-49AD-983E-C643D1DB5E07}" type="slidenum">
              <a:rPr lang="en-GB" smtClean="0"/>
              <a:t>66</a:t>
            </a:fld>
            <a:endParaRPr lang="en-GB"/>
          </a:p>
        </p:txBody>
      </p:sp>
    </p:spTree>
    <p:extLst>
      <p:ext uri="{BB962C8B-B14F-4D97-AF65-F5344CB8AC3E}">
        <p14:creationId xmlns:p14="http://schemas.microsoft.com/office/powerpoint/2010/main" val="966154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AA0F0F7B-0E89-49AD-983E-C643D1DB5E07}" type="slidenum">
              <a:rPr lang="en-GB" smtClean="0"/>
              <a:t>68</a:t>
            </a:fld>
            <a:endParaRPr lang="en-GB"/>
          </a:p>
        </p:txBody>
      </p:sp>
    </p:spTree>
    <p:extLst>
      <p:ext uri="{BB962C8B-B14F-4D97-AF65-F5344CB8AC3E}">
        <p14:creationId xmlns:p14="http://schemas.microsoft.com/office/powerpoint/2010/main" val="164859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AA0F0F7B-0E89-49AD-983E-C643D1DB5E07}" type="slidenum">
              <a:rPr lang="en-GB" smtClean="0"/>
              <a:t>12</a:t>
            </a:fld>
            <a:endParaRPr lang="en-GB"/>
          </a:p>
        </p:txBody>
      </p:sp>
    </p:spTree>
    <p:extLst>
      <p:ext uri="{BB962C8B-B14F-4D97-AF65-F5344CB8AC3E}">
        <p14:creationId xmlns:p14="http://schemas.microsoft.com/office/powerpoint/2010/main" val="2058572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0F0F7B-0E89-49AD-983E-C643D1DB5E07}" type="slidenum">
              <a:rPr lang="en-GB" smtClean="0"/>
              <a:t>21</a:t>
            </a:fld>
            <a:endParaRPr lang="en-GB"/>
          </a:p>
        </p:txBody>
      </p:sp>
    </p:spTree>
    <p:extLst>
      <p:ext uri="{BB962C8B-B14F-4D97-AF65-F5344CB8AC3E}">
        <p14:creationId xmlns:p14="http://schemas.microsoft.com/office/powerpoint/2010/main" val="133503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0F0F7B-0E89-49AD-983E-C643D1DB5E07}" type="slidenum">
              <a:rPr lang="en-GB" smtClean="0"/>
              <a:t>25</a:t>
            </a:fld>
            <a:endParaRPr lang="en-GB"/>
          </a:p>
        </p:txBody>
      </p:sp>
    </p:spTree>
    <p:extLst>
      <p:ext uri="{BB962C8B-B14F-4D97-AF65-F5344CB8AC3E}">
        <p14:creationId xmlns:p14="http://schemas.microsoft.com/office/powerpoint/2010/main" val="1775917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0F0F7B-0E89-49AD-983E-C643D1DB5E07}" type="slidenum">
              <a:rPr lang="en-GB" smtClean="0"/>
              <a:t>30</a:t>
            </a:fld>
            <a:endParaRPr lang="en-GB"/>
          </a:p>
        </p:txBody>
      </p:sp>
    </p:spTree>
    <p:extLst>
      <p:ext uri="{BB962C8B-B14F-4D97-AF65-F5344CB8AC3E}">
        <p14:creationId xmlns:p14="http://schemas.microsoft.com/office/powerpoint/2010/main" val="2096731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AA0F0F7B-0E89-49AD-983E-C643D1DB5E07}" type="slidenum">
              <a:rPr lang="en-GB" smtClean="0"/>
              <a:t>32</a:t>
            </a:fld>
            <a:endParaRPr lang="en-GB"/>
          </a:p>
        </p:txBody>
      </p:sp>
    </p:spTree>
    <p:extLst>
      <p:ext uri="{BB962C8B-B14F-4D97-AF65-F5344CB8AC3E}">
        <p14:creationId xmlns:p14="http://schemas.microsoft.com/office/powerpoint/2010/main" val="3935251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AA0F0F7B-0E89-49AD-983E-C643D1DB5E07}" type="slidenum">
              <a:rPr lang="en-GB" smtClean="0"/>
              <a:t>56</a:t>
            </a:fld>
            <a:endParaRPr lang="en-GB"/>
          </a:p>
        </p:txBody>
      </p:sp>
    </p:spTree>
    <p:extLst>
      <p:ext uri="{BB962C8B-B14F-4D97-AF65-F5344CB8AC3E}">
        <p14:creationId xmlns:p14="http://schemas.microsoft.com/office/powerpoint/2010/main" val="1215052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AA0F0F7B-0E89-49AD-983E-C643D1DB5E07}" type="slidenum">
              <a:rPr lang="en-GB" smtClean="0"/>
              <a:t>57</a:t>
            </a:fld>
            <a:endParaRPr lang="en-GB"/>
          </a:p>
        </p:txBody>
      </p:sp>
    </p:spTree>
    <p:extLst>
      <p:ext uri="{BB962C8B-B14F-4D97-AF65-F5344CB8AC3E}">
        <p14:creationId xmlns:p14="http://schemas.microsoft.com/office/powerpoint/2010/main" val="950821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AA0F0F7B-0E89-49AD-983E-C643D1DB5E07}" type="slidenum">
              <a:rPr lang="en-GB" smtClean="0"/>
              <a:t>63</a:t>
            </a:fld>
            <a:endParaRPr lang="en-GB"/>
          </a:p>
        </p:txBody>
      </p:sp>
    </p:spTree>
    <p:extLst>
      <p:ext uri="{BB962C8B-B14F-4D97-AF65-F5344CB8AC3E}">
        <p14:creationId xmlns:p14="http://schemas.microsoft.com/office/powerpoint/2010/main" val="1349906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3FD-49CF-3F49-A3B3-A83FEDE243C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vi-VN"/>
          </a:p>
        </p:txBody>
      </p:sp>
      <p:sp>
        <p:nvSpPr>
          <p:cNvPr id="3" name="Subtitle 2">
            <a:extLst>
              <a:ext uri="{FF2B5EF4-FFF2-40B4-BE49-F238E27FC236}">
                <a16:creationId xmlns:a16="http://schemas.microsoft.com/office/drawing/2014/main" id="{C5AFB825-6B3C-5943-AC40-8BF7B3DFCB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vi-VN"/>
          </a:p>
        </p:txBody>
      </p:sp>
      <p:sp>
        <p:nvSpPr>
          <p:cNvPr id="4" name="Date Placeholder 3">
            <a:extLst>
              <a:ext uri="{FF2B5EF4-FFF2-40B4-BE49-F238E27FC236}">
                <a16:creationId xmlns:a16="http://schemas.microsoft.com/office/drawing/2014/main" id="{62C854F5-119C-AC4A-9CDD-10023E7D2E53}"/>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5" name="Footer Placeholder 4">
            <a:extLst>
              <a:ext uri="{FF2B5EF4-FFF2-40B4-BE49-F238E27FC236}">
                <a16:creationId xmlns:a16="http://schemas.microsoft.com/office/drawing/2014/main" id="{0FB0ED8B-4D43-7A4C-809E-BE190C51D56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459F40F-A593-374A-A8FF-DEB04C94BBE9}"/>
              </a:ext>
            </a:extLst>
          </p:cNvPr>
          <p:cNvSpPr>
            <a:spLocks noGrp="1"/>
          </p:cNvSpPr>
          <p:nvPr>
            <p:ph type="sldNum" sz="quarter" idx="12"/>
          </p:nvPr>
        </p:nvSpPr>
        <p:spPr/>
        <p:txBody>
          <a:bodyPr/>
          <a:lstStyle/>
          <a:p>
            <a:fld id="{37C45AF5-8E46-8A42-A355-F49562234108}" type="slidenum">
              <a:rPr lang="vi-VN" smtClean="0"/>
              <a:t>‹#›</a:t>
            </a:fld>
            <a:endParaRPr lang="vi-VN"/>
          </a:p>
        </p:txBody>
      </p:sp>
      <p:sp>
        <p:nvSpPr>
          <p:cNvPr id="7" name="Google Shape;32;p55"/>
          <p:cNvSpPr txBox="1"/>
          <p:nvPr userDrawn="1"/>
        </p:nvSpPr>
        <p:spPr>
          <a:xfrm>
            <a:off x="11671301" y="6201407"/>
            <a:ext cx="5206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lt1"/>
                </a:solidFill>
                <a:latin typeface="Arial"/>
                <a:ea typeface="Arial"/>
                <a:cs typeface="Arial"/>
                <a:sym typeface="Arial"/>
              </a:rPr>
              <a:t>‹#›</a:t>
            </a:fld>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49570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FAB31-0AE0-DA4A-B763-3EEFC400E547}"/>
              </a:ext>
            </a:extLst>
          </p:cNvPr>
          <p:cNvSpPr>
            <a:spLocks noGrp="1"/>
          </p:cNvSpPr>
          <p:nvPr>
            <p:ph type="title"/>
          </p:nvPr>
        </p:nvSpPr>
        <p:spPr/>
        <p:txBody>
          <a:bodyPr/>
          <a:lstStyle/>
          <a:p>
            <a:r>
              <a:rPr lang="en-GB"/>
              <a:t>Click to edit Master title style</a:t>
            </a:r>
            <a:endParaRPr lang="vi-VN"/>
          </a:p>
        </p:txBody>
      </p:sp>
      <p:sp>
        <p:nvSpPr>
          <p:cNvPr id="3" name="Vertical Text Placeholder 2">
            <a:extLst>
              <a:ext uri="{FF2B5EF4-FFF2-40B4-BE49-F238E27FC236}">
                <a16:creationId xmlns:a16="http://schemas.microsoft.com/office/drawing/2014/main" id="{490747BE-88E9-044E-93AD-E095B9CDDBE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Date Placeholder 3">
            <a:extLst>
              <a:ext uri="{FF2B5EF4-FFF2-40B4-BE49-F238E27FC236}">
                <a16:creationId xmlns:a16="http://schemas.microsoft.com/office/drawing/2014/main" id="{E125C74B-B082-BF43-B421-48C2227C872F}"/>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5" name="Footer Placeholder 4">
            <a:extLst>
              <a:ext uri="{FF2B5EF4-FFF2-40B4-BE49-F238E27FC236}">
                <a16:creationId xmlns:a16="http://schemas.microsoft.com/office/drawing/2014/main" id="{D3E92A2F-1A5A-214D-8850-9E159165A9B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787141-0301-A043-A21B-DF71BBE33A6F}"/>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407371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5212FE-8AD3-124C-BCD9-4EB17DB0164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vi-VN"/>
          </a:p>
        </p:txBody>
      </p:sp>
      <p:sp>
        <p:nvSpPr>
          <p:cNvPr id="3" name="Vertical Text Placeholder 2">
            <a:extLst>
              <a:ext uri="{FF2B5EF4-FFF2-40B4-BE49-F238E27FC236}">
                <a16:creationId xmlns:a16="http://schemas.microsoft.com/office/drawing/2014/main" id="{EFA2C0A3-E3D8-F940-8FEF-7D6BCE288C8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Date Placeholder 3">
            <a:extLst>
              <a:ext uri="{FF2B5EF4-FFF2-40B4-BE49-F238E27FC236}">
                <a16:creationId xmlns:a16="http://schemas.microsoft.com/office/drawing/2014/main" id="{573CCD0F-776A-EF48-842A-383B3D4A5C88}"/>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5" name="Footer Placeholder 4">
            <a:extLst>
              <a:ext uri="{FF2B5EF4-FFF2-40B4-BE49-F238E27FC236}">
                <a16:creationId xmlns:a16="http://schemas.microsoft.com/office/drawing/2014/main" id="{C75790AB-0D78-C940-9549-8C60CB646A5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8E6E9D6-89FE-FB40-B2AD-FF14CEFE9D4D}"/>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2953343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55"/>
          <p:cNvSpPr txBox="1"/>
          <p:nvPr/>
        </p:nvSpPr>
        <p:spPr>
          <a:xfrm>
            <a:off x="11671301" y="6201407"/>
            <a:ext cx="5206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lt1"/>
                </a:solidFill>
                <a:latin typeface="Arial"/>
                <a:ea typeface="Arial"/>
                <a:cs typeface="Arial"/>
                <a:sym typeface="Arial"/>
              </a:rPr>
              <a:t>‹#›</a:t>
            </a:fld>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0127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21A42-779A-5243-9A4F-D442B139AD0F}"/>
              </a:ext>
            </a:extLst>
          </p:cNvPr>
          <p:cNvSpPr>
            <a:spLocks noGrp="1"/>
          </p:cNvSpPr>
          <p:nvPr>
            <p:ph type="title"/>
          </p:nvPr>
        </p:nvSpPr>
        <p:spPr/>
        <p:txBody>
          <a:bodyPr/>
          <a:lstStyle/>
          <a:p>
            <a:r>
              <a:rPr lang="en-GB"/>
              <a:t>Click to edit Master title style</a:t>
            </a:r>
            <a:endParaRPr lang="vi-VN"/>
          </a:p>
        </p:txBody>
      </p:sp>
      <p:sp>
        <p:nvSpPr>
          <p:cNvPr id="3" name="Content Placeholder 2">
            <a:extLst>
              <a:ext uri="{FF2B5EF4-FFF2-40B4-BE49-F238E27FC236}">
                <a16:creationId xmlns:a16="http://schemas.microsoft.com/office/drawing/2014/main" id="{FD40932A-4E78-0041-B5A9-F2F10111D34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Date Placeholder 3">
            <a:extLst>
              <a:ext uri="{FF2B5EF4-FFF2-40B4-BE49-F238E27FC236}">
                <a16:creationId xmlns:a16="http://schemas.microsoft.com/office/drawing/2014/main" id="{CDB4129F-072F-BB48-80FD-E80C10367CD9}"/>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5" name="Footer Placeholder 4">
            <a:extLst>
              <a:ext uri="{FF2B5EF4-FFF2-40B4-BE49-F238E27FC236}">
                <a16:creationId xmlns:a16="http://schemas.microsoft.com/office/drawing/2014/main" id="{D353ABFD-BDA4-1C4E-AD35-EBEF2066D37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F2505F2-7C25-684C-A434-B373F1FA5491}"/>
              </a:ext>
            </a:extLst>
          </p:cNvPr>
          <p:cNvSpPr>
            <a:spLocks noGrp="1"/>
          </p:cNvSpPr>
          <p:nvPr>
            <p:ph type="sldNum" sz="quarter" idx="12"/>
          </p:nvPr>
        </p:nvSpPr>
        <p:spPr/>
        <p:txBody>
          <a:bodyPr/>
          <a:lstStyle/>
          <a:p>
            <a:fld id="{37C45AF5-8E46-8A42-A355-F49562234108}" type="slidenum">
              <a:rPr lang="vi-VN" smtClean="0"/>
              <a:t>‹#›</a:t>
            </a:fld>
            <a:endParaRPr lang="vi-VN"/>
          </a:p>
        </p:txBody>
      </p:sp>
      <p:sp>
        <p:nvSpPr>
          <p:cNvPr id="7" name="Google Shape;32;p55"/>
          <p:cNvSpPr txBox="1"/>
          <p:nvPr userDrawn="1"/>
        </p:nvSpPr>
        <p:spPr>
          <a:xfrm>
            <a:off x="11671301" y="6201407"/>
            <a:ext cx="5206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lt1"/>
                </a:solidFill>
                <a:latin typeface="Arial"/>
                <a:ea typeface="Arial"/>
                <a:cs typeface="Arial"/>
                <a:sym typeface="Arial"/>
              </a:rPr>
              <a:t>‹#›</a:t>
            </a:fld>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66399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A0778-B237-8149-B044-009F2642F96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vi-VN"/>
          </a:p>
        </p:txBody>
      </p:sp>
      <p:sp>
        <p:nvSpPr>
          <p:cNvPr id="3" name="Text Placeholder 2">
            <a:extLst>
              <a:ext uri="{FF2B5EF4-FFF2-40B4-BE49-F238E27FC236}">
                <a16:creationId xmlns:a16="http://schemas.microsoft.com/office/drawing/2014/main" id="{A7D855A7-F52F-C34B-82ED-BF76F4D8F4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5DD9C59-3A77-FF47-8620-FF6BB5FEE17A}"/>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5" name="Footer Placeholder 4">
            <a:extLst>
              <a:ext uri="{FF2B5EF4-FFF2-40B4-BE49-F238E27FC236}">
                <a16:creationId xmlns:a16="http://schemas.microsoft.com/office/drawing/2014/main" id="{359D3D6D-E8F1-7D4A-B015-94860B163B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759C77-8DED-E140-9F6D-3508A5420DDD}"/>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680162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DF99-E7BA-0741-A64D-65F3D9A30DC3}"/>
              </a:ext>
            </a:extLst>
          </p:cNvPr>
          <p:cNvSpPr>
            <a:spLocks noGrp="1"/>
          </p:cNvSpPr>
          <p:nvPr>
            <p:ph type="title"/>
          </p:nvPr>
        </p:nvSpPr>
        <p:spPr/>
        <p:txBody>
          <a:bodyPr/>
          <a:lstStyle/>
          <a:p>
            <a:r>
              <a:rPr lang="en-GB"/>
              <a:t>Click to edit Master title style</a:t>
            </a:r>
            <a:endParaRPr lang="vi-VN"/>
          </a:p>
        </p:txBody>
      </p:sp>
      <p:sp>
        <p:nvSpPr>
          <p:cNvPr id="3" name="Content Placeholder 2">
            <a:extLst>
              <a:ext uri="{FF2B5EF4-FFF2-40B4-BE49-F238E27FC236}">
                <a16:creationId xmlns:a16="http://schemas.microsoft.com/office/drawing/2014/main" id="{690838B5-7491-5941-A462-21ED1608F93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Content Placeholder 3">
            <a:extLst>
              <a:ext uri="{FF2B5EF4-FFF2-40B4-BE49-F238E27FC236}">
                <a16:creationId xmlns:a16="http://schemas.microsoft.com/office/drawing/2014/main" id="{1E73F4CF-76AE-D34D-B184-98771754BD8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5" name="Date Placeholder 4">
            <a:extLst>
              <a:ext uri="{FF2B5EF4-FFF2-40B4-BE49-F238E27FC236}">
                <a16:creationId xmlns:a16="http://schemas.microsoft.com/office/drawing/2014/main" id="{5DC62832-E078-454D-AC63-7B03528E4F36}"/>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6" name="Footer Placeholder 5">
            <a:extLst>
              <a:ext uri="{FF2B5EF4-FFF2-40B4-BE49-F238E27FC236}">
                <a16:creationId xmlns:a16="http://schemas.microsoft.com/office/drawing/2014/main" id="{877DD179-5337-AC4D-9D0A-BE25B47B63B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5647D19-8C79-E043-A687-F4B5B760FD5A}"/>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30134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73F0-1A65-7D45-A6EA-07804E8053D2}"/>
              </a:ext>
            </a:extLst>
          </p:cNvPr>
          <p:cNvSpPr>
            <a:spLocks noGrp="1"/>
          </p:cNvSpPr>
          <p:nvPr>
            <p:ph type="title"/>
          </p:nvPr>
        </p:nvSpPr>
        <p:spPr>
          <a:xfrm>
            <a:off x="839788" y="365125"/>
            <a:ext cx="10515600" cy="1325563"/>
          </a:xfrm>
        </p:spPr>
        <p:txBody>
          <a:bodyPr/>
          <a:lstStyle/>
          <a:p>
            <a:r>
              <a:rPr lang="en-GB"/>
              <a:t>Click to edit Master title style</a:t>
            </a:r>
            <a:endParaRPr lang="vi-VN"/>
          </a:p>
        </p:txBody>
      </p:sp>
      <p:sp>
        <p:nvSpPr>
          <p:cNvPr id="3" name="Text Placeholder 2">
            <a:extLst>
              <a:ext uri="{FF2B5EF4-FFF2-40B4-BE49-F238E27FC236}">
                <a16:creationId xmlns:a16="http://schemas.microsoft.com/office/drawing/2014/main" id="{3F271B14-4D7C-E141-8ED2-6EE3A62A5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AE34B14-DFA4-364C-B2EB-4A1242DD614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5" name="Text Placeholder 4">
            <a:extLst>
              <a:ext uri="{FF2B5EF4-FFF2-40B4-BE49-F238E27FC236}">
                <a16:creationId xmlns:a16="http://schemas.microsoft.com/office/drawing/2014/main" id="{DD23950F-960D-3D41-B349-7D1180C72F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5969282-CC93-9145-A4EB-C6A55081E1E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7" name="Date Placeholder 6">
            <a:extLst>
              <a:ext uri="{FF2B5EF4-FFF2-40B4-BE49-F238E27FC236}">
                <a16:creationId xmlns:a16="http://schemas.microsoft.com/office/drawing/2014/main" id="{7A7EBD27-15B8-0448-A290-1D835D0529FA}"/>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8" name="Footer Placeholder 7">
            <a:extLst>
              <a:ext uri="{FF2B5EF4-FFF2-40B4-BE49-F238E27FC236}">
                <a16:creationId xmlns:a16="http://schemas.microsoft.com/office/drawing/2014/main" id="{E5B8D609-AEBA-7E4B-BA35-A833710FAA0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3DED118-9793-C943-904F-DC4B2F42AC34}"/>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3881458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336B-F6B8-DE4C-A4D4-5DB742A06AC2}"/>
              </a:ext>
            </a:extLst>
          </p:cNvPr>
          <p:cNvSpPr>
            <a:spLocks noGrp="1"/>
          </p:cNvSpPr>
          <p:nvPr>
            <p:ph type="title"/>
          </p:nvPr>
        </p:nvSpPr>
        <p:spPr/>
        <p:txBody>
          <a:bodyPr/>
          <a:lstStyle/>
          <a:p>
            <a:r>
              <a:rPr lang="en-GB"/>
              <a:t>Click to edit Master title style</a:t>
            </a:r>
            <a:endParaRPr lang="vi-VN"/>
          </a:p>
        </p:txBody>
      </p:sp>
      <p:sp>
        <p:nvSpPr>
          <p:cNvPr id="3" name="Date Placeholder 2">
            <a:extLst>
              <a:ext uri="{FF2B5EF4-FFF2-40B4-BE49-F238E27FC236}">
                <a16:creationId xmlns:a16="http://schemas.microsoft.com/office/drawing/2014/main" id="{1308ED3C-6C8F-9543-A4FC-702858BC711D}"/>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4" name="Footer Placeholder 3">
            <a:extLst>
              <a:ext uri="{FF2B5EF4-FFF2-40B4-BE49-F238E27FC236}">
                <a16:creationId xmlns:a16="http://schemas.microsoft.com/office/drawing/2014/main" id="{F8DAE4ED-D8F9-B648-8B19-0448F5E8D08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40C2480-2E66-194E-BC33-0AD60F840DE0}"/>
              </a:ext>
            </a:extLst>
          </p:cNvPr>
          <p:cNvSpPr>
            <a:spLocks noGrp="1"/>
          </p:cNvSpPr>
          <p:nvPr>
            <p:ph type="sldNum" sz="quarter" idx="12"/>
          </p:nvPr>
        </p:nvSpPr>
        <p:spPr/>
        <p:txBody>
          <a:bodyPr/>
          <a:lstStyle/>
          <a:p>
            <a:fld id="{37C45AF5-8E46-8A42-A355-F49562234108}" type="slidenum">
              <a:rPr lang="vi-VN" smtClean="0"/>
              <a:t>‹#›</a:t>
            </a:fld>
            <a:endParaRPr lang="vi-VN"/>
          </a:p>
        </p:txBody>
      </p:sp>
      <p:sp>
        <p:nvSpPr>
          <p:cNvPr id="6" name="Google Shape;32;p55"/>
          <p:cNvSpPr txBox="1"/>
          <p:nvPr userDrawn="1"/>
        </p:nvSpPr>
        <p:spPr>
          <a:xfrm>
            <a:off x="11671301" y="6201407"/>
            <a:ext cx="5206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lt1"/>
                </a:solidFill>
                <a:latin typeface="Arial"/>
                <a:ea typeface="Arial"/>
                <a:cs typeface="Arial"/>
                <a:sym typeface="Arial"/>
              </a:rPr>
              <a:t>‹#›</a:t>
            </a:fld>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23651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0261E7-949D-DC4A-9AF4-178DA85F6FBB}"/>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3" name="Footer Placeholder 2">
            <a:extLst>
              <a:ext uri="{FF2B5EF4-FFF2-40B4-BE49-F238E27FC236}">
                <a16:creationId xmlns:a16="http://schemas.microsoft.com/office/drawing/2014/main" id="{3F89808D-F088-6341-BB3C-F92A2895281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CDD704D4-581F-994B-9111-A579F7192128}"/>
              </a:ext>
            </a:extLst>
          </p:cNvPr>
          <p:cNvSpPr>
            <a:spLocks noGrp="1"/>
          </p:cNvSpPr>
          <p:nvPr>
            <p:ph type="sldNum" sz="quarter" idx="12"/>
          </p:nvPr>
        </p:nvSpPr>
        <p:spPr/>
        <p:txBody>
          <a:bodyPr/>
          <a:lstStyle/>
          <a:p>
            <a:fld id="{37C45AF5-8E46-8A42-A355-F49562234108}" type="slidenum">
              <a:rPr lang="vi-VN" smtClean="0"/>
              <a:t>‹#›</a:t>
            </a:fld>
            <a:endParaRPr lang="vi-VN"/>
          </a:p>
        </p:txBody>
      </p:sp>
      <p:sp>
        <p:nvSpPr>
          <p:cNvPr id="5" name="Google Shape;32;p55"/>
          <p:cNvSpPr txBox="1"/>
          <p:nvPr userDrawn="1"/>
        </p:nvSpPr>
        <p:spPr>
          <a:xfrm>
            <a:off x="11671301" y="6201407"/>
            <a:ext cx="5206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lt1"/>
                </a:solidFill>
                <a:latin typeface="Arial"/>
                <a:ea typeface="Arial"/>
                <a:cs typeface="Arial"/>
                <a:sym typeface="Arial"/>
              </a:rPr>
              <a:t>‹#›</a:t>
            </a:fld>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18802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37655-F62F-BA47-8EB4-74E286241B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vi-VN"/>
          </a:p>
        </p:txBody>
      </p:sp>
      <p:sp>
        <p:nvSpPr>
          <p:cNvPr id="3" name="Content Placeholder 2">
            <a:extLst>
              <a:ext uri="{FF2B5EF4-FFF2-40B4-BE49-F238E27FC236}">
                <a16:creationId xmlns:a16="http://schemas.microsoft.com/office/drawing/2014/main" id="{A8CD9DFA-574A-DE4F-A6BB-3C140DCCF6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Text Placeholder 3">
            <a:extLst>
              <a:ext uri="{FF2B5EF4-FFF2-40B4-BE49-F238E27FC236}">
                <a16:creationId xmlns:a16="http://schemas.microsoft.com/office/drawing/2014/main" id="{2BEA51E6-F630-964D-942D-68CD5A0D5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7DA5E3-94BF-4F40-8E8C-3118E6B36EC2}"/>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6" name="Footer Placeholder 5">
            <a:extLst>
              <a:ext uri="{FF2B5EF4-FFF2-40B4-BE49-F238E27FC236}">
                <a16:creationId xmlns:a16="http://schemas.microsoft.com/office/drawing/2014/main" id="{A5998E78-359D-8C46-AB84-C72D6C19571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AFCD38F-34B6-444F-8E45-408A21BC8A55}"/>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1650604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60CC1-0C75-7049-9947-543DCC6941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vi-VN"/>
          </a:p>
        </p:txBody>
      </p:sp>
      <p:sp>
        <p:nvSpPr>
          <p:cNvPr id="3" name="Picture Placeholder 2">
            <a:extLst>
              <a:ext uri="{FF2B5EF4-FFF2-40B4-BE49-F238E27FC236}">
                <a16:creationId xmlns:a16="http://schemas.microsoft.com/office/drawing/2014/main" id="{477829ED-879A-9B48-AA79-D63FEAC6E6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03595A3-780B-074A-9B58-8450481D3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1D467-8FA3-0746-9688-8296DB4A2C1C}"/>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6" name="Footer Placeholder 5">
            <a:extLst>
              <a:ext uri="{FF2B5EF4-FFF2-40B4-BE49-F238E27FC236}">
                <a16:creationId xmlns:a16="http://schemas.microsoft.com/office/drawing/2014/main" id="{1D62FE06-63DA-3545-9C34-E9EBC0A11B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716563C-0755-834F-AC82-250DB88A4053}"/>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3549996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07FD84-4200-2040-9F92-46743B02E8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vi-VN"/>
          </a:p>
        </p:txBody>
      </p:sp>
      <p:sp>
        <p:nvSpPr>
          <p:cNvPr id="3" name="Text Placeholder 2">
            <a:extLst>
              <a:ext uri="{FF2B5EF4-FFF2-40B4-BE49-F238E27FC236}">
                <a16:creationId xmlns:a16="http://schemas.microsoft.com/office/drawing/2014/main" id="{E6530FD3-2388-DC4A-972D-D2D9325B8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Date Placeholder 3">
            <a:extLst>
              <a:ext uri="{FF2B5EF4-FFF2-40B4-BE49-F238E27FC236}">
                <a16:creationId xmlns:a16="http://schemas.microsoft.com/office/drawing/2014/main" id="{8B4BE380-92E3-D747-B1F1-90AF981DA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93AB0-030A-4C4E-91ED-A2961B806685}" type="datetimeFigureOut">
              <a:rPr lang="vi-VN" smtClean="0"/>
              <a:t>12/04/2023</a:t>
            </a:fld>
            <a:endParaRPr lang="vi-VN"/>
          </a:p>
        </p:txBody>
      </p:sp>
      <p:sp>
        <p:nvSpPr>
          <p:cNvPr id="5" name="Footer Placeholder 4">
            <a:extLst>
              <a:ext uri="{FF2B5EF4-FFF2-40B4-BE49-F238E27FC236}">
                <a16:creationId xmlns:a16="http://schemas.microsoft.com/office/drawing/2014/main" id="{62AF7FF5-10C0-C24A-8D4C-5B126F18B5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5F92B96-47A4-3048-8FEF-8D15EC49A2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C45AF5-8E46-8A42-A355-F49562234108}" type="slidenum">
              <a:rPr lang="vi-VN" smtClean="0"/>
              <a:t>‹#›</a:t>
            </a:fld>
            <a:endParaRPr lang="vi-VN"/>
          </a:p>
        </p:txBody>
      </p:sp>
    </p:spTree>
    <p:extLst>
      <p:ext uri="{BB962C8B-B14F-4D97-AF65-F5344CB8AC3E}">
        <p14:creationId xmlns:p14="http://schemas.microsoft.com/office/powerpoint/2010/main" val="807339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hanhtrangso.nxbgd.vn/"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facebook.com/groups/830937100818124" TargetMode="External"/><Relationship Id="rId5" Type="http://schemas.openxmlformats.org/officeDocument/2006/relationships/hyperlink" Target="https://www.facebook.com/DVXBGDHN/" TargetMode="External"/><Relationship Id="rId4" Type="http://schemas.openxmlformats.org/officeDocument/2006/relationships/hyperlink" Target="https://taphuan.nxbgd.v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2.xml"/><Relationship Id="rId7" Type="http://schemas.openxmlformats.org/officeDocument/2006/relationships/image" Target="../media/image2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3.xml"/><Relationship Id="rId7" Type="http://schemas.openxmlformats.org/officeDocument/2006/relationships/image" Target="../media/image2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Layout" Target="../diagrams/layout4.xml"/><Relationship Id="rId7" Type="http://schemas.openxmlformats.org/officeDocument/2006/relationships/image" Target="../media/image3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diagramColors" Target="../diagrams/colors5.xml"/><Relationship Id="rId11" Type="http://schemas.openxmlformats.org/officeDocument/2006/relationships/image" Target="../media/image36.png"/><Relationship Id="rId5" Type="http://schemas.openxmlformats.org/officeDocument/2006/relationships/diagramQuickStyle" Target="../diagrams/quickStyle5.xml"/><Relationship Id="rId10" Type="http://schemas.openxmlformats.org/officeDocument/2006/relationships/image" Target="../media/image35.emf"/><Relationship Id="rId4" Type="http://schemas.openxmlformats.org/officeDocument/2006/relationships/diagramLayout" Target="../diagrams/layout5.xml"/><Relationship Id="rId9"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Colors" Target="../diagrams/colors6.xml"/><Relationship Id="rId11" Type="http://schemas.openxmlformats.org/officeDocument/2006/relationships/image" Target="../media/image37.png"/><Relationship Id="rId5" Type="http://schemas.openxmlformats.org/officeDocument/2006/relationships/diagramQuickStyle" Target="../diagrams/quickStyle6.xml"/><Relationship Id="rId10" Type="http://schemas.openxmlformats.org/officeDocument/2006/relationships/image" Target="../media/image35.emf"/><Relationship Id="rId4" Type="http://schemas.openxmlformats.org/officeDocument/2006/relationships/diagramLayout" Target="../diagrams/layout6.xml"/><Relationship Id="rId9"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diagramColors" Target="../diagrams/colors7.xml"/><Relationship Id="rId11" Type="http://schemas.openxmlformats.org/officeDocument/2006/relationships/image" Target="../media/image38.png"/><Relationship Id="rId5" Type="http://schemas.openxmlformats.org/officeDocument/2006/relationships/diagramQuickStyle" Target="../diagrams/quickStyle7.xml"/><Relationship Id="rId10" Type="http://schemas.openxmlformats.org/officeDocument/2006/relationships/image" Target="../media/image35.emf"/><Relationship Id="rId4" Type="http://schemas.openxmlformats.org/officeDocument/2006/relationships/diagramLayout" Target="../diagrams/layout7.xml"/><Relationship Id="rId9"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8.xml"/><Relationship Id="rId7" Type="http://schemas.openxmlformats.org/officeDocument/2006/relationships/image" Target="../media/image39.jp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9.xml"/><Relationship Id="rId7" Type="http://schemas.openxmlformats.org/officeDocument/2006/relationships/image" Target="../media/image39.jp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10.xml"/><Relationship Id="rId7" Type="http://schemas.openxmlformats.org/officeDocument/2006/relationships/image" Target="../media/image39.jp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grpSp>
        <p:nvGrpSpPr>
          <p:cNvPr id="3" name="Group 2"/>
          <p:cNvGrpSpPr/>
          <p:nvPr/>
        </p:nvGrpSpPr>
        <p:grpSpPr>
          <a:xfrm>
            <a:off x="3032274" y="4950515"/>
            <a:ext cx="6765722" cy="1326109"/>
            <a:chOff x="2508674" y="720568"/>
            <a:chExt cx="6765722" cy="1326109"/>
          </a:xfrm>
        </p:grpSpPr>
        <p:sp>
          <p:nvSpPr>
            <p:cNvPr id="5" name="TextBox 4">
              <a:extLst>
                <a:ext uri="{FF2B5EF4-FFF2-40B4-BE49-F238E27FC236}">
                  <a16:creationId xmlns:a16="http://schemas.microsoft.com/office/drawing/2014/main" id="{D3CBFF0F-280B-43A7-8C33-B7CBB41B455A}"/>
                </a:ext>
              </a:extLst>
            </p:cNvPr>
            <p:cNvSpPr txBox="1"/>
            <p:nvPr/>
          </p:nvSpPr>
          <p:spPr>
            <a:xfrm>
              <a:off x="2508674" y="720568"/>
              <a:ext cx="6765722" cy="830997"/>
            </a:xfrm>
            <a:prstGeom prst="rect">
              <a:avLst/>
            </a:prstGeom>
            <a:noFill/>
          </p:spPr>
          <p:txBody>
            <a:bodyPr wrap="square" rtlCol="0">
              <a:spAutoFit/>
            </a:bodyPr>
            <a:lstStyle/>
            <a:p>
              <a:pPr algn="ctr"/>
              <a:r>
                <a:rPr lang="en-US" sz="24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4893" y="1551565"/>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205907" y="1583677"/>
              <a:ext cx="1209228" cy="430887"/>
            </a:xfrm>
            <a:prstGeom prst="rect">
              <a:avLst/>
            </a:prstGeom>
            <a:noFill/>
          </p:spPr>
          <p:txBody>
            <a:bodyPr wrap="square" rtlCol="0">
              <a:spAutoFit/>
            </a:bodyPr>
            <a:lstStyle/>
            <a:p>
              <a:pPr algn="ctr"/>
              <a:r>
                <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11</a:t>
              </a:r>
            </a:p>
          </p:txBody>
        </p:sp>
      </p:grpSp>
      <p:sp>
        <p:nvSpPr>
          <p:cNvPr id="2" name="Rectangle 1"/>
          <p:cNvSpPr/>
          <p:nvPr/>
        </p:nvSpPr>
        <p:spPr>
          <a:xfrm>
            <a:off x="88716" y="2046677"/>
            <a:ext cx="7133500" cy="2822066"/>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22216" y="2046676"/>
            <a:ext cx="4866904" cy="2822066"/>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F3894A1-6147-AB4F-8E85-E6954B606570}"/>
              </a:ext>
            </a:extLst>
          </p:cNvPr>
          <p:cNvSpPr txBox="1">
            <a:spLocks/>
          </p:cNvSpPr>
          <p:nvPr/>
        </p:nvSpPr>
        <p:spPr>
          <a:xfrm>
            <a:off x="503535" y="482915"/>
            <a:ext cx="11191213" cy="139247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sz="3600" b="1" dirty="0">
              <a:solidFill>
                <a:srgbClr val="A50021"/>
              </a:solidFill>
              <a:latin typeface="+mn-lt"/>
            </a:endParaRPr>
          </a:p>
          <a:p>
            <a:pPr algn="ctr">
              <a:lnSpc>
                <a:spcPct val="100000"/>
              </a:lnSpc>
            </a:pPr>
            <a:r>
              <a:rPr lang="en-US" sz="3300" b="1" dirty="0" smtClean="0">
                <a:solidFill>
                  <a:srgbClr val="CC0066"/>
                </a:solidFill>
                <a:latin typeface="+mn-lt"/>
              </a:rPr>
              <a:t>TẬP HUẤN GIÁO VIÊN </a:t>
            </a:r>
            <a:br>
              <a:rPr lang="en-US" sz="3300" b="1" dirty="0" smtClean="0">
                <a:solidFill>
                  <a:srgbClr val="CC0066"/>
                </a:solidFill>
                <a:latin typeface="+mn-lt"/>
              </a:rPr>
            </a:br>
            <a:r>
              <a:rPr lang="en-US" sz="3300" b="1" dirty="0" smtClean="0">
                <a:solidFill>
                  <a:srgbClr val="CC0066"/>
                </a:solidFill>
                <a:latin typeface="+mn-lt"/>
              </a:rPr>
              <a:t>SỬ DỤNG SÁCH GIÁO KHOA TOÁN 11</a:t>
            </a:r>
          </a:p>
          <a:p>
            <a:pPr algn="r">
              <a:lnSpc>
                <a:spcPct val="100000"/>
              </a:lnSpc>
            </a:pPr>
            <a:endParaRPr lang="en-US" sz="3300" b="1" dirty="0">
              <a:solidFill>
                <a:srgbClr val="A50021"/>
              </a:solidFill>
              <a:latin typeface="+mn-lt"/>
            </a:endParaRPr>
          </a:p>
        </p:txBody>
      </p:sp>
      <p:pic>
        <p:nvPicPr>
          <p:cNvPr id="12" name="Picture 11">
            <a:extLst>
              <a:ext uri="{FF2B5EF4-FFF2-40B4-BE49-F238E27FC236}">
                <a16:creationId xmlns:a16="http://schemas.microsoft.com/office/drawing/2014/main" id="{C1D26254-9C70-45F3-B35A-876A74F9C7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05" y="801393"/>
            <a:ext cx="7243802" cy="5121046"/>
          </a:xfrm>
          <a:prstGeom prst="rect">
            <a:avLst/>
          </a:prstGeom>
        </p:spPr>
      </p:pic>
      <p:pic>
        <p:nvPicPr>
          <p:cNvPr id="14" name="Picture 13">
            <a:extLst>
              <a:ext uri="{FF2B5EF4-FFF2-40B4-BE49-F238E27FC236}">
                <a16:creationId xmlns:a16="http://schemas.microsoft.com/office/drawing/2014/main" id="{6A0656CE-B4F4-46FD-A93A-460919EEA7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2103" y="1218734"/>
            <a:ext cx="5097901" cy="3603990"/>
          </a:xfrm>
          <a:prstGeom prst="rect">
            <a:avLst/>
          </a:prstGeom>
        </p:spPr>
      </p:pic>
    </p:spTree>
    <p:extLst>
      <p:ext uri="{BB962C8B-B14F-4D97-AF65-F5344CB8AC3E}">
        <p14:creationId xmlns:p14="http://schemas.microsoft.com/office/powerpoint/2010/main" val="3245119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5C77AE-2C5C-CE4E-83E1-B3D2348C6A98}"/>
              </a:ext>
            </a:extLst>
          </p:cNvPr>
          <p:cNvSpPr txBox="1"/>
          <p:nvPr/>
        </p:nvSpPr>
        <p:spPr>
          <a:xfrm>
            <a:off x="2402338" y="411052"/>
            <a:ext cx="7235274" cy="523220"/>
          </a:xfrm>
          <a:prstGeom prst="rect">
            <a:avLst/>
          </a:prstGeom>
          <a:noFill/>
        </p:spPr>
        <p:txBody>
          <a:bodyPr wrap="square" rtlCol="0">
            <a:spAutoFit/>
          </a:bodyPr>
          <a:lstStyle/>
          <a:p>
            <a:r>
              <a:rPr lang="vi-VN" sz="2800" b="1" dirty="0">
                <a:solidFill>
                  <a:srgbClr val="0070C0"/>
                </a:solidFill>
              </a:rPr>
              <a:t>NỘI DUNG của BỘ SÁCH </a:t>
            </a:r>
            <a:endParaRPr lang="vi-VN" sz="2800" b="1" dirty="0">
              <a:solidFill>
                <a:schemeClr val="accent3"/>
              </a:solidFill>
              <a:cs typeface="Arial" panose="020B0604020202020204" pitchFamily="34" charset="0"/>
            </a:endParaRPr>
          </a:p>
        </p:txBody>
      </p:sp>
      <p:sp>
        <p:nvSpPr>
          <p:cNvPr id="6" name="TextBox 5"/>
          <p:cNvSpPr txBox="1"/>
          <p:nvPr/>
        </p:nvSpPr>
        <p:spPr>
          <a:xfrm>
            <a:off x="7137536" y="937185"/>
            <a:ext cx="3891578" cy="584775"/>
          </a:xfrm>
          <a:prstGeom prst="rect">
            <a:avLst/>
          </a:prstGeom>
          <a:noFill/>
        </p:spPr>
        <p:txBody>
          <a:bodyPr wrap="none" rtlCol="0">
            <a:spAutoFit/>
          </a:bodyPr>
          <a:lstStyle/>
          <a:p>
            <a:r>
              <a:rPr lang="en-US" sz="3200" b="1" dirty="0">
                <a:solidFill>
                  <a:srgbClr val="FF0000"/>
                </a:solidFill>
              </a:rPr>
              <a:t>SGK TOÁN 11 TẬP HAI</a:t>
            </a:r>
          </a:p>
        </p:txBody>
      </p:sp>
      <p:grpSp>
        <p:nvGrpSpPr>
          <p:cNvPr id="8" name="Group 7">
            <a:extLst>
              <a:ext uri="{FF2B5EF4-FFF2-40B4-BE49-F238E27FC236}">
                <a16:creationId xmlns:a16="http://schemas.microsoft.com/office/drawing/2014/main" id="{A66D3469-8E61-164B-A84F-D5E82C09BFF4}"/>
              </a:ext>
            </a:extLst>
          </p:cNvPr>
          <p:cNvGrpSpPr/>
          <p:nvPr/>
        </p:nvGrpSpPr>
        <p:grpSpPr>
          <a:xfrm>
            <a:off x="1662958" y="324356"/>
            <a:ext cx="648072" cy="648072"/>
            <a:chOff x="1409738" y="-4691"/>
            <a:chExt cx="648072" cy="648072"/>
          </a:xfrm>
        </p:grpSpPr>
        <p:sp>
          <p:nvSpPr>
            <p:cNvPr id="11" name="Google Shape;297;p13">
              <a:extLst>
                <a:ext uri="{FF2B5EF4-FFF2-40B4-BE49-F238E27FC236}">
                  <a16:creationId xmlns:a16="http://schemas.microsoft.com/office/drawing/2014/main" id="{C448F7E7-B190-7241-AA19-46F0F9039D57}"/>
                </a:ext>
              </a:extLst>
            </p:cNvPr>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12" name="Google Shape;298;p13">
              <a:extLst>
                <a:ext uri="{FF2B5EF4-FFF2-40B4-BE49-F238E27FC236}">
                  <a16:creationId xmlns:a16="http://schemas.microsoft.com/office/drawing/2014/main" id="{2A0DBBC5-CE97-D746-A00B-E25E06D32920}"/>
                </a:ext>
              </a:extLst>
            </p:cNvPr>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bg1"/>
                  </a:solidFill>
                  <a:latin typeface="Arial"/>
                  <a:ea typeface="Arial"/>
                  <a:cs typeface="Arial"/>
                  <a:sym typeface="Arial"/>
                </a:rPr>
                <a:t>3</a:t>
              </a:r>
              <a:endParaRPr sz="2400" b="1" i="0" u="none" strike="noStrike" cap="none" dirty="0">
                <a:solidFill>
                  <a:schemeClr val="bg1"/>
                </a:solidFill>
                <a:latin typeface="Arial"/>
                <a:ea typeface="Arial"/>
                <a:cs typeface="Arial"/>
                <a:sym typeface="Arial"/>
              </a:endParaRPr>
            </a:p>
          </p:txBody>
        </p:sp>
      </p:grpSp>
      <p:pic>
        <p:nvPicPr>
          <p:cNvPr id="10" name="Picture 9" descr="Graphical user interface, text, application, chat or text message&#10;&#10;Description automatically generated">
            <a:extLst>
              <a:ext uri="{FF2B5EF4-FFF2-40B4-BE49-F238E27FC236}">
                <a16:creationId xmlns:a16="http://schemas.microsoft.com/office/drawing/2014/main" id="{7AB695EC-3F0F-834F-D330-FC901680F1BC}"/>
              </a:ext>
            </a:extLst>
          </p:cNvPr>
          <p:cNvPicPr>
            <a:picLocks noChangeAspect="1"/>
          </p:cNvPicPr>
          <p:nvPr/>
        </p:nvPicPr>
        <p:blipFill>
          <a:blip r:embed="rId2"/>
          <a:stretch>
            <a:fillRect/>
          </a:stretch>
        </p:blipFill>
        <p:spPr>
          <a:xfrm>
            <a:off x="427851" y="1229572"/>
            <a:ext cx="3525520" cy="5577840"/>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9A82EE00-B07E-DCAB-4A1D-CEA8EF0F1BB4}"/>
              </a:ext>
            </a:extLst>
          </p:cNvPr>
          <p:cNvPicPr>
            <a:picLocks noChangeAspect="1"/>
          </p:cNvPicPr>
          <p:nvPr/>
        </p:nvPicPr>
        <p:blipFill>
          <a:blip r:embed="rId3"/>
          <a:stretch>
            <a:fillRect/>
          </a:stretch>
        </p:blipFill>
        <p:spPr>
          <a:xfrm>
            <a:off x="4025761" y="1787525"/>
            <a:ext cx="3616325" cy="2569210"/>
          </a:xfrm>
          <a:prstGeom prst="rect">
            <a:avLst/>
          </a:prstGeom>
        </p:spPr>
      </p:pic>
      <p:pic>
        <p:nvPicPr>
          <p:cNvPr id="16" name="Picture 15" descr="Table&#10;&#10;Description automatically generated">
            <a:extLst>
              <a:ext uri="{FF2B5EF4-FFF2-40B4-BE49-F238E27FC236}">
                <a16:creationId xmlns:a16="http://schemas.microsoft.com/office/drawing/2014/main" id="{76B6D95B-C225-0096-D143-683944839E1B}"/>
              </a:ext>
            </a:extLst>
          </p:cNvPr>
          <p:cNvPicPr>
            <a:picLocks noChangeAspect="1"/>
          </p:cNvPicPr>
          <p:nvPr/>
        </p:nvPicPr>
        <p:blipFill>
          <a:blip r:embed="rId4"/>
          <a:stretch>
            <a:fillRect/>
          </a:stretch>
        </p:blipFill>
        <p:spPr>
          <a:xfrm>
            <a:off x="4025761" y="4622300"/>
            <a:ext cx="3475990" cy="1986280"/>
          </a:xfrm>
          <a:prstGeom prst="rect">
            <a:avLst/>
          </a:prstGeom>
        </p:spPr>
      </p:pic>
      <p:pic>
        <p:nvPicPr>
          <p:cNvPr id="18" name="Picture 17" descr="Graphical user interface, text, application, chat or text message&#10;&#10;Description automatically generated">
            <a:extLst>
              <a:ext uri="{FF2B5EF4-FFF2-40B4-BE49-F238E27FC236}">
                <a16:creationId xmlns:a16="http://schemas.microsoft.com/office/drawing/2014/main" id="{1AFD199F-FF3F-B382-CF2E-21F06922EB27}"/>
              </a:ext>
            </a:extLst>
          </p:cNvPr>
          <p:cNvPicPr>
            <a:picLocks noChangeAspect="1"/>
          </p:cNvPicPr>
          <p:nvPr/>
        </p:nvPicPr>
        <p:blipFill>
          <a:blip r:embed="rId5"/>
          <a:stretch>
            <a:fillRect/>
          </a:stretch>
        </p:blipFill>
        <p:spPr>
          <a:xfrm>
            <a:off x="7876261" y="1835862"/>
            <a:ext cx="3949700" cy="2209800"/>
          </a:xfrm>
          <a:prstGeom prst="rect">
            <a:avLst/>
          </a:prstGeom>
        </p:spPr>
      </p:pic>
      <p:pic>
        <p:nvPicPr>
          <p:cNvPr id="20" name="Picture 19" descr="Table&#10;&#10;Description automatically generated with low confidence">
            <a:extLst>
              <a:ext uri="{FF2B5EF4-FFF2-40B4-BE49-F238E27FC236}">
                <a16:creationId xmlns:a16="http://schemas.microsoft.com/office/drawing/2014/main" id="{74004203-E514-6940-196C-7AF0F952682E}"/>
              </a:ext>
            </a:extLst>
          </p:cNvPr>
          <p:cNvPicPr>
            <a:picLocks noChangeAspect="1"/>
          </p:cNvPicPr>
          <p:nvPr/>
        </p:nvPicPr>
        <p:blipFill>
          <a:blip r:embed="rId6"/>
          <a:stretch>
            <a:fillRect/>
          </a:stretch>
        </p:blipFill>
        <p:spPr>
          <a:xfrm>
            <a:off x="7825461" y="4307915"/>
            <a:ext cx="4000500" cy="1612900"/>
          </a:xfrm>
          <a:prstGeom prst="rect">
            <a:avLst/>
          </a:prstGeom>
        </p:spPr>
      </p:pic>
    </p:spTree>
    <p:extLst>
      <p:ext uri="{BB962C8B-B14F-4D97-AF65-F5344CB8AC3E}">
        <p14:creationId xmlns:p14="http://schemas.microsoft.com/office/powerpoint/2010/main" val="1443322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03FAD87-1366-4039-A24C-614A5EC8BE46}"/>
              </a:ext>
            </a:extLst>
          </p:cNvPr>
          <p:cNvSpPr txBox="1"/>
          <p:nvPr/>
        </p:nvSpPr>
        <p:spPr>
          <a:xfrm>
            <a:off x="1786759" y="431954"/>
            <a:ext cx="8828689" cy="523220"/>
          </a:xfrm>
          <a:prstGeom prst="rect">
            <a:avLst/>
          </a:prstGeom>
          <a:noFill/>
        </p:spPr>
        <p:txBody>
          <a:bodyPr wrap="square" rtlCol="0">
            <a:spAutoFit/>
          </a:bodyPr>
          <a:lstStyle/>
          <a:p>
            <a:r>
              <a:rPr lang="vi-VN" sz="2800" b="1" dirty="0">
                <a:solidFill>
                  <a:srgbClr val="0070C0"/>
                </a:solidFill>
              </a:rPr>
              <a:t>NỘI DUNG của BỘ SÁCH </a:t>
            </a:r>
            <a:endParaRPr lang="vi-VN" sz="2800" b="1" dirty="0">
              <a:solidFill>
                <a:schemeClr val="accent3"/>
              </a:solidFill>
            </a:endParaRPr>
          </a:p>
        </p:txBody>
      </p:sp>
      <p:grpSp>
        <p:nvGrpSpPr>
          <p:cNvPr id="4" name="Group 3">
            <a:extLst>
              <a:ext uri="{FF2B5EF4-FFF2-40B4-BE49-F238E27FC236}">
                <a16:creationId xmlns:a16="http://schemas.microsoft.com/office/drawing/2014/main" id="{16F8ECD2-00E1-A644-A365-8014E25E8BD3}"/>
              </a:ext>
            </a:extLst>
          </p:cNvPr>
          <p:cNvGrpSpPr/>
          <p:nvPr/>
        </p:nvGrpSpPr>
        <p:grpSpPr>
          <a:xfrm>
            <a:off x="1033584" y="369528"/>
            <a:ext cx="648072" cy="648072"/>
            <a:chOff x="1409738" y="-4691"/>
            <a:chExt cx="648072" cy="648072"/>
          </a:xfrm>
        </p:grpSpPr>
        <p:sp>
          <p:nvSpPr>
            <p:cNvPr id="5" name="Google Shape;297;p13">
              <a:extLst>
                <a:ext uri="{FF2B5EF4-FFF2-40B4-BE49-F238E27FC236}">
                  <a16:creationId xmlns:a16="http://schemas.microsoft.com/office/drawing/2014/main" id="{DDF22051-C90B-8E48-BF3D-C9D444DA1FF0}"/>
                </a:ext>
              </a:extLst>
            </p:cNvPr>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6" name="Google Shape;298;p13">
              <a:extLst>
                <a:ext uri="{FF2B5EF4-FFF2-40B4-BE49-F238E27FC236}">
                  <a16:creationId xmlns:a16="http://schemas.microsoft.com/office/drawing/2014/main" id="{F9F7CB16-610C-9D44-833F-2242CBE37357}"/>
                </a:ext>
              </a:extLst>
            </p:cNvPr>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bg1"/>
                  </a:solidFill>
                  <a:latin typeface="Arial"/>
                  <a:ea typeface="Arial"/>
                  <a:cs typeface="Arial"/>
                  <a:sym typeface="Arial"/>
                </a:rPr>
                <a:t>3</a:t>
              </a:r>
              <a:endParaRPr sz="2400" b="1" i="0" u="none" strike="noStrike" cap="none" dirty="0">
                <a:solidFill>
                  <a:schemeClr val="bg1"/>
                </a:solidFill>
                <a:latin typeface="Arial"/>
                <a:ea typeface="Arial"/>
                <a:cs typeface="Arial"/>
                <a:sym typeface="Arial"/>
              </a:endParaRPr>
            </a:p>
          </p:txBody>
        </p:sp>
      </p:grpSp>
      <p:sp>
        <p:nvSpPr>
          <p:cNvPr id="12" name="TextBox 11">
            <a:extLst>
              <a:ext uri="{FF2B5EF4-FFF2-40B4-BE49-F238E27FC236}">
                <a16:creationId xmlns:a16="http://schemas.microsoft.com/office/drawing/2014/main" id="{B62DAEB7-FBD8-DD47-BA43-B91FC462FCAF}"/>
              </a:ext>
            </a:extLst>
          </p:cNvPr>
          <p:cNvSpPr txBox="1"/>
          <p:nvPr/>
        </p:nvSpPr>
        <p:spPr>
          <a:xfrm>
            <a:off x="8142514" y="2916264"/>
            <a:ext cx="3940629" cy="1077218"/>
          </a:xfrm>
          <a:prstGeom prst="rect">
            <a:avLst/>
          </a:prstGeom>
          <a:noFill/>
        </p:spPr>
        <p:txBody>
          <a:bodyPr wrap="square" rtlCol="0">
            <a:spAutoFit/>
          </a:bodyPr>
          <a:lstStyle/>
          <a:p>
            <a:r>
              <a:rPr lang="en-US" sz="3200" b="1" dirty="0">
                <a:solidFill>
                  <a:srgbClr val="FF0000"/>
                </a:solidFill>
              </a:rPr>
              <a:t>CHUYÊN ĐỀ HỌC TẬP TOÁN 11 (35 </a:t>
            </a:r>
            <a:r>
              <a:rPr lang="en-US" sz="3200" b="1" dirty="0" err="1">
                <a:solidFill>
                  <a:srgbClr val="FF0000"/>
                </a:solidFill>
              </a:rPr>
              <a:t>tiết</a:t>
            </a:r>
            <a:r>
              <a:rPr lang="en-US" sz="3200" b="1" dirty="0">
                <a:solidFill>
                  <a:srgbClr val="FF0000"/>
                </a:solidFill>
              </a:rPr>
              <a:t>)</a:t>
            </a:r>
          </a:p>
        </p:txBody>
      </p:sp>
      <p:pic>
        <p:nvPicPr>
          <p:cNvPr id="2" name="Picture 1"/>
          <p:cNvPicPr>
            <a:picLocks noChangeAspect="1"/>
          </p:cNvPicPr>
          <p:nvPr/>
        </p:nvPicPr>
        <p:blipFill>
          <a:blip r:embed="rId3"/>
          <a:stretch>
            <a:fillRect/>
          </a:stretch>
        </p:blipFill>
        <p:spPr>
          <a:xfrm>
            <a:off x="1357620" y="955174"/>
            <a:ext cx="5809524" cy="5704762"/>
          </a:xfrm>
          <a:prstGeom prst="rect">
            <a:avLst/>
          </a:prstGeom>
        </p:spPr>
      </p:pic>
    </p:spTree>
    <p:extLst>
      <p:ext uri="{BB962C8B-B14F-4D97-AF65-F5344CB8AC3E}">
        <p14:creationId xmlns:p14="http://schemas.microsoft.com/office/powerpoint/2010/main" val="3001818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C15085-D3B3-0347-BBC6-BFEC9763D862}"/>
              </a:ext>
            </a:extLst>
          </p:cNvPr>
          <p:cNvSpPr txBox="1"/>
          <p:nvPr/>
        </p:nvSpPr>
        <p:spPr>
          <a:xfrm>
            <a:off x="696686" y="296314"/>
            <a:ext cx="8675226" cy="1224181"/>
          </a:xfrm>
          <a:prstGeom prst="rect">
            <a:avLst/>
          </a:prstGeom>
          <a:noFill/>
        </p:spPr>
        <p:txBody>
          <a:bodyPr wrap="square">
            <a:spAutoFit/>
          </a:bodyPr>
          <a:lstStyle/>
          <a:p>
            <a:pPr>
              <a:lnSpc>
                <a:spcPct val="150000"/>
              </a:lnSpc>
            </a:pPr>
            <a:r>
              <a:rPr lang="vi-VN" sz="2800" b="1" dirty="0">
                <a:solidFill>
                  <a:schemeClr val="bg1"/>
                </a:solidFill>
              </a:rPr>
              <a:t>II –</a:t>
            </a:r>
            <a:r>
              <a:rPr lang="vi-VN" sz="2800" b="1" dirty="0"/>
              <a:t> </a:t>
            </a:r>
            <a:r>
              <a:rPr lang="vi-VN" sz="2800" b="1" dirty="0">
                <a:solidFill>
                  <a:srgbClr val="0070C0"/>
                </a:solidFill>
              </a:rPr>
              <a:t>NỘI DUNG của BỘ SÁCH </a:t>
            </a:r>
            <a:endParaRPr lang="vi-VN" sz="2800" b="1" dirty="0"/>
          </a:p>
          <a:p>
            <a:pPr>
              <a:lnSpc>
                <a:spcPct val="150000"/>
              </a:lnSpc>
            </a:pPr>
            <a:r>
              <a:rPr lang="vi-VN" sz="2400" dirty="0"/>
              <a:t>Một số điểm khác biệt so với SGK Toán 11 hiện hành</a:t>
            </a:r>
          </a:p>
        </p:txBody>
      </p:sp>
      <p:graphicFrame>
        <p:nvGraphicFramePr>
          <p:cNvPr id="5" name="Table 5">
            <a:extLst>
              <a:ext uri="{FF2B5EF4-FFF2-40B4-BE49-F238E27FC236}">
                <a16:creationId xmlns:a16="http://schemas.microsoft.com/office/drawing/2014/main" id="{AA03B6E5-5F1B-A640-AB3C-5E2105E83127}"/>
              </a:ext>
            </a:extLst>
          </p:cNvPr>
          <p:cNvGraphicFramePr>
            <a:graphicFrameLocks noGrp="1"/>
          </p:cNvGraphicFramePr>
          <p:nvPr>
            <p:extLst>
              <p:ext uri="{D42A27DB-BD31-4B8C-83A1-F6EECF244321}">
                <p14:modId xmlns:p14="http://schemas.microsoft.com/office/powerpoint/2010/main" val="2095840608"/>
              </p:ext>
            </p:extLst>
          </p:nvPr>
        </p:nvGraphicFramePr>
        <p:xfrm>
          <a:off x="651641" y="1951382"/>
          <a:ext cx="10883462" cy="4815840"/>
        </p:xfrm>
        <a:graphic>
          <a:graphicData uri="http://schemas.openxmlformats.org/drawingml/2006/table">
            <a:tbl>
              <a:tblPr firstRow="1" bandRow="1">
                <a:tableStyleId>{5C22544A-7EE6-4342-B048-85BDC9FD1C3A}</a:tableStyleId>
              </a:tblPr>
              <a:tblGrid>
                <a:gridCol w="2077810">
                  <a:extLst>
                    <a:ext uri="{9D8B030D-6E8A-4147-A177-3AD203B41FA5}">
                      <a16:colId xmlns:a16="http://schemas.microsoft.com/office/drawing/2014/main" val="2357662824"/>
                    </a:ext>
                  </a:extLst>
                </a:gridCol>
                <a:gridCol w="3965639">
                  <a:extLst>
                    <a:ext uri="{9D8B030D-6E8A-4147-A177-3AD203B41FA5}">
                      <a16:colId xmlns:a16="http://schemas.microsoft.com/office/drawing/2014/main" val="561528138"/>
                    </a:ext>
                  </a:extLst>
                </a:gridCol>
                <a:gridCol w="4840013">
                  <a:extLst>
                    <a:ext uri="{9D8B030D-6E8A-4147-A177-3AD203B41FA5}">
                      <a16:colId xmlns:a16="http://schemas.microsoft.com/office/drawing/2014/main" val="727197840"/>
                    </a:ext>
                  </a:extLst>
                </a:gridCol>
              </a:tblGrid>
              <a:tr h="669199">
                <a:tc>
                  <a:txBody>
                    <a:bodyPr/>
                    <a:lstStyle/>
                    <a:p>
                      <a:pPr algn="ctr"/>
                      <a:r>
                        <a:rPr lang="vi-VN" sz="2000" dirty="0"/>
                        <a:t>Nội dung</a:t>
                      </a:r>
                    </a:p>
                  </a:txBody>
                  <a:tcPr/>
                </a:tc>
                <a:tc>
                  <a:txBody>
                    <a:bodyPr/>
                    <a:lstStyle/>
                    <a:p>
                      <a:pPr algn="ctr"/>
                      <a:r>
                        <a:rPr lang="vi-VN" sz="2000" dirty="0"/>
                        <a:t>Chương trình  và SGK Toán 11 hiện hành</a:t>
                      </a:r>
                    </a:p>
                  </a:txBody>
                  <a:tcPr/>
                </a:tc>
                <a:tc>
                  <a:txBody>
                    <a:bodyPr/>
                    <a:lstStyle/>
                    <a:p>
                      <a:pPr algn="ctr"/>
                      <a:r>
                        <a:rPr lang="vi-VN" sz="2000" dirty="0"/>
                        <a:t>Chương trình 2018 và SGK Toán 11 KN</a:t>
                      </a:r>
                    </a:p>
                  </a:txBody>
                  <a:tcPr/>
                </a:tc>
                <a:extLst>
                  <a:ext uri="{0D108BD9-81ED-4DB2-BD59-A6C34878D82A}">
                    <a16:rowId xmlns:a16="http://schemas.microsoft.com/office/drawing/2014/main" val="1579204698"/>
                  </a:ext>
                </a:extLst>
              </a:tr>
              <a:tr h="1018347">
                <a:tc>
                  <a:txBody>
                    <a:bodyPr/>
                    <a:lstStyle/>
                    <a:p>
                      <a:pPr algn="just"/>
                      <a:r>
                        <a:rPr lang="vi-VN" sz="1600" dirty="0">
                          <a:solidFill>
                            <a:srgbClr val="0070C0"/>
                          </a:solidFill>
                        </a:rPr>
                        <a:t>Lượng giác</a:t>
                      </a:r>
                    </a:p>
                  </a:txBody>
                  <a:tcPr/>
                </a:tc>
                <a:tc>
                  <a:txBody>
                    <a:bodyPr/>
                    <a:lstStyle/>
                    <a:p>
                      <a:pPr algn="just"/>
                      <a:r>
                        <a:rPr lang="vi-VN" sz="1600" dirty="0">
                          <a:solidFill>
                            <a:schemeClr val="tx1"/>
                          </a:solidFill>
                        </a:rPr>
                        <a:t>Trình bày cả ở lớp 10 (Giá trị lượng giác của góc lượng giác, Các công thức biến đổi) và ở lớp 11 (Hàm số lượng giác, Phương trình lượng giác)</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600" dirty="0">
                          <a:solidFill>
                            <a:schemeClr val="tx1"/>
                          </a:solidFill>
                        </a:rPr>
                        <a:t>Trình bày toàn bộ ở lớp 11.</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600" dirty="0">
                          <a:solidFill>
                            <a:schemeClr val="tx1"/>
                          </a:solidFill>
                        </a:rPr>
                        <a:t>Giảm nhẹ nhiều yếu tố hàn lâm, nhấn mạnh đến ứng dụng của hàm số lượng giác trong thực tiễn.</a:t>
                      </a:r>
                    </a:p>
                  </a:txBody>
                  <a:tcPr/>
                </a:tc>
                <a:extLst>
                  <a:ext uri="{0D108BD9-81ED-4DB2-BD59-A6C34878D82A}">
                    <a16:rowId xmlns:a16="http://schemas.microsoft.com/office/drawing/2014/main" val="4114706420"/>
                  </a:ext>
                </a:extLst>
              </a:tr>
              <a:tr h="785582">
                <a:tc>
                  <a:txBody>
                    <a:bodyPr/>
                    <a:lstStyle/>
                    <a:p>
                      <a:pPr algn="just"/>
                      <a:r>
                        <a:rPr lang="vi-VN" sz="1600" dirty="0">
                          <a:solidFill>
                            <a:srgbClr val="0070C0"/>
                          </a:solidFill>
                        </a:rPr>
                        <a:t>Dãy số. Cấp số cộng và cấp số nhân</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600" dirty="0"/>
                        <a:t>Được trình bày một cách hệ thống, chặt chẽ; các công thức được chứng minh chặt chẽ bằng phương pháp quy nạp.</a:t>
                      </a:r>
                    </a:p>
                  </a:txBody>
                  <a:tcPr/>
                </a:tc>
                <a:tc>
                  <a:txBody>
                    <a:bodyPr/>
                    <a:lstStyle/>
                    <a:p>
                      <a:pPr algn="just"/>
                      <a:r>
                        <a:rPr lang="vi-VN" sz="1600" dirty="0"/>
                        <a:t>Giảm nhẹ một số yếu tố hàn lâm. Nhấn mạnh đến ứng dụng của dãy số trong thực tiễn.</a:t>
                      </a:r>
                    </a:p>
                  </a:txBody>
                  <a:tcPr/>
                </a:tc>
                <a:extLst>
                  <a:ext uri="{0D108BD9-81ED-4DB2-BD59-A6C34878D82A}">
                    <a16:rowId xmlns:a16="http://schemas.microsoft.com/office/drawing/2014/main" val="3359402991"/>
                  </a:ext>
                </a:extLst>
              </a:tr>
              <a:tr h="785582">
                <a:tc>
                  <a:txBody>
                    <a:bodyPr/>
                    <a:lstStyle/>
                    <a:p>
                      <a:pPr algn="just"/>
                      <a:r>
                        <a:rPr lang="vi-VN" sz="1600" dirty="0">
                          <a:solidFill>
                            <a:srgbClr val="0070C0"/>
                          </a:solidFill>
                        </a:rPr>
                        <a:t>Giới hạn. Hàm số liên tục</a:t>
                      </a:r>
                    </a:p>
                  </a:txBody>
                  <a:tcPr/>
                </a:tc>
                <a:tc>
                  <a:txBody>
                    <a:bodyPr/>
                    <a:lstStyle/>
                    <a:p>
                      <a:pPr algn="just"/>
                      <a:r>
                        <a:rPr lang="vi-VN" sz="1600" dirty="0">
                          <a:solidFill>
                            <a:schemeClr val="tx1"/>
                          </a:solidFill>
                        </a:rPr>
                        <a:t>Được trình bày một cách hệ thống và khá đầy đủ.</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600" dirty="0"/>
                        <a:t>Giảm nhẹ một số yếu tố hàn lâm và những bài tập thuần tuý toán. Nhấn mạnh đến ứng dụng của giới hạn trong những vấn đề thực tiễn.</a:t>
                      </a:r>
                    </a:p>
                  </a:txBody>
                  <a:tcPr/>
                </a:tc>
                <a:extLst>
                  <a:ext uri="{0D108BD9-81ED-4DB2-BD59-A6C34878D82A}">
                    <a16:rowId xmlns:a16="http://schemas.microsoft.com/office/drawing/2014/main" val="3731441891"/>
                  </a:ext>
                </a:extLst>
              </a:tr>
              <a:tr h="785582">
                <a:tc>
                  <a:txBody>
                    <a:bodyPr/>
                    <a:lstStyle/>
                    <a:p>
                      <a:pPr algn="just"/>
                      <a:r>
                        <a:rPr lang="vi-VN" sz="1600" dirty="0">
                          <a:solidFill>
                            <a:srgbClr val="0070C0"/>
                          </a:solidFill>
                        </a:rPr>
                        <a:t>Hàm số mũ và hàm số lôgarit</a:t>
                      </a:r>
                    </a:p>
                  </a:txBody>
                  <a:tcPr/>
                </a:tc>
                <a:tc>
                  <a:txBody>
                    <a:bodyPr/>
                    <a:lstStyle/>
                    <a:p>
                      <a:pPr algn="just"/>
                      <a:r>
                        <a:rPr lang="vi-VN" sz="1600" dirty="0">
                          <a:solidFill>
                            <a:schemeClr val="tx1"/>
                          </a:solidFill>
                        </a:rPr>
                        <a:t>Không có</a:t>
                      </a:r>
                    </a:p>
                    <a:p>
                      <a:pPr algn="just"/>
                      <a:r>
                        <a:rPr lang="vi-VN" sz="1600" dirty="0">
                          <a:solidFill>
                            <a:schemeClr val="tx1"/>
                          </a:solidFill>
                        </a:rPr>
                        <a:t>(Trình bày ở lớp 12)</a:t>
                      </a:r>
                    </a:p>
                  </a:txBody>
                  <a:tcPr/>
                </a:tc>
                <a:tc>
                  <a:txBody>
                    <a:bodyPr/>
                    <a:lstStyle/>
                    <a:p>
                      <a:pPr algn="just"/>
                      <a:r>
                        <a:rPr lang="vi-VN" sz="1600" dirty="0">
                          <a:solidFill>
                            <a:schemeClr val="tx1"/>
                          </a:solidFill>
                        </a:rPr>
                        <a:t>Trình bày ở lớp 11. Các bài tập thuần tuý toán được giảm nhẹ nhiều về mức độ. Nhấn mạnh đến ứng dụng của hàm số mũ và lôgarit trong thực tiễn.</a:t>
                      </a:r>
                    </a:p>
                  </a:txBody>
                  <a:tcPr/>
                </a:tc>
                <a:extLst>
                  <a:ext uri="{0D108BD9-81ED-4DB2-BD59-A6C34878D82A}">
                    <a16:rowId xmlns:a16="http://schemas.microsoft.com/office/drawing/2014/main" val="591306608"/>
                  </a:ext>
                </a:extLst>
              </a:tr>
              <a:tr h="552817">
                <a:tc>
                  <a:txBody>
                    <a:bodyPr/>
                    <a:lstStyle/>
                    <a:p>
                      <a:pPr algn="just"/>
                      <a:r>
                        <a:rPr lang="vi-VN" sz="1600" dirty="0">
                          <a:solidFill>
                            <a:schemeClr val="accent5">
                              <a:lumMod val="75000"/>
                            </a:schemeClr>
                          </a:solidFill>
                        </a:rPr>
                        <a:t>Đạo hàm</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600" dirty="0">
                          <a:solidFill>
                            <a:schemeClr val="tx1"/>
                          </a:solidFill>
                        </a:rPr>
                        <a:t>Được trình bày một cách hệ thống và khá đầy đủ.</a:t>
                      </a:r>
                    </a:p>
                  </a:txBody>
                  <a:tcPr/>
                </a:tc>
                <a:tc>
                  <a:txBody>
                    <a:bodyPr/>
                    <a:lstStyle/>
                    <a:p>
                      <a:pPr algn="just"/>
                      <a:r>
                        <a:rPr lang="vi-VN" sz="1600" dirty="0">
                          <a:solidFill>
                            <a:schemeClr val="tx1"/>
                          </a:solidFill>
                        </a:rPr>
                        <a:t>Trình bày cả công thức tính đạo hàm của hàm số mũ và hàm số lôgarit</a:t>
                      </a:r>
                    </a:p>
                  </a:txBody>
                  <a:tcPr/>
                </a:tc>
                <a:extLst>
                  <a:ext uri="{0D108BD9-81ED-4DB2-BD59-A6C34878D82A}">
                    <a16:rowId xmlns:a16="http://schemas.microsoft.com/office/drawing/2014/main" val="321766388"/>
                  </a:ext>
                </a:extLst>
              </a:tr>
            </a:tbl>
          </a:graphicData>
        </a:graphic>
      </p:graphicFrame>
      <p:grpSp>
        <p:nvGrpSpPr>
          <p:cNvPr id="6" name="Group 5"/>
          <p:cNvGrpSpPr/>
          <p:nvPr/>
        </p:nvGrpSpPr>
        <p:grpSpPr>
          <a:xfrm>
            <a:off x="590176" y="354986"/>
            <a:ext cx="648072" cy="648072"/>
            <a:chOff x="1409738" y="-4691"/>
            <a:chExt cx="648072" cy="648072"/>
          </a:xfrm>
        </p:grpSpPr>
        <p:sp>
          <p:nvSpPr>
            <p:cNvPr id="7"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8"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3</a:t>
              </a:r>
              <a:endParaRPr sz="2400" b="1" i="0" u="none" strike="noStrike" cap="none" dirty="0">
                <a:solidFill>
                  <a:schemeClr val="bg1"/>
                </a:solidFill>
                <a:latin typeface="Arial"/>
                <a:ea typeface="Arial"/>
                <a:cs typeface="Arial"/>
                <a:sym typeface="Arial"/>
              </a:endParaRPr>
            </a:p>
          </p:txBody>
        </p:sp>
      </p:grpSp>
      <p:sp>
        <p:nvSpPr>
          <p:cNvPr id="2" name="TextBox 1">
            <a:extLst>
              <a:ext uri="{FF2B5EF4-FFF2-40B4-BE49-F238E27FC236}">
                <a16:creationId xmlns:a16="http://schemas.microsoft.com/office/drawing/2014/main" id="{AFC4C74B-0E35-E149-B066-FA4A8919844C}"/>
              </a:ext>
            </a:extLst>
          </p:cNvPr>
          <p:cNvSpPr txBox="1"/>
          <p:nvPr/>
        </p:nvSpPr>
        <p:spPr>
          <a:xfrm>
            <a:off x="4363075" y="1516444"/>
            <a:ext cx="3761421" cy="430887"/>
          </a:xfrm>
          <a:prstGeom prst="rect">
            <a:avLst/>
          </a:prstGeom>
          <a:noFill/>
        </p:spPr>
        <p:txBody>
          <a:bodyPr wrap="square" rtlCol="0">
            <a:spAutoFit/>
          </a:bodyPr>
          <a:lstStyle/>
          <a:p>
            <a:pPr lvl="0" algn="ctr">
              <a:defRPr/>
            </a:pPr>
            <a:r>
              <a:rPr lang="vi-VN" sz="2200" b="1" dirty="0">
                <a:solidFill>
                  <a:srgbClr val="00B050"/>
                </a:solidFill>
              </a:rPr>
              <a:t>Mạch Đại số và Giải tích</a:t>
            </a:r>
          </a:p>
        </p:txBody>
      </p:sp>
    </p:spTree>
    <p:extLst>
      <p:ext uri="{BB962C8B-B14F-4D97-AF65-F5344CB8AC3E}">
        <p14:creationId xmlns:p14="http://schemas.microsoft.com/office/powerpoint/2010/main" val="413359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A244B3-5105-EA45-8D3D-80D8A360A260}"/>
              </a:ext>
            </a:extLst>
          </p:cNvPr>
          <p:cNvSpPr txBox="1"/>
          <p:nvPr/>
        </p:nvSpPr>
        <p:spPr>
          <a:xfrm>
            <a:off x="985455" y="138841"/>
            <a:ext cx="8547905" cy="1224181"/>
          </a:xfrm>
          <a:prstGeom prst="rect">
            <a:avLst/>
          </a:prstGeom>
          <a:noFill/>
        </p:spPr>
        <p:txBody>
          <a:bodyPr wrap="square">
            <a:spAutoFit/>
          </a:bodyPr>
          <a:lstStyle/>
          <a:p>
            <a:pPr>
              <a:lnSpc>
                <a:spcPct val="150000"/>
              </a:lnSpc>
            </a:pPr>
            <a:r>
              <a:rPr lang="vi-VN" sz="2800" b="1" dirty="0">
                <a:solidFill>
                  <a:schemeClr val="bg1"/>
                </a:solidFill>
              </a:rPr>
              <a:t>II –</a:t>
            </a:r>
            <a:r>
              <a:rPr lang="vi-VN" sz="2800" b="1" dirty="0"/>
              <a:t> </a:t>
            </a:r>
            <a:r>
              <a:rPr lang="vi-VN" sz="2800" b="1" dirty="0">
                <a:solidFill>
                  <a:srgbClr val="0070C0"/>
                </a:solidFill>
              </a:rPr>
              <a:t>NỘI DUNG của BỘ SÁCH  </a:t>
            </a:r>
            <a:r>
              <a:rPr lang="vi-VN" sz="2800" b="1" dirty="0"/>
              <a:t> </a:t>
            </a:r>
          </a:p>
          <a:p>
            <a:pPr>
              <a:lnSpc>
                <a:spcPct val="150000"/>
              </a:lnSpc>
            </a:pPr>
            <a:r>
              <a:rPr lang="vi-VN" sz="2400" dirty="0"/>
              <a:t>Một số điểm khác biệt so với SGK Toán 11 hiện hành</a:t>
            </a:r>
          </a:p>
        </p:txBody>
      </p:sp>
      <p:sp>
        <p:nvSpPr>
          <p:cNvPr id="4" name="TextBox 3">
            <a:extLst>
              <a:ext uri="{FF2B5EF4-FFF2-40B4-BE49-F238E27FC236}">
                <a16:creationId xmlns:a16="http://schemas.microsoft.com/office/drawing/2014/main" id="{5B603166-189B-2E42-92BA-60FBD992F70A}"/>
              </a:ext>
            </a:extLst>
          </p:cNvPr>
          <p:cNvSpPr txBox="1"/>
          <p:nvPr/>
        </p:nvSpPr>
        <p:spPr>
          <a:xfrm>
            <a:off x="3651810" y="1333627"/>
            <a:ext cx="4175019" cy="430887"/>
          </a:xfrm>
          <a:prstGeom prst="rect">
            <a:avLst/>
          </a:prstGeom>
          <a:noFill/>
        </p:spPr>
        <p:txBody>
          <a:bodyPr wrap="square" rtlCol="0">
            <a:spAutoFit/>
          </a:bodyPr>
          <a:lstStyle/>
          <a:p>
            <a:r>
              <a:rPr lang="vi-VN" sz="2200" b="1" dirty="0">
                <a:solidFill>
                  <a:srgbClr val="00B050"/>
                </a:solidFill>
              </a:rPr>
              <a:t>Mạch Hình học và Đo lường</a:t>
            </a:r>
          </a:p>
        </p:txBody>
      </p:sp>
      <p:graphicFrame>
        <p:nvGraphicFramePr>
          <p:cNvPr id="5" name="Table 5">
            <a:extLst>
              <a:ext uri="{FF2B5EF4-FFF2-40B4-BE49-F238E27FC236}">
                <a16:creationId xmlns:a16="http://schemas.microsoft.com/office/drawing/2014/main" id="{0C5A48F3-EA79-334F-8F88-4F9289F71FCB}"/>
              </a:ext>
            </a:extLst>
          </p:cNvPr>
          <p:cNvGraphicFramePr>
            <a:graphicFrameLocks noGrp="1"/>
          </p:cNvGraphicFramePr>
          <p:nvPr>
            <p:extLst>
              <p:ext uri="{D42A27DB-BD31-4B8C-83A1-F6EECF244321}">
                <p14:modId xmlns:p14="http://schemas.microsoft.com/office/powerpoint/2010/main" val="1090284279"/>
              </p:ext>
            </p:extLst>
          </p:nvPr>
        </p:nvGraphicFramePr>
        <p:xfrm>
          <a:off x="641132" y="1879610"/>
          <a:ext cx="10867698" cy="4883350"/>
        </p:xfrm>
        <a:graphic>
          <a:graphicData uri="http://schemas.openxmlformats.org/drawingml/2006/table">
            <a:tbl>
              <a:tblPr firstRow="1" bandRow="1">
                <a:tableStyleId>{5C22544A-7EE6-4342-B048-85BDC9FD1C3A}</a:tableStyleId>
              </a:tblPr>
              <a:tblGrid>
                <a:gridCol w="1891861">
                  <a:extLst>
                    <a:ext uri="{9D8B030D-6E8A-4147-A177-3AD203B41FA5}">
                      <a16:colId xmlns:a16="http://schemas.microsoft.com/office/drawing/2014/main" val="558236623"/>
                    </a:ext>
                  </a:extLst>
                </a:gridCol>
                <a:gridCol w="3867807">
                  <a:extLst>
                    <a:ext uri="{9D8B030D-6E8A-4147-A177-3AD203B41FA5}">
                      <a16:colId xmlns:a16="http://schemas.microsoft.com/office/drawing/2014/main" val="2328828912"/>
                    </a:ext>
                  </a:extLst>
                </a:gridCol>
                <a:gridCol w="5108030">
                  <a:extLst>
                    <a:ext uri="{9D8B030D-6E8A-4147-A177-3AD203B41FA5}">
                      <a16:colId xmlns:a16="http://schemas.microsoft.com/office/drawing/2014/main" val="1131379049"/>
                    </a:ext>
                  </a:extLst>
                </a:gridCol>
              </a:tblGrid>
              <a:tr h="680426">
                <a:tc>
                  <a:txBody>
                    <a:bodyPr/>
                    <a:lstStyle/>
                    <a:p>
                      <a:pPr algn="ctr"/>
                      <a:r>
                        <a:rPr lang="vi-VN" sz="2000" dirty="0"/>
                        <a:t>Nội dung</a:t>
                      </a:r>
                    </a:p>
                  </a:txBody>
                  <a:tcPr/>
                </a:tc>
                <a:tc>
                  <a:txBody>
                    <a:bodyPr/>
                    <a:lstStyle/>
                    <a:p>
                      <a:pPr algn="ctr"/>
                      <a:r>
                        <a:rPr lang="vi-VN" sz="2000" dirty="0"/>
                        <a:t>Chương trình và SGK Toán 11 hiện hành</a:t>
                      </a:r>
                    </a:p>
                  </a:txBody>
                  <a:tcPr/>
                </a:tc>
                <a:tc>
                  <a:txBody>
                    <a:bodyPr/>
                    <a:lstStyle/>
                    <a:p>
                      <a:pPr algn="ctr"/>
                      <a:r>
                        <a:rPr lang="vi-VN" sz="2000" dirty="0"/>
                        <a:t>Chương trình 2018 và SGK Toán 11KN</a:t>
                      </a:r>
                    </a:p>
                  </a:txBody>
                  <a:tcPr/>
                </a:tc>
                <a:extLst>
                  <a:ext uri="{0D108BD9-81ED-4DB2-BD59-A6C34878D82A}">
                    <a16:rowId xmlns:a16="http://schemas.microsoft.com/office/drawing/2014/main" val="3503872772"/>
                  </a:ext>
                </a:extLst>
              </a:tr>
              <a:tr h="650842">
                <a:tc rowSpan="3">
                  <a:txBody>
                    <a:bodyPr/>
                    <a:lstStyle/>
                    <a:p>
                      <a:r>
                        <a:rPr lang="vi-VN" sz="1900" dirty="0">
                          <a:solidFill>
                            <a:srgbClr val="0070C0"/>
                          </a:solidFill>
                          <a:latin typeface="+mn-lt"/>
                        </a:rPr>
                        <a:t>Hình học không gian</a:t>
                      </a:r>
                    </a:p>
                  </a:txBody>
                  <a:tcPr/>
                </a:tc>
                <a:tc>
                  <a:txBody>
                    <a:bodyPr/>
                    <a:lstStyle/>
                    <a:p>
                      <a:pPr algn="just"/>
                      <a:r>
                        <a:rPr lang="vi-VN" sz="1900" dirty="0">
                          <a:solidFill>
                            <a:schemeClr val="tx1"/>
                          </a:solidFill>
                          <a:latin typeface="+mn-lt"/>
                        </a:rPr>
                        <a:t>- Được trình bày một phần ở lớp 11 và một phần ở lớp 12.</a:t>
                      </a:r>
                    </a:p>
                  </a:txBody>
                  <a:tcPr/>
                </a:tc>
                <a:tc>
                  <a:txBody>
                    <a:bodyPr/>
                    <a:lstStyle/>
                    <a:p>
                      <a:pPr algn="just"/>
                      <a:r>
                        <a:rPr lang="vi-VN" sz="1900" dirty="0">
                          <a:latin typeface="Arial" panose="020B0604020202020204" pitchFamily="34" charset="0"/>
                          <a:cs typeface="Arial" panose="020B0604020202020204" pitchFamily="34" charset="0"/>
                        </a:rPr>
                        <a:t>- Trình bày trọn vẹn ở phần Hình học lớp 11.</a:t>
                      </a:r>
                    </a:p>
                  </a:txBody>
                  <a:tcPr/>
                </a:tc>
                <a:extLst>
                  <a:ext uri="{0D108BD9-81ED-4DB2-BD59-A6C34878D82A}">
                    <a16:rowId xmlns:a16="http://schemas.microsoft.com/office/drawing/2014/main" val="2793608415"/>
                  </a:ext>
                </a:extLst>
              </a:tr>
              <a:tr h="1775024">
                <a:tc vMerge="1">
                  <a:txBody>
                    <a:bodyPr/>
                    <a:lstStyle/>
                    <a:p>
                      <a:endParaRPr lang="vi-VN" sz="2000" dirty="0">
                        <a:solidFill>
                          <a:schemeClr val="accent5">
                            <a:lumMod val="75000"/>
                          </a:schemeClr>
                        </a:solidFill>
                        <a:latin typeface="+mn-lt"/>
                      </a:endParaRPr>
                    </a:p>
                  </a:txBody>
                  <a:tcPr/>
                </a:tc>
                <a:tc>
                  <a:txBody>
                    <a:bodyPr/>
                    <a:lstStyle/>
                    <a:p>
                      <a:pPr algn="just"/>
                      <a:r>
                        <a:rPr lang="vi-VN" sz="1900" dirty="0">
                          <a:latin typeface="+mn-lt"/>
                        </a:rPr>
                        <a:t>- Các nội dung được trình bày tương đối chặt chẽ, phần lớn các định lí đều có chứng minh. Quan hệ vuông góc trong không gian được trình bày dựa trên kiến thức về vectơ trong không gian.</a:t>
                      </a:r>
                    </a:p>
                  </a:txBody>
                  <a:tcPr/>
                </a:tc>
                <a:tc>
                  <a:txBody>
                    <a:bodyPr/>
                    <a:lstStyle/>
                    <a:p>
                      <a:pPr algn="just"/>
                      <a:r>
                        <a:rPr lang="vi-VN" sz="1900" dirty="0">
                          <a:latin typeface="Arial" panose="020B0604020202020204" pitchFamily="34" charset="0"/>
                          <a:cs typeface="Arial" panose="020B0604020202020204" pitchFamily="34" charset="0"/>
                        </a:rPr>
                        <a:t>- Việc trình bày giảm nhẹ nhiều tính hàn lâm (không có các nội dung Khối đa diện tổng quát, các mặt tròn xoay; giảm nhẹ nhiều chứng minh thuần tuý toán). Trình bày trực tiếp quan hệ vuông góc trong không gian, không thông qua vectơ.</a:t>
                      </a:r>
                    </a:p>
                  </a:txBody>
                  <a:tcPr/>
                </a:tc>
                <a:extLst>
                  <a:ext uri="{0D108BD9-81ED-4DB2-BD59-A6C34878D82A}">
                    <a16:rowId xmlns:a16="http://schemas.microsoft.com/office/drawing/2014/main" val="3396540860"/>
                  </a:ext>
                </a:extLst>
              </a:tr>
              <a:tr h="722830">
                <a:tc vMerge="1">
                  <a:txBody>
                    <a:bodyPr/>
                    <a:lstStyle/>
                    <a:p>
                      <a:endParaRPr lang="vi-VN" sz="2000" dirty="0">
                        <a:solidFill>
                          <a:srgbClr val="0070C0"/>
                        </a:solidFill>
                        <a:latin typeface="+mn-lt"/>
                      </a:endParaRPr>
                    </a:p>
                  </a:txBody>
                  <a:tcPr/>
                </a:tc>
                <a:tc>
                  <a:txBody>
                    <a:bodyPr/>
                    <a:lstStyle/>
                    <a:p>
                      <a:pPr algn="just"/>
                      <a:r>
                        <a:rPr lang="vi-VN" sz="1900" dirty="0">
                          <a:solidFill>
                            <a:schemeClr val="tx1"/>
                          </a:solidFill>
                          <a:highlight>
                            <a:srgbClr val="FFFF00"/>
                          </a:highlight>
                          <a:latin typeface="+mn-lt"/>
                        </a:rPr>
                        <a:t>-</a:t>
                      </a:r>
                      <a:r>
                        <a:rPr lang="en-US" sz="1900" dirty="0">
                          <a:solidFill>
                            <a:schemeClr val="tx1"/>
                          </a:solidFill>
                          <a:highlight>
                            <a:srgbClr val="FFFF00"/>
                          </a:highlight>
                          <a:latin typeface="+mn-lt"/>
                        </a:rPr>
                        <a:t> </a:t>
                      </a:r>
                      <a:r>
                        <a:rPr lang="vi-VN" sz="1900" dirty="0">
                          <a:solidFill>
                            <a:schemeClr val="tx1"/>
                          </a:solidFill>
                          <a:highlight>
                            <a:srgbClr val="FFFF00"/>
                          </a:highlight>
                          <a:latin typeface="+mn-lt"/>
                        </a:rPr>
                        <a:t>Chủ yếu </a:t>
                      </a:r>
                      <a:r>
                        <a:rPr lang="vi-VN" sz="1900" dirty="0">
                          <a:solidFill>
                            <a:schemeClr val="tx1"/>
                          </a:solidFill>
                          <a:latin typeface="+mn-lt"/>
                        </a:rPr>
                        <a:t>là các bài tập thuần tuý toán, ít bài tập vận dụng thực tế.</a:t>
                      </a:r>
                    </a:p>
                  </a:txBody>
                  <a:tcPr/>
                </a:tc>
                <a:tc>
                  <a:txBody>
                    <a:bodyPr/>
                    <a:lstStyle/>
                    <a:p>
                      <a:pPr algn="just"/>
                      <a:r>
                        <a:rPr lang="vi-VN" sz="1900" dirty="0">
                          <a:latin typeface="Arial" panose="020B0604020202020204" pitchFamily="34" charset="0"/>
                          <a:cs typeface="Arial" panose="020B0604020202020204" pitchFamily="34" charset="0"/>
                        </a:rPr>
                        <a:t>- Tăng cường những bài tập vận dụng vào thực tiễn (ở mức độ đơn giản).</a:t>
                      </a:r>
                    </a:p>
                  </a:txBody>
                  <a:tcPr/>
                </a:tc>
                <a:extLst>
                  <a:ext uri="{0D108BD9-81ED-4DB2-BD59-A6C34878D82A}">
                    <a16:rowId xmlns:a16="http://schemas.microsoft.com/office/drawing/2014/main" val="4110847483"/>
                  </a:ext>
                </a:extLst>
              </a:tr>
              <a:tr h="931887">
                <a:tc>
                  <a:txBody>
                    <a:bodyPr/>
                    <a:lstStyle/>
                    <a:p>
                      <a:r>
                        <a:rPr lang="vi-VN" sz="1900" dirty="0">
                          <a:solidFill>
                            <a:srgbClr val="0070C0"/>
                          </a:solidFill>
                          <a:latin typeface="+mn-lt"/>
                        </a:rPr>
                        <a:t>Phép biến hình trong mặt phẳng</a:t>
                      </a:r>
                    </a:p>
                  </a:txBody>
                  <a:tcPr/>
                </a:tc>
                <a:tc>
                  <a:txBody>
                    <a:bodyPr/>
                    <a:lstStyle/>
                    <a:p>
                      <a:pPr algn="just"/>
                      <a:r>
                        <a:rPr lang="vi-VN" sz="1900" dirty="0">
                          <a:solidFill>
                            <a:schemeClr val="tx1"/>
                          </a:solidFill>
                          <a:latin typeface="+mn-lt"/>
                        </a:rPr>
                        <a:t>Trình bày trong SGK Hình học 11.</a:t>
                      </a:r>
                    </a:p>
                  </a:txBody>
                  <a:tcPr/>
                </a:tc>
                <a:tc>
                  <a:txBody>
                    <a:bodyPr/>
                    <a:lstStyle/>
                    <a:p>
                      <a:pPr algn="just"/>
                      <a:r>
                        <a:rPr lang="vi-VN" sz="1900" dirty="0">
                          <a:latin typeface="Arial" panose="020B0604020202020204" pitchFamily="34" charset="0"/>
                          <a:cs typeface="Arial" panose="020B0604020202020204" pitchFamily="34" charset="0"/>
                        </a:rPr>
                        <a:t>Trình bày trong Chuyên đề học tập Toán 11.</a:t>
                      </a:r>
                    </a:p>
                    <a:p>
                      <a:pPr algn="just"/>
                      <a:r>
                        <a:rPr lang="vi-VN" sz="1900" dirty="0">
                          <a:latin typeface="Arial" panose="020B0604020202020204" pitchFamily="34" charset="0"/>
                          <a:cs typeface="Arial" panose="020B0604020202020204" pitchFamily="34" charset="0"/>
                        </a:rPr>
                        <a:t>Giảm nhẹ những yếu tố hàn lâm, thuần tuý toán, nhấn mạnh đến ứng dụng thực tiễn.</a:t>
                      </a:r>
                    </a:p>
                  </a:txBody>
                  <a:tcPr/>
                </a:tc>
                <a:extLst>
                  <a:ext uri="{0D108BD9-81ED-4DB2-BD59-A6C34878D82A}">
                    <a16:rowId xmlns:a16="http://schemas.microsoft.com/office/drawing/2014/main" val="665732682"/>
                  </a:ext>
                </a:extLst>
              </a:tr>
            </a:tbl>
          </a:graphicData>
        </a:graphic>
      </p:graphicFrame>
      <p:grpSp>
        <p:nvGrpSpPr>
          <p:cNvPr id="6" name="Group 5"/>
          <p:cNvGrpSpPr/>
          <p:nvPr/>
        </p:nvGrpSpPr>
        <p:grpSpPr>
          <a:xfrm>
            <a:off x="886482" y="200408"/>
            <a:ext cx="648072" cy="648072"/>
            <a:chOff x="1409738" y="-4691"/>
            <a:chExt cx="648072" cy="648072"/>
          </a:xfrm>
        </p:grpSpPr>
        <p:sp>
          <p:nvSpPr>
            <p:cNvPr id="7"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8"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3</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94599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306663-DC50-314C-BB0F-A1CA639D9E7E}"/>
              </a:ext>
            </a:extLst>
          </p:cNvPr>
          <p:cNvSpPr txBox="1"/>
          <p:nvPr/>
        </p:nvSpPr>
        <p:spPr>
          <a:xfrm>
            <a:off x="1325300" y="533201"/>
            <a:ext cx="8501606" cy="1224181"/>
          </a:xfrm>
          <a:prstGeom prst="rect">
            <a:avLst/>
          </a:prstGeom>
          <a:noFill/>
        </p:spPr>
        <p:txBody>
          <a:bodyPr wrap="square">
            <a:spAutoFit/>
          </a:bodyPr>
          <a:lstStyle/>
          <a:p>
            <a:pPr>
              <a:lnSpc>
                <a:spcPct val="150000"/>
              </a:lnSpc>
            </a:pPr>
            <a:r>
              <a:rPr lang="vi-VN" sz="2800" b="1" dirty="0">
                <a:solidFill>
                  <a:schemeClr val="bg1"/>
                </a:solidFill>
              </a:rPr>
              <a:t>II –</a:t>
            </a:r>
            <a:r>
              <a:rPr lang="vi-VN" sz="2800" b="1" dirty="0"/>
              <a:t> </a:t>
            </a:r>
            <a:r>
              <a:rPr lang="vi-VN" sz="2800" b="1" dirty="0">
                <a:solidFill>
                  <a:srgbClr val="0070C0"/>
                </a:solidFill>
              </a:rPr>
              <a:t>NỘI DUNG của BỘ SÁCH  </a:t>
            </a:r>
            <a:endParaRPr lang="vi-VN" sz="2800" b="1" dirty="0"/>
          </a:p>
          <a:p>
            <a:pPr>
              <a:lnSpc>
                <a:spcPct val="150000"/>
              </a:lnSpc>
            </a:pPr>
            <a:r>
              <a:rPr lang="vi-VN" sz="2400" dirty="0"/>
              <a:t>Một số điểm khác biệt so với SGK Toán 11 hiện hành</a:t>
            </a:r>
          </a:p>
        </p:txBody>
      </p:sp>
      <p:sp>
        <p:nvSpPr>
          <p:cNvPr id="4" name="TextBox 3">
            <a:extLst>
              <a:ext uri="{FF2B5EF4-FFF2-40B4-BE49-F238E27FC236}">
                <a16:creationId xmlns:a16="http://schemas.microsoft.com/office/drawing/2014/main" id="{729B8727-D556-2547-801D-CF5AD99BE1AF}"/>
              </a:ext>
            </a:extLst>
          </p:cNvPr>
          <p:cNvSpPr txBox="1"/>
          <p:nvPr/>
        </p:nvSpPr>
        <p:spPr>
          <a:xfrm>
            <a:off x="4103224" y="1782501"/>
            <a:ext cx="3886890" cy="430887"/>
          </a:xfrm>
          <a:prstGeom prst="rect">
            <a:avLst/>
          </a:prstGeom>
          <a:noFill/>
        </p:spPr>
        <p:txBody>
          <a:bodyPr wrap="square" rtlCol="0">
            <a:spAutoFit/>
          </a:bodyPr>
          <a:lstStyle/>
          <a:p>
            <a:r>
              <a:rPr lang="vi-VN" sz="2200" b="1" dirty="0">
                <a:solidFill>
                  <a:srgbClr val="00B050"/>
                </a:solidFill>
              </a:rPr>
              <a:t>Mạch Thống kê và Xác suất</a:t>
            </a:r>
          </a:p>
        </p:txBody>
      </p:sp>
      <p:graphicFrame>
        <p:nvGraphicFramePr>
          <p:cNvPr id="5" name="Table 5">
            <a:extLst>
              <a:ext uri="{FF2B5EF4-FFF2-40B4-BE49-F238E27FC236}">
                <a16:creationId xmlns:a16="http://schemas.microsoft.com/office/drawing/2014/main" id="{4E975BC4-8DFE-7047-A47B-CBA9D521437E}"/>
              </a:ext>
            </a:extLst>
          </p:cNvPr>
          <p:cNvGraphicFramePr>
            <a:graphicFrameLocks noGrp="1"/>
          </p:cNvGraphicFramePr>
          <p:nvPr/>
        </p:nvGraphicFramePr>
        <p:xfrm>
          <a:off x="742769" y="2265743"/>
          <a:ext cx="10607800" cy="4053840"/>
        </p:xfrm>
        <a:graphic>
          <a:graphicData uri="http://schemas.openxmlformats.org/drawingml/2006/table">
            <a:tbl>
              <a:tblPr firstRow="1" bandRow="1">
                <a:tableStyleId>{5C22544A-7EE6-4342-B048-85BDC9FD1C3A}</a:tableStyleId>
              </a:tblPr>
              <a:tblGrid>
                <a:gridCol w="1762436">
                  <a:extLst>
                    <a:ext uri="{9D8B030D-6E8A-4147-A177-3AD203B41FA5}">
                      <a16:colId xmlns:a16="http://schemas.microsoft.com/office/drawing/2014/main" val="217760684"/>
                    </a:ext>
                  </a:extLst>
                </a:gridCol>
                <a:gridCol w="3670127">
                  <a:extLst>
                    <a:ext uri="{9D8B030D-6E8A-4147-A177-3AD203B41FA5}">
                      <a16:colId xmlns:a16="http://schemas.microsoft.com/office/drawing/2014/main" val="1246067013"/>
                    </a:ext>
                  </a:extLst>
                </a:gridCol>
                <a:gridCol w="5175237">
                  <a:extLst>
                    <a:ext uri="{9D8B030D-6E8A-4147-A177-3AD203B41FA5}">
                      <a16:colId xmlns:a16="http://schemas.microsoft.com/office/drawing/2014/main" val="3159045416"/>
                    </a:ext>
                  </a:extLst>
                </a:gridCol>
              </a:tblGrid>
              <a:tr h="370840">
                <a:tc>
                  <a:txBody>
                    <a:bodyPr/>
                    <a:lstStyle/>
                    <a:p>
                      <a:pPr algn="ctr"/>
                      <a:r>
                        <a:rPr lang="vi-VN" sz="2000" dirty="0"/>
                        <a:t>Nội dung</a:t>
                      </a:r>
                    </a:p>
                  </a:txBody>
                  <a:tcPr/>
                </a:tc>
                <a:tc>
                  <a:txBody>
                    <a:bodyPr/>
                    <a:lstStyle/>
                    <a:p>
                      <a:pPr algn="ctr"/>
                      <a:r>
                        <a:rPr lang="vi-VN" sz="2000" dirty="0"/>
                        <a:t>Chương trình và SGK Toán 11 hiện hành</a:t>
                      </a:r>
                    </a:p>
                  </a:txBody>
                  <a:tcPr/>
                </a:tc>
                <a:tc>
                  <a:txBody>
                    <a:bodyPr/>
                    <a:lstStyle/>
                    <a:p>
                      <a:pPr algn="ctr"/>
                      <a:r>
                        <a:rPr lang="vi-VN" sz="2000" dirty="0"/>
                        <a:t>Chương trình 2018 và SGK Toán 11KN</a:t>
                      </a:r>
                    </a:p>
                  </a:txBody>
                  <a:tcPr/>
                </a:tc>
                <a:extLst>
                  <a:ext uri="{0D108BD9-81ED-4DB2-BD59-A6C34878D82A}">
                    <a16:rowId xmlns:a16="http://schemas.microsoft.com/office/drawing/2014/main" val="1975178900"/>
                  </a:ext>
                </a:extLst>
              </a:tr>
              <a:tr h="370840">
                <a:tc>
                  <a:txBody>
                    <a:bodyPr/>
                    <a:lstStyle/>
                    <a:p>
                      <a:pPr algn="just">
                        <a:lnSpc>
                          <a:spcPct val="130000"/>
                        </a:lnSpc>
                      </a:pPr>
                      <a:r>
                        <a:rPr lang="vi-VN" sz="2000" dirty="0"/>
                        <a:t>Thống kê</a:t>
                      </a:r>
                    </a:p>
                  </a:txBody>
                  <a:tcPr/>
                </a:tc>
                <a:tc>
                  <a:txBody>
                    <a:bodyPr/>
                    <a:lstStyle/>
                    <a:p>
                      <a:pPr algn="just">
                        <a:lnSpc>
                          <a:spcPct val="130000"/>
                        </a:lnSpc>
                      </a:pPr>
                      <a:r>
                        <a:rPr lang="vi-VN" sz="2000" dirty="0"/>
                        <a:t>Không có</a:t>
                      </a:r>
                    </a:p>
                  </a:txBody>
                  <a:tcPr/>
                </a:tc>
                <a:tc>
                  <a:txBody>
                    <a:bodyPr/>
                    <a:lstStyle/>
                    <a:p>
                      <a:pPr algn="just">
                        <a:lnSpc>
                          <a:spcPct val="130000"/>
                        </a:lnSpc>
                      </a:pPr>
                      <a:r>
                        <a:rPr lang="vi-VN" sz="2000" dirty="0"/>
                        <a:t>Giới thiệu các số đặc trưng đo xu thế trung tâm của của mẫu số liệu ghép nhóm.</a:t>
                      </a:r>
                    </a:p>
                    <a:p>
                      <a:pPr algn="just">
                        <a:lnSpc>
                          <a:spcPct val="130000"/>
                        </a:lnSpc>
                      </a:pPr>
                      <a:r>
                        <a:rPr lang="vi-VN" sz="2000" dirty="0"/>
                        <a:t>Là phần nối tiếp của nội dung Thống kê ở lớp 10.</a:t>
                      </a:r>
                    </a:p>
                  </a:txBody>
                  <a:tcPr/>
                </a:tc>
                <a:extLst>
                  <a:ext uri="{0D108BD9-81ED-4DB2-BD59-A6C34878D82A}">
                    <a16:rowId xmlns:a16="http://schemas.microsoft.com/office/drawing/2014/main" val="4128999917"/>
                  </a:ext>
                </a:extLst>
              </a:tr>
              <a:tr h="370840">
                <a:tc>
                  <a:txBody>
                    <a:bodyPr/>
                    <a:lstStyle/>
                    <a:p>
                      <a:pPr algn="just">
                        <a:lnSpc>
                          <a:spcPct val="130000"/>
                        </a:lnSpc>
                      </a:pPr>
                      <a:r>
                        <a:rPr lang="vi-VN" sz="2000" dirty="0">
                          <a:latin typeface="+mn-lt"/>
                        </a:rPr>
                        <a:t>Xác suất</a:t>
                      </a:r>
                    </a:p>
                  </a:txBody>
                  <a:tcPr/>
                </a:tc>
                <a:tc>
                  <a:txBody>
                    <a:bodyPr/>
                    <a:lstStyle/>
                    <a:p>
                      <a:pPr algn="just">
                        <a:lnSpc>
                          <a:spcPct val="130000"/>
                        </a:lnSpc>
                      </a:pPr>
                      <a:r>
                        <a:rPr lang="vi-VN" sz="2000" dirty="0">
                          <a:latin typeface="+mn-lt"/>
                        </a:rPr>
                        <a:t>Trình bày trọn vẹn nội dung Xác suất của toàn bộ chương trình Toán THPT cũ.</a:t>
                      </a:r>
                    </a:p>
                  </a:txBody>
                  <a:tcPr/>
                </a:tc>
                <a:tc>
                  <a:txBody>
                    <a:bodyPr/>
                    <a:lstStyle/>
                    <a:p>
                      <a:pPr algn="just">
                        <a:lnSpc>
                          <a:spcPct val="130000"/>
                        </a:lnSpc>
                      </a:pPr>
                      <a:r>
                        <a:rPr lang="vi-VN" sz="2000" dirty="0"/>
                        <a:t>Trình bày các công thức tính xác suất: công thức cộng, công thức nhân. </a:t>
                      </a:r>
                    </a:p>
                    <a:p>
                      <a:pPr algn="just">
                        <a:lnSpc>
                          <a:spcPct val="130000"/>
                        </a:lnSpc>
                      </a:pPr>
                      <a:r>
                        <a:rPr lang="vi-VN" sz="2000" dirty="0"/>
                        <a:t>Là phần nối tiếp của nội dung Xác suất ở lớp 10.</a:t>
                      </a:r>
                    </a:p>
                  </a:txBody>
                  <a:tcPr/>
                </a:tc>
                <a:extLst>
                  <a:ext uri="{0D108BD9-81ED-4DB2-BD59-A6C34878D82A}">
                    <a16:rowId xmlns:a16="http://schemas.microsoft.com/office/drawing/2014/main" val="310457901"/>
                  </a:ext>
                </a:extLst>
              </a:tr>
            </a:tbl>
          </a:graphicData>
        </a:graphic>
      </p:graphicFrame>
      <p:grpSp>
        <p:nvGrpSpPr>
          <p:cNvPr id="6" name="Group 5"/>
          <p:cNvGrpSpPr/>
          <p:nvPr/>
        </p:nvGrpSpPr>
        <p:grpSpPr>
          <a:xfrm>
            <a:off x="1238248" y="556219"/>
            <a:ext cx="648072" cy="648072"/>
            <a:chOff x="1409738" y="-4691"/>
            <a:chExt cx="648072" cy="648072"/>
          </a:xfrm>
        </p:grpSpPr>
        <p:sp>
          <p:nvSpPr>
            <p:cNvPr id="7"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8"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3</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338178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306663-DC50-314C-BB0F-A1CA639D9E7E}"/>
              </a:ext>
            </a:extLst>
          </p:cNvPr>
          <p:cNvSpPr txBox="1"/>
          <p:nvPr/>
        </p:nvSpPr>
        <p:spPr>
          <a:xfrm>
            <a:off x="1325300" y="533201"/>
            <a:ext cx="8501606" cy="1224181"/>
          </a:xfrm>
          <a:prstGeom prst="rect">
            <a:avLst/>
          </a:prstGeom>
          <a:noFill/>
        </p:spPr>
        <p:txBody>
          <a:bodyPr wrap="square">
            <a:spAutoFit/>
          </a:bodyPr>
          <a:lstStyle/>
          <a:p>
            <a:pPr>
              <a:lnSpc>
                <a:spcPct val="150000"/>
              </a:lnSpc>
            </a:pPr>
            <a:r>
              <a:rPr lang="vi-VN" sz="2800" b="1" dirty="0">
                <a:solidFill>
                  <a:schemeClr val="bg1"/>
                </a:solidFill>
              </a:rPr>
              <a:t>II –</a:t>
            </a:r>
            <a:r>
              <a:rPr lang="vi-VN" sz="2800" b="1" dirty="0"/>
              <a:t> </a:t>
            </a:r>
            <a:r>
              <a:rPr lang="vi-VN" sz="2800" b="1" dirty="0">
                <a:solidFill>
                  <a:srgbClr val="0070C0"/>
                </a:solidFill>
              </a:rPr>
              <a:t>NỘI DUNG của BỘ SÁCH  </a:t>
            </a:r>
            <a:endParaRPr lang="vi-VN" sz="2800" b="1" dirty="0"/>
          </a:p>
          <a:p>
            <a:pPr>
              <a:lnSpc>
                <a:spcPct val="150000"/>
              </a:lnSpc>
            </a:pPr>
            <a:r>
              <a:rPr lang="vi-VN" sz="2400" dirty="0"/>
              <a:t>Một số điểm khác biệt so với SGK Toán 11 hiện hành</a:t>
            </a:r>
          </a:p>
        </p:txBody>
      </p:sp>
      <p:sp>
        <p:nvSpPr>
          <p:cNvPr id="4" name="TextBox 3">
            <a:extLst>
              <a:ext uri="{FF2B5EF4-FFF2-40B4-BE49-F238E27FC236}">
                <a16:creationId xmlns:a16="http://schemas.microsoft.com/office/drawing/2014/main" id="{729B8727-D556-2547-801D-CF5AD99BE1AF}"/>
              </a:ext>
            </a:extLst>
          </p:cNvPr>
          <p:cNvSpPr txBox="1"/>
          <p:nvPr/>
        </p:nvSpPr>
        <p:spPr>
          <a:xfrm>
            <a:off x="4103223" y="1782501"/>
            <a:ext cx="5250983" cy="430887"/>
          </a:xfrm>
          <a:prstGeom prst="rect">
            <a:avLst/>
          </a:prstGeom>
          <a:noFill/>
        </p:spPr>
        <p:txBody>
          <a:bodyPr wrap="square" rtlCol="0">
            <a:spAutoFit/>
          </a:bodyPr>
          <a:lstStyle/>
          <a:p>
            <a:r>
              <a:rPr lang="vi-VN" sz="2200" b="1" dirty="0">
                <a:solidFill>
                  <a:srgbClr val="00B050"/>
                </a:solidFill>
              </a:rPr>
              <a:t>Nội dung Thực hành và Trải nghiệm</a:t>
            </a:r>
          </a:p>
        </p:txBody>
      </p:sp>
      <p:graphicFrame>
        <p:nvGraphicFramePr>
          <p:cNvPr id="5" name="Table 5">
            <a:extLst>
              <a:ext uri="{FF2B5EF4-FFF2-40B4-BE49-F238E27FC236}">
                <a16:creationId xmlns:a16="http://schemas.microsoft.com/office/drawing/2014/main" id="{4E975BC4-8DFE-7047-A47B-CBA9D521437E}"/>
              </a:ext>
            </a:extLst>
          </p:cNvPr>
          <p:cNvGraphicFramePr>
            <a:graphicFrameLocks noGrp="1"/>
          </p:cNvGraphicFramePr>
          <p:nvPr>
            <p:extLst>
              <p:ext uri="{D42A27DB-BD31-4B8C-83A1-F6EECF244321}">
                <p14:modId xmlns:p14="http://schemas.microsoft.com/office/powerpoint/2010/main" val="193454118"/>
              </p:ext>
            </p:extLst>
          </p:nvPr>
        </p:nvGraphicFramePr>
        <p:xfrm>
          <a:off x="1450447" y="2388415"/>
          <a:ext cx="9787636" cy="4358640"/>
        </p:xfrm>
        <a:graphic>
          <a:graphicData uri="http://schemas.openxmlformats.org/drawingml/2006/table">
            <a:tbl>
              <a:tblPr firstRow="1" bandRow="1">
                <a:tableStyleId>{5C22544A-7EE6-4342-B048-85BDC9FD1C3A}</a:tableStyleId>
              </a:tblPr>
              <a:tblGrid>
                <a:gridCol w="2935899">
                  <a:extLst>
                    <a:ext uri="{9D8B030D-6E8A-4147-A177-3AD203B41FA5}">
                      <a16:colId xmlns:a16="http://schemas.microsoft.com/office/drawing/2014/main" val="1246067013"/>
                    </a:ext>
                  </a:extLst>
                </a:gridCol>
                <a:gridCol w="6851737">
                  <a:extLst>
                    <a:ext uri="{9D8B030D-6E8A-4147-A177-3AD203B41FA5}">
                      <a16:colId xmlns:a16="http://schemas.microsoft.com/office/drawing/2014/main" val="3159045416"/>
                    </a:ext>
                  </a:extLst>
                </a:gridCol>
              </a:tblGrid>
              <a:tr h="370840">
                <a:tc>
                  <a:txBody>
                    <a:bodyPr/>
                    <a:lstStyle/>
                    <a:p>
                      <a:pPr algn="ctr"/>
                      <a:r>
                        <a:rPr lang="vi-VN" sz="2000" dirty="0"/>
                        <a:t>Chương trình và SGK Toán 11 hiện hành</a:t>
                      </a:r>
                    </a:p>
                  </a:txBody>
                  <a:tcPr/>
                </a:tc>
                <a:tc>
                  <a:txBody>
                    <a:bodyPr/>
                    <a:lstStyle/>
                    <a:p>
                      <a:pPr algn="ctr"/>
                      <a:r>
                        <a:rPr lang="vi-VN" sz="2000" dirty="0"/>
                        <a:t>Chương trình 2018 và SGK Toán 11KN</a:t>
                      </a:r>
                    </a:p>
                  </a:txBody>
                  <a:tcPr/>
                </a:tc>
                <a:extLst>
                  <a:ext uri="{0D108BD9-81ED-4DB2-BD59-A6C34878D82A}">
                    <a16:rowId xmlns:a16="http://schemas.microsoft.com/office/drawing/2014/main" val="1975178900"/>
                  </a:ext>
                </a:extLst>
              </a:tr>
              <a:tr h="370840">
                <a:tc>
                  <a:txBody>
                    <a:bodyPr/>
                    <a:lstStyle/>
                    <a:p>
                      <a:pPr algn="just">
                        <a:lnSpc>
                          <a:spcPct val="130000"/>
                        </a:lnSpc>
                      </a:pPr>
                      <a:r>
                        <a:rPr lang="vi-VN" sz="2000" dirty="0"/>
                        <a:t>Không có</a:t>
                      </a:r>
                    </a:p>
                  </a:txBody>
                  <a:tcPr/>
                </a:tc>
                <a:tc>
                  <a:txBody>
                    <a:bodyPr/>
                    <a:lstStyle/>
                    <a:p>
                      <a:pPr marL="285750" indent="-285750" algn="just">
                        <a:lnSpc>
                          <a:spcPct val="130000"/>
                        </a:lnSpc>
                        <a:buFontTx/>
                        <a:buChar char="-"/>
                      </a:pPr>
                      <a:r>
                        <a:rPr lang="vi-VN" sz="2000" dirty="0"/>
                        <a:t>Có 7 tiết (chiếm khoảng 7% thời lượng). Thiết kế một chuỗi các hoạt động thực hành trải nghiệm và đặt ở cuối mỗi tập sách.</a:t>
                      </a:r>
                    </a:p>
                    <a:p>
                      <a:pPr marL="285750" indent="-285750" algn="just">
                        <a:lnSpc>
                          <a:spcPct val="130000"/>
                        </a:lnSpc>
                        <a:buFontTx/>
                        <a:buChar char="-"/>
                      </a:pPr>
                      <a:r>
                        <a:rPr lang="vi-VN" sz="2000" dirty="0"/>
                        <a:t>Các nội dung:</a:t>
                      </a:r>
                    </a:p>
                    <a:p>
                      <a:pPr marL="0" indent="0" algn="just">
                        <a:lnSpc>
                          <a:spcPct val="130000"/>
                        </a:lnSpc>
                        <a:buFontTx/>
                        <a:buNone/>
                      </a:pPr>
                      <a:r>
                        <a:rPr lang="vi-VN" sz="2000" dirty="0"/>
                        <a:t>   + Tìm hiểu một vài áp dụng của Toán học trong tài chính</a:t>
                      </a:r>
                    </a:p>
                    <a:p>
                      <a:pPr marL="0" indent="0" algn="just">
                        <a:lnSpc>
                          <a:spcPct val="130000"/>
                        </a:lnSpc>
                        <a:buFontTx/>
                        <a:buNone/>
                      </a:pPr>
                      <a:r>
                        <a:rPr lang="vi-VN" sz="2000" dirty="0"/>
                        <a:t>   + Tìm hiểu về lực căng mặt ngoài của nước</a:t>
                      </a:r>
                    </a:p>
                    <a:p>
                      <a:pPr marL="0" indent="0" algn="just">
                        <a:lnSpc>
                          <a:spcPct val="130000"/>
                        </a:lnSpc>
                        <a:buFontTx/>
                        <a:buNone/>
                      </a:pPr>
                      <a:r>
                        <a:rPr lang="vi-VN" sz="2000" dirty="0"/>
                        <a:t>   + Một vài mô hình toán học sử dụng hàm số mũ và hàm số lôgarit</a:t>
                      </a:r>
                    </a:p>
                    <a:p>
                      <a:pPr marL="0" indent="0" algn="just">
                        <a:lnSpc>
                          <a:spcPct val="130000"/>
                        </a:lnSpc>
                        <a:buFontTx/>
                        <a:buNone/>
                      </a:pPr>
                      <a:r>
                        <a:rPr lang="vi-VN" sz="2000" dirty="0"/>
                        <a:t>   + Một số nội dung cho hoạt động trải nghiệm hình học</a:t>
                      </a:r>
                    </a:p>
                  </a:txBody>
                  <a:tcPr/>
                </a:tc>
                <a:extLst>
                  <a:ext uri="{0D108BD9-81ED-4DB2-BD59-A6C34878D82A}">
                    <a16:rowId xmlns:a16="http://schemas.microsoft.com/office/drawing/2014/main" val="4128999917"/>
                  </a:ext>
                </a:extLst>
              </a:tr>
            </a:tbl>
          </a:graphicData>
        </a:graphic>
      </p:graphicFrame>
      <p:grpSp>
        <p:nvGrpSpPr>
          <p:cNvPr id="6" name="Group 5"/>
          <p:cNvGrpSpPr/>
          <p:nvPr/>
        </p:nvGrpSpPr>
        <p:grpSpPr>
          <a:xfrm>
            <a:off x="1238248" y="556219"/>
            <a:ext cx="648072" cy="648072"/>
            <a:chOff x="1409738" y="-4691"/>
            <a:chExt cx="648072" cy="648072"/>
          </a:xfrm>
        </p:grpSpPr>
        <p:sp>
          <p:nvSpPr>
            <p:cNvPr id="7"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8"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3</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2118333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306663-DC50-314C-BB0F-A1CA639D9E7E}"/>
              </a:ext>
            </a:extLst>
          </p:cNvPr>
          <p:cNvSpPr txBox="1"/>
          <p:nvPr/>
        </p:nvSpPr>
        <p:spPr>
          <a:xfrm>
            <a:off x="1325300" y="307569"/>
            <a:ext cx="8501606" cy="1224181"/>
          </a:xfrm>
          <a:prstGeom prst="rect">
            <a:avLst/>
          </a:prstGeom>
          <a:noFill/>
        </p:spPr>
        <p:txBody>
          <a:bodyPr wrap="square">
            <a:spAutoFit/>
          </a:bodyPr>
          <a:lstStyle/>
          <a:p>
            <a:pPr>
              <a:lnSpc>
                <a:spcPct val="150000"/>
              </a:lnSpc>
            </a:pPr>
            <a:r>
              <a:rPr lang="vi-VN" sz="2800" b="1" dirty="0">
                <a:solidFill>
                  <a:schemeClr val="bg1"/>
                </a:solidFill>
              </a:rPr>
              <a:t>II –</a:t>
            </a:r>
            <a:r>
              <a:rPr lang="vi-VN" sz="2800" b="1" dirty="0"/>
              <a:t> </a:t>
            </a:r>
            <a:r>
              <a:rPr lang="vi-VN" sz="2800" b="1" dirty="0">
                <a:solidFill>
                  <a:schemeClr val="accent5">
                    <a:lumMod val="75000"/>
                  </a:schemeClr>
                </a:solidFill>
              </a:rPr>
              <a:t>NỘI DUNG của BỘ SÁCH  </a:t>
            </a:r>
            <a:endParaRPr lang="vi-VN" sz="2800" b="1" dirty="0"/>
          </a:p>
          <a:p>
            <a:pPr>
              <a:lnSpc>
                <a:spcPct val="150000"/>
              </a:lnSpc>
            </a:pPr>
            <a:r>
              <a:rPr lang="vi-VN" sz="2400" dirty="0"/>
              <a:t>Một số điểm khác biệt so với SGK Toán 11 hiện hành</a:t>
            </a:r>
          </a:p>
        </p:txBody>
      </p:sp>
      <p:sp>
        <p:nvSpPr>
          <p:cNvPr id="4" name="TextBox 3">
            <a:extLst>
              <a:ext uri="{FF2B5EF4-FFF2-40B4-BE49-F238E27FC236}">
                <a16:creationId xmlns:a16="http://schemas.microsoft.com/office/drawing/2014/main" id="{729B8727-D556-2547-801D-CF5AD99BE1AF}"/>
              </a:ext>
            </a:extLst>
          </p:cNvPr>
          <p:cNvSpPr txBox="1"/>
          <p:nvPr/>
        </p:nvSpPr>
        <p:spPr>
          <a:xfrm>
            <a:off x="4103224" y="1556869"/>
            <a:ext cx="3886890" cy="430887"/>
          </a:xfrm>
          <a:prstGeom prst="rect">
            <a:avLst/>
          </a:prstGeom>
          <a:noFill/>
        </p:spPr>
        <p:txBody>
          <a:bodyPr wrap="square" rtlCol="0">
            <a:spAutoFit/>
          </a:bodyPr>
          <a:lstStyle/>
          <a:p>
            <a:r>
              <a:rPr lang="vi-VN" sz="2200" b="1" dirty="0">
                <a:solidFill>
                  <a:srgbClr val="00B050"/>
                </a:solidFill>
              </a:rPr>
              <a:t>Chuyên đề học tập Toán 11</a:t>
            </a:r>
          </a:p>
        </p:txBody>
      </p:sp>
      <p:graphicFrame>
        <p:nvGraphicFramePr>
          <p:cNvPr id="5" name="Table 5">
            <a:extLst>
              <a:ext uri="{FF2B5EF4-FFF2-40B4-BE49-F238E27FC236}">
                <a16:creationId xmlns:a16="http://schemas.microsoft.com/office/drawing/2014/main" id="{4E975BC4-8DFE-7047-A47B-CBA9D521437E}"/>
              </a:ext>
            </a:extLst>
          </p:cNvPr>
          <p:cNvGraphicFramePr>
            <a:graphicFrameLocks noGrp="1"/>
          </p:cNvGraphicFramePr>
          <p:nvPr>
            <p:extLst>
              <p:ext uri="{D42A27DB-BD31-4B8C-83A1-F6EECF244321}">
                <p14:modId xmlns:p14="http://schemas.microsoft.com/office/powerpoint/2010/main" val="3799644727"/>
              </p:ext>
            </p:extLst>
          </p:nvPr>
        </p:nvGraphicFramePr>
        <p:xfrm>
          <a:off x="711841" y="2012875"/>
          <a:ext cx="10723413" cy="4669536"/>
        </p:xfrm>
        <a:graphic>
          <a:graphicData uri="http://schemas.openxmlformats.org/drawingml/2006/table">
            <a:tbl>
              <a:tblPr firstRow="1" bandRow="1">
                <a:tableStyleId>{5C22544A-7EE6-4342-B048-85BDC9FD1C3A}</a:tableStyleId>
              </a:tblPr>
              <a:tblGrid>
                <a:gridCol w="2252076">
                  <a:extLst>
                    <a:ext uri="{9D8B030D-6E8A-4147-A177-3AD203B41FA5}">
                      <a16:colId xmlns:a16="http://schemas.microsoft.com/office/drawing/2014/main" val="217760684"/>
                    </a:ext>
                  </a:extLst>
                </a:gridCol>
                <a:gridCol w="3741683">
                  <a:extLst>
                    <a:ext uri="{9D8B030D-6E8A-4147-A177-3AD203B41FA5}">
                      <a16:colId xmlns:a16="http://schemas.microsoft.com/office/drawing/2014/main" val="1246067013"/>
                    </a:ext>
                  </a:extLst>
                </a:gridCol>
                <a:gridCol w="4729654">
                  <a:extLst>
                    <a:ext uri="{9D8B030D-6E8A-4147-A177-3AD203B41FA5}">
                      <a16:colId xmlns:a16="http://schemas.microsoft.com/office/drawing/2014/main" val="3159045416"/>
                    </a:ext>
                  </a:extLst>
                </a:gridCol>
              </a:tblGrid>
              <a:tr h="370840">
                <a:tc>
                  <a:txBody>
                    <a:bodyPr/>
                    <a:lstStyle/>
                    <a:p>
                      <a:pPr algn="ctr"/>
                      <a:r>
                        <a:rPr lang="vi-VN" sz="1900" dirty="0"/>
                        <a:t>Nội dung</a:t>
                      </a:r>
                    </a:p>
                  </a:txBody>
                  <a:tcPr/>
                </a:tc>
                <a:tc>
                  <a:txBody>
                    <a:bodyPr/>
                    <a:lstStyle/>
                    <a:p>
                      <a:pPr algn="ctr"/>
                      <a:r>
                        <a:rPr lang="vi-VN" sz="1900" dirty="0"/>
                        <a:t>Chương trình và SGK Toán 11 hiện hành</a:t>
                      </a:r>
                    </a:p>
                  </a:txBody>
                  <a:tcPr/>
                </a:tc>
                <a:tc>
                  <a:txBody>
                    <a:bodyPr/>
                    <a:lstStyle/>
                    <a:p>
                      <a:pPr algn="ctr"/>
                      <a:r>
                        <a:rPr lang="vi-VN" sz="1900" dirty="0"/>
                        <a:t>Chương trình 2018 và </a:t>
                      </a:r>
                    </a:p>
                    <a:p>
                      <a:pPr algn="ctr"/>
                      <a:r>
                        <a:rPr lang="vi-VN" sz="1900" dirty="0"/>
                        <a:t>Chuyên đề học tập Toán </a:t>
                      </a:r>
                      <a:r>
                        <a:rPr lang="vi-VN" sz="1900" dirty="0" smtClean="0"/>
                        <a:t>11</a:t>
                      </a:r>
                      <a:r>
                        <a:rPr lang="en-US" sz="1900" dirty="0" smtClean="0"/>
                        <a:t> </a:t>
                      </a:r>
                      <a:r>
                        <a:rPr lang="vi-VN" sz="1900" dirty="0" smtClean="0"/>
                        <a:t>KN</a:t>
                      </a:r>
                      <a:endParaRPr lang="vi-VN" sz="1900" dirty="0"/>
                    </a:p>
                  </a:txBody>
                  <a:tcPr/>
                </a:tc>
                <a:extLst>
                  <a:ext uri="{0D108BD9-81ED-4DB2-BD59-A6C34878D82A}">
                    <a16:rowId xmlns:a16="http://schemas.microsoft.com/office/drawing/2014/main" val="1975178900"/>
                  </a:ext>
                </a:extLst>
              </a:tr>
              <a:tr h="370840">
                <a:tc>
                  <a:txBody>
                    <a:bodyPr/>
                    <a:lstStyle/>
                    <a:p>
                      <a:pPr algn="just">
                        <a:lnSpc>
                          <a:spcPct val="130000"/>
                        </a:lnSpc>
                      </a:pPr>
                      <a:r>
                        <a:rPr lang="vi-VN" sz="1800" dirty="0">
                          <a:solidFill>
                            <a:schemeClr val="accent5">
                              <a:lumMod val="75000"/>
                            </a:schemeClr>
                          </a:solidFill>
                        </a:rPr>
                        <a:t>Phép biến hình trong mặt phẳng</a:t>
                      </a:r>
                    </a:p>
                  </a:txBody>
                  <a:tcPr/>
                </a:tc>
                <a:tc>
                  <a:txBody>
                    <a:bodyPr/>
                    <a:lstStyle/>
                    <a:p>
                      <a:pPr algn="just">
                        <a:lnSpc>
                          <a:spcPct val="130000"/>
                        </a:lnSpc>
                      </a:pPr>
                      <a:r>
                        <a:rPr lang="vi-VN" sz="1700" dirty="0"/>
                        <a:t>Trình bày một cách khá hệ thống và đầy đủ ở SGK Hình học 11</a:t>
                      </a:r>
                    </a:p>
                  </a:txBody>
                  <a:tcPr/>
                </a:tc>
                <a:tc>
                  <a:txBody>
                    <a:bodyPr/>
                    <a:lstStyle/>
                    <a:p>
                      <a:pPr algn="just">
                        <a:lnSpc>
                          <a:spcPct val="130000"/>
                        </a:lnSpc>
                      </a:pPr>
                      <a:r>
                        <a:rPr lang="vi-VN" sz="1700" dirty="0"/>
                        <a:t>Giảm nhẹ tính hàn lâm (không yêu cầu HS sử dụng được phép biến hình như là công cụ giải các bài toán hình học).</a:t>
                      </a:r>
                    </a:p>
                  </a:txBody>
                  <a:tcPr/>
                </a:tc>
                <a:extLst>
                  <a:ext uri="{0D108BD9-81ED-4DB2-BD59-A6C34878D82A}">
                    <a16:rowId xmlns:a16="http://schemas.microsoft.com/office/drawing/2014/main" val="1883450890"/>
                  </a:ext>
                </a:extLst>
              </a:tr>
              <a:tr h="370840">
                <a:tc>
                  <a:txBody>
                    <a:bodyPr/>
                    <a:lstStyle/>
                    <a:p>
                      <a:pPr algn="just">
                        <a:lnSpc>
                          <a:spcPct val="130000"/>
                        </a:lnSpc>
                      </a:pPr>
                      <a:r>
                        <a:rPr lang="vi-VN" sz="1800" kern="1200" dirty="0">
                          <a:solidFill>
                            <a:schemeClr val="accent5">
                              <a:lumMod val="75000"/>
                            </a:schemeClr>
                          </a:solidFill>
                          <a:latin typeface="+mn-lt"/>
                          <a:ea typeface="+mn-ea"/>
                          <a:cs typeface="+mn-cs"/>
                        </a:rPr>
                        <a:t>Làm quen với một vài yếu tố của </a:t>
                      </a:r>
                      <a:r>
                        <a:rPr lang="en-US" sz="1800" kern="1200" dirty="0">
                          <a:solidFill>
                            <a:schemeClr val="accent5">
                              <a:lumMod val="75000"/>
                            </a:schemeClr>
                          </a:solidFill>
                          <a:latin typeface="+mn-lt"/>
                          <a:ea typeface="+mn-ea"/>
                          <a:cs typeface="+mn-cs"/>
                        </a:rPr>
                        <a:t>L</a:t>
                      </a:r>
                      <a:r>
                        <a:rPr lang="vi-VN" sz="1800" kern="1200" dirty="0">
                          <a:solidFill>
                            <a:schemeClr val="accent5">
                              <a:lumMod val="75000"/>
                            </a:schemeClr>
                          </a:solidFill>
                          <a:latin typeface="+mn-lt"/>
                          <a:ea typeface="+mn-ea"/>
                          <a:cs typeface="+mn-cs"/>
                        </a:rPr>
                        <a:t>í thuyết đồ thị</a:t>
                      </a:r>
                    </a:p>
                  </a:txBody>
                  <a:tcPr/>
                </a:tc>
                <a:tc>
                  <a:txBody>
                    <a:bodyPr/>
                    <a:lstStyle/>
                    <a:p>
                      <a:pPr algn="just">
                        <a:lnSpc>
                          <a:spcPct val="130000"/>
                        </a:lnSpc>
                      </a:pPr>
                      <a:r>
                        <a:rPr lang="vi-VN" sz="1800" kern="1200" dirty="0">
                          <a:solidFill>
                            <a:schemeClr val="accent5">
                              <a:lumMod val="75000"/>
                            </a:schemeClr>
                          </a:solidFill>
                          <a:latin typeface="+mn-lt"/>
                          <a:ea typeface="+mn-ea"/>
                          <a:cs typeface="+mn-cs"/>
                        </a:rPr>
                        <a:t>Không có </a:t>
                      </a:r>
                    </a:p>
                  </a:txBody>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vi-VN" sz="1700" kern="1200" dirty="0">
                          <a:solidFill>
                            <a:schemeClr val="dk1"/>
                          </a:solidFill>
                          <a:effectLst/>
                          <a:latin typeface="+mn-lt"/>
                          <a:ea typeface="+mn-ea"/>
                          <a:cs typeface="+mn-cs"/>
                        </a:rPr>
                        <a:t>Trình bày một số khái niệm cơ bản của </a:t>
                      </a:r>
                      <a:r>
                        <a:rPr lang="en-US" dirty="0"/>
                        <a:t>L</a:t>
                      </a:r>
                      <a:r>
                        <a:rPr lang="vi-VN" dirty="0"/>
                        <a:t>í </a:t>
                      </a:r>
                      <a:r>
                        <a:rPr lang="vi-VN" sz="1700" kern="1200" dirty="0">
                          <a:solidFill>
                            <a:schemeClr val="dk1"/>
                          </a:solidFill>
                          <a:effectLst/>
                          <a:latin typeface="+mn-lt"/>
                          <a:ea typeface="+mn-ea"/>
                          <a:cs typeface="+mn-cs"/>
                        </a:rPr>
                        <a:t>thuyết đồ thị, đường đi Euler, đường đi Hamilton và giới thiệu thuật toán tìm đường đi tối ưu trong những trường hợp đơn giản.</a:t>
                      </a:r>
                      <a:endParaRPr lang="x-none" sz="1700" kern="1200" dirty="0">
                        <a:solidFill>
                          <a:schemeClr val="dk1"/>
                        </a:solidFill>
                        <a:effectLst/>
                        <a:latin typeface="+mn-lt"/>
                        <a:ea typeface="+mn-ea"/>
                        <a:cs typeface="+mn-cs"/>
                      </a:endParaRPr>
                    </a:p>
                  </a:txBody>
                  <a:tcPr/>
                </a:tc>
                <a:extLst>
                  <a:ext uri="{0D108BD9-81ED-4DB2-BD59-A6C34878D82A}">
                    <a16:rowId xmlns:a16="http://schemas.microsoft.com/office/drawing/2014/main" val="4128999917"/>
                  </a:ext>
                </a:extLst>
              </a:tr>
              <a:tr h="370840">
                <a:tc>
                  <a:txBody>
                    <a:bodyPr/>
                    <a:lstStyle/>
                    <a:p>
                      <a:pPr algn="just">
                        <a:lnSpc>
                          <a:spcPct val="130000"/>
                        </a:lnSpc>
                      </a:pPr>
                      <a:r>
                        <a:rPr lang="vi-VN" sz="1800" dirty="0">
                          <a:solidFill>
                            <a:schemeClr val="accent5">
                              <a:lumMod val="75000"/>
                            </a:schemeClr>
                          </a:solidFill>
                          <a:latin typeface="+mn-lt"/>
                        </a:rPr>
                        <a:t>Một số yếu tố của vẽ kĩ thuật</a:t>
                      </a:r>
                    </a:p>
                  </a:txBody>
                  <a:tcPr/>
                </a:tc>
                <a:tc>
                  <a:txBody>
                    <a:bodyPr/>
                    <a:lstStyle/>
                    <a:p>
                      <a:pPr algn="just">
                        <a:lnSpc>
                          <a:spcPct val="130000"/>
                        </a:lnSpc>
                      </a:pPr>
                      <a:r>
                        <a:rPr lang="vi-VN" sz="1700" dirty="0">
                          <a:latin typeface="+mn-lt"/>
                        </a:rPr>
                        <a:t>Không có</a:t>
                      </a:r>
                    </a:p>
                  </a:txBody>
                  <a:tcPr/>
                </a:tc>
                <a:tc>
                  <a:txBody>
                    <a:bodyPr/>
                    <a:lstStyle/>
                    <a:p>
                      <a:pPr algn="just">
                        <a:lnSpc>
                          <a:spcPct val="130000"/>
                        </a:lnSpc>
                      </a:pPr>
                      <a:r>
                        <a:rPr lang="vi-VN" sz="1700" kern="1200" dirty="0">
                          <a:solidFill>
                            <a:schemeClr val="dk1"/>
                          </a:solidFill>
                          <a:effectLst/>
                          <a:latin typeface="+mn-lt"/>
                          <a:ea typeface="+mn-ea"/>
                          <a:cs typeface="+mn-cs"/>
                        </a:rPr>
                        <a:t>Trình bày một số nguyên tắc cơ bản của vẽ kĩ thuật, cách đọc thông tin và cách vẽ một số bản vẽ kĩ thuật đơn giản gắn với phép chiếu song song và phép chiếu vuông góc.</a:t>
                      </a:r>
                      <a:r>
                        <a:rPr lang="x-none" sz="1700" dirty="0">
                          <a:effectLst/>
                        </a:rPr>
                        <a:t> </a:t>
                      </a:r>
                      <a:endParaRPr lang="vi-VN" sz="1700" dirty="0"/>
                    </a:p>
                  </a:txBody>
                  <a:tcPr/>
                </a:tc>
                <a:extLst>
                  <a:ext uri="{0D108BD9-81ED-4DB2-BD59-A6C34878D82A}">
                    <a16:rowId xmlns:a16="http://schemas.microsoft.com/office/drawing/2014/main" val="310457901"/>
                  </a:ext>
                </a:extLst>
              </a:tr>
            </a:tbl>
          </a:graphicData>
        </a:graphic>
      </p:graphicFrame>
      <p:grpSp>
        <p:nvGrpSpPr>
          <p:cNvPr id="6" name="Group 5"/>
          <p:cNvGrpSpPr/>
          <p:nvPr/>
        </p:nvGrpSpPr>
        <p:grpSpPr>
          <a:xfrm>
            <a:off x="1238248" y="330587"/>
            <a:ext cx="648072" cy="648072"/>
            <a:chOff x="1409738" y="-4691"/>
            <a:chExt cx="648072" cy="648072"/>
          </a:xfrm>
        </p:grpSpPr>
        <p:sp>
          <p:nvSpPr>
            <p:cNvPr id="7"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8"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3</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4147031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CBB7D0-984A-C542-83CD-DF5AB3D75A61}"/>
              </a:ext>
            </a:extLst>
          </p:cNvPr>
          <p:cNvSpPr txBox="1"/>
          <p:nvPr/>
        </p:nvSpPr>
        <p:spPr>
          <a:xfrm>
            <a:off x="486184" y="673820"/>
            <a:ext cx="8792544"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III</a:t>
            </a:r>
            <a:r>
              <a:rPr lang="vi-VN" sz="2800" b="1" dirty="0">
                <a:solidFill>
                  <a:schemeClr val="bg1"/>
                </a:solidFill>
              </a:rPr>
              <a:t> –</a:t>
            </a:r>
            <a:r>
              <a:rPr lang="vi-VN" sz="2800" b="1" dirty="0"/>
              <a:t> </a:t>
            </a:r>
            <a:r>
              <a:rPr lang="vi-VN" sz="2800" b="1" dirty="0">
                <a:solidFill>
                  <a:schemeClr val="accent5">
                    <a:lumMod val="75000"/>
                  </a:schemeClr>
                </a:solidFill>
              </a:rPr>
              <a:t>CẤU TRÚC SÁCH </a:t>
            </a:r>
          </a:p>
        </p:txBody>
      </p:sp>
      <p:grpSp>
        <p:nvGrpSpPr>
          <p:cNvPr id="11" name="Group 10"/>
          <p:cNvGrpSpPr/>
          <p:nvPr/>
        </p:nvGrpSpPr>
        <p:grpSpPr>
          <a:xfrm>
            <a:off x="486184" y="611394"/>
            <a:ext cx="648072" cy="648072"/>
            <a:chOff x="1409738" y="-4691"/>
            <a:chExt cx="648072" cy="648072"/>
          </a:xfrm>
        </p:grpSpPr>
        <p:sp>
          <p:nvSpPr>
            <p:cNvPr id="14"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15"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4</a:t>
              </a:r>
              <a:endParaRPr sz="2400" b="1" i="0" u="none" strike="noStrike" cap="none" dirty="0">
                <a:solidFill>
                  <a:schemeClr val="bg1"/>
                </a:solidFill>
                <a:latin typeface="Arial"/>
                <a:ea typeface="Arial"/>
                <a:cs typeface="Arial"/>
                <a:sym typeface="Arial"/>
              </a:endParaRPr>
            </a:p>
          </p:txBody>
        </p:sp>
      </p:grpSp>
      <p:sp>
        <p:nvSpPr>
          <p:cNvPr id="19" name="TextBox 18">
            <a:extLst>
              <a:ext uri="{FF2B5EF4-FFF2-40B4-BE49-F238E27FC236}">
                <a16:creationId xmlns:a16="http://schemas.microsoft.com/office/drawing/2014/main" id="{449A934E-5235-9242-94DD-CDE5B5ECF9B1}"/>
              </a:ext>
            </a:extLst>
          </p:cNvPr>
          <p:cNvSpPr txBox="1"/>
          <p:nvPr/>
        </p:nvSpPr>
        <p:spPr>
          <a:xfrm>
            <a:off x="285783" y="1732381"/>
            <a:ext cx="5087303" cy="3393237"/>
          </a:xfrm>
          <a:prstGeom prst="rect">
            <a:avLst/>
          </a:prstGeom>
          <a:noFill/>
        </p:spPr>
        <p:txBody>
          <a:bodyPr wrap="square" rtlCol="0">
            <a:spAutoFit/>
          </a:bodyPr>
          <a:lstStyle/>
          <a:p>
            <a:pPr algn="ctr"/>
            <a:r>
              <a:rPr lang="vi-VN" sz="2400" b="1" dirty="0">
                <a:solidFill>
                  <a:srgbClr val="0070C0"/>
                </a:solidFill>
                <a:latin typeface="Arial "/>
              </a:rPr>
              <a:t>CẤU TRÚC CHƯƠNG</a:t>
            </a:r>
          </a:p>
          <a:p>
            <a:pPr marL="403225" indent="-342900" algn="just">
              <a:lnSpc>
                <a:spcPct val="120000"/>
              </a:lnSpc>
              <a:spcBef>
                <a:spcPts val="300"/>
              </a:spcBef>
              <a:spcAft>
                <a:spcPts val="300"/>
              </a:spcAft>
              <a:buFont typeface="Wingdings" panose="05000000000000000000" pitchFamily="2" charset="2"/>
              <a:buChar char="§"/>
            </a:pPr>
            <a:r>
              <a:rPr lang="vi-VN" sz="2000" dirty="0">
                <a:latin typeface="Arial "/>
              </a:rPr>
              <a:t> </a:t>
            </a:r>
            <a:r>
              <a:rPr lang="vi-VN" sz="2000" dirty="0">
                <a:latin typeface="Arial (Body)"/>
              </a:rPr>
              <a:t>Tên chương và giới thiệu</a:t>
            </a:r>
          </a:p>
          <a:p>
            <a:pPr marL="403225" indent="-342900" algn="just">
              <a:lnSpc>
                <a:spcPct val="120000"/>
              </a:lnSpc>
              <a:spcBef>
                <a:spcPts val="300"/>
              </a:spcBef>
              <a:spcAft>
                <a:spcPts val="300"/>
              </a:spcAft>
              <a:buFont typeface="Wingdings" panose="05000000000000000000" pitchFamily="2" charset="2"/>
              <a:buChar char="§"/>
            </a:pPr>
            <a:r>
              <a:rPr lang="vi-VN" sz="2000" dirty="0">
                <a:latin typeface="Arial (Body)"/>
              </a:rPr>
              <a:t>  </a:t>
            </a:r>
            <a:r>
              <a:rPr lang="en-US" sz="2000" dirty="0" err="1">
                <a:latin typeface="Arial (Body)"/>
              </a:rPr>
              <a:t>Bài</a:t>
            </a:r>
            <a:r>
              <a:rPr lang="en-US" sz="2000" dirty="0">
                <a:latin typeface="Arial (Body)"/>
              </a:rPr>
              <a:t> </a:t>
            </a:r>
            <a:r>
              <a:rPr lang="en-US" sz="2000" dirty="0" err="1">
                <a:latin typeface="Arial (Body)"/>
              </a:rPr>
              <a:t>học</a:t>
            </a:r>
            <a:r>
              <a:rPr lang="en-US" sz="2000" dirty="0">
                <a:latin typeface="Arial (Body)"/>
              </a:rPr>
              <a:t> (</a:t>
            </a:r>
            <a:r>
              <a:rPr lang="en-US" sz="2000" dirty="0" err="1">
                <a:latin typeface="Arial (Body)"/>
              </a:rPr>
              <a:t>từ</a:t>
            </a:r>
            <a:r>
              <a:rPr lang="en-US" sz="2000" dirty="0">
                <a:latin typeface="Arial (Body)"/>
              </a:rPr>
              <a:t> 2 </a:t>
            </a:r>
            <a:r>
              <a:rPr lang="en-US" sz="2000" dirty="0" err="1">
                <a:latin typeface="Arial (Body)"/>
              </a:rPr>
              <a:t>đến</a:t>
            </a:r>
            <a:r>
              <a:rPr lang="en-US" sz="2000" dirty="0">
                <a:latin typeface="Arial (Body)"/>
              </a:rPr>
              <a:t> 6 </a:t>
            </a:r>
            <a:r>
              <a:rPr lang="en-US" sz="2000" dirty="0" err="1">
                <a:latin typeface="Arial (Body)"/>
              </a:rPr>
              <a:t>bài</a:t>
            </a:r>
            <a:r>
              <a:rPr lang="en-US" sz="2000" dirty="0">
                <a:latin typeface="Arial (Body)"/>
              </a:rPr>
              <a:t>)</a:t>
            </a:r>
            <a:r>
              <a:rPr lang="vi-VN" sz="2000" dirty="0">
                <a:latin typeface="Arial (Body)"/>
              </a:rPr>
              <a:t>                       </a:t>
            </a:r>
          </a:p>
          <a:p>
            <a:pPr marL="403225" indent="-342900" algn="just">
              <a:lnSpc>
                <a:spcPct val="120000"/>
              </a:lnSpc>
              <a:spcBef>
                <a:spcPts val="300"/>
              </a:spcBef>
              <a:spcAft>
                <a:spcPts val="300"/>
              </a:spcAft>
              <a:buFont typeface="Wingdings" panose="05000000000000000000" pitchFamily="2" charset="2"/>
              <a:buChar char="§"/>
            </a:pPr>
            <a:r>
              <a:rPr lang="vi-VN" sz="2000" dirty="0">
                <a:latin typeface="Arial (Body)"/>
              </a:rPr>
              <a:t>  Bài tập cuối chương</a:t>
            </a:r>
            <a:r>
              <a:rPr lang="en-US" sz="2000" dirty="0">
                <a:latin typeface="Arial (Body)"/>
              </a:rPr>
              <a:t>:</a:t>
            </a:r>
          </a:p>
          <a:p>
            <a:pPr marL="403225" algn="just">
              <a:lnSpc>
                <a:spcPct val="120000"/>
              </a:lnSpc>
              <a:spcBef>
                <a:spcPts val="300"/>
              </a:spcBef>
              <a:spcAft>
                <a:spcPts val="300"/>
              </a:spcAft>
            </a:pPr>
            <a:r>
              <a:rPr lang="en-US" sz="2000" dirty="0">
                <a:latin typeface="Arial (Body)"/>
              </a:rPr>
              <a:t>A. </a:t>
            </a:r>
            <a:r>
              <a:rPr lang="en-US" sz="2000" dirty="0" err="1">
                <a:latin typeface="Arial (Body)"/>
              </a:rPr>
              <a:t>Trắc</a:t>
            </a:r>
            <a:r>
              <a:rPr lang="en-US" sz="2000" dirty="0">
                <a:latin typeface="Arial (Body)"/>
              </a:rPr>
              <a:t> </a:t>
            </a:r>
            <a:r>
              <a:rPr lang="en-US" sz="2000" dirty="0" err="1">
                <a:latin typeface="Arial (Body)"/>
              </a:rPr>
              <a:t>nghiệm</a:t>
            </a:r>
            <a:r>
              <a:rPr lang="en-US" sz="2000" dirty="0">
                <a:latin typeface="Arial (Body)"/>
              </a:rPr>
              <a:t>: </a:t>
            </a:r>
            <a:r>
              <a:rPr lang="en-US" sz="2000" dirty="0" err="1">
                <a:latin typeface="Arial (Body)"/>
              </a:rPr>
              <a:t>Bài</a:t>
            </a:r>
            <a:r>
              <a:rPr lang="en-US" sz="2000" dirty="0">
                <a:latin typeface="Arial (Body)"/>
              </a:rPr>
              <a:t> </a:t>
            </a:r>
            <a:r>
              <a:rPr lang="en-US" sz="2000" dirty="0" err="1">
                <a:latin typeface="Arial (Body)"/>
              </a:rPr>
              <a:t>tập</a:t>
            </a:r>
            <a:r>
              <a:rPr lang="en-US" sz="2000" dirty="0">
                <a:latin typeface="Arial (Body)"/>
              </a:rPr>
              <a:t> </a:t>
            </a:r>
            <a:r>
              <a:rPr lang="en-US" sz="2000" dirty="0" err="1">
                <a:latin typeface="Arial (Body)"/>
              </a:rPr>
              <a:t>trắc</a:t>
            </a:r>
            <a:r>
              <a:rPr lang="en-US" sz="2000" dirty="0">
                <a:latin typeface="Arial (Body)"/>
              </a:rPr>
              <a:t> </a:t>
            </a:r>
            <a:r>
              <a:rPr lang="en-US" sz="2000" dirty="0" err="1">
                <a:latin typeface="Arial (Body)"/>
              </a:rPr>
              <a:t>nghiệm</a:t>
            </a:r>
            <a:r>
              <a:rPr lang="en-US" sz="2000" dirty="0">
                <a:latin typeface="Arial (Body)"/>
              </a:rPr>
              <a:t> </a:t>
            </a:r>
            <a:r>
              <a:rPr lang="en-US" sz="2000" dirty="0" err="1">
                <a:latin typeface="Arial (Body)"/>
              </a:rPr>
              <a:t>củng</a:t>
            </a:r>
            <a:r>
              <a:rPr lang="en-US" sz="2000" dirty="0">
                <a:latin typeface="Arial (Body)"/>
              </a:rPr>
              <a:t> </a:t>
            </a:r>
            <a:r>
              <a:rPr lang="en-US" sz="2000" dirty="0" err="1">
                <a:latin typeface="Arial (Body)"/>
              </a:rPr>
              <a:t>cố</a:t>
            </a:r>
            <a:r>
              <a:rPr lang="en-US" sz="2000" dirty="0">
                <a:latin typeface="Arial (Body)"/>
              </a:rPr>
              <a:t> </a:t>
            </a:r>
            <a:r>
              <a:rPr lang="en-US" sz="2000" dirty="0" err="1">
                <a:latin typeface="Arial (Body)"/>
              </a:rPr>
              <a:t>kiến</a:t>
            </a:r>
            <a:r>
              <a:rPr lang="en-US" sz="2000" dirty="0">
                <a:latin typeface="Arial (Body)"/>
              </a:rPr>
              <a:t> </a:t>
            </a:r>
            <a:r>
              <a:rPr lang="en-US" sz="2000" dirty="0" err="1">
                <a:latin typeface="Arial (Body)"/>
              </a:rPr>
              <a:t>thức</a:t>
            </a:r>
            <a:endParaRPr lang="en-US" sz="2000" dirty="0">
              <a:latin typeface="Arial (Body)"/>
            </a:endParaRPr>
          </a:p>
          <a:p>
            <a:pPr marL="403225" algn="just">
              <a:lnSpc>
                <a:spcPct val="120000"/>
              </a:lnSpc>
              <a:spcBef>
                <a:spcPts val="300"/>
              </a:spcBef>
              <a:spcAft>
                <a:spcPts val="300"/>
              </a:spcAft>
            </a:pPr>
            <a:r>
              <a:rPr lang="en-US" sz="2000" dirty="0">
                <a:latin typeface="Arial (Body)"/>
              </a:rPr>
              <a:t>B. </a:t>
            </a:r>
            <a:r>
              <a:rPr lang="en-US" sz="2000" dirty="0" err="1">
                <a:latin typeface="Arial (Body)"/>
              </a:rPr>
              <a:t>Tự</a:t>
            </a:r>
            <a:r>
              <a:rPr lang="en-US" sz="2000" dirty="0">
                <a:latin typeface="Arial (Body)"/>
              </a:rPr>
              <a:t> </a:t>
            </a:r>
            <a:r>
              <a:rPr lang="en-US" sz="2000" dirty="0" err="1">
                <a:latin typeface="Arial (Body)"/>
              </a:rPr>
              <a:t>luận</a:t>
            </a:r>
            <a:r>
              <a:rPr lang="en-US" sz="2000" dirty="0">
                <a:latin typeface="Arial (Body)"/>
              </a:rPr>
              <a:t>: </a:t>
            </a:r>
            <a:r>
              <a:rPr lang="en-US" sz="2000" dirty="0" err="1">
                <a:latin typeface="Arial (Body)"/>
              </a:rPr>
              <a:t>Bài</a:t>
            </a:r>
            <a:r>
              <a:rPr lang="en-US" sz="2000" dirty="0">
                <a:latin typeface="Arial (Body)"/>
              </a:rPr>
              <a:t> </a:t>
            </a:r>
            <a:r>
              <a:rPr lang="en-US" sz="2000" dirty="0" err="1">
                <a:latin typeface="Arial (Body)"/>
              </a:rPr>
              <a:t>tập</a:t>
            </a:r>
            <a:r>
              <a:rPr lang="en-US" sz="2000" dirty="0">
                <a:latin typeface="Arial (Body)"/>
              </a:rPr>
              <a:t> </a:t>
            </a:r>
            <a:r>
              <a:rPr lang="en-US" sz="2000" dirty="0" err="1">
                <a:latin typeface="Arial (Body)"/>
              </a:rPr>
              <a:t>tự</a:t>
            </a:r>
            <a:r>
              <a:rPr lang="en-US" sz="2000" dirty="0">
                <a:latin typeface="Arial (Body)"/>
              </a:rPr>
              <a:t> </a:t>
            </a:r>
            <a:r>
              <a:rPr lang="en-US" sz="2000" dirty="0" err="1">
                <a:latin typeface="Arial (Body)"/>
              </a:rPr>
              <a:t>luận</a:t>
            </a:r>
            <a:r>
              <a:rPr lang="en-US" sz="2000" dirty="0">
                <a:latin typeface="Arial (Body)"/>
              </a:rPr>
              <a:t> </a:t>
            </a:r>
            <a:r>
              <a:rPr lang="en-US" sz="2000" dirty="0" err="1">
                <a:latin typeface="Arial (Body)"/>
              </a:rPr>
              <a:t>vận</a:t>
            </a:r>
            <a:r>
              <a:rPr lang="en-US" sz="2000" dirty="0">
                <a:latin typeface="Arial (Body)"/>
              </a:rPr>
              <a:t> </a:t>
            </a:r>
            <a:r>
              <a:rPr lang="en-US" sz="2000" dirty="0" err="1">
                <a:latin typeface="Arial (Body)"/>
              </a:rPr>
              <a:t>dụng</a:t>
            </a:r>
            <a:r>
              <a:rPr lang="en-US" sz="2000" dirty="0">
                <a:latin typeface="Arial (Body)"/>
              </a:rPr>
              <a:t> </a:t>
            </a:r>
            <a:r>
              <a:rPr lang="en-US" sz="2000" dirty="0" err="1">
                <a:latin typeface="Arial (Body)"/>
              </a:rPr>
              <a:t>kiến</a:t>
            </a:r>
            <a:r>
              <a:rPr lang="en-US" sz="2000" dirty="0">
                <a:latin typeface="Arial (Body)"/>
              </a:rPr>
              <a:t> </a:t>
            </a:r>
            <a:r>
              <a:rPr lang="en-US" sz="2000" dirty="0" err="1">
                <a:latin typeface="Arial (Body)"/>
              </a:rPr>
              <a:t>thức</a:t>
            </a:r>
            <a:r>
              <a:rPr lang="en-US" sz="2000" dirty="0">
                <a:latin typeface="Arial (Body)"/>
              </a:rPr>
              <a:t>, </a:t>
            </a:r>
            <a:r>
              <a:rPr lang="en-US" sz="2000" dirty="0" err="1">
                <a:latin typeface="Arial (Body)"/>
              </a:rPr>
              <a:t>rèn</a:t>
            </a:r>
            <a:r>
              <a:rPr lang="en-US" sz="2000" dirty="0">
                <a:latin typeface="Arial (Body)"/>
              </a:rPr>
              <a:t> </a:t>
            </a:r>
            <a:r>
              <a:rPr lang="en-US" sz="2000" dirty="0" err="1">
                <a:latin typeface="Arial (Body)"/>
              </a:rPr>
              <a:t>luyện</a:t>
            </a:r>
            <a:r>
              <a:rPr lang="en-US" sz="2000" dirty="0">
                <a:latin typeface="Arial (Body)"/>
              </a:rPr>
              <a:t> </a:t>
            </a:r>
            <a:r>
              <a:rPr lang="en-US" sz="2000" dirty="0" err="1">
                <a:latin typeface="Arial (Body)"/>
              </a:rPr>
              <a:t>kĩ</a:t>
            </a:r>
            <a:r>
              <a:rPr lang="en-US" sz="2000" dirty="0">
                <a:latin typeface="Arial (Body)"/>
              </a:rPr>
              <a:t> </a:t>
            </a:r>
            <a:r>
              <a:rPr lang="en-US" sz="2000" dirty="0" err="1">
                <a:latin typeface="Arial (Body)"/>
              </a:rPr>
              <a:t>năng</a:t>
            </a:r>
            <a:endParaRPr lang="vi-VN" sz="2000" dirty="0">
              <a:latin typeface="Arial (Body)"/>
            </a:endParaRPr>
          </a:p>
        </p:txBody>
      </p:sp>
      <p:sp>
        <p:nvSpPr>
          <p:cNvPr id="3" name="TextBox 2">
            <a:extLst>
              <a:ext uri="{FF2B5EF4-FFF2-40B4-BE49-F238E27FC236}">
                <a16:creationId xmlns:a16="http://schemas.microsoft.com/office/drawing/2014/main" id="{CAC7CF88-23BA-7A40-99CC-3DE3883A6AE4}"/>
              </a:ext>
            </a:extLst>
          </p:cNvPr>
          <p:cNvSpPr txBox="1"/>
          <p:nvPr/>
        </p:nvSpPr>
        <p:spPr>
          <a:xfrm>
            <a:off x="486185" y="5207466"/>
            <a:ext cx="5087302" cy="923330"/>
          </a:xfrm>
          <a:prstGeom prst="rect">
            <a:avLst/>
          </a:prstGeom>
          <a:noFill/>
        </p:spPr>
        <p:txBody>
          <a:bodyPr wrap="square" rtlCol="0">
            <a:spAutoFit/>
          </a:bodyPr>
          <a:lstStyle/>
          <a:p>
            <a:pPr algn="just"/>
            <a:r>
              <a:rPr lang="x-none" dirty="0">
                <a:solidFill>
                  <a:srgbClr val="0070C0"/>
                </a:solidFill>
              </a:rPr>
              <a:t>Cấu trúc của mỗi chuyên đề, bài học trong Chuyên đề học tập Toán 1</a:t>
            </a:r>
            <a:r>
              <a:rPr lang="en-US" dirty="0">
                <a:solidFill>
                  <a:srgbClr val="0070C0"/>
                </a:solidFill>
              </a:rPr>
              <a:t>1</a:t>
            </a:r>
            <a:r>
              <a:rPr lang="x-none" dirty="0">
                <a:solidFill>
                  <a:srgbClr val="0070C0"/>
                </a:solidFill>
              </a:rPr>
              <a:t> </a:t>
            </a:r>
            <a:r>
              <a:rPr lang="en-US" dirty="0">
                <a:solidFill>
                  <a:srgbClr val="0070C0"/>
                </a:solidFill>
              </a:rPr>
              <a:t>c</a:t>
            </a:r>
            <a:r>
              <a:rPr lang="x-none" dirty="0">
                <a:solidFill>
                  <a:srgbClr val="0070C0"/>
                </a:solidFill>
              </a:rPr>
              <a:t>ũng tương tự như cấu trúc chương, bài học trong SGK Toán 1</a:t>
            </a:r>
            <a:r>
              <a:rPr lang="en-US" dirty="0">
                <a:solidFill>
                  <a:srgbClr val="0070C0"/>
                </a:solidFill>
              </a:rPr>
              <a:t>1</a:t>
            </a:r>
            <a:endParaRPr lang="x-none" dirty="0">
              <a:solidFill>
                <a:srgbClr val="0070C0"/>
              </a:solidFill>
            </a:endParaRPr>
          </a:p>
        </p:txBody>
      </p:sp>
      <p:pic>
        <p:nvPicPr>
          <p:cNvPr id="5" name="Picture 4" descr="Diagram&#10;&#10;Description automatically generated">
            <a:extLst>
              <a:ext uri="{FF2B5EF4-FFF2-40B4-BE49-F238E27FC236}">
                <a16:creationId xmlns:a16="http://schemas.microsoft.com/office/drawing/2014/main" id="{F4940382-89E4-D8B3-46BA-A0CA442465B1}"/>
              </a:ext>
            </a:extLst>
          </p:cNvPr>
          <p:cNvPicPr>
            <a:picLocks noChangeAspect="1"/>
          </p:cNvPicPr>
          <p:nvPr/>
        </p:nvPicPr>
        <p:blipFill>
          <a:blip r:embed="rId2"/>
          <a:stretch>
            <a:fillRect/>
          </a:stretch>
        </p:blipFill>
        <p:spPr>
          <a:xfrm>
            <a:off x="5693410" y="1197040"/>
            <a:ext cx="6498590" cy="3831590"/>
          </a:xfrm>
          <a:prstGeom prst="rect">
            <a:avLst/>
          </a:prstGeom>
        </p:spPr>
      </p:pic>
    </p:spTree>
    <p:extLst>
      <p:ext uri="{BB962C8B-B14F-4D97-AF65-F5344CB8AC3E}">
        <p14:creationId xmlns:p14="http://schemas.microsoft.com/office/powerpoint/2010/main" val="642979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B463D7-EE7D-4265-9BE6-6E1B44310DC3}"/>
              </a:ext>
            </a:extLst>
          </p:cNvPr>
          <p:cNvSpPr txBox="1"/>
          <p:nvPr/>
        </p:nvSpPr>
        <p:spPr>
          <a:xfrm>
            <a:off x="393291" y="1876053"/>
            <a:ext cx="4316362" cy="3690177"/>
          </a:xfrm>
          <a:prstGeom prst="rect">
            <a:avLst/>
          </a:prstGeom>
          <a:noFill/>
        </p:spPr>
        <p:txBody>
          <a:bodyPr wrap="square" rtlCol="0">
            <a:spAutoFit/>
          </a:bodyPr>
          <a:lstStyle/>
          <a:p>
            <a:pPr marL="285750" indent="-285750">
              <a:lnSpc>
                <a:spcPct val="120000"/>
              </a:lnSpc>
              <a:spcBef>
                <a:spcPts val="300"/>
              </a:spcBef>
              <a:spcAft>
                <a:spcPts val="300"/>
              </a:spcAft>
              <a:buFont typeface="Arial" panose="020B0604020202020204" pitchFamily="34" charset="0"/>
              <a:buChar char="•"/>
            </a:pPr>
            <a:r>
              <a:rPr lang="en-US" sz="2000" dirty="0" err="1">
                <a:latin typeface="Arial "/>
              </a:rPr>
              <a:t>Tên</a:t>
            </a:r>
            <a:r>
              <a:rPr lang="en-US" sz="2000" dirty="0">
                <a:latin typeface="Arial "/>
              </a:rPr>
              <a:t> </a:t>
            </a:r>
            <a:r>
              <a:rPr lang="en-US" sz="2000" dirty="0" err="1">
                <a:latin typeface="Arial "/>
              </a:rPr>
              <a:t>bài</a:t>
            </a:r>
            <a:r>
              <a:rPr lang="en-US" sz="2000" dirty="0">
                <a:latin typeface="Arial "/>
              </a:rPr>
              <a:t> </a:t>
            </a:r>
            <a:r>
              <a:rPr lang="en-US" sz="2000" dirty="0" err="1">
                <a:latin typeface="Arial "/>
              </a:rPr>
              <a:t>học</a:t>
            </a:r>
            <a:r>
              <a:rPr lang="en-US" sz="2000" dirty="0">
                <a:latin typeface="Arial "/>
              </a:rPr>
              <a:t> </a:t>
            </a:r>
            <a:r>
              <a:rPr lang="en-US" sz="2000" dirty="0" err="1">
                <a:latin typeface="Arial "/>
              </a:rPr>
              <a:t>và</a:t>
            </a:r>
            <a:r>
              <a:rPr lang="en-US" sz="2000" dirty="0">
                <a:latin typeface="Arial "/>
              </a:rPr>
              <a:t> </a:t>
            </a:r>
            <a:r>
              <a:rPr lang="en-US" sz="2000" dirty="0" err="1">
                <a:latin typeface="Arial "/>
              </a:rPr>
              <a:t>phần</a:t>
            </a:r>
            <a:r>
              <a:rPr lang="en-US" sz="2000" dirty="0">
                <a:latin typeface="Arial "/>
              </a:rPr>
              <a:t> </a:t>
            </a:r>
            <a:r>
              <a:rPr lang="en-US" sz="2000" dirty="0" err="1">
                <a:latin typeface="Arial "/>
              </a:rPr>
              <a:t>định</a:t>
            </a:r>
            <a:r>
              <a:rPr lang="en-US" sz="2000" dirty="0">
                <a:latin typeface="Arial "/>
              </a:rPr>
              <a:t> </a:t>
            </a:r>
            <a:r>
              <a:rPr lang="en-US" sz="2000" dirty="0" err="1">
                <a:latin typeface="Arial "/>
              </a:rPr>
              <a:t>hướng</a:t>
            </a:r>
            <a:endParaRPr lang="en-US" sz="2000" dirty="0">
              <a:latin typeface="Arial "/>
            </a:endParaRPr>
          </a:p>
          <a:p>
            <a:pPr marL="285750" indent="-285750">
              <a:lnSpc>
                <a:spcPct val="120000"/>
              </a:lnSpc>
              <a:spcBef>
                <a:spcPts val="300"/>
              </a:spcBef>
              <a:spcAft>
                <a:spcPts val="300"/>
              </a:spcAft>
              <a:buFont typeface="Arial" panose="020B0604020202020204" pitchFamily="34" charset="0"/>
              <a:buChar char="•"/>
            </a:pPr>
            <a:r>
              <a:rPr lang="en-US" sz="2000" dirty="0" err="1">
                <a:latin typeface="Arial "/>
              </a:rPr>
              <a:t>Mở</a:t>
            </a:r>
            <a:r>
              <a:rPr lang="en-US" sz="2000" dirty="0">
                <a:latin typeface="Arial "/>
              </a:rPr>
              <a:t> </a:t>
            </a:r>
            <a:r>
              <a:rPr lang="en-US" sz="2000" dirty="0" err="1">
                <a:latin typeface="Arial "/>
              </a:rPr>
              <a:t>đầu</a:t>
            </a:r>
            <a:r>
              <a:rPr lang="en-US" sz="2000" dirty="0">
                <a:latin typeface="Arial "/>
              </a:rPr>
              <a:t> </a:t>
            </a:r>
            <a:r>
              <a:rPr lang="en-US" sz="2000" dirty="0" err="1">
                <a:latin typeface="Arial "/>
              </a:rPr>
              <a:t>bài</a:t>
            </a:r>
            <a:r>
              <a:rPr lang="en-US" sz="2000" dirty="0">
                <a:latin typeface="Arial "/>
              </a:rPr>
              <a:t> </a:t>
            </a:r>
            <a:r>
              <a:rPr lang="en-US" sz="2000" dirty="0" err="1">
                <a:latin typeface="Arial "/>
              </a:rPr>
              <a:t>học</a:t>
            </a:r>
            <a:endParaRPr lang="en-US" sz="2000" dirty="0">
              <a:latin typeface="Arial "/>
            </a:endParaRPr>
          </a:p>
          <a:p>
            <a:pPr marL="285750" indent="-285750">
              <a:lnSpc>
                <a:spcPct val="120000"/>
              </a:lnSpc>
              <a:spcBef>
                <a:spcPts val="300"/>
              </a:spcBef>
              <a:spcAft>
                <a:spcPts val="300"/>
              </a:spcAft>
              <a:buFont typeface="Arial" panose="020B0604020202020204" pitchFamily="34" charset="0"/>
              <a:buChar char="•"/>
            </a:pPr>
            <a:r>
              <a:rPr lang="en-US" sz="2000" dirty="0" err="1">
                <a:latin typeface="Arial "/>
              </a:rPr>
              <a:t>Các</a:t>
            </a:r>
            <a:r>
              <a:rPr lang="en-US" sz="2000" dirty="0">
                <a:latin typeface="Arial "/>
              </a:rPr>
              <a:t> </a:t>
            </a:r>
            <a:r>
              <a:rPr lang="en-US" sz="2000" dirty="0" err="1">
                <a:latin typeface="Arial "/>
              </a:rPr>
              <a:t>mục</a:t>
            </a:r>
            <a:r>
              <a:rPr lang="en-US" sz="2000" dirty="0">
                <a:latin typeface="Arial "/>
              </a:rPr>
              <a:t> (</a:t>
            </a:r>
            <a:r>
              <a:rPr lang="en-US" sz="2000" dirty="0" err="1">
                <a:latin typeface="Arial "/>
              </a:rPr>
              <a:t>mỗi</a:t>
            </a:r>
            <a:r>
              <a:rPr lang="en-US" sz="2000" dirty="0">
                <a:latin typeface="Arial "/>
              </a:rPr>
              <a:t> </a:t>
            </a:r>
            <a:r>
              <a:rPr lang="en-US" sz="2000" dirty="0" err="1">
                <a:latin typeface="Arial "/>
              </a:rPr>
              <a:t>mục</a:t>
            </a:r>
            <a:r>
              <a:rPr lang="en-US" sz="2000" dirty="0">
                <a:latin typeface="Arial "/>
              </a:rPr>
              <a:t> </a:t>
            </a:r>
            <a:r>
              <a:rPr lang="en-US" sz="2000" dirty="0" err="1">
                <a:latin typeface="Arial "/>
              </a:rPr>
              <a:t>gồm</a:t>
            </a:r>
            <a:r>
              <a:rPr lang="en-US" sz="2000" dirty="0">
                <a:latin typeface="Arial "/>
              </a:rPr>
              <a:t> </a:t>
            </a:r>
            <a:r>
              <a:rPr lang="en-US" sz="2000" dirty="0" err="1">
                <a:latin typeface="Arial "/>
              </a:rPr>
              <a:t>một</a:t>
            </a:r>
            <a:r>
              <a:rPr lang="en-US" sz="2000" dirty="0">
                <a:latin typeface="Arial "/>
              </a:rPr>
              <a:t> </a:t>
            </a:r>
            <a:r>
              <a:rPr lang="en-US" sz="2000" dirty="0" err="1">
                <a:latin typeface="Arial "/>
              </a:rPr>
              <a:t>hoặc</a:t>
            </a:r>
            <a:r>
              <a:rPr lang="en-US" sz="2000" dirty="0">
                <a:latin typeface="Arial "/>
              </a:rPr>
              <a:t> </a:t>
            </a:r>
            <a:r>
              <a:rPr lang="en-US" sz="2000" dirty="0" err="1">
                <a:latin typeface="Arial "/>
              </a:rPr>
              <a:t>một</a:t>
            </a:r>
            <a:r>
              <a:rPr lang="en-US" sz="2000" dirty="0">
                <a:latin typeface="Arial "/>
              </a:rPr>
              <a:t> </a:t>
            </a:r>
            <a:r>
              <a:rPr lang="en-US" sz="2000" dirty="0" err="1">
                <a:latin typeface="Arial "/>
              </a:rPr>
              <a:t>vài</a:t>
            </a:r>
            <a:r>
              <a:rPr lang="en-US" sz="2000" dirty="0">
                <a:latin typeface="Arial "/>
              </a:rPr>
              <a:t> </a:t>
            </a:r>
            <a:r>
              <a:rPr lang="en-US" sz="2000" dirty="0" err="1">
                <a:latin typeface="Arial "/>
              </a:rPr>
              <a:t>đơn</a:t>
            </a:r>
            <a:r>
              <a:rPr lang="en-US" sz="2000" dirty="0">
                <a:latin typeface="Arial "/>
              </a:rPr>
              <a:t> </a:t>
            </a:r>
            <a:r>
              <a:rPr lang="en-US" sz="2000" dirty="0" err="1">
                <a:latin typeface="Arial "/>
              </a:rPr>
              <a:t>vị</a:t>
            </a:r>
            <a:r>
              <a:rPr lang="en-US" sz="2000" dirty="0">
                <a:latin typeface="Arial "/>
              </a:rPr>
              <a:t> </a:t>
            </a:r>
            <a:r>
              <a:rPr lang="en-US" sz="2000" dirty="0" err="1">
                <a:latin typeface="Arial "/>
              </a:rPr>
              <a:t>kiến</a:t>
            </a:r>
            <a:r>
              <a:rPr lang="en-US" sz="2000" dirty="0">
                <a:latin typeface="Arial "/>
              </a:rPr>
              <a:t> </a:t>
            </a:r>
            <a:r>
              <a:rPr lang="en-US" sz="2000" dirty="0" err="1">
                <a:latin typeface="Arial "/>
              </a:rPr>
              <a:t>thức</a:t>
            </a:r>
            <a:r>
              <a:rPr lang="en-US" sz="2000" dirty="0">
                <a:latin typeface="Arial "/>
              </a:rPr>
              <a:t>)</a:t>
            </a:r>
          </a:p>
          <a:p>
            <a:pPr marL="285750" indent="-285750">
              <a:lnSpc>
                <a:spcPct val="120000"/>
              </a:lnSpc>
              <a:spcBef>
                <a:spcPts val="300"/>
              </a:spcBef>
              <a:spcAft>
                <a:spcPts val="300"/>
              </a:spcAft>
              <a:buFont typeface="Arial" panose="020B0604020202020204" pitchFamily="34" charset="0"/>
              <a:buChar char="•"/>
            </a:pPr>
            <a:r>
              <a:rPr lang="en-US" sz="2000" dirty="0" err="1">
                <a:latin typeface="Arial "/>
              </a:rPr>
              <a:t>Bài</a:t>
            </a:r>
            <a:r>
              <a:rPr lang="en-US" sz="2000" dirty="0">
                <a:latin typeface="Arial "/>
              </a:rPr>
              <a:t> </a:t>
            </a:r>
            <a:r>
              <a:rPr lang="en-US" sz="2000" dirty="0" err="1">
                <a:latin typeface="Arial "/>
              </a:rPr>
              <a:t>tập</a:t>
            </a:r>
            <a:r>
              <a:rPr lang="en-US" sz="2000" dirty="0">
                <a:latin typeface="Arial "/>
              </a:rPr>
              <a:t> </a:t>
            </a:r>
            <a:r>
              <a:rPr lang="en-US" sz="2000" dirty="0" err="1">
                <a:latin typeface="Arial "/>
              </a:rPr>
              <a:t>cuối</a:t>
            </a:r>
            <a:r>
              <a:rPr lang="en-US" sz="2000" dirty="0">
                <a:latin typeface="Arial "/>
              </a:rPr>
              <a:t> </a:t>
            </a:r>
            <a:r>
              <a:rPr lang="en-US" sz="2000" dirty="0" err="1">
                <a:latin typeface="Arial "/>
              </a:rPr>
              <a:t>bài</a:t>
            </a:r>
            <a:r>
              <a:rPr lang="en-US" sz="2000" dirty="0">
                <a:latin typeface="Arial "/>
              </a:rPr>
              <a:t> </a:t>
            </a:r>
            <a:r>
              <a:rPr lang="en-US" sz="2000" dirty="0" err="1">
                <a:latin typeface="Arial "/>
              </a:rPr>
              <a:t>học</a:t>
            </a:r>
            <a:r>
              <a:rPr lang="en-US" sz="2000" dirty="0">
                <a:latin typeface="Arial "/>
              </a:rPr>
              <a:t> (</a:t>
            </a:r>
            <a:r>
              <a:rPr lang="en-US" sz="2000" dirty="0" err="1">
                <a:latin typeface="Arial "/>
              </a:rPr>
              <a:t>ở</a:t>
            </a:r>
            <a:r>
              <a:rPr lang="en-US" sz="2000" dirty="0">
                <a:latin typeface="Arial "/>
              </a:rPr>
              <a:t> </a:t>
            </a:r>
            <a:r>
              <a:rPr lang="en-US" sz="2000" dirty="0" err="1">
                <a:latin typeface="Arial "/>
              </a:rPr>
              <a:t>mức</a:t>
            </a:r>
            <a:r>
              <a:rPr lang="en-US" sz="2000" dirty="0">
                <a:latin typeface="Arial "/>
              </a:rPr>
              <a:t> </a:t>
            </a:r>
            <a:r>
              <a:rPr lang="en-US" sz="2000" dirty="0" err="1">
                <a:latin typeface="Arial "/>
              </a:rPr>
              <a:t>độ</a:t>
            </a:r>
            <a:r>
              <a:rPr lang="en-US" sz="2000" dirty="0">
                <a:latin typeface="Arial "/>
              </a:rPr>
              <a:t> </a:t>
            </a:r>
            <a:r>
              <a:rPr lang="en-US" sz="2000" dirty="0" err="1">
                <a:latin typeface="Arial "/>
              </a:rPr>
              <a:t>cơ</a:t>
            </a:r>
            <a:r>
              <a:rPr lang="en-US" sz="2000" dirty="0">
                <a:latin typeface="Arial "/>
              </a:rPr>
              <a:t> </a:t>
            </a:r>
            <a:r>
              <a:rPr lang="en-US" sz="2000" dirty="0" err="1">
                <a:latin typeface="Arial "/>
              </a:rPr>
              <a:t>bản</a:t>
            </a:r>
            <a:r>
              <a:rPr lang="en-US" sz="2000" dirty="0">
                <a:latin typeface="Arial "/>
              </a:rPr>
              <a:t>, </a:t>
            </a:r>
            <a:r>
              <a:rPr lang="en-US" sz="2000" dirty="0" err="1">
                <a:latin typeface="Arial "/>
              </a:rPr>
              <a:t>số</a:t>
            </a:r>
            <a:r>
              <a:rPr lang="en-US" sz="2000" dirty="0">
                <a:latin typeface="Arial "/>
              </a:rPr>
              <a:t> </a:t>
            </a:r>
            <a:r>
              <a:rPr lang="en-US" sz="2000" dirty="0" err="1">
                <a:latin typeface="Arial "/>
              </a:rPr>
              <a:t>lượng</a:t>
            </a:r>
            <a:r>
              <a:rPr lang="en-US" sz="2000" dirty="0">
                <a:latin typeface="Arial "/>
              </a:rPr>
              <a:t> </a:t>
            </a:r>
            <a:r>
              <a:rPr lang="en-US" sz="2000" dirty="0" err="1">
                <a:latin typeface="Arial "/>
              </a:rPr>
              <a:t>vừa</a:t>
            </a:r>
            <a:r>
              <a:rPr lang="en-US" sz="2000" dirty="0">
                <a:latin typeface="Arial "/>
              </a:rPr>
              <a:t> </a:t>
            </a:r>
            <a:r>
              <a:rPr lang="en-US" sz="2000" dirty="0" err="1">
                <a:latin typeface="Arial "/>
              </a:rPr>
              <a:t>phải</a:t>
            </a:r>
            <a:r>
              <a:rPr lang="en-US" sz="2000" dirty="0">
                <a:latin typeface="Arial "/>
              </a:rPr>
              <a:t>)</a:t>
            </a:r>
          </a:p>
          <a:p>
            <a:pPr marL="285750" indent="-285750">
              <a:lnSpc>
                <a:spcPct val="120000"/>
              </a:lnSpc>
              <a:spcBef>
                <a:spcPts val="300"/>
              </a:spcBef>
              <a:spcAft>
                <a:spcPts val="300"/>
              </a:spcAft>
              <a:buFont typeface="Arial" panose="020B0604020202020204" pitchFamily="34" charset="0"/>
              <a:buChar char="•"/>
            </a:pP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cấu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bổ</a:t>
            </a:r>
            <a:r>
              <a:rPr lang="en-US" sz="2000" dirty="0">
                <a:latin typeface="Arial" panose="020B0604020202020204" pitchFamily="34" charset="0"/>
                <a:cs typeface="Arial" panose="020B0604020202020204" pitchFamily="34" charset="0"/>
              </a:rPr>
              <a:t> sung </a:t>
            </a:r>
            <a:r>
              <a:rPr lang="en-US" sz="2000" dirty="0" err="1">
                <a:latin typeface="Arial" panose="020B0604020202020204" pitchFamily="34" charset="0"/>
                <a:cs typeface="Arial" panose="020B0604020202020204" pitchFamily="34" charset="0"/>
              </a:rPr>
              <a:t>thông</a:t>
            </a:r>
            <a:r>
              <a:rPr lang="en-US" sz="2000" dirty="0">
                <a:latin typeface="Arial" panose="020B0604020202020204" pitchFamily="34" charset="0"/>
                <a:cs typeface="Arial" panose="020B0604020202020204" pitchFamily="34" charset="0"/>
              </a:rPr>
              <a:t> tin </a:t>
            </a:r>
            <a:r>
              <a:rPr lang="en-US" sz="2000" dirty="0" err="1">
                <a:latin typeface="Arial" panose="020B0604020202020204" pitchFamily="34" charset="0"/>
                <a:cs typeface="Arial" panose="020B0604020202020204" pitchFamily="34" charset="0"/>
              </a:rPr>
              <a:t>liên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a:t>
            </a:r>
          </a:p>
        </p:txBody>
      </p:sp>
      <p:cxnSp>
        <p:nvCxnSpPr>
          <p:cNvPr id="6" name="Straight Arrow Connector 5">
            <a:extLst>
              <a:ext uri="{FF2B5EF4-FFF2-40B4-BE49-F238E27FC236}">
                <a16:creationId xmlns:a16="http://schemas.microsoft.com/office/drawing/2014/main" id="{3428BA14-958D-4045-93F3-3A6C4CD5485E}"/>
              </a:ext>
            </a:extLst>
          </p:cNvPr>
          <p:cNvCxnSpPr>
            <a:cxnSpLocks/>
          </p:cNvCxnSpPr>
          <p:nvPr/>
        </p:nvCxnSpPr>
        <p:spPr>
          <a:xfrm>
            <a:off x="4487916" y="2140241"/>
            <a:ext cx="720000" cy="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59009DF-797B-4E8D-BAA6-45C6C23AADDD}"/>
              </a:ext>
            </a:extLst>
          </p:cNvPr>
          <p:cNvCxnSpPr>
            <a:cxnSpLocks/>
          </p:cNvCxnSpPr>
          <p:nvPr/>
        </p:nvCxnSpPr>
        <p:spPr>
          <a:xfrm>
            <a:off x="2610437" y="2579169"/>
            <a:ext cx="2664000" cy="968217"/>
          </a:xfrm>
          <a:prstGeom prst="bentConnector3">
            <a:avLst>
              <a:gd name="adj1" fmla="val 81478"/>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298;p13">
            <a:extLst>
              <a:ext uri="{FF2B5EF4-FFF2-40B4-BE49-F238E27FC236}">
                <a16:creationId xmlns:a16="http://schemas.microsoft.com/office/drawing/2014/main" id="{3045444A-F26C-6148-9D92-72E61AAB2AC9}"/>
              </a:ext>
            </a:extLst>
          </p:cNvPr>
          <p:cNvSpPr txBox="1"/>
          <p:nvPr/>
        </p:nvSpPr>
        <p:spPr>
          <a:xfrm>
            <a:off x="438728" y="514153"/>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bg1"/>
                </a:solidFill>
                <a:latin typeface="Arial"/>
                <a:ea typeface="Arial"/>
                <a:cs typeface="Arial"/>
                <a:sym typeface="Arial"/>
              </a:rPr>
              <a:t>4</a:t>
            </a:r>
            <a:endParaRPr sz="2400" b="1" i="0" u="none" strike="noStrike" cap="none" dirty="0">
              <a:solidFill>
                <a:schemeClr val="bg1"/>
              </a:solidFill>
              <a:latin typeface="Arial"/>
              <a:ea typeface="Arial"/>
              <a:cs typeface="Arial"/>
              <a:sym typeface="Arial"/>
            </a:endParaRPr>
          </a:p>
        </p:txBody>
      </p:sp>
      <p:sp>
        <p:nvSpPr>
          <p:cNvPr id="14" name="Google Shape;298;p13">
            <a:extLst>
              <a:ext uri="{FF2B5EF4-FFF2-40B4-BE49-F238E27FC236}">
                <a16:creationId xmlns:a16="http://schemas.microsoft.com/office/drawing/2014/main" id="{F0FA6B71-FA21-FC42-88DF-7E8104D9D84C}"/>
              </a:ext>
            </a:extLst>
          </p:cNvPr>
          <p:cNvSpPr txBox="1"/>
          <p:nvPr/>
        </p:nvSpPr>
        <p:spPr>
          <a:xfrm>
            <a:off x="461947" y="445421"/>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bg1"/>
                </a:solidFill>
                <a:latin typeface="Arial"/>
                <a:ea typeface="Arial"/>
                <a:cs typeface="Arial"/>
                <a:sym typeface="Arial"/>
              </a:rPr>
              <a:t>4</a:t>
            </a:r>
            <a:endParaRPr sz="2400" b="1" i="0" u="none" strike="noStrike" cap="none" dirty="0">
              <a:solidFill>
                <a:schemeClr val="bg1"/>
              </a:solidFill>
              <a:latin typeface="Arial"/>
              <a:ea typeface="Arial"/>
              <a:cs typeface="Arial"/>
              <a:sym typeface="Arial"/>
            </a:endParaRPr>
          </a:p>
        </p:txBody>
      </p:sp>
      <p:sp>
        <p:nvSpPr>
          <p:cNvPr id="15" name="Google Shape;298;p13">
            <a:extLst>
              <a:ext uri="{FF2B5EF4-FFF2-40B4-BE49-F238E27FC236}">
                <a16:creationId xmlns:a16="http://schemas.microsoft.com/office/drawing/2014/main" id="{2EAD2A32-7673-0448-8E1A-CF713FB258DB}"/>
              </a:ext>
            </a:extLst>
          </p:cNvPr>
          <p:cNvSpPr txBox="1"/>
          <p:nvPr/>
        </p:nvSpPr>
        <p:spPr>
          <a:xfrm>
            <a:off x="591128" y="666553"/>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bg1"/>
                </a:solidFill>
                <a:latin typeface="Arial"/>
                <a:ea typeface="Arial"/>
                <a:cs typeface="Arial"/>
                <a:sym typeface="Arial"/>
              </a:rPr>
              <a:t>4</a:t>
            </a:r>
            <a:endParaRPr sz="2400" b="1" i="0" u="none" strike="noStrike" cap="none" dirty="0">
              <a:solidFill>
                <a:schemeClr val="bg1"/>
              </a:solidFill>
              <a:latin typeface="Arial"/>
              <a:ea typeface="Arial"/>
              <a:cs typeface="Arial"/>
              <a:sym typeface="Arial"/>
            </a:endParaRPr>
          </a:p>
        </p:txBody>
      </p:sp>
      <p:sp>
        <p:nvSpPr>
          <p:cNvPr id="17" name="Google Shape;298;p13">
            <a:extLst>
              <a:ext uri="{FF2B5EF4-FFF2-40B4-BE49-F238E27FC236}">
                <a16:creationId xmlns:a16="http://schemas.microsoft.com/office/drawing/2014/main" id="{D5186C20-EE02-7745-8E61-2692D4B4C6FA}"/>
              </a:ext>
            </a:extLst>
          </p:cNvPr>
          <p:cNvSpPr txBox="1"/>
          <p:nvPr/>
        </p:nvSpPr>
        <p:spPr>
          <a:xfrm>
            <a:off x="743528" y="818953"/>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bg1"/>
                </a:solidFill>
                <a:latin typeface="Arial"/>
                <a:ea typeface="Arial"/>
                <a:cs typeface="Arial"/>
                <a:sym typeface="Arial"/>
              </a:rPr>
              <a:t>4</a:t>
            </a:r>
            <a:endParaRPr sz="2400" b="1" i="0" u="none" strike="noStrike" cap="none" dirty="0">
              <a:solidFill>
                <a:schemeClr val="bg1"/>
              </a:solidFill>
              <a:latin typeface="Arial"/>
              <a:ea typeface="Arial"/>
              <a:cs typeface="Arial"/>
              <a:sym typeface="Arial"/>
            </a:endParaRPr>
          </a:p>
        </p:txBody>
      </p:sp>
      <p:sp>
        <p:nvSpPr>
          <p:cNvPr id="18" name="TextBox 17">
            <a:extLst>
              <a:ext uri="{FF2B5EF4-FFF2-40B4-BE49-F238E27FC236}">
                <a16:creationId xmlns:a16="http://schemas.microsoft.com/office/drawing/2014/main" id="{C1E742D3-8C87-1846-B5D2-3010AD74E0A3}"/>
              </a:ext>
            </a:extLst>
          </p:cNvPr>
          <p:cNvSpPr txBox="1"/>
          <p:nvPr/>
        </p:nvSpPr>
        <p:spPr>
          <a:xfrm>
            <a:off x="415509" y="541708"/>
            <a:ext cx="5114434"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I</a:t>
            </a:r>
            <a:r>
              <a:rPr lang="vi-VN" sz="2800" b="1" dirty="0">
                <a:solidFill>
                  <a:schemeClr val="bg1"/>
                </a:solidFill>
              </a:rPr>
              <a:t>V – </a:t>
            </a:r>
            <a:r>
              <a:rPr lang="vi-VN" sz="2400" b="1" dirty="0">
                <a:solidFill>
                  <a:schemeClr val="accent5">
                    <a:lumMod val="75000"/>
                  </a:schemeClr>
                </a:solidFill>
              </a:rPr>
              <a:t>CẤU TRÚC BÀI HỌC</a:t>
            </a:r>
          </a:p>
        </p:txBody>
      </p:sp>
      <p:pic>
        <p:nvPicPr>
          <p:cNvPr id="4" name="Picture 3" descr="Text&#10;&#10;Description automatically generated">
            <a:extLst>
              <a:ext uri="{FF2B5EF4-FFF2-40B4-BE49-F238E27FC236}">
                <a16:creationId xmlns:a16="http://schemas.microsoft.com/office/drawing/2014/main" id="{62C77F39-9155-6543-281C-FB26389FD8D5}"/>
              </a:ext>
            </a:extLst>
          </p:cNvPr>
          <p:cNvPicPr>
            <a:picLocks noChangeAspect="1"/>
          </p:cNvPicPr>
          <p:nvPr/>
        </p:nvPicPr>
        <p:blipFill>
          <a:blip r:embed="rId2"/>
          <a:stretch>
            <a:fillRect/>
          </a:stretch>
        </p:blipFill>
        <p:spPr>
          <a:xfrm>
            <a:off x="5306095" y="737809"/>
            <a:ext cx="6896100" cy="3971925"/>
          </a:xfrm>
          <a:prstGeom prst="rect">
            <a:avLst/>
          </a:prstGeom>
        </p:spPr>
      </p:pic>
    </p:spTree>
    <p:extLst>
      <p:ext uri="{BB962C8B-B14F-4D97-AF65-F5344CB8AC3E}">
        <p14:creationId xmlns:p14="http://schemas.microsoft.com/office/powerpoint/2010/main" val="3900204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188EDD-FA1D-5C49-A545-A186D515068B}"/>
              </a:ext>
            </a:extLst>
          </p:cNvPr>
          <p:cNvSpPr txBox="1"/>
          <p:nvPr/>
        </p:nvSpPr>
        <p:spPr>
          <a:xfrm>
            <a:off x="624467" y="420623"/>
            <a:ext cx="4042126" cy="830997"/>
          </a:xfrm>
          <a:prstGeom prst="rect">
            <a:avLst/>
          </a:prstGeom>
          <a:noFill/>
        </p:spPr>
        <p:txBody>
          <a:bodyPr wrap="square" rtlCol="0">
            <a:spAutoFit/>
          </a:bodyPr>
          <a:lstStyle/>
          <a:p>
            <a:r>
              <a:rPr lang="en-US" sz="2400" b="1" dirty="0">
                <a:solidFill>
                  <a:schemeClr val="accent5">
                    <a:lumMod val="75000"/>
                  </a:schemeClr>
                </a:solidFill>
              </a:rPr>
              <a:t>CẤU TRÚC CỦA MỖI ĐƠN VỊ KIẾN THỨC</a:t>
            </a:r>
            <a:r>
              <a:rPr lang="vi-VN" sz="2400" b="1" dirty="0">
                <a:solidFill>
                  <a:schemeClr val="accent5">
                    <a:lumMod val="75000"/>
                  </a:schemeClr>
                </a:solidFill>
              </a:rPr>
              <a:t> </a:t>
            </a:r>
          </a:p>
        </p:txBody>
      </p:sp>
      <p:sp>
        <p:nvSpPr>
          <p:cNvPr id="3" name="TextBox 2">
            <a:extLst>
              <a:ext uri="{FF2B5EF4-FFF2-40B4-BE49-F238E27FC236}">
                <a16:creationId xmlns:a16="http://schemas.microsoft.com/office/drawing/2014/main" id="{13E72DB1-3007-654D-B293-8C34C1D8B2CC}"/>
              </a:ext>
            </a:extLst>
          </p:cNvPr>
          <p:cNvSpPr txBox="1"/>
          <p:nvPr/>
        </p:nvSpPr>
        <p:spPr>
          <a:xfrm>
            <a:off x="624467" y="1452308"/>
            <a:ext cx="3935659" cy="369332"/>
          </a:xfrm>
          <a:prstGeom prst="rect">
            <a:avLst/>
          </a:prstGeom>
          <a:noFill/>
        </p:spPr>
        <p:txBody>
          <a:bodyPr wrap="square" rtlCol="0">
            <a:spAutoFit/>
          </a:bodyPr>
          <a:lstStyle/>
          <a:p>
            <a:pPr marL="342900" indent="-342900">
              <a:buFont typeface="Arial" panose="020B0604020202020204" pitchFamily="34" charset="0"/>
              <a:buChar char="•"/>
            </a:pPr>
            <a:r>
              <a:rPr lang="en-US" b="1" dirty="0" err="1"/>
              <a:t>Hoạt</a:t>
            </a:r>
            <a:r>
              <a:rPr lang="en-US" b="1" dirty="0"/>
              <a:t> </a:t>
            </a:r>
            <a:r>
              <a:rPr lang="en-US" b="1" dirty="0" err="1"/>
              <a:t>động</a:t>
            </a:r>
            <a:r>
              <a:rPr lang="en-US" b="1" dirty="0"/>
              <a:t> </a:t>
            </a:r>
            <a:r>
              <a:rPr lang="en-US" b="1" dirty="0" err="1"/>
              <a:t>hình</a:t>
            </a:r>
            <a:r>
              <a:rPr lang="en-US" b="1" dirty="0"/>
              <a:t> </a:t>
            </a:r>
            <a:r>
              <a:rPr lang="en-US" b="1" dirty="0" err="1"/>
              <a:t>thành</a:t>
            </a:r>
            <a:r>
              <a:rPr lang="en-US" b="1" dirty="0"/>
              <a:t> </a:t>
            </a:r>
            <a:r>
              <a:rPr lang="en-US" b="1" dirty="0" err="1"/>
              <a:t>kiến</a:t>
            </a:r>
            <a:r>
              <a:rPr lang="en-US" b="1" dirty="0"/>
              <a:t> </a:t>
            </a:r>
            <a:r>
              <a:rPr lang="en-US" b="1" dirty="0" err="1"/>
              <a:t>thức</a:t>
            </a:r>
            <a:endParaRPr lang="en-US" b="1" dirty="0"/>
          </a:p>
        </p:txBody>
      </p:sp>
      <p:sp>
        <p:nvSpPr>
          <p:cNvPr id="7" name="TextBox 6">
            <a:extLst>
              <a:ext uri="{FF2B5EF4-FFF2-40B4-BE49-F238E27FC236}">
                <a16:creationId xmlns:a16="http://schemas.microsoft.com/office/drawing/2014/main" id="{D4856BFA-3574-F847-89B0-034AFA5F09C0}"/>
              </a:ext>
            </a:extLst>
          </p:cNvPr>
          <p:cNvSpPr txBox="1"/>
          <p:nvPr/>
        </p:nvSpPr>
        <p:spPr>
          <a:xfrm>
            <a:off x="792957" y="4737763"/>
            <a:ext cx="2142483" cy="369332"/>
          </a:xfrm>
          <a:prstGeom prst="rect">
            <a:avLst/>
          </a:prstGeom>
          <a:noFill/>
        </p:spPr>
        <p:txBody>
          <a:bodyPr wrap="square" rtlCol="0">
            <a:spAutoFit/>
          </a:bodyPr>
          <a:lstStyle/>
          <a:p>
            <a:pPr marL="285750" indent="-285750">
              <a:buFont typeface="Arial" panose="020B0604020202020204" pitchFamily="34" charset="0"/>
              <a:buChar char="•"/>
            </a:pPr>
            <a:r>
              <a:rPr lang="en-US" b="1" dirty="0" err="1"/>
              <a:t>Khung</a:t>
            </a:r>
            <a:r>
              <a:rPr lang="en-US" b="1" dirty="0"/>
              <a:t> </a:t>
            </a:r>
            <a:r>
              <a:rPr lang="en-US" b="1" dirty="0" err="1"/>
              <a:t>kiến</a:t>
            </a:r>
            <a:r>
              <a:rPr lang="en-US" b="1" dirty="0"/>
              <a:t> </a:t>
            </a:r>
            <a:r>
              <a:rPr lang="en-US" b="1" dirty="0" err="1"/>
              <a:t>thức</a:t>
            </a:r>
            <a:endParaRPr lang="vi-VN" b="1" dirty="0"/>
          </a:p>
        </p:txBody>
      </p:sp>
      <p:cxnSp>
        <p:nvCxnSpPr>
          <p:cNvPr id="9" name="Straight Connector 8"/>
          <p:cNvCxnSpPr>
            <a:cxnSpLocks/>
          </p:cNvCxnSpPr>
          <p:nvPr/>
        </p:nvCxnSpPr>
        <p:spPr>
          <a:xfrm>
            <a:off x="4179876" y="1636974"/>
            <a:ext cx="791517" cy="0"/>
          </a:xfrm>
          <a:prstGeom prst="line">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3048000" y="5013434"/>
            <a:ext cx="1923393" cy="0"/>
          </a:xfrm>
          <a:prstGeom prst="line">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5038233" y="1071950"/>
            <a:ext cx="7163138" cy="5008810"/>
          </a:xfrm>
          <a:prstGeom prst="rect">
            <a:avLst/>
          </a:prstGeom>
        </p:spPr>
      </p:pic>
    </p:spTree>
    <p:extLst>
      <p:ext uri="{BB962C8B-B14F-4D97-AF65-F5344CB8AC3E}">
        <p14:creationId xmlns:p14="http://schemas.microsoft.com/office/powerpoint/2010/main" val="2389589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03E63A-27F9-D440-A9B8-81E68BF91C87}"/>
              </a:ext>
            </a:extLst>
          </p:cNvPr>
          <p:cNvSpPr txBox="1"/>
          <p:nvPr/>
        </p:nvSpPr>
        <p:spPr>
          <a:xfrm>
            <a:off x="517753" y="1974139"/>
            <a:ext cx="4511447" cy="2222340"/>
          </a:xfrm>
          <a:prstGeom prst="rect">
            <a:avLst/>
          </a:prstGeom>
          <a:noFill/>
        </p:spPr>
        <p:txBody>
          <a:bodyPr wrap="square" rtlCol="0">
            <a:spAutoFit/>
          </a:bodyPr>
          <a:lstStyle/>
          <a:p>
            <a:pPr>
              <a:lnSpc>
                <a:spcPts val="2400"/>
              </a:lnSpc>
            </a:pPr>
            <a:r>
              <a:rPr lang="vi-VN" dirty="0">
                <a:solidFill>
                  <a:srgbClr val="0070C0"/>
                </a:solidFill>
              </a:rPr>
              <a:t>TỔNG CHỦ BIÊN</a:t>
            </a:r>
            <a:r>
              <a:rPr lang="vi-VN" dirty="0"/>
              <a:t>: Hà Huy Khoái</a:t>
            </a:r>
          </a:p>
          <a:p>
            <a:pPr>
              <a:lnSpc>
                <a:spcPts val="2400"/>
              </a:lnSpc>
            </a:pPr>
            <a:r>
              <a:rPr lang="vi-VN" dirty="0">
                <a:solidFill>
                  <a:srgbClr val="0070C0"/>
                </a:solidFill>
              </a:rPr>
              <a:t>ĐỒNG CHỦ BIÊN</a:t>
            </a:r>
            <a:r>
              <a:rPr lang="vi-VN" dirty="0"/>
              <a:t>: Cung Thế Anh, </a:t>
            </a:r>
            <a:r>
              <a:rPr lang="en-US" dirty="0"/>
              <a:t/>
            </a:r>
            <a:br>
              <a:rPr lang="en-US" dirty="0"/>
            </a:br>
            <a:r>
              <a:rPr lang="vi-VN" dirty="0"/>
              <a:t>Trần Văn Tấn, Đặng Hùng Thắng</a:t>
            </a:r>
          </a:p>
          <a:p>
            <a:pPr>
              <a:lnSpc>
                <a:spcPts val="2400"/>
              </a:lnSpc>
            </a:pPr>
            <a:r>
              <a:rPr lang="vi-VN" dirty="0">
                <a:solidFill>
                  <a:srgbClr val="0070C0"/>
                </a:solidFill>
              </a:rPr>
              <a:t>TÁC GIẢ</a:t>
            </a:r>
            <a:r>
              <a:rPr lang="vi-VN" dirty="0"/>
              <a:t>:  Trần Mạnh Cường, Lê Văn Cường</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Nguyễn Đạt Đăng, Lê Văn Hiện,</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vi-VN" dirty="0">
                <a:latin typeface="Arial" panose="020B0604020202020204" pitchFamily="34" charset="0"/>
                <a:cs typeface="Arial" panose="020B0604020202020204" pitchFamily="34" charset="0"/>
              </a:rPr>
              <a:t>Phan Thanh Hồng, Trần Đình Kế, Phạm Anh Minh, Nguyễn Thị Kim Sơn</a:t>
            </a:r>
            <a:endParaRPr lang="vi-VN" spc="-50" dirty="0"/>
          </a:p>
        </p:txBody>
      </p:sp>
      <p:sp>
        <p:nvSpPr>
          <p:cNvPr id="7" name="TextBox 6"/>
          <p:cNvSpPr txBox="1"/>
          <p:nvPr/>
        </p:nvSpPr>
        <p:spPr>
          <a:xfrm>
            <a:off x="517753" y="1426133"/>
            <a:ext cx="4959960" cy="892552"/>
          </a:xfrm>
          <a:prstGeom prst="rect">
            <a:avLst/>
          </a:prstGeom>
          <a:noFill/>
        </p:spPr>
        <p:txBody>
          <a:bodyPr wrap="square" rtlCol="0">
            <a:spAutoFit/>
          </a:bodyPr>
          <a:lstStyle/>
          <a:p>
            <a:r>
              <a:rPr lang="en-US" sz="2800" b="1" dirty="0">
                <a:solidFill>
                  <a:srgbClr val="00B050"/>
                </a:solidFill>
                <a:latin typeface="Myriad Pro" panose="020B0503030403020204" pitchFamily="34" charset="0"/>
                <a:cs typeface="Myriad Arabic" panose="01010101010101010101" pitchFamily="50" charset="-78"/>
              </a:rPr>
              <a:t>SÁCH GIÁO KHOA TOÁN 11</a:t>
            </a:r>
          </a:p>
          <a:p>
            <a:endParaRPr lang="en-US" sz="2400" b="1" dirty="0">
              <a:solidFill>
                <a:srgbClr val="3EB8EB"/>
              </a:solidFill>
              <a:latin typeface="Myriad Pro" panose="020B0503030403020204" pitchFamily="34" charset="0"/>
              <a:cs typeface="Myriad Arabic" panose="01010101010101010101" pitchFamily="50" charset="-78"/>
            </a:endParaRPr>
          </a:p>
        </p:txBody>
      </p:sp>
      <p:sp>
        <p:nvSpPr>
          <p:cNvPr id="2" name="TextBox 1">
            <a:extLst>
              <a:ext uri="{FF2B5EF4-FFF2-40B4-BE49-F238E27FC236}">
                <a16:creationId xmlns:a16="http://schemas.microsoft.com/office/drawing/2014/main" id="{28CB6D31-3793-7D42-A07C-EE61EF65AAD4}"/>
              </a:ext>
            </a:extLst>
          </p:cNvPr>
          <p:cNvSpPr txBox="1"/>
          <p:nvPr/>
        </p:nvSpPr>
        <p:spPr>
          <a:xfrm>
            <a:off x="2372198" y="5097109"/>
            <a:ext cx="8513942" cy="369332"/>
          </a:xfrm>
          <a:prstGeom prst="rect">
            <a:avLst/>
          </a:prstGeom>
          <a:noFill/>
        </p:spPr>
        <p:txBody>
          <a:bodyPr wrap="square" rtlCol="0">
            <a:spAutoFit/>
          </a:bodyPr>
          <a:lstStyle/>
          <a:p>
            <a:pPr algn="just"/>
            <a:r>
              <a:rPr lang="en-US" dirty="0">
                <a:solidFill>
                  <a:srgbClr val="0070C0"/>
                </a:solidFill>
                <a:latin typeface="Arial" panose="020B0604020202020204" pitchFamily="34" charset="0"/>
                <a:cs typeface="Arial" panose="020B0604020202020204" pitchFamily="34" charset="0"/>
              </a:rPr>
              <a:t>S</a:t>
            </a:r>
            <a:r>
              <a:rPr lang="x-none">
                <a:solidFill>
                  <a:srgbClr val="0070C0"/>
                </a:solidFill>
                <a:latin typeface="Arial" panose="020B0604020202020204" pitchFamily="34" charset="0"/>
                <a:cs typeface="Arial" panose="020B0604020202020204" pitchFamily="34" charset="0"/>
              </a:rPr>
              <a:t>GK Toán 1</a:t>
            </a:r>
            <a:r>
              <a:rPr lang="vi-VN" dirty="0">
                <a:solidFill>
                  <a:srgbClr val="0070C0"/>
                </a:solidFill>
                <a:latin typeface="Arial" panose="020B0604020202020204" pitchFamily="34" charset="0"/>
                <a:cs typeface="Arial" panose="020B0604020202020204" pitchFamily="34" charset="0"/>
              </a:rPr>
              <a:t>1</a:t>
            </a:r>
            <a:r>
              <a:rPr lang="x-none">
                <a:solidFill>
                  <a:srgbClr val="0070C0"/>
                </a:solidFill>
                <a:latin typeface="Arial" panose="020B0604020202020204" pitchFamily="34" charset="0"/>
                <a:cs typeface="Arial" panose="020B0604020202020204" pitchFamily="34" charset="0"/>
              </a:rPr>
              <a:t> </a:t>
            </a:r>
            <a:r>
              <a:rPr lang="en-US" dirty="0">
                <a:solidFill>
                  <a:srgbClr val="0070C0"/>
                </a:solidFill>
                <a:latin typeface="Arial" panose="020B0604020202020204" pitchFamily="34" charset="0"/>
                <a:cs typeface="Arial" panose="020B0604020202020204" pitchFamily="34" charset="0"/>
              </a:rPr>
              <a:t>(</a:t>
            </a:r>
            <a:r>
              <a:rPr lang="en-US" dirty="0" err="1">
                <a:solidFill>
                  <a:srgbClr val="0070C0"/>
                </a:solidFill>
                <a:latin typeface="Arial" panose="020B0604020202020204" pitchFamily="34" charset="0"/>
                <a:cs typeface="Arial" panose="020B0604020202020204" pitchFamily="34" charset="0"/>
              </a:rPr>
              <a:t>thời</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lượng</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là</a:t>
            </a:r>
            <a:r>
              <a:rPr lang="en-US" dirty="0">
                <a:solidFill>
                  <a:srgbClr val="0070C0"/>
                </a:solidFill>
                <a:latin typeface="Arial" panose="020B0604020202020204" pitchFamily="34" charset="0"/>
                <a:cs typeface="Arial" panose="020B0604020202020204" pitchFamily="34" charset="0"/>
              </a:rPr>
              <a:t> </a:t>
            </a:r>
            <a:r>
              <a:rPr lang="x-none">
                <a:solidFill>
                  <a:srgbClr val="0070C0"/>
                </a:solidFill>
                <a:latin typeface="Arial" panose="020B0604020202020204" pitchFamily="34" charset="0"/>
                <a:cs typeface="Arial" panose="020B0604020202020204" pitchFamily="34" charset="0"/>
              </a:rPr>
              <a:t>105 tiết</a:t>
            </a:r>
            <a:r>
              <a:rPr lang="en-US" dirty="0">
                <a:solidFill>
                  <a:srgbClr val="0070C0"/>
                </a:solidFill>
                <a:latin typeface="Arial" panose="020B0604020202020204" pitchFamily="34" charset="0"/>
                <a:cs typeface="Arial" panose="020B0604020202020204" pitchFamily="34" charset="0"/>
              </a:rPr>
              <a:t>) </a:t>
            </a:r>
            <a:r>
              <a:rPr lang="x-none">
                <a:solidFill>
                  <a:srgbClr val="0070C0"/>
                </a:solidFill>
                <a:latin typeface="Arial" panose="020B0604020202020204" pitchFamily="34" charset="0"/>
                <a:cs typeface="Arial" panose="020B0604020202020204" pitchFamily="34" charset="0"/>
              </a:rPr>
              <a:t>là phần </a:t>
            </a:r>
            <a:r>
              <a:rPr lang="en-US" b="1" dirty="0">
                <a:solidFill>
                  <a:srgbClr val="0070C0"/>
                </a:solidFill>
                <a:latin typeface="Arial" panose="020B0604020202020204" pitchFamily="34" charset="0"/>
                <a:cs typeface="Arial" panose="020B0604020202020204" pitchFamily="34" charset="0"/>
              </a:rPr>
              <a:t>b</a:t>
            </a:r>
            <a:r>
              <a:rPr lang="x-none" b="1">
                <a:solidFill>
                  <a:srgbClr val="0070C0"/>
                </a:solidFill>
                <a:latin typeface="Arial" panose="020B0604020202020204" pitchFamily="34" charset="0"/>
                <a:cs typeface="Arial" panose="020B0604020202020204" pitchFamily="34" charset="0"/>
              </a:rPr>
              <a:t>ắt buộc</a:t>
            </a:r>
            <a:r>
              <a:rPr lang="x-none">
                <a:solidFill>
                  <a:srgbClr val="0070C0"/>
                </a:solidFill>
                <a:latin typeface="Arial" panose="020B0604020202020204" pitchFamily="34" charset="0"/>
                <a:cs typeface="Arial" panose="020B0604020202020204" pitchFamily="34" charset="0"/>
              </a:rPr>
              <a:t>,</a:t>
            </a:r>
            <a:r>
              <a:rPr lang="en-US" dirty="0">
                <a:solidFill>
                  <a:srgbClr val="0070C0"/>
                </a:solidFill>
                <a:latin typeface="Arial" panose="020B0604020202020204" pitchFamily="34" charset="0"/>
                <a:cs typeface="Arial" panose="020B0604020202020204" pitchFamily="34" charset="0"/>
              </a:rPr>
              <a:t> </a:t>
            </a:r>
            <a:r>
              <a:rPr lang="x-none">
                <a:solidFill>
                  <a:srgbClr val="0070C0"/>
                </a:solidFill>
                <a:latin typeface="Arial" panose="020B0604020202020204" pitchFamily="34" charset="0"/>
                <a:cs typeface="Arial" panose="020B0604020202020204" pitchFamily="34" charset="0"/>
              </a:rPr>
              <a:t>chung cho mọi học sinh.</a:t>
            </a:r>
            <a:endParaRPr lang="x-none"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rot="852301">
            <a:off x="5819910" y="4207017"/>
            <a:ext cx="1104854" cy="369332"/>
          </a:xfrm>
          <a:prstGeom prst="rect">
            <a:avLst/>
          </a:prstGeom>
        </p:spPr>
        <p:txBody>
          <a:bodyPr wrap="none">
            <a:spAutoFit/>
          </a:bodyPr>
          <a:lstStyle/>
          <a:p>
            <a:r>
              <a:rPr lang="x-none">
                <a:solidFill>
                  <a:schemeClr val="accent2">
                    <a:lumMod val="75000"/>
                  </a:schemeClr>
                </a:solidFill>
              </a:rPr>
              <a:t>1</a:t>
            </a:r>
            <a:r>
              <a:rPr lang="vi-VN" dirty="0">
                <a:solidFill>
                  <a:schemeClr val="accent2">
                    <a:lumMod val="75000"/>
                  </a:schemeClr>
                </a:solidFill>
              </a:rPr>
              <a:t>32</a:t>
            </a:r>
            <a:r>
              <a:rPr lang="x-none">
                <a:solidFill>
                  <a:schemeClr val="accent2">
                    <a:lumMod val="75000"/>
                  </a:schemeClr>
                </a:solidFill>
              </a:rPr>
              <a:t> trang</a:t>
            </a:r>
            <a:endParaRPr lang="en-US" dirty="0"/>
          </a:p>
        </p:txBody>
      </p:sp>
      <p:sp>
        <p:nvSpPr>
          <p:cNvPr id="10" name="Rectangle 9"/>
          <p:cNvSpPr/>
          <p:nvPr/>
        </p:nvSpPr>
        <p:spPr>
          <a:xfrm rot="852301">
            <a:off x="8486249" y="4474354"/>
            <a:ext cx="1082412" cy="369332"/>
          </a:xfrm>
          <a:prstGeom prst="rect">
            <a:avLst/>
          </a:prstGeom>
        </p:spPr>
        <p:txBody>
          <a:bodyPr wrap="none">
            <a:spAutoFit/>
          </a:bodyPr>
          <a:lstStyle/>
          <a:p>
            <a:r>
              <a:rPr lang="x-none">
                <a:solidFill>
                  <a:schemeClr val="accent2">
                    <a:lumMod val="75000"/>
                  </a:schemeClr>
                </a:solidFill>
              </a:rPr>
              <a:t>1</a:t>
            </a:r>
            <a:r>
              <a:rPr lang="en-US" dirty="0">
                <a:solidFill>
                  <a:schemeClr val="accent2">
                    <a:lumMod val="75000"/>
                  </a:schemeClr>
                </a:solidFill>
              </a:rPr>
              <a:t>12</a:t>
            </a:r>
            <a:r>
              <a:rPr lang="x-none">
                <a:solidFill>
                  <a:schemeClr val="accent2">
                    <a:lumMod val="75000"/>
                  </a:schemeClr>
                </a:solidFill>
              </a:rPr>
              <a:t> trang</a:t>
            </a:r>
            <a:endParaRPr lang="en-US" dirty="0"/>
          </a:p>
        </p:txBody>
      </p:sp>
      <p:pic>
        <p:nvPicPr>
          <p:cNvPr id="6" name="Picture 5">
            <a:extLst>
              <a:ext uri="{FF2B5EF4-FFF2-40B4-BE49-F238E27FC236}">
                <a16:creationId xmlns:a16="http://schemas.microsoft.com/office/drawing/2014/main" id="{F11E842F-A03A-8D76-1EAA-457F33E0C0BF}"/>
              </a:ext>
            </a:extLst>
          </p:cNvPr>
          <p:cNvPicPr>
            <a:picLocks noChangeAspect="1"/>
          </p:cNvPicPr>
          <p:nvPr/>
        </p:nvPicPr>
        <p:blipFill>
          <a:blip r:embed="rId2"/>
          <a:stretch>
            <a:fillRect/>
          </a:stretch>
        </p:blipFill>
        <p:spPr>
          <a:xfrm rot="870912">
            <a:off x="5932436" y="1389041"/>
            <a:ext cx="1939925" cy="2759075"/>
          </a:xfrm>
          <a:prstGeom prst="rect">
            <a:avLst/>
          </a:prstGeom>
        </p:spPr>
      </p:pic>
      <p:pic>
        <p:nvPicPr>
          <p:cNvPr id="12" name="Picture 11">
            <a:extLst>
              <a:ext uri="{FF2B5EF4-FFF2-40B4-BE49-F238E27FC236}">
                <a16:creationId xmlns:a16="http://schemas.microsoft.com/office/drawing/2014/main" id="{AA2E94D7-7EFC-61D8-25F0-7CD5935C484D}"/>
              </a:ext>
            </a:extLst>
          </p:cNvPr>
          <p:cNvPicPr>
            <a:picLocks noChangeAspect="1"/>
          </p:cNvPicPr>
          <p:nvPr/>
        </p:nvPicPr>
        <p:blipFill>
          <a:blip r:embed="rId3"/>
          <a:stretch>
            <a:fillRect/>
          </a:stretch>
        </p:blipFill>
        <p:spPr>
          <a:xfrm rot="827972">
            <a:off x="8329563" y="1628737"/>
            <a:ext cx="1955800" cy="2759075"/>
          </a:xfrm>
          <a:prstGeom prst="rect">
            <a:avLst/>
          </a:prstGeom>
        </p:spPr>
      </p:pic>
    </p:spTree>
    <p:extLst>
      <p:ext uri="{BB962C8B-B14F-4D97-AF65-F5344CB8AC3E}">
        <p14:creationId xmlns:p14="http://schemas.microsoft.com/office/powerpoint/2010/main" val="3524254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0F7D3E-F24D-4092-B7F2-2938A0E3F404}"/>
              </a:ext>
            </a:extLst>
          </p:cNvPr>
          <p:cNvSpPr txBox="1"/>
          <p:nvPr/>
        </p:nvSpPr>
        <p:spPr>
          <a:xfrm>
            <a:off x="581890" y="735072"/>
            <a:ext cx="3549341" cy="6186309"/>
          </a:xfrm>
          <a:prstGeom prst="rect">
            <a:avLst/>
          </a:prstGeom>
          <a:noFill/>
        </p:spPr>
        <p:txBody>
          <a:bodyPr wrap="square" rtlCol="0">
            <a:spAutoFit/>
          </a:bodyPr>
          <a:lstStyle/>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err="1"/>
              <a:t>Ví</a:t>
            </a:r>
            <a:r>
              <a:rPr lang="en-US" b="1" dirty="0"/>
              <a:t> </a:t>
            </a:r>
            <a:r>
              <a:rPr lang="en-US" b="1" dirty="0" err="1"/>
              <a:t>dụ</a:t>
            </a:r>
            <a:r>
              <a:rPr lang="en-US" b="1" dirty="0"/>
              <a:t> </a:t>
            </a:r>
            <a:r>
              <a:rPr lang="en-US" b="1" dirty="0" err="1"/>
              <a:t>mẫu</a:t>
            </a: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endParaRPr lang="en-US" b="1" dirty="0"/>
          </a:p>
          <a:p>
            <a:endParaRPr lang="en-US" b="1" dirty="0"/>
          </a:p>
          <a:p>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err="1"/>
              <a:t>Luyện</a:t>
            </a:r>
            <a:r>
              <a:rPr lang="en-US" b="1" dirty="0"/>
              <a:t> </a:t>
            </a:r>
            <a:r>
              <a:rPr lang="en-US" b="1" dirty="0" err="1"/>
              <a:t>tập</a:t>
            </a:r>
            <a:r>
              <a:rPr lang="en-US" b="1" dirty="0"/>
              <a:t>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endParaRPr lang="en-US" b="1" dirty="0"/>
          </a:p>
          <a:p>
            <a:pPr marL="285750" indent="-285750">
              <a:buFont typeface="Arial" panose="020B0604020202020204" pitchFamily="34" charset="0"/>
              <a:buChar char="•"/>
            </a:pPr>
            <a:r>
              <a:rPr lang="en-US" b="1" dirty="0" err="1"/>
              <a:t>Vận</a:t>
            </a:r>
            <a:r>
              <a:rPr lang="en-US" b="1" dirty="0"/>
              <a:t> </a:t>
            </a:r>
            <a:r>
              <a:rPr lang="en-US" b="1" dirty="0" err="1"/>
              <a:t>dụng</a:t>
            </a:r>
            <a:endParaRPr lang="en-US" b="1" dirty="0"/>
          </a:p>
        </p:txBody>
      </p:sp>
      <p:cxnSp>
        <p:nvCxnSpPr>
          <p:cNvPr id="6" name="Straight Arrow Connector 5">
            <a:extLst>
              <a:ext uri="{FF2B5EF4-FFF2-40B4-BE49-F238E27FC236}">
                <a16:creationId xmlns:a16="http://schemas.microsoft.com/office/drawing/2014/main" id="{4B95DF68-7120-466C-957F-328F44CF1415}"/>
              </a:ext>
            </a:extLst>
          </p:cNvPr>
          <p:cNvCxnSpPr>
            <a:cxnSpLocks/>
          </p:cNvCxnSpPr>
          <p:nvPr/>
        </p:nvCxnSpPr>
        <p:spPr>
          <a:xfrm flipV="1">
            <a:off x="3061910" y="461935"/>
            <a:ext cx="1393773" cy="133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BF39FC5-8426-40ED-A6E9-F8FCBA87E4A7}"/>
              </a:ext>
            </a:extLst>
          </p:cNvPr>
          <p:cNvCxnSpPr>
            <a:cxnSpLocks/>
          </p:cNvCxnSpPr>
          <p:nvPr/>
        </p:nvCxnSpPr>
        <p:spPr>
          <a:xfrm flipV="1">
            <a:off x="2262076" y="5557598"/>
            <a:ext cx="2327564"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 name="Picture 2" descr="Text&#10;&#10;Description automatically generated">
            <a:extLst>
              <a:ext uri="{FF2B5EF4-FFF2-40B4-BE49-F238E27FC236}">
                <a16:creationId xmlns:a16="http://schemas.microsoft.com/office/drawing/2014/main" id="{1F22A0C1-3273-D996-15A5-FB82A0A4D284}"/>
              </a:ext>
            </a:extLst>
          </p:cNvPr>
          <p:cNvPicPr>
            <a:picLocks noChangeAspect="1"/>
          </p:cNvPicPr>
          <p:nvPr/>
        </p:nvPicPr>
        <p:blipFill>
          <a:blip r:embed="rId2"/>
          <a:stretch>
            <a:fillRect/>
          </a:stretch>
        </p:blipFill>
        <p:spPr>
          <a:xfrm>
            <a:off x="5219032" y="0"/>
            <a:ext cx="6882984" cy="6858000"/>
          </a:xfrm>
          <a:prstGeom prst="rect">
            <a:avLst/>
          </a:prstGeom>
        </p:spPr>
      </p:pic>
      <p:cxnSp>
        <p:nvCxnSpPr>
          <p:cNvPr id="11" name="Straight Arrow Connector 10">
            <a:extLst>
              <a:ext uri="{FF2B5EF4-FFF2-40B4-BE49-F238E27FC236}">
                <a16:creationId xmlns:a16="http://schemas.microsoft.com/office/drawing/2014/main" id="{6666634C-AA5F-A1BA-713B-EB72882F0B06}"/>
              </a:ext>
            </a:extLst>
          </p:cNvPr>
          <p:cNvCxnSpPr>
            <a:cxnSpLocks/>
          </p:cNvCxnSpPr>
          <p:nvPr/>
        </p:nvCxnSpPr>
        <p:spPr>
          <a:xfrm flipV="1">
            <a:off x="2262076" y="6697970"/>
            <a:ext cx="2327564"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2FB8E3-52FB-95F4-97C3-5C73C444098A}"/>
              </a:ext>
            </a:extLst>
          </p:cNvPr>
          <p:cNvCxnSpPr>
            <a:cxnSpLocks/>
          </p:cNvCxnSpPr>
          <p:nvPr/>
        </p:nvCxnSpPr>
        <p:spPr>
          <a:xfrm>
            <a:off x="3061970" y="461936"/>
            <a:ext cx="0" cy="393901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8D95CA3-D564-6B36-AE10-3A4862D3461E}"/>
              </a:ext>
            </a:extLst>
          </p:cNvPr>
          <p:cNvCxnSpPr>
            <a:cxnSpLocks/>
          </p:cNvCxnSpPr>
          <p:nvPr/>
        </p:nvCxnSpPr>
        <p:spPr>
          <a:xfrm>
            <a:off x="3061910" y="4400947"/>
            <a:ext cx="139377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A552E07-9E91-AA3E-8928-3DB0A157F6C6}"/>
              </a:ext>
            </a:extLst>
          </p:cNvPr>
          <p:cNvCxnSpPr>
            <a:cxnSpLocks/>
          </p:cNvCxnSpPr>
          <p:nvPr/>
        </p:nvCxnSpPr>
        <p:spPr>
          <a:xfrm>
            <a:off x="2087726" y="2084802"/>
            <a:ext cx="97418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392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ED10B-AB79-6F4D-BCEB-72146F6ED88A}"/>
              </a:ext>
            </a:extLst>
          </p:cNvPr>
          <p:cNvSpPr/>
          <p:nvPr/>
        </p:nvSpPr>
        <p:spPr>
          <a:xfrm>
            <a:off x="529031" y="231153"/>
            <a:ext cx="7257907" cy="461665"/>
          </a:xfrm>
          <a:prstGeom prst="rect">
            <a:avLst/>
          </a:prstGeom>
        </p:spPr>
        <p:txBody>
          <a:bodyPr wrap="square">
            <a:spAutoFit/>
          </a:bodyPr>
          <a:lstStyle/>
          <a:p>
            <a:r>
              <a:rPr lang="vi-VN" sz="2400" b="1" dirty="0"/>
              <a:t>Chức năng của từng cấu phần trong mỗi bài học</a:t>
            </a:r>
            <a:endParaRPr lang="vi-VN" sz="2800" dirty="0"/>
          </a:p>
        </p:txBody>
      </p:sp>
      <p:graphicFrame>
        <p:nvGraphicFramePr>
          <p:cNvPr id="5" name="Table 5">
            <a:extLst>
              <a:ext uri="{FF2B5EF4-FFF2-40B4-BE49-F238E27FC236}">
                <a16:creationId xmlns:a16="http://schemas.microsoft.com/office/drawing/2014/main" id="{B71C5587-828D-CA4C-91C2-8FE07DD7AE3A}"/>
              </a:ext>
            </a:extLst>
          </p:cNvPr>
          <p:cNvGraphicFramePr>
            <a:graphicFrameLocks noGrp="1"/>
          </p:cNvGraphicFramePr>
          <p:nvPr>
            <p:extLst>
              <p:ext uri="{D42A27DB-BD31-4B8C-83A1-F6EECF244321}">
                <p14:modId xmlns:p14="http://schemas.microsoft.com/office/powerpoint/2010/main" val="952335865"/>
              </p:ext>
            </p:extLst>
          </p:nvPr>
        </p:nvGraphicFramePr>
        <p:xfrm>
          <a:off x="514164" y="837290"/>
          <a:ext cx="10593658" cy="5820149"/>
        </p:xfrm>
        <a:graphic>
          <a:graphicData uri="http://schemas.openxmlformats.org/drawingml/2006/table">
            <a:tbl>
              <a:tblPr firstRow="1" bandRow="1">
                <a:tableStyleId>{5C22544A-7EE6-4342-B048-85BDC9FD1C3A}</a:tableStyleId>
              </a:tblPr>
              <a:tblGrid>
                <a:gridCol w="2030262">
                  <a:extLst>
                    <a:ext uri="{9D8B030D-6E8A-4147-A177-3AD203B41FA5}">
                      <a16:colId xmlns:a16="http://schemas.microsoft.com/office/drawing/2014/main" val="2441185084"/>
                    </a:ext>
                  </a:extLst>
                </a:gridCol>
                <a:gridCol w="2283149">
                  <a:extLst>
                    <a:ext uri="{9D8B030D-6E8A-4147-A177-3AD203B41FA5}">
                      <a16:colId xmlns:a16="http://schemas.microsoft.com/office/drawing/2014/main" val="1269101345"/>
                    </a:ext>
                  </a:extLst>
                </a:gridCol>
                <a:gridCol w="6280247">
                  <a:extLst>
                    <a:ext uri="{9D8B030D-6E8A-4147-A177-3AD203B41FA5}">
                      <a16:colId xmlns:a16="http://schemas.microsoft.com/office/drawing/2014/main" val="2827144228"/>
                    </a:ext>
                  </a:extLst>
                </a:gridCol>
              </a:tblGrid>
              <a:tr h="434049">
                <a:tc>
                  <a:txBody>
                    <a:bodyPr/>
                    <a:lstStyle/>
                    <a:p>
                      <a:pPr algn="ctr"/>
                      <a:r>
                        <a:rPr lang="vi-VN" dirty="0"/>
                        <a:t>Chức năng</a:t>
                      </a:r>
                    </a:p>
                  </a:txBody>
                  <a:tcPr/>
                </a:tc>
                <a:tc>
                  <a:txBody>
                    <a:bodyPr/>
                    <a:lstStyle/>
                    <a:p>
                      <a:pPr algn="ctr"/>
                      <a:r>
                        <a:rPr lang="vi-VN" dirty="0"/>
                        <a:t>Cấu phần</a:t>
                      </a:r>
                    </a:p>
                  </a:txBody>
                  <a:tcPr/>
                </a:tc>
                <a:tc>
                  <a:txBody>
                    <a:bodyPr/>
                    <a:lstStyle/>
                    <a:p>
                      <a:pPr algn="ctr"/>
                      <a:r>
                        <a:rPr lang="vi-VN" dirty="0"/>
                        <a:t>Đặc điểm</a:t>
                      </a:r>
                    </a:p>
                  </a:txBody>
                  <a:tcPr/>
                </a:tc>
                <a:extLst>
                  <a:ext uri="{0D108BD9-81ED-4DB2-BD59-A6C34878D82A}">
                    <a16:rowId xmlns:a16="http://schemas.microsoft.com/office/drawing/2014/main" val="1246923060"/>
                  </a:ext>
                </a:extLst>
              </a:tr>
              <a:tr h="857391">
                <a:tc>
                  <a:txBody>
                    <a:bodyPr/>
                    <a:lstStyle/>
                    <a:p>
                      <a:pPr algn="just"/>
                      <a:r>
                        <a:rPr lang="vi-VN" sz="1750" b="0" dirty="0">
                          <a:solidFill>
                            <a:schemeClr val="accent5">
                              <a:lumMod val="75000"/>
                            </a:schemeClr>
                          </a:solidFill>
                        </a:rPr>
                        <a:t>Khởi động</a:t>
                      </a:r>
                    </a:p>
                  </a:txBody>
                  <a:tcPr/>
                </a:tc>
                <a:tc>
                  <a:txBody>
                    <a:bodyPr/>
                    <a:lstStyle/>
                    <a:p>
                      <a:pPr algn="just"/>
                      <a:r>
                        <a:rPr lang="vi-VN" sz="1750" dirty="0">
                          <a:solidFill>
                            <a:srgbClr val="C00000"/>
                          </a:solidFill>
                        </a:rPr>
                        <a:t>Tình huống mở đầu bài học</a:t>
                      </a:r>
                    </a:p>
                  </a:txBody>
                  <a:tcPr/>
                </a:tc>
                <a:tc>
                  <a:txBody>
                    <a:bodyPr/>
                    <a:lstStyle/>
                    <a:p>
                      <a:pPr algn="just"/>
                      <a:r>
                        <a:rPr lang="vi-VN" sz="1750" dirty="0"/>
                        <a:t>Đưa ra tình huống làm nảy sinh nhu cầu học tập, thường là một bài toán thực tế đại diện hay đôi khi là một đoạn dẫn nhập</a:t>
                      </a:r>
                    </a:p>
                  </a:txBody>
                  <a:tcPr/>
                </a:tc>
                <a:extLst>
                  <a:ext uri="{0D108BD9-81ED-4DB2-BD59-A6C34878D82A}">
                    <a16:rowId xmlns:a16="http://schemas.microsoft.com/office/drawing/2014/main" val="329350719"/>
                  </a:ext>
                </a:extLst>
              </a:tr>
              <a:tr h="600907">
                <a:tc rowSpan="3">
                  <a:txBody>
                    <a:bodyPr/>
                    <a:lstStyle/>
                    <a:p>
                      <a:pPr algn="just"/>
                      <a:endParaRPr lang="vi-VN" sz="1750" b="0" dirty="0">
                        <a:solidFill>
                          <a:schemeClr val="accent5">
                            <a:lumMod val="75000"/>
                          </a:schemeClr>
                        </a:solidFill>
                      </a:endParaRPr>
                    </a:p>
                    <a:p>
                      <a:pPr algn="just"/>
                      <a:r>
                        <a:rPr lang="vi-VN" sz="1750" b="0" dirty="0">
                          <a:solidFill>
                            <a:schemeClr val="accent5">
                              <a:lumMod val="75000"/>
                            </a:schemeClr>
                          </a:solidFill>
                        </a:rPr>
                        <a:t>Hình thành kiến thức, kĩ năng</a:t>
                      </a:r>
                    </a:p>
                  </a:txBody>
                  <a:tcPr/>
                </a:tc>
                <a:tc>
                  <a:txBody>
                    <a:bodyPr/>
                    <a:lstStyle/>
                    <a:p>
                      <a:pPr algn="just"/>
                      <a:r>
                        <a:rPr lang="vi-VN" sz="1750" dirty="0">
                          <a:solidFill>
                            <a:srgbClr val="C00000"/>
                          </a:solidFill>
                        </a:rPr>
                        <a:t>Hoạt động hình thành kiến thức</a:t>
                      </a:r>
                    </a:p>
                  </a:txBody>
                  <a:tcPr/>
                </a:tc>
                <a:tc>
                  <a:txBody>
                    <a:bodyPr/>
                    <a:lstStyle/>
                    <a:p>
                      <a:pPr algn="just"/>
                      <a:r>
                        <a:rPr lang="vi-VN" sz="1750" dirty="0"/>
                        <a:t>Giúp HS khám phá kiến thức thông qua các hoạt động được chia thành từng bước vừa sức, để đi đến Khung kiến thức</a:t>
                      </a:r>
                    </a:p>
                  </a:txBody>
                  <a:tcPr/>
                </a:tc>
                <a:extLst>
                  <a:ext uri="{0D108BD9-81ED-4DB2-BD59-A6C34878D82A}">
                    <a16:rowId xmlns:a16="http://schemas.microsoft.com/office/drawing/2014/main" val="3728780103"/>
                  </a:ext>
                </a:extLst>
              </a:tr>
              <a:tr h="600907">
                <a:tc vMerge="1">
                  <a:txBody>
                    <a:bodyPr/>
                    <a:lstStyle/>
                    <a:p>
                      <a:endParaRPr lang="x-none"/>
                    </a:p>
                  </a:txBody>
                  <a:tcPr/>
                </a:tc>
                <a:tc>
                  <a:txBody>
                    <a:bodyPr/>
                    <a:lstStyle/>
                    <a:p>
                      <a:pPr algn="just"/>
                      <a:r>
                        <a:rPr lang="vi-VN" sz="1750" dirty="0">
                          <a:solidFill>
                            <a:srgbClr val="C00000"/>
                          </a:solidFill>
                        </a:rPr>
                        <a:t>Khung kiến thức</a:t>
                      </a:r>
                    </a:p>
                  </a:txBody>
                  <a:tcPr/>
                </a:tc>
                <a:tc>
                  <a:txBody>
                    <a:bodyPr/>
                    <a:lstStyle/>
                    <a:p>
                      <a:pPr algn="just"/>
                      <a:r>
                        <a:rPr lang="vi-VN" sz="1750" dirty="0"/>
                        <a:t>Trình bày các kiến thức mang tính lí thuyết của bài học mà HS sau đó được phép sử dụng</a:t>
                      </a:r>
                    </a:p>
                  </a:txBody>
                  <a:tcPr/>
                </a:tc>
                <a:extLst>
                  <a:ext uri="{0D108BD9-81ED-4DB2-BD59-A6C34878D82A}">
                    <a16:rowId xmlns:a16="http://schemas.microsoft.com/office/drawing/2014/main" val="483795372"/>
                  </a:ext>
                </a:extLst>
              </a:tr>
              <a:tr h="600907">
                <a:tc vMerge="1">
                  <a:txBody>
                    <a:bodyPr/>
                    <a:lstStyle/>
                    <a:p>
                      <a:endParaRPr lang="vi-VN" dirty="0"/>
                    </a:p>
                  </a:txBody>
                  <a:tcPr/>
                </a:tc>
                <a:tc>
                  <a:txBody>
                    <a:bodyPr/>
                    <a:lstStyle/>
                    <a:p>
                      <a:pPr algn="just"/>
                      <a:r>
                        <a:rPr lang="vi-VN" sz="1750" dirty="0">
                          <a:solidFill>
                            <a:srgbClr val="C00000"/>
                          </a:solidFill>
                        </a:rPr>
                        <a:t>Ví dụ</a:t>
                      </a:r>
                    </a:p>
                  </a:txBody>
                  <a:tcPr/>
                </a:tc>
                <a:tc>
                  <a:txBody>
                    <a:bodyPr/>
                    <a:lstStyle/>
                    <a:p>
                      <a:pPr algn="just"/>
                      <a:r>
                        <a:rPr lang="vi-VN" sz="1750" dirty="0"/>
                        <a:t>HS có thể học ở các ví dụ về phương pháp và cách trình bày để hình thành và rèn luyện kĩ năng tương ứng.</a:t>
                      </a:r>
                    </a:p>
                  </a:txBody>
                  <a:tcPr/>
                </a:tc>
                <a:extLst>
                  <a:ext uri="{0D108BD9-81ED-4DB2-BD59-A6C34878D82A}">
                    <a16:rowId xmlns:a16="http://schemas.microsoft.com/office/drawing/2014/main" val="923665856"/>
                  </a:ext>
                </a:extLst>
              </a:tr>
              <a:tr h="857391">
                <a:tc rowSpan="2">
                  <a:txBody>
                    <a:bodyPr/>
                    <a:lstStyle/>
                    <a:p>
                      <a:pPr algn="just"/>
                      <a:r>
                        <a:rPr lang="vi-VN" sz="1750" b="0" dirty="0">
                          <a:solidFill>
                            <a:schemeClr val="accent5">
                              <a:lumMod val="75000"/>
                            </a:schemeClr>
                          </a:solidFill>
                        </a:rPr>
                        <a:t>Củng cố kiến thức, rèn luyện kĩ năng </a:t>
                      </a:r>
                    </a:p>
                  </a:txBody>
                  <a:tcPr/>
                </a:tc>
                <a:tc>
                  <a:txBody>
                    <a:bodyPr/>
                    <a:lstStyle/>
                    <a:p>
                      <a:pPr algn="just">
                        <a:spcBef>
                          <a:spcPts val="900"/>
                        </a:spcBef>
                      </a:pPr>
                      <a:r>
                        <a:rPr lang="vi-VN" sz="1750" dirty="0">
                          <a:solidFill>
                            <a:srgbClr val="C00000"/>
                          </a:solidFill>
                        </a:rPr>
                        <a:t>Luyện tập</a:t>
                      </a:r>
                    </a:p>
                  </a:txBody>
                  <a:tcPr/>
                </a:tc>
                <a:tc>
                  <a:txBody>
                    <a:bodyPr/>
                    <a:lstStyle/>
                    <a:p>
                      <a:pPr algn="just"/>
                      <a:r>
                        <a:rPr lang="vi-VN" sz="1750" dirty="0"/>
                        <a:t>Rèn luyện kĩ năng cơ bản gắn với đơn vị kiến thức đang học, tình huống tương tự ví dụ trước đó, để HS tự luyện tập trên lớp</a:t>
                      </a:r>
                    </a:p>
                  </a:txBody>
                  <a:tcPr/>
                </a:tc>
                <a:extLst>
                  <a:ext uri="{0D108BD9-81ED-4DB2-BD59-A6C34878D82A}">
                    <a16:rowId xmlns:a16="http://schemas.microsoft.com/office/drawing/2014/main" val="2720768275"/>
                  </a:ext>
                </a:extLst>
              </a:tr>
              <a:tr h="344422">
                <a:tc vMerge="1">
                  <a:txBody>
                    <a:bodyPr/>
                    <a:lstStyle/>
                    <a:p>
                      <a:endParaRPr lang="vi-VN" dirty="0"/>
                    </a:p>
                  </a:txBody>
                  <a:tcPr/>
                </a:tc>
                <a:tc>
                  <a:txBody>
                    <a:bodyPr/>
                    <a:lstStyle/>
                    <a:p>
                      <a:pPr algn="just"/>
                      <a:r>
                        <a:rPr lang="vi-VN" sz="1750" dirty="0">
                          <a:solidFill>
                            <a:srgbClr val="C00000"/>
                          </a:solidFill>
                        </a:rPr>
                        <a:t>Thực hành</a:t>
                      </a:r>
                    </a:p>
                  </a:txBody>
                  <a:tcPr/>
                </a:tc>
                <a:tc>
                  <a:txBody>
                    <a:bodyPr/>
                    <a:lstStyle/>
                    <a:p>
                      <a:pPr algn="just"/>
                      <a:r>
                        <a:rPr lang="vi-VN" sz="1750" dirty="0"/>
                        <a:t>Rèn luyện kĩ năng sử dụng công cụ, phương tiện học Toán</a:t>
                      </a:r>
                    </a:p>
                  </a:txBody>
                  <a:tcPr/>
                </a:tc>
                <a:extLst>
                  <a:ext uri="{0D108BD9-81ED-4DB2-BD59-A6C34878D82A}">
                    <a16:rowId xmlns:a16="http://schemas.microsoft.com/office/drawing/2014/main" val="3772367236"/>
                  </a:ext>
                </a:extLst>
              </a:tr>
              <a:tr h="1370360">
                <a:tc>
                  <a:txBody>
                    <a:bodyPr/>
                    <a:lstStyle/>
                    <a:p>
                      <a:pPr algn="just"/>
                      <a:r>
                        <a:rPr lang="vi-VN" sz="1750" b="0" dirty="0">
                          <a:solidFill>
                            <a:schemeClr val="accent5">
                              <a:lumMod val="75000"/>
                            </a:schemeClr>
                          </a:solidFill>
                        </a:rPr>
                        <a:t>Phát triển kiến thức, nâng cao kĩ năng, phát triển năng lực</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750" dirty="0">
                          <a:solidFill>
                            <a:srgbClr val="C00000"/>
                          </a:solidFill>
                        </a:rPr>
                        <a:t>Vận dụng</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750" dirty="0"/>
                        <a:t>Vận dụng mang tính thực tế được đưa ra để HS giải quyết sau khi đã trau dồi kiến thức và kĩ năng. Giúp HS phát triển năng lực toán học, nói riêng là năng lực mô hình hoá toán học và năng lực giải quyết vấn đề toán học</a:t>
                      </a:r>
                    </a:p>
                  </a:txBody>
                  <a:tcPr/>
                </a:tc>
                <a:extLst>
                  <a:ext uri="{0D108BD9-81ED-4DB2-BD59-A6C34878D82A}">
                    <a16:rowId xmlns:a16="http://schemas.microsoft.com/office/drawing/2014/main" val="3669868386"/>
                  </a:ext>
                </a:extLst>
              </a:tr>
            </a:tbl>
          </a:graphicData>
        </a:graphic>
      </p:graphicFrame>
    </p:spTree>
    <p:extLst>
      <p:ext uri="{BB962C8B-B14F-4D97-AF65-F5344CB8AC3E}">
        <p14:creationId xmlns:p14="http://schemas.microsoft.com/office/powerpoint/2010/main" val="1583697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52AF80C-D0A6-3AE0-ABA5-444ADC00DF3A}"/>
              </a:ext>
            </a:extLst>
          </p:cNvPr>
          <p:cNvPicPr>
            <a:picLocks noChangeAspect="1"/>
          </p:cNvPicPr>
          <p:nvPr/>
        </p:nvPicPr>
        <p:blipFill>
          <a:blip r:embed="rId2"/>
          <a:stretch>
            <a:fillRect/>
          </a:stretch>
        </p:blipFill>
        <p:spPr>
          <a:xfrm>
            <a:off x="8214360" y="1325880"/>
            <a:ext cx="4002405" cy="5532120"/>
          </a:xfrm>
          <a:prstGeom prst="rect">
            <a:avLst/>
          </a:prstGeom>
        </p:spPr>
      </p:pic>
      <p:pic>
        <p:nvPicPr>
          <p:cNvPr id="2" name="Picture 1"/>
          <p:cNvPicPr>
            <a:picLocks noChangeAspect="1"/>
          </p:cNvPicPr>
          <p:nvPr/>
        </p:nvPicPr>
        <p:blipFill>
          <a:blip r:embed="rId3"/>
          <a:stretch>
            <a:fillRect/>
          </a:stretch>
        </p:blipFill>
        <p:spPr>
          <a:xfrm>
            <a:off x="548639" y="1379782"/>
            <a:ext cx="7628253" cy="5181038"/>
          </a:xfrm>
          <a:prstGeom prst="rect">
            <a:avLst/>
          </a:prstGeom>
        </p:spPr>
      </p:pic>
    </p:spTree>
    <p:extLst>
      <p:ext uri="{BB962C8B-B14F-4D97-AF65-F5344CB8AC3E}">
        <p14:creationId xmlns:p14="http://schemas.microsoft.com/office/powerpoint/2010/main" val="3489068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3B6259-F548-534D-88DE-426DDC8CA53C}"/>
              </a:ext>
            </a:extLst>
          </p:cNvPr>
          <p:cNvSpPr/>
          <p:nvPr/>
        </p:nvSpPr>
        <p:spPr>
          <a:xfrm>
            <a:off x="725376" y="1501664"/>
            <a:ext cx="10882148" cy="4483535"/>
          </a:xfrm>
          <a:prstGeom prst="rect">
            <a:avLst/>
          </a:prstGeom>
        </p:spPr>
        <p:txBody>
          <a:bodyPr wrap="square">
            <a:spAutoFit/>
          </a:bodyPr>
          <a:lstStyle/>
          <a:p>
            <a:pPr marL="342900" indent="-342900" algn="just">
              <a:buFont typeface="Wingdings" pitchFamily="2" charset="2"/>
              <a:buChar char="§"/>
            </a:pPr>
            <a:r>
              <a:rPr lang="vi-VN" sz="2400" dirty="0"/>
              <a:t>Theo </a:t>
            </a:r>
            <a:r>
              <a:rPr lang="vi-VN" sz="2400" dirty="0">
                <a:solidFill>
                  <a:schemeClr val="accent5">
                    <a:lumMod val="75000"/>
                  </a:schemeClr>
                </a:solidFill>
              </a:rPr>
              <a:t>định hướng phát triển phẩm chất và năng lực </a:t>
            </a:r>
            <a:r>
              <a:rPr lang="vi-VN" sz="2400" dirty="0"/>
              <a:t>cho học sinh, thể hiện rõ sự tích hợp nội môn và liên môn, bảo đảm tính phân hoá. Có nhiều ví dụ, bài tập thể hiện rõ ứng dụng của toán học trong các khoa học khác cũng như trong thực tiễn.</a:t>
            </a:r>
          </a:p>
          <a:p>
            <a:pPr marL="342900" indent="-342900" algn="just">
              <a:buFont typeface="Wingdings" pitchFamily="2" charset="2"/>
              <a:buChar char="§"/>
            </a:pPr>
            <a:r>
              <a:rPr lang="vi-VN" sz="2400" dirty="0"/>
              <a:t>Được </a:t>
            </a:r>
            <a:r>
              <a:rPr lang="vi-VN" sz="2400" dirty="0">
                <a:solidFill>
                  <a:schemeClr val="accent5">
                    <a:lumMod val="75000"/>
                  </a:schemeClr>
                </a:solidFill>
              </a:rPr>
              <a:t>thiết kế theo hình thức hoạt động</a:t>
            </a:r>
            <a:r>
              <a:rPr lang="vi-VN" sz="2400" dirty="0"/>
              <a:t>, đảm bảo đủ bốn bước lên lớp: Mở đầu, Kiến thức mới, Luyện tập, Vận dụng. </a:t>
            </a:r>
          </a:p>
          <a:p>
            <a:pPr marL="342900" indent="-342900" algn="just">
              <a:lnSpc>
                <a:spcPct val="120000"/>
              </a:lnSpc>
              <a:buFont typeface="Wingdings" panose="05000000000000000000" pitchFamily="2" charset="2"/>
              <a:buChar char="§"/>
            </a:pPr>
            <a:r>
              <a:rPr lang="vi-VN" sz="2400" dirty="0">
                <a:solidFill>
                  <a:schemeClr val="accent5">
                    <a:lumMod val="75000"/>
                  </a:schemeClr>
                </a:solidFill>
              </a:rPr>
              <a:t>Hỗ trợ GV đổi mới phương pháp dạy học</a:t>
            </a:r>
            <a:r>
              <a:rPr lang="vi-VN" sz="2400" dirty="0"/>
              <a:t> và tổ chức các hoạt động trên lớp.</a:t>
            </a:r>
          </a:p>
          <a:p>
            <a:pPr marL="342900" indent="-342900" algn="just">
              <a:lnSpc>
                <a:spcPct val="120000"/>
              </a:lnSpc>
              <a:buFont typeface="Wingdings" panose="05000000000000000000" pitchFamily="2" charset="2"/>
              <a:buChar char="§"/>
            </a:pPr>
            <a:r>
              <a:rPr lang="vi-VN" sz="2400" dirty="0">
                <a:latin typeface="Arial" panose="020B0604020202020204" pitchFamily="34" charset="0"/>
                <a:cs typeface="Arial" panose="020B0604020202020204" pitchFamily="34" charset="0"/>
              </a:rPr>
              <a:t>Các cấu phần trong bài học được thiết kế theo hình thức hoạt động của HS mà GV có vai trò hướng dẫn và tổ chức hoạt động. Do đó, GV </a:t>
            </a:r>
            <a:r>
              <a:rPr lang="vi-VN" sz="2400" dirty="0">
                <a:solidFill>
                  <a:srgbClr val="0070C0"/>
                </a:solidFill>
                <a:latin typeface="Arial" panose="020B0604020202020204" pitchFamily="34" charset="0"/>
                <a:cs typeface="Arial" panose="020B0604020202020204" pitchFamily="34" charset="0"/>
              </a:rPr>
              <a:t>có</a:t>
            </a:r>
            <a:r>
              <a:rPr lang="vi-VN" sz="2400" dirty="0">
                <a:solidFill>
                  <a:schemeClr val="accent1"/>
                </a:solidFill>
                <a:latin typeface="Arial" panose="020B0604020202020204" pitchFamily="34" charset="0"/>
                <a:cs typeface="Arial" panose="020B0604020202020204" pitchFamily="34" charset="0"/>
              </a:rPr>
              <a:t> </a:t>
            </a:r>
            <a:r>
              <a:rPr lang="vi-VN" sz="2400" dirty="0">
                <a:solidFill>
                  <a:srgbClr val="0070C0"/>
                </a:solidFill>
                <a:latin typeface="Arial" panose="020B0604020202020204" pitchFamily="34" charset="0"/>
                <a:cs typeface="Arial" panose="020B0604020202020204" pitchFamily="34" charset="0"/>
              </a:rPr>
              <a:t>nhiều cơ hội để đánh giá năng lực và kết quả học tập</a:t>
            </a:r>
            <a:r>
              <a:rPr lang="vi-VN" sz="2400" i="1" dirty="0">
                <a:solidFill>
                  <a:srgbClr val="0070C0"/>
                </a:solidFill>
                <a:latin typeface="Arial" panose="020B0604020202020204" pitchFamily="34" charset="0"/>
                <a:cs typeface="Arial" panose="020B0604020202020204" pitchFamily="34" charset="0"/>
              </a:rPr>
              <a:t> </a:t>
            </a:r>
            <a:r>
              <a:rPr lang="vi-VN" sz="2400" dirty="0">
                <a:solidFill>
                  <a:srgbClr val="0070C0"/>
                </a:solidFill>
                <a:latin typeface="Arial" panose="020B0604020202020204" pitchFamily="34" charset="0"/>
                <a:cs typeface="Arial" panose="020B0604020202020204" pitchFamily="34" charset="0"/>
              </a:rPr>
              <a:t>của HS </a:t>
            </a:r>
            <a:r>
              <a:rPr lang="vi-VN" sz="2400" dirty="0">
                <a:latin typeface="Arial" panose="020B0604020202020204" pitchFamily="34" charset="0"/>
                <a:cs typeface="Arial" panose="020B0604020202020204" pitchFamily="34" charset="0"/>
              </a:rPr>
              <a:t>theo hình thức </a:t>
            </a:r>
            <a:r>
              <a:rPr lang="vi-VN" sz="2400" dirty="0">
                <a:solidFill>
                  <a:schemeClr val="accent5">
                    <a:lumMod val="75000"/>
                  </a:schemeClr>
                </a:solidFill>
                <a:latin typeface="Arial" panose="020B0604020202020204" pitchFamily="34" charset="0"/>
                <a:cs typeface="Arial" panose="020B0604020202020204" pitchFamily="34" charset="0"/>
              </a:rPr>
              <a:t>đánh giá thường xuyên, </a:t>
            </a:r>
            <a:r>
              <a:rPr lang="vi-VN" sz="2400" dirty="0">
                <a:latin typeface="Arial" panose="020B0604020202020204" pitchFamily="34" charset="0"/>
                <a:cs typeface="Arial" panose="020B0604020202020204" pitchFamily="34" charset="0"/>
              </a:rPr>
              <a:t>HS có nhiều cơ hội phát triển năng lực toán học.</a:t>
            </a:r>
            <a:endParaRPr lang="vi-VN" sz="2400" dirty="0"/>
          </a:p>
        </p:txBody>
      </p:sp>
      <p:sp>
        <p:nvSpPr>
          <p:cNvPr id="3" name="Rectangle 2">
            <a:extLst>
              <a:ext uri="{FF2B5EF4-FFF2-40B4-BE49-F238E27FC236}">
                <a16:creationId xmlns:a16="http://schemas.microsoft.com/office/drawing/2014/main" id="{10F01226-B059-084D-B696-5F7786113F0E}"/>
              </a:ext>
            </a:extLst>
          </p:cNvPr>
          <p:cNvSpPr/>
          <p:nvPr/>
        </p:nvSpPr>
        <p:spPr>
          <a:xfrm>
            <a:off x="725376" y="547557"/>
            <a:ext cx="10286999" cy="954107"/>
          </a:xfrm>
          <a:prstGeom prst="rect">
            <a:avLst/>
          </a:prstGeom>
        </p:spPr>
        <p:txBody>
          <a:bodyPr wrap="square">
            <a:spAutoFit/>
          </a:bodyPr>
          <a:lstStyle/>
          <a:p>
            <a:r>
              <a:rPr lang="vi-VN" sz="2800" b="1" dirty="0">
                <a:solidFill>
                  <a:schemeClr val="accent5">
                    <a:lumMod val="75000"/>
                  </a:schemeClr>
                </a:solidFill>
              </a:rPr>
              <a:t>CẤU TRÚC BÀI HỌC </a:t>
            </a:r>
            <a:r>
              <a:rPr lang="vi-VN" sz="2800" b="1" dirty="0">
                <a:solidFill>
                  <a:schemeClr val="accent2"/>
                </a:solidFill>
              </a:rPr>
              <a:t>(hỗ trợ đổi mới phương pháp dạy học, kiểm tra đánh giá)</a:t>
            </a:r>
          </a:p>
        </p:txBody>
      </p:sp>
    </p:spTree>
    <p:extLst>
      <p:ext uri="{BB962C8B-B14F-4D97-AF65-F5344CB8AC3E}">
        <p14:creationId xmlns:p14="http://schemas.microsoft.com/office/powerpoint/2010/main" val="2512756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3B6259-F548-534D-88DE-426DDC8CA53C}"/>
              </a:ext>
            </a:extLst>
          </p:cNvPr>
          <p:cNvSpPr/>
          <p:nvPr/>
        </p:nvSpPr>
        <p:spPr>
          <a:xfrm>
            <a:off x="900347" y="1265813"/>
            <a:ext cx="10287000" cy="4852867"/>
          </a:xfrm>
          <a:prstGeom prst="rect">
            <a:avLst/>
          </a:prstGeom>
        </p:spPr>
        <p:txBody>
          <a:bodyPr wrap="square">
            <a:spAutoFit/>
          </a:bodyPr>
          <a:lstStyle/>
          <a:p>
            <a:pPr marL="457200" indent="-457200" algn="just">
              <a:buFont typeface="+mj-lt"/>
              <a:buAutoNum type="arabicPeriod"/>
            </a:pPr>
            <a:r>
              <a:rPr lang="vi-VN" sz="2400" b="1" dirty="0">
                <a:solidFill>
                  <a:schemeClr val="accent2">
                    <a:lumMod val="50000"/>
                  </a:schemeClr>
                </a:solidFill>
              </a:rPr>
              <a:t>Bộ sách Toán 11 đáp ứng đầy đủ các tiêu chuẩn của SGK mới</a:t>
            </a:r>
          </a:p>
          <a:p>
            <a:pPr marL="342900" indent="-342900" algn="just">
              <a:lnSpc>
                <a:spcPct val="120000"/>
              </a:lnSpc>
              <a:buFont typeface="Wingdings" panose="05000000000000000000" pitchFamily="2" charset="2"/>
              <a:buChar char="§"/>
            </a:pPr>
            <a:r>
              <a:rPr lang="vi-VN" sz="2400" dirty="0"/>
              <a:t>Bám sát Chương trình giáo dục phổ thông môn Toán năm 2018, cụ thể hoá các yêu cầu cần đạt trong Chương trình môn Toán lớp 11; đảm bảo tinh thần tinh giản, thiết thực, hiện đại của Chương trình môn Toán.</a:t>
            </a:r>
          </a:p>
          <a:p>
            <a:pPr marL="342900" indent="-342900" algn="just">
              <a:lnSpc>
                <a:spcPct val="120000"/>
              </a:lnSpc>
              <a:buFont typeface="Wingdings" panose="05000000000000000000" pitchFamily="2" charset="2"/>
              <a:buChar char="§"/>
            </a:pPr>
            <a:r>
              <a:rPr lang="vi-VN" sz="2400" dirty="0"/>
              <a:t>Theo định hướng phát triển năng lực và phẩm chất cho học sinh, thể hiện rõ sự tích hợp nội môn và liên môn, đảm bảo tính tích hợp và phân hoá.</a:t>
            </a:r>
          </a:p>
          <a:p>
            <a:pPr marL="342900" indent="-342900" algn="just">
              <a:lnSpc>
                <a:spcPct val="120000"/>
              </a:lnSpc>
              <a:buFont typeface="Wingdings" panose="05000000000000000000" pitchFamily="2" charset="2"/>
              <a:buChar char="§"/>
            </a:pPr>
            <a:r>
              <a:rPr lang="vi-VN" sz="2400" dirty="0"/>
              <a:t>Tuân thủ các quy định chung về tiêu chuẩn SGK của Bộ Giáo dục và Đào tạo.</a:t>
            </a:r>
          </a:p>
          <a:p>
            <a:pPr marL="342900" indent="-342900" algn="just">
              <a:lnSpc>
                <a:spcPct val="120000"/>
              </a:lnSpc>
              <a:buFont typeface="Wingdings" panose="05000000000000000000" pitchFamily="2" charset="2"/>
              <a:buChar char="§"/>
            </a:pPr>
            <a:r>
              <a:rPr lang="vi-VN" sz="2400" dirty="0"/>
              <a:t>Sách in bốn màu, hình ảnh đẹp, sinh động, hấp dẫn, kết hợp hài hoà kênh chữ và kênh hình. Khổ sách 19x26,5 cm. </a:t>
            </a:r>
          </a:p>
        </p:txBody>
      </p:sp>
      <p:sp>
        <p:nvSpPr>
          <p:cNvPr id="3" name="Rectangle 2">
            <a:extLst>
              <a:ext uri="{FF2B5EF4-FFF2-40B4-BE49-F238E27FC236}">
                <a16:creationId xmlns:a16="http://schemas.microsoft.com/office/drawing/2014/main" id="{10F01226-B059-084D-B696-5F7786113F0E}"/>
              </a:ext>
            </a:extLst>
          </p:cNvPr>
          <p:cNvSpPr/>
          <p:nvPr/>
        </p:nvSpPr>
        <p:spPr>
          <a:xfrm>
            <a:off x="777929" y="630064"/>
            <a:ext cx="9022022" cy="523220"/>
          </a:xfrm>
          <a:prstGeom prst="rect">
            <a:avLst/>
          </a:prstGeom>
        </p:spPr>
        <p:txBody>
          <a:bodyPr wrap="none">
            <a:spAutoFit/>
          </a:bodyPr>
          <a:lstStyle/>
          <a:p>
            <a:r>
              <a:rPr lang="vi-VN" sz="2800" b="1" dirty="0">
                <a:solidFill>
                  <a:schemeClr val="bg1"/>
                </a:solidFill>
              </a:rPr>
              <a:t>V –</a:t>
            </a:r>
            <a:r>
              <a:rPr lang="vi-VN" sz="2800" b="1" dirty="0"/>
              <a:t> </a:t>
            </a:r>
            <a:r>
              <a:rPr lang="vi-VN" sz="2800" b="1" dirty="0">
                <a:solidFill>
                  <a:schemeClr val="accent5">
                    <a:lumMod val="75000"/>
                  </a:schemeClr>
                </a:solidFill>
              </a:rPr>
              <a:t>NHỮNG ƯU ĐIỂM ĐẶC TRƯNG của BỘ SÁCH</a:t>
            </a:r>
            <a:r>
              <a:rPr lang="vi-VN" sz="2800" b="1" dirty="0">
                <a:solidFill>
                  <a:schemeClr val="accent5"/>
                </a:solidFill>
              </a:rPr>
              <a:t> </a:t>
            </a:r>
            <a:endParaRPr lang="vi-VN" sz="2800" b="1" dirty="0"/>
          </a:p>
        </p:txBody>
      </p:sp>
      <p:grpSp>
        <p:nvGrpSpPr>
          <p:cNvPr id="7" name="Group 6"/>
          <p:cNvGrpSpPr/>
          <p:nvPr/>
        </p:nvGrpSpPr>
        <p:grpSpPr>
          <a:xfrm>
            <a:off x="590176" y="533116"/>
            <a:ext cx="648072" cy="648072"/>
            <a:chOff x="1409738" y="-4691"/>
            <a:chExt cx="648072" cy="648072"/>
          </a:xfrm>
        </p:grpSpPr>
        <p:sp>
          <p:nvSpPr>
            <p:cNvPr id="8"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9" name="Google Shape;298;p13"/>
            <p:cNvSpPr txBox="1"/>
            <p:nvPr/>
          </p:nvSpPr>
          <p:spPr>
            <a:xfrm>
              <a:off x="1409738" y="18412"/>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bg1"/>
                  </a:solidFill>
                  <a:latin typeface="Arial"/>
                  <a:ea typeface="Arial"/>
                  <a:cs typeface="Arial"/>
                  <a:sym typeface="Arial"/>
                </a:rPr>
                <a:t>5</a:t>
              </a:r>
              <a:endParaRPr sz="2400" b="1" i="0" u="none" strike="noStrike" cap="none">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3423239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795A5D-0CA3-8D45-835C-58CA0F3C053E}"/>
              </a:ext>
            </a:extLst>
          </p:cNvPr>
          <p:cNvSpPr/>
          <p:nvPr/>
        </p:nvSpPr>
        <p:spPr>
          <a:xfrm>
            <a:off x="743480" y="439349"/>
            <a:ext cx="9022022" cy="523220"/>
          </a:xfrm>
          <a:prstGeom prst="rect">
            <a:avLst/>
          </a:prstGeom>
        </p:spPr>
        <p:txBody>
          <a:bodyPr wrap="none">
            <a:spAutoFit/>
          </a:bodyPr>
          <a:lstStyle/>
          <a:p>
            <a:r>
              <a:rPr lang="vi-VN" sz="2800" b="1" dirty="0">
                <a:solidFill>
                  <a:schemeClr val="bg1"/>
                </a:solidFill>
              </a:rPr>
              <a:t>V –</a:t>
            </a:r>
            <a:r>
              <a:rPr lang="vi-VN" sz="2800" b="1" dirty="0"/>
              <a:t> </a:t>
            </a:r>
            <a:r>
              <a:rPr lang="vi-VN" sz="2800" b="1" dirty="0">
                <a:solidFill>
                  <a:schemeClr val="accent5">
                    <a:lumMod val="75000"/>
                  </a:schemeClr>
                </a:solidFill>
              </a:rPr>
              <a:t>NHỮNG ƯU ĐIỂM ĐẶC TRƯNG của BỘ SÁCH</a:t>
            </a:r>
            <a:r>
              <a:rPr lang="vi-VN" sz="2800" b="1" dirty="0"/>
              <a:t> </a:t>
            </a:r>
          </a:p>
        </p:txBody>
      </p:sp>
      <p:grpSp>
        <p:nvGrpSpPr>
          <p:cNvPr id="28" name="Group 27"/>
          <p:cNvGrpSpPr/>
          <p:nvPr/>
        </p:nvGrpSpPr>
        <p:grpSpPr>
          <a:xfrm>
            <a:off x="671332" y="376923"/>
            <a:ext cx="648072" cy="648072"/>
            <a:chOff x="1409738" y="-4691"/>
            <a:chExt cx="648072" cy="648072"/>
          </a:xfrm>
        </p:grpSpPr>
        <p:sp>
          <p:nvSpPr>
            <p:cNvPr id="30"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31" name="Google Shape;298;p13"/>
            <p:cNvSpPr txBox="1"/>
            <p:nvPr/>
          </p:nvSpPr>
          <p:spPr>
            <a:xfrm>
              <a:off x="1409738" y="18412"/>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bg1"/>
                  </a:solidFill>
                  <a:latin typeface="Arial"/>
                  <a:ea typeface="Arial"/>
                  <a:cs typeface="Arial"/>
                  <a:sym typeface="Arial"/>
                </a:rPr>
                <a:t>5</a:t>
              </a:r>
              <a:endParaRPr sz="2400" b="1" i="0" u="none" strike="noStrike" cap="none">
                <a:solidFill>
                  <a:schemeClr val="bg1"/>
                </a:solidFill>
                <a:latin typeface="Arial"/>
                <a:ea typeface="Arial"/>
                <a:cs typeface="Arial"/>
                <a:sym typeface="Arial"/>
              </a:endParaRPr>
            </a:p>
          </p:txBody>
        </p:sp>
      </p:grpSp>
      <p:sp>
        <p:nvSpPr>
          <p:cNvPr id="32" name="Rectangle 31">
            <a:extLst>
              <a:ext uri="{FF2B5EF4-FFF2-40B4-BE49-F238E27FC236}">
                <a16:creationId xmlns:a16="http://schemas.microsoft.com/office/drawing/2014/main" id="{A1AD6704-A350-F144-A4D9-D70DF780C155}"/>
              </a:ext>
            </a:extLst>
          </p:cNvPr>
          <p:cNvSpPr/>
          <p:nvPr/>
        </p:nvSpPr>
        <p:spPr>
          <a:xfrm>
            <a:off x="1034143" y="1098054"/>
            <a:ext cx="10389919" cy="4302716"/>
          </a:xfrm>
          <a:prstGeom prst="rect">
            <a:avLst/>
          </a:prstGeom>
        </p:spPr>
        <p:txBody>
          <a:bodyPr wrap="square">
            <a:spAutoFit/>
          </a:bodyPr>
          <a:lstStyle/>
          <a:p>
            <a:pPr algn="just"/>
            <a:r>
              <a:rPr lang="vi-VN" sz="2400" b="1" dirty="0">
                <a:solidFill>
                  <a:schemeClr val="accent2">
                    <a:lumMod val="50000"/>
                  </a:schemeClr>
                </a:solidFill>
              </a:rPr>
              <a:t>2. Các bài học trong sách được xây dựng theo hướng cho HS đi từ các vấn đề của cuộc sống đến các kiến thức toán học, sau đó quay lại giải quyết các vấn đề của cuộc sống:</a:t>
            </a:r>
          </a:p>
          <a:p>
            <a:pPr marL="342900" indent="-342900" algn="just">
              <a:lnSpc>
                <a:spcPct val="120000"/>
              </a:lnSpc>
              <a:buFont typeface="Wingdings" panose="05000000000000000000" pitchFamily="2" charset="2"/>
              <a:buChar char="§"/>
            </a:pPr>
            <a:r>
              <a:rPr lang="vi-VN" sz="2400" dirty="0"/>
              <a:t>Chú trọng phát triển các thành tố của năng lực toán học, đặc biệt là năng lực mô hình hoá toán học và năng lực giải quyết vấn đề toán học.</a:t>
            </a:r>
          </a:p>
          <a:p>
            <a:pPr marL="342900" indent="-342900" algn="just">
              <a:lnSpc>
                <a:spcPct val="120000"/>
              </a:lnSpc>
              <a:buFont typeface="Wingdings" panose="05000000000000000000" pitchFamily="2" charset="2"/>
              <a:buChar char="§"/>
            </a:pPr>
            <a:r>
              <a:rPr lang="vi-VN" sz="2400" dirty="0"/>
              <a:t>Có nhiều ví dụ, bài tập thể hiện rõ ứng dụng của toán học trong các khoa học khác cũng như trong thực tiễn. Mục Em có biết? cung cấp ngắn gọn cho HS những thông tin bổ ích và thú vị liên quan tới nội dung học.</a:t>
            </a:r>
          </a:p>
          <a:p>
            <a:pPr marL="342900" indent="-342900" algn="just">
              <a:lnSpc>
                <a:spcPct val="120000"/>
              </a:lnSpc>
              <a:buFont typeface="Wingdings" panose="05000000000000000000" pitchFamily="2" charset="2"/>
              <a:buChar char="§"/>
            </a:pPr>
            <a:r>
              <a:rPr lang="vi-VN" sz="2400" dirty="0"/>
              <a:t>Thể hiện tư tưởng chủ đạo xuyên suốt là </a:t>
            </a:r>
            <a:r>
              <a:rPr lang="vi-VN" sz="2400" i="1" dirty="0"/>
              <a:t>“Kết nối tri thức với cuộc sống”.</a:t>
            </a:r>
          </a:p>
        </p:txBody>
      </p:sp>
    </p:spTree>
    <p:extLst>
      <p:ext uri="{BB962C8B-B14F-4D97-AF65-F5344CB8AC3E}">
        <p14:creationId xmlns:p14="http://schemas.microsoft.com/office/powerpoint/2010/main" val="2392484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BDD008-23E0-7C4E-BA5F-41EDCC6E3D0D}"/>
              </a:ext>
            </a:extLst>
          </p:cNvPr>
          <p:cNvSpPr/>
          <p:nvPr/>
        </p:nvSpPr>
        <p:spPr>
          <a:xfrm>
            <a:off x="998045" y="1624036"/>
            <a:ext cx="10498237" cy="3681008"/>
          </a:xfrm>
          <a:prstGeom prst="rect">
            <a:avLst/>
          </a:prstGeom>
        </p:spPr>
        <p:txBody>
          <a:bodyPr wrap="square">
            <a:spAutoFit/>
          </a:bodyPr>
          <a:lstStyle/>
          <a:p>
            <a:pPr marL="514350" indent="-514350" algn="just">
              <a:buFont typeface="+mj-lt"/>
              <a:buAutoNum type="arabicPeriod" startAt="3"/>
            </a:pPr>
            <a:r>
              <a:rPr lang="vi-VN" sz="2400" b="1" dirty="0">
                <a:solidFill>
                  <a:schemeClr val="accent2">
                    <a:lumMod val="50000"/>
                  </a:schemeClr>
                </a:solidFill>
              </a:rPr>
              <a:t>Sách được thiết kế gần gũi, sát thực với hoạt động dạy và học của GV và HS, cấu trúc cấu phần trong bài học được sử dụng phát huy các ưu điểm sau:</a:t>
            </a:r>
            <a:endParaRPr lang="vi-VN" sz="2400" dirty="0"/>
          </a:p>
          <a:p>
            <a:pPr marL="800100" lvl="1" indent="-342900">
              <a:lnSpc>
                <a:spcPct val="130000"/>
              </a:lnSpc>
              <a:buFont typeface="Wingdings" panose="05000000000000000000" pitchFamily="2" charset="2"/>
              <a:buChar char="§"/>
            </a:pPr>
            <a:r>
              <a:rPr lang="vi-VN" sz="2400" dirty="0">
                <a:solidFill>
                  <a:srgbClr val="0070C0"/>
                </a:solidFill>
              </a:rPr>
              <a:t>Giảm thời gian </a:t>
            </a:r>
            <a:r>
              <a:rPr lang="vi-VN" sz="2400" dirty="0"/>
              <a:t>chuẩn bị bài giảng cho GV; </a:t>
            </a:r>
          </a:p>
          <a:p>
            <a:pPr marL="800100" lvl="1" indent="-342900">
              <a:lnSpc>
                <a:spcPct val="130000"/>
              </a:lnSpc>
              <a:buFont typeface="Wingdings" panose="05000000000000000000" pitchFamily="2" charset="2"/>
              <a:buChar char="§"/>
            </a:pPr>
            <a:r>
              <a:rPr lang="vi-VN" sz="2400" dirty="0"/>
              <a:t>Tạo cơ hội tốt cho GV </a:t>
            </a:r>
            <a:r>
              <a:rPr lang="vi-VN" sz="2400" dirty="0">
                <a:solidFill>
                  <a:srgbClr val="0070C0"/>
                </a:solidFill>
              </a:rPr>
              <a:t>đổi mới phương pháp </a:t>
            </a:r>
            <a:r>
              <a:rPr lang="vi-VN" sz="2400" dirty="0"/>
              <a:t>dạy học;</a:t>
            </a:r>
          </a:p>
          <a:p>
            <a:pPr marL="800100" lvl="1" indent="-342900">
              <a:lnSpc>
                <a:spcPct val="130000"/>
              </a:lnSpc>
              <a:buFont typeface="Wingdings" panose="05000000000000000000" pitchFamily="2" charset="2"/>
              <a:buChar char="§"/>
            </a:pPr>
            <a:r>
              <a:rPr lang="vi-VN" sz="2400" dirty="0"/>
              <a:t>Góp phần cùng với GV tạo ra sự </a:t>
            </a:r>
            <a:r>
              <a:rPr lang="vi-VN" sz="2400" dirty="0">
                <a:solidFill>
                  <a:srgbClr val="0070C0"/>
                </a:solidFill>
              </a:rPr>
              <a:t>hứng thú học tập </a:t>
            </a:r>
            <a:r>
              <a:rPr lang="vi-VN" sz="2400" dirty="0"/>
              <a:t>cho HS;</a:t>
            </a:r>
          </a:p>
          <a:p>
            <a:pPr marL="800100" lvl="1" indent="-342900">
              <a:lnSpc>
                <a:spcPct val="130000"/>
              </a:lnSpc>
              <a:buFont typeface="Wingdings" panose="05000000000000000000" pitchFamily="2" charset="2"/>
              <a:buChar char="§"/>
            </a:pPr>
            <a:r>
              <a:rPr lang="vi-VN" sz="2400" dirty="0"/>
              <a:t>Thân thiện, hỗ trợ cho HS </a:t>
            </a:r>
            <a:r>
              <a:rPr lang="vi-VN" sz="2400" dirty="0">
                <a:solidFill>
                  <a:srgbClr val="0070C0"/>
                </a:solidFill>
              </a:rPr>
              <a:t>tự học</a:t>
            </a:r>
            <a:r>
              <a:rPr lang="vi-VN" sz="2400" dirty="0"/>
              <a:t>;</a:t>
            </a:r>
          </a:p>
          <a:p>
            <a:pPr marL="800100" lvl="1" indent="-342900">
              <a:lnSpc>
                <a:spcPct val="130000"/>
              </a:lnSpc>
              <a:buFont typeface="Wingdings" panose="05000000000000000000" pitchFamily="2" charset="2"/>
              <a:buChar char="§"/>
            </a:pPr>
            <a:r>
              <a:rPr lang="vi-VN" sz="2400" dirty="0"/>
              <a:t>Tạo nhiều cơ hội cho HS </a:t>
            </a:r>
            <a:r>
              <a:rPr lang="vi-VN" sz="2400" dirty="0">
                <a:solidFill>
                  <a:srgbClr val="0070C0"/>
                </a:solidFill>
              </a:rPr>
              <a:t>phát triển năng lực </a:t>
            </a:r>
            <a:r>
              <a:rPr lang="vi-VN" sz="2400" dirty="0"/>
              <a:t>toán học.</a:t>
            </a:r>
          </a:p>
        </p:txBody>
      </p:sp>
      <p:sp>
        <p:nvSpPr>
          <p:cNvPr id="3" name="Rectangle 2">
            <a:extLst>
              <a:ext uri="{FF2B5EF4-FFF2-40B4-BE49-F238E27FC236}">
                <a16:creationId xmlns:a16="http://schemas.microsoft.com/office/drawing/2014/main" id="{91F5FF8F-F35B-294A-B4BC-492841E27AAF}"/>
              </a:ext>
            </a:extLst>
          </p:cNvPr>
          <p:cNvSpPr/>
          <p:nvPr/>
        </p:nvSpPr>
        <p:spPr>
          <a:xfrm>
            <a:off x="998045" y="808262"/>
            <a:ext cx="9022022" cy="523220"/>
          </a:xfrm>
          <a:prstGeom prst="rect">
            <a:avLst/>
          </a:prstGeom>
        </p:spPr>
        <p:txBody>
          <a:bodyPr wrap="none">
            <a:spAutoFit/>
          </a:bodyPr>
          <a:lstStyle/>
          <a:p>
            <a:r>
              <a:rPr lang="vi-VN" sz="2800" b="1" dirty="0">
                <a:solidFill>
                  <a:schemeClr val="bg1"/>
                </a:solidFill>
              </a:rPr>
              <a:t>V –</a:t>
            </a:r>
            <a:r>
              <a:rPr lang="vi-VN" sz="2800" b="1" dirty="0"/>
              <a:t> </a:t>
            </a:r>
            <a:r>
              <a:rPr lang="vi-VN" sz="2800" b="1" dirty="0">
                <a:solidFill>
                  <a:schemeClr val="accent5">
                    <a:lumMod val="75000"/>
                  </a:schemeClr>
                </a:solidFill>
              </a:rPr>
              <a:t>NHỮNG ƯU ĐIỂM ĐẶC TRƯNG của BỘ SÁCH</a:t>
            </a:r>
            <a:r>
              <a:rPr lang="vi-VN" sz="2800" b="1" dirty="0"/>
              <a:t> </a:t>
            </a:r>
          </a:p>
        </p:txBody>
      </p:sp>
      <p:grpSp>
        <p:nvGrpSpPr>
          <p:cNvPr id="7" name="Group 6"/>
          <p:cNvGrpSpPr/>
          <p:nvPr/>
        </p:nvGrpSpPr>
        <p:grpSpPr>
          <a:xfrm>
            <a:off x="886482" y="768226"/>
            <a:ext cx="648072" cy="648072"/>
            <a:chOff x="1409738" y="-4691"/>
            <a:chExt cx="648072" cy="648072"/>
          </a:xfrm>
        </p:grpSpPr>
        <p:sp>
          <p:nvSpPr>
            <p:cNvPr id="8"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9" name="Google Shape;298;p13"/>
            <p:cNvSpPr txBox="1"/>
            <p:nvPr/>
          </p:nvSpPr>
          <p:spPr>
            <a:xfrm>
              <a:off x="1409738" y="18412"/>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bg1"/>
                  </a:solidFill>
                  <a:latin typeface="Arial"/>
                  <a:ea typeface="Arial"/>
                  <a:cs typeface="Arial"/>
                  <a:sym typeface="Arial"/>
                </a:rPr>
                <a:t>5</a:t>
              </a:r>
              <a:endParaRPr sz="2400" b="1" i="0" u="none" strike="noStrike" cap="none">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670210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737307" y="558687"/>
            <a:ext cx="9815870" cy="523220"/>
          </a:xfrm>
          <a:prstGeom prst="rect">
            <a:avLst/>
          </a:prstGeom>
        </p:spPr>
        <p:txBody>
          <a:bodyPr wrap="square">
            <a:spAutoFit/>
          </a:bodyPr>
          <a:lstStyle/>
          <a:p>
            <a:r>
              <a:rPr lang="vi-VN" sz="2800" b="1" dirty="0">
                <a:solidFill>
                  <a:schemeClr val="bg1"/>
                </a:solidFill>
              </a:rPr>
              <a:t>V –</a:t>
            </a:r>
            <a:r>
              <a:rPr lang="vi-VN" sz="2800" b="1" dirty="0"/>
              <a:t> </a:t>
            </a:r>
            <a:r>
              <a:rPr lang="vi-VN" sz="2800" b="1" dirty="0">
                <a:solidFill>
                  <a:schemeClr val="accent5">
                    <a:lumMod val="75000"/>
                  </a:schemeClr>
                </a:solidFill>
              </a:rPr>
              <a:t>NHỮNG ƯU ĐIỂM ĐẶC TRƯNG của BỘ SÁCH</a:t>
            </a:r>
            <a:r>
              <a:rPr lang="vi-VN" sz="2800" b="1" dirty="0"/>
              <a:t> </a:t>
            </a:r>
          </a:p>
        </p:txBody>
      </p:sp>
      <p:sp>
        <p:nvSpPr>
          <p:cNvPr id="3" name="Rectangle 2">
            <a:extLst>
              <a:ext uri="{FF2B5EF4-FFF2-40B4-BE49-F238E27FC236}">
                <a16:creationId xmlns:a16="http://schemas.microsoft.com/office/drawing/2014/main" id="{2C1671D2-FA0E-4D40-AAAE-DC0041937EA2}"/>
              </a:ext>
            </a:extLst>
          </p:cNvPr>
          <p:cNvSpPr/>
          <p:nvPr/>
        </p:nvSpPr>
        <p:spPr>
          <a:xfrm>
            <a:off x="723900" y="1200036"/>
            <a:ext cx="10259409" cy="5632311"/>
          </a:xfrm>
          <a:prstGeom prst="rect">
            <a:avLst/>
          </a:prstGeom>
          <a:solidFill>
            <a:schemeClr val="bg1"/>
          </a:solidFill>
        </p:spPr>
        <p:txBody>
          <a:bodyPr wrap="square">
            <a:spAutoFit/>
          </a:bodyPr>
          <a:lstStyle/>
          <a:p>
            <a:pPr marL="457200" indent="-457200" algn="just">
              <a:buFont typeface="+mj-lt"/>
              <a:buAutoNum type="arabicPeriod" startAt="4"/>
            </a:pPr>
            <a:r>
              <a:rPr lang="vi-VN" sz="2400" b="1" dirty="0">
                <a:solidFill>
                  <a:schemeClr val="accent2">
                    <a:lumMod val="50000"/>
                  </a:schemeClr>
                </a:solidFill>
              </a:rPr>
              <a:t>Sách hỗ trợ tốt cho GV trong việc lập kế hoạch dạy học và kiểm tra đánh giá</a:t>
            </a:r>
            <a:r>
              <a:rPr lang="vi-VN" sz="2400" b="1" dirty="0"/>
              <a:t> </a:t>
            </a:r>
          </a:p>
          <a:p>
            <a:pPr marL="800100" lvl="1" indent="-342900" algn="just">
              <a:buFont typeface="Wingdings" panose="05000000000000000000" pitchFamily="2" charset="2"/>
              <a:buChar char="§"/>
            </a:pPr>
            <a:r>
              <a:rPr lang="en-US" sz="2400" dirty="0" err="1">
                <a:latin typeface="Arial" panose="020B0604020202020204" pitchFamily="34" charset="0"/>
                <a:cs typeface="Arial" panose="020B0604020202020204" pitchFamily="34" charset="0"/>
              </a:rPr>
              <a:t>Kiểm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rõ</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a:t>
            </a:r>
            <a:r>
              <a:rPr lang="en-US" sz="2400" dirty="0">
                <a:latin typeface="Arial" panose="020B0604020202020204" pitchFamily="34" charset="0"/>
                <a:cs typeface="Arial" panose="020B0604020202020204" pitchFamily="34" charset="0"/>
              </a:rPr>
              <a:t> 22/2021/TT-BGDĐT. SGK </a:t>
            </a:r>
            <a:r>
              <a:rPr lang="en-US" sz="2400" dirty="0" err="1">
                <a:latin typeface="Arial" panose="020B0604020202020204" pitchFamily="34" charset="0"/>
                <a:cs typeface="Arial" panose="020B0604020202020204" pitchFamily="34" charset="0"/>
              </a:rPr>
              <a:t>Toán</a:t>
            </a:r>
            <a:r>
              <a:rPr lang="en-US" sz="2400" dirty="0">
                <a:latin typeface="Arial" panose="020B0604020202020204" pitchFamily="34" charset="0"/>
                <a:cs typeface="Arial" panose="020B0604020202020204" pitchFamily="34" charset="0"/>
              </a:rPr>
              <a:t> 11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dành</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thời</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gian</a:t>
            </a:r>
            <a:r>
              <a:rPr lang="en-US" sz="2400" dirty="0">
                <a:solidFill>
                  <a:srgbClr val="0070C0"/>
                </a:solidFill>
                <a:latin typeface="Arial" panose="020B0604020202020204" pitchFamily="34" charset="0"/>
                <a:cs typeface="Arial" panose="020B0604020202020204" pitchFamily="34" charset="0"/>
              </a:rPr>
              <a:t> 14 </a:t>
            </a:r>
            <a:r>
              <a:rPr lang="en-US" sz="2400" dirty="0" err="1">
                <a:solidFill>
                  <a:srgbClr val="0070C0"/>
                </a:solidFill>
                <a:latin typeface="Arial" panose="020B0604020202020204" pitchFamily="34" charset="0"/>
                <a:cs typeface="Arial" panose="020B0604020202020204" pitchFamily="34" charset="0"/>
              </a:rPr>
              <a:t>tiết</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cho</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việc</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ôn</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tập</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và</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kiểm</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a:t>
            </a:r>
          </a:p>
          <a:p>
            <a:pPr marL="800100" lvl="1" indent="-342900" algn="just">
              <a:buFont typeface="Wingdings" panose="05000000000000000000" pitchFamily="2" charset="2"/>
              <a:buChar char="§"/>
            </a:pP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a:t>
            </a:r>
            <a:r>
              <a:rPr lang="en-US" sz="2400" dirty="0">
                <a:latin typeface="Arial" panose="020B0604020202020204" pitchFamily="34" charset="0"/>
                <a:cs typeface="Arial" panose="020B0604020202020204" pitchFamily="34" charset="0"/>
              </a:rPr>
              <a:t> xen </a:t>
            </a:r>
            <a:r>
              <a:rPr lang="en-US" sz="2400" dirty="0" err="1">
                <a:latin typeface="Arial" panose="020B0604020202020204" pitchFamily="34" charset="0"/>
                <a:cs typeface="Arial" panose="020B0604020202020204" pitchFamily="34" charset="0"/>
              </a:rPr>
              <a:t>cả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kê-Xác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HS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1: 54 </a:t>
            </a:r>
            <a:r>
              <a:rPr lang="en-US" sz="2400" dirty="0" err="1">
                <a:latin typeface="Arial" panose="020B0604020202020204" pitchFamily="34" charset="0"/>
                <a:cs typeface="Arial" panose="020B0604020202020204" pitchFamily="34" charset="0"/>
              </a:rPr>
              <a:t>tiết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2: 51 </a:t>
            </a:r>
            <a:r>
              <a:rPr lang="en-US" sz="2400" dirty="0" err="1">
                <a:latin typeface="Arial" panose="020B0604020202020204" pitchFamily="34" charset="0"/>
                <a:cs typeface="Arial" panose="020B0604020202020204" pitchFamily="34" charset="0"/>
              </a:rPr>
              <a:t>tiết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cấu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này</a:t>
            </a:r>
            <a:r>
              <a:rPr lang="en-US" sz="2400" dirty="0">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tạo</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điều</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kiện</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thuận</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lợi</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cho</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việc</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lập</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Kế</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hoạch</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dạy</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học</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và</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thiết</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kế</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các</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bài</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kiểm</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tra</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đánh</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giá</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định</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kì</a:t>
            </a:r>
            <a:r>
              <a:rPr lang="en-US" sz="2400" dirty="0">
                <a:solidFill>
                  <a:schemeClr val="accent5">
                    <a:lumMod val="75000"/>
                  </a:schemeClr>
                </a:solidFill>
                <a:latin typeface="Arial" panose="020B0604020202020204" pitchFamily="34" charset="0"/>
                <a:cs typeface="Arial" panose="020B0604020202020204" pitchFamily="34" charset="0"/>
              </a:rPr>
              <a:t>.</a:t>
            </a:r>
          </a:p>
          <a:p>
            <a:pPr marL="800100" lvl="1" indent="-342900" algn="just">
              <a:buFont typeface="Wingdings" panose="05000000000000000000" pitchFamily="2" charset="2"/>
              <a:buChar char="§"/>
            </a:pPr>
            <a:r>
              <a:rPr lang="vi-VN" sz="2400" dirty="0">
                <a:latin typeface="Arial" panose="020B0604020202020204" pitchFamily="34" charset="0"/>
                <a:cs typeface="Arial" panose="020B0604020202020204" pitchFamily="34" charset="0"/>
              </a:rPr>
              <a:t>Các cấu phần đều được thiết kế theo hình thức hoạt động của HS mà GV có vai trò hướng dẫn và tổ chức hoạt động. Trong quá trình đó, GV </a:t>
            </a:r>
            <a:r>
              <a:rPr lang="vi-VN" sz="2400" dirty="0">
                <a:solidFill>
                  <a:srgbClr val="0070C0"/>
                </a:solidFill>
                <a:latin typeface="Arial" panose="020B0604020202020204" pitchFamily="34" charset="0"/>
                <a:cs typeface="Arial" panose="020B0604020202020204" pitchFamily="34" charset="0"/>
              </a:rPr>
              <a:t>có</a:t>
            </a:r>
            <a:r>
              <a:rPr lang="vi-VN" sz="2400" dirty="0">
                <a:solidFill>
                  <a:schemeClr val="accent1"/>
                </a:solidFill>
                <a:latin typeface="Arial" panose="020B0604020202020204" pitchFamily="34" charset="0"/>
                <a:cs typeface="Arial" panose="020B0604020202020204" pitchFamily="34" charset="0"/>
              </a:rPr>
              <a:t> </a:t>
            </a:r>
            <a:r>
              <a:rPr lang="vi-VN" sz="2400" dirty="0">
                <a:solidFill>
                  <a:srgbClr val="0070C0"/>
                </a:solidFill>
                <a:latin typeface="Arial" panose="020B0604020202020204" pitchFamily="34" charset="0"/>
                <a:cs typeface="Arial" panose="020B0604020202020204" pitchFamily="34" charset="0"/>
              </a:rPr>
              <a:t>nhiều cơ hội để đánh giá năng lực và kết quả học tập</a:t>
            </a:r>
            <a:r>
              <a:rPr lang="vi-VN" sz="2400" i="1" dirty="0">
                <a:solidFill>
                  <a:srgbClr val="0070C0"/>
                </a:solidFill>
                <a:latin typeface="Arial" panose="020B0604020202020204" pitchFamily="34" charset="0"/>
                <a:cs typeface="Arial" panose="020B0604020202020204" pitchFamily="34" charset="0"/>
              </a:rPr>
              <a:t> </a:t>
            </a:r>
            <a:r>
              <a:rPr lang="vi-VN" sz="2400" dirty="0">
                <a:solidFill>
                  <a:srgbClr val="0070C0"/>
                </a:solidFill>
                <a:latin typeface="Arial" panose="020B0604020202020204" pitchFamily="34" charset="0"/>
                <a:cs typeface="Arial" panose="020B0604020202020204" pitchFamily="34" charset="0"/>
              </a:rPr>
              <a:t>của HS </a:t>
            </a:r>
            <a:r>
              <a:rPr lang="vi-VN" sz="2400" dirty="0">
                <a:latin typeface="Arial" panose="020B0604020202020204" pitchFamily="34" charset="0"/>
                <a:cs typeface="Arial" panose="020B0604020202020204" pitchFamily="34" charset="0"/>
              </a:rPr>
              <a:t>theo hình thức đánh giá thường xuyên.</a:t>
            </a:r>
          </a:p>
        </p:txBody>
      </p:sp>
      <p:grpSp>
        <p:nvGrpSpPr>
          <p:cNvPr id="5" name="Group 4"/>
          <p:cNvGrpSpPr/>
          <p:nvPr/>
        </p:nvGrpSpPr>
        <p:grpSpPr>
          <a:xfrm>
            <a:off x="590176" y="490916"/>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bg1"/>
                  </a:solidFill>
                  <a:latin typeface="Arial"/>
                  <a:ea typeface="Arial"/>
                  <a:cs typeface="Arial"/>
                  <a:sym typeface="Arial"/>
                </a:rPr>
                <a:t>5</a:t>
              </a:r>
              <a:endParaRPr sz="2400" b="1" i="0" u="none" strike="noStrike" cap="none">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3089711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evel 3"/>
          <p:cNvSpPr/>
          <p:nvPr/>
        </p:nvSpPr>
        <p:spPr>
          <a:xfrm>
            <a:off x="3494314" y="3766458"/>
            <a:ext cx="5029199" cy="1698172"/>
          </a:xfrm>
          <a:prstGeom prst="beve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1E38D9C-6C5A-494A-A8D3-5078BD4C855C}"/>
              </a:ext>
            </a:extLst>
          </p:cNvPr>
          <p:cNvSpPr txBox="1"/>
          <p:nvPr/>
        </p:nvSpPr>
        <p:spPr>
          <a:xfrm>
            <a:off x="1643741" y="1088021"/>
            <a:ext cx="8730343" cy="4278094"/>
          </a:xfrm>
          <a:prstGeom prst="rect">
            <a:avLst/>
          </a:prstGeom>
          <a:noFill/>
        </p:spPr>
        <p:txBody>
          <a:bodyPr wrap="square" rtlCol="0">
            <a:spAutoFit/>
          </a:bodyPr>
          <a:lstStyle/>
          <a:p>
            <a:pPr algn="just"/>
            <a:r>
              <a:rPr lang="vi-VN" sz="3200" dirty="0"/>
              <a:t>Từ nội dung kiến thức đến phương pháp </a:t>
            </a:r>
            <a:r>
              <a:rPr lang="en-US" sz="3200" dirty="0"/>
              <a:t/>
            </a:r>
            <a:br>
              <a:rPr lang="en-US" sz="3200" dirty="0"/>
            </a:br>
            <a:r>
              <a:rPr lang="vi-VN" sz="3200" dirty="0"/>
              <a:t>sư phạm, từ cấu trúc bài học đến thiết kế </a:t>
            </a:r>
            <a:r>
              <a:rPr lang="en-US" sz="3200" dirty="0"/>
              <a:t/>
            </a:r>
            <a:br>
              <a:rPr lang="en-US" sz="3200" dirty="0"/>
            </a:br>
            <a:r>
              <a:rPr lang="vi-VN" sz="3200" dirty="0"/>
              <a:t>mĩ thuật, bộ sách</a:t>
            </a:r>
            <a:r>
              <a:rPr lang="vi-VN" sz="3200" b="1" dirty="0">
                <a:solidFill>
                  <a:srgbClr val="00B050"/>
                </a:solidFill>
              </a:rPr>
              <a:t> TOÁN 11 </a:t>
            </a:r>
            <a:r>
              <a:rPr lang="vi-VN" sz="3200" dirty="0">
                <a:solidFill>
                  <a:srgbClr val="00B050"/>
                </a:solidFill>
              </a:rPr>
              <a:t>–</a:t>
            </a:r>
            <a:r>
              <a:rPr lang="en-US" sz="3200" dirty="0">
                <a:solidFill>
                  <a:srgbClr val="00B050"/>
                </a:solidFill>
              </a:rPr>
              <a:t> </a:t>
            </a:r>
            <a:r>
              <a:rPr lang="vi-VN" sz="3200" dirty="0">
                <a:solidFill>
                  <a:srgbClr val="00B050"/>
                </a:solidFill>
              </a:rPr>
              <a:t>Kết nối </a:t>
            </a:r>
            <a:r>
              <a:rPr lang="en-US" sz="3200" dirty="0">
                <a:solidFill>
                  <a:srgbClr val="00B050"/>
                </a:solidFill>
              </a:rPr>
              <a:t/>
            </a:r>
            <a:br>
              <a:rPr lang="en-US" sz="3200" dirty="0">
                <a:solidFill>
                  <a:srgbClr val="00B050"/>
                </a:solidFill>
              </a:rPr>
            </a:br>
            <a:r>
              <a:rPr lang="vi-VN" sz="3200" dirty="0">
                <a:solidFill>
                  <a:srgbClr val="00B050"/>
                </a:solidFill>
              </a:rPr>
              <a:t>tri thức với cuộc sống </a:t>
            </a:r>
            <a:r>
              <a:rPr lang="vi-VN" sz="3200" dirty="0"/>
              <a:t>luôn phấn đấu thực hiện phương châm xuyên suốt là:</a:t>
            </a:r>
          </a:p>
          <a:p>
            <a:endParaRPr lang="vi-VN" sz="2800" dirty="0"/>
          </a:p>
          <a:p>
            <a:pPr algn="ctr">
              <a:lnSpc>
                <a:spcPct val="150000"/>
              </a:lnSpc>
            </a:pPr>
            <a:r>
              <a:rPr lang="vi-VN" sz="2800" b="1" dirty="0">
                <a:solidFill>
                  <a:srgbClr val="C00000"/>
                </a:solidFill>
              </a:rPr>
              <a:t>HỌC SINH THÍCH HỌC</a:t>
            </a:r>
          </a:p>
          <a:p>
            <a:pPr algn="ctr">
              <a:lnSpc>
                <a:spcPct val="150000"/>
              </a:lnSpc>
            </a:pPr>
            <a:r>
              <a:rPr lang="vi-VN" sz="2800" b="1" dirty="0">
                <a:solidFill>
                  <a:srgbClr val="C00000"/>
                </a:solidFill>
              </a:rPr>
              <a:t>GIÁO VIÊN DỄ </a:t>
            </a:r>
            <a:r>
              <a:rPr lang="en-US" sz="2800" b="1" dirty="0">
                <a:solidFill>
                  <a:srgbClr val="C00000"/>
                </a:solidFill>
                <a:latin typeface="Arial" panose="020B0604020202020204" pitchFamily="34" charset="0"/>
                <a:cs typeface="Arial" panose="020B0604020202020204" pitchFamily="34" charset="0"/>
              </a:rPr>
              <a:t>SỬ DỤNG</a:t>
            </a:r>
            <a:endParaRPr lang="vi-VN"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4754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6A284-9D44-BA4C-9075-B368E9BBA95F}"/>
              </a:ext>
            </a:extLst>
          </p:cNvPr>
          <p:cNvSpPr txBox="1"/>
          <p:nvPr/>
        </p:nvSpPr>
        <p:spPr>
          <a:xfrm>
            <a:off x="1554583" y="1693982"/>
            <a:ext cx="9786079" cy="3795911"/>
          </a:xfrm>
          <a:prstGeom prst="rect">
            <a:avLst/>
          </a:prstGeom>
          <a:noFill/>
        </p:spPr>
        <p:txBody>
          <a:bodyPr wrap="square">
            <a:spAutoFit/>
          </a:bodyPr>
          <a:lstStyle/>
          <a:p>
            <a:pPr marL="228600" marR="0" lvl="0" indent="-228600" algn="just" rtl="0">
              <a:spcBef>
                <a:spcPts val="0"/>
              </a:spcBef>
              <a:spcAft>
                <a:spcPts val="0"/>
              </a:spcAft>
              <a:buClr>
                <a:schemeClr val="tx1"/>
              </a:buClr>
              <a:buSzPct val="100900"/>
              <a:buFont typeface="Noto Sans Symbols"/>
              <a:buChar char="▪"/>
            </a:pPr>
            <a:r>
              <a:rPr lang="vi-VN" sz="2800" b="1" i="0" u="none" strike="noStrike" cap="none" dirty="0">
                <a:solidFill>
                  <a:srgbClr val="00B050"/>
                </a:solidFill>
                <a:latin typeface="Arial"/>
                <a:ea typeface="Arial"/>
                <a:cs typeface="Arial"/>
                <a:sym typeface="Arial"/>
              </a:rPr>
              <a:t>Sách giáo viên </a:t>
            </a:r>
            <a:r>
              <a:rPr lang="vi-VN" sz="2800" b="0" i="0" u="none" strike="noStrike" cap="none" dirty="0">
                <a:solidFill>
                  <a:schemeClr val="dk1"/>
                </a:solidFill>
                <a:latin typeface="Arial"/>
                <a:ea typeface="Arial"/>
                <a:cs typeface="Arial"/>
                <a:sym typeface="Arial"/>
              </a:rPr>
              <a:t>giúp hướng dẫn giáo viên sử dụng hiệu quả sách giáo khoa</a:t>
            </a:r>
            <a:r>
              <a:rPr lang="en-US" sz="2800" b="0" i="0" u="none" strike="noStrike" cap="none" dirty="0">
                <a:solidFill>
                  <a:schemeClr val="dk1"/>
                </a:solidFill>
                <a:latin typeface="Arial"/>
                <a:ea typeface="Arial"/>
                <a:cs typeface="Arial"/>
                <a:sym typeface="Arial"/>
              </a:rPr>
              <a:t> </a:t>
            </a:r>
            <a:r>
              <a:rPr lang="vi-VN" sz="2800" b="0" i="0" u="none" strike="noStrike" cap="none" dirty="0">
                <a:solidFill>
                  <a:schemeClr val="dk1"/>
                </a:solidFill>
                <a:latin typeface="Arial"/>
                <a:ea typeface="Arial"/>
                <a:cs typeface="Arial"/>
                <a:sym typeface="Arial"/>
              </a:rPr>
              <a:t>và xây dựng kế </a:t>
            </a:r>
            <a:r>
              <a:rPr lang="vi-VN" sz="2800" dirty="0">
                <a:solidFill>
                  <a:schemeClr val="dk1"/>
                </a:solidFill>
                <a:latin typeface="Arial"/>
                <a:ea typeface="Arial"/>
                <a:cs typeface="Arial"/>
                <a:sym typeface="Arial"/>
              </a:rPr>
              <a:t>hoạch</a:t>
            </a:r>
            <a:r>
              <a:rPr lang="vi-VN" sz="2800" b="0" i="0" u="none" strike="noStrike" cap="none" dirty="0">
                <a:solidFill>
                  <a:schemeClr val="dk1"/>
                </a:solidFill>
                <a:latin typeface="Arial"/>
                <a:ea typeface="Arial"/>
                <a:cs typeface="Arial"/>
                <a:sym typeface="Arial"/>
              </a:rPr>
              <a:t> dạy học.</a:t>
            </a:r>
          </a:p>
          <a:p>
            <a:pPr marL="228600" marR="0" lvl="0" indent="-228600" algn="just" rtl="0">
              <a:spcBef>
                <a:spcPts val="1000"/>
              </a:spcBef>
              <a:spcAft>
                <a:spcPts val="0"/>
              </a:spcAft>
              <a:buClr>
                <a:schemeClr val="tx1"/>
              </a:buClr>
              <a:buSzPct val="100900"/>
              <a:buFont typeface="Noto Sans Symbols"/>
              <a:buChar char="▪"/>
            </a:pPr>
            <a:r>
              <a:rPr lang="vi-VN" sz="2800" b="1" i="0" u="none" strike="noStrike" cap="none" dirty="0">
                <a:solidFill>
                  <a:srgbClr val="00B050"/>
                </a:solidFill>
                <a:latin typeface="Arial"/>
                <a:ea typeface="Arial"/>
                <a:cs typeface="Arial"/>
                <a:sym typeface="Arial"/>
              </a:rPr>
              <a:t>Sách bài tập</a:t>
            </a:r>
            <a:r>
              <a:rPr lang="vi-VN" sz="2800" b="0" i="0" u="none" strike="noStrike" cap="none" dirty="0">
                <a:solidFill>
                  <a:srgbClr val="00B050"/>
                </a:solidFill>
                <a:latin typeface="Arial"/>
                <a:ea typeface="Arial"/>
                <a:cs typeface="Arial"/>
                <a:sym typeface="Arial"/>
              </a:rPr>
              <a:t> </a:t>
            </a:r>
            <a:r>
              <a:rPr lang="vi-VN" sz="2800" b="0" i="0" u="none" strike="noStrike" cap="none" dirty="0">
                <a:solidFill>
                  <a:schemeClr val="dk1"/>
                </a:solidFill>
                <a:latin typeface="Arial"/>
                <a:ea typeface="Arial"/>
                <a:cs typeface="Arial"/>
                <a:sym typeface="Arial"/>
              </a:rPr>
              <a:t>cung cấp thêm hệ thống câu hỏi, bài tập chọn lọc cho học sinh và giáo viên.</a:t>
            </a:r>
            <a:endParaRPr lang="vi-VN" sz="2800" b="0" i="0" u="none" strike="noStrike" cap="none" dirty="0">
              <a:latin typeface="Arial"/>
              <a:ea typeface="Arial"/>
              <a:cs typeface="Arial"/>
              <a:sym typeface="Arial"/>
            </a:endParaRPr>
          </a:p>
          <a:p>
            <a:pPr marL="228600" marR="0" lvl="0" indent="-228600" algn="just" rtl="0">
              <a:spcBef>
                <a:spcPts val="1000"/>
              </a:spcBef>
              <a:spcAft>
                <a:spcPts val="0"/>
              </a:spcAft>
              <a:buClr>
                <a:schemeClr val="dk1"/>
              </a:buClr>
              <a:buSzPct val="100900"/>
              <a:buFont typeface="Noto Sans Symbols"/>
              <a:buChar char="▪"/>
            </a:pPr>
            <a:r>
              <a:rPr lang="vi-VN" sz="2800" b="1" i="0" u="none" strike="noStrike" cap="none" dirty="0">
                <a:solidFill>
                  <a:srgbClr val="00B050"/>
                </a:solidFill>
                <a:latin typeface="Arial"/>
                <a:ea typeface="Arial"/>
                <a:cs typeface="Arial"/>
                <a:sym typeface="Arial"/>
              </a:rPr>
              <a:t>Để học tốt Toán 11 </a:t>
            </a:r>
            <a:r>
              <a:rPr lang="vi-VN" sz="2800" b="0" i="0" u="none" strike="noStrike" cap="none" dirty="0">
                <a:solidFill>
                  <a:schemeClr val="dk1"/>
                </a:solidFill>
                <a:latin typeface="Arial"/>
                <a:ea typeface="Arial"/>
                <a:cs typeface="Arial"/>
                <a:sym typeface="Arial"/>
              </a:rPr>
              <a:t>cung cấp gợi ý và hướng dẫn giải chi tiết cho tất cả các bài tập trong phần Luyện tập, Vận dụng trong bài học và Bài tập cuối bài học trong SGK Toán 11 và hệ thống bài tập bổ sung chọn lọc. </a:t>
            </a:r>
            <a:endParaRPr lang="vi-VN" sz="2800" b="0" i="0" strike="noStrike" cap="none" dirty="0">
              <a:solidFill>
                <a:srgbClr val="00B050"/>
              </a:solidFill>
              <a:latin typeface="Arial"/>
              <a:ea typeface="Arial"/>
              <a:cs typeface="Arial"/>
              <a:sym typeface="Arial"/>
            </a:endParaRPr>
          </a:p>
        </p:txBody>
      </p:sp>
      <p:sp>
        <p:nvSpPr>
          <p:cNvPr id="5" name="TextBox 4">
            <a:extLst>
              <a:ext uri="{FF2B5EF4-FFF2-40B4-BE49-F238E27FC236}">
                <a16:creationId xmlns:a16="http://schemas.microsoft.com/office/drawing/2014/main" id="{A18957B5-1F35-2E4D-BD9E-C6BA93173C78}"/>
              </a:ext>
            </a:extLst>
          </p:cNvPr>
          <p:cNvSpPr txBox="1"/>
          <p:nvPr/>
        </p:nvSpPr>
        <p:spPr>
          <a:xfrm>
            <a:off x="934241" y="902825"/>
            <a:ext cx="10038559" cy="523220"/>
          </a:xfrm>
          <a:prstGeom prst="rect">
            <a:avLst/>
          </a:prstGeom>
          <a:noFill/>
        </p:spPr>
        <p:txBody>
          <a:bodyPr wrap="square" rtlCol="0">
            <a:spAutoFit/>
          </a:bodyPr>
          <a:lstStyle/>
          <a:p>
            <a:r>
              <a:rPr lang="vi-VN" sz="2800" b="1" dirty="0">
                <a:solidFill>
                  <a:schemeClr val="bg1"/>
                </a:solidFill>
              </a:rPr>
              <a:t>VI –</a:t>
            </a:r>
            <a:r>
              <a:rPr lang="vi-VN" sz="2800" b="1" dirty="0"/>
              <a:t> </a:t>
            </a:r>
            <a:r>
              <a:rPr lang="vi-VN" sz="2800" b="1" dirty="0">
                <a:solidFill>
                  <a:schemeClr val="accent5">
                    <a:lumMod val="75000"/>
                  </a:schemeClr>
                </a:solidFill>
              </a:rPr>
              <a:t>TÀI LIỆU HỖ TRỢ GIẢNG DẠY VÀ HỌC TẬP </a:t>
            </a:r>
            <a:endParaRPr lang="vi-VN" sz="2400" b="1" dirty="0">
              <a:solidFill>
                <a:schemeClr val="accent3"/>
              </a:solidFill>
            </a:endParaRPr>
          </a:p>
        </p:txBody>
      </p:sp>
      <p:grpSp>
        <p:nvGrpSpPr>
          <p:cNvPr id="4" name="Group 3"/>
          <p:cNvGrpSpPr/>
          <p:nvPr/>
        </p:nvGrpSpPr>
        <p:grpSpPr>
          <a:xfrm>
            <a:off x="934241" y="840399"/>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bg1"/>
                  </a:solidFill>
                  <a:latin typeface="Arial"/>
                  <a:ea typeface="Arial"/>
                  <a:cs typeface="Arial"/>
                  <a:sym typeface="Arial"/>
                </a:rPr>
                <a:t>6</a:t>
              </a:r>
              <a:endParaRPr sz="2400" b="1" i="0" u="none" strike="noStrike" cap="none">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287081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A1D413-E325-9547-AA09-B493A736E790}"/>
              </a:ext>
            </a:extLst>
          </p:cNvPr>
          <p:cNvSpPr txBox="1"/>
          <p:nvPr/>
        </p:nvSpPr>
        <p:spPr>
          <a:xfrm>
            <a:off x="557408" y="1728592"/>
            <a:ext cx="5460597" cy="523220"/>
          </a:xfrm>
          <a:prstGeom prst="rect">
            <a:avLst/>
          </a:prstGeom>
          <a:noFill/>
        </p:spPr>
        <p:txBody>
          <a:bodyPr wrap="none" rtlCol="0">
            <a:spAutoFit/>
          </a:bodyPr>
          <a:lstStyle/>
          <a:p>
            <a:r>
              <a:rPr lang="en-US" sz="2800" b="1" dirty="0">
                <a:solidFill>
                  <a:srgbClr val="00B050"/>
                </a:solidFill>
                <a:latin typeface="Myriad Pro" panose="020B0503030403020204" pitchFamily="34" charset="0"/>
                <a:cs typeface="Myriad Arabic" panose="01010101010101010101" pitchFamily="50" charset="-78"/>
              </a:rPr>
              <a:t>CHUYÊN ĐỀ HỌC TẬP TOÁN 11</a:t>
            </a:r>
          </a:p>
        </p:txBody>
      </p:sp>
      <p:sp>
        <p:nvSpPr>
          <p:cNvPr id="4" name="TextBox 3">
            <a:extLst>
              <a:ext uri="{FF2B5EF4-FFF2-40B4-BE49-F238E27FC236}">
                <a16:creationId xmlns:a16="http://schemas.microsoft.com/office/drawing/2014/main" id="{B0C288CB-D927-414D-B0AF-B734286C64ED}"/>
              </a:ext>
            </a:extLst>
          </p:cNvPr>
          <p:cNvSpPr txBox="1"/>
          <p:nvPr/>
        </p:nvSpPr>
        <p:spPr>
          <a:xfrm>
            <a:off x="557409" y="2408865"/>
            <a:ext cx="5171199" cy="991233"/>
          </a:xfrm>
          <a:prstGeom prst="rect">
            <a:avLst/>
          </a:prstGeom>
          <a:noFill/>
        </p:spPr>
        <p:txBody>
          <a:bodyPr wrap="square">
            <a:spAutoFit/>
          </a:bodyPr>
          <a:lstStyle/>
          <a:p>
            <a:pPr algn="just">
              <a:lnSpc>
                <a:spcPts val="2400"/>
              </a:lnSpc>
            </a:pPr>
            <a:r>
              <a:rPr lang="vi-VN" dirty="0">
                <a:solidFill>
                  <a:srgbClr val="0070C0"/>
                </a:solidFill>
              </a:rPr>
              <a:t>TỔNG CHỦ BIÊN</a:t>
            </a:r>
            <a:r>
              <a:rPr lang="vi-VN" dirty="0"/>
              <a:t>:</a:t>
            </a:r>
            <a:r>
              <a:rPr lang="vi-VN" sz="1800" dirty="0"/>
              <a:t> Hà Huy Khoái</a:t>
            </a:r>
          </a:p>
          <a:p>
            <a:pPr algn="just">
              <a:lnSpc>
                <a:spcPts val="2400"/>
              </a:lnSpc>
            </a:pPr>
            <a:r>
              <a:rPr lang="vi-VN" dirty="0">
                <a:solidFill>
                  <a:srgbClr val="0070C0"/>
                </a:solidFill>
              </a:rPr>
              <a:t>ĐỒNG CHỦ BIÊN</a:t>
            </a:r>
            <a:r>
              <a:rPr lang="vi-VN" dirty="0"/>
              <a:t>: </a:t>
            </a:r>
            <a:r>
              <a:rPr lang="vi-VN" sz="1800" dirty="0"/>
              <a:t>Cung Thế Anh, Trần Văn Tấn</a:t>
            </a:r>
          </a:p>
          <a:p>
            <a:pPr>
              <a:lnSpc>
                <a:spcPts val="2400"/>
              </a:lnSpc>
            </a:pPr>
            <a:r>
              <a:rPr lang="vi-VN" dirty="0">
                <a:solidFill>
                  <a:srgbClr val="0070C0"/>
                </a:solidFill>
              </a:rPr>
              <a:t>TÁC GIẢ</a:t>
            </a:r>
            <a:r>
              <a:rPr lang="vi-VN" dirty="0"/>
              <a:t>: Lê Văn Cường</a:t>
            </a:r>
            <a:r>
              <a:rPr lang="vi-VN" sz="1800" dirty="0">
                <a:latin typeface="Arial" panose="020B0604020202020204" pitchFamily="34" charset="0"/>
                <a:cs typeface="Arial" panose="020B0604020202020204" pitchFamily="34" charset="0"/>
              </a:rPr>
              <a:t>, Phạm Anh Minh</a:t>
            </a:r>
            <a:endParaRPr lang="vi-VN" sz="1800" dirty="0"/>
          </a:p>
        </p:txBody>
      </p:sp>
      <p:sp>
        <p:nvSpPr>
          <p:cNvPr id="5" name="TextBox 4">
            <a:extLst>
              <a:ext uri="{FF2B5EF4-FFF2-40B4-BE49-F238E27FC236}">
                <a16:creationId xmlns:a16="http://schemas.microsoft.com/office/drawing/2014/main" id="{DF0F7F06-A1B1-754C-B988-C54F6A1ED770}"/>
              </a:ext>
            </a:extLst>
          </p:cNvPr>
          <p:cNvSpPr txBox="1"/>
          <p:nvPr/>
        </p:nvSpPr>
        <p:spPr>
          <a:xfrm>
            <a:off x="1839685" y="4458196"/>
            <a:ext cx="9394372" cy="646331"/>
          </a:xfrm>
          <a:prstGeom prst="rect">
            <a:avLst/>
          </a:prstGeom>
          <a:noFill/>
        </p:spPr>
        <p:txBody>
          <a:bodyPr wrap="square" rtlCol="0">
            <a:spAutoFit/>
          </a:bodyPr>
          <a:lstStyle/>
          <a:p>
            <a:pPr algn="just"/>
            <a:r>
              <a:rPr lang="x-none" dirty="0">
                <a:solidFill>
                  <a:srgbClr val="0070C0"/>
                </a:solidFill>
                <a:latin typeface="Arial" panose="020B0604020202020204" pitchFamily="34" charset="0"/>
                <a:cs typeface="Arial" panose="020B0604020202020204" pitchFamily="34" charset="0"/>
              </a:rPr>
              <a:t>Chuyên đề </a:t>
            </a:r>
            <a:r>
              <a:rPr lang="x-none">
                <a:solidFill>
                  <a:srgbClr val="0070C0"/>
                </a:solidFill>
                <a:latin typeface="Arial" panose="020B0604020202020204" pitchFamily="34" charset="0"/>
                <a:cs typeface="Arial" panose="020B0604020202020204" pitchFamily="34" charset="0"/>
              </a:rPr>
              <a:t>học tập</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Toán</a:t>
            </a:r>
            <a:r>
              <a:rPr lang="en-US" dirty="0">
                <a:solidFill>
                  <a:srgbClr val="0070C0"/>
                </a:solidFill>
                <a:latin typeface="Arial" panose="020B0604020202020204" pitchFamily="34" charset="0"/>
                <a:cs typeface="Arial" panose="020B0604020202020204" pitchFamily="34" charset="0"/>
              </a:rPr>
              <a:t> 11</a:t>
            </a:r>
            <a:r>
              <a:rPr lang="vi-VN"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thời</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lượng</a:t>
            </a:r>
            <a:r>
              <a:rPr lang="en-US" dirty="0">
                <a:solidFill>
                  <a:srgbClr val="0070C0"/>
                </a:solidFill>
                <a:latin typeface="Arial" panose="020B0604020202020204" pitchFamily="34" charset="0"/>
                <a:cs typeface="Arial" panose="020B0604020202020204" pitchFamily="34" charset="0"/>
              </a:rPr>
              <a:t> </a:t>
            </a:r>
            <a:r>
              <a:rPr lang="vi-VN" dirty="0">
                <a:solidFill>
                  <a:srgbClr val="0070C0"/>
                </a:solidFill>
                <a:latin typeface="Arial" panose="020B0604020202020204" pitchFamily="34" charset="0"/>
                <a:cs typeface="Arial" panose="020B0604020202020204" pitchFamily="34" charset="0"/>
              </a:rPr>
              <a:t>35 tiết) là phần </a:t>
            </a:r>
            <a:r>
              <a:rPr lang="en-US" b="1" dirty="0" err="1">
                <a:solidFill>
                  <a:srgbClr val="0070C0"/>
                </a:solidFill>
                <a:latin typeface="Arial" panose="020B0604020202020204" pitchFamily="34" charset="0"/>
                <a:cs typeface="Arial" panose="020B0604020202020204" pitchFamily="34" charset="0"/>
              </a:rPr>
              <a:t>lựa</a:t>
            </a:r>
            <a:r>
              <a:rPr lang="vi-VN" b="1" dirty="0">
                <a:solidFill>
                  <a:srgbClr val="0070C0"/>
                </a:solidFill>
                <a:latin typeface="Arial" panose="020B0604020202020204" pitchFamily="34" charset="0"/>
                <a:cs typeface="Arial" panose="020B0604020202020204" pitchFamily="34" charset="0"/>
              </a:rPr>
              <a:t> chọn </a:t>
            </a:r>
            <a:r>
              <a:rPr lang="vi-VN" dirty="0">
                <a:solidFill>
                  <a:srgbClr val="0070C0"/>
                </a:solidFill>
                <a:latin typeface="Arial" panose="020B0604020202020204" pitchFamily="34" charset="0"/>
                <a:cs typeface="Arial" panose="020B0604020202020204" pitchFamily="34" charset="0"/>
              </a:rPr>
              <a:t>của HS (thường dành cho những HS theo định hướng khoa học tự nhiên và công nghệ).</a:t>
            </a:r>
            <a:endParaRPr lang="x-none" dirty="0">
              <a:solidFill>
                <a:srgbClr val="0070C0"/>
              </a:solidFill>
              <a:latin typeface="Arial" panose="020B0604020202020204" pitchFamily="34" charset="0"/>
              <a:cs typeface="Arial" panose="020B0604020202020204" pitchFamily="34" charset="0"/>
            </a:endParaRPr>
          </a:p>
        </p:txBody>
      </p:sp>
      <p:sp>
        <p:nvSpPr>
          <p:cNvPr id="7" name="Rectangle 6"/>
          <p:cNvSpPr/>
          <p:nvPr/>
        </p:nvSpPr>
        <p:spPr>
          <a:xfrm rot="852301">
            <a:off x="7367014" y="3801723"/>
            <a:ext cx="965392" cy="369332"/>
          </a:xfrm>
          <a:prstGeom prst="rect">
            <a:avLst/>
          </a:prstGeom>
        </p:spPr>
        <p:txBody>
          <a:bodyPr wrap="none">
            <a:spAutoFit/>
          </a:bodyPr>
          <a:lstStyle/>
          <a:p>
            <a:r>
              <a:rPr lang="en-US">
                <a:solidFill>
                  <a:schemeClr val="accent2">
                    <a:lumMod val="75000"/>
                  </a:schemeClr>
                </a:solidFill>
              </a:rPr>
              <a:t>8</a:t>
            </a:r>
            <a:r>
              <a:rPr lang="x-none">
                <a:solidFill>
                  <a:schemeClr val="accent2">
                    <a:lumMod val="75000"/>
                  </a:schemeClr>
                </a:solidFill>
              </a:rPr>
              <a:t>4 trang</a:t>
            </a:r>
            <a:endParaRPr lang="en-US" dirty="0"/>
          </a:p>
        </p:txBody>
      </p:sp>
      <p:pic>
        <p:nvPicPr>
          <p:cNvPr id="8" name="Picture 7">
            <a:extLst>
              <a:ext uri="{FF2B5EF4-FFF2-40B4-BE49-F238E27FC236}">
                <a16:creationId xmlns:a16="http://schemas.microsoft.com/office/drawing/2014/main" id="{A0334DEB-5D3F-79F7-3047-E20A7D4FE07C}"/>
              </a:ext>
            </a:extLst>
          </p:cNvPr>
          <p:cNvPicPr>
            <a:picLocks noChangeAspect="1"/>
          </p:cNvPicPr>
          <p:nvPr/>
        </p:nvPicPr>
        <p:blipFill>
          <a:blip r:embed="rId2"/>
          <a:stretch>
            <a:fillRect/>
          </a:stretch>
        </p:blipFill>
        <p:spPr>
          <a:xfrm rot="1001815">
            <a:off x="7269450" y="1023241"/>
            <a:ext cx="1955800" cy="2752725"/>
          </a:xfrm>
          <a:prstGeom prst="rect">
            <a:avLst/>
          </a:prstGeom>
        </p:spPr>
      </p:pic>
    </p:spTree>
    <p:extLst>
      <p:ext uri="{BB962C8B-B14F-4D97-AF65-F5344CB8AC3E}">
        <p14:creationId xmlns:p14="http://schemas.microsoft.com/office/powerpoint/2010/main" val="4012535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6A284-9D44-BA4C-9075-B368E9BBA95F}"/>
              </a:ext>
            </a:extLst>
          </p:cNvPr>
          <p:cNvSpPr txBox="1"/>
          <p:nvPr/>
        </p:nvSpPr>
        <p:spPr>
          <a:xfrm>
            <a:off x="1040524" y="2030313"/>
            <a:ext cx="10710042" cy="2028248"/>
          </a:xfrm>
          <a:prstGeom prst="rect">
            <a:avLst/>
          </a:prstGeom>
          <a:noFill/>
        </p:spPr>
        <p:txBody>
          <a:bodyPr wrap="square">
            <a:spAutoFit/>
          </a:bodyPr>
          <a:lstStyle/>
          <a:p>
            <a:pPr marL="228600" marR="0" lvl="0" indent="-228600" algn="l" rtl="0">
              <a:lnSpc>
                <a:spcPct val="90000"/>
              </a:lnSpc>
              <a:spcBef>
                <a:spcPts val="1000"/>
              </a:spcBef>
              <a:spcAft>
                <a:spcPts val="0"/>
              </a:spcAft>
              <a:buClr>
                <a:schemeClr val="dk1"/>
              </a:buClr>
              <a:buSzPct val="100900"/>
              <a:buFont typeface="Noto Sans Symbols"/>
              <a:buChar char="▪"/>
            </a:pPr>
            <a:r>
              <a:rPr lang="vi-VN" sz="2800" b="0" i="0" u="none" strike="noStrike" cap="none" dirty="0">
                <a:solidFill>
                  <a:schemeClr val="dk1"/>
                </a:solidFill>
                <a:latin typeface="Arial"/>
                <a:ea typeface="Arial"/>
                <a:cs typeface="Arial"/>
                <a:sym typeface="Arial"/>
              </a:rPr>
              <a:t>Hỗ trợ học liệu điện tử trên </a:t>
            </a:r>
            <a:r>
              <a:rPr lang="vi-VN" sz="2800" b="0" i="0" u="none" strike="noStrike" cap="none" dirty="0">
                <a:solidFill>
                  <a:srgbClr val="00B050"/>
                </a:solidFill>
                <a:latin typeface="Arial"/>
                <a:ea typeface="Arial"/>
                <a:cs typeface="Arial"/>
                <a:sym typeface="Arial"/>
              </a:rPr>
              <a:t>website </a:t>
            </a:r>
            <a:r>
              <a:rPr lang="vi-VN" sz="2800" b="0" i="0" strike="noStrike" cap="none" dirty="0">
                <a:solidFill>
                  <a:srgbClr val="00B050"/>
                </a:solidFill>
                <a:latin typeface="Arial"/>
                <a:ea typeface="Arial"/>
                <a:cs typeface="Arial"/>
                <a:sym typeface="Arial"/>
                <a:hlinkClick r:id="rId3"/>
              </a:rPr>
              <a:t>hanhtrangso.nxbgd.vn</a:t>
            </a:r>
            <a:r>
              <a:rPr lang="vi-VN" sz="2800" b="0" i="0" strike="noStrike" cap="none" dirty="0">
                <a:solidFill>
                  <a:srgbClr val="00B050"/>
                </a:solidFill>
                <a:latin typeface="Arial"/>
                <a:ea typeface="Arial"/>
                <a:cs typeface="Arial"/>
                <a:sym typeface="Arial"/>
              </a:rPr>
              <a:t> </a:t>
            </a:r>
          </a:p>
          <a:p>
            <a:pPr marL="228600" marR="0" lvl="0" indent="-228600" algn="l" rtl="0">
              <a:lnSpc>
                <a:spcPct val="90000"/>
              </a:lnSpc>
              <a:spcBef>
                <a:spcPts val="1000"/>
              </a:spcBef>
              <a:spcAft>
                <a:spcPts val="0"/>
              </a:spcAft>
              <a:buClr>
                <a:schemeClr val="dk1"/>
              </a:buClr>
              <a:buSzPct val="100900"/>
              <a:buFont typeface="Noto Sans Symbols"/>
              <a:buChar char="▪"/>
            </a:pPr>
            <a:r>
              <a:rPr lang="vi-VN" sz="2800" b="0" i="0" u="none" strike="noStrike" cap="none" dirty="0">
                <a:solidFill>
                  <a:schemeClr val="dk1"/>
                </a:solidFill>
                <a:latin typeface="Arial"/>
                <a:ea typeface="Arial"/>
                <a:cs typeface="Arial"/>
                <a:sym typeface="Arial"/>
              </a:rPr>
              <a:t>Hỗ trợ tập huấn giáo viên trên </a:t>
            </a:r>
            <a:r>
              <a:rPr lang="vi-VN" sz="2800" b="0" i="0" u="none" strike="noStrike" cap="none" dirty="0">
                <a:solidFill>
                  <a:srgbClr val="00B050"/>
                </a:solidFill>
                <a:latin typeface="Arial"/>
                <a:ea typeface="Arial"/>
                <a:cs typeface="Arial"/>
                <a:sym typeface="Arial"/>
              </a:rPr>
              <a:t>website </a:t>
            </a:r>
            <a:r>
              <a:rPr lang="vi-VN" sz="2800" b="0" i="0" u="none" strike="noStrike" cap="none" dirty="0">
                <a:solidFill>
                  <a:srgbClr val="FF0000"/>
                </a:solidFill>
                <a:latin typeface="Arial"/>
                <a:ea typeface="Arial"/>
                <a:cs typeface="Arial"/>
                <a:sym typeface="Arial"/>
                <a:hlinkClick r:id="rId4"/>
              </a:rPr>
              <a:t>taphuan.nxbgd.vn</a:t>
            </a:r>
            <a:endParaRPr lang="vi-VN" sz="2800" dirty="0"/>
          </a:p>
          <a:p>
            <a:pPr marL="228600" marR="0" lvl="0" indent="-228600" rtl="0">
              <a:lnSpc>
                <a:spcPct val="90000"/>
              </a:lnSpc>
              <a:spcBef>
                <a:spcPts val="1000"/>
              </a:spcBef>
              <a:spcAft>
                <a:spcPts val="0"/>
              </a:spcAft>
              <a:buClr>
                <a:schemeClr val="dk1"/>
              </a:buClr>
              <a:buSzPct val="100900"/>
              <a:buFont typeface="Noto Sans Symbols"/>
              <a:buChar char="▪"/>
            </a:pPr>
            <a:r>
              <a:rPr lang="vi-VN" sz="2800" b="0" i="0" u="none" strike="noStrike" cap="none" dirty="0">
                <a:solidFill>
                  <a:srgbClr val="000000"/>
                </a:solidFill>
                <a:latin typeface="Arial"/>
                <a:ea typeface="Arial"/>
                <a:cs typeface="Arial"/>
                <a:sym typeface="Arial"/>
              </a:rPr>
              <a:t>Trang </a:t>
            </a:r>
            <a:r>
              <a:rPr lang="vi-VN" sz="2800" b="0" i="0" u="none" strike="noStrike" cap="none" dirty="0">
                <a:solidFill>
                  <a:srgbClr val="00B050"/>
                </a:solidFill>
                <a:latin typeface="Arial"/>
                <a:ea typeface="Arial"/>
                <a:cs typeface="Arial"/>
                <a:sym typeface="Arial"/>
              </a:rPr>
              <a:t>facebook</a:t>
            </a:r>
            <a:r>
              <a:rPr lang="vi-VN" sz="2800" dirty="0">
                <a:solidFill>
                  <a:srgbClr val="000000"/>
                </a:solidFill>
                <a:latin typeface="Arial"/>
                <a:ea typeface="Arial"/>
                <a:cs typeface="Arial"/>
                <a:sym typeface="Arial"/>
              </a:rPr>
              <a:t> </a:t>
            </a:r>
            <a:r>
              <a:rPr lang="vi-VN" sz="2800" b="0" i="0" u="none" strike="noStrike" cap="none" dirty="0">
                <a:solidFill>
                  <a:srgbClr val="FF0000"/>
                </a:solidFill>
                <a:sym typeface="Arial"/>
                <a:hlinkClick r:id="rId5"/>
              </a:rPr>
              <a:t>Sách giáo khoa "Kết nối Tri thức với Cuộc sống"</a:t>
            </a:r>
            <a:endParaRPr lang="vi-VN" sz="2800" dirty="0"/>
          </a:p>
          <a:p>
            <a:pPr marL="228600" marR="0" lvl="0" indent="-228600" rtl="0">
              <a:lnSpc>
                <a:spcPct val="90000"/>
              </a:lnSpc>
              <a:spcBef>
                <a:spcPts val="1000"/>
              </a:spcBef>
              <a:spcAft>
                <a:spcPts val="0"/>
              </a:spcAft>
              <a:buClr>
                <a:schemeClr val="dk1"/>
              </a:buClr>
              <a:buSzPct val="100900"/>
              <a:buFont typeface="Noto Sans Symbols"/>
              <a:buChar char="▪"/>
            </a:pPr>
            <a:r>
              <a:rPr lang="vi-VN" sz="2800" b="0" i="0" u="none" strike="noStrike" cap="none" dirty="0">
                <a:solidFill>
                  <a:schemeClr val="dk1"/>
                </a:solidFill>
                <a:latin typeface="Arial"/>
                <a:ea typeface="Arial"/>
                <a:cs typeface="Arial"/>
                <a:sym typeface="Arial"/>
              </a:rPr>
              <a:t>Nhóm </a:t>
            </a:r>
            <a:r>
              <a:rPr lang="vi-VN" sz="2800" b="0" i="0" u="none" strike="noStrike" cap="none" dirty="0">
                <a:solidFill>
                  <a:srgbClr val="00B050"/>
                </a:solidFill>
                <a:latin typeface="Arial"/>
                <a:ea typeface="Arial"/>
                <a:cs typeface="Arial"/>
                <a:sym typeface="Arial"/>
              </a:rPr>
              <a:t>facebook</a:t>
            </a:r>
            <a:r>
              <a:rPr lang="vi-VN" sz="2800" b="0" i="0" u="none" strike="noStrike" cap="none" dirty="0">
                <a:solidFill>
                  <a:schemeClr val="dk1"/>
                </a:solidFill>
                <a:latin typeface="Arial"/>
                <a:ea typeface="Arial"/>
                <a:cs typeface="Arial"/>
                <a:sym typeface="Arial"/>
              </a:rPr>
              <a:t> </a:t>
            </a:r>
            <a:r>
              <a:rPr lang="vi-VN" sz="2800" b="0" i="0" u="none" strike="noStrike" cap="none" dirty="0">
                <a:solidFill>
                  <a:srgbClr val="FF0000"/>
                </a:solidFill>
                <a:latin typeface="Arial"/>
                <a:ea typeface="Arial"/>
                <a:cs typeface="Arial"/>
                <a:sym typeface="Arial"/>
                <a:hlinkClick r:id="rId6"/>
              </a:rPr>
              <a:t>SGK </a:t>
            </a:r>
            <a:r>
              <a:rPr lang="vi-VN" sz="2800" b="0" i="0" u="none" strike="noStrike" cap="none">
                <a:solidFill>
                  <a:srgbClr val="FF0000"/>
                </a:solidFill>
                <a:latin typeface="Arial"/>
                <a:ea typeface="Arial"/>
                <a:cs typeface="Arial"/>
                <a:sym typeface="Arial"/>
                <a:hlinkClick r:id="rId6"/>
              </a:rPr>
              <a:t>TOÁN </a:t>
            </a:r>
            <a:r>
              <a:rPr lang="en-US" sz="2800" b="0" i="0" u="none" strike="noStrike" cap="none" smtClean="0">
                <a:solidFill>
                  <a:srgbClr val="FF0000"/>
                </a:solidFill>
                <a:latin typeface="Arial"/>
                <a:ea typeface="Arial"/>
                <a:cs typeface="Arial"/>
                <a:sym typeface="Arial"/>
                <a:hlinkClick r:id="rId6"/>
              </a:rPr>
              <a:t>101112</a:t>
            </a:r>
            <a:r>
              <a:rPr lang="vi-VN" sz="2800" b="0" i="0" u="none" strike="noStrike" cap="none" smtClean="0">
                <a:solidFill>
                  <a:srgbClr val="FF0000"/>
                </a:solidFill>
                <a:latin typeface="Arial"/>
                <a:ea typeface="Arial"/>
                <a:cs typeface="Arial"/>
                <a:sym typeface="Arial"/>
                <a:hlinkClick r:id="rId6"/>
              </a:rPr>
              <a:t> </a:t>
            </a:r>
            <a:r>
              <a:rPr lang="vi-VN" sz="2800" b="0" i="0" u="none" strike="noStrike" cap="none" dirty="0">
                <a:solidFill>
                  <a:srgbClr val="FF0000"/>
                </a:solidFill>
                <a:latin typeface="Arial"/>
                <a:ea typeface="Arial"/>
                <a:cs typeface="Arial"/>
                <a:sym typeface="Arial"/>
                <a:hlinkClick r:id="rId6"/>
              </a:rPr>
              <a:t>- Kết nối TTVCS</a:t>
            </a:r>
            <a:endParaRPr lang="vi-VN" sz="2800" dirty="0"/>
          </a:p>
        </p:txBody>
      </p:sp>
      <p:sp>
        <p:nvSpPr>
          <p:cNvPr id="5" name="TextBox 4">
            <a:extLst>
              <a:ext uri="{FF2B5EF4-FFF2-40B4-BE49-F238E27FC236}">
                <a16:creationId xmlns:a16="http://schemas.microsoft.com/office/drawing/2014/main" id="{A18957B5-1F35-2E4D-BD9E-C6BA93173C78}"/>
              </a:ext>
            </a:extLst>
          </p:cNvPr>
          <p:cNvSpPr txBox="1"/>
          <p:nvPr/>
        </p:nvSpPr>
        <p:spPr>
          <a:xfrm>
            <a:off x="934241" y="902825"/>
            <a:ext cx="10038559" cy="523220"/>
          </a:xfrm>
          <a:prstGeom prst="rect">
            <a:avLst/>
          </a:prstGeom>
          <a:noFill/>
        </p:spPr>
        <p:txBody>
          <a:bodyPr wrap="square" rtlCol="0">
            <a:spAutoFit/>
          </a:bodyPr>
          <a:lstStyle/>
          <a:p>
            <a:r>
              <a:rPr lang="vi-VN" sz="2800" b="1" dirty="0">
                <a:solidFill>
                  <a:schemeClr val="bg1"/>
                </a:solidFill>
              </a:rPr>
              <a:t>VI –</a:t>
            </a:r>
            <a:r>
              <a:rPr lang="vi-VN" sz="2800" b="1" dirty="0"/>
              <a:t> </a:t>
            </a:r>
            <a:r>
              <a:rPr lang="vi-VN" sz="2800" b="1" dirty="0">
                <a:solidFill>
                  <a:schemeClr val="accent5">
                    <a:lumMod val="75000"/>
                  </a:schemeClr>
                </a:solidFill>
              </a:rPr>
              <a:t>TÀI LIỆU HỖ TRỢ GIẢNG DẠY VÀ HỌC TẬP </a:t>
            </a:r>
            <a:endParaRPr lang="vi-VN" sz="2400" b="1" dirty="0">
              <a:solidFill>
                <a:schemeClr val="bg1">
                  <a:lumMod val="65000"/>
                </a:schemeClr>
              </a:solidFill>
            </a:endParaRPr>
          </a:p>
        </p:txBody>
      </p:sp>
      <p:grpSp>
        <p:nvGrpSpPr>
          <p:cNvPr id="4" name="Group 3"/>
          <p:cNvGrpSpPr/>
          <p:nvPr/>
        </p:nvGrpSpPr>
        <p:grpSpPr>
          <a:xfrm>
            <a:off x="934241" y="840399"/>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bg1"/>
                  </a:solidFill>
                  <a:latin typeface="Arial"/>
                  <a:ea typeface="Arial"/>
                  <a:cs typeface="Arial"/>
                  <a:sym typeface="Arial"/>
                </a:rPr>
                <a:t>6</a:t>
              </a:r>
              <a:endParaRPr sz="2400" b="1" i="0" u="none" strike="noStrike" cap="none">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1755618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1210518" y="558687"/>
            <a:ext cx="9625647" cy="954107"/>
          </a:xfrm>
          <a:prstGeom prst="rect">
            <a:avLst/>
          </a:prstGeom>
        </p:spPr>
        <p:txBody>
          <a:bodyPr wrap="square">
            <a:spAutoFit/>
          </a:bodyPr>
          <a:lstStyle/>
          <a:p>
            <a:r>
              <a:rPr lang="vi-VN" sz="2800" b="1" dirty="0">
                <a:solidFill>
                  <a:schemeClr val="accent5">
                    <a:lumMod val="75000"/>
                  </a:schemeClr>
                </a:solidFill>
              </a:rPr>
              <a:t>KIỂM TRA ĐÁNH GIÁ MÔN TOÁN THEO ĐỊNH HƯỚNG  TIẾP CẬN PHẨM CHẤT, NĂNG LỰC </a:t>
            </a:r>
            <a:r>
              <a:rPr lang="vi-VN" sz="2800" b="1" dirty="0"/>
              <a:t> </a:t>
            </a:r>
          </a:p>
        </p:txBody>
      </p:sp>
      <p:grpSp>
        <p:nvGrpSpPr>
          <p:cNvPr id="5" name="Group 4"/>
          <p:cNvGrpSpPr/>
          <p:nvPr/>
        </p:nvGrpSpPr>
        <p:grpSpPr>
          <a:xfrm>
            <a:off x="590176" y="490916"/>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II</a:t>
              </a:r>
              <a:endParaRPr sz="2400" b="1" i="0" u="none" strike="noStrike" cap="none" dirty="0">
                <a:solidFill>
                  <a:schemeClr val="bg1"/>
                </a:solidFill>
                <a:latin typeface="Arial"/>
                <a:ea typeface="Arial"/>
                <a:cs typeface="Arial"/>
                <a:sym typeface="Arial"/>
              </a:endParaRPr>
            </a:p>
          </p:txBody>
        </p:sp>
      </p:grpSp>
      <p:sp>
        <p:nvSpPr>
          <p:cNvPr id="9" name="Content Placeholder 2">
            <a:extLst>
              <a:ext uri="{FF2B5EF4-FFF2-40B4-BE49-F238E27FC236}">
                <a16:creationId xmlns:a16="http://schemas.microsoft.com/office/drawing/2014/main" id="{604BCB6A-4E3E-A745-9D55-64DE0645D92A}"/>
              </a:ext>
            </a:extLst>
          </p:cNvPr>
          <p:cNvSpPr txBox="1">
            <a:spLocks/>
          </p:cNvSpPr>
          <p:nvPr/>
        </p:nvSpPr>
        <p:spPr>
          <a:xfrm>
            <a:off x="797560" y="1962785"/>
            <a:ext cx="10515600" cy="376918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300"/>
              </a:spcBef>
            </a:pPr>
            <a:r>
              <a:rPr lang="en-US" dirty="0" err="1">
                <a:latin typeface="Arial" panose="020B0604020202020204" pitchFamily="34" charset="0"/>
                <a:cs typeface="Arial" panose="020B0604020202020204" pitchFamily="34" charset="0"/>
              </a:rPr>
              <a:t>Kiểm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môn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Toán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rõ</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tư</a:t>
            </a:r>
            <a:r>
              <a:rPr lang="en-US" dirty="0">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rPr>
              <a:t>22/2021/TT-BGDĐT</a:t>
            </a:r>
            <a:r>
              <a:rPr lang="en-US" dirty="0">
                <a:latin typeface="Arial" panose="020B0604020202020204" pitchFamily="34" charset="0"/>
                <a:cs typeface="Arial" panose="020B0604020202020204" pitchFamily="34" charset="0"/>
              </a:rPr>
              <a:t>. Theo </a:t>
            </a:r>
            <a:r>
              <a:rPr lang="en-US" dirty="0" err="1">
                <a:latin typeface="Arial" panose="020B0604020202020204" pitchFamily="34" charset="0"/>
                <a:cs typeface="Arial" panose="020B0604020202020204" pitchFamily="34" charset="0"/>
              </a:rPr>
              <a:t>đó</a:t>
            </a:r>
            <a:r>
              <a:rPr lang="en-US" dirty="0">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đánh</a:t>
            </a:r>
            <a:r>
              <a:rPr lang="en-US" dirty="0">
                <a:solidFill>
                  <a:schemeClr val="accent1"/>
                </a:solidFill>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giá</a:t>
            </a:r>
            <a:r>
              <a:rPr lang="en-US" dirty="0">
                <a:solidFill>
                  <a:schemeClr val="accent1"/>
                </a:solidFill>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thường</a:t>
            </a:r>
            <a:r>
              <a:rPr lang="en-US" dirty="0">
                <a:solidFill>
                  <a:schemeClr val="accent1"/>
                </a:solidFill>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xuyên</a:t>
            </a:r>
            <a:r>
              <a:rPr lang="en-US" dirty="0">
                <a:solidFill>
                  <a:schemeClr val="accent1"/>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qua: </a:t>
            </a:r>
            <a:r>
              <a:rPr lang="en-US" dirty="0" err="1">
                <a:latin typeface="Arial" panose="020B0604020202020204" pitchFamily="34" charset="0"/>
                <a:cs typeface="Arial" panose="020B0604020202020204" pitchFamily="34" charset="0"/>
              </a:rPr>
              <a:t>hỏi</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đáp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thuyết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phẩm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mỗi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lấy</a:t>
            </a:r>
            <a:r>
              <a:rPr lang="en-US" dirty="0">
                <a:latin typeface="Arial" panose="020B0604020202020204" pitchFamily="34" charset="0"/>
                <a:cs typeface="Arial" panose="020B0604020202020204" pitchFamily="34" charset="0"/>
              </a:rPr>
              <a:t> 4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đánh</a:t>
            </a:r>
            <a:r>
              <a:rPr lang="en-US" dirty="0">
                <a:solidFill>
                  <a:schemeClr val="accent1"/>
                </a:solidFill>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giá</a:t>
            </a:r>
            <a:r>
              <a:rPr lang="en-US" dirty="0">
                <a:solidFill>
                  <a:schemeClr val="accent1"/>
                </a:solidFill>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định</a:t>
            </a:r>
            <a:r>
              <a:rPr lang="en-US" dirty="0">
                <a:solidFill>
                  <a:schemeClr val="accent1"/>
                </a:solidFill>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kì</a:t>
            </a:r>
            <a:r>
              <a:rPr lang="en-US" dirty="0">
                <a:solidFill>
                  <a:schemeClr val="accent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giữa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cuối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qua: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giấy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máy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lấy</a:t>
            </a:r>
            <a:r>
              <a:rPr lang="en-US" dirty="0">
                <a:latin typeface="Arial" panose="020B0604020202020204" pitchFamily="34" charset="0"/>
                <a:cs typeface="Arial" panose="020B0604020202020204" pitchFamily="34" charset="0"/>
              </a:rPr>
              <a:t> 2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a:t>
            </a:r>
          </a:p>
          <a:p>
            <a:pPr algn="just">
              <a:lnSpc>
                <a:spcPct val="120000"/>
              </a:lnSpc>
              <a:spcBef>
                <a:spcPts val="300"/>
              </a:spcBef>
            </a:pP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như</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môn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2137199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1210518" y="558687"/>
            <a:ext cx="9625647" cy="954107"/>
          </a:xfrm>
          <a:prstGeom prst="rect">
            <a:avLst/>
          </a:prstGeom>
        </p:spPr>
        <p:txBody>
          <a:bodyPr wrap="square">
            <a:spAutoFit/>
          </a:bodyPr>
          <a:lstStyle/>
          <a:p>
            <a:r>
              <a:rPr lang="vi-VN" sz="2800" b="1" dirty="0">
                <a:solidFill>
                  <a:schemeClr val="accent5">
                    <a:lumMod val="75000"/>
                  </a:schemeClr>
                </a:solidFill>
              </a:rPr>
              <a:t>KIỂM TRA ĐÁNH GIÁ MÔN TOÁN THEO ĐỊNH HƯỚNG  TIẾP CẬN PHẨM CHẤT, NĂNG LỰC </a:t>
            </a:r>
            <a:r>
              <a:rPr lang="vi-VN" sz="2800" b="1" dirty="0"/>
              <a:t> </a:t>
            </a:r>
          </a:p>
        </p:txBody>
      </p:sp>
      <p:grpSp>
        <p:nvGrpSpPr>
          <p:cNvPr id="5" name="Group 4"/>
          <p:cNvGrpSpPr/>
          <p:nvPr/>
        </p:nvGrpSpPr>
        <p:grpSpPr>
          <a:xfrm>
            <a:off x="590176" y="490916"/>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II</a:t>
              </a:r>
              <a:endParaRPr sz="2400" b="1" i="0" u="none" strike="noStrike" cap="none" dirty="0">
                <a:solidFill>
                  <a:schemeClr val="bg1"/>
                </a:solidFill>
                <a:latin typeface="Arial"/>
                <a:ea typeface="Arial"/>
                <a:cs typeface="Arial"/>
                <a:sym typeface="Arial"/>
              </a:endParaRPr>
            </a:p>
          </p:txBody>
        </p:sp>
      </p:grpSp>
      <p:sp>
        <p:nvSpPr>
          <p:cNvPr id="9" name="Content Placeholder 2">
            <a:extLst>
              <a:ext uri="{FF2B5EF4-FFF2-40B4-BE49-F238E27FC236}">
                <a16:creationId xmlns:a16="http://schemas.microsoft.com/office/drawing/2014/main" id="{604BCB6A-4E3E-A745-9D55-64DE0645D92A}"/>
              </a:ext>
            </a:extLst>
          </p:cNvPr>
          <p:cNvSpPr txBox="1">
            <a:spLocks/>
          </p:cNvSpPr>
          <p:nvPr/>
        </p:nvSpPr>
        <p:spPr>
          <a:xfrm>
            <a:off x="838199" y="1529791"/>
            <a:ext cx="10787743" cy="50682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buFont typeface="Wingdings" pitchFamily="2" charset="2"/>
              <a:buChar char="§"/>
            </a:pPr>
            <a:r>
              <a:rPr lang="en-US" dirty="0" err="1">
                <a:solidFill>
                  <a:schemeClr val="accent2"/>
                </a:solidFill>
                <a:latin typeface="Arial" panose="020B0604020202020204" pitchFamily="34" charset="0"/>
                <a:cs typeface="Arial" panose="020B0604020202020204" pitchFamily="34" charset="0"/>
              </a:rPr>
              <a:t>Năng</a:t>
            </a:r>
            <a:r>
              <a:rPr lang="en-US" dirty="0">
                <a:solidFill>
                  <a:schemeClr val="accent2"/>
                </a:solidFill>
                <a:latin typeface="Arial" panose="020B0604020202020204" pitchFamily="34" charset="0"/>
                <a:cs typeface="Arial" panose="020B0604020202020204" pitchFamily="34" charset="0"/>
              </a:rPr>
              <a:t> </a:t>
            </a:r>
            <a:r>
              <a:rPr lang="en-US" dirty="0" err="1">
                <a:solidFill>
                  <a:schemeClr val="accent2"/>
                </a:solidFill>
                <a:latin typeface="Arial" panose="020B0604020202020204" pitchFamily="34" charset="0"/>
                <a:cs typeface="Arial" panose="020B0604020202020204" pitchFamily="34" charset="0"/>
              </a:rPr>
              <a:t>lực</a:t>
            </a:r>
            <a:r>
              <a:rPr lang="en-US" dirty="0">
                <a:solidFill>
                  <a:schemeClr val="accent2"/>
                </a:solidFill>
                <a:latin typeface="Arial" panose="020B0604020202020204" pitchFamily="34" charset="0"/>
                <a:cs typeface="Arial" panose="020B0604020202020204" pitchFamily="34" charset="0"/>
              </a:rPr>
              <a:t> </a:t>
            </a:r>
            <a:r>
              <a:rPr lang="en-US" dirty="0" err="1">
                <a:solidFill>
                  <a:schemeClr val="accent2"/>
                </a:solidFill>
                <a:latin typeface="Arial" panose="020B0604020202020204" pitchFamily="34" charset="0"/>
                <a:cs typeface="Arial" panose="020B0604020202020204" pitchFamily="34" charset="0"/>
              </a:rPr>
              <a:t>là</a:t>
            </a:r>
            <a:r>
              <a:rPr lang="en-US" dirty="0">
                <a:solidFill>
                  <a:schemeClr val="accent2"/>
                </a:solidFill>
                <a:latin typeface="Arial" panose="020B0604020202020204" pitchFamily="34" charset="0"/>
                <a:cs typeface="Arial" panose="020B0604020202020204" pitchFamily="34" charset="0"/>
              </a:rPr>
              <a:t> </a:t>
            </a:r>
            <a:r>
              <a:rPr lang="en-US" dirty="0" err="1">
                <a:solidFill>
                  <a:schemeClr val="accent2"/>
                </a:solidFill>
                <a:latin typeface="Arial" panose="020B0604020202020204" pitchFamily="34" charset="0"/>
                <a:cs typeface="Arial" panose="020B0604020202020204" pitchFamily="34" charset="0"/>
              </a:rPr>
              <a:t>gì</a:t>
            </a:r>
            <a:r>
              <a:rPr lang="en-US" dirty="0">
                <a:solidFill>
                  <a:schemeClr val="accent2"/>
                </a:solidFill>
                <a:latin typeface="Arial" panose="020B0604020202020204" pitchFamily="34" charset="0"/>
                <a:cs typeface="Arial" panose="020B0604020202020204" pitchFamily="34" charset="0"/>
              </a:rPr>
              <a:t>?</a:t>
            </a:r>
          </a:p>
          <a:p>
            <a:pPr algn="just">
              <a:lnSpc>
                <a:spcPct val="110000"/>
              </a:lnSpc>
              <a:buFont typeface="Wingdings" pitchFamily="2" charset="2"/>
              <a:buChar char="ü"/>
            </a:pPr>
            <a:r>
              <a:rPr lang="en-US" dirty="0">
                <a:solidFill>
                  <a:schemeClr val="accent5">
                    <a:lumMod val="75000"/>
                  </a:schemeClr>
                </a:solidFill>
                <a:latin typeface="Arial" panose="020B0604020202020204" pitchFamily="34" charset="0"/>
                <a:cs typeface="Arial" panose="020B0604020202020204" pitchFamily="34" charset="0"/>
              </a:rPr>
              <a:t>Theo OECD: </a:t>
            </a:r>
            <a:r>
              <a:rPr lang="en-US" b="0" i="0" u="none" strike="noStrike" dirty="0" err="1">
                <a:solidFill>
                  <a:srgbClr val="333333"/>
                </a:solidFill>
                <a:effectLst/>
                <a:latin typeface="Arial" panose="020B0604020202020204" pitchFamily="34" charset="0"/>
                <a:cs typeface="Arial" panose="020B0604020202020204" pitchFamily="34" charset="0"/>
              </a:rPr>
              <a:t>Năng</a:t>
            </a:r>
            <a:r>
              <a:rPr lang="en-US" b="0" i="0" u="none" strike="noStrike" dirty="0">
                <a:solidFill>
                  <a:srgbClr val="333333"/>
                </a:solidFill>
                <a:effectLst/>
                <a:latin typeface="Arial" panose="020B0604020202020204" pitchFamily="34" charset="0"/>
                <a:cs typeface="Arial" panose="020B0604020202020204" pitchFamily="34" charset="0"/>
              </a:rPr>
              <a:t> </a:t>
            </a:r>
            <a:r>
              <a:rPr lang="en-US" b="0" i="0" u="none" strike="noStrike" dirty="0" err="1">
                <a:solidFill>
                  <a:srgbClr val="333333"/>
                </a:solidFill>
                <a:effectLst/>
                <a:latin typeface="Arial" panose="020B0604020202020204" pitchFamily="34" charset="0"/>
                <a:cs typeface="Arial" panose="020B0604020202020204" pitchFamily="34" charset="0"/>
              </a:rPr>
              <a:t>lực</a:t>
            </a:r>
            <a:r>
              <a:rPr lang="en-US" b="0" i="0" u="none" strike="noStrike" dirty="0">
                <a:solidFill>
                  <a:srgbClr val="333333"/>
                </a:solidFill>
                <a:effectLst/>
                <a:latin typeface="Arial" panose="020B0604020202020204" pitchFamily="34" charset="0"/>
                <a:cs typeface="Arial" panose="020B0604020202020204" pitchFamily="34" charset="0"/>
              </a:rPr>
              <a:t> </a:t>
            </a:r>
            <a:r>
              <a:rPr lang="en-US" b="0" i="0" u="none" strike="noStrike" dirty="0" err="1">
                <a:solidFill>
                  <a:srgbClr val="333333"/>
                </a:solidFill>
                <a:effectLst/>
                <a:latin typeface="Arial" panose="020B0604020202020204" pitchFamily="34" charset="0"/>
                <a:cs typeface="Arial" panose="020B0604020202020204" pitchFamily="34" charset="0"/>
              </a:rPr>
              <a:t>là</a:t>
            </a:r>
            <a:r>
              <a:rPr lang="en-US" b="0" i="0" u="none" strike="noStrike" dirty="0">
                <a:solidFill>
                  <a:srgbClr val="333333"/>
                </a:solidFill>
                <a:effectLst/>
                <a:latin typeface="Arial" panose="020B0604020202020204" pitchFamily="34" charset="0"/>
                <a:cs typeface="Arial" panose="020B0604020202020204" pitchFamily="34" charset="0"/>
              </a:rPr>
              <a:t> </a:t>
            </a:r>
            <a:r>
              <a:rPr lang="en-US" b="0" i="0" u="none" strike="noStrike" dirty="0" err="1">
                <a:solidFill>
                  <a:schemeClr val="accent1"/>
                </a:solidFill>
                <a:effectLst/>
                <a:latin typeface="Arial" panose="020B0604020202020204" pitchFamily="34" charset="0"/>
                <a:cs typeface="Arial" panose="020B0604020202020204" pitchFamily="34" charset="0"/>
              </a:rPr>
              <a:t>khả</a:t>
            </a:r>
            <a:r>
              <a:rPr lang="en-US" b="0" i="0" u="none" strike="noStrike" dirty="0">
                <a:solidFill>
                  <a:schemeClr val="accent1"/>
                </a:solidFill>
                <a:effectLst/>
                <a:latin typeface="Arial" panose="020B0604020202020204" pitchFamily="34" charset="0"/>
                <a:cs typeface="Arial" panose="020B0604020202020204" pitchFamily="34" charset="0"/>
              </a:rPr>
              <a:t> </a:t>
            </a:r>
            <a:r>
              <a:rPr lang="en-US" b="0" i="0" u="none" strike="noStrike" dirty="0" err="1">
                <a:solidFill>
                  <a:schemeClr val="accent1"/>
                </a:solidFill>
                <a:effectLst/>
                <a:latin typeface="Arial" panose="020B0604020202020204" pitchFamily="34" charset="0"/>
                <a:cs typeface="Arial" panose="020B0604020202020204" pitchFamily="34" charset="0"/>
              </a:rPr>
              <a:t>năng</a:t>
            </a:r>
            <a:r>
              <a:rPr lang="en-US" b="0" i="0" u="none" strike="noStrike" dirty="0">
                <a:solidFill>
                  <a:schemeClr val="accent1"/>
                </a:solidFill>
                <a:effectLst/>
                <a:latin typeface="Arial" panose="020B0604020202020204" pitchFamily="34" charset="0"/>
                <a:cs typeface="Arial" panose="020B0604020202020204" pitchFamily="34" charset="0"/>
              </a:rPr>
              <a:t> </a:t>
            </a:r>
            <a:r>
              <a:rPr lang="en-US" b="0" i="0" u="none" strike="noStrike" dirty="0" err="1">
                <a:solidFill>
                  <a:schemeClr val="accent1"/>
                </a:solidFill>
                <a:effectLst/>
                <a:latin typeface="Arial" panose="020B0604020202020204" pitchFamily="34" charset="0"/>
                <a:cs typeface="Arial" panose="020B0604020202020204" pitchFamily="34" charset="0"/>
              </a:rPr>
              <a:t>đáp</a:t>
            </a:r>
            <a:r>
              <a:rPr lang="en-US" b="0" i="0" u="none" strike="noStrike" dirty="0">
                <a:solidFill>
                  <a:schemeClr val="accent1"/>
                </a:solidFill>
                <a:effectLst/>
                <a:latin typeface="Arial" panose="020B0604020202020204" pitchFamily="34" charset="0"/>
                <a:cs typeface="Arial" panose="020B0604020202020204" pitchFamily="34" charset="0"/>
              </a:rPr>
              <a:t> </a:t>
            </a:r>
            <a:r>
              <a:rPr lang="en-US" b="0" i="0" u="none" strike="noStrike" dirty="0" err="1">
                <a:solidFill>
                  <a:schemeClr val="accent1"/>
                </a:solidFill>
                <a:effectLst/>
                <a:latin typeface="Arial" panose="020B0604020202020204" pitchFamily="34" charset="0"/>
                <a:cs typeface="Arial" panose="020B0604020202020204" pitchFamily="34" charset="0"/>
              </a:rPr>
              <a:t>ứng</a:t>
            </a:r>
            <a:r>
              <a:rPr lang="en-US" b="0" i="0" u="none" strike="noStrike" dirty="0">
                <a:solidFill>
                  <a:schemeClr val="accent1"/>
                </a:solidFill>
                <a:effectLst/>
                <a:latin typeface="Arial" panose="020B0604020202020204" pitchFamily="34" charset="0"/>
                <a:cs typeface="Arial" panose="020B0604020202020204" pitchFamily="34" charset="0"/>
              </a:rPr>
              <a:t> </a:t>
            </a:r>
            <a:r>
              <a:rPr lang="en-US" b="0" i="0" u="none" strike="noStrike" dirty="0" err="1">
                <a:solidFill>
                  <a:schemeClr val="accent1"/>
                </a:solidFill>
                <a:effectLst/>
                <a:latin typeface="Arial" panose="020B0604020202020204" pitchFamily="34" charset="0"/>
                <a:cs typeface="Arial" panose="020B0604020202020204" pitchFamily="34" charset="0"/>
              </a:rPr>
              <a:t>một</a:t>
            </a:r>
            <a:r>
              <a:rPr lang="en-US" b="0" i="0" u="none" strike="noStrike" dirty="0">
                <a:solidFill>
                  <a:schemeClr val="accent1"/>
                </a:solidFill>
                <a:effectLst/>
                <a:latin typeface="Arial" panose="020B0604020202020204" pitchFamily="34" charset="0"/>
                <a:cs typeface="Arial" panose="020B0604020202020204" pitchFamily="34" charset="0"/>
              </a:rPr>
              <a:t> </a:t>
            </a:r>
            <a:r>
              <a:rPr lang="en-US" b="0" i="0" u="none" strike="noStrike" dirty="0" err="1">
                <a:solidFill>
                  <a:schemeClr val="accent1"/>
                </a:solidFill>
                <a:effectLst/>
                <a:latin typeface="Arial" panose="020B0604020202020204" pitchFamily="34" charset="0"/>
                <a:cs typeface="Arial" panose="020B0604020202020204" pitchFamily="34" charset="0"/>
              </a:rPr>
              <a:t>cách</a:t>
            </a:r>
            <a:r>
              <a:rPr lang="en-US" b="0" i="0" u="none" strike="noStrike" dirty="0">
                <a:solidFill>
                  <a:schemeClr val="accent1"/>
                </a:solidFill>
                <a:effectLst/>
                <a:latin typeface="Arial" panose="020B0604020202020204" pitchFamily="34" charset="0"/>
                <a:cs typeface="Arial" panose="020B0604020202020204" pitchFamily="34" charset="0"/>
              </a:rPr>
              <a:t> </a:t>
            </a:r>
            <a:r>
              <a:rPr lang="en-US" b="0" i="0" u="none" strike="noStrike" dirty="0" err="1">
                <a:solidFill>
                  <a:schemeClr val="accent1"/>
                </a:solidFill>
                <a:effectLst/>
                <a:latin typeface="Arial" panose="020B0604020202020204" pitchFamily="34" charset="0"/>
                <a:cs typeface="Arial" panose="020B0604020202020204" pitchFamily="34" charset="0"/>
              </a:rPr>
              <a:t>hiệu</a:t>
            </a:r>
            <a:r>
              <a:rPr lang="en-US" b="0" i="0" u="none" strike="noStrike" dirty="0">
                <a:solidFill>
                  <a:schemeClr val="accent1"/>
                </a:solidFill>
                <a:effectLst/>
                <a:latin typeface="Arial" panose="020B0604020202020204" pitchFamily="34" charset="0"/>
                <a:cs typeface="Arial" panose="020B0604020202020204" pitchFamily="34" charset="0"/>
              </a:rPr>
              <a:t> </a:t>
            </a:r>
            <a:r>
              <a:rPr lang="en-US" b="0" i="0" u="none" strike="noStrike" dirty="0" err="1">
                <a:solidFill>
                  <a:schemeClr val="accent1"/>
                </a:solidFill>
                <a:effectLst/>
                <a:latin typeface="Arial" panose="020B0604020202020204" pitchFamily="34" charset="0"/>
                <a:cs typeface="Arial" panose="020B0604020202020204" pitchFamily="34" charset="0"/>
              </a:rPr>
              <a:t>quả</a:t>
            </a:r>
            <a:r>
              <a:rPr lang="en-US" b="0" i="0" u="none" strike="noStrike" dirty="0">
                <a:solidFill>
                  <a:schemeClr val="accent1"/>
                </a:solidFill>
                <a:effectLst/>
                <a:latin typeface="Arial" panose="020B0604020202020204" pitchFamily="34" charset="0"/>
                <a:cs typeface="Arial" panose="020B0604020202020204" pitchFamily="34" charset="0"/>
              </a:rPr>
              <a:t> </a:t>
            </a:r>
            <a:r>
              <a:rPr lang="en-US" b="0" i="0" u="none" strike="noStrike" dirty="0" err="1">
                <a:solidFill>
                  <a:srgbClr val="333333"/>
                </a:solidFill>
                <a:effectLst/>
                <a:latin typeface="Arial" panose="020B0604020202020204" pitchFamily="34" charset="0"/>
                <a:cs typeface="Arial" panose="020B0604020202020204" pitchFamily="34" charset="0"/>
              </a:rPr>
              <a:t>những</a:t>
            </a:r>
            <a:r>
              <a:rPr lang="en-US" b="0" i="0" u="none" strike="noStrike" dirty="0">
                <a:solidFill>
                  <a:srgbClr val="333333"/>
                </a:solidFill>
                <a:effectLst/>
                <a:latin typeface="Arial" panose="020B0604020202020204" pitchFamily="34" charset="0"/>
                <a:cs typeface="Arial" panose="020B0604020202020204" pitchFamily="34" charset="0"/>
              </a:rPr>
              <a:t> </a:t>
            </a:r>
            <a:r>
              <a:rPr lang="en-US" b="0" i="0" u="none" strike="noStrike" dirty="0" err="1">
                <a:solidFill>
                  <a:srgbClr val="333333"/>
                </a:solidFill>
                <a:effectLst/>
                <a:latin typeface="Arial" panose="020B0604020202020204" pitchFamily="34" charset="0"/>
                <a:cs typeface="Arial" panose="020B0604020202020204" pitchFamily="34" charset="0"/>
              </a:rPr>
              <a:t>yêu</a:t>
            </a:r>
            <a:r>
              <a:rPr lang="en-US" b="0" i="0" u="none" strike="noStrike" dirty="0">
                <a:solidFill>
                  <a:srgbClr val="333333"/>
                </a:solidFill>
                <a:effectLst/>
                <a:latin typeface="Arial" panose="020B0604020202020204" pitchFamily="34" charset="0"/>
                <a:cs typeface="Arial" panose="020B0604020202020204" pitchFamily="34" charset="0"/>
              </a:rPr>
              <a:t> </a:t>
            </a:r>
            <a:r>
              <a:rPr lang="en-US" b="0" i="0" u="none" strike="noStrike" dirty="0" err="1">
                <a:solidFill>
                  <a:srgbClr val="333333"/>
                </a:solidFill>
                <a:effectLst/>
                <a:latin typeface="Arial" panose="020B0604020202020204" pitchFamily="34" charset="0"/>
                <a:cs typeface="Arial" panose="020B0604020202020204" pitchFamily="34" charset="0"/>
              </a:rPr>
              <a:t>cầu</a:t>
            </a:r>
            <a:r>
              <a:rPr lang="en-US" b="0" i="0" u="none" strike="noStrike" dirty="0">
                <a:solidFill>
                  <a:srgbClr val="333333"/>
                </a:solidFill>
                <a:effectLst/>
                <a:latin typeface="Arial" panose="020B0604020202020204" pitchFamily="34" charset="0"/>
                <a:cs typeface="Arial" panose="020B0604020202020204" pitchFamily="34" charset="0"/>
              </a:rPr>
              <a:t> </a:t>
            </a:r>
            <a:r>
              <a:rPr lang="en-US" b="0" i="0" u="none" strike="noStrike" dirty="0" err="1">
                <a:solidFill>
                  <a:srgbClr val="333333"/>
                </a:solidFill>
                <a:effectLst/>
                <a:latin typeface="Arial" panose="020B0604020202020204" pitchFamily="34" charset="0"/>
                <a:cs typeface="Arial" panose="020B0604020202020204" pitchFamily="34" charset="0"/>
              </a:rPr>
              <a:t>phức</a:t>
            </a:r>
            <a:r>
              <a:rPr lang="en-US" b="0" i="0" u="none" strike="noStrike" dirty="0">
                <a:solidFill>
                  <a:srgbClr val="333333"/>
                </a:solidFill>
                <a:effectLst/>
                <a:latin typeface="Arial" panose="020B0604020202020204" pitchFamily="34" charset="0"/>
                <a:cs typeface="Arial" panose="020B0604020202020204" pitchFamily="34" charset="0"/>
              </a:rPr>
              <a:t> </a:t>
            </a:r>
            <a:r>
              <a:rPr lang="en-US" b="0" i="0" u="none" strike="noStrike" dirty="0" err="1">
                <a:solidFill>
                  <a:srgbClr val="333333"/>
                </a:solidFill>
                <a:effectLst/>
                <a:latin typeface="Arial" panose="020B0604020202020204" pitchFamily="34" charset="0"/>
                <a:cs typeface="Arial" panose="020B0604020202020204" pitchFamily="34" charset="0"/>
              </a:rPr>
              <a:t>hợp</a:t>
            </a:r>
            <a:r>
              <a:rPr lang="en-US" b="0" i="0" u="none" strike="noStrike" dirty="0">
                <a:solidFill>
                  <a:srgbClr val="333333"/>
                </a:solidFill>
                <a:effectLst/>
                <a:latin typeface="Arial" panose="020B0604020202020204" pitchFamily="34" charset="0"/>
                <a:cs typeface="Arial" panose="020B0604020202020204" pitchFamily="34" charset="0"/>
              </a:rPr>
              <a:t> </a:t>
            </a:r>
            <a:r>
              <a:rPr lang="en-US" b="0" i="0" u="none" strike="noStrike" dirty="0" err="1">
                <a:solidFill>
                  <a:srgbClr val="333333"/>
                </a:solidFill>
                <a:effectLst/>
                <a:latin typeface="Arial" panose="020B0604020202020204" pitchFamily="34" charset="0"/>
                <a:cs typeface="Arial" panose="020B0604020202020204" pitchFamily="34" charset="0"/>
              </a:rPr>
              <a:t>trong</a:t>
            </a:r>
            <a:r>
              <a:rPr lang="en-US" b="0" i="0" u="none" strike="noStrike" dirty="0">
                <a:solidFill>
                  <a:srgbClr val="333333"/>
                </a:solidFill>
                <a:effectLst/>
                <a:latin typeface="Arial" panose="020B0604020202020204" pitchFamily="34" charset="0"/>
                <a:cs typeface="Arial" panose="020B0604020202020204" pitchFamily="34" charset="0"/>
              </a:rPr>
              <a:t> </a:t>
            </a:r>
            <a:r>
              <a:rPr lang="en-US" b="0" i="0" u="none" strike="noStrike" dirty="0" err="1">
                <a:solidFill>
                  <a:srgbClr val="333333"/>
                </a:solidFill>
                <a:effectLst/>
                <a:latin typeface="Arial" panose="020B0604020202020204" pitchFamily="34" charset="0"/>
                <a:cs typeface="Arial" panose="020B0604020202020204" pitchFamily="34" charset="0"/>
              </a:rPr>
              <a:t>một</a:t>
            </a:r>
            <a:r>
              <a:rPr lang="en-US" b="0" i="0" u="none" strike="noStrike" dirty="0">
                <a:solidFill>
                  <a:srgbClr val="333333"/>
                </a:solidFill>
                <a:effectLst/>
                <a:latin typeface="Arial" panose="020B0604020202020204" pitchFamily="34" charset="0"/>
                <a:cs typeface="Arial" panose="020B0604020202020204" pitchFamily="34" charset="0"/>
              </a:rPr>
              <a:t> </a:t>
            </a:r>
            <a:r>
              <a:rPr lang="en-US" b="0" i="0" u="none" strike="noStrike" dirty="0" err="1">
                <a:solidFill>
                  <a:srgbClr val="333333"/>
                </a:solidFill>
                <a:effectLst/>
                <a:latin typeface="Arial" panose="020B0604020202020204" pitchFamily="34" charset="0"/>
                <a:cs typeface="Arial" panose="020B0604020202020204" pitchFamily="34" charset="0"/>
              </a:rPr>
              <a:t>bối</a:t>
            </a:r>
            <a:r>
              <a:rPr lang="en-US" b="0" i="0" u="none" strike="noStrike" dirty="0">
                <a:solidFill>
                  <a:srgbClr val="333333"/>
                </a:solidFill>
                <a:effectLst/>
                <a:latin typeface="Arial" panose="020B0604020202020204" pitchFamily="34" charset="0"/>
                <a:cs typeface="Arial" panose="020B0604020202020204" pitchFamily="34" charset="0"/>
              </a:rPr>
              <a:t> </a:t>
            </a:r>
            <a:r>
              <a:rPr lang="en-US" b="0" i="0" u="none" strike="noStrike" dirty="0" err="1">
                <a:solidFill>
                  <a:srgbClr val="333333"/>
                </a:solidFill>
                <a:effectLst/>
                <a:latin typeface="Arial" panose="020B0604020202020204" pitchFamily="34" charset="0"/>
                <a:cs typeface="Arial" panose="020B0604020202020204" pitchFamily="34" charset="0"/>
              </a:rPr>
              <a:t>cảnh</a:t>
            </a:r>
            <a:r>
              <a:rPr lang="en-US" b="0" i="0" u="none" strike="noStrike" dirty="0">
                <a:solidFill>
                  <a:srgbClr val="333333"/>
                </a:solidFill>
                <a:effectLst/>
                <a:latin typeface="Arial" panose="020B0604020202020204" pitchFamily="34" charset="0"/>
                <a:cs typeface="Arial" panose="020B0604020202020204" pitchFamily="34" charset="0"/>
              </a:rPr>
              <a:t> </a:t>
            </a:r>
            <a:r>
              <a:rPr lang="en-US" b="0" i="0" u="none" strike="noStrike" dirty="0" err="1">
                <a:solidFill>
                  <a:srgbClr val="333333"/>
                </a:solidFill>
                <a:effectLst/>
                <a:latin typeface="Arial" panose="020B0604020202020204" pitchFamily="34" charset="0"/>
                <a:cs typeface="Arial" panose="020B0604020202020204" pitchFamily="34" charset="0"/>
              </a:rPr>
              <a:t>cụ</a:t>
            </a:r>
            <a:r>
              <a:rPr lang="en-US" b="0" i="0" u="none" strike="noStrike" dirty="0">
                <a:solidFill>
                  <a:srgbClr val="333333"/>
                </a:solidFill>
                <a:effectLst/>
                <a:latin typeface="Arial" panose="020B0604020202020204" pitchFamily="34" charset="0"/>
                <a:cs typeface="Arial" panose="020B0604020202020204" pitchFamily="34" charset="0"/>
              </a:rPr>
              <a:t> </a:t>
            </a:r>
            <a:r>
              <a:rPr lang="en-US" b="0" i="0" u="none" strike="noStrike" dirty="0" err="1">
                <a:solidFill>
                  <a:srgbClr val="333333"/>
                </a:solidFill>
                <a:effectLst/>
                <a:latin typeface="Arial" panose="020B0604020202020204" pitchFamily="34" charset="0"/>
                <a:cs typeface="Arial" panose="020B0604020202020204" pitchFamily="34" charset="0"/>
              </a:rPr>
              <a:t>thể</a:t>
            </a:r>
            <a:r>
              <a:rPr lang="en-US" b="0" i="0" u="none" strike="noStrike" dirty="0">
                <a:solidFill>
                  <a:srgbClr val="333333"/>
                </a:solidFill>
                <a:effectLst/>
                <a:latin typeface="Arial" panose="020B0604020202020204" pitchFamily="34" charset="0"/>
                <a:cs typeface="Arial" panose="020B0604020202020204" pitchFamily="34" charset="0"/>
              </a:rPr>
              <a:t>.</a:t>
            </a:r>
          </a:p>
          <a:p>
            <a:pPr algn="just">
              <a:lnSpc>
                <a:spcPct val="110000"/>
              </a:lnSpc>
              <a:buFont typeface="Wingdings" pitchFamily="2" charset="2"/>
              <a:buChar char="ü"/>
            </a:pPr>
            <a:r>
              <a:rPr lang="en-US" dirty="0">
                <a:solidFill>
                  <a:schemeClr val="accent5">
                    <a:lumMod val="75000"/>
                  </a:schemeClr>
                </a:solidFill>
                <a:latin typeface="Arial" panose="020B0604020202020204" pitchFamily="34" charset="0"/>
                <a:cs typeface="Arial" panose="020B0604020202020204" pitchFamily="34" charset="0"/>
              </a:rPr>
              <a:t>Theo CT GDPT 2018: </a:t>
            </a:r>
            <a:r>
              <a:rPr lang="vi-VN" b="0" i="0" u="none" strike="noStrike" dirty="0">
                <a:solidFill>
                  <a:srgbClr val="333333"/>
                </a:solidFill>
                <a:effectLst/>
                <a:latin typeface="Arial" panose="020B0604020202020204" pitchFamily="34" charset="0"/>
                <a:cs typeface="Arial" panose="020B0604020202020204" pitchFamily="34" charset="0"/>
              </a:rPr>
              <a:t>Năng lực là thuộc tính cá nhân được hình thành, phát triển nhờ tố chất sẵn có và quá trình học tập, rèn luyện, cho phép con người huy động tổng hợp các kiến thức, kĩ năng và các thuộc tính cá nhân khác như hứng thú, niềm tin, ý chí, ... thực hiện thành công một loại hoạt động nhất định, đạt kết quả mong muốn trong những điều kiện cụ thể.</a:t>
            </a:r>
          </a:p>
          <a:p>
            <a:pPr marL="0" indent="0" algn="just">
              <a:lnSpc>
                <a:spcPct val="110000"/>
              </a:lnSpc>
              <a:buNone/>
            </a:pPr>
            <a:endParaRPr lang="vi-VN" b="0" i="0" u="none" strike="noStrike" dirty="0">
              <a:solidFill>
                <a:schemeClr val="accent5">
                  <a:lumMod val="75000"/>
                </a:schemeClr>
              </a:solidFill>
              <a:effectLst/>
              <a:latin typeface="Arial" panose="020B0604020202020204" pitchFamily="34" charset="0"/>
              <a:cs typeface="Arial" panose="020B0604020202020204" pitchFamily="34" charset="0"/>
            </a:endParaRPr>
          </a:p>
          <a:p>
            <a:pPr algn="just">
              <a:lnSpc>
                <a:spcPct val="11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6998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1091765" y="344931"/>
            <a:ext cx="9625647" cy="954107"/>
          </a:xfrm>
          <a:prstGeom prst="rect">
            <a:avLst/>
          </a:prstGeom>
        </p:spPr>
        <p:txBody>
          <a:bodyPr wrap="square">
            <a:spAutoFit/>
          </a:bodyPr>
          <a:lstStyle/>
          <a:p>
            <a:r>
              <a:rPr lang="vi-VN" sz="2800" b="1" dirty="0">
                <a:solidFill>
                  <a:schemeClr val="accent5">
                    <a:lumMod val="75000"/>
                  </a:schemeClr>
                </a:solidFill>
              </a:rPr>
              <a:t>KIỂM TRA ĐÁNH GIÁ MÔN TOÁN THEO ĐỊNH HƯỚNG  TIẾP CẬN PHẨM CHẤT, NĂNG LỰC </a:t>
            </a:r>
            <a:r>
              <a:rPr lang="vi-VN" sz="2800" b="1" dirty="0"/>
              <a:t> </a:t>
            </a:r>
          </a:p>
        </p:txBody>
      </p:sp>
      <p:grpSp>
        <p:nvGrpSpPr>
          <p:cNvPr id="5" name="Group 4"/>
          <p:cNvGrpSpPr/>
          <p:nvPr/>
        </p:nvGrpSpPr>
        <p:grpSpPr>
          <a:xfrm>
            <a:off x="471423" y="277160"/>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II</a:t>
              </a:r>
              <a:endParaRPr sz="2400" b="1" i="0" u="none" strike="noStrike" cap="none" dirty="0">
                <a:solidFill>
                  <a:schemeClr val="bg1"/>
                </a:solidFill>
                <a:latin typeface="Arial"/>
                <a:ea typeface="Arial"/>
                <a:cs typeface="Arial"/>
                <a:sym typeface="Arial"/>
              </a:endParaRPr>
            </a:p>
          </p:txBody>
        </p:sp>
      </p:grpSp>
      <p:sp>
        <p:nvSpPr>
          <p:cNvPr id="9" name="Content Placeholder 2">
            <a:extLst>
              <a:ext uri="{FF2B5EF4-FFF2-40B4-BE49-F238E27FC236}">
                <a16:creationId xmlns:a16="http://schemas.microsoft.com/office/drawing/2014/main" id="{604BCB6A-4E3E-A745-9D55-64DE0645D92A}"/>
              </a:ext>
            </a:extLst>
          </p:cNvPr>
          <p:cNvSpPr txBox="1">
            <a:spLocks/>
          </p:cNvSpPr>
          <p:nvPr/>
        </p:nvSpPr>
        <p:spPr>
          <a:xfrm>
            <a:off x="719446" y="1343706"/>
            <a:ext cx="10752117" cy="50682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buFont typeface="Wingdings" pitchFamily="2" charset="2"/>
              <a:buChar char="§"/>
            </a:pPr>
            <a:r>
              <a:rPr lang="vi-VN" dirty="0">
                <a:solidFill>
                  <a:srgbClr val="333333"/>
                </a:solidFill>
              </a:rPr>
              <a:t>Đ</a:t>
            </a:r>
            <a:r>
              <a:rPr lang="vi-VN" b="0" i="0" u="none" strike="noStrike" dirty="0">
                <a:solidFill>
                  <a:srgbClr val="333333"/>
                </a:solidFill>
                <a:effectLst/>
              </a:rPr>
              <a:t>ánh giá kết quả học tập theo định hướng tiếp cận năng lực cần </a:t>
            </a:r>
            <a:r>
              <a:rPr lang="vi-VN" b="0" i="0" u="none" strike="noStrike" dirty="0">
                <a:effectLst/>
              </a:rPr>
              <a:t>chú trọng vào khả năng vận dụng sáng tạo tri thức trong những tình huống ứng dụng khác nhau</a:t>
            </a:r>
            <a:r>
              <a:rPr lang="vi-VN" b="0" i="0" u="none" strike="noStrike" dirty="0">
                <a:solidFill>
                  <a:srgbClr val="333333"/>
                </a:solidFill>
                <a:effectLst/>
              </a:rPr>
              <a:t>. Hay nói cách khác, </a:t>
            </a:r>
            <a:r>
              <a:rPr lang="vi-VN" b="0" i="0" u="none" strike="noStrike" dirty="0">
                <a:solidFill>
                  <a:schemeClr val="accent5">
                    <a:lumMod val="75000"/>
                  </a:schemeClr>
                </a:solidFill>
                <a:effectLst/>
              </a:rPr>
              <a:t>đánh giá theo năng lực là đánh giá kiến thức, kĩ năng và thái độ trong những bối cảnh có ý nghĩa</a:t>
            </a:r>
            <a:r>
              <a:rPr lang="vi-VN" b="0" i="0" u="none" strike="noStrike" dirty="0">
                <a:solidFill>
                  <a:srgbClr val="333333"/>
                </a:solidFill>
                <a:effectLst/>
              </a:rPr>
              <a:t>.</a:t>
            </a:r>
          </a:p>
          <a:p>
            <a:pPr algn="just">
              <a:lnSpc>
                <a:spcPct val="110000"/>
              </a:lnSpc>
              <a:buFont typeface="Wingdings" pitchFamily="2" charset="2"/>
              <a:buChar char="§"/>
            </a:pPr>
            <a:r>
              <a:rPr lang="vi-VN" dirty="0">
                <a:solidFill>
                  <a:srgbClr val="333333"/>
                </a:solidFill>
              </a:rPr>
              <a:t>K</a:t>
            </a:r>
            <a:r>
              <a:rPr lang="vi-VN" b="0" i="0" u="none" strike="noStrike" dirty="0">
                <a:solidFill>
                  <a:srgbClr val="333333"/>
                </a:solidFill>
                <a:effectLst/>
              </a:rPr>
              <a:t>hông có mâu thuẫn giữa đánh giá năng lực và đánh giá kiến thức, kĩ năng; </a:t>
            </a:r>
            <a:r>
              <a:rPr lang="vi-VN" b="0" i="0" u="none" strike="noStrike" dirty="0">
                <a:solidFill>
                  <a:schemeClr val="accent5">
                    <a:lumMod val="75000"/>
                  </a:schemeClr>
                </a:solidFill>
                <a:effectLst/>
              </a:rPr>
              <a:t>đánh giá năng lực được coi là bước phát triển cao hơn so với đánh giá kiến thức, kĩ năng</a:t>
            </a:r>
            <a:r>
              <a:rPr lang="vi-VN" b="0" i="0" u="none" strike="noStrike" dirty="0">
                <a:solidFill>
                  <a:srgbClr val="333333"/>
                </a:solidFill>
                <a:effectLst/>
              </a:rPr>
              <a:t>. Để chứng minh học sinh có năng lực ở một mức độ nào đó, phải tạo cơ hội cho học sinh được giải quyết vấn đề trong tình huống mang tính thực tiễn. </a:t>
            </a:r>
          </a:p>
          <a:p>
            <a:pPr algn="just">
              <a:lnSpc>
                <a:spcPct val="110000"/>
              </a:lnSpc>
            </a:pPr>
            <a:endParaRPr lang="en-US" dirty="0">
              <a:cs typeface="Arial" panose="020B0604020202020204" pitchFamily="34" charset="0"/>
            </a:endParaRPr>
          </a:p>
        </p:txBody>
      </p:sp>
    </p:spTree>
    <p:extLst>
      <p:ext uri="{BB962C8B-B14F-4D97-AF65-F5344CB8AC3E}">
        <p14:creationId xmlns:p14="http://schemas.microsoft.com/office/powerpoint/2010/main" val="3596510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1238247" y="558687"/>
            <a:ext cx="9524345" cy="954107"/>
          </a:xfrm>
          <a:prstGeom prst="rect">
            <a:avLst/>
          </a:prstGeom>
        </p:spPr>
        <p:txBody>
          <a:bodyPr wrap="square">
            <a:spAutoFit/>
          </a:bodyPr>
          <a:lstStyle/>
          <a:p>
            <a:r>
              <a:rPr lang="vi-VN" sz="2800" b="1" dirty="0">
                <a:solidFill>
                  <a:schemeClr val="accent5">
                    <a:lumMod val="75000"/>
                  </a:schemeClr>
                </a:solidFill>
              </a:rPr>
              <a:t>KIỂM TRA ĐÁNH GIÁ MÔN TOÁN THEO ĐỊNH HƯỚNG TIẾP CẬN PHẨM CHẤT, NĂNG LỰC </a:t>
            </a:r>
            <a:r>
              <a:rPr lang="vi-VN" sz="2800" b="1" dirty="0"/>
              <a:t> </a:t>
            </a:r>
          </a:p>
        </p:txBody>
      </p:sp>
      <p:grpSp>
        <p:nvGrpSpPr>
          <p:cNvPr id="5" name="Group 4"/>
          <p:cNvGrpSpPr/>
          <p:nvPr/>
        </p:nvGrpSpPr>
        <p:grpSpPr>
          <a:xfrm>
            <a:off x="590176" y="490916"/>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II</a:t>
              </a:r>
              <a:endParaRPr sz="2400" b="1" i="0" u="none" strike="noStrike" cap="none" dirty="0">
                <a:solidFill>
                  <a:schemeClr val="bg1"/>
                </a:solidFill>
                <a:latin typeface="Arial"/>
                <a:ea typeface="Arial"/>
                <a:cs typeface="Arial"/>
                <a:sym typeface="Arial"/>
              </a:endParaRPr>
            </a:p>
          </p:txBody>
        </p:sp>
      </p:grpSp>
      <p:sp>
        <p:nvSpPr>
          <p:cNvPr id="8" name="Content Placeholder 2">
            <a:extLst>
              <a:ext uri="{FF2B5EF4-FFF2-40B4-BE49-F238E27FC236}">
                <a16:creationId xmlns:a16="http://schemas.microsoft.com/office/drawing/2014/main" id="{AC3AE83D-DC45-3F42-8375-9CDED95C456A}"/>
              </a:ext>
            </a:extLst>
          </p:cNvPr>
          <p:cNvSpPr txBox="1">
            <a:spLocks/>
          </p:cNvSpPr>
          <p:nvPr/>
        </p:nvSpPr>
        <p:spPr>
          <a:xfrm>
            <a:off x="592710" y="1580565"/>
            <a:ext cx="11006580" cy="48155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sz="3200" dirty="0">
                <a:latin typeface="Calibri" panose="020F0502020204030204" pitchFamily="34" charset="0"/>
                <a:cs typeface="Calibri" panose="020F0502020204030204" pitchFamily="34" charset="0"/>
              </a:rPr>
              <a:t>Vận dụng kết hợp nhiều hình thức đánh giá, nhiều phương pháp đánh giá và vào những thời điểm thích hợp</a:t>
            </a:r>
            <a:r>
              <a:rPr lang="en-US" sz="3200" dirty="0">
                <a:latin typeface="Calibri" panose="020F0502020204030204" pitchFamily="34" charset="0"/>
                <a:cs typeface="Calibri" panose="020F0502020204030204" pitchFamily="34" charset="0"/>
              </a:rPr>
              <a:t>.</a:t>
            </a:r>
          </a:p>
          <a:p>
            <a:pPr algn="just">
              <a:lnSpc>
                <a:spcPct val="100000"/>
              </a:lnSpc>
            </a:pPr>
            <a:r>
              <a:rPr lang="vi-VN" sz="3200" dirty="0">
                <a:latin typeface="Calibri" panose="020F0502020204030204" pitchFamily="34" charset="0"/>
                <a:cs typeface="Calibri" panose="020F0502020204030204" pitchFamily="34" charset="0"/>
              </a:rPr>
              <a:t>Đánh giá quá trình (hay đánh giá thường xuyên)</a:t>
            </a:r>
            <a:r>
              <a:rPr lang="en-US" sz="3200" dirty="0">
                <a:latin typeface="Calibri" panose="020F0502020204030204" pitchFamily="34" charset="0"/>
                <a:cs typeface="Calibri" panose="020F0502020204030204" pitchFamily="34" charset="0"/>
              </a:rPr>
              <a:t>:</a:t>
            </a:r>
            <a:r>
              <a:rPr lang="vi-VN" sz="3200" dirty="0">
                <a:latin typeface="Calibri" panose="020F0502020204030204" pitchFamily="34" charset="0"/>
                <a:cs typeface="Calibri" panose="020F0502020204030204" pitchFamily="34" charset="0"/>
              </a:rPr>
              <a:t> đi liền với tiến trình hoạt động học tập của học sinh, tránh tách rời giữa quá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dạy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đánh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đảm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mục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đánh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sự</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bộ</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trong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tập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sinh</a:t>
            </a:r>
            <a:r>
              <a:rPr lang="en-US" sz="3200" dirty="0">
                <a:latin typeface="Calibri" panose="020F0502020204030204" pitchFamily="34" charset="0"/>
                <a:cs typeface="Calibri" panose="020F0502020204030204" pitchFamily="34" charset="0"/>
              </a:rPr>
              <a:t>.</a:t>
            </a:r>
          </a:p>
          <a:p>
            <a:pPr algn="just">
              <a:lnSpc>
                <a:spcPct val="100000"/>
              </a:lnSpc>
            </a:pPr>
            <a:r>
              <a:rPr lang="vi-VN" sz="3200" dirty="0">
                <a:latin typeface="Calibri" panose="020F0502020204030204" pitchFamily="34" charset="0"/>
                <a:cs typeface="Calibri" panose="020F0502020204030204" pitchFamily="34" charset="0"/>
              </a:rPr>
              <a:t>Đánh giá định kì (hay đánh giá tổng kết)</a:t>
            </a:r>
            <a:r>
              <a:rPr lang="en-US" sz="3200" dirty="0">
                <a:latin typeface="Calibri" panose="020F0502020204030204" pitchFamily="34" charset="0"/>
                <a:cs typeface="Calibri" panose="020F0502020204030204" pitchFamily="34" charset="0"/>
              </a:rPr>
              <a:t>:</a:t>
            </a:r>
            <a:r>
              <a:rPr lang="vi-VN" sz="3200" dirty="0">
                <a:latin typeface="Calibri" panose="020F0502020204030204" pitchFamily="34" charset="0"/>
                <a:cs typeface="Calibri" panose="020F0502020204030204" pitchFamily="34" charset="0"/>
              </a:rPr>
              <a:t> đánh giá việc thực hiện các mục tiêu học tập.</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0666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1210517" y="558687"/>
            <a:ext cx="9552075" cy="954107"/>
          </a:xfrm>
          <a:prstGeom prst="rect">
            <a:avLst/>
          </a:prstGeom>
        </p:spPr>
        <p:txBody>
          <a:bodyPr wrap="square">
            <a:spAutoFit/>
          </a:bodyPr>
          <a:lstStyle/>
          <a:p>
            <a:r>
              <a:rPr lang="vi-VN" sz="2800" b="1" dirty="0">
                <a:solidFill>
                  <a:schemeClr val="accent5">
                    <a:lumMod val="75000"/>
                  </a:schemeClr>
                </a:solidFill>
              </a:rPr>
              <a:t>KIỂM TRA ĐÁNH GIÁ MÔN TOÁN THEO ĐỊNH HƯỚNG TIẾP CẬN PHẨM CHẤT, NĂNG LỰC </a:t>
            </a:r>
            <a:r>
              <a:rPr lang="vi-VN" sz="2800" b="1" dirty="0"/>
              <a:t> </a:t>
            </a:r>
          </a:p>
        </p:txBody>
      </p:sp>
      <p:grpSp>
        <p:nvGrpSpPr>
          <p:cNvPr id="5" name="Group 4"/>
          <p:cNvGrpSpPr/>
          <p:nvPr/>
        </p:nvGrpSpPr>
        <p:grpSpPr>
          <a:xfrm>
            <a:off x="590176" y="490916"/>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II</a:t>
              </a:r>
              <a:endParaRPr sz="2400" b="1" i="0" u="none" strike="noStrike" cap="none" dirty="0">
                <a:solidFill>
                  <a:schemeClr val="bg1"/>
                </a:solidFill>
                <a:latin typeface="Arial"/>
                <a:ea typeface="Arial"/>
                <a:cs typeface="Arial"/>
                <a:sym typeface="Arial"/>
              </a:endParaRPr>
            </a:p>
          </p:txBody>
        </p:sp>
      </p:grpSp>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737307" y="1685295"/>
            <a:ext cx="10515600" cy="47257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vi-VN" dirty="0"/>
              <a:t>Đánh giá năng lực học sinh thông qua các bằng chứng biểu hiện kết quả đạt được trong quá trình thực hiện các hành động của học sinh. Tiến trình đánh giá gồm các bước cơ bản như: xác định mục đích đánh giá; xác định bằng chứng cần thiết; lựa chọn các phương pháp, công cụ đánh giá thích hợp; thu thập bằng chứng; giải thích bằng chứng và đưa ra nhận xét</a:t>
            </a:r>
            <a:r>
              <a:rPr lang="en-US" dirty="0"/>
              <a:t>.</a:t>
            </a:r>
          </a:p>
          <a:p>
            <a:pPr algn="just">
              <a:lnSpc>
                <a:spcPct val="120000"/>
              </a:lnSpc>
            </a:pPr>
            <a:r>
              <a:rPr lang="vi-VN" dirty="0"/>
              <a:t>Chú trọng việc lựa chọn phương pháp, công cụ đánh giá các thành tố của năng lực toán học.</a:t>
            </a:r>
            <a:endParaRPr lang="en-US" dirty="0"/>
          </a:p>
        </p:txBody>
      </p:sp>
    </p:spTree>
    <p:extLst>
      <p:ext uri="{BB962C8B-B14F-4D97-AF65-F5344CB8AC3E}">
        <p14:creationId xmlns:p14="http://schemas.microsoft.com/office/powerpoint/2010/main" val="548883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737306" y="184881"/>
            <a:ext cx="10098860" cy="954107"/>
          </a:xfrm>
          <a:prstGeom prst="rect">
            <a:avLst/>
          </a:prstGeom>
        </p:spPr>
        <p:txBody>
          <a:bodyPr wrap="square">
            <a:spAutoFit/>
          </a:bodyPr>
          <a:lstStyle/>
          <a:p>
            <a:r>
              <a:rPr lang="vi-VN" sz="2800" b="1" dirty="0">
                <a:solidFill>
                  <a:schemeClr val="bg1"/>
                </a:solidFill>
              </a:rPr>
              <a:t>V –</a:t>
            </a:r>
            <a:r>
              <a:rPr lang="vi-VN" sz="2800" b="1" dirty="0"/>
              <a:t> </a:t>
            </a:r>
            <a:r>
              <a:rPr lang="vi-VN" sz="2800" b="1" dirty="0">
                <a:solidFill>
                  <a:schemeClr val="accent5">
                    <a:lumMod val="75000"/>
                  </a:schemeClr>
                </a:solidFill>
              </a:rPr>
              <a:t>KIỂM TRA ĐÁNH GIÁ MÔN TOÁN THEO ĐỊNH HƯỚNG               PHÁT TRIỂN PHẨM CHẤT, NĂNG LỰC </a:t>
            </a:r>
            <a:r>
              <a:rPr lang="vi-VN" sz="2800" b="1" dirty="0"/>
              <a:t> </a:t>
            </a:r>
          </a:p>
        </p:txBody>
      </p:sp>
      <p:grpSp>
        <p:nvGrpSpPr>
          <p:cNvPr id="5" name="Group 4"/>
          <p:cNvGrpSpPr/>
          <p:nvPr/>
        </p:nvGrpSpPr>
        <p:grpSpPr>
          <a:xfrm>
            <a:off x="590176" y="2810"/>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II</a:t>
              </a:r>
              <a:endParaRPr sz="2400" b="1" i="0" u="none" strike="noStrike" cap="none" dirty="0">
                <a:solidFill>
                  <a:schemeClr val="bg1"/>
                </a:solidFill>
                <a:latin typeface="Arial"/>
                <a:ea typeface="Arial"/>
                <a:cs typeface="Arial"/>
                <a:sym typeface="Arial"/>
              </a:endParaRPr>
            </a:p>
          </p:txBody>
        </p:sp>
      </p:grpSp>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737306" y="1206759"/>
            <a:ext cx="10616494" cy="5163907"/>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vi-VN" dirty="0">
                <a:latin typeface="Calibri" panose="020F0502020204030204" pitchFamily="34" charset="0"/>
                <a:cs typeface="Calibri" panose="020F0502020204030204" pitchFamily="34" charset="0"/>
              </a:rPr>
              <a:t>Một trong những mục tiêu chủ yếu của Chương trình giáo dục phổ thông môn Toán năm 2018 là </a:t>
            </a:r>
            <a:r>
              <a:rPr lang="vi-VN" dirty="0">
                <a:solidFill>
                  <a:srgbClr val="FF0000"/>
                </a:solidFill>
                <a:latin typeface="Calibri" panose="020F0502020204030204" pitchFamily="34" charset="0"/>
                <a:cs typeface="Calibri" panose="020F0502020204030204" pitchFamily="34" charset="0"/>
              </a:rPr>
              <a:t>hình thành và phát triển năng lực toán học</a:t>
            </a:r>
            <a:r>
              <a:rPr lang="vi-VN" dirty="0">
                <a:latin typeface="Calibri" panose="020F0502020204030204" pitchFamily="34" charset="0"/>
                <a:cs typeface="Calibri" panose="020F0502020204030204" pitchFamily="34" charset="0"/>
              </a:rPr>
              <a:t>, bao gồm các thành tố cốt lõi sau:</a:t>
            </a:r>
          </a:p>
          <a:p>
            <a:pPr lvl="1" algn="just">
              <a:lnSpc>
                <a:spcPct val="100000"/>
              </a:lnSpc>
            </a:pPr>
            <a:r>
              <a:rPr lang="vi-VN" sz="2800" dirty="0">
                <a:latin typeface="Calibri" panose="020F0502020204030204" pitchFamily="34" charset="0"/>
                <a:cs typeface="Calibri" panose="020F0502020204030204" pitchFamily="34" charset="0"/>
              </a:rPr>
              <a:t>Năng lực tư duy và lập luận toán học</a:t>
            </a:r>
          </a:p>
          <a:p>
            <a:pPr lvl="1" algn="just">
              <a:lnSpc>
                <a:spcPct val="100000"/>
              </a:lnSpc>
            </a:pPr>
            <a:r>
              <a:rPr lang="vi-VN" sz="2800" dirty="0">
                <a:latin typeface="Calibri" panose="020F0502020204030204" pitchFamily="34" charset="0"/>
                <a:cs typeface="Calibri" panose="020F0502020204030204" pitchFamily="34" charset="0"/>
              </a:rPr>
              <a:t>Năng lực mô hình hoá toán học</a:t>
            </a:r>
          </a:p>
          <a:p>
            <a:pPr lvl="1" algn="just">
              <a:lnSpc>
                <a:spcPct val="100000"/>
              </a:lnSpc>
            </a:pPr>
            <a:r>
              <a:rPr lang="vi-VN" sz="2800" dirty="0">
                <a:latin typeface="Calibri" panose="020F0502020204030204" pitchFamily="34" charset="0"/>
                <a:cs typeface="Calibri" panose="020F0502020204030204" pitchFamily="34" charset="0"/>
              </a:rPr>
              <a:t>Năng lực giải quyết vấn đề toán học</a:t>
            </a:r>
          </a:p>
          <a:p>
            <a:pPr lvl="1" algn="just">
              <a:lnSpc>
                <a:spcPct val="100000"/>
              </a:lnSpc>
            </a:pPr>
            <a:r>
              <a:rPr lang="vi-VN" sz="2800" dirty="0">
                <a:latin typeface="Calibri" panose="020F0502020204030204" pitchFamily="34" charset="0"/>
                <a:cs typeface="Calibri" panose="020F0502020204030204" pitchFamily="34" charset="0"/>
              </a:rPr>
              <a:t>Năng lực giao tiếp toán học</a:t>
            </a:r>
          </a:p>
          <a:p>
            <a:pPr lvl="1" algn="just">
              <a:lnSpc>
                <a:spcPct val="100000"/>
              </a:lnSpc>
            </a:pPr>
            <a:r>
              <a:rPr lang="vi-VN" sz="2800" dirty="0">
                <a:latin typeface="Calibri" panose="020F0502020204030204" pitchFamily="34" charset="0"/>
                <a:cs typeface="Calibri" panose="020F0502020204030204" pitchFamily="34" charset="0"/>
              </a:rPr>
              <a:t>Năng lực sử dụng các công cụ, phương tiện học toán</a:t>
            </a:r>
          </a:p>
          <a:p>
            <a:pPr marL="0" indent="0" algn="just">
              <a:lnSpc>
                <a:spcPct val="100000"/>
              </a:lnSpc>
              <a:buNone/>
            </a:pPr>
            <a:r>
              <a:rPr lang="vi-VN" dirty="0">
                <a:latin typeface="Calibri" panose="020F0502020204030204" pitchFamily="34" charset="0"/>
                <a:cs typeface="Calibri" panose="020F0502020204030204" pitchFamily="34" charset="0"/>
              </a:rPr>
              <a:t>Qua đó, góp phần hình thành và phát triển ở học sinh các phẩm chất chủ yếu </a:t>
            </a:r>
            <a:r>
              <a:rPr lang="vi-VN">
                <a:latin typeface="Calibri" panose="020F0502020204030204" pitchFamily="34" charset="0"/>
                <a:cs typeface="Calibri" panose="020F0502020204030204" pitchFamily="34" charset="0"/>
              </a:rPr>
              <a:t>và </a:t>
            </a:r>
            <a:r>
              <a:rPr lang="vi-VN" smtClean="0">
                <a:latin typeface="Calibri" panose="020F0502020204030204" pitchFamily="34" charset="0"/>
                <a:cs typeface="Calibri" panose="020F0502020204030204" pitchFamily="34" charset="0"/>
              </a:rPr>
              <a:t>n</a:t>
            </a:r>
            <a:r>
              <a:rPr lang="en-US" smtClean="0">
                <a:latin typeface="Calibri" panose="020F0502020204030204" pitchFamily="34" charset="0"/>
                <a:cs typeface="Calibri" panose="020F0502020204030204" pitchFamily="34" charset="0"/>
              </a:rPr>
              <a:t>ăng</a:t>
            </a:r>
            <a:r>
              <a:rPr lang="vi-VN"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lực chung theo các mức độ phù hợp theo quy định của Chương trình tổng thể.</a:t>
            </a:r>
          </a:p>
          <a:p>
            <a:pPr lvl="1" algn="just">
              <a:lnSpc>
                <a:spcPct val="100000"/>
              </a:lnSpc>
            </a:pPr>
            <a:endParaRPr lang="vi-VN"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2479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1BFA-617B-4BB0-80DC-43F56BAB7D54}"/>
              </a:ext>
            </a:extLst>
          </p:cNvPr>
          <p:cNvSpPr>
            <a:spLocks noGrp="1"/>
          </p:cNvSpPr>
          <p:nvPr>
            <p:ph type="title"/>
          </p:nvPr>
        </p:nvSpPr>
        <p:spPr/>
        <p:txBody>
          <a:bodyPr/>
          <a:lstStyle/>
          <a:p>
            <a:r>
              <a:rPr lang="en-US" b="1" dirty="0"/>
              <a:t>2</a:t>
            </a:r>
            <a:r>
              <a:rPr lang="en-US" sz="4400" b="1" dirty="0"/>
              <a:t>. </a:t>
            </a:r>
            <a:r>
              <a:rPr lang="en-US" sz="4400" b="1" dirty="0" err="1"/>
              <a:t>Năm</a:t>
            </a:r>
            <a:r>
              <a:rPr lang="en-US" sz="4400" b="1" dirty="0"/>
              <a:t> </a:t>
            </a:r>
            <a:r>
              <a:rPr lang="en-US" sz="4400" b="1" dirty="0" err="1"/>
              <a:t>năng</a:t>
            </a:r>
            <a:r>
              <a:rPr lang="en-US" sz="4400" b="1" dirty="0"/>
              <a:t> </a:t>
            </a:r>
            <a:r>
              <a:rPr lang="en-US" sz="4400" b="1" dirty="0" err="1"/>
              <a:t>lực</a:t>
            </a:r>
            <a:r>
              <a:rPr lang="en-US" sz="4400" b="1" dirty="0"/>
              <a:t/>
            </a:r>
            <a:br>
              <a:rPr lang="en-US" sz="4400" b="1" dirty="0"/>
            </a:br>
            <a:endParaRPr lang="en-US" dirty="0"/>
          </a:p>
        </p:txBody>
      </p:sp>
      <p:sp>
        <p:nvSpPr>
          <p:cNvPr id="8" name="Title 1">
            <a:extLst>
              <a:ext uri="{FF2B5EF4-FFF2-40B4-BE49-F238E27FC236}">
                <a16:creationId xmlns:a16="http://schemas.microsoft.com/office/drawing/2014/main" id="{E500CB07-E028-4B07-AE85-80AEB7C9DDFA}"/>
              </a:ext>
            </a:extLst>
          </p:cNvPr>
          <p:cNvSpPr txBox="1">
            <a:spLocks/>
          </p:cNvSpPr>
          <p:nvPr/>
        </p:nvSpPr>
        <p:spPr>
          <a:xfrm>
            <a:off x="0" y="13252"/>
            <a:ext cx="12192000" cy="1325563"/>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 </a:t>
            </a:r>
            <a:r>
              <a:rPr lang="en-US" b="1" dirty="0" err="1"/>
              <a:t>Năng</a:t>
            </a:r>
            <a:r>
              <a:rPr lang="en-US" b="1" dirty="0"/>
              <a:t> </a:t>
            </a:r>
            <a:r>
              <a:rPr lang="en-US" b="1" dirty="0" err="1"/>
              <a:t>lực</a:t>
            </a:r>
            <a:r>
              <a:rPr lang="en-US" b="1" dirty="0"/>
              <a:t> </a:t>
            </a:r>
            <a:r>
              <a:rPr lang="en-US" b="1" dirty="0" err="1"/>
              <a:t>toán</a:t>
            </a:r>
            <a:r>
              <a:rPr lang="en-US" b="1" dirty="0"/>
              <a:t> </a:t>
            </a:r>
            <a:r>
              <a:rPr lang="en-US" b="1" dirty="0" err="1"/>
              <a:t>học</a:t>
            </a:r>
            <a:endParaRPr lang="en-US" b="1" dirty="0"/>
          </a:p>
        </p:txBody>
      </p:sp>
      <p:sp>
        <p:nvSpPr>
          <p:cNvPr id="10" name="Content Placeholder 9">
            <a:extLst>
              <a:ext uri="{FF2B5EF4-FFF2-40B4-BE49-F238E27FC236}">
                <a16:creationId xmlns:a16="http://schemas.microsoft.com/office/drawing/2014/main" id="{19FB9824-5FC1-4919-9E3D-5EA789FFCFD7}"/>
              </a:ext>
            </a:extLst>
          </p:cNvPr>
          <p:cNvSpPr>
            <a:spLocks noGrp="1"/>
          </p:cNvSpPr>
          <p:nvPr>
            <p:ph idx="1"/>
          </p:nvPr>
        </p:nvSpPr>
        <p:spPr>
          <a:xfrm>
            <a:off x="838200" y="1795807"/>
            <a:ext cx="10515600" cy="3809861"/>
          </a:xfrm>
        </p:spPr>
        <p:txBody>
          <a:bodyPr>
            <a:normAutofit/>
          </a:bodyPr>
          <a:lstStyle/>
          <a:p>
            <a:pPr algn="just"/>
            <a:r>
              <a:rPr lang="en-US" b="1" dirty="0" err="1">
                <a:solidFill>
                  <a:srgbClr val="0070C0"/>
                </a:solidFill>
                <a:latin typeface="Calibri" panose="020F0502020204030204" pitchFamily="34" charset="0"/>
                <a:cs typeface="Calibri" panose="020F0502020204030204" pitchFamily="34" charset="0"/>
              </a:rPr>
              <a:t>Năng</a:t>
            </a:r>
            <a:r>
              <a:rPr lang="en-US" b="1" dirty="0">
                <a:solidFill>
                  <a:srgbClr val="0070C0"/>
                </a:solidFill>
                <a:latin typeface="Calibri" panose="020F0502020204030204" pitchFamily="34" charset="0"/>
                <a:cs typeface="Calibri" panose="020F0502020204030204" pitchFamily="34" charset="0"/>
              </a:rPr>
              <a:t> </a:t>
            </a:r>
            <a:r>
              <a:rPr lang="en-US" b="1" dirty="0" err="1">
                <a:solidFill>
                  <a:srgbClr val="0070C0"/>
                </a:solidFill>
                <a:latin typeface="Calibri" panose="020F0502020204030204" pitchFamily="34" charset="0"/>
                <a:cs typeface="Calibri" panose="020F0502020204030204" pitchFamily="34" charset="0"/>
              </a:rPr>
              <a:t>lực</a:t>
            </a:r>
            <a:r>
              <a:rPr lang="en-US" b="1" dirty="0">
                <a:solidFill>
                  <a:srgbClr val="0070C0"/>
                </a:solidFill>
                <a:latin typeface="Calibri" panose="020F0502020204030204" pitchFamily="34" charset="0"/>
                <a:cs typeface="Calibri" panose="020F0502020204030204" pitchFamily="34" charset="0"/>
              </a:rPr>
              <a:t> </a:t>
            </a:r>
            <a:r>
              <a:rPr lang="en-US" b="1" dirty="0" err="1">
                <a:solidFill>
                  <a:srgbClr val="0070C0"/>
                </a:solidFill>
                <a:latin typeface="Calibri" panose="020F0502020204030204" pitchFamily="34" charset="0"/>
                <a:cs typeface="Calibri" panose="020F0502020204030204" pitchFamily="34" charset="0"/>
              </a:rPr>
              <a:t>tư</a:t>
            </a:r>
            <a:r>
              <a:rPr lang="en-US" b="1" dirty="0">
                <a:solidFill>
                  <a:srgbClr val="0070C0"/>
                </a:solidFill>
                <a:latin typeface="Calibri" panose="020F0502020204030204" pitchFamily="34" charset="0"/>
                <a:cs typeface="Calibri" panose="020F0502020204030204" pitchFamily="34" charset="0"/>
              </a:rPr>
              <a:t> </a:t>
            </a:r>
            <a:r>
              <a:rPr lang="en-US" b="1" dirty="0" err="1">
                <a:solidFill>
                  <a:srgbClr val="0070C0"/>
                </a:solidFill>
                <a:latin typeface="Calibri" panose="020F0502020204030204" pitchFamily="34" charset="0"/>
                <a:cs typeface="Calibri" panose="020F0502020204030204" pitchFamily="34" charset="0"/>
              </a:rPr>
              <a:t>duy</a:t>
            </a:r>
            <a:r>
              <a:rPr lang="en-US" b="1" dirty="0">
                <a:solidFill>
                  <a:srgbClr val="0070C0"/>
                </a:solidFill>
                <a:latin typeface="Calibri" panose="020F0502020204030204" pitchFamily="34" charset="0"/>
                <a:cs typeface="Calibri" panose="020F0502020204030204" pitchFamily="34" charset="0"/>
              </a:rPr>
              <a:t> </a:t>
            </a:r>
            <a:r>
              <a:rPr lang="en-US" b="1" dirty="0" err="1">
                <a:solidFill>
                  <a:srgbClr val="0070C0"/>
                </a:solidFill>
                <a:latin typeface="Calibri" panose="020F0502020204030204" pitchFamily="34" charset="0"/>
                <a:cs typeface="Calibri" panose="020F0502020204030204" pitchFamily="34" charset="0"/>
              </a:rPr>
              <a:t>và</a:t>
            </a:r>
            <a:r>
              <a:rPr lang="en-US" b="1" dirty="0">
                <a:solidFill>
                  <a:srgbClr val="0070C0"/>
                </a:solidFill>
                <a:latin typeface="Calibri" panose="020F0502020204030204" pitchFamily="34" charset="0"/>
                <a:cs typeface="Calibri" panose="020F0502020204030204" pitchFamily="34" charset="0"/>
              </a:rPr>
              <a:t> </a:t>
            </a:r>
            <a:r>
              <a:rPr lang="en-US" b="1" dirty="0" err="1">
                <a:solidFill>
                  <a:srgbClr val="0070C0"/>
                </a:solidFill>
                <a:latin typeface="Calibri" panose="020F0502020204030204" pitchFamily="34" charset="0"/>
                <a:cs typeface="Calibri" panose="020F0502020204030204" pitchFamily="34" charset="0"/>
              </a:rPr>
              <a:t>lập</a:t>
            </a:r>
            <a:r>
              <a:rPr lang="en-US" b="1" dirty="0">
                <a:solidFill>
                  <a:srgbClr val="0070C0"/>
                </a:solidFill>
                <a:latin typeface="Calibri" panose="020F0502020204030204" pitchFamily="34" charset="0"/>
                <a:cs typeface="Calibri" panose="020F0502020204030204" pitchFamily="34" charset="0"/>
              </a:rPr>
              <a:t> </a:t>
            </a:r>
            <a:r>
              <a:rPr lang="en-US" b="1" dirty="0" err="1">
                <a:solidFill>
                  <a:srgbClr val="0070C0"/>
                </a:solidFill>
                <a:latin typeface="Calibri" panose="020F0502020204030204" pitchFamily="34" charset="0"/>
                <a:cs typeface="Calibri" panose="020F0502020204030204" pitchFamily="34" charset="0"/>
              </a:rPr>
              <a:t>luận</a:t>
            </a:r>
            <a:r>
              <a:rPr lang="en-US" b="1" dirty="0">
                <a:solidFill>
                  <a:srgbClr val="0070C0"/>
                </a:solidFill>
                <a:latin typeface="Calibri" panose="020F0502020204030204" pitchFamily="34" charset="0"/>
                <a:cs typeface="Calibri" panose="020F0502020204030204" pitchFamily="34" charset="0"/>
              </a:rPr>
              <a:t> </a:t>
            </a:r>
            <a:r>
              <a:rPr lang="en-US" b="1" dirty="0" err="1">
                <a:solidFill>
                  <a:srgbClr val="0070C0"/>
                </a:solidFill>
                <a:latin typeface="Calibri" panose="020F0502020204030204" pitchFamily="34" charset="0"/>
                <a:cs typeface="Calibri" panose="020F0502020204030204" pitchFamily="34" charset="0"/>
              </a:rPr>
              <a:t>toán</a:t>
            </a:r>
            <a:r>
              <a:rPr lang="en-US" b="1" dirty="0">
                <a:solidFill>
                  <a:srgbClr val="0070C0"/>
                </a:solidFill>
                <a:latin typeface="Calibri" panose="020F0502020204030204" pitchFamily="34" charset="0"/>
                <a:cs typeface="Calibri" panose="020F0502020204030204" pitchFamily="34" charset="0"/>
              </a:rPr>
              <a:t> </a:t>
            </a:r>
            <a:r>
              <a:rPr lang="en-US" b="1" dirty="0" err="1">
                <a:solidFill>
                  <a:srgbClr val="0070C0"/>
                </a:solidFill>
                <a:latin typeface="Calibri" panose="020F0502020204030204" pitchFamily="34" charset="0"/>
                <a:cs typeface="Calibri" panose="020F0502020204030204" pitchFamily="34" charset="0"/>
              </a:rPr>
              <a:t>học</a:t>
            </a:r>
            <a:r>
              <a:rPr lang="en-US" b="1" dirty="0">
                <a:solidFill>
                  <a:srgbClr val="0070C0"/>
                </a:solidFill>
                <a:latin typeface="Calibri" panose="020F0502020204030204" pitchFamily="34" charset="0"/>
                <a:cs typeface="Calibri" panose="020F0502020204030204" pitchFamily="34" charset="0"/>
              </a:rPr>
              <a:t>, </a:t>
            </a:r>
            <a:r>
              <a:rPr lang="en-US" b="1" dirty="0" err="1">
                <a:solidFill>
                  <a:srgbClr val="0070C0"/>
                </a:solidFill>
                <a:latin typeface="Calibri" panose="020F0502020204030204" pitchFamily="34" charset="0"/>
                <a:cs typeface="Calibri" panose="020F0502020204030204" pitchFamily="34" charset="0"/>
              </a:rPr>
              <a:t>thể</a:t>
            </a:r>
            <a:r>
              <a:rPr lang="en-US" b="1" dirty="0">
                <a:solidFill>
                  <a:srgbClr val="0070C0"/>
                </a:solidFill>
                <a:latin typeface="Calibri" panose="020F0502020204030204" pitchFamily="34" charset="0"/>
                <a:cs typeface="Calibri" panose="020F0502020204030204" pitchFamily="34" charset="0"/>
              </a:rPr>
              <a:t> </a:t>
            </a:r>
            <a:r>
              <a:rPr lang="en-US" b="1" dirty="0" err="1">
                <a:solidFill>
                  <a:srgbClr val="0070C0"/>
                </a:solidFill>
                <a:latin typeface="Calibri" panose="020F0502020204030204" pitchFamily="34" charset="0"/>
                <a:cs typeface="Calibri" panose="020F0502020204030204" pitchFamily="34" charset="0"/>
              </a:rPr>
              <a:t>hiện</a:t>
            </a:r>
            <a:r>
              <a:rPr lang="en-US" b="1" dirty="0">
                <a:solidFill>
                  <a:srgbClr val="0070C0"/>
                </a:solidFill>
                <a:latin typeface="Calibri" panose="020F0502020204030204" pitchFamily="34" charset="0"/>
                <a:cs typeface="Calibri" panose="020F0502020204030204" pitchFamily="34" charset="0"/>
              </a:rPr>
              <a:t> qua:</a:t>
            </a:r>
          </a:p>
          <a:p>
            <a:pPr algn="just">
              <a:buFontTx/>
              <a:buChar char="-"/>
            </a:pP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thao</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tác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tư</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duy</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so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sánh</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phân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tích</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tổng</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hợp</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đặc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biệt</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hoá</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khái</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quát</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hoá</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tương</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tự</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hoá</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quy</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nạp</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diễn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algn="just">
              <a:buFontTx/>
              <a:buChar char="-"/>
            </a:pP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ra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chứng</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cứ</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lí</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lẽ</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biết</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lập</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luận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hợp</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lí</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trước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khi</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luận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algn="just">
              <a:buFontTx/>
              <a:buChar char="-"/>
            </a:pP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Giải</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thích</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hoặc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chỉnh</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cách</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giải</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quyết</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vấn</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đề</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về</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phương</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diện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toán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
        <p:nvSpPr>
          <p:cNvPr id="14" name="Rectangle 1">
            <a:extLst>
              <a:ext uri="{FF2B5EF4-FFF2-40B4-BE49-F238E27FC236}">
                <a16:creationId xmlns:a16="http://schemas.microsoft.com/office/drawing/2014/main" id="{83D27515-DF39-4297-A2EC-B83B2A976952}"/>
              </a:ext>
            </a:extLst>
          </p:cNvPr>
          <p:cNvSpPr>
            <a:spLocks noChangeArrowheads="1"/>
          </p:cNvSpPr>
          <p:nvPr/>
        </p:nvSpPr>
        <p:spPr bwMode="auto">
          <a:xfrm>
            <a:off x="4924425" y="33162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59636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4254AD-56FC-473B-A83C-64979617CF94}"/>
              </a:ext>
            </a:extLst>
          </p:cNvPr>
          <p:cNvSpPr>
            <a:spLocks noGrp="1"/>
          </p:cNvSpPr>
          <p:nvPr>
            <p:ph idx="1"/>
          </p:nvPr>
        </p:nvSpPr>
        <p:spPr/>
        <p:txBody>
          <a:bodyPr/>
          <a:lstStyle/>
          <a:p>
            <a:pPr algn="just"/>
            <a:r>
              <a:rPr lang="en-US" sz="28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Năng</a:t>
            </a:r>
            <a:r>
              <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lực</a:t>
            </a:r>
            <a:r>
              <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mô</a:t>
            </a:r>
            <a:r>
              <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toán</a:t>
            </a:r>
            <a:r>
              <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28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ba</a:t>
            </a:r>
            <a:r>
              <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bước</a:t>
            </a:r>
            <a:r>
              <a:rPr lang="en-US" sz="2800" b="1" dirty="0">
                <a:solidFill>
                  <a:srgbClr val="0070C0"/>
                </a:solidFill>
                <a:latin typeface="Calibri" panose="020F0502020204030204" pitchFamily="34" charset="0"/>
                <a:cs typeface="Calibri" panose="020F0502020204030204" pitchFamily="34" charset="0"/>
              </a:rPr>
              <a:t>:</a:t>
            </a:r>
          </a:p>
          <a:p>
            <a:pPr algn="just">
              <a:buFontTx/>
              <a:buChar char="-"/>
            </a:pP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mô</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toán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gồm</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phương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trình</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bảng</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biểu</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thị</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tình</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huống</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xuất</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toán</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tiễn</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algn="just">
              <a:buFontTx/>
              <a:buChar char="-"/>
            </a:pP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Giải</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quyết</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vấn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đề</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toán</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mô</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thiết</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lập</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algn="just">
              <a:buFontTx/>
              <a:buChar char="-"/>
            </a:pP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đánh</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giá</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lời</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giải</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ngữ</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cảnh</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cải</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tiến</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mô</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nếu</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cách</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giải</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quyết</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phù</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hợp</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sp>
        <p:nvSpPr>
          <p:cNvPr id="4" name="Title 1">
            <a:extLst>
              <a:ext uri="{FF2B5EF4-FFF2-40B4-BE49-F238E27FC236}">
                <a16:creationId xmlns:a16="http://schemas.microsoft.com/office/drawing/2014/main" id="{3666F803-B674-4502-90F0-04B42AABC09C}"/>
              </a:ext>
            </a:extLst>
          </p:cNvPr>
          <p:cNvSpPr txBox="1">
            <a:spLocks noGrp="1"/>
          </p:cNvSpPr>
          <p:nvPr>
            <p:ph type="title"/>
          </p:nvPr>
        </p:nvSpPr>
        <p:spPr>
          <a:xfrm>
            <a:off x="838200" y="365125"/>
            <a:ext cx="10515600" cy="1325563"/>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t>Năng</a:t>
            </a:r>
            <a:r>
              <a:rPr lang="en-US" b="1" dirty="0"/>
              <a:t> </a:t>
            </a:r>
            <a:r>
              <a:rPr lang="en-US" b="1" dirty="0" err="1"/>
              <a:t>lực</a:t>
            </a:r>
            <a:r>
              <a:rPr lang="en-US" b="1" dirty="0"/>
              <a:t> </a:t>
            </a:r>
            <a:r>
              <a:rPr lang="en-US" b="1" dirty="0" err="1"/>
              <a:t>toán</a:t>
            </a:r>
            <a:r>
              <a:rPr lang="en-US" b="1" dirty="0"/>
              <a:t> </a:t>
            </a:r>
            <a:r>
              <a:rPr lang="en-US" b="1" dirty="0" err="1"/>
              <a:t>học</a:t>
            </a:r>
            <a:endParaRPr lang="en-US" b="1" dirty="0"/>
          </a:p>
        </p:txBody>
      </p:sp>
    </p:spTree>
    <p:extLst>
      <p:ext uri="{BB962C8B-B14F-4D97-AF65-F5344CB8AC3E}">
        <p14:creationId xmlns:p14="http://schemas.microsoft.com/office/powerpoint/2010/main" val="3620080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C53A1E-D300-4393-B6AF-4315E952C91B}"/>
              </a:ext>
            </a:extLst>
          </p:cNvPr>
          <p:cNvSpPr txBox="1">
            <a:spLocks noGrp="1"/>
          </p:cNvSpPr>
          <p:nvPr>
            <p:ph type="title"/>
          </p:nvPr>
        </p:nvSpPr>
        <p:spPr>
          <a:xfrm>
            <a:off x="838200" y="378377"/>
            <a:ext cx="10515600" cy="1325563"/>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t>Năng</a:t>
            </a:r>
            <a:r>
              <a:rPr lang="en-US" b="1" dirty="0"/>
              <a:t> </a:t>
            </a:r>
            <a:r>
              <a:rPr lang="en-US" b="1" dirty="0" err="1"/>
              <a:t>lực</a:t>
            </a:r>
            <a:r>
              <a:rPr lang="en-US" b="1" dirty="0"/>
              <a:t> </a:t>
            </a:r>
            <a:r>
              <a:rPr lang="en-US" b="1" dirty="0" err="1"/>
              <a:t>toán</a:t>
            </a:r>
            <a:r>
              <a:rPr lang="en-US" b="1" dirty="0"/>
              <a:t> </a:t>
            </a:r>
            <a:r>
              <a:rPr lang="en-US" b="1" dirty="0" err="1"/>
              <a:t>học</a:t>
            </a:r>
            <a:endParaRPr lang="en-US" b="1" dirty="0"/>
          </a:p>
        </p:txBody>
      </p:sp>
      <p:sp>
        <p:nvSpPr>
          <p:cNvPr id="5" name="Content Placeholder 9">
            <a:extLst>
              <a:ext uri="{FF2B5EF4-FFF2-40B4-BE49-F238E27FC236}">
                <a16:creationId xmlns:a16="http://schemas.microsoft.com/office/drawing/2014/main" id="{F0DECC5A-343F-439F-8E5F-98721993EA69}"/>
              </a:ext>
            </a:extLst>
          </p:cNvPr>
          <p:cNvSpPr>
            <a:spLocks noGrp="1"/>
          </p:cNvSpPr>
          <p:nvPr>
            <p:ph idx="1"/>
          </p:nvPr>
        </p:nvSpPr>
        <p:spPr>
          <a:xfrm>
            <a:off x="838200" y="1825625"/>
            <a:ext cx="10515600" cy="4351338"/>
          </a:xfrm>
        </p:spPr>
        <p:txBody>
          <a:bodyPr>
            <a:normAutofit/>
          </a:bodyPr>
          <a:lstStyle/>
          <a:p>
            <a:pPr algn="just"/>
            <a:r>
              <a:rPr lang="en-US" b="1" dirty="0" err="1">
                <a:solidFill>
                  <a:srgbClr val="0070C0"/>
                </a:solidFill>
                <a:effectLst/>
                <a:ea typeface="Times New Roman" panose="02020603050405020304" pitchFamily="18" charset="0"/>
              </a:rPr>
              <a:t>Năng</a:t>
            </a:r>
            <a:r>
              <a:rPr lang="en-US" b="1" dirty="0">
                <a:solidFill>
                  <a:srgbClr val="0070C0"/>
                </a:solidFill>
                <a:effectLst/>
                <a:ea typeface="Times New Roman" panose="02020603050405020304" pitchFamily="18" charset="0"/>
              </a:rPr>
              <a:t> </a:t>
            </a:r>
            <a:r>
              <a:rPr lang="en-US" b="1" dirty="0" err="1">
                <a:solidFill>
                  <a:srgbClr val="0070C0"/>
                </a:solidFill>
                <a:effectLst/>
                <a:ea typeface="Times New Roman" panose="02020603050405020304" pitchFamily="18" charset="0"/>
              </a:rPr>
              <a:t>lực</a:t>
            </a:r>
            <a:r>
              <a:rPr lang="en-US" b="1" dirty="0">
                <a:solidFill>
                  <a:srgbClr val="0070C0"/>
                </a:solidFill>
                <a:effectLst/>
                <a:ea typeface="Times New Roman" panose="02020603050405020304" pitchFamily="18" charset="0"/>
              </a:rPr>
              <a:t> </a:t>
            </a:r>
            <a:r>
              <a:rPr lang="en-US" b="1" dirty="0" err="1">
                <a:solidFill>
                  <a:srgbClr val="0070C0"/>
                </a:solidFill>
                <a:effectLst/>
                <a:ea typeface="Times New Roman" panose="02020603050405020304" pitchFamily="18" charset="0"/>
              </a:rPr>
              <a:t>giải</a:t>
            </a:r>
            <a:r>
              <a:rPr lang="en-US" b="1" dirty="0">
                <a:solidFill>
                  <a:srgbClr val="0070C0"/>
                </a:solidFill>
                <a:effectLst/>
                <a:ea typeface="Times New Roman" panose="02020603050405020304" pitchFamily="18" charset="0"/>
              </a:rPr>
              <a:t> </a:t>
            </a:r>
            <a:r>
              <a:rPr lang="en-US" b="1" dirty="0" err="1">
                <a:solidFill>
                  <a:srgbClr val="0070C0"/>
                </a:solidFill>
                <a:effectLst/>
                <a:ea typeface="Times New Roman" panose="02020603050405020304" pitchFamily="18" charset="0"/>
              </a:rPr>
              <a:t>quyết</a:t>
            </a:r>
            <a:r>
              <a:rPr lang="en-US" b="1" dirty="0">
                <a:solidFill>
                  <a:srgbClr val="0070C0"/>
                </a:solidFill>
                <a:effectLst/>
                <a:ea typeface="Times New Roman" panose="02020603050405020304" pitchFamily="18" charset="0"/>
              </a:rPr>
              <a:t> </a:t>
            </a:r>
            <a:r>
              <a:rPr lang="en-US" b="1" dirty="0" err="1">
                <a:solidFill>
                  <a:srgbClr val="0070C0"/>
                </a:solidFill>
                <a:effectLst/>
                <a:ea typeface="Times New Roman" panose="02020603050405020304" pitchFamily="18" charset="0"/>
              </a:rPr>
              <a:t>vấn</a:t>
            </a:r>
            <a:r>
              <a:rPr lang="en-US" b="1" dirty="0">
                <a:solidFill>
                  <a:srgbClr val="0070C0"/>
                </a:solidFill>
                <a:effectLst/>
                <a:ea typeface="Times New Roman" panose="02020603050405020304" pitchFamily="18" charset="0"/>
              </a:rPr>
              <a:t> </a:t>
            </a:r>
            <a:r>
              <a:rPr lang="en-US" b="1" dirty="0" err="1">
                <a:solidFill>
                  <a:srgbClr val="0070C0"/>
                </a:solidFill>
                <a:effectLst/>
                <a:ea typeface="Times New Roman" panose="02020603050405020304" pitchFamily="18" charset="0"/>
              </a:rPr>
              <a:t>đề</a:t>
            </a:r>
            <a:r>
              <a:rPr lang="en-US" b="1" dirty="0">
                <a:solidFill>
                  <a:srgbClr val="0070C0"/>
                </a:solidFill>
                <a:effectLst/>
                <a:ea typeface="Times New Roman" panose="02020603050405020304" pitchFamily="18" charset="0"/>
              </a:rPr>
              <a:t> </a:t>
            </a:r>
            <a:r>
              <a:rPr lang="en-US" b="1" dirty="0" err="1">
                <a:solidFill>
                  <a:srgbClr val="0070C0"/>
                </a:solidFill>
                <a:effectLst/>
                <a:ea typeface="Times New Roman" panose="02020603050405020304" pitchFamily="18" charset="0"/>
              </a:rPr>
              <a:t>toán</a:t>
            </a:r>
            <a:r>
              <a:rPr lang="en-US" b="1" dirty="0">
                <a:solidFill>
                  <a:srgbClr val="0070C0"/>
                </a:solidFill>
                <a:effectLst/>
                <a:ea typeface="Times New Roman" panose="02020603050405020304" pitchFamily="18" charset="0"/>
              </a:rPr>
              <a:t> </a:t>
            </a:r>
            <a:r>
              <a:rPr lang="en-US" b="1" dirty="0" err="1">
                <a:solidFill>
                  <a:srgbClr val="0070C0"/>
                </a:solidFill>
                <a:effectLst/>
                <a:ea typeface="Times New Roman" panose="02020603050405020304" pitchFamily="18" charset="0"/>
              </a:rPr>
              <a:t>học</a:t>
            </a:r>
            <a:r>
              <a:rPr lang="en-US" b="1" dirty="0">
                <a:solidFill>
                  <a:srgbClr val="0070C0"/>
                </a:solidFill>
                <a:effectLst/>
                <a:ea typeface="Times New Roman" panose="02020603050405020304" pitchFamily="18" charset="0"/>
              </a:rPr>
              <a:t> </a:t>
            </a:r>
            <a:r>
              <a:rPr lang="en-US" b="1" dirty="0" err="1">
                <a:solidFill>
                  <a:srgbClr val="0070C0"/>
                </a:solidFill>
                <a:effectLst/>
                <a:ea typeface="Times New Roman" panose="02020603050405020304" pitchFamily="18" charset="0"/>
              </a:rPr>
              <a:t>thể</a:t>
            </a:r>
            <a:r>
              <a:rPr lang="en-US" b="1" dirty="0">
                <a:solidFill>
                  <a:srgbClr val="0070C0"/>
                </a:solidFill>
                <a:effectLst/>
                <a:ea typeface="Times New Roman" panose="02020603050405020304" pitchFamily="18" charset="0"/>
              </a:rPr>
              <a:t> </a:t>
            </a:r>
            <a:r>
              <a:rPr lang="en-US" b="1" dirty="0" err="1">
                <a:solidFill>
                  <a:srgbClr val="0070C0"/>
                </a:solidFill>
                <a:effectLst/>
                <a:ea typeface="Times New Roman" panose="02020603050405020304" pitchFamily="18" charset="0"/>
              </a:rPr>
              <a:t>hiện</a:t>
            </a:r>
            <a:r>
              <a:rPr lang="en-US" b="1" dirty="0">
                <a:solidFill>
                  <a:srgbClr val="0070C0"/>
                </a:solidFill>
                <a:effectLst/>
                <a:ea typeface="Times New Roman" panose="02020603050405020304" pitchFamily="18" charset="0"/>
              </a:rPr>
              <a:t> qua</a:t>
            </a:r>
            <a:r>
              <a:rPr lang="en-US" b="1" dirty="0">
                <a:solidFill>
                  <a:srgbClr val="0070C0"/>
                </a:solidFill>
              </a:rPr>
              <a:t>:</a:t>
            </a:r>
          </a:p>
          <a:p>
            <a:pPr algn="just">
              <a:buFontTx/>
              <a:buChar char="-"/>
            </a:pPr>
            <a:r>
              <a:rPr lang="en-US" dirty="0" err="1">
                <a:solidFill>
                  <a:srgbClr val="000000"/>
                </a:solidFill>
                <a:effectLst/>
                <a:ea typeface="Times New Roman" panose="02020603050405020304" pitchFamily="18" charset="0"/>
              </a:rPr>
              <a:t>Nhận</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biết</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phát</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hiện</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được</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vấn</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đề</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cần</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giải</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quyết</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bằng</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toán</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học</a:t>
            </a:r>
            <a:r>
              <a:rPr lang="en-US" dirty="0">
                <a:solidFill>
                  <a:srgbClr val="000000"/>
                </a:solidFill>
                <a:effectLst/>
                <a:ea typeface="Times New Roman" panose="02020603050405020304" pitchFamily="18" charset="0"/>
              </a:rPr>
              <a:t>.</a:t>
            </a:r>
          </a:p>
          <a:p>
            <a:pPr algn="just">
              <a:buFontTx/>
              <a:buChar char="-"/>
            </a:pPr>
            <a:r>
              <a:rPr lang="en-US" dirty="0" err="1">
                <a:solidFill>
                  <a:srgbClr val="000000"/>
                </a:solidFill>
                <a:effectLst/>
                <a:ea typeface="Times New Roman" panose="02020603050405020304" pitchFamily="18" charset="0"/>
              </a:rPr>
              <a:t>Lựa</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chọn</a:t>
            </a:r>
            <a:r>
              <a:rPr lang="en-US" dirty="0">
                <a:solidFill>
                  <a:srgbClr val="000000"/>
                </a:solidFill>
                <a:ea typeface="Times New Roman" panose="02020603050405020304" pitchFamily="18" charset="0"/>
              </a:rPr>
              <a:t>, </a:t>
            </a:r>
            <a:r>
              <a:rPr lang="en-US" dirty="0" err="1">
                <a:solidFill>
                  <a:srgbClr val="000000"/>
                </a:solidFill>
                <a:ea typeface="Times New Roman" panose="02020603050405020304" pitchFamily="18" charset="0"/>
              </a:rPr>
              <a:t>đề</a:t>
            </a:r>
            <a:r>
              <a:rPr lang="en-US" dirty="0">
                <a:solidFill>
                  <a:srgbClr val="000000"/>
                </a:solidFill>
                <a:ea typeface="Times New Roman" panose="02020603050405020304" pitchFamily="18" charset="0"/>
              </a:rPr>
              <a:t> </a:t>
            </a:r>
            <a:r>
              <a:rPr lang="en-US" dirty="0" err="1">
                <a:solidFill>
                  <a:srgbClr val="000000"/>
                </a:solidFill>
                <a:ea typeface="Times New Roman" panose="02020603050405020304" pitchFamily="18" charset="0"/>
              </a:rPr>
              <a:t>xuất</a:t>
            </a:r>
            <a:r>
              <a:rPr lang="en-US" dirty="0">
                <a:solidFill>
                  <a:srgbClr val="000000"/>
                </a:solidFill>
                <a:ea typeface="Times New Roman" panose="02020603050405020304" pitchFamily="18" charset="0"/>
              </a:rPr>
              <a:t> </a:t>
            </a:r>
            <a:r>
              <a:rPr lang="en-US" dirty="0" err="1">
                <a:solidFill>
                  <a:srgbClr val="000000"/>
                </a:solidFill>
                <a:ea typeface="Times New Roman" panose="02020603050405020304" pitchFamily="18" charset="0"/>
              </a:rPr>
              <a:t>được</a:t>
            </a:r>
            <a:r>
              <a:rPr lang="en-US" dirty="0">
                <a:solidFill>
                  <a:srgbClr val="000000"/>
                </a:solidFill>
                <a:ea typeface="Times New Roman" panose="02020603050405020304" pitchFamily="18" charset="0"/>
              </a:rPr>
              <a:t> </a:t>
            </a:r>
            <a:r>
              <a:rPr lang="en-US" dirty="0" err="1">
                <a:solidFill>
                  <a:srgbClr val="000000"/>
                </a:solidFill>
                <a:ea typeface="Times New Roman" panose="02020603050405020304" pitchFamily="18" charset="0"/>
              </a:rPr>
              <a:t>cách</a:t>
            </a:r>
            <a:r>
              <a:rPr lang="en-US" dirty="0">
                <a:solidFill>
                  <a:srgbClr val="000000"/>
                </a:solidFill>
                <a:ea typeface="Times New Roman" panose="02020603050405020304" pitchFamily="18" charset="0"/>
              </a:rPr>
              <a:t> </a:t>
            </a:r>
            <a:r>
              <a:rPr lang="en-US" dirty="0" err="1">
                <a:solidFill>
                  <a:srgbClr val="000000"/>
                </a:solidFill>
                <a:ea typeface="Times New Roman" panose="02020603050405020304" pitchFamily="18" charset="0"/>
              </a:rPr>
              <a:t>thức</a:t>
            </a:r>
            <a:r>
              <a:rPr lang="en-US" dirty="0">
                <a:solidFill>
                  <a:srgbClr val="000000"/>
                </a:solidFill>
                <a:ea typeface="Times New Roman" panose="02020603050405020304" pitchFamily="18" charset="0"/>
              </a:rPr>
              <a:t>, </a:t>
            </a:r>
            <a:r>
              <a:rPr lang="en-US" dirty="0" err="1">
                <a:solidFill>
                  <a:srgbClr val="000000"/>
                </a:solidFill>
                <a:ea typeface="Times New Roman" panose="02020603050405020304" pitchFamily="18" charset="0"/>
              </a:rPr>
              <a:t>giải</a:t>
            </a:r>
            <a:r>
              <a:rPr lang="en-US" dirty="0">
                <a:solidFill>
                  <a:srgbClr val="000000"/>
                </a:solidFill>
                <a:ea typeface="Times New Roman" panose="02020603050405020304" pitchFamily="18" charset="0"/>
              </a:rPr>
              <a:t> </a:t>
            </a:r>
            <a:r>
              <a:rPr lang="en-US" dirty="0" err="1">
                <a:solidFill>
                  <a:srgbClr val="000000"/>
                </a:solidFill>
                <a:ea typeface="Times New Roman" panose="02020603050405020304" pitchFamily="18" charset="0"/>
              </a:rPr>
              <a:t>pháp</a:t>
            </a:r>
            <a:r>
              <a:rPr lang="en-US" dirty="0">
                <a:solidFill>
                  <a:srgbClr val="000000"/>
                </a:solidFill>
                <a:ea typeface="Times New Roman" panose="02020603050405020304" pitchFamily="18" charset="0"/>
              </a:rPr>
              <a:t> </a:t>
            </a:r>
            <a:r>
              <a:rPr lang="en-US" dirty="0" err="1">
                <a:solidFill>
                  <a:srgbClr val="000000"/>
                </a:solidFill>
                <a:ea typeface="Times New Roman" panose="02020603050405020304" pitchFamily="18" charset="0"/>
              </a:rPr>
              <a:t>giải</a:t>
            </a:r>
            <a:r>
              <a:rPr lang="en-US" dirty="0">
                <a:solidFill>
                  <a:srgbClr val="000000"/>
                </a:solidFill>
                <a:ea typeface="Times New Roman" panose="02020603050405020304" pitchFamily="18" charset="0"/>
              </a:rPr>
              <a:t> </a:t>
            </a:r>
            <a:r>
              <a:rPr lang="en-US" dirty="0" err="1">
                <a:solidFill>
                  <a:srgbClr val="000000"/>
                </a:solidFill>
                <a:ea typeface="Times New Roman" panose="02020603050405020304" pitchFamily="18" charset="0"/>
              </a:rPr>
              <a:t>quyết</a:t>
            </a:r>
            <a:r>
              <a:rPr lang="en-US" dirty="0">
                <a:solidFill>
                  <a:srgbClr val="000000"/>
                </a:solidFill>
                <a:ea typeface="Times New Roman" panose="02020603050405020304" pitchFamily="18" charset="0"/>
              </a:rPr>
              <a:t> </a:t>
            </a:r>
            <a:r>
              <a:rPr lang="en-US" dirty="0" err="1">
                <a:solidFill>
                  <a:srgbClr val="000000"/>
                </a:solidFill>
                <a:ea typeface="Times New Roman" panose="02020603050405020304" pitchFamily="18" charset="0"/>
              </a:rPr>
              <a:t>vấn</a:t>
            </a:r>
            <a:r>
              <a:rPr lang="en-US" dirty="0">
                <a:solidFill>
                  <a:srgbClr val="000000"/>
                </a:solidFill>
                <a:ea typeface="Times New Roman" panose="02020603050405020304" pitchFamily="18" charset="0"/>
              </a:rPr>
              <a:t> </a:t>
            </a:r>
            <a:r>
              <a:rPr lang="en-US" dirty="0" err="1">
                <a:solidFill>
                  <a:srgbClr val="000000"/>
                </a:solidFill>
                <a:ea typeface="Times New Roman" panose="02020603050405020304" pitchFamily="18" charset="0"/>
              </a:rPr>
              <a:t>đề</a:t>
            </a:r>
            <a:r>
              <a:rPr lang="en-US" dirty="0">
                <a:solidFill>
                  <a:srgbClr val="000000"/>
                </a:solidFill>
                <a:ea typeface="Times New Roman" panose="02020603050405020304" pitchFamily="18" charset="0"/>
              </a:rPr>
              <a:t>.</a:t>
            </a:r>
            <a:endParaRPr lang="en-US" dirty="0">
              <a:solidFill>
                <a:srgbClr val="000000"/>
              </a:solidFill>
              <a:effectLst/>
              <a:ea typeface="Times New Roman" panose="02020603050405020304" pitchFamily="18" charset="0"/>
            </a:endParaRPr>
          </a:p>
          <a:p>
            <a:pPr algn="just">
              <a:buFontTx/>
              <a:buChar char="-"/>
            </a:pPr>
            <a:r>
              <a:rPr lang="en-US" dirty="0" err="1">
                <a:solidFill>
                  <a:srgbClr val="000000"/>
                </a:solidFill>
                <a:effectLst/>
                <a:ea typeface="Times New Roman" panose="02020603050405020304" pitchFamily="18" charset="0"/>
              </a:rPr>
              <a:t>Sử</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dụng</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được</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kiến</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thức</a:t>
            </a:r>
            <a:r>
              <a:rPr lang="en-US">
                <a:solidFill>
                  <a:srgbClr val="000000"/>
                </a:solidFill>
                <a:effectLst/>
                <a:ea typeface="Times New Roman" panose="02020603050405020304" pitchFamily="18" charset="0"/>
              </a:rPr>
              <a:t>, </a:t>
            </a:r>
            <a:r>
              <a:rPr lang="en-US" smtClean="0">
                <a:solidFill>
                  <a:srgbClr val="000000"/>
                </a:solidFill>
                <a:effectLst/>
                <a:ea typeface="Times New Roman" panose="02020603050405020304" pitchFamily="18" charset="0"/>
              </a:rPr>
              <a:t>kĩ </a:t>
            </a:r>
            <a:r>
              <a:rPr lang="en-US" dirty="0" err="1">
                <a:solidFill>
                  <a:srgbClr val="000000"/>
                </a:solidFill>
                <a:effectLst/>
                <a:ea typeface="Times New Roman" panose="02020603050405020304" pitchFamily="18" charset="0"/>
              </a:rPr>
              <a:t>năng</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toán</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học</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tương</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thích</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để</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giải</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quyết</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vấn</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đề</a:t>
            </a:r>
            <a:r>
              <a:rPr lang="en-US" dirty="0">
                <a:solidFill>
                  <a:srgbClr val="000000"/>
                </a:solidFill>
                <a:effectLst/>
                <a:ea typeface="Times New Roman" panose="02020603050405020304" pitchFamily="18" charset="0"/>
              </a:rPr>
              <a:t> </a:t>
            </a:r>
            <a:r>
              <a:rPr lang="en-US" dirty="0" err="1">
                <a:solidFill>
                  <a:srgbClr val="000000"/>
                </a:solidFill>
                <a:effectLst/>
                <a:ea typeface="Times New Roman" panose="02020603050405020304" pitchFamily="18" charset="0"/>
              </a:rPr>
              <a:t>đặt</a:t>
            </a:r>
            <a:r>
              <a:rPr lang="en-US" dirty="0">
                <a:solidFill>
                  <a:srgbClr val="000000"/>
                </a:solidFill>
                <a:effectLst/>
                <a:ea typeface="Times New Roman" panose="02020603050405020304" pitchFamily="18" charset="0"/>
              </a:rPr>
              <a:t> ra</a:t>
            </a:r>
            <a:r>
              <a:rPr lang="en-US" dirty="0">
                <a:solidFill>
                  <a:srgbClr val="000000"/>
                </a:solidFill>
                <a:effectLst/>
                <a:ea typeface="Times New Roman" panose="02020603050405020304" pitchFamily="18" charset="0"/>
                <a:cs typeface="Arial" panose="020B0604020202020204" pitchFamily="34" charset="0"/>
              </a:rPr>
              <a:t>.</a:t>
            </a:r>
          </a:p>
          <a:p>
            <a:pPr algn="just">
              <a:buFontTx/>
              <a:buChar char="-"/>
            </a:pPr>
            <a:r>
              <a:rPr lang="en-US" dirty="0" err="1">
                <a:solidFill>
                  <a:srgbClr val="000000"/>
                </a:solidFill>
                <a:effectLst/>
                <a:ea typeface="Calibri" panose="020F0502020204030204" pitchFamily="34" charset="0"/>
                <a:cs typeface="Arial" panose="020B0604020202020204" pitchFamily="34" charset="0"/>
              </a:rPr>
              <a:t>Đánh</a:t>
            </a:r>
            <a:r>
              <a:rPr lang="en-US" dirty="0">
                <a:solidFill>
                  <a:srgbClr val="000000"/>
                </a:solidFill>
                <a:effectLst/>
                <a:ea typeface="Calibri" panose="020F0502020204030204" pitchFamily="34" charset="0"/>
                <a:cs typeface="Arial" panose="020B0604020202020204" pitchFamily="34" charset="0"/>
              </a:rPr>
              <a:t> </a:t>
            </a:r>
            <a:r>
              <a:rPr lang="en-US" dirty="0" err="1">
                <a:solidFill>
                  <a:srgbClr val="000000"/>
                </a:solidFill>
                <a:effectLst/>
                <a:ea typeface="Calibri" panose="020F0502020204030204" pitchFamily="34" charset="0"/>
                <a:cs typeface="Arial" panose="020B0604020202020204" pitchFamily="34" charset="0"/>
              </a:rPr>
              <a:t>giá</a:t>
            </a:r>
            <a:r>
              <a:rPr lang="en-US" dirty="0">
                <a:solidFill>
                  <a:srgbClr val="000000"/>
                </a:solidFill>
                <a:effectLst/>
                <a:ea typeface="Calibri" panose="020F0502020204030204" pitchFamily="34" charset="0"/>
                <a:cs typeface="Arial" panose="020B0604020202020204" pitchFamily="34" charset="0"/>
              </a:rPr>
              <a:t> </a:t>
            </a:r>
            <a:r>
              <a:rPr lang="en-US" dirty="0" err="1">
                <a:solidFill>
                  <a:srgbClr val="000000"/>
                </a:solidFill>
                <a:effectLst/>
                <a:ea typeface="Calibri" panose="020F0502020204030204" pitchFamily="34" charset="0"/>
                <a:cs typeface="Arial" panose="020B0604020202020204" pitchFamily="34" charset="0"/>
              </a:rPr>
              <a:t>được</a:t>
            </a:r>
            <a:r>
              <a:rPr lang="en-US" dirty="0">
                <a:solidFill>
                  <a:srgbClr val="000000"/>
                </a:solidFill>
                <a:effectLst/>
                <a:ea typeface="Calibri" panose="020F0502020204030204" pitchFamily="34" charset="0"/>
                <a:cs typeface="Arial" panose="020B0604020202020204" pitchFamily="34" charset="0"/>
              </a:rPr>
              <a:t> </a:t>
            </a:r>
            <a:r>
              <a:rPr lang="en-US" dirty="0" err="1">
                <a:solidFill>
                  <a:srgbClr val="000000"/>
                </a:solidFill>
                <a:effectLst/>
                <a:ea typeface="Calibri" panose="020F0502020204030204" pitchFamily="34" charset="0"/>
                <a:cs typeface="Arial" panose="020B0604020202020204" pitchFamily="34" charset="0"/>
              </a:rPr>
              <a:t>giải</a:t>
            </a:r>
            <a:r>
              <a:rPr lang="en-US" dirty="0">
                <a:solidFill>
                  <a:srgbClr val="000000"/>
                </a:solidFill>
                <a:effectLst/>
                <a:ea typeface="Calibri" panose="020F0502020204030204" pitchFamily="34" charset="0"/>
                <a:cs typeface="Arial" panose="020B0604020202020204" pitchFamily="34" charset="0"/>
              </a:rPr>
              <a:t> </a:t>
            </a:r>
            <a:r>
              <a:rPr lang="en-US" dirty="0" err="1">
                <a:solidFill>
                  <a:srgbClr val="000000"/>
                </a:solidFill>
                <a:effectLst/>
                <a:ea typeface="Calibri" panose="020F0502020204030204" pitchFamily="34" charset="0"/>
                <a:cs typeface="Arial" panose="020B0604020202020204" pitchFamily="34" charset="0"/>
              </a:rPr>
              <a:t>pháp</a:t>
            </a:r>
            <a:r>
              <a:rPr lang="en-US" dirty="0">
                <a:solidFill>
                  <a:srgbClr val="000000"/>
                </a:solidFill>
                <a:effectLst/>
                <a:ea typeface="Calibri" panose="020F0502020204030204" pitchFamily="34" charset="0"/>
                <a:cs typeface="Arial" panose="020B0604020202020204" pitchFamily="34" charset="0"/>
              </a:rPr>
              <a:t> </a:t>
            </a:r>
            <a:r>
              <a:rPr lang="en-US" dirty="0" err="1">
                <a:solidFill>
                  <a:srgbClr val="000000"/>
                </a:solidFill>
                <a:effectLst/>
                <a:ea typeface="Calibri" panose="020F0502020204030204" pitchFamily="34" charset="0"/>
                <a:cs typeface="Arial" panose="020B0604020202020204" pitchFamily="34" charset="0"/>
              </a:rPr>
              <a:t>đề</a:t>
            </a:r>
            <a:r>
              <a:rPr lang="en-US" dirty="0">
                <a:solidFill>
                  <a:srgbClr val="000000"/>
                </a:solidFill>
                <a:effectLst/>
                <a:ea typeface="Calibri" panose="020F0502020204030204" pitchFamily="34" charset="0"/>
                <a:cs typeface="Arial" panose="020B0604020202020204" pitchFamily="34" charset="0"/>
              </a:rPr>
              <a:t> ra </a:t>
            </a:r>
            <a:r>
              <a:rPr lang="en-US" dirty="0" err="1">
                <a:solidFill>
                  <a:srgbClr val="000000"/>
                </a:solidFill>
                <a:effectLst/>
                <a:ea typeface="Calibri" panose="020F0502020204030204" pitchFamily="34" charset="0"/>
                <a:cs typeface="Arial" panose="020B0604020202020204" pitchFamily="34" charset="0"/>
              </a:rPr>
              <a:t>và</a:t>
            </a:r>
            <a:r>
              <a:rPr lang="en-US" dirty="0">
                <a:solidFill>
                  <a:srgbClr val="000000"/>
                </a:solidFill>
                <a:effectLst/>
                <a:ea typeface="Calibri" panose="020F0502020204030204" pitchFamily="34" charset="0"/>
                <a:cs typeface="Arial" panose="020B0604020202020204" pitchFamily="34" charset="0"/>
              </a:rPr>
              <a:t> </a:t>
            </a:r>
            <a:r>
              <a:rPr lang="en-US" dirty="0" err="1">
                <a:solidFill>
                  <a:srgbClr val="000000"/>
                </a:solidFill>
                <a:effectLst/>
                <a:ea typeface="Calibri" panose="020F0502020204030204" pitchFamily="34" charset="0"/>
                <a:cs typeface="Arial" panose="020B0604020202020204" pitchFamily="34" charset="0"/>
              </a:rPr>
              <a:t>khái</a:t>
            </a:r>
            <a:r>
              <a:rPr lang="en-US" dirty="0">
                <a:solidFill>
                  <a:srgbClr val="000000"/>
                </a:solidFill>
                <a:effectLst/>
                <a:ea typeface="Calibri" panose="020F0502020204030204" pitchFamily="34" charset="0"/>
                <a:cs typeface="Arial" panose="020B0604020202020204" pitchFamily="34" charset="0"/>
              </a:rPr>
              <a:t> </a:t>
            </a:r>
            <a:r>
              <a:rPr lang="en-US" dirty="0" err="1">
                <a:solidFill>
                  <a:srgbClr val="000000"/>
                </a:solidFill>
                <a:effectLst/>
                <a:ea typeface="Calibri" panose="020F0502020204030204" pitchFamily="34" charset="0"/>
                <a:cs typeface="Arial" panose="020B0604020202020204" pitchFamily="34" charset="0"/>
              </a:rPr>
              <a:t>quát</a:t>
            </a:r>
            <a:r>
              <a:rPr lang="en-US" dirty="0">
                <a:solidFill>
                  <a:srgbClr val="000000"/>
                </a:solidFill>
                <a:effectLst/>
                <a:ea typeface="Calibri" panose="020F0502020204030204" pitchFamily="34" charset="0"/>
                <a:cs typeface="Arial" panose="020B0604020202020204" pitchFamily="34" charset="0"/>
              </a:rPr>
              <a:t> </a:t>
            </a:r>
            <a:r>
              <a:rPr lang="en-US" dirty="0" err="1">
                <a:solidFill>
                  <a:srgbClr val="000000"/>
                </a:solidFill>
                <a:effectLst/>
                <a:ea typeface="Calibri" panose="020F0502020204030204" pitchFamily="34" charset="0"/>
                <a:cs typeface="Arial" panose="020B0604020202020204" pitchFamily="34" charset="0"/>
              </a:rPr>
              <a:t>hóa</a:t>
            </a:r>
            <a:r>
              <a:rPr lang="en-US" dirty="0">
                <a:solidFill>
                  <a:srgbClr val="000000"/>
                </a:solidFill>
                <a:effectLst/>
                <a:ea typeface="Calibri" panose="020F0502020204030204" pitchFamily="34" charset="0"/>
                <a:cs typeface="Arial" panose="020B0604020202020204" pitchFamily="34" charset="0"/>
              </a:rPr>
              <a:t> </a:t>
            </a:r>
            <a:r>
              <a:rPr lang="en-US" dirty="0" err="1">
                <a:solidFill>
                  <a:srgbClr val="000000"/>
                </a:solidFill>
                <a:effectLst/>
                <a:ea typeface="Calibri" panose="020F0502020204030204" pitchFamily="34" charset="0"/>
                <a:cs typeface="Arial" panose="020B0604020202020204" pitchFamily="34" charset="0"/>
              </a:rPr>
              <a:t>được</a:t>
            </a:r>
            <a:r>
              <a:rPr lang="en-US" dirty="0">
                <a:solidFill>
                  <a:srgbClr val="000000"/>
                </a:solidFill>
                <a:effectLst/>
                <a:ea typeface="Calibri" panose="020F0502020204030204" pitchFamily="34" charset="0"/>
                <a:cs typeface="Arial" panose="020B0604020202020204" pitchFamily="34" charset="0"/>
              </a:rPr>
              <a:t> </a:t>
            </a:r>
            <a:r>
              <a:rPr lang="en-US" dirty="0" err="1">
                <a:solidFill>
                  <a:srgbClr val="000000"/>
                </a:solidFill>
                <a:effectLst/>
                <a:ea typeface="Calibri" panose="020F0502020204030204" pitchFamily="34" charset="0"/>
                <a:cs typeface="Arial" panose="020B0604020202020204" pitchFamily="34" charset="0"/>
              </a:rPr>
              <a:t>cho</a:t>
            </a:r>
            <a:r>
              <a:rPr lang="en-US" dirty="0">
                <a:solidFill>
                  <a:srgbClr val="000000"/>
                </a:solidFill>
                <a:effectLst/>
                <a:ea typeface="Calibri" panose="020F0502020204030204" pitchFamily="34" charset="0"/>
                <a:cs typeface="Arial" panose="020B0604020202020204" pitchFamily="34" charset="0"/>
              </a:rPr>
              <a:t> </a:t>
            </a:r>
            <a:r>
              <a:rPr lang="en-US" dirty="0" err="1">
                <a:solidFill>
                  <a:srgbClr val="000000"/>
                </a:solidFill>
                <a:effectLst/>
                <a:ea typeface="Calibri" panose="020F0502020204030204" pitchFamily="34" charset="0"/>
                <a:cs typeface="Arial" panose="020B0604020202020204" pitchFamily="34" charset="0"/>
              </a:rPr>
              <a:t>vấn</a:t>
            </a:r>
            <a:r>
              <a:rPr lang="en-US" dirty="0">
                <a:solidFill>
                  <a:srgbClr val="000000"/>
                </a:solidFill>
                <a:effectLst/>
                <a:ea typeface="Calibri" panose="020F0502020204030204" pitchFamily="34" charset="0"/>
                <a:cs typeface="Arial" panose="020B0604020202020204" pitchFamily="34" charset="0"/>
              </a:rPr>
              <a:t> </a:t>
            </a:r>
            <a:r>
              <a:rPr lang="en-US" dirty="0" err="1">
                <a:solidFill>
                  <a:srgbClr val="000000"/>
                </a:solidFill>
                <a:effectLst/>
                <a:ea typeface="Calibri" panose="020F0502020204030204" pitchFamily="34" charset="0"/>
                <a:cs typeface="Arial" panose="020B0604020202020204" pitchFamily="34" charset="0"/>
              </a:rPr>
              <a:t>đề</a:t>
            </a:r>
            <a:r>
              <a:rPr lang="en-US" dirty="0">
                <a:solidFill>
                  <a:srgbClr val="000000"/>
                </a:solidFill>
                <a:effectLst/>
                <a:ea typeface="Calibri" panose="020F0502020204030204" pitchFamily="34" charset="0"/>
                <a:cs typeface="Arial" panose="020B0604020202020204" pitchFamily="34" charset="0"/>
              </a:rPr>
              <a:t> </a:t>
            </a:r>
            <a:r>
              <a:rPr lang="en-US" dirty="0" err="1">
                <a:solidFill>
                  <a:srgbClr val="000000"/>
                </a:solidFill>
                <a:effectLst/>
                <a:ea typeface="Calibri" panose="020F0502020204030204" pitchFamily="34" charset="0"/>
                <a:cs typeface="Arial" panose="020B0604020202020204" pitchFamily="34" charset="0"/>
              </a:rPr>
              <a:t>tương</a:t>
            </a:r>
            <a:r>
              <a:rPr lang="en-US" dirty="0">
                <a:solidFill>
                  <a:srgbClr val="000000"/>
                </a:solidFill>
                <a:effectLst/>
                <a:ea typeface="Calibri" panose="020F0502020204030204" pitchFamily="34" charset="0"/>
                <a:cs typeface="Arial" panose="020B0604020202020204" pitchFamily="34" charset="0"/>
              </a:rPr>
              <a:t> </a:t>
            </a:r>
            <a:r>
              <a:rPr lang="en-US" dirty="0" err="1">
                <a:solidFill>
                  <a:srgbClr val="000000"/>
                </a:solidFill>
                <a:effectLst/>
                <a:ea typeface="Calibri" panose="020F0502020204030204" pitchFamily="34" charset="0"/>
                <a:cs typeface="Arial" panose="020B0604020202020204" pitchFamily="34" charset="0"/>
              </a:rPr>
              <a:t>tự</a:t>
            </a:r>
            <a:r>
              <a:rPr lang="en-US" dirty="0">
                <a:solidFill>
                  <a:srgbClr val="000000"/>
                </a:solidFill>
                <a:effectLst/>
                <a:ea typeface="Calibri" panose="020F0502020204030204" pitchFamily="34" charset="0"/>
                <a:cs typeface="Arial" panose="020B0604020202020204" pitchFamily="34" charset="0"/>
              </a:rPr>
              <a:t>.</a:t>
            </a:r>
            <a:endParaRPr lang="en-US"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59093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4E397D-0745-3649-BC78-D317A828AC84}"/>
              </a:ext>
            </a:extLst>
          </p:cNvPr>
          <p:cNvSpPr txBox="1"/>
          <p:nvPr/>
        </p:nvSpPr>
        <p:spPr>
          <a:xfrm>
            <a:off x="1526948" y="420926"/>
            <a:ext cx="5274526" cy="646331"/>
          </a:xfrm>
          <a:prstGeom prst="rect">
            <a:avLst/>
          </a:prstGeom>
          <a:noFill/>
        </p:spPr>
        <p:txBody>
          <a:bodyPr wrap="square" rtlCol="0">
            <a:spAutoFit/>
          </a:bodyPr>
          <a:lstStyle/>
          <a:p>
            <a:r>
              <a:rPr lang="vi-VN" sz="3600" b="1" dirty="0">
                <a:solidFill>
                  <a:srgbClr val="00B050"/>
                </a:solidFill>
              </a:rPr>
              <a:t>NỘI DUNG BÁO CÁO</a:t>
            </a:r>
          </a:p>
        </p:txBody>
      </p:sp>
      <p:sp>
        <p:nvSpPr>
          <p:cNvPr id="4" name="TextBox 3">
            <a:extLst>
              <a:ext uri="{FF2B5EF4-FFF2-40B4-BE49-F238E27FC236}">
                <a16:creationId xmlns:a16="http://schemas.microsoft.com/office/drawing/2014/main" id="{5E356CA5-6866-5B48-AA74-ACD5594AB033}"/>
              </a:ext>
            </a:extLst>
          </p:cNvPr>
          <p:cNvSpPr txBox="1"/>
          <p:nvPr/>
        </p:nvSpPr>
        <p:spPr>
          <a:xfrm>
            <a:off x="818734" y="1254022"/>
            <a:ext cx="9684909" cy="5970865"/>
          </a:xfrm>
          <a:prstGeom prst="rect">
            <a:avLst/>
          </a:prstGeom>
          <a:noFill/>
        </p:spPr>
        <p:txBody>
          <a:bodyPr wrap="square" rtlCol="0">
            <a:spAutoFit/>
          </a:bodyPr>
          <a:lstStyle/>
          <a:p>
            <a:pPr algn="just"/>
            <a:r>
              <a:rPr lang="en-US" sz="2800" b="1" dirty="0">
                <a:solidFill>
                  <a:schemeClr val="accent5">
                    <a:lumMod val="75000"/>
                  </a:schemeClr>
                </a:solidFill>
                <a:latin typeface="Arial" panose="020B0604020202020204" pitchFamily="34" charset="0"/>
                <a:cs typeface="Arial" panose="020B0604020202020204" pitchFamily="34" charset="0"/>
              </a:rPr>
              <a:t>I. </a:t>
            </a:r>
            <a:r>
              <a:rPr lang="en-US" sz="2800" b="1" dirty="0" err="1">
                <a:solidFill>
                  <a:schemeClr val="accent5">
                    <a:lumMod val="75000"/>
                  </a:schemeClr>
                </a:solidFill>
                <a:latin typeface="Arial" panose="020B0604020202020204" pitchFamily="34" charset="0"/>
                <a:cs typeface="Arial" panose="020B0604020202020204" pitchFamily="34" charset="0"/>
              </a:rPr>
              <a:t>Những</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điểm</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mới</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nổi</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bật</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của</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bộ</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sách</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Toán</a:t>
            </a:r>
            <a:r>
              <a:rPr lang="en-US" sz="2800" b="1" dirty="0">
                <a:solidFill>
                  <a:schemeClr val="accent5">
                    <a:lumMod val="75000"/>
                  </a:schemeClr>
                </a:solidFill>
                <a:latin typeface="Arial" panose="020B0604020202020204" pitchFamily="34" charset="0"/>
                <a:cs typeface="Arial" panose="020B0604020202020204" pitchFamily="34" charset="0"/>
              </a:rPr>
              <a:t> 11 </a:t>
            </a:r>
          </a:p>
          <a:p>
            <a:pPr marL="971550" lvl="1" indent="-514350" algn="just">
              <a:buFont typeface="Wingdings" pitchFamily="2" charset="2"/>
              <a:buChar char="v"/>
            </a:pPr>
            <a:r>
              <a:rPr lang="en-US" sz="2800" dirty="0" err="1">
                <a:latin typeface="Arial" panose="020B0604020202020204" pitchFamily="34" charset="0"/>
                <a:cs typeface="Arial" panose="020B0604020202020204" pitchFamily="34" charset="0"/>
              </a:rPr>
              <a:t>Tinh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Toán</a:t>
            </a:r>
            <a:endParaRPr lang="en-US" sz="2800" dirty="0">
              <a:latin typeface="Arial" panose="020B0604020202020204" pitchFamily="34" charset="0"/>
              <a:cs typeface="Arial" panose="020B0604020202020204" pitchFamily="34" charset="0"/>
            </a:endParaRPr>
          </a:p>
          <a:p>
            <a:pPr marL="971550" lvl="1" indent="-514350" algn="just">
              <a:buFont typeface="Wingdings" pitchFamily="2" charset="2"/>
              <a:buChar char="v"/>
            </a:pPr>
            <a:r>
              <a:rPr lang="en-US" sz="2800" dirty="0" err="1">
                <a:latin typeface="Arial" panose="020B0604020202020204" pitchFamily="34" charset="0"/>
                <a:cs typeface="Arial" panose="020B0604020202020204" pitchFamily="34" charset="0"/>
              </a:rPr>
              <a:t>Mục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soạn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bộ</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sách</a:t>
            </a:r>
            <a:endParaRPr lang="en-US" sz="2800" dirty="0">
              <a:latin typeface="Arial" panose="020B0604020202020204" pitchFamily="34" charset="0"/>
              <a:cs typeface="Arial" panose="020B0604020202020204" pitchFamily="34" charset="0"/>
            </a:endParaRPr>
          </a:p>
          <a:p>
            <a:pPr marL="971550" lvl="1" indent="-514350" algn="just">
              <a:buFont typeface="Wingdings" pitchFamily="2" charset="2"/>
              <a:buChar char="v"/>
            </a:pPr>
            <a:r>
              <a:rPr lang="en-US" sz="2800" dirty="0" err="1">
                <a:latin typeface="Arial" panose="020B0604020202020204" pitchFamily="34" charset="0"/>
                <a:cs typeface="Arial" panose="020B0604020202020204" pitchFamily="34" charset="0"/>
              </a:rPr>
              <a:t>Nội</a:t>
            </a:r>
            <a:r>
              <a:rPr lang="en-US" sz="2800" dirty="0">
                <a:latin typeface="Arial" panose="020B0604020202020204" pitchFamily="34" charset="0"/>
                <a:cs typeface="Arial" panose="020B0604020202020204" pitchFamily="34" charset="0"/>
              </a:rPr>
              <a:t> dung, </a:t>
            </a:r>
            <a:r>
              <a:rPr lang="en-US" sz="2800" dirty="0" err="1">
                <a:latin typeface="Arial" panose="020B0604020202020204" pitchFamily="34" charset="0"/>
                <a:cs typeface="Arial" panose="020B0604020202020204" pitchFamily="34" charset="0"/>
              </a:rPr>
              <a:t>cấu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trúc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ưu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bộ</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sách</a:t>
            </a:r>
            <a:endParaRPr lang="en-US" sz="2800" dirty="0">
              <a:latin typeface="Arial" panose="020B0604020202020204" pitchFamily="34" charset="0"/>
              <a:cs typeface="Arial" panose="020B0604020202020204" pitchFamily="34" charset="0"/>
            </a:endParaRPr>
          </a:p>
          <a:p>
            <a:pPr marL="971550" lvl="1" indent="-514350" algn="just">
              <a:buFont typeface="Wingdings" pitchFamily="2" charset="2"/>
              <a:buChar char="v"/>
            </a:pPr>
            <a:r>
              <a:rPr lang="en-US" sz="2800" dirty="0" err="1">
                <a:latin typeface="Arial" panose="020B0604020202020204" pitchFamily="34" charset="0"/>
                <a:cs typeface="Arial" panose="020B0604020202020204" pitchFamily="34" charset="0"/>
              </a:rPr>
              <a:t>Tài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hỗ</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dạy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tập</a:t>
            </a:r>
            <a:endParaRPr lang="en-US" sz="2800" dirty="0">
              <a:latin typeface="Arial" panose="020B0604020202020204" pitchFamily="34" charset="0"/>
              <a:cs typeface="Arial" panose="020B0604020202020204" pitchFamily="34" charset="0"/>
            </a:endParaRPr>
          </a:p>
          <a:p>
            <a:pPr algn="just"/>
            <a:r>
              <a:rPr lang="en-US" sz="2800" b="1" dirty="0">
                <a:solidFill>
                  <a:schemeClr val="accent5">
                    <a:lumMod val="75000"/>
                  </a:schemeClr>
                </a:solidFill>
                <a:latin typeface="Arial" panose="020B0604020202020204" pitchFamily="34" charset="0"/>
                <a:cs typeface="Arial" panose="020B0604020202020204" pitchFamily="34" charset="0"/>
              </a:rPr>
              <a:t>II. </a:t>
            </a:r>
            <a:r>
              <a:rPr lang="en-US" sz="2800" b="1" dirty="0" err="1">
                <a:solidFill>
                  <a:schemeClr val="accent5">
                    <a:lumMod val="75000"/>
                  </a:schemeClr>
                </a:solidFill>
                <a:latin typeface="Arial" panose="020B0604020202020204" pitchFamily="34" charset="0"/>
                <a:cs typeface="Arial" panose="020B0604020202020204" pitchFamily="34" charset="0"/>
              </a:rPr>
              <a:t>Kiểm</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tra</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đánh</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giá</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môn</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Toán</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theo</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định</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hướng</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tiếp</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cận</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phẩm</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chất</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năng</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lực</a:t>
            </a:r>
            <a:endParaRPr lang="en-US" sz="2800" b="1" dirty="0">
              <a:solidFill>
                <a:schemeClr val="accent5">
                  <a:lumMod val="75000"/>
                </a:schemeClr>
              </a:solidFill>
              <a:latin typeface="Arial" panose="020B0604020202020204" pitchFamily="34" charset="0"/>
              <a:cs typeface="Arial" panose="020B0604020202020204" pitchFamily="34" charset="0"/>
            </a:endParaRPr>
          </a:p>
          <a:p>
            <a:pPr algn="just"/>
            <a:r>
              <a:rPr lang="en-US" sz="2800" b="1" dirty="0">
                <a:solidFill>
                  <a:schemeClr val="accent5">
                    <a:lumMod val="75000"/>
                  </a:schemeClr>
                </a:solidFill>
                <a:latin typeface="Arial" panose="020B0604020202020204" pitchFamily="34" charset="0"/>
                <a:cs typeface="Arial" panose="020B0604020202020204" pitchFamily="34" charset="0"/>
              </a:rPr>
              <a:t>III. </a:t>
            </a:r>
            <a:r>
              <a:rPr lang="en-US" sz="2800" b="1" dirty="0" err="1">
                <a:solidFill>
                  <a:schemeClr val="accent5">
                    <a:lumMod val="75000"/>
                  </a:schemeClr>
                </a:solidFill>
                <a:latin typeface="Arial" panose="020B0604020202020204" pitchFamily="34" charset="0"/>
                <a:cs typeface="Arial" panose="020B0604020202020204" pitchFamily="34" charset="0"/>
              </a:rPr>
              <a:t>Tổ</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chức</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thực</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hiện</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các</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hoạt</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động</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thực</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hành</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trải</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nghiệm</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trong</a:t>
            </a:r>
            <a:r>
              <a:rPr lang="en-US" sz="2800" b="1" dirty="0">
                <a:solidFill>
                  <a:schemeClr val="accent5">
                    <a:lumMod val="75000"/>
                  </a:schemeClr>
                </a:solidFill>
                <a:latin typeface="Arial" panose="020B0604020202020204" pitchFamily="34" charset="0"/>
                <a:cs typeface="Arial" panose="020B0604020202020204" pitchFamily="34" charset="0"/>
              </a:rPr>
              <a:t> SGK </a:t>
            </a:r>
            <a:r>
              <a:rPr lang="en-US" sz="2800" b="1" dirty="0" err="1">
                <a:solidFill>
                  <a:schemeClr val="accent5">
                    <a:lumMod val="75000"/>
                  </a:schemeClr>
                </a:solidFill>
                <a:latin typeface="Arial" panose="020B0604020202020204" pitchFamily="34" charset="0"/>
                <a:cs typeface="Arial" panose="020B0604020202020204" pitchFamily="34" charset="0"/>
              </a:rPr>
              <a:t>Toán</a:t>
            </a:r>
            <a:r>
              <a:rPr lang="en-US" sz="2800" b="1" dirty="0">
                <a:solidFill>
                  <a:schemeClr val="accent5">
                    <a:lumMod val="75000"/>
                  </a:schemeClr>
                </a:solidFill>
                <a:latin typeface="Arial" panose="020B0604020202020204" pitchFamily="34" charset="0"/>
                <a:cs typeface="Arial" panose="020B0604020202020204" pitchFamily="34" charset="0"/>
              </a:rPr>
              <a:t> 11</a:t>
            </a:r>
          </a:p>
          <a:p>
            <a:pPr algn="just"/>
            <a:r>
              <a:rPr lang="en-US" sz="2800" b="1" dirty="0">
                <a:solidFill>
                  <a:schemeClr val="accent5">
                    <a:lumMod val="75000"/>
                  </a:schemeClr>
                </a:solidFill>
                <a:latin typeface="Arial" panose="020B0604020202020204" pitchFamily="34" charset="0"/>
                <a:cs typeface="Arial" panose="020B0604020202020204" pitchFamily="34" charset="0"/>
              </a:rPr>
              <a:t>IV. </a:t>
            </a:r>
            <a:r>
              <a:rPr lang="en-US" sz="2800" b="1" dirty="0" err="1">
                <a:solidFill>
                  <a:schemeClr val="accent5">
                    <a:lumMod val="75000"/>
                  </a:schemeClr>
                </a:solidFill>
                <a:latin typeface="Arial" panose="020B0604020202020204" pitchFamily="34" charset="0"/>
                <a:cs typeface="Arial" panose="020B0604020202020204" pitchFamily="34" charset="0"/>
              </a:rPr>
              <a:t>Phân</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phối</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chương</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trình</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gợi</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ý</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tiến</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trình</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tổ</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chức</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các</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đơn</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vị</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bài</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học</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Phân</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tích</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tiết</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dạy</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minh</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hoạ</a:t>
            </a:r>
            <a:endParaRPr lang="en-US" sz="2800" b="1" dirty="0">
              <a:solidFill>
                <a:schemeClr val="accent5">
                  <a:lumMod val="75000"/>
                </a:schemeClr>
              </a:solidFill>
              <a:latin typeface="Arial" panose="020B0604020202020204" pitchFamily="34" charset="0"/>
              <a:cs typeface="Arial" panose="020B0604020202020204" pitchFamily="34" charset="0"/>
            </a:endParaRPr>
          </a:p>
          <a:p>
            <a:pPr algn="just"/>
            <a:endParaRPr lang="en-US" sz="2800" b="1" dirty="0">
              <a:solidFill>
                <a:schemeClr val="accent5">
                  <a:lumMod val="75000"/>
                </a:schemeClr>
              </a:solidFill>
              <a:latin typeface="Arial" panose="020B0604020202020204" pitchFamily="34" charset="0"/>
              <a:cs typeface="Arial" panose="020B0604020202020204" pitchFamily="34" charset="0"/>
            </a:endParaRPr>
          </a:p>
          <a:p>
            <a:endParaRPr lang="vi-VN" dirty="0">
              <a:latin typeface="Arial" panose="020B0604020202020204" pitchFamily="34" charset="0"/>
              <a:cs typeface="Arial" panose="020B0604020202020204" pitchFamily="34" charset="0"/>
            </a:endParaRPr>
          </a:p>
        </p:txBody>
      </p:sp>
      <p:pic>
        <p:nvPicPr>
          <p:cNvPr id="7" name="Graphic 6" descr="A dandelion plant">
            <a:extLst>
              <a:ext uri="{FF2B5EF4-FFF2-40B4-BE49-F238E27FC236}">
                <a16:creationId xmlns:a16="http://schemas.microsoft.com/office/drawing/2014/main" id="{67723D18-AC12-9343-BED8-875FA174EAA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610791" y="2555321"/>
            <a:ext cx="2838450" cy="2838450"/>
          </a:xfrm>
          <a:prstGeom prst="rect">
            <a:avLst/>
          </a:prstGeom>
        </p:spPr>
      </p:pic>
    </p:spTree>
    <p:extLst>
      <p:ext uri="{BB962C8B-B14F-4D97-AF65-F5344CB8AC3E}">
        <p14:creationId xmlns:p14="http://schemas.microsoft.com/office/powerpoint/2010/main" val="3511856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8DD164-8F88-44CE-A21B-C9ACEAF4ED8A}"/>
              </a:ext>
            </a:extLst>
          </p:cNvPr>
          <p:cNvSpPr>
            <a:spLocks noGrp="1"/>
          </p:cNvSpPr>
          <p:nvPr>
            <p:ph idx="1"/>
          </p:nvPr>
        </p:nvSpPr>
        <p:spPr>
          <a:xfrm>
            <a:off x="838200" y="1852129"/>
            <a:ext cx="10322169" cy="4667252"/>
          </a:xfrm>
        </p:spPr>
        <p:txBody>
          <a:bodyPr>
            <a:noAutofit/>
          </a:bodyPr>
          <a:lstStyle/>
          <a:p>
            <a:pPr algn="just"/>
            <a:r>
              <a:rPr lang="en-US"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Năng</a:t>
            </a:r>
            <a:r>
              <a:rPr lang="en-US"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lực</a:t>
            </a:r>
            <a:r>
              <a:rPr lang="en-US"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giao</a:t>
            </a:r>
            <a:r>
              <a:rPr lang="en-US"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tiếp</a:t>
            </a:r>
            <a:r>
              <a:rPr lang="en-US"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toán</a:t>
            </a:r>
            <a:r>
              <a:rPr lang="en-US"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qua</a:t>
            </a:r>
            <a:r>
              <a:rPr lang="en-US" b="1" dirty="0">
                <a:solidFill>
                  <a:srgbClr val="0070C0"/>
                </a:solidFill>
                <a:latin typeface="Calibri" panose="020F0502020204030204" pitchFamily="34" charset="0"/>
                <a:cs typeface="Calibri" panose="020F0502020204030204" pitchFamily="34" charset="0"/>
              </a:rPr>
              <a:t>:</a:t>
            </a:r>
          </a:p>
          <a:p>
            <a:pPr algn="just">
              <a:buFontTx/>
              <a:buChar char="-"/>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Nghe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hiểu</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hiểu</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ghi</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chép</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tin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toán</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algn="just">
              <a:buFontTx/>
              <a:buChar char="-"/>
            </a:pP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Trình</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bày</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diễn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đạt</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hoặc</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viết</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nội</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dung, ý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tưởng</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giải</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pháp</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toán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sự</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tương</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tác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khác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algn="just">
              <a:buFontTx/>
              <a:buChar char="-"/>
            </a:pP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hiệu</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quả</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ngôn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ngữ</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toán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số</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cái</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kí</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hiệu</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biểu</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thị</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liên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lôgic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hợp</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ngôn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ngữ</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thường</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hoặc</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tác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khi</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trình</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bày</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giải</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thích</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đánh</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giá</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ý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tưởng</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toán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algn="just">
              <a:buFontTx/>
              <a:buChar char="-"/>
            </a:pP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sự</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tự</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tin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khi</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trình</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bày</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diễn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đạt</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nêu</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hỏi</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thảo</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luận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tranh</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luận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nội</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dung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toán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dirty="0">
              <a:effectLst/>
              <a:latin typeface="Calibri" panose="020F0502020204030204" pitchFamily="34" charset="0"/>
              <a:ea typeface="Calibri" panose="020F0502020204030204" pitchFamily="34" charset="0"/>
              <a:cs typeface="Calibri" panose="020F0502020204030204" pitchFamily="34" charset="0"/>
            </a:endParaRPr>
          </a:p>
          <a:p>
            <a:endParaRPr lang="en-US" sz="3200" dirty="0"/>
          </a:p>
        </p:txBody>
      </p:sp>
      <p:sp>
        <p:nvSpPr>
          <p:cNvPr id="4" name="Title 1">
            <a:extLst>
              <a:ext uri="{FF2B5EF4-FFF2-40B4-BE49-F238E27FC236}">
                <a16:creationId xmlns:a16="http://schemas.microsoft.com/office/drawing/2014/main" id="{5D82783F-524B-484E-B5AE-C5FAB7C9C764}"/>
              </a:ext>
            </a:extLst>
          </p:cNvPr>
          <p:cNvSpPr txBox="1">
            <a:spLocks noGrp="1"/>
          </p:cNvSpPr>
          <p:nvPr>
            <p:ph type="title"/>
          </p:nvPr>
        </p:nvSpPr>
        <p:spPr>
          <a:xfrm>
            <a:off x="838200" y="338620"/>
            <a:ext cx="10515600" cy="1325563"/>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 </a:t>
            </a:r>
            <a:r>
              <a:rPr lang="en-US" b="1" dirty="0" err="1"/>
              <a:t>Năng</a:t>
            </a:r>
            <a:r>
              <a:rPr lang="en-US" b="1" dirty="0"/>
              <a:t> </a:t>
            </a:r>
            <a:r>
              <a:rPr lang="en-US" b="1" dirty="0" err="1"/>
              <a:t>lực</a:t>
            </a:r>
            <a:r>
              <a:rPr lang="en-US" b="1" dirty="0"/>
              <a:t> </a:t>
            </a:r>
            <a:r>
              <a:rPr lang="en-US" b="1" dirty="0" err="1"/>
              <a:t>toán</a:t>
            </a:r>
            <a:r>
              <a:rPr lang="en-US" b="1" dirty="0"/>
              <a:t> </a:t>
            </a:r>
            <a:r>
              <a:rPr lang="en-US" b="1" dirty="0" err="1"/>
              <a:t>học</a:t>
            </a:r>
            <a:endParaRPr lang="en-US" b="1" dirty="0"/>
          </a:p>
        </p:txBody>
      </p:sp>
    </p:spTree>
    <p:extLst>
      <p:ext uri="{BB962C8B-B14F-4D97-AF65-F5344CB8AC3E}">
        <p14:creationId xmlns:p14="http://schemas.microsoft.com/office/powerpoint/2010/main" val="3382374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BA6DD2-F973-47DE-A114-7E4B6FC4E01D}"/>
              </a:ext>
            </a:extLst>
          </p:cNvPr>
          <p:cNvSpPr>
            <a:spLocks noGrp="1"/>
          </p:cNvSpPr>
          <p:nvPr>
            <p:ph idx="1"/>
          </p:nvPr>
        </p:nvSpPr>
        <p:spPr>
          <a:xfrm>
            <a:off x="838200" y="1690688"/>
            <a:ext cx="10515600" cy="4351338"/>
          </a:xfrm>
        </p:spPr>
        <p:txBody>
          <a:bodyPr>
            <a:normAutofit fontScale="92500"/>
          </a:bodyPr>
          <a:lstStyle/>
          <a:p>
            <a:pPr algn="just">
              <a:lnSpc>
                <a:spcPct val="110000"/>
              </a:lnSpc>
              <a:spcBef>
                <a:spcPts val="0"/>
              </a:spcBef>
            </a:pPr>
            <a:r>
              <a:rPr lang="en-US" sz="3000" b="1" dirty="0" err="1">
                <a:solidFill>
                  <a:srgbClr val="0070C0"/>
                </a:solidFill>
                <a:effectLst/>
                <a:ea typeface="Times New Roman" panose="02020603050405020304" pitchFamily="18" charset="0"/>
                <a:cs typeface="Arial" panose="020B0604020202020204" pitchFamily="34" charset="0"/>
              </a:rPr>
              <a:t>Năng</a:t>
            </a:r>
            <a:r>
              <a:rPr lang="en-US" sz="3000" b="1" dirty="0">
                <a:solidFill>
                  <a:srgbClr val="0070C0"/>
                </a:solidFill>
                <a:effectLst/>
                <a:ea typeface="Times New Roman" panose="02020603050405020304" pitchFamily="18" charset="0"/>
                <a:cs typeface="Arial" panose="020B0604020202020204" pitchFamily="34" charset="0"/>
              </a:rPr>
              <a:t> </a:t>
            </a:r>
            <a:r>
              <a:rPr lang="en-US" sz="3000" b="1" dirty="0" err="1">
                <a:solidFill>
                  <a:srgbClr val="0070C0"/>
                </a:solidFill>
                <a:effectLst/>
                <a:ea typeface="Times New Roman" panose="02020603050405020304" pitchFamily="18" charset="0"/>
                <a:cs typeface="Arial" panose="020B0604020202020204" pitchFamily="34" charset="0"/>
              </a:rPr>
              <a:t>lực</a:t>
            </a:r>
            <a:r>
              <a:rPr lang="en-US" sz="3000" b="1" dirty="0">
                <a:solidFill>
                  <a:srgbClr val="0070C0"/>
                </a:solidFill>
                <a:effectLst/>
                <a:ea typeface="Times New Roman" panose="02020603050405020304" pitchFamily="18" charset="0"/>
                <a:cs typeface="Arial" panose="020B0604020202020204" pitchFamily="34" charset="0"/>
              </a:rPr>
              <a:t> </a:t>
            </a:r>
            <a:r>
              <a:rPr lang="en-US" sz="3000" b="1" dirty="0" err="1">
                <a:solidFill>
                  <a:srgbClr val="0070C0"/>
                </a:solidFill>
                <a:effectLst/>
                <a:ea typeface="Times New Roman" panose="02020603050405020304" pitchFamily="18" charset="0"/>
                <a:cs typeface="Arial" panose="020B0604020202020204" pitchFamily="34" charset="0"/>
              </a:rPr>
              <a:t>sử</a:t>
            </a:r>
            <a:r>
              <a:rPr lang="en-US" sz="3000" b="1" dirty="0">
                <a:solidFill>
                  <a:srgbClr val="0070C0"/>
                </a:solidFill>
                <a:effectLst/>
                <a:ea typeface="Times New Roman" panose="02020603050405020304" pitchFamily="18" charset="0"/>
                <a:cs typeface="Arial" panose="020B0604020202020204" pitchFamily="34" charset="0"/>
              </a:rPr>
              <a:t> </a:t>
            </a:r>
            <a:r>
              <a:rPr lang="en-US" sz="3000" b="1" dirty="0" err="1">
                <a:solidFill>
                  <a:srgbClr val="0070C0"/>
                </a:solidFill>
                <a:effectLst/>
                <a:ea typeface="Times New Roman" panose="02020603050405020304" pitchFamily="18" charset="0"/>
                <a:cs typeface="Arial" panose="020B0604020202020204" pitchFamily="34" charset="0"/>
              </a:rPr>
              <a:t>dụng</a:t>
            </a:r>
            <a:r>
              <a:rPr lang="en-US" sz="3000" b="1" dirty="0">
                <a:solidFill>
                  <a:srgbClr val="0070C0"/>
                </a:solidFill>
                <a:effectLst/>
                <a:ea typeface="Times New Roman" panose="02020603050405020304" pitchFamily="18" charset="0"/>
                <a:cs typeface="Arial" panose="020B0604020202020204" pitchFamily="34" charset="0"/>
              </a:rPr>
              <a:t> </a:t>
            </a:r>
            <a:r>
              <a:rPr lang="en-US" sz="3000" b="1" dirty="0" err="1">
                <a:solidFill>
                  <a:srgbClr val="0070C0"/>
                </a:solidFill>
                <a:effectLst/>
                <a:ea typeface="Times New Roman" panose="02020603050405020304" pitchFamily="18" charset="0"/>
                <a:cs typeface="Arial" panose="020B0604020202020204" pitchFamily="34" charset="0"/>
              </a:rPr>
              <a:t>công</a:t>
            </a:r>
            <a:r>
              <a:rPr lang="en-US" sz="3000" b="1" dirty="0">
                <a:solidFill>
                  <a:srgbClr val="0070C0"/>
                </a:solidFill>
                <a:effectLst/>
                <a:ea typeface="Times New Roman" panose="02020603050405020304" pitchFamily="18" charset="0"/>
                <a:cs typeface="Arial" panose="020B0604020202020204" pitchFamily="34" charset="0"/>
              </a:rPr>
              <a:t> </a:t>
            </a:r>
            <a:r>
              <a:rPr lang="en-US" sz="3000" b="1" dirty="0" err="1">
                <a:solidFill>
                  <a:srgbClr val="0070C0"/>
                </a:solidFill>
                <a:effectLst/>
                <a:ea typeface="Times New Roman" panose="02020603050405020304" pitchFamily="18" charset="0"/>
                <a:cs typeface="Arial" panose="020B0604020202020204" pitchFamily="34" charset="0"/>
              </a:rPr>
              <a:t>cụ</a:t>
            </a:r>
            <a:r>
              <a:rPr lang="en-US" sz="3000" b="1" dirty="0">
                <a:solidFill>
                  <a:srgbClr val="0070C0"/>
                </a:solidFill>
                <a:ea typeface="Times New Roman" panose="02020603050405020304" pitchFamily="18" charset="0"/>
                <a:cs typeface="Arial" panose="020B0604020202020204" pitchFamily="34" charset="0"/>
              </a:rPr>
              <a:t>, </a:t>
            </a:r>
            <a:r>
              <a:rPr lang="en-US" sz="3000" b="1" dirty="0" err="1">
                <a:solidFill>
                  <a:srgbClr val="0070C0"/>
                </a:solidFill>
                <a:effectLst/>
                <a:ea typeface="Times New Roman" panose="02020603050405020304" pitchFamily="18" charset="0"/>
                <a:cs typeface="Arial" panose="020B0604020202020204" pitchFamily="34" charset="0"/>
              </a:rPr>
              <a:t>phương</a:t>
            </a:r>
            <a:r>
              <a:rPr lang="en-US" sz="3000" b="1" dirty="0">
                <a:solidFill>
                  <a:srgbClr val="0070C0"/>
                </a:solidFill>
                <a:effectLst/>
                <a:ea typeface="Times New Roman" panose="02020603050405020304" pitchFamily="18" charset="0"/>
                <a:cs typeface="Arial" panose="020B0604020202020204" pitchFamily="34" charset="0"/>
              </a:rPr>
              <a:t> </a:t>
            </a:r>
            <a:r>
              <a:rPr lang="en-US" sz="3000" b="1" dirty="0" err="1">
                <a:solidFill>
                  <a:srgbClr val="0070C0"/>
                </a:solidFill>
                <a:effectLst/>
                <a:ea typeface="Times New Roman" panose="02020603050405020304" pitchFamily="18" charset="0"/>
                <a:cs typeface="Arial" panose="020B0604020202020204" pitchFamily="34" charset="0"/>
              </a:rPr>
              <a:t>tiện</a:t>
            </a:r>
            <a:r>
              <a:rPr lang="en-US" sz="3000" b="1" dirty="0">
                <a:solidFill>
                  <a:srgbClr val="0070C0"/>
                </a:solidFill>
                <a:effectLst/>
                <a:ea typeface="Times New Roman" panose="02020603050405020304" pitchFamily="18" charset="0"/>
                <a:cs typeface="Arial" panose="020B0604020202020204" pitchFamily="34" charset="0"/>
              </a:rPr>
              <a:t> </a:t>
            </a:r>
            <a:r>
              <a:rPr lang="en-US" sz="3000" b="1" dirty="0" err="1">
                <a:solidFill>
                  <a:srgbClr val="0070C0"/>
                </a:solidFill>
                <a:effectLst/>
                <a:ea typeface="Times New Roman" panose="02020603050405020304" pitchFamily="18" charset="0"/>
                <a:cs typeface="Arial" panose="020B0604020202020204" pitchFamily="34" charset="0"/>
              </a:rPr>
              <a:t>học</a:t>
            </a:r>
            <a:r>
              <a:rPr lang="en-US" sz="3000" b="1" dirty="0">
                <a:solidFill>
                  <a:srgbClr val="0070C0"/>
                </a:solidFill>
                <a:effectLst/>
                <a:ea typeface="Times New Roman" panose="02020603050405020304" pitchFamily="18" charset="0"/>
                <a:cs typeface="Arial" panose="020B0604020202020204" pitchFamily="34" charset="0"/>
              </a:rPr>
              <a:t> </a:t>
            </a:r>
            <a:r>
              <a:rPr lang="en-US" sz="3000" b="1" dirty="0" err="1">
                <a:solidFill>
                  <a:srgbClr val="0070C0"/>
                </a:solidFill>
                <a:effectLst/>
                <a:ea typeface="Times New Roman" panose="02020603050405020304" pitchFamily="18" charset="0"/>
                <a:cs typeface="Arial" panose="020B0604020202020204" pitchFamily="34" charset="0"/>
              </a:rPr>
              <a:t>toán</a:t>
            </a:r>
            <a:r>
              <a:rPr lang="en-US" sz="3000" b="1" dirty="0">
                <a:solidFill>
                  <a:srgbClr val="0070C0"/>
                </a:solidFill>
                <a:cs typeface="Arial" panose="020B0604020202020204" pitchFamily="34" charset="0"/>
              </a:rPr>
              <a:t>:</a:t>
            </a:r>
          </a:p>
          <a:p>
            <a:pPr algn="just">
              <a:lnSpc>
                <a:spcPct val="110000"/>
              </a:lnSpc>
              <a:spcBef>
                <a:spcPts val="0"/>
              </a:spcBef>
              <a:buFontTx/>
              <a:buChar char="-"/>
            </a:pPr>
            <a:r>
              <a:rPr lang="en-US" sz="3000" dirty="0" err="1">
                <a:solidFill>
                  <a:srgbClr val="000000"/>
                </a:solidFill>
                <a:effectLst/>
                <a:ea typeface="Times New Roman" panose="02020603050405020304" pitchFamily="18" charset="0"/>
                <a:cs typeface="Arial" panose="020B0604020202020204" pitchFamily="34" charset="0"/>
              </a:rPr>
              <a:t>Nhận</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biết</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được</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tên</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gọi</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tác</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dụng</a:t>
            </a:r>
            <a:r>
              <a:rPr lang="en-US" sz="3000">
                <a:solidFill>
                  <a:srgbClr val="000000"/>
                </a:solidFill>
                <a:effectLst/>
                <a:ea typeface="Times New Roman" panose="02020603050405020304" pitchFamily="18" charset="0"/>
                <a:cs typeface="Arial" panose="020B0604020202020204" pitchFamily="34" charset="0"/>
              </a:rPr>
              <a:t>, </a:t>
            </a:r>
            <a:r>
              <a:rPr lang="en-US" sz="3000" smtClean="0">
                <a:solidFill>
                  <a:srgbClr val="000000"/>
                </a:solidFill>
                <a:effectLst/>
                <a:ea typeface="Times New Roman" panose="02020603050405020304" pitchFamily="18" charset="0"/>
                <a:cs typeface="Arial" panose="020B0604020202020204" pitchFamily="34" charset="0"/>
              </a:rPr>
              <a:t>quy cách </a:t>
            </a:r>
            <a:r>
              <a:rPr lang="en-US" sz="3000" dirty="0" err="1">
                <a:solidFill>
                  <a:srgbClr val="000000"/>
                </a:solidFill>
                <a:effectLst/>
                <a:ea typeface="Times New Roman" panose="02020603050405020304" pitchFamily="18" charset="0"/>
                <a:cs typeface="Arial" panose="020B0604020202020204" pitchFamily="34" charset="0"/>
              </a:rPr>
              <a:t>sử</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dụng</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cách</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thức</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bảo</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quản</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đồ</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dùng</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dụng</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cụ</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trực</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quan</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phương</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tiện</a:t>
            </a:r>
            <a:r>
              <a:rPr lang="en-US" sz="3000" dirty="0">
                <a:solidFill>
                  <a:srgbClr val="000000"/>
                </a:solidFill>
                <a:effectLst/>
                <a:ea typeface="Times New Roman" panose="02020603050405020304" pitchFamily="18" charset="0"/>
                <a:cs typeface="Arial" panose="020B0604020202020204" pitchFamily="34" charset="0"/>
              </a:rPr>
              <a:t> khoa </a:t>
            </a:r>
            <a:r>
              <a:rPr lang="en-US" sz="3000" dirty="0" err="1">
                <a:solidFill>
                  <a:srgbClr val="000000"/>
                </a:solidFill>
                <a:effectLst/>
                <a:ea typeface="Times New Roman" panose="02020603050405020304" pitchFamily="18" charset="0"/>
                <a:cs typeface="Arial" panose="020B0604020202020204" pitchFamily="34" charset="0"/>
              </a:rPr>
              <a:t>học</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công</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nghệ</a:t>
            </a:r>
            <a:r>
              <a:rPr lang="en-US" sz="3000" dirty="0">
                <a:solidFill>
                  <a:srgbClr val="000000"/>
                </a:solidFill>
                <a:effectLst/>
                <a:ea typeface="Times New Roman" panose="02020603050405020304" pitchFamily="18" charset="0"/>
                <a:cs typeface="Arial" panose="020B0604020202020204" pitchFamily="34" charset="0"/>
              </a:rPr>
              <a:t>.</a:t>
            </a:r>
          </a:p>
          <a:p>
            <a:pPr algn="just">
              <a:lnSpc>
                <a:spcPct val="110000"/>
              </a:lnSpc>
              <a:spcBef>
                <a:spcPts val="0"/>
              </a:spcBef>
              <a:buFontTx/>
              <a:buChar char="-"/>
            </a:pPr>
            <a:r>
              <a:rPr lang="en-US" sz="3000" dirty="0" err="1">
                <a:solidFill>
                  <a:srgbClr val="000000"/>
                </a:solidFill>
                <a:effectLst/>
                <a:ea typeface="Times New Roman" panose="02020603050405020304" pitchFamily="18" charset="0"/>
                <a:cs typeface="Arial" panose="020B0604020202020204" pitchFamily="34" charset="0"/>
              </a:rPr>
              <a:t>Sử</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dụng</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được</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các</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công</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cụ</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phương</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tiện</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học</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toán</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đặc</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biệt</a:t>
            </a:r>
            <a:r>
              <a:rPr lang="en-US" sz="3000" dirty="0">
                <a:solidFill>
                  <a:srgbClr val="000000"/>
                </a:solidFill>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là</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phương</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tiện</a:t>
            </a:r>
            <a:r>
              <a:rPr lang="en-US" sz="3000" dirty="0">
                <a:solidFill>
                  <a:srgbClr val="000000"/>
                </a:solidFill>
                <a:effectLst/>
                <a:ea typeface="Times New Roman" panose="02020603050405020304" pitchFamily="18" charset="0"/>
                <a:cs typeface="Arial" panose="020B0604020202020204" pitchFamily="34" charset="0"/>
              </a:rPr>
              <a:t> khoa </a:t>
            </a:r>
            <a:r>
              <a:rPr lang="en-US" sz="3000" dirty="0" err="1">
                <a:solidFill>
                  <a:srgbClr val="000000"/>
                </a:solidFill>
                <a:effectLst/>
                <a:ea typeface="Times New Roman" panose="02020603050405020304" pitchFamily="18" charset="0"/>
                <a:cs typeface="Arial" panose="020B0604020202020204" pitchFamily="34" charset="0"/>
              </a:rPr>
              <a:t>học</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công</a:t>
            </a:r>
            <a:r>
              <a:rPr lang="en-US" sz="3000" dirty="0">
                <a:solidFill>
                  <a:srgbClr val="000000"/>
                </a:solidFill>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nghệ</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để</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tìm</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tòi</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khám</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phá</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và</a:t>
            </a:r>
            <a:r>
              <a:rPr lang="en-US" sz="3000" dirty="0">
                <a:solidFill>
                  <a:srgbClr val="000000"/>
                </a:solidFill>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giải</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quyết</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vấn</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đề</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toán</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học</a:t>
            </a:r>
            <a:r>
              <a:rPr lang="en-US" sz="3000" dirty="0">
                <a:solidFill>
                  <a:srgbClr val="000000"/>
                </a:solidFill>
                <a:ea typeface="Times New Roman" panose="02020603050405020304" pitchFamily="18" charset="0"/>
                <a:cs typeface="Arial" panose="020B0604020202020204" pitchFamily="34" charset="0"/>
              </a:rPr>
              <a:t> </a:t>
            </a:r>
            <a:r>
              <a:rPr lang="en-US" sz="3000" dirty="0">
                <a:solidFill>
                  <a:srgbClr val="000000"/>
                </a:solidFill>
                <a:effectLst/>
                <a:ea typeface="Times New Roman" panose="02020603050405020304" pitchFamily="18" charset="0"/>
                <a:cs typeface="Arial" panose="020B0604020202020204" pitchFamily="34" charset="0"/>
              </a:rPr>
              <a:t>(</a:t>
            </a:r>
            <a:r>
              <a:rPr lang="en-US" sz="3000" dirty="0" err="1">
                <a:solidFill>
                  <a:srgbClr val="000000"/>
                </a:solidFill>
                <a:effectLst/>
                <a:ea typeface="Times New Roman" panose="02020603050405020304" pitchFamily="18" charset="0"/>
                <a:cs typeface="Arial" panose="020B0604020202020204" pitchFamily="34" charset="0"/>
              </a:rPr>
              <a:t>phù</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hợp</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với</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đặc</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điểm</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nhận</a:t>
            </a:r>
            <a:r>
              <a:rPr lang="en-US" sz="3000" dirty="0">
                <a:solidFill>
                  <a:srgbClr val="000000"/>
                </a:solidFill>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thức</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lứa</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tuổi</a:t>
            </a:r>
            <a:r>
              <a:rPr lang="en-US" sz="3000" dirty="0">
                <a:solidFill>
                  <a:srgbClr val="000000"/>
                </a:solidFill>
                <a:effectLst/>
                <a:ea typeface="Times New Roman" panose="02020603050405020304" pitchFamily="18" charset="0"/>
                <a:cs typeface="Arial" panose="020B0604020202020204" pitchFamily="34" charset="0"/>
              </a:rPr>
              <a:t>).</a:t>
            </a:r>
          </a:p>
          <a:p>
            <a:pPr algn="just">
              <a:lnSpc>
                <a:spcPct val="110000"/>
              </a:lnSpc>
              <a:spcBef>
                <a:spcPts val="0"/>
              </a:spcBef>
              <a:buFontTx/>
              <a:buChar char="-"/>
            </a:pPr>
            <a:r>
              <a:rPr lang="en-US" sz="3000" dirty="0" err="1">
                <a:solidFill>
                  <a:srgbClr val="000000"/>
                </a:solidFill>
                <a:effectLst/>
                <a:ea typeface="Times New Roman" panose="02020603050405020304" pitchFamily="18" charset="0"/>
                <a:cs typeface="Arial" panose="020B0604020202020204" pitchFamily="34" charset="0"/>
              </a:rPr>
              <a:t>Nhận</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biết</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được</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các</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ưu</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điểm</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hạn</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chế</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của</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những</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công</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cụ</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phương</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tiện</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hỗ</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trợ</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để</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có</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cách</a:t>
            </a:r>
            <a:r>
              <a:rPr lang="en-US" sz="3000" dirty="0">
                <a:solidFill>
                  <a:srgbClr val="000000"/>
                </a:solidFill>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sử</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dụng</a:t>
            </a:r>
            <a:r>
              <a:rPr lang="en-US" sz="3000" dirty="0">
                <a:solidFill>
                  <a:srgbClr val="000000"/>
                </a:solidFill>
                <a:effectLst/>
                <a:ea typeface="Times New Roman" panose="02020603050405020304" pitchFamily="18" charset="0"/>
                <a:cs typeface="Arial" panose="020B0604020202020204" pitchFamily="34" charset="0"/>
              </a:rPr>
              <a:t> </a:t>
            </a:r>
            <a:r>
              <a:rPr lang="en-US" sz="3000" dirty="0" err="1">
                <a:solidFill>
                  <a:srgbClr val="000000"/>
                </a:solidFill>
                <a:effectLst/>
                <a:ea typeface="Times New Roman" panose="02020603050405020304" pitchFamily="18" charset="0"/>
                <a:cs typeface="Arial" panose="020B0604020202020204" pitchFamily="34" charset="0"/>
              </a:rPr>
              <a:t>hợp</a:t>
            </a:r>
            <a:r>
              <a:rPr lang="en-US" sz="3000" dirty="0">
                <a:solidFill>
                  <a:srgbClr val="000000"/>
                </a:solidFill>
                <a:effectLst/>
                <a:ea typeface="Times New Roman" panose="02020603050405020304" pitchFamily="18" charset="0"/>
                <a:cs typeface="Arial" panose="020B0604020202020204" pitchFamily="34" charset="0"/>
              </a:rPr>
              <a:t> </a:t>
            </a:r>
            <a:r>
              <a:rPr lang="en-US" sz="3000" err="1">
                <a:solidFill>
                  <a:srgbClr val="000000"/>
                </a:solidFill>
                <a:effectLst/>
                <a:ea typeface="Times New Roman" panose="02020603050405020304" pitchFamily="18" charset="0"/>
                <a:cs typeface="Arial" panose="020B0604020202020204" pitchFamily="34" charset="0"/>
              </a:rPr>
              <a:t>lí</a:t>
            </a:r>
            <a:r>
              <a:rPr lang="en-US" sz="3000" smtClean="0">
                <a:solidFill>
                  <a:srgbClr val="000000"/>
                </a:solidFill>
                <a:effectLst/>
                <a:ea typeface="Times New Roman" panose="02020603050405020304" pitchFamily="18" charset="0"/>
                <a:cs typeface="Arial" panose="020B0604020202020204" pitchFamily="34" charset="0"/>
              </a:rPr>
              <a:t>.</a:t>
            </a:r>
            <a:endParaRPr lang="en-US" sz="3000" dirty="0">
              <a:solidFill>
                <a:srgbClr val="000000"/>
              </a:solidFill>
              <a:effectLst/>
              <a:ea typeface="Times New Roman" panose="02020603050405020304" pitchFamily="18" charset="0"/>
              <a:cs typeface="Arial" panose="020B0604020202020204" pitchFamily="34" charset="0"/>
            </a:endParaRPr>
          </a:p>
        </p:txBody>
      </p:sp>
      <p:sp>
        <p:nvSpPr>
          <p:cNvPr id="4" name="Title 1">
            <a:extLst>
              <a:ext uri="{FF2B5EF4-FFF2-40B4-BE49-F238E27FC236}">
                <a16:creationId xmlns:a16="http://schemas.microsoft.com/office/drawing/2014/main" id="{06BE9AFC-AD3A-48B6-A3D4-7C5F1B1DE53C}"/>
              </a:ext>
            </a:extLst>
          </p:cNvPr>
          <p:cNvSpPr txBox="1">
            <a:spLocks noGrp="1"/>
          </p:cNvSpPr>
          <p:nvPr>
            <p:ph type="title"/>
          </p:nvPr>
        </p:nvSpPr>
        <p:spPr>
          <a:xfrm>
            <a:off x="838200" y="365125"/>
            <a:ext cx="10515600" cy="1325563"/>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 </a:t>
            </a:r>
            <a:r>
              <a:rPr lang="en-US" b="1" dirty="0" err="1"/>
              <a:t>Năng</a:t>
            </a:r>
            <a:r>
              <a:rPr lang="en-US" b="1" dirty="0"/>
              <a:t> </a:t>
            </a:r>
            <a:r>
              <a:rPr lang="en-US" b="1" dirty="0" err="1"/>
              <a:t>lực</a:t>
            </a:r>
            <a:r>
              <a:rPr lang="en-US" b="1" dirty="0"/>
              <a:t> </a:t>
            </a:r>
            <a:r>
              <a:rPr lang="en-US" b="1" dirty="0" err="1"/>
              <a:t>toán</a:t>
            </a:r>
            <a:r>
              <a:rPr lang="en-US" b="1" dirty="0"/>
              <a:t> </a:t>
            </a:r>
            <a:r>
              <a:rPr lang="en-US" b="1" dirty="0" err="1"/>
              <a:t>học</a:t>
            </a:r>
            <a:endParaRPr lang="en-US" b="1" dirty="0"/>
          </a:p>
        </p:txBody>
      </p:sp>
    </p:spTree>
    <p:extLst>
      <p:ext uri="{BB962C8B-B14F-4D97-AF65-F5344CB8AC3E}">
        <p14:creationId xmlns:p14="http://schemas.microsoft.com/office/powerpoint/2010/main" val="1294953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24F5DE9-FEF0-4AE0-9140-C5E7C0D9371B}"/>
              </a:ext>
            </a:extLst>
          </p:cNvPr>
          <p:cNvSpPr txBox="1">
            <a:spLocks/>
          </p:cNvSpPr>
          <p:nvPr/>
        </p:nvSpPr>
        <p:spPr>
          <a:xfrm>
            <a:off x="724187" y="2096362"/>
            <a:ext cx="10794246" cy="32860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b="1" dirty="0"/>
              <a:t>Ví </a:t>
            </a:r>
            <a:r>
              <a:rPr lang="en-US" b="1" dirty="0" err="1"/>
              <a:t>dụ</a:t>
            </a:r>
            <a:r>
              <a:rPr lang="en-US" b="1" dirty="0"/>
              <a:t> 1 (</a:t>
            </a:r>
            <a:r>
              <a:rPr lang="en-US" b="1" dirty="0" err="1"/>
              <a:t>Tìm</a:t>
            </a:r>
            <a:r>
              <a:rPr lang="en-US" b="1" dirty="0"/>
              <a:t> </a:t>
            </a:r>
            <a:r>
              <a:rPr lang="en-US" b="1" dirty="0" err="1"/>
              <a:t>nghiệm</a:t>
            </a:r>
            <a:r>
              <a:rPr lang="en-US" b="1" dirty="0"/>
              <a:t> </a:t>
            </a:r>
            <a:r>
              <a:rPr lang="en-US" b="1" dirty="0" err="1"/>
              <a:t>của</a:t>
            </a:r>
            <a:r>
              <a:rPr lang="en-US" b="1" dirty="0"/>
              <a:t> PT </a:t>
            </a:r>
            <a:r>
              <a:rPr lang="en-US" b="1" dirty="0" err="1"/>
              <a:t>lượng</a:t>
            </a:r>
            <a:r>
              <a:rPr lang="en-US" b="1" dirty="0"/>
              <a:t> </a:t>
            </a:r>
            <a:r>
              <a:rPr lang="en-US" b="1" dirty="0" err="1"/>
              <a:t>giác</a:t>
            </a:r>
            <a:r>
              <a:rPr lang="en-US" b="1" dirty="0"/>
              <a:t> </a:t>
            </a:r>
            <a:r>
              <a:rPr lang="en-US" b="1" dirty="0" err="1"/>
              <a:t>trong</a:t>
            </a:r>
            <a:r>
              <a:rPr lang="en-US" b="1" dirty="0"/>
              <a:t> </a:t>
            </a:r>
            <a:r>
              <a:rPr lang="en-US" b="1" dirty="0" err="1"/>
              <a:t>đoạn</a:t>
            </a:r>
            <a:r>
              <a:rPr lang="en-US" b="1" dirty="0"/>
              <a:t> </a:t>
            </a:r>
            <a:r>
              <a:rPr lang="en-US" b="1" dirty="0" err="1"/>
              <a:t>cho</a:t>
            </a:r>
            <a:r>
              <a:rPr lang="en-US" b="1" dirty="0"/>
              <a:t> </a:t>
            </a:r>
            <a:r>
              <a:rPr lang="en-US" b="1" dirty="0" err="1"/>
              <a:t>trước</a:t>
            </a:r>
            <a:r>
              <a:rPr lang="en-US" b="1" dirty="0"/>
              <a:t>) </a:t>
            </a:r>
          </a:p>
          <a:p>
            <a:pPr marL="0" indent="0">
              <a:lnSpc>
                <a:spcPct val="100000"/>
              </a:lnSpc>
              <a:spcBef>
                <a:spcPts val="400"/>
              </a:spcBef>
              <a:buNone/>
            </a:pPr>
            <a:r>
              <a:rPr lang="en-US" b="1" dirty="0"/>
              <a:t> </a:t>
            </a:r>
            <a:r>
              <a:rPr lang="en-US" b="1" dirty="0">
                <a:solidFill>
                  <a:schemeClr val="accent2"/>
                </a:solidFill>
              </a:rPr>
              <a:t>[BT 1.29, SGK </a:t>
            </a:r>
            <a:r>
              <a:rPr lang="en-US" b="1" dirty="0" err="1">
                <a:solidFill>
                  <a:schemeClr val="accent2"/>
                </a:solidFill>
              </a:rPr>
              <a:t>Toán</a:t>
            </a:r>
            <a:r>
              <a:rPr lang="en-US" b="1" dirty="0">
                <a:solidFill>
                  <a:schemeClr val="accent2"/>
                </a:solidFill>
              </a:rPr>
              <a:t> 11, </a:t>
            </a:r>
            <a:r>
              <a:rPr lang="en-US" b="1" dirty="0" err="1">
                <a:solidFill>
                  <a:schemeClr val="accent2"/>
                </a:solidFill>
              </a:rPr>
              <a:t>Tập</a:t>
            </a:r>
            <a:r>
              <a:rPr lang="en-US" b="1" dirty="0">
                <a:solidFill>
                  <a:schemeClr val="accent2"/>
                </a:solidFill>
              </a:rPr>
              <a:t> 1, tr. 40]</a:t>
            </a:r>
          </a:p>
          <a:p>
            <a:pPr marL="0" indent="0">
              <a:buNone/>
            </a:pPr>
            <a:endParaRPr lang="en-US" b="1" dirty="0">
              <a:solidFill>
                <a:schemeClr val="accent2"/>
              </a:solidFill>
            </a:endParaRPr>
          </a:p>
          <a:p>
            <a:pPr marL="0" indent="0">
              <a:buNone/>
            </a:pPr>
            <a:endParaRPr lang="en-US" b="1" dirty="0">
              <a:solidFill>
                <a:schemeClr val="accent2"/>
              </a:solidFill>
            </a:endParaRPr>
          </a:p>
        </p:txBody>
      </p:sp>
      <p:graphicFrame>
        <p:nvGraphicFramePr>
          <p:cNvPr id="7" name="Diagram 6">
            <a:extLst>
              <a:ext uri="{FF2B5EF4-FFF2-40B4-BE49-F238E27FC236}">
                <a16:creationId xmlns:a16="http://schemas.microsoft.com/office/drawing/2014/main" id="{D4578FD5-B5E1-4D7B-BA42-7A1CA097BF71}"/>
              </a:ext>
            </a:extLst>
          </p:cNvPr>
          <p:cNvGraphicFramePr/>
          <p:nvPr/>
        </p:nvGraphicFramePr>
        <p:xfrm>
          <a:off x="-65464" y="14693"/>
          <a:ext cx="12257464" cy="1785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a16="http://schemas.microsoft.com/office/drawing/2014/main" id="{7BC2AE69-59BF-457A-94B9-4BE1B0280FBC}"/>
              </a:ext>
            </a:extLst>
          </p:cNvPr>
          <p:cNvPicPr>
            <a:picLocks noChangeAspect="1"/>
          </p:cNvPicPr>
          <p:nvPr/>
        </p:nvPicPr>
        <p:blipFill rotWithShape="1">
          <a:blip r:embed="rId7">
            <a:extLst>
              <a:ext uri="{28A0092B-C50C-407E-A947-70E740481C1C}">
                <a14:useLocalDpi xmlns:a14="http://schemas.microsoft.com/office/drawing/2010/main" val="0"/>
              </a:ext>
            </a:extLst>
          </a:blip>
          <a:srcRect l="21275" t="2678" r="19415" b="9325"/>
          <a:stretch/>
        </p:blipFill>
        <p:spPr>
          <a:xfrm>
            <a:off x="108406" y="537625"/>
            <a:ext cx="731520" cy="727163"/>
          </a:xfrm>
          <a:prstGeom prst="rect">
            <a:avLst/>
          </a:prstGeom>
        </p:spPr>
      </p:pic>
      <p:pic>
        <p:nvPicPr>
          <p:cNvPr id="4" name="Picture 3"/>
          <p:cNvPicPr>
            <a:picLocks noChangeAspect="1"/>
          </p:cNvPicPr>
          <p:nvPr/>
        </p:nvPicPr>
        <p:blipFill>
          <a:blip r:embed="rId8"/>
          <a:stretch>
            <a:fillRect/>
          </a:stretch>
        </p:blipFill>
        <p:spPr>
          <a:xfrm>
            <a:off x="451306" y="3250046"/>
            <a:ext cx="11561905" cy="1866667"/>
          </a:xfrm>
          <a:prstGeom prst="rect">
            <a:avLst/>
          </a:prstGeom>
        </p:spPr>
      </p:pic>
    </p:spTree>
    <p:extLst>
      <p:ext uri="{BB962C8B-B14F-4D97-AF65-F5344CB8AC3E}">
        <p14:creationId xmlns:p14="http://schemas.microsoft.com/office/powerpoint/2010/main" val="2362941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24F5DE9-FEF0-4AE0-9140-C5E7C0D9371B}"/>
              </a:ext>
            </a:extLst>
          </p:cNvPr>
          <p:cNvSpPr txBox="1">
            <a:spLocks/>
          </p:cNvSpPr>
          <p:nvPr/>
        </p:nvSpPr>
        <p:spPr>
          <a:xfrm>
            <a:off x="660513" y="1554655"/>
            <a:ext cx="11258217" cy="8837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Ví </a:t>
            </a:r>
            <a:r>
              <a:rPr lang="en-US" b="1" dirty="0" err="1"/>
              <a:t>dụ</a:t>
            </a:r>
            <a:r>
              <a:rPr lang="en-US" b="1" dirty="0"/>
              <a:t> 2 (</a:t>
            </a:r>
            <a:r>
              <a:rPr lang="en-US" b="1" dirty="0" err="1"/>
              <a:t>Vận</a:t>
            </a:r>
            <a:r>
              <a:rPr lang="en-US" b="1" dirty="0"/>
              <a:t> </a:t>
            </a:r>
            <a:r>
              <a:rPr lang="en-US" b="1" dirty="0" err="1"/>
              <a:t>dụng</a:t>
            </a:r>
            <a:r>
              <a:rPr lang="en-US" b="1" dirty="0"/>
              <a:t> </a:t>
            </a:r>
            <a:r>
              <a:rPr lang="en-US" b="1" dirty="0" err="1"/>
              <a:t>sơ</a:t>
            </a:r>
            <a:r>
              <a:rPr lang="en-US" b="1" dirty="0"/>
              <a:t> </a:t>
            </a:r>
            <a:r>
              <a:rPr lang="en-US" b="1" dirty="0" err="1"/>
              <a:t>đồ</a:t>
            </a:r>
            <a:r>
              <a:rPr lang="en-US" b="1" dirty="0"/>
              <a:t> </a:t>
            </a:r>
            <a:r>
              <a:rPr lang="en-US" b="1" dirty="0" err="1"/>
              <a:t>hình</a:t>
            </a:r>
            <a:r>
              <a:rPr lang="en-US" b="1" dirty="0"/>
              <a:t> </a:t>
            </a:r>
            <a:r>
              <a:rPr lang="en-US" b="1" dirty="0" err="1"/>
              <a:t>cây</a:t>
            </a:r>
            <a:r>
              <a:rPr lang="en-US" b="1" dirty="0"/>
              <a:t>, </a:t>
            </a:r>
            <a:r>
              <a:rPr lang="en-US" b="1" dirty="0" err="1"/>
              <a:t>quy</a:t>
            </a:r>
            <a:r>
              <a:rPr lang="en-US" b="1" dirty="0"/>
              <a:t> </a:t>
            </a:r>
            <a:r>
              <a:rPr lang="en-US" b="1" dirty="0" err="1"/>
              <a:t>tắc</a:t>
            </a:r>
            <a:r>
              <a:rPr lang="en-US" b="1" dirty="0"/>
              <a:t> </a:t>
            </a:r>
            <a:r>
              <a:rPr lang="en-US" b="1" dirty="0" err="1"/>
              <a:t>cộng</a:t>
            </a:r>
            <a:r>
              <a:rPr lang="en-US" b="1" dirty="0"/>
              <a:t> </a:t>
            </a:r>
            <a:r>
              <a:rPr lang="en-US" b="1" dirty="0" err="1"/>
              <a:t>và</a:t>
            </a:r>
            <a:r>
              <a:rPr lang="en-US" b="1" dirty="0"/>
              <a:t> </a:t>
            </a:r>
            <a:r>
              <a:rPr lang="en-US" b="1" dirty="0" err="1"/>
              <a:t>quy</a:t>
            </a:r>
            <a:r>
              <a:rPr lang="en-US" b="1" dirty="0"/>
              <a:t> </a:t>
            </a:r>
            <a:r>
              <a:rPr lang="en-US" b="1" dirty="0" err="1"/>
              <a:t>tắc</a:t>
            </a:r>
            <a:r>
              <a:rPr lang="en-US" b="1" dirty="0"/>
              <a:t> </a:t>
            </a:r>
            <a:r>
              <a:rPr lang="en-US" b="1" dirty="0" err="1"/>
              <a:t>nhân</a:t>
            </a:r>
            <a:r>
              <a:rPr lang="en-US" b="1" dirty="0"/>
              <a:t> </a:t>
            </a:r>
            <a:r>
              <a:rPr lang="en-US" b="1" dirty="0" err="1"/>
              <a:t>xác</a:t>
            </a:r>
            <a:r>
              <a:rPr lang="en-US" b="1" dirty="0"/>
              <a:t> </a:t>
            </a:r>
            <a:r>
              <a:rPr lang="en-US" b="1" dirty="0" err="1"/>
              <a:t>suất</a:t>
            </a:r>
            <a:r>
              <a:rPr lang="en-US" b="1" dirty="0"/>
              <a:t> </a:t>
            </a:r>
            <a:r>
              <a:rPr lang="en-US" b="1" dirty="0" err="1"/>
              <a:t>để</a:t>
            </a:r>
            <a:r>
              <a:rPr lang="en-US" b="1" dirty="0"/>
              <a:t> </a:t>
            </a:r>
            <a:r>
              <a:rPr lang="en-US" b="1" dirty="0" err="1"/>
              <a:t>tính</a:t>
            </a:r>
            <a:r>
              <a:rPr lang="en-US" b="1" dirty="0"/>
              <a:t> </a:t>
            </a:r>
            <a:r>
              <a:rPr lang="en-US" b="1" dirty="0" err="1"/>
              <a:t>xác</a:t>
            </a:r>
            <a:r>
              <a:rPr lang="en-US" b="1" dirty="0"/>
              <a:t> </a:t>
            </a:r>
            <a:r>
              <a:rPr lang="en-US" b="1" dirty="0" err="1"/>
              <a:t>suất</a:t>
            </a:r>
            <a:r>
              <a:rPr lang="en-US" b="1" dirty="0"/>
              <a:t>) </a:t>
            </a:r>
            <a:r>
              <a:rPr lang="en-US" b="1" dirty="0">
                <a:solidFill>
                  <a:schemeClr val="accent2"/>
                </a:solidFill>
              </a:rPr>
              <a:t>[BT 8.25, SGK </a:t>
            </a:r>
            <a:r>
              <a:rPr lang="en-US" b="1" dirty="0" err="1">
                <a:solidFill>
                  <a:schemeClr val="accent2"/>
                </a:solidFill>
              </a:rPr>
              <a:t>Toán</a:t>
            </a:r>
            <a:r>
              <a:rPr lang="en-US" b="1" dirty="0">
                <a:solidFill>
                  <a:schemeClr val="accent2"/>
                </a:solidFill>
              </a:rPr>
              <a:t> 11, </a:t>
            </a:r>
            <a:r>
              <a:rPr lang="en-US" b="1" dirty="0" err="1">
                <a:solidFill>
                  <a:schemeClr val="accent2"/>
                </a:solidFill>
              </a:rPr>
              <a:t>Tập</a:t>
            </a:r>
            <a:r>
              <a:rPr lang="en-US" b="1" dirty="0">
                <a:solidFill>
                  <a:schemeClr val="accent2"/>
                </a:solidFill>
              </a:rPr>
              <a:t> 2, tr. 80]</a:t>
            </a:r>
          </a:p>
        </p:txBody>
      </p:sp>
      <p:graphicFrame>
        <p:nvGraphicFramePr>
          <p:cNvPr id="7" name="Diagram 6">
            <a:extLst>
              <a:ext uri="{FF2B5EF4-FFF2-40B4-BE49-F238E27FC236}">
                <a16:creationId xmlns:a16="http://schemas.microsoft.com/office/drawing/2014/main" id="{D4578FD5-B5E1-4D7B-BA42-7A1CA097BF71}"/>
              </a:ext>
            </a:extLst>
          </p:cNvPr>
          <p:cNvGraphicFramePr/>
          <p:nvPr/>
        </p:nvGraphicFramePr>
        <p:xfrm>
          <a:off x="-65464" y="14693"/>
          <a:ext cx="12257464" cy="1785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a16="http://schemas.microsoft.com/office/drawing/2014/main" id="{7BC2AE69-59BF-457A-94B9-4BE1B0280FBC}"/>
              </a:ext>
            </a:extLst>
          </p:cNvPr>
          <p:cNvPicPr>
            <a:picLocks noChangeAspect="1"/>
          </p:cNvPicPr>
          <p:nvPr/>
        </p:nvPicPr>
        <p:blipFill rotWithShape="1">
          <a:blip r:embed="rId7">
            <a:extLst>
              <a:ext uri="{28A0092B-C50C-407E-A947-70E740481C1C}">
                <a14:useLocalDpi xmlns:a14="http://schemas.microsoft.com/office/drawing/2010/main" val="0"/>
              </a:ext>
            </a:extLst>
          </a:blip>
          <a:srcRect l="21275" t="2678" r="19415" b="9325"/>
          <a:stretch/>
        </p:blipFill>
        <p:spPr>
          <a:xfrm>
            <a:off x="108406" y="537625"/>
            <a:ext cx="731520" cy="727163"/>
          </a:xfrm>
          <a:prstGeom prst="rect">
            <a:avLst/>
          </a:prstGeom>
        </p:spPr>
      </p:pic>
      <p:pic>
        <p:nvPicPr>
          <p:cNvPr id="2" name="Picture 1"/>
          <p:cNvPicPr>
            <a:picLocks noChangeAspect="1"/>
          </p:cNvPicPr>
          <p:nvPr/>
        </p:nvPicPr>
        <p:blipFill>
          <a:blip r:embed="rId8"/>
          <a:stretch>
            <a:fillRect/>
          </a:stretch>
        </p:blipFill>
        <p:spPr>
          <a:xfrm>
            <a:off x="605204" y="2613967"/>
            <a:ext cx="11419047" cy="3209524"/>
          </a:xfrm>
          <a:prstGeom prst="rect">
            <a:avLst/>
          </a:prstGeom>
        </p:spPr>
      </p:pic>
    </p:spTree>
    <p:extLst>
      <p:ext uri="{BB962C8B-B14F-4D97-AF65-F5344CB8AC3E}">
        <p14:creationId xmlns:p14="http://schemas.microsoft.com/office/powerpoint/2010/main" val="1783762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24F5DE9-FEF0-4AE0-9140-C5E7C0D9371B}"/>
              </a:ext>
            </a:extLst>
          </p:cNvPr>
          <p:cNvSpPr txBox="1">
            <a:spLocks/>
          </p:cNvSpPr>
          <p:nvPr/>
        </p:nvSpPr>
        <p:spPr>
          <a:xfrm>
            <a:off x="504146" y="1690261"/>
            <a:ext cx="11676196" cy="6331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Ví </a:t>
            </a:r>
            <a:r>
              <a:rPr lang="en-US" b="1" dirty="0" err="1"/>
              <a:t>dụ</a:t>
            </a:r>
            <a:r>
              <a:rPr lang="en-US" b="1" dirty="0"/>
              <a:t> 3 (</a:t>
            </a:r>
            <a:r>
              <a:rPr lang="en-US" b="1" dirty="0" err="1"/>
              <a:t>Tính</a:t>
            </a:r>
            <a:r>
              <a:rPr lang="en-US" b="1" dirty="0"/>
              <a:t> </a:t>
            </a:r>
            <a:r>
              <a:rPr lang="en-US" b="1" dirty="0" err="1"/>
              <a:t>khoảng</a:t>
            </a:r>
            <a:r>
              <a:rPr lang="en-US" b="1" dirty="0"/>
              <a:t> </a:t>
            </a:r>
            <a:r>
              <a:rPr lang="en-US" b="1" dirty="0" err="1"/>
              <a:t>cách</a:t>
            </a:r>
            <a:r>
              <a:rPr lang="en-US" b="1" dirty="0"/>
              <a:t> </a:t>
            </a:r>
            <a:r>
              <a:rPr lang="en-US" b="1" dirty="0" err="1"/>
              <a:t>trong</a:t>
            </a:r>
            <a:r>
              <a:rPr lang="en-US" b="1" dirty="0"/>
              <a:t> </a:t>
            </a:r>
            <a:r>
              <a:rPr lang="en-US" b="1" dirty="0" err="1"/>
              <a:t>Hình</a:t>
            </a:r>
            <a:r>
              <a:rPr lang="en-US" b="1" dirty="0"/>
              <a:t> </a:t>
            </a:r>
            <a:r>
              <a:rPr lang="en-US" b="1" dirty="0" err="1"/>
              <a:t>học</a:t>
            </a:r>
            <a:r>
              <a:rPr lang="en-US" b="1" dirty="0"/>
              <a:t>) </a:t>
            </a:r>
            <a:r>
              <a:rPr lang="en-US" b="1" dirty="0">
                <a:solidFill>
                  <a:schemeClr val="accent2"/>
                </a:solidFill>
              </a:rPr>
              <a:t>[BT 7.22, SGK </a:t>
            </a:r>
            <a:r>
              <a:rPr lang="en-US" b="1" dirty="0" err="1">
                <a:solidFill>
                  <a:schemeClr val="accent2"/>
                </a:solidFill>
              </a:rPr>
              <a:t>Toán</a:t>
            </a:r>
            <a:r>
              <a:rPr lang="en-US" b="1" dirty="0">
                <a:solidFill>
                  <a:schemeClr val="accent2"/>
                </a:solidFill>
              </a:rPr>
              <a:t> 11, </a:t>
            </a:r>
            <a:r>
              <a:rPr lang="en-US" b="1" dirty="0" err="1">
                <a:solidFill>
                  <a:schemeClr val="accent2"/>
                </a:solidFill>
              </a:rPr>
              <a:t>Tập</a:t>
            </a:r>
            <a:r>
              <a:rPr lang="en-US" b="1" dirty="0">
                <a:solidFill>
                  <a:schemeClr val="accent2"/>
                </a:solidFill>
              </a:rPr>
              <a:t> 2, tr. 59]</a:t>
            </a:r>
          </a:p>
          <a:p>
            <a:pPr marL="0" indent="0">
              <a:buNone/>
            </a:pPr>
            <a:r>
              <a:rPr lang="en-US" dirty="0"/>
              <a:t>	</a:t>
            </a:r>
          </a:p>
        </p:txBody>
      </p:sp>
      <p:graphicFrame>
        <p:nvGraphicFramePr>
          <p:cNvPr id="7" name="Diagram 6">
            <a:extLst>
              <a:ext uri="{FF2B5EF4-FFF2-40B4-BE49-F238E27FC236}">
                <a16:creationId xmlns:a16="http://schemas.microsoft.com/office/drawing/2014/main" id="{D4578FD5-B5E1-4D7B-BA42-7A1CA097BF71}"/>
              </a:ext>
            </a:extLst>
          </p:cNvPr>
          <p:cNvGraphicFramePr/>
          <p:nvPr/>
        </p:nvGraphicFramePr>
        <p:xfrm>
          <a:off x="-65464" y="14693"/>
          <a:ext cx="12257464" cy="1785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a16="http://schemas.microsoft.com/office/drawing/2014/main" id="{7BC2AE69-59BF-457A-94B9-4BE1B0280FBC}"/>
              </a:ext>
            </a:extLst>
          </p:cNvPr>
          <p:cNvPicPr>
            <a:picLocks noChangeAspect="1"/>
          </p:cNvPicPr>
          <p:nvPr/>
        </p:nvPicPr>
        <p:blipFill rotWithShape="1">
          <a:blip r:embed="rId7">
            <a:extLst>
              <a:ext uri="{28A0092B-C50C-407E-A947-70E740481C1C}">
                <a14:useLocalDpi xmlns:a14="http://schemas.microsoft.com/office/drawing/2010/main" val="0"/>
              </a:ext>
            </a:extLst>
          </a:blip>
          <a:srcRect l="21275" t="2678" r="19415" b="9325"/>
          <a:stretch/>
        </p:blipFill>
        <p:spPr>
          <a:xfrm>
            <a:off x="108406" y="537625"/>
            <a:ext cx="731520" cy="727163"/>
          </a:xfrm>
          <a:prstGeom prst="rect">
            <a:avLst/>
          </a:prstGeom>
        </p:spPr>
      </p:pic>
      <p:pic>
        <p:nvPicPr>
          <p:cNvPr id="3" name="Picture 2" descr="Text, letter&#10;&#10;Description automatically generated">
            <a:extLst>
              <a:ext uri="{FF2B5EF4-FFF2-40B4-BE49-F238E27FC236}">
                <a16:creationId xmlns:a16="http://schemas.microsoft.com/office/drawing/2014/main" id="{2419ADEE-737F-22ED-F7E8-83C1DF6714D8}"/>
              </a:ext>
            </a:extLst>
          </p:cNvPr>
          <p:cNvPicPr>
            <a:picLocks noChangeAspect="1"/>
          </p:cNvPicPr>
          <p:nvPr/>
        </p:nvPicPr>
        <p:blipFill>
          <a:blip r:embed="rId8"/>
          <a:stretch>
            <a:fillRect/>
          </a:stretch>
        </p:blipFill>
        <p:spPr>
          <a:xfrm>
            <a:off x="315310" y="2485489"/>
            <a:ext cx="11865032" cy="1981200"/>
          </a:xfrm>
          <a:prstGeom prst="rect">
            <a:avLst/>
          </a:prstGeom>
        </p:spPr>
      </p:pic>
    </p:spTree>
    <p:extLst>
      <p:ext uri="{BB962C8B-B14F-4D97-AF65-F5344CB8AC3E}">
        <p14:creationId xmlns:p14="http://schemas.microsoft.com/office/powerpoint/2010/main" val="2224457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E5991C2-6B71-4C43-9862-18337F390FB4}"/>
              </a:ext>
            </a:extLst>
          </p:cNvPr>
          <p:cNvGraphicFramePr/>
          <p:nvPr/>
        </p:nvGraphicFramePr>
        <p:xfrm>
          <a:off x="-65464" y="14692"/>
          <a:ext cx="12257464" cy="2101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69A3A8F0-502B-47FF-B1D7-6947BB5713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919" y="516864"/>
            <a:ext cx="822960" cy="1097280"/>
          </a:xfrm>
          <a:prstGeom prst="rect">
            <a:avLst/>
          </a:prstGeom>
        </p:spPr>
      </p:pic>
      <p:sp>
        <p:nvSpPr>
          <p:cNvPr id="10" name="TextBox 9">
            <a:extLst>
              <a:ext uri="{FF2B5EF4-FFF2-40B4-BE49-F238E27FC236}">
                <a16:creationId xmlns:a16="http://schemas.microsoft.com/office/drawing/2014/main" id="{EC52B053-485C-3E15-64B0-66BF3681ABFB}"/>
              </a:ext>
            </a:extLst>
          </p:cNvPr>
          <p:cNvSpPr txBox="1"/>
          <p:nvPr/>
        </p:nvSpPr>
        <p:spPr>
          <a:xfrm>
            <a:off x="997879" y="1789836"/>
            <a:ext cx="9926948" cy="954107"/>
          </a:xfrm>
          <a:prstGeom prst="rect">
            <a:avLst/>
          </a:prstGeom>
          <a:noFill/>
        </p:spPr>
        <p:txBody>
          <a:bodyPr wrap="none" rtlCol="0">
            <a:spAutoFit/>
          </a:bodyPr>
          <a:lstStyle/>
          <a:p>
            <a:r>
              <a:rPr lang="x-none" sz="2800" b="1" dirty="0"/>
              <a:t>Ví dụ 1 (Xác định biên độ và pha ban đầu của dao động tổng hợp)</a:t>
            </a:r>
          </a:p>
          <a:p>
            <a:r>
              <a:rPr lang="x-none" sz="2800" b="1" dirty="0">
                <a:solidFill>
                  <a:schemeClr val="accent2"/>
                </a:solidFill>
              </a:rPr>
              <a:t>[BT 1.13, SGK Toán 11, Tập 1, tr. 21]</a:t>
            </a:r>
          </a:p>
        </p:txBody>
      </p:sp>
      <p:pic>
        <p:nvPicPr>
          <p:cNvPr id="12" name="Picture 11" descr="Text, letter&#10;&#10;Description automatically generated">
            <a:extLst>
              <a:ext uri="{FF2B5EF4-FFF2-40B4-BE49-F238E27FC236}">
                <a16:creationId xmlns:a16="http://schemas.microsoft.com/office/drawing/2014/main" id="{75435329-F2FC-26E0-C0E1-AF20EFAF295D}"/>
              </a:ext>
            </a:extLst>
          </p:cNvPr>
          <p:cNvPicPr>
            <a:picLocks noChangeAspect="1"/>
          </p:cNvPicPr>
          <p:nvPr/>
        </p:nvPicPr>
        <p:blipFill>
          <a:blip r:embed="rId8"/>
          <a:stretch>
            <a:fillRect/>
          </a:stretch>
        </p:blipFill>
        <p:spPr>
          <a:xfrm>
            <a:off x="1005840" y="2875280"/>
            <a:ext cx="10180320" cy="3982720"/>
          </a:xfrm>
          <a:prstGeom prst="rect">
            <a:avLst/>
          </a:prstGeom>
        </p:spPr>
      </p:pic>
    </p:spTree>
    <p:extLst>
      <p:ext uri="{BB962C8B-B14F-4D97-AF65-F5344CB8AC3E}">
        <p14:creationId xmlns:p14="http://schemas.microsoft.com/office/powerpoint/2010/main" val="1652951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709D7-BBFA-4D0C-8983-78B3FD701946}"/>
              </a:ext>
            </a:extLst>
          </p:cNvPr>
          <p:cNvSpPr>
            <a:spLocks noGrp="1"/>
          </p:cNvSpPr>
          <p:nvPr>
            <p:ph idx="1"/>
          </p:nvPr>
        </p:nvSpPr>
        <p:spPr>
          <a:xfrm>
            <a:off x="824749" y="1490439"/>
            <a:ext cx="11217628" cy="5367561"/>
          </a:xfrm>
        </p:spPr>
        <p:txBody>
          <a:bodyPr>
            <a:normAutofit/>
          </a:bodyPr>
          <a:lstStyle/>
          <a:p>
            <a:pPr marL="0" indent="0">
              <a:buNone/>
            </a:pPr>
            <a:r>
              <a:rPr lang="en-US" b="1" dirty="0"/>
              <a:t>Ví </a:t>
            </a:r>
            <a:r>
              <a:rPr lang="en-US" b="1" dirty="0" err="1"/>
              <a:t>dụ</a:t>
            </a:r>
            <a:r>
              <a:rPr lang="en-US" b="1" dirty="0"/>
              <a:t> 2 (</a:t>
            </a:r>
            <a:r>
              <a:rPr lang="en-US" b="1" dirty="0" err="1"/>
              <a:t>Thiết</a:t>
            </a:r>
            <a:r>
              <a:rPr lang="en-US" b="1" dirty="0"/>
              <a:t> </a:t>
            </a:r>
            <a:r>
              <a:rPr lang="en-US" b="1" dirty="0" err="1"/>
              <a:t>lập</a:t>
            </a:r>
            <a:r>
              <a:rPr lang="en-US" b="1" dirty="0"/>
              <a:t> </a:t>
            </a:r>
            <a:r>
              <a:rPr lang="en-US" b="1" dirty="0" err="1"/>
              <a:t>dãy</a:t>
            </a:r>
            <a:r>
              <a:rPr lang="en-US" b="1" dirty="0"/>
              <a:t> </a:t>
            </a:r>
            <a:r>
              <a:rPr lang="en-US" b="1" dirty="0" err="1"/>
              <a:t>số</a:t>
            </a:r>
            <a:r>
              <a:rPr lang="en-US" b="1" dirty="0"/>
              <a:t> </a:t>
            </a:r>
            <a:r>
              <a:rPr lang="en-US" b="1" dirty="0" err="1"/>
              <a:t>cho</a:t>
            </a:r>
            <a:r>
              <a:rPr lang="en-US" b="1" dirty="0"/>
              <a:t> </a:t>
            </a:r>
            <a:r>
              <a:rPr lang="en-US" b="1" dirty="0" err="1"/>
              <a:t>bằng</a:t>
            </a:r>
            <a:r>
              <a:rPr lang="en-US" b="1" dirty="0"/>
              <a:t> </a:t>
            </a:r>
            <a:r>
              <a:rPr lang="en-US" b="1" dirty="0" err="1"/>
              <a:t>hệ</a:t>
            </a:r>
            <a:r>
              <a:rPr lang="en-US" b="1" dirty="0"/>
              <a:t> </a:t>
            </a:r>
            <a:r>
              <a:rPr lang="en-US" b="1" dirty="0" err="1"/>
              <a:t>thức</a:t>
            </a:r>
            <a:r>
              <a:rPr lang="en-US" b="1" dirty="0"/>
              <a:t> </a:t>
            </a:r>
            <a:r>
              <a:rPr lang="en-US" b="1" dirty="0" err="1"/>
              <a:t>truy</a:t>
            </a:r>
            <a:r>
              <a:rPr lang="en-US" b="1" dirty="0"/>
              <a:t> </a:t>
            </a:r>
            <a:r>
              <a:rPr lang="en-US" b="1" dirty="0" err="1"/>
              <a:t>hồi</a:t>
            </a:r>
            <a:r>
              <a:rPr lang="en-US" b="1" dirty="0"/>
              <a:t> </a:t>
            </a:r>
            <a:r>
              <a:rPr lang="en-US" b="1" dirty="0" err="1"/>
              <a:t>để</a:t>
            </a:r>
            <a:r>
              <a:rPr lang="en-US" b="1" dirty="0"/>
              <a:t> </a:t>
            </a:r>
            <a:r>
              <a:rPr lang="en-US" b="1" dirty="0" err="1"/>
              <a:t>mô</a:t>
            </a:r>
            <a:r>
              <a:rPr lang="en-US" b="1" dirty="0"/>
              <a:t> </a:t>
            </a:r>
            <a:r>
              <a:rPr lang="en-US" b="1" dirty="0" err="1"/>
              <a:t>tả</a:t>
            </a:r>
            <a:r>
              <a:rPr lang="en-US" b="1" dirty="0"/>
              <a:t> </a:t>
            </a:r>
            <a:r>
              <a:rPr lang="en-US" b="1" dirty="0" err="1"/>
              <a:t>số</a:t>
            </a:r>
            <a:r>
              <a:rPr lang="en-US" b="1" dirty="0"/>
              <a:t> </a:t>
            </a:r>
            <a:r>
              <a:rPr lang="en-US" b="1" dirty="0" err="1"/>
              <a:t>tiền</a:t>
            </a:r>
            <a:r>
              <a:rPr lang="en-US" b="1" dirty="0"/>
              <a:t> </a:t>
            </a:r>
            <a:r>
              <a:rPr lang="en-US" b="1" dirty="0" err="1"/>
              <a:t>còn</a:t>
            </a:r>
            <a:r>
              <a:rPr lang="en-US" b="1" dirty="0"/>
              <a:t> </a:t>
            </a:r>
            <a:r>
              <a:rPr lang="en-US" b="1" dirty="0" err="1"/>
              <a:t>nợ</a:t>
            </a:r>
            <a:r>
              <a:rPr lang="en-US" b="1" dirty="0"/>
              <a:t> </a:t>
            </a:r>
            <a:r>
              <a:rPr lang="en-US" b="1" dirty="0" err="1"/>
              <a:t>sau</a:t>
            </a:r>
            <a:r>
              <a:rPr lang="en-US" b="1" dirty="0"/>
              <a:t> n </a:t>
            </a:r>
            <a:r>
              <a:rPr lang="en-US" b="1" dirty="0" err="1"/>
              <a:t>lần</a:t>
            </a:r>
            <a:r>
              <a:rPr lang="en-US" b="1" dirty="0"/>
              <a:t> </a:t>
            </a:r>
            <a:r>
              <a:rPr lang="en-US" b="1" dirty="0" err="1"/>
              <a:t>trả</a:t>
            </a:r>
            <a:r>
              <a:rPr lang="en-US" b="1" dirty="0"/>
              <a:t> </a:t>
            </a:r>
            <a:r>
              <a:rPr lang="en-US" b="1" dirty="0" err="1"/>
              <a:t>góp</a:t>
            </a:r>
            <a:r>
              <a:rPr lang="en-US" b="1" dirty="0"/>
              <a:t>) </a:t>
            </a:r>
            <a:r>
              <a:rPr lang="en-US" b="1" dirty="0">
                <a:solidFill>
                  <a:schemeClr val="accent2"/>
                </a:solidFill>
              </a:rPr>
              <a:t>[BT 2.7, SGK </a:t>
            </a:r>
            <a:r>
              <a:rPr lang="en-US" b="1" dirty="0" err="1">
                <a:solidFill>
                  <a:schemeClr val="accent2"/>
                </a:solidFill>
              </a:rPr>
              <a:t>Toán</a:t>
            </a:r>
            <a:r>
              <a:rPr lang="en-US" b="1" dirty="0">
                <a:solidFill>
                  <a:schemeClr val="accent2"/>
                </a:solidFill>
              </a:rPr>
              <a:t> 11, </a:t>
            </a:r>
            <a:r>
              <a:rPr lang="en-US" b="1" dirty="0" err="1">
                <a:solidFill>
                  <a:schemeClr val="accent2"/>
                </a:solidFill>
              </a:rPr>
              <a:t>Tập</a:t>
            </a:r>
            <a:r>
              <a:rPr lang="en-US" b="1" dirty="0">
                <a:solidFill>
                  <a:schemeClr val="accent2"/>
                </a:solidFill>
              </a:rPr>
              <a:t> 1, tr. 47]</a:t>
            </a:r>
          </a:p>
          <a:p>
            <a:pPr marL="0" indent="0" algn="just">
              <a:buNone/>
            </a:pPr>
            <a:endParaRPr lang="en-US" dirty="0"/>
          </a:p>
        </p:txBody>
      </p:sp>
      <p:graphicFrame>
        <p:nvGraphicFramePr>
          <p:cNvPr id="4" name="Diagram 3">
            <a:extLst>
              <a:ext uri="{FF2B5EF4-FFF2-40B4-BE49-F238E27FC236}">
                <a16:creationId xmlns:a16="http://schemas.microsoft.com/office/drawing/2014/main" id="{4E5991C2-6B71-4C43-9862-18337F390FB4}"/>
              </a:ext>
            </a:extLst>
          </p:cNvPr>
          <p:cNvGraphicFramePr/>
          <p:nvPr/>
        </p:nvGraphicFramePr>
        <p:xfrm>
          <a:off x="-65464" y="-398702"/>
          <a:ext cx="12257464" cy="2101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69A3A8F0-502B-47FF-B1D7-6947BB5713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919" y="118162"/>
            <a:ext cx="822960" cy="1097280"/>
          </a:xfrm>
          <a:prstGeom prst="rect">
            <a:avLst/>
          </a:prstGeom>
        </p:spPr>
      </p:pic>
      <p:sp>
        <p:nvSpPr>
          <p:cNvPr id="5" name="Content Placeholder 2">
            <a:extLst>
              <a:ext uri="{FF2B5EF4-FFF2-40B4-BE49-F238E27FC236}">
                <a16:creationId xmlns:a16="http://schemas.microsoft.com/office/drawing/2014/main" id="{F12EED7A-B1A4-4DB7-B5D5-D58D15D68244}"/>
              </a:ext>
            </a:extLst>
          </p:cNvPr>
          <p:cNvSpPr txBox="1">
            <a:spLocks/>
          </p:cNvSpPr>
          <p:nvPr/>
        </p:nvSpPr>
        <p:spPr>
          <a:xfrm>
            <a:off x="824749" y="4221939"/>
            <a:ext cx="8735281" cy="2824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graphicFrame>
        <p:nvGraphicFramePr>
          <p:cNvPr id="17" name="Object 16">
            <a:extLst>
              <a:ext uri="{FF2B5EF4-FFF2-40B4-BE49-F238E27FC236}">
                <a16:creationId xmlns:a16="http://schemas.microsoft.com/office/drawing/2014/main" id="{DB3FCA85-3D7C-4015-B770-E3C0FACF52B8}"/>
              </a:ext>
            </a:extLst>
          </p:cNvPr>
          <p:cNvGraphicFramePr>
            <a:graphicFrameLocks noChangeAspect="1"/>
          </p:cNvGraphicFramePr>
          <p:nvPr/>
        </p:nvGraphicFramePr>
        <p:xfrm>
          <a:off x="6015038" y="3336925"/>
          <a:ext cx="161925" cy="180975"/>
        </p:xfrm>
        <a:graphic>
          <a:graphicData uri="http://schemas.openxmlformats.org/presentationml/2006/ole">
            <mc:AlternateContent xmlns:mc="http://schemas.openxmlformats.org/markup-compatibility/2006">
              <mc:Choice xmlns:v="urn:schemas-microsoft-com:vml" Requires="v">
                <p:oleObj spid="_x0000_s1043" name="Equation" r:id="rId9" imgW="161925" imgH="181340" progId="Equation.DSMT4">
                  <p:embed/>
                </p:oleObj>
              </mc:Choice>
              <mc:Fallback>
                <p:oleObj name="Equation" r:id="rId9" imgW="161925" imgH="181340" progId="Equation.DSMT4">
                  <p:embed/>
                  <p:pic>
                    <p:nvPicPr>
                      <p:cNvPr id="17" name="Object 16">
                        <a:extLst>
                          <a:ext uri="{FF2B5EF4-FFF2-40B4-BE49-F238E27FC236}">
                            <a16:creationId xmlns:a16="http://schemas.microsoft.com/office/drawing/2014/main" id="{DB3FCA85-3D7C-4015-B770-E3C0FACF52B8}"/>
                          </a:ext>
                        </a:extLst>
                      </p:cNvPr>
                      <p:cNvPicPr/>
                      <p:nvPr/>
                    </p:nvPicPr>
                    <p:blipFill>
                      <a:blip r:embed="rId10"/>
                      <a:stretch>
                        <a:fillRect/>
                      </a:stretch>
                    </p:blipFill>
                    <p:spPr>
                      <a:xfrm>
                        <a:off x="6015038" y="3336925"/>
                        <a:ext cx="161925" cy="180975"/>
                      </a:xfrm>
                      <a:prstGeom prst="rect">
                        <a:avLst/>
                      </a:prstGeom>
                    </p:spPr>
                  </p:pic>
                </p:oleObj>
              </mc:Fallback>
            </mc:AlternateContent>
          </a:graphicData>
        </a:graphic>
      </p:graphicFrame>
      <p:pic>
        <p:nvPicPr>
          <p:cNvPr id="7" name="Picture 6" descr="Text&#10;&#10;Description automatically generated">
            <a:extLst>
              <a:ext uri="{FF2B5EF4-FFF2-40B4-BE49-F238E27FC236}">
                <a16:creationId xmlns:a16="http://schemas.microsoft.com/office/drawing/2014/main" id="{BB40D6D8-814F-B3D1-E80C-8833D485C908}"/>
              </a:ext>
            </a:extLst>
          </p:cNvPr>
          <p:cNvPicPr>
            <a:picLocks noChangeAspect="1"/>
          </p:cNvPicPr>
          <p:nvPr/>
        </p:nvPicPr>
        <p:blipFill>
          <a:blip r:embed="rId11"/>
          <a:stretch>
            <a:fillRect/>
          </a:stretch>
        </p:blipFill>
        <p:spPr>
          <a:xfrm>
            <a:off x="824749" y="2787880"/>
            <a:ext cx="10302240" cy="2164080"/>
          </a:xfrm>
          <a:prstGeom prst="rect">
            <a:avLst/>
          </a:prstGeom>
        </p:spPr>
      </p:pic>
    </p:spTree>
    <p:extLst>
      <p:ext uri="{BB962C8B-B14F-4D97-AF65-F5344CB8AC3E}">
        <p14:creationId xmlns:p14="http://schemas.microsoft.com/office/powerpoint/2010/main" val="1047454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709D7-BBFA-4D0C-8983-78B3FD701946}"/>
              </a:ext>
            </a:extLst>
          </p:cNvPr>
          <p:cNvSpPr>
            <a:spLocks noGrp="1"/>
          </p:cNvSpPr>
          <p:nvPr>
            <p:ph idx="1"/>
          </p:nvPr>
        </p:nvSpPr>
        <p:spPr>
          <a:xfrm>
            <a:off x="415302" y="1372277"/>
            <a:ext cx="11513380" cy="5367561"/>
          </a:xfrm>
        </p:spPr>
        <p:txBody>
          <a:bodyPr>
            <a:normAutofit/>
          </a:bodyPr>
          <a:lstStyle/>
          <a:p>
            <a:pPr marL="0" indent="0">
              <a:buNone/>
            </a:pPr>
            <a:r>
              <a:rPr lang="en-US" b="1" dirty="0"/>
              <a:t>Ví </a:t>
            </a:r>
            <a:r>
              <a:rPr lang="en-US" b="1" dirty="0" err="1"/>
              <a:t>dụ</a:t>
            </a:r>
            <a:r>
              <a:rPr lang="en-US" b="1" dirty="0"/>
              <a:t> 3 (</a:t>
            </a:r>
            <a:r>
              <a:rPr lang="en-US" b="1" dirty="0" err="1"/>
              <a:t>Vận</a:t>
            </a:r>
            <a:r>
              <a:rPr lang="en-US" b="1" dirty="0"/>
              <a:t> </a:t>
            </a:r>
            <a:r>
              <a:rPr lang="en-US" b="1" dirty="0" err="1"/>
              <a:t>dụng</a:t>
            </a:r>
            <a:r>
              <a:rPr lang="en-US" b="1" dirty="0"/>
              <a:t> </a:t>
            </a:r>
            <a:r>
              <a:rPr lang="en-US" b="1" dirty="0" err="1"/>
              <a:t>thực</a:t>
            </a:r>
            <a:r>
              <a:rPr lang="en-US" b="1" dirty="0"/>
              <a:t> </a:t>
            </a:r>
            <a:r>
              <a:rPr lang="en-US" b="1" dirty="0" err="1"/>
              <a:t>tế</a:t>
            </a:r>
            <a:r>
              <a:rPr lang="en-US" b="1" dirty="0"/>
              <a:t>) </a:t>
            </a:r>
            <a:r>
              <a:rPr lang="en-US" b="1" dirty="0">
                <a:solidFill>
                  <a:schemeClr val="accent2"/>
                </a:solidFill>
              </a:rPr>
              <a:t>[BT 7.32, SGK </a:t>
            </a:r>
            <a:r>
              <a:rPr lang="en-US" b="1" dirty="0" err="1">
                <a:solidFill>
                  <a:schemeClr val="accent2"/>
                </a:solidFill>
              </a:rPr>
              <a:t>Toán</a:t>
            </a:r>
            <a:r>
              <a:rPr lang="en-US" b="1" dirty="0">
                <a:solidFill>
                  <a:schemeClr val="accent2"/>
                </a:solidFill>
              </a:rPr>
              <a:t> 11, </a:t>
            </a:r>
            <a:r>
              <a:rPr lang="en-US" b="1" dirty="0" err="1">
                <a:solidFill>
                  <a:schemeClr val="accent2"/>
                </a:solidFill>
              </a:rPr>
              <a:t>Tập</a:t>
            </a:r>
            <a:r>
              <a:rPr lang="en-US" b="1" dirty="0">
                <a:solidFill>
                  <a:schemeClr val="accent2"/>
                </a:solidFill>
              </a:rPr>
              <a:t> 2, tr. 63]</a:t>
            </a:r>
            <a:endParaRPr lang="en-US" b="1" dirty="0">
              <a:solidFill>
                <a:schemeClr val="accent2"/>
              </a:solidFill>
              <a:sym typeface="Wingdings" panose="05000000000000000000" pitchFamily="2" charset="2"/>
            </a:endParaRPr>
          </a:p>
        </p:txBody>
      </p:sp>
      <p:graphicFrame>
        <p:nvGraphicFramePr>
          <p:cNvPr id="4" name="Diagram 3">
            <a:extLst>
              <a:ext uri="{FF2B5EF4-FFF2-40B4-BE49-F238E27FC236}">
                <a16:creationId xmlns:a16="http://schemas.microsoft.com/office/drawing/2014/main" id="{4E5991C2-6B71-4C43-9862-18337F390FB4}"/>
              </a:ext>
            </a:extLst>
          </p:cNvPr>
          <p:cNvGraphicFramePr/>
          <p:nvPr>
            <p:extLst>
              <p:ext uri="{D42A27DB-BD31-4B8C-83A1-F6EECF244321}">
                <p14:modId xmlns:p14="http://schemas.microsoft.com/office/powerpoint/2010/main" val="2734737517"/>
              </p:ext>
            </p:extLst>
          </p:nvPr>
        </p:nvGraphicFramePr>
        <p:xfrm>
          <a:off x="174920" y="-372145"/>
          <a:ext cx="11922488" cy="2101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69A3A8F0-502B-47FF-B1D7-6947BB5713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02" y="130027"/>
            <a:ext cx="822960" cy="1097280"/>
          </a:xfrm>
          <a:prstGeom prst="rect">
            <a:avLst/>
          </a:prstGeom>
        </p:spPr>
      </p:pic>
      <p:sp>
        <p:nvSpPr>
          <p:cNvPr id="5" name="Content Placeholder 2">
            <a:extLst>
              <a:ext uri="{FF2B5EF4-FFF2-40B4-BE49-F238E27FC236}">
                <a16:creationId xmlns:a16="http://schemas.microsoft.com/office/drawing/2014/main" id="{F12EED7A-B1A4-4DB7-B5D5-D58D15D68244}"/>
              </a:ext>
            </a:extLst>
          </p:cNvPr>
          <p:cNvSpPr txBox="1">
            <a:spLocks/>
          </p:cNvSpPr>
          <p:nvPr/>
        </p:nvSpPr>
        <p:spPr>
          <a:xfrm>
            <a:off x="824749" y="4221939"/>
            <a:ext cx="8735281" cy="2824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graphicFrame>
        <p:nvGraphicFramePr>
          <p:cNvPr id="17" name="Object 16">
            <a:extLst>
              <a:ext uri="{FF2B5EF4-FFF2-40B4-BE49-F238E27FC236}">
                <a16:creationId xmlns:a16="http://schemas.microsoft.com/office/drawing/2014/main" id="{DB3FCA85-3D7C-4015-B770-E3C0FACF52B8}"/>
              </a:ext>
            </a:extLst>
          </p:cNvPr>
          <p:cNvGraphicFramePr>
            <a:graphicFrameLocks noChangeAspect="1"/>
          </p:cNvGraphicFramePr>
          <p:nvPr/>
        </p:nvGraphicFramePr>
        <p:xfrm>
          <a:off x="6015038" y="3336925"/>
          <a:ext cx="161925" cy="180975"/>
        </p:xfrm>
        <a:graphic>
          <a:graphicData uri="http://schemas.openxmlformats.org/presentationml/2006/ole">
            <mc:AlternateContent xmlns:mc="http://schemas.openxmlformats.org/markup-compatibility/2006">
              <mc:Choice xmlns:v="urn:schemas-microsoft-com:vml" Requires="v">
                <p:oleObj spid="_x0000_s2067" name="Equation" r:id="rId9" imgW="161925" imgH="181340" progId="Equation.DSMT4">
                  <p:embed/>
                </p:oleObj>
              </mc:Choice>
              <mc:Fallback>
                <p:oleObj name="Equation" r:id="rId9" imgW="161925" imgH="181340" progId="Equation.DSMT4">
                  <p:embed/>
                  <p:pic>
                    <p:nvPicPr>
                      <p:cNvPr id="17" name="Object 16">
                        <a:extLst>
                          <a:ext uri="{FF2B5EF4-FFF2-40B4-BE49-F238E27FC236}">
                            <a16:creationId xmlns:a16="http://schemas.microsoft.com/office/drawing/2014/main" id="{DB3FCA85-3D7C-4015-B770-E3C0FACF52B8}"/>
                          </a:ext>
                        </a:extLst>
                      </p:cNvPr>
                      <p:cNvPicPr/>
                      <p:nvPr/>
                    </p:nvPicPr>
                    <p:blipFill>
                      <a:blip r:embed="rId10"/>
                      <a:stretch>
                        <a:fillRect/>
                      </a:stretch>
                    </p:blipFill>
                    <p:spPr>
                      <a:xfrm>
                        <a:off x="6015038" y="3336925"/>
                        <a:ext cx="161925" cy="180975"/>
                      </a:xfrm>
                      <a:prstGeom prst="rect">
                        <a:avLst/>
                      </a:prstGeom>
                    </p:spPr>
                  </p:pic>
                </p:oleObj>
              </mc:Fallback>
            </mc:AlternateContent>
          </a:graphicData>
        </a:graphic>
      </p:graphicFrame>
      <p:pic>
        <p:nvPicPr>
          <p:cNvPr id="8" name="Picture 7" descr="Chart, radar chart&#10;&#10;Description automatically generated">
            <a:extLst>
              <a:ext uri="{FF2B5EF4-FFF2-40B4-BE49-F238E27FC236}">
                <a16:creationId xmlns:a16="http://schemas.microsoft.com/office/drawing/2014/main" id="{2D020EE7-EDE7-C4CB-063B-625658B94804}"/>
              </a:ext>
            </a:extLst>
          </p:cNvPr>
          <p:cNvPicPr>
            <a:picLocks noChangeAspect="1"/>
          </p:cNvPicPr>
          <p:nvPr/>
        </p:nvPicPr>
        <p:blipFill>
          <a:blip r:embed="rId11"/>
          <a:stretch>
            <a:fillRect/>
          </a:stretch>
        </p:blipFill>
        <p:spPr>
          <a:xfrm>
            <a:off x="415302" y="1859758"/>
            <a:ext cx="10696575" cy="5181600"/>
          </a:xfrm>
          <a:prstGeom prst="rect">
            <a:avLst/>
          </a:prstGeom>
        </p:spPr>
      </p:pic>
    </p:spTree>
    <p:extLst>
      <p:ext uri="{BB962C8B-B14F-4D97-AF65-F5344CB8AC3E}">
        <p14:creationId xmlns:p14="http://schemas.microsoft.com/office/powerpoint/2010/main" val="1188762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709D7-BBFA-4D0C-8983-78B3FD701946}"/>
              </a:ext>
            </a:extLst>
          </p:cNvPr>
          <p:cNvSpPr>
            <a:spLocks noGrp="1"/>
          </p:cNvSpPr>
          <p:nvPr>
            <p:ph idx="1"/>
          </p:nvPr>
        </p:nvSpPr>
        <p:spPr>
          <a:xfrm>
            <a:off x="588385" y="1292859"/>
            <a:ext cx="11730828" cy="5485723"/>
          </a:xfrm>
        </p:spPr>
        <p:txBody>
          <a:bodyPr>
            <a:normAutofit/>
          </a:bodyPr>
          <a:lstStyle/>
          <a:p>
            <a:pPr marL="0" indent="0">
              <a:buNone/>
            </a:pPr>
            <a:r>
              <a:rPr lang="en-US" b="1" dirty="0"/>
              <a:t> </a:t>
            </a:r>
            <a:r>
              <a:rPr lang="en-US" b="1" dirty="0" err="1"/>
              <a:t>Ví</a:t>
            </a:r>
            <a:r>
              <a:rPr lang="en-US" b="1" dirty="0"/>
              <a:t> </a:t>
            </a:r>
            <a:r>
              <a:rPr lang="en-US" b="1" dirty="0" err="1"/>
              <a:t>dụ</a:t>
            </a:r>
            <a:r>
              <a:rPr lang="en-US" b="1" dirty="0"/>
              <a:t> 4 (</a:t>
            </a:r>
            <a:r>
              <a:rPr lang="en-US" b="1" dirty="0" err="1"/>
              <a:t>Vận</a:t>
            </a:r>
            <a:r>
              <a:rPr lang="en-US" b="1" dirty="0"/>
              <a:t> </a:t>
            </a:r>
            <a:r>
              <a:rPr lang="en-US" b="1" dirty="0" err="1"/>
              <a:t>dụng</a:t>
            </a:r>
            <a:r>
              <a:rPr lang="en-US" b="1" dirty="0"/>
              <a:t> </a:t>
            </a:r>
            <a:r>
              <a:rPr lang="en-US" b="1" dirty="0" err="1"/>
              <a:t>thực</a:t>
            </a:r>
            <a:r>
              <a:rPr lang="en-US" b="1" dirty="0"/>
              <a:t> </a:t>
            </a:r>
            <a:r>
              <a:rPr lang="en-US" b="1" dirty="0" err="1"/>
              <a:t>tế</a:t>
            </a:r>
            <a:r>
              <a:rPr lang="en-US" b="1" dirty="0"/>
              <a:t> </a:t>
            </a:r>
            <a:r>
              <a:rPr lang="en-US" b="1" dirty="0" err="1"/>
              <a:t>của</a:t>
            </a:r>
            <a:r>
              <a:rPr lang="en-US" b="1" dirty="0"/>
              <a:t> </a:t>
            </a:r>
            <a:r>
              <a:rPr lang="en-US" b="1" dirty="0" err="1"/>
              <a:t>khái</a:t>
            </a:r>
            <a:r>
              <a:rPr lang="en-US" b="1" dirty="0"/>
              <a:t> </a:t>
            </a:r>
            <a:r>
              <a:rPr lang="en-US" b="1" dirty="0" err="1"/>
              <a:t>niệm</a:t>
            </a:r>
            <a:r>
              <a:rPr lang="en-US" b="1" dirty="0"/>
              <a:t> </a:t>
            </a:r>
            <a:r>
              <a:rPr lang="en-US" b="1" dirty="0" err="1"/>
              <a:t>tiếp</a:t>
            </a:r>
            <a:r>
              <a:rPr lang="en-US" b="1" dirty="0"/>
              <a:t> </a:t>
            </a:r>
            <a:r>
              <a:rPr lang="en-US" b="1" dirty="0" err="1"/>
              <a:t>tuyến</a:t>
            </a:r>
            <a:r>
              <a:rPr lang="en-US" b="1" dirty="0"/>
              <a:t>) </a:t>
            </a:r>
          </a:p>
          <a:p>
            <a:pPr marL="0" indent="0">
              <a:buNone/>
            </a:pPr>
            <a:r>
              <a:rPr lang="en-US" b="1" dirty="0">
                <a:solidFill>
                  <a:schemeClr val="accent2"/>
                </a:solidFill>
              </a:rPr>
              <a:t>   [</a:t>
            </a:r>
            <a:r>
              <a:rPr lang="en-US" b="1" dirty="0" err="1">
                <a:solidFill>
                  <a:schemeClr val="accent2"/>
                </a:solidFill>
              </a:rPr>
              <a:t>Vận</a:t>
            </a:r>
            <a:r>
              <a:rPr lang="en-US" b="1" dirty="0">
                <a:solidFill>
                  <a:schemeClr val="accent2"/>
                </a:solidFill>
              </a:rPr>
              <a:t> </a:t>
            </a:r>
            <a:r>
              <a:rPr lang="en-US" b="1" dirty="0" err="1">
                <a:solidFill>
                  <a:schemeClr val="accent2"/>
                </a:solidFill>
              </a:rPr>
              <a:t>dụng</a:t>
            </a:r>
            <a:r>
              <a:rPr lang="en-US" b="1" dirty="0">
                <a:solidFill>
                  <a:schemeClr val="accent2"/>
                </a:solidFill>
              </a:rPr>
              <a:t>, SGK </a:t>
            </a:r>
            <a:r>
              <a:rPr lang="en-US" b="1" dirty="0" err="1" smtClean="0">
                <a:solidFill>
                  <a:schemeClr val="accent2"/>
                </a:solidFill>
              </a:rPr>
              <a:t>Toán</a:t>
            </a:r>
            <a:r>
              <a:rPr lang="en-US" b="1" dirty="0" smtClean="0">
                <a:solidFill>
                  <a:schemeClr val="accent2"/>
                </a:solidFill>
              </a:rPr>
              <a:t> </a:t>
            </a:r>
            <a:r>
              <a:rPr lang="en-US" b="1" dirty="0">
                <a:solidFill>
                  <a:schemeClr val="accent2"/>
                </a:solidFill>
              </a:rPr>
              <a:t>11, </a:t>
            </a:r>
            <a:r>
              <a:rPr lang="en-US" b="1" dirty="0" err="1">
                <a:solidFill>
                  <a:schemeClr val="accent2"/>
                </a:solidFill>
              </a:rPr>
              <a:t>Tập</a:t>
            </a:r>
            <a:r>
              <a:rPr lang="en-US" b="1" dirty="0">
                <a:solidFill>
                  <a:schemeClr val="accent2"/>
                </a:solidFill>
              </a:rPr>
              <a:t> 2, tr. 85]</a:t>
            </a:r>
            <a:endParaRPr lang="en-US" b="1" dirty="0">
              <a:solidFill>
                <a:schemeClr val="accent2"/>
              </a:solidFill>
              <a:sym typeface="Wingdings" panose="05000000000000000000" pitchFamily="2" charset="2"/>
            </a:endParaRPr>
          </a:p>
        </p:txBody>
      </p:sp>
      <p:graphicFrame>
        <p:nvGraphicFramePr>
          <p:cNvPr id="4" name="Diagram 3">
            <a:extLst>
              <a:ext uri="{FF2B5EF4-FFF2-40B4-BE49-F238E27FC236}">
                <a16:creationId xmlns:a16="http://schemas.microsoft.com/office/drawing/2014/main" id="{4E5991C2-6B71-4C43-9862-18337F390FB4}"/>
              </a:ext>
            </a:extLst>
          </p:cNvPr>
          <p:cNvGraphicFramePr/>
          <p:nvPr>
            <p:extLst>
              <p:ext uri="{D42A27DB-BD31-4B8C-83A1-F6EECF244321}">
                <p14:modId xmlns:p14="http://schemas.microsoft.com/office/powerpoint/2010/main" val="266107621"/>
              </p:ext>
            </p:extLst>
          </p:nvPr>
        </p:nvGraphicFramePr>
        <p:xfrm>
          <a:off x="-65464" y="-475656"/>
          <a:ext cx="12257464" cy="2101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69A3A8F0-502B-47FF-B1D7-6947BB5713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919" y="118162"/>
            <a:ext cx="822960" cy="1097280"/>
          </a:xfrm>
          <a:prstGeom prst="rect">
            <a:avLst/>
          </a:prstGeom>
        </p:spPr>
      </p:pic>
      <p:sp>
        <p:nvSpPr>
          <p:cNvPr id="5" name="Content Placeholder 2">
            <a:extLst>
              <a:ext uri="{FF2B5EF4-FFF2-40B4-BE49-F238E27FC236}">
                <a16:creationId xmlns:a16="http://schemas.microsoft.com/office/drawing/2014/main" id="{F12EED7A-B1A4-4DB7-B5D5-D58D15D68244}"/>
              </a:ext>
            </a:extLst>
          </p:cNvPr>
          <p:cNvSpPr txBox="1">
            <a:spLocks/>
          </p:cNvSpPr>
          <p:nvPr/>
        </p:nvSpPr>
        <p:spPr>
          <a:xfrm>
            <a:off x="824749" y="4221939"/>
            <a:ext cx="8735281" cy="2824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graphicFrame>
        <p:nvGraphicFramePr>
          <p:cNvPr id="17" name="Object 16">
            <a:extLst>
              <a:ext uri="{FF2B5EF4-FFF2-40B4-BE49-F238E27FC236}">
                <a16:creationId xmlns:a16="http://schemas.microsoft.com/office/drawing/2014/main" id="{DB3FCA85-3D7C-4015-B770-E3C0FACF52B8}"/>
              </a:ext>
            </a:extLst>
          </p:cNvPr>
          <p:cNvGraphicFramePr>
            <a:graphicFrameLocks noChangeAspect="1"/>
          </p:cNvGraphicFramePr>
          <p:nvPr/>
        </p:nvGraphicFramePr>
        <p:xfrm>
          <a:off x="6015038" y="3336925"/>
          <a:ext cx="161925" cy="180975"/>
        </p:xfrm>
        <a:graphic>
          <a:graphicData uri="http://schemas.openxmlformats.org/presentationml/2006/ole">
            <mc:AlternateContent xmlns:mc="http://schemas.openxmlformats.org/markup-compatibility/2006">
              <mc:Choice xmlns:v="urn:schemas-microsoft-com:vml" Requires="v">
                <p:oleObj spid="_x0000_s3093" name="Equation" r:id="rId9" imgW="161925" imgH="181340" progId="Equation.DSMT4">
                  <p:embed/>
                </p:oleObj>
              </mc:Choice>
              <mc:Fallback>
                <p:oleObj name="Equation" r:id="rId9" imgW="161925" imgH="181340" progId="Equation.DSMT4">
                  <p:embed/>
                  <p:pic>
                    <p:nvPicPr>
                      <p:cNvPr id="17" name="Object 16">
                        <a:extLst>
                          <a:ext uri="{FF2B5EF4-FFF2-40B4-BE49-F238E27FC236}">
                            <a16:creationId xmlns:a16="http://schemas.microsoft.com/office/drawing/2014/main" id="{DB3FCA85-3D7C-4015-B770-E3C0FACF52B8}"/>
                          </a:ext>
                        </a:extLst>
                      </p:cNvPr>
                      <p:cNvPicPr/>
                      <p:nvPr/>
                    </p:nvPicPr>
                    <p:blipFill>
                      <a:blip r:embed="rId10"/>
                      <a:stretch>
                        <a:fillRect/>
                      </a:stretch>
                    </p:blipFill>
                    <p:spPr>
                      <a:xfrm>
                        <a:off x="6015038" y="3336925"/>
                        <a:ext cx="161925" cy="180975"/>
                      </a:xfrm>
                      <a:prstGeom prst="rect">
                        <a:avLst/>
                      </a:prstGeom>
                    </p:spPr>
                  </p:pic>
                </p:oleObj>
              </mc:Fallback>
            </mc:AlternateContent>
          </a:graphicData>
        </a:graphic>
      </p:graphicFrame>
      <p:pic>
        <p:nvPicPr>
          <p:cNvPr id="2" name="Picture 1"/>
          <p:cNvPicPr>
            <a:picLocks noChangeAspect="1"/>
          </p:cNvPicPr>
          <p:nvPr/>
        </p:nvPicPr>
        <p:blipFill>
          <a:blip r:embed="rId11"/>
          <a:stretch>
            <a:fillRect/>
          </a:stretch>
        </p:blipFill>
        <p:spPr>
          <a:xfrm>
            <a:off x="515105" y="2235818"/>
            <a:ext cx="11406385" cy="4542764"/>
          </a:xfrm>
          <a:prstGeom prst="rect">
            <a:avLst/>
          </a:prstGeom>
        </p:spPr>
      </p:pic>
    </p:spTree>
    <p:extLst>
      <p:ext uri="{BB962C8B-B14F-4D97-AF65-F5344CB8AC3E}">
        <p14:creationId xmlns:p14="http://schemas.microsoft.com/office/powerpoint/2010/main" val="944370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45F560-3131-4F85-A0BA-9E67E4963613}"/>
              </a:ext>
            </a:extLst>
          </p:cNvPr>
          <p:cNvSpPr>
            <a:spLocks noGrp="1"/>
          </p:cNvSpPr>
          <p:nvPr>
            <p:ph idx="1"/>
          </p:nvPr>
        </p:nvSpPr>
        <p:spPr>
          <a:xfrm>
            <a:off x="679137" y="2319794"/>
            <a:ext cx="10831036" cy="567924"/>
          </a:xfrm>
        </p:spPr>
        <p:txBody>
          <a:bodyPr>
            <a:normAutofit/>
          </a:bodyPr>
          <a:lstStyle/>
          <a:p>
            <a:pPr marL="0" indent="0">
              <a:buNone/>
            </a:pPr>
            <a:r>
              <a:rPr lang="en-US" b="1" dirty="0"/>
              <a:t>Ví </a:t>
            </a:r>
            <a:r>
              <a:rPr lang="en-US" b="1" dirty="0" err="1"/>
              <a:t>dụ</a:t>
            </a:r>
            <a:r>
              <a:rPr lang="en-US" b="1" dirty="0"/>
              <a:t> 1 (</a:t>
            </a:r>
            <a:r>
              <a:rPr lang="en-US" b="1" dirty="0" err="1"/>
              <a:t>Sử</a:t>
            </a:r>
            <a:r>
              <a:rPr lang="en-US" b="1" dirty="0"/>
              <a:t> dụng </a:t>
            </a:r>
            <a:r>
              <a:rPr lang="en-US" b="1" dirty="0" err="1"/>
              <a:t>đúng</a:t>
            </a:r>
            <a:r>
              <a:rPr lang="en-US" b="1" dirty="0"/>
              <a:t> </a:t>
            </a:r>
            <a:r>
              <a:rPr lang="en-US" b="1" dirty="0" err="1"/>
              <a:t>thuật</a:t>
            </a:r>
            <a:r>
              <a:rPr lang="en-US" b="1" dirty="0"/>
              <a:t> </a:t>
            </a:r>
            <a:r>
              <a:rPr lang="en-US" b="1" dirty="0" err="1"/>
              <a:t>ngữ</a:t>
            </a:r>
            <a:r>
              <a:rPr lang="en-US" b="1" dirty="0"/>
              <a:t>) </a:t>
            </a:r>
            <a:r>
              <a:rPr lang="en-US" b="1" dirty="0">
                <a:solidFill>
                  <a:schemeClr val="accent2"/>
                </a:solidFill>
              </a:rPr>
              <a:t>[BT 2.24, SGK </a:t>
            </a:r>
            <a:r>
              <a:rPr lang="en-US" b="1" dirty="0" err="1">
                <a:solidFill>
                  <a:schemeClr val="accent2"/>
                </a:solidFill>
              </a:rPr>
              <a:t>Toán</a:t>
            </a:r>
            <a:r>
              <a:rPr lang="en-US" b="1" dirty="0">
                <a:solidFill>
                  <a:schemeClr val="accent2"/>
                </a:solidFill>
              </a:rPr>
              <a:t> 11, </a:t>
            </a:r>
            <a:r>
              <a:rPr lang="en-US" b="1" dirty="0" err="1">
                <a:solidFill>
                  <a:schemeClr val="accent2"/>
                </a:solidFill>
              </a:rPr>
              <a:t>Tập</a:t>
            </a:r>
            <a:r>
              <a:rPr lang="en-US" b="1" dirty="0">
                <a:solidFill>
                  <a:schemeClr val="accent2"/>
                </a:solidFill>
              </a:rPr>
              <a:t> 1, tr. 56]</a:t>
            </a:r>
          </a:p>
          <a:p>
            <a:pPr marL="0" indent="0">
              <a:lnSpc>
                <a:spcPct val="120000"/>
              </a:lnSpc>
              <a:buNone/>
            </a:pPr>
            <a:endParaRPr lang="en-US" dirty="0"/>
          </a:p>
        </p:txBody>
      </p:sp>
      <p:graphicFrame>
        <p:nvGraphicFramePr>
          <p:cNvPr id="8" name="Diagram 7">
            <a:extLst>
              <a:ext uri="{FF2B5EF4-FFF2-40B4-BE49-F238E27FC236}">
                <a16:creationId xmlns:a16="http://schemas.microsoft.com/office/drawing/2014/main" id="{209FE6A5-10B6-4A7C-A075-70CE0661F5F9}"/>
              </a:ext>
            </a:extLst>
          </p:cNvPr>
          <p:cNvGraphicFramePr/>
          <p:nvPr>
            <p:extLst>
              <p:ext uri="{D42A27DB-BD31-4B8C-83A1-F6EECF244321}">
                <p14:modId xmlns:p14="http://schemas.microsoft.com/office/powerpoint/2010/main" val="2989172518"/>
              </p:ext>
            </p:extLst>
          </p:nvPr>
        </p:nvGraphicFramePr>
        <p:xfrm>
          <a:off x="-34077" y="-615110"/>
          <a:ext cx="12257464" cy="3031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071DF37C-7BAE-49F9-A94D-183849C8334B}"/>
              </a:ext>
            </a:extLst>
          </p:cNvPr>
          <p:cNvPicPr>
            <a:picLocks noChangeAspect="1"/>
          </p:cNvPicPr>
          <p:nvPr/>
        </p:nvPicPr>
        <p:blipFill rotWithShape="1">
          <a:blip r:embed="rId7">
            <a:extLst>
              <a:ext uri="{28A0092B-C50C-407E-A947-70E740481C1C}">
                <a14:useLocalDpi xmlns:a14="http://schemas.microsoft.com/office/drawing/2010/main" val="0"/>
              </a:ext>
            </a:extLst>
          </a:blip>
          <a:srcRect l="18587" t="4940" r="21921" b="27684"/>
          <a:stretch/>
        </p:blipFill>
        <p:spPr>
          <a:xfrm>
            <a:off x="191600" y="368997"/>
            <a:ext cx="1554480" cy="1017170"/>
          </a:xfrm>
          <a:prstGeom prst="rect">
            <a:avLst/>
          </a:prstGeom>
        </p:spPr>
      </p:pic>
      <p:pic>
        <p:nvPicPr>
          <p:cNvPr id="7" name="Picture 6" descr="Text&#10;&#10;Description automatically generated">
            <a:extLst>
              <a:ext uri="{FF2B5EF4-FFF2-40B4-BE49-F238E27FC236}">
                <a16:creationId xmlns:a16="http://schemas.microsoft.com/office/drawing/2014/main" id="{BACFC565-47F3-5570-22DE-2B8CA7568716}"/>
              </a:ext>
            </a:extLst>
          </p:cNvPr>
          <p:cNvPicPr>
            <a:picLocks noChangeAspect="1"/>
          </p:cNvPicPr>
          <p:nvPr/>
        </p:nvPicPr>
        <p:blipFill>
          <a:blip r:embed="rId8"/>
          <a:stretch>
            <a:fillRect/>
          </a:stretch>
        </p:blipFill>
        <p:spPr>
          <a:xfrm>
            <a:off x="588580" y="3259699"/>
            <a:ext cx="11287760" cy="2621280"/>
          </a:xfrm>
          <a:prstGeom prst="rect">
            <a:avLst/>
          </a:prstGeom>
        </p:spPr>
      </p:pic>
    </p:spTree>
    <p:extLst>
      <p:ext uri="{BB962C8B-B14F-4D97-AF65-F5344CB8AC3E}">
        <p14:creationId xmlns:p14="http://schemas.microsoft.com/office/powerpoint/2010/main" val="2032770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CDDB7-9CD2-AA56-5594-E58AD0508F05}"/>
              </a:ext>
            </a:extLst>
          </p:cNvPr>
          <p:cNvPicPr>
            <a:picLocks noChangeAspect="1"/>
          </p:cNvPicPr>
          <p:nvPr/>
        </p:nvPicPr>
        <p:blipFill>
          <a:blip r:embed="rId2"/>
          <a:stretch>
            <a:fillRect/>
          </a:stretch>
        </p:blipFill>
        <p:spPr>
          <a:xfrm>
            <a:off x="2660799" y="0"/>
            <a:ext cx="6870401" cy="6858000"/>
          </a:xfrm>
          <a:prstGeom prst="rect">
            <a:avLst/>
          </a:prstGeom>
        </p:spPr>
      </p:pic>
    </p:spTree>
    <p:extLst>
      <p:ext uri="{BB962C8B-B14F-4D97-AF65-F5344CB8AC3E}">
        <p14:creationId xmlns:p14="http://schemas.microsoft.com/office/powerpoint/2010/main" val="16915604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45F560-3131-4F85-A0BA-9E67E4963613}"/>
              </a:ext>
            </a:extLst>
          </p:cNvPr>
          <p:cNvSpPr>
            <a:spLocks noGrp="1"/>
          </p:cNvSpPr>
          <p:nvPr>
            <p:ph idx="1"/>
          </p:nvPr>
        </p:nvSpPr>
        <p:spPr>
          <a:xfrm>
            <a:off x="536128" y="2084371"/>
            <a:ext cx="10944672" cy="526249"/>
          </a:xfrm>
        </p:spPr>
        <p:txBody>
          <a:bodyPr>
            <a:normAutofit/>
          </a:bodyPr>
          <a:lstStyle/>
          <a:p>
            <a:pPr marL="0" indent="0">
              <a:buNone/>
            </a:pPr>
            <a:r>
              <a:rPr lang="en-US" b="1" dirty="0"/>
              <a:t> </a:t>
            </a:r>
            <a:r>
              <a:rPr lang="en-US" b="1" dirty="0" err="1"/>
              <a:t>Ví</a:t>
            </a:r>
            <a:r>
              <a:rPr lang="en-US" b="1" dirty="0"/>
              <a:t> </a:t>
            </a:r>
            <a:r>
              <a:rPr lang="en-US" b="1" dirty="0" err="1"/>
              <a:t>dụ</a:t>
            </a:r>
            <a:r>
              <a:rPr lang="en-US" b="1" dirty="0"/>
              <a:t> 2  (</a:t>
            </a:r>
            <a:r>
              <a:rPr lang="en-US" b="1" dirty="0" err="1"/>
              <a:t>Đọc</a:t>
            </a:r>
            <a:r>
              <a:rPr lang="en-US" b="1" dirty="0"/>
              <a:t> </a:t>
            </a:r>
            <a:r>
              <a:rPr lang="en-US" b="1" dirty="0" err="1"/>
              <a:t>thông</a:t>
            </a:r>
            <a:r>
              <a:rPr lang="en-US" b="1" dirty="0"/>
              <a:t> tin </a:t>
            </a:r>
            <a:r>
              <a:rPr lang="en-US" b="1" dirty="0" err="1"/>
              <a:t>từ</a:t>
            </a:r>
            <a:r>
              <a:rPr lang="en-US" b="1" dirty="0"/>
              <a:t> </a:t>
            </a:r>
            <a:r>
              <a:rPr lang="en-US" b="1" dirty="0" err="1"/>
              <a:t>đồ</a:t>
            </a:r>
            <a:r>
              <a:rPr lang="en-US" b="1" dirty="0"/>
              <a:t> </a:t>
            </a:r>
            <a:r>
              <a:rPr lang="en-US" b="1" dirty="0" err="1"/>
              <a:t>thị</a:t>
            </a:r>
            <a:r>
              <a:rPr lang="en-US" b="1" dirty="0"/>
              <a:t>) </a:t>
            </a:r>
            <a:r>
              <a:rPr lang="en-US" b="1" dirty="0">
                <a:solidFill>
                  <a:schemeClr val="accent2"/>
                </a:solidFill>
              </a:rPr>
              <a:t>[BT 6.34, SGK </a:t>
            </a:r>
            <a:r>
              <a:rPr lang="en-US" b="1" dirty="0" err="1">
                <a:solidFill>
                  <a:schemeClr val="accent2"/>
                </a:solidFill>
              </a:rPr>
              <a:t>Toán</a:t>
            </a:r>
            <a:r>
              <a:rPr lang="en-US" b="1" dirty="0">
                <a:solidFill>
                  <a:schemeClr val="accent2"/>
                </a:solidFill>
              </a:rPr>
              <a:t> 11, </a:t>
            </a:r>
            <a:r>
              <a:rPr lang="en-US" b="1" dirty="0" err="1">
                <a:solidFill>
                  <a:schemeClr val="accent2"/>
                </a:solidFill>
              </a:rPr>
              <a:t>Tập</a:t>
            </a:r>
            <a:r>
              <a:rPr lang="en-US" b="1" dirty="0">
                <a:solidFill>
                  <a:schemeClr val="accent2"/>
                </a:solidFill>
              </a:rPr>
              <a:t> 2, tr. 25]</a:t>
            </a:r>
          </a:p>
        </p:txBody>
      </p:sp>
      <p:graphicFrame>
        <p:nvGraphicFramePr>
          <p:cNvPr id="6" name="Diagram 5">
            <a:extLst>
              <a:ext uri="{FF2B5EF4-FFF2-40B4-BE49-F238E27FC236}">
                <a16:creationId xmlns:a16="http://schemas.microsoft.com/office/drawing/2014/main" id="{1054993F-CF57-4F26-A6E6-32F88B03807A}"/>
              </a:ext>
            </a:extLst>
          </p:cNvPr>
          <p:cNvGraphicFramePr/>
          <p:nvPr>
            <p:extLst>
              <p:ext uri="{D42A27DB-BD31-4B8C-83A1-F6EECF244321}">
                <p14:modId xmlns:p14="http://schemas.microsoft.com/office/powerpoint/2010/main" val="3109289600"/>
              </p:ext>
            </p:extLst>
          </p:nvPr>
        </p:nvGraphicFramePr>
        <p:xfrm>
          <a:off x="-32732" y="-524773"/>
          <a:ext cx="12257464" cy="280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88929912-9DA4-4A69-B5E2-3CF1EA2BA8BE}"/>
              </a:ext>
            </a:extLst>
          </p:cNvPr>
          <p:cNvPicPr>
            <a:picLocks noChangeAspect="1"/>
          </p:cNvPicPr>
          <p:nvPr/>
        </p:nvPicPr>
        <p:blipFill rotWithShape="1">
          <a:blip r:embed="rId7">
            <a:extLst>
              <a:ext uri="{28A0092B-C50C-407E-A947-70E740481C1C}">
                <a14:useLocalDpi xmlns:a14="http://schemas.microsoft.com/office/drawing/2010/main" val="0"/>
              </a:ext>
            </a:extLst>
          </a:blip>
          <a:srcRect l="18587" t="4940" r="21921" b="27684"/>
          <a:stretch/>
        </p:blipFill>
        <p:spPr>
          <a:xfrm>
            <a:off x="191600" y="445197"/>
            <a:ext cx="1554480" cy="1017170"/>
          </a:xfrm>
          <a:prstGeom prst="rect">
            <a:avLst/>
          </a:prstGeom>
        </p:spPr>
      </p:pic>
      <p:pic>
        <p:nvPicPr>
          <p:cNvPr id="4" name="Picture 3" descr="Text, letter&#10;&#10;Description automatically generated">
            <a:extLst>
              <a:ext uri="{FF2B5EF4-FFF2-40B4-BE49-F238E27FC236}">
                <a16:creationId xmlns:a16="http://schemas.microsoft.com/office/drawing/2014/main" id="{C25F3873-0BE1-D3A8-4863-6F6932DD6B2C}"/>
              </a:ext>
            </a:extLst>
          </p:cNvPr>
          <p:cNvPicPr>
            <a:picLocks noChangeAspect="1"/>
          </p:cNvPicPr>
          <p:nvPr/>
        </p:nvPicPr>
        <p:blipFill>
          <a:blip r:embed="rId8"/>
          <a:stretch>
            <a:fillRect/>
          </a:stretch>
        </p:blipFill>
        <p:spPr>
          <a:xfrm>
            <a:off x="735824" y="2941821"/>
            <a:ext cx="11236960" cy="2611120"/>
          </a:xfrm>
          <a:prstGeom prst="rect">
            <a:avLst/>
          </a:prstGeom>
        </p:spPr>
      </p:pic>
    </p:spTree>
    <p:extLst>
      <p:ext uri="{BB962C8B-B14F-4D97-AF65-F5344CB8AC3E}">
        <p14:creationId xmlns:p14="http://schemas.microsoft.com/office/powerpoint/2010/main" val="1995760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45F560-3131-4F85-A0BA-9E67E4963613}"/>
              </a:ext>
            </a:extLst>
          </p:cNvPr>
          <p:cNvSpPr>
            <a:spLocks noGrp="1"/>
          </p:cNvSpPr>
          <p:nvPr>
            <p:ph idx="1"/>
          </p:nvPr>
        </p:nvSpPr>
        <p:spPr>
          <a:xfrm>
            <a:off x="536027" y="2176311"/>
            <a:ext cx="10594328" cy="526249"/>
          </a:xfrm>
        </p:spPr>
        <p:txBody>
          <a:bodyPr>
            <a:noAutofit/>
          </a:bodyPr>
          <a:lstStyle/>
          <a:p>
            <a:pPr marL="0" indent="0">
              <a:buNone/>
            </a:pPr>
            <a:r>
              <a:rPr lang="en-US" b="1" dirty="0" err="1"/>
              <a:t>Ví</a:t>
            </a:r>
            <a:r>
              <a:rPr lang="en-US" b="1" dirty="0"/>
              <a:t> </a:t>
            </a:r>
            <a:r>
              <a:rPr lang="en-US" b="1" dirty="0" err="1"/>
              <a:t>dụ</a:t>
            </a:r>
            <a:r>
              <a:rPr lang="en-US" b="1" dirty="0"/>
              <a:t> 3  (</a:t>
            </a:r>
            <a:r>
              <a:rPr lang="en-US" b="1" dirty="0" err="1"/>
              <a:t>Đọc</a:t>
            </a:r>
            <a:r>
              <a:rPr lang="en-US" b="1" dirty="0"/>
              <a:t> </a:t>
            </a:r>
            <a:r>
              <a:rPr lang="en-US" b="1" dirty="0" err="1"/>
              <a:t>thông</a:t>
            </a:r>
            <a:r>
              <a:rPr lang="en-US" b="1" dirty="0"/>
              <a:t> tin </a:t>
            </a:r>
            <a:r>
              <a:rPr lang="en-US" b="1" dirty="0" err="1"/>
              <a:t>từ</a:t>
            </a:r>
            <a:r>
              <a:rPr lang="en-US" b="1" dirty="0"/>
              <a:t> </a:t>
            </a:r>
            <a:r>
              <a:rPr lang="en-US" b="1" dirty="0" err="1"/>
              <a:t>đồ</a:t>
            </a:r>
            <a:r>
              <a:rPr lang="en-US" b="1" dirty="0"/>
              <a:t> </a:t>
            </a:r>
            <a:r>
              <a:rPr lang="en-US" b="1" dirty="0" err="1"/>
              <a:t>thị</a:t>
            </a:r>
            <a:r>
              <a:rPr lang="en-US" b="1" dirty="0"/>
              <a:t>) </a:t>
            </a:r>
            <a:r>
              <a:rPr lang="en-US" b="1" dirty="0">
                <a:solidFill>
                  <a:schemeClr val="accent2"/>
                </a:solidFill>
              </a:rPr>
              <a:t>[BT 9.32, SGK </a:t>
            </a:r>
            <a:r>
              <a:rPr lang="en-US" b="1" dirty="0" err="1">
                <a:solidFill>
                  <a:schemeClr val="accent2"/>
                </a:solidFill>
              </a:rPr>
              <a:t>Toán</a:t>
            </a:r>
            <a:r>
              <a:rPr lang="en-US" b="1" dirty="0">
                <a:solidFill>
                  <a:schemeClr val="accent2"/>
                </a:solidFill>
              </a:rPr>
              <a:t> 11, </a:t>
            </a:r>
            <a:r>
              <a:rPr lang="en-US" b="1" dirty="0" err="1">
                <a:solidFill>
                  <a:schemeClr val="accent2"/>
                </a:solidFill>
              </a:rPr>
              <a:t>Tập</a:t>
            </a:r>
            <a:r>
              <a:rPr lang="en-US" b="1" dirty="0">
                <a:solidFill>
                  <a:schemeClr val="accent2"/>
                </a:solidFill>
              </a:rPr>
              <a:t> 2, tr. 98] </a:t>
            </a:r>
          </a:p>
        </p:txBody>
      </p:sp>
      <p:graphicFrame>
        <p:nvGraphicFramePr>
          <p:cNvPr id="6" name="Diagram 5">
            <a:extLst>
              <a:ext uri="{FF2B5EF4-FFF2-40B4-BE49-F238E27FC236}">
                <a16:creationId xmlns:a16="http://schemas.microsoft.com/office/drawing/2014/main" id="{1054993F-CF57-4F26-A6E6-32F88B03807A}"/>
              </a:ext>
            </a:extLst>
          </p:cNvPr>
          <p:cNvGraphicFramePr/>
          <p:nvPr>
            <p:extLst>
              <p:ext uri="{D42A27DB-BD31-4B8C-83A1-F6EECF244321}">
                <p14:modId xmlns:p14="http://schemas.microsoft.com/office/powerpoint/2010/main" val="1130584712"/>
              </p:ext>
            </p:extLst>
          </p:nvPr>
        </p:nvGraphicFramePr>
        <p:xfrm>
          <a:off x="-65464" y="-523263"/>
          <a:ext cx="12257464" cy="3012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88929912-9DA4-4A69-B5E2-3CF1EA2BA8BE}"/>
              </a:ext>
            </a:extLst>
          </p:cNvPr>
          <p:cNvPicPr>
            <a:picLocks noChangeAspect="1"/>
          </p:cNvPicPr>
          <p:nvPr/>
        </p:nvPicPr>
        <p:blipFill rotWithShape="1">
          <a:blip r:embed="rId7">
            <a:extLst>
              <a:ext uri="{28A0092B-C50C-407E-A947-70E740481C1C}">
                <a14:useLocalDpi xmlns:a14="http://schemas.microsoft.com/office/drawing/2010/main" val="0"/>
              </a:ext>
            </a:extLst>
          </a:blip>
          <a:srcRect l="18587" t="4940" r="21921" b="27684"/>
          <a:stretch/>
        </p:blipFill>
        <p:spPr>
          <a:xfrm>
            <a:off x="191600" y="445197"/>
            <a:ext cx="1554480" cy="1017170"/>
          </a:xfrm>
          <a:prstGeom prst="rect">
            <a:avLst/>
          </a:prstGeom>
        </p:spPr>
      </p:pic>
      <p:pic>
        <p:nvPicPr>
          <p:cNvPr id="4" name="Picture 3" descr="Chart, line chart&#10;&#10;Description automatically generated">
            <a:extLst>
              <a:ext uri="{FF2B5EF4-FFF2-40B4-BE49-F238E27FC236}">
                <a16:creationId xmlns:a16="http://schemas.microsoft.com/office/drawing/2014/main" id="{CA4B4F37-4FA6-6C86-F669-3FDB6C572B57}"/>
              </a:ext>
            </a:extLst>
          </p:cNvPr>
          <p:cNvPicPr>
            <a:picLocks noChangeAspect="1"/>
          </p:cNvPicPr>
          <p:nvPr/>
        </p:nvPicPr>
        <p:blipFill>
          <a:blip r:embed="rId8"/>
          <a:stretch>
            <a:fillRect/>
          </a:stretch>
        </p:blipFill>
        <p:spPr>
          <a:xfrm>
            <a:off x="536027" y="2702560"/>
            <a:ext cx="11369040" cy="4155440"/>
          </a:xfrm>
          <a:prstGeom prst="rect">
            <a:avLst/>
          </a:prstGeom>
        </p:spPr>
      </p:pic>
    </p:spTree>
    <p:extLst>
      <p:ext uri="{BB962C8B-B14F-4D97-AF65-F5344CB8AC3E}">
        <p14:creationId xmlns:p14="http://schemas.microsoft.com/office/powerpoint/2010/main" val="3849458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45F560-3131-4F85-A0BA-9E67E4963613}"/>
                  </a:ext>
                </a:extLst>
              </p:cNvPr>
              <p:cNvSpPr>
                <a:spLocks noGrp="1"/>
              </p:cNvSpPr>
              <p:nvPr>
                <p:ph idx="1"/>
              </p:nvPr>
            </p:nvSpPr>
            <p:spPr>
              <a:xfrm>
                <a:off x="594385" y="2685067"/>
                <a:ext cx="11299822" cy="4083336"/>
              </a:xfrm>
            </p:spPr>
            <p:txBody>
              <a:bodyPr>
                <a:normAutofit/>
              </a:bodyPr>
              <a:lstStyle/>
              <a:p>
                <a:pPr marL="0" indent="0">
                  <a:buNone/>
                </a:pPr>
                <a:r>
                  <a:rPr lang="en-US" sz="2600" b="1" dirty="0"/>
                  <a:t>Ví </a:t>
                </a:r>
                <a:r>
                  <a:rPr lang="en-US" sz="2600" b="1" dirty="0" err="1"/>
                  <a:t>dụ</a:t>
                </a:r>
                <a:r>
                  <a:rPr lang="en-US" sz="2600" b="1" dirty="0"/>
                  <a:t> 4 (</a:t>
                </a:r>
                <a:r>
                  <a:rPr lang="en-US" sz="2600" b="1" dirty="0" err="1"/>
                  <a:t>Phát</a:t>
                </a:r>
                <a:r>
                  <a:rPr lang="en-US" sz="2600" b="1" dirty="0"/>
                  <a:t> </a:t>
                </a:r>
                <a:r>
                  <a:rPr lang="en-US" sz="2600" b="1" dirty="0" err="1"/>
                  <a:t>hiện</a:t>
                </a:r>
                <a:r>
                  <a:rPr lang="en-US" sz="2600" b="1" dirty="0"/>
                  <a:t> </a:t>
                </a:r>
                <a:r>
                  <a:rPr lang="en-US" sz="2600" b="1" dirty="0" err="1"/>
                  <a:t>sai</a:t>
                </a:r>
                <a:r>
                  <a:rPr lang="en-US" sz="2600" b="1" dirty="0"/>
                  <a:t> </a:t>
                </a:r>
                <a:r>
                  <a:rPr lang="en-US" sz="2600" b="1" dirty="0" err="1"/>
                  <a:t>lầm</a:t>
                </a:r>
                <a:r>
                  <a:rPr lang="en-US" sz="2600" b="1" dirty="0"/>
                  <a:t> trong </a:t>
                </a:r>
                <a:r>
                  <a:rPr lang="en-US" sz="2600" b="1" dirty="0" err="1"/>
                  <a:t>lập</a:t>
                </a:r>
                <a:r>
                  <a:rPr lang="en-US" sz="2600" b="1" dirty="0"/>
                  <a:t> </a:t>
                </a:r>
                <a:r>
                  <a:rPr lang="en-US" sz="2600" b="1" dirty="0" err="1"/>
                  <a:t>luận</a:t>
                </a:r>
                <a:r>
                  <a:rPr lang="en-US" sz="2600" b="1" dirty="0"/>
                  <a:t>) </a:t>
                </a:r>
                <a:r>
                  <a:rPr lang="en-US" sz="2600" b="1" dirty="0">
                    <a:solidFill>
                      <a:schemeClr val="accent2"/>
                    </a:solidFill>
                  </a:rPr>
                  <a:t>[BT 6.21d, SGK </a:t>
                </a:r>
                <a:r>
                  <a:rPr lang="en-US" sz="2600" b="1" dirty="0" err="1">
                    <a:solidFill>
                      <a:schemeClr val="accent2"/>
                    </a:solidFill>
                  </a:rPr>
                  <a:t>Toán</a:t>
                </a:r>
                <a:r>
                  <a:rPr lang="en-US" sz="2600" b="1" dirty="0">
                    <a:solidFill>
                      <a:schemeClr val="accent2"/>
                    </a:solidFill>
                  </a:rPr>
                  <a:t> 11, </a:t>
                </a:r>
                <a:r>
                  <a:rPr lang="en-US" sz="2600" b="1" dirty="0" err="1">
                    <a:solidFill>
                      <a:schemeClr val="accent2"/>
                    </a:solidFill>
                  </a:rPr>
                  <a:t>Tập</a:t>
                </a:r>
                <a:r>
                  <a:rPr lang="en-US" sz="2600" b="1" dirty="0">
                    <a:solidFill>
                      <a:schemeClr val="accent2"/>
                    </a:solidFill>
                  </a:rPr>
                  <a:t> 2, tr. 24]</a:t>
                </a:r>
              </a:p>
              <a:p>
                <a:pPr marL="0" indent="0" algn="just">
                  <a:buNone/>
                </a:pPr>
                <a:r>
                  <a:rPr lang="en-US" sz="2600" dirty="0" err="1"/>
                  <a:t>Để</a:t>
                </a:r>
                <a:r>
                  <a:rPr lang="en-US" sz="2600" dirty="0"/>
                  <a:t> </a:t>
                </a:r>
                <a:r>
                  <a:rPr lang="en-US" sz="2600" dirty="0" err="1"/>
                  <a:t>giải</a:t>
                </a:r>
                <a:r>
                  <a:rPr lang="en-US" sz="2600" dirty="0"/>
                  <a:t> </a:t>
                </a:r>
                <a:r>
                  <a:rPr lang="en-US" sz="2600" dirty="0" err="1"/>
                  <a:t>phương</a:t>
                </a:r>
                <a:r>
                  <a:rPr lang="en-US" sz="2600" dirty="0"/>
                  <a:t> </a:t>
                </a:r>
                <a:r>
                  <a:rPr lang="en-US" sz="2600" dirty="0" err="1"/>
                  <a:t>trình</a:t>
                </a:r>
                <a:r>
                  <a:rPr lang="en-US" sz="2600" dirty="0"/>
                  <a:t> </a:t>
                </a:r>
                <a14:m>
                  <m:oMath xmlns:m="http://schemas.openxmlformats.org/officeDocument/2006/math">
                    <m:func>
                      <m:funcPr>
                        <m:ctrlPr>
                          <a:rPr lang="en-US" sz="2600" i="1" smtClean="0">
                            <a:latin typeface="Cambria Math" panose="02040503050406030204" pitchFamily="18" charset="0"/>
                          </a:rPr>
                        </m:ctrlPr>
                      </m:funcPr>
                      <m:fName>
                        <m:sSub>
                          <m:sSubPr>
                            <m:ctrlPr>
                              <a:rPr lang="en-US" sz="2600" i="1" smtClean="0">
                                <a:latin typeface="Cambria Math" panose="02040503050406030204" pitchFamily="18" charset="0"/>
                              </a:rPr>
                            </m:ctrlPr>
                          </m:sSubPr>
                          <m:e>
                            <m:r>
                              <m:rPr>
                                <m:sty m:val="p"/>
                              </m:rPr>
                              <a:rPr lang="en-US" sz="2600" i="0" smtClean="0">
                                <a:latin typeface="Cambria Math" panose="02040503050406030204" pitchFamily="18" charset="0"/>
                              </a:rPr>
                              <m:t>log</m:t>
                            </m:r>
                          </m:e>
                          <m:sub>
                            <m:r>
                              <a:rPr lang="vi-VN" sz="2600" b="0" i="1" smtClean="0">
                                <a:latin typeface="Cambria Math" panose="02040503050406030204" pitchFamily="18" charset="0"/>
                              </a:rPr>
                              <m:t>3</m:t>
                            </m:r>
                          </m:sub>
                        </m:sSub>
                      </m:fName>
                      <m:e>
                        <m:d>
                          <m:dPr>
                            <m:ctrlPr>
                              <a:rPr lang="vi-VN" sz="2600" b="0" i="1" smtClean="0">
                                <a:latin typeface="Cambria Math" panose="02040503050406030204" pitchFamily="18" charset="0"/>
                              </a:rPr>
                            </m:ctrlPr>
                          </m:dPr>
                          <m:e>
                            <m:sSup>
                              <m:sSupPr>
                                <m:ctrlPr>
                                  <a:rPr lang="vi-VN" sz="2600" b="0" i="1" smtClean="0">
                                    <a:latin typeface="Cambria Math" panose="02040503050406030204" pitchFamily="18" charset="0"/>
                                  </a:rPr>
                                </m:ctrlPr>
                              </m:sSupPr>
                              <m:e>
                                <m:r>
                                  <a:rPr lang="vi-VN" sz="2600" b="0" i="1" smtClean="0">
                                    <a:latin typeface="Cambria Math" panose="02040503050406030204" pitchFamily="18" charset="0"/>
                                  </a:rPr>
                                  <m:t>𝑥</m:t>
                                </m:r>
                              </m:e>
                              <m:sup>
                                <m:r>
                                  <a:rPr lang="vi-VN" sz="2600" b="0" i="1" smtClean="0">
                                    <a:latin typeface="Cambria Math" panose="02040503050406030204" pitchFamily="18" charset="0"/>
                                  </a:rPr>
                                  <m:t>2</m:t>
                                </m:r>
                              </m:sup>
                            </m:sSup>
                            <m:r>
                              <a:rPr lang="vi-VN" sz="2600" b="0" i="1" smtClean="0">
                                <a:latin typeface="Cambria Math" panose="02040503050406030204" pitchFamily="18" charset="0"/>
                              </a:rPr>
                              <m:t>−3</m:t>
                            </m:r>
                            <m:r>
                              <m:rPr>
                                <m:sty m:val="p"/>
                              </m:rPr>
                              <a:rPr lang="vi-VN" sz="2600" i="1">
                                <a:latin typeface="Cambria Math" panose="02040503050406030204" pitchFamily="18" charset="0"/>
                              </a:rPr>
                              <m:t>x</m:t>
                            </m:r>
                            <m:r>
                              <a:rPr lang="vi-VN" sz="2600" b="0" i="1" smtClean="0">
                                <a:latin typeface="Cambria Math" panose="02040503050406030204" pitchFamily="18" charset="0"/>
                              </a:rPr>
                              <m:t>+2</m:t>
                            </m:r>
                          </m:e>
                        </m:d>
                        <m:r>
                          <a:rPr lang="vi-VN" sz="2600" b="0" i="1" smtClean="0">
                            <a:latin typeface="Cambria Math" panose="02040503050406030204" pitchFamily="18" charset="0"/>
                          </a:rPr>
                          <m:t>=</m:t>
                        </m:r>
                        <m:func>
                          <m:funcPr>
                            <m:ctrlPr>
                              <a:rPr lang="vi-VN" sz="2600" b="0" i="1" smtClean="0">
                                <a:latin typeface="Cambria Math" panose="02040503050406030204" pitchFamily="18" charset="0"/>
                              </a:rPr>
                            </m:ctrlPr>
                          </m:funcPr>
                          <m:fName>
                            <m:sSub>
                              <m:sSubPr>
                                <m:ctrlPr>
                                  <a:rPr lang="vi-VN" sz="2600" b="0" i="1" smtClean="0">
                                    <a:latin typeface="Cambria Math" panose="02040503050406030204" pitchFamily="18" charset="0"/>
                                  </a:rPr>
                                </m:ctrlPr>
                              </m:sSubPr>
                              <m:e>
                                <m:r>
                                  <m:rPr>
                                    <m:sty m:val="p"/>
                                  </m:rPr>
                                  <a:rPr lang="vi-VN" sz="2600" b="0" i="0" smtClean="0">
                                    <a:latin typeface="Cambria Math" panose="02040503050406030204" pitchFamily="18" charset="0"/>
                                  </a:rPr>
                                  <m:t>log</m:t>
                                </m:r>
                              </m:e>
                              <m:sub>
                                <m:r>
                                  <a:rPr lang="vi-VN" sz="2600" b="0" i="1" smtClean="0">
                                    <a:latin typeface="Cambria Math" panose="02040503050406030204" pitchFamily="18" charset="0"/>
                                  </a:rPr>
                                  <m:t>3</m:t>
                                </m:r>
                              </m:sub>
                            </m:sSub>
                          </m:fName>
                          <m:e>
                            <m:d>
                              <m:dPr>
                                <m:ctrlPr>
                                  <a:rPr lang="vi-VN" sz="2600" b="0" i="1" smtClean="0">
                                    <a:latin typeface="Cambria Math" panose="02040503050406030204" pitchFamily="18" charset="0"/>
                                  </a:rPr>
                                </m:ctrlPr>
                              </m:dPr>
                              <m:e>
                                <m:r>
                                  <a:rPr lang="vi-VN" sz="2600" b="0" i="1" smtClean="0">
                                    <a:latin typeface="Cambria Math" panose="02040503050406030204" pitchFamily="18" charset="0"/>
                                  </a:rPr>
                                  <m:t>2</m:t>
                                </m:r>
                                <m:r>
                                  <m:rPr>
                                    <m:sty m:val="p"/>
                                  </m:rPr>
                                  <a:rPr lang="vi-VN" sz="2600" i="1">
                                    <a:latin typeface="Cambria Math" panose="02040503050406030204" pitchFamily="18" charset="0"/>
                                  </a:rPr>
                                  <m:t>x</m:t>
                                </m:r>
                                <m:r>
                                  <a:rPr lang="vi-VN" sz="2600" b="0" i="1" smtClean="0">
                                    <a:latin typeface="Cambria Math" panose="02040503050406030204" pitchFamily="18" charset="0"/>
                                  </a:rPr>
                                  <m:t>−4</m:t>
                                </m:r>
                              </m:e>
                            </m:d>
                            <m:r>
                              <a:rPr lang="vi-VN" sz="2600" b="0" i="1" smtClean="0">
                                <a:latin typeface="Cambria Math" panose="02040503050406030204" pitchFamily="18" charset="0"/>
                              </a:rPr>
                              <m:t>, </m:t>
                            </m:r>
                          </m:e>
                        </m:func>
                      </m:e>
                    </m:func>
                  </m:oMath>
                </a14:m>
                <a:r>
                  <a:rPr lang="en-US" sz="2600" dirty="0" err="1"/>
                  <a:t>bạn</a:t>
                </a:r>
                <a:r>
                  <a:rPr lang="en-US" sz="2600" dirty="0"/>
                  <a:t> Thanh </a:t>
                </a:r>
                <a:r>
                  <a:rPr lang="en-US" sz="2600" dirty="0" err="1"/>
                  <a:t>trình</a:t>
                </a:r>
                <a:r>
                  <a:rPr lang="en-US" sz="2600" dirty="0"/>
                  <a:t> </a:t>
                </a:r>
                <a:r>
                  <a:rPr lang="en-US" sz="2600" dirty="0" err="1"/>
                  <a:t>bày</a:t>
                </a:r>
                <a:r>
                  <a:rPr lang="en-US" sz="2600" dirty="0"/>
                  <a:t> </a:t>
                </a:r>
                <a:r>
                  <a:rPr lang="en-US" sz="2600" dirty="0" err="1"/>
                  <a:t>lời</a:t>
                </a:r>
                <a:r>
                  <a:rPr lang="en-US" sz="2600" dirty="0"/>
                  <a:t> </a:t>
                </a:r>
                <a:r>
                  <a:rPr lang="en-US" sz="2600" dirty="0" err="1"/>
                  <a:t>giải</a:t>
                </a:r>
                <a:r>
                  <a:rPr lang="en-US" sz="2600" dirty="0"/>
                  <a:t> </a:t>
                </a:r>
                <a:r>
                  <a:rPr lang="en-US" sz="2600" dirty="0" err="1"/>
                  <a:t>như</a:t>
                </a:r>
                <a:r>
                  <a:rPr lang="en-US" sz="2600" dirty="0"/>
                  <a:t> </a:t>
                </a:r>
                <a:r>
                  <a:rPr lang="en-US" sz="2600" dirty="0" err="1"/>
                  <a:t>sau</a:t>
                </a:r>
                <a:r>
                  <a:rPr lang="en-US" sz="2600" dirty="0"/>
                  <a:t>:</a:t>
                </a:r>
              </a:p>
              <a:p>
                <a:pPr marL="0" indent="0" algn="just">
                  <a:buNone/>
                </a:pPr>
                <a14:m>
                  <m:oMathPara xmlns:m="http://schemas.openxmlformats.org/officeDocument/2006/math">
                    <m:oMathParaPr>
                      <m:jc m:val="left"/>
                    </m:oMathParaPr>
                    <m:oMath xmlns:m="http://schemas.openxmlformats.org/officeDocument/2006/math">
                      <m:func>
                        <m:funcPr>
                          <m:ctrlPr>
                            <a:rPr lang="en-US" sz="2600" i="1" smtClean="0">
                              <a:latin typeface="Cambria Math" panose="02040503050406030204" pitchFamily="18" charset="0"/>
                            </a:rPr>
                          </m:ctrlPr>
                        </m:funcPr>
                        <m:fName>
                          <m:sSub>
                            <m:sSubPr>
                              <m:ctrlPr>
                                <a:rPr lang="en-US" sz="2600" i="1" smtClean="0">
                                  <a:latin typeface="Cambria Math" panose="02040503050406030204" pitchFamily="18" charset="0"/>
                                </a:rPr>
                              </m:ctrlPr>
                            </m:sSubPr>
                            <m:e>
                              <m:r>
                                <a:rPr lang="vi-VN" sz="2600" b="0" i="0" smtClean="0">
                                  <a:latin typeface="Cambria Math" panose="02040503050406030204" pitchFamily="18" charset="0"/>
                                </a:rPr>
                                <m:t>       </m:t>
                              </m:r>
                              <m:r>
                                <m:rPr>
                                  <m:sty m:val="p"/>
                                </m:rPr>
                                <a:rPr lang="en-US" sz="2600" i="0" smtClean="0">
                                  <a:latin typeface="Cambria Math" panose="02040503050406030204" pitchFamily="18" charset="0"/>
                                </a:rPr>
                                <m:t>log</m:t>
                              </m:r>
                            </m:e>
                            <m:sub>
                              <m:r>
                                <a:rPr lang="vi-VN" sz="2600" b="0" i="1" smtClean="0">
                                  <a:latin typeface="Cambria Math" panose="02040503050406030204" pitchFamily="18" charset="0"/>
                                </a:rPr>
                                <m:t>3</m:t>
                              </m:r>
                            </m:sub>
                          </m:sSub>
                        </m:fName>
                        <m:e>
                          <m:d>
                            <m:dPr>
                              <m:ctrlPr>
                                <a:rPr lang="vi-VN" sz="2600" b="0" i="1" smtClean="0">
                                  <a:latin typeface="Cambria Math" panose="02040503050406030204" pitchFamily="18" charset="0"/>
                                </a:rPr>
                              </m:ctrlPr>
                            </m:dPr>
                            <m:e>
                              <m:sSup>
                                <m:sSupPr>
                                  <m:ctrlPr>
                                    <a:rPr lang="vi-VN" sz="2600" b="0" i="1" smtClean="0">
                                      <a:latin typeface="Cambria Math" panose="02040503050406030204" pitchFamily="18" charset="0"/>
                                    </a:rPr>
                                  </m:ctrlPr>
                                </m:sSupPr>
                                <m:e>
                                  <m:r>
                                    <a:rPr lang="vi-VN" sz="2600" b="0" i="1" smtClean="0">
                                      <a:latin typeface="Cambria Math" panose="02040503050406030204" pitchFamily="18" charset="0"/>
                                    </a:rPr>
                                    <m:t>𝑥</m:t>
                                  </m:r>
                                </m:e>
                                <m:sup>
                                  <m:r>
                                    <a:rPr lang="vi-VN" sz="2600" b="0" i="1" smtClean="0">
                                      <a:latin typeface="Cambria Math" panose="02040503050406030204" pitchFamily="18" charset="0"/>
                                    </a:rPr>
                                    <m:t>2</m:t>
                                  </m:r>
                                </m:sup>
                              </m:sSup>
                              <m:r>
                                <a:rPr lang="vi-VN" sz="2600" b="0" i="1" smtClean="0">
                                  <a:latin typeface="Cambria Math" panose="02040503050406030204" pitchFamily="18" charset="0"/>
                                </a:rPr>
                                <m:t>−3</m:t>
                              </m:r>
                              <m:r>
                                <m:rPr>
                                  <m:sty m:val="p"/>
                                </m:rPr>
                                <a:rPr lang="vi-VN" sz="2600" i="1" smtClean="0">
                                  <a:latin typeface="Cambria Math" panose="02040503050406030204" pitchFamily="18" charset="0"/>
                                </a:rPr>
                                <m:t>x</m:t>
                              </m:r>
                              <m:r>
                                <a:rPr lang="vi-VN" sz="2600" b="0" i="1" smtClean="0">
                                  <a:latin typeface="Cambria Math" panose="02040503050406030204" pitchFamily="18" charset="0"/>
                                </a:rPr>
                                <m:t>+2</m:t>
                              </m:r>
                            </m:e>
                          </m:d>
                          <m:r>
                            <a:rPr lang="vi-VN" sz="2600" b="0" i="1" smtClean="0">
                              <a:latin typeface="Cambria Math" panose="02040503050406030204" pitchFamily="18" charset="0"/>
                            </a:rPr>
                            <m:t>=</m:t>
                          </m:r>
                          <m:func>
                            <m:funcPr>
                              <m:ctrlPr>
                                <a:rPr lang="vi-VN" sz="2600" b="0" i="1" smtClean="0">
                                  <a:latin typeface="Cambria Math" panose="02040503050406030204" pitchFamily="18" charset="0"/>
                                </a:rPr>
                              </m:ctrlPr>
                            </m:funcPr>
                            <m:fName>
                              <m:sSub>
                                <m:sSubPr>
                                  <m:ctrlPr>
                                    <a:rPr lang="vi-VN" sz="2600" b="0" i="1" smtClean="0">
                                      <a:latin typeface="Cambria Math" panose="02040503050406030204" pitchFamily="18" charset="0"/>
                                    </a:rPr>
                                  </m:ctrlPr>
                                </m:sSubPr>
                                <m:e>
                                  <m:r>
                                    <m:rPr>
                                      <m:sty m:val="p"/>
                                    </m:rPr>
                                    <a:rPr lang="vi-VN" sz="2600" b="0" i="0" smtClean="0">
                                      <a:latin typeface="Cambria Math" panose="02040503050406030204" pitchFamily="18" charset="0"/>
                                    </a:rPr>
                                    <m:t>log</m:t>
                                  </m:r>
                                </m:e>
                                <m:sub>
                                  <m:r>
                                    <a:rPr lang="vi-VN" sz="2600" b="0" i="1" smtClean="0">
                                      <a:latin typeface="Cambria Math" panose="02040503050406030204" pitchFamily="18" charset="0"/>
                                    </a:rPr>
                                    <m:t>3</m:t>
                                  </m:r>
                                </m:sub>
                              </m:sSub>
                            </m:fName>
                            <m:e>
                              <m:d>
                                <m:dPr>
                                  <m:ctrlPr>
                                    <a:rPr lang="vi-VN" sz="2600" b="0" i="1" smtClean="0">
                                      <a:latin typeface="Cambria Math" panose="02040503050406030204" pitchFamily="18" charset="0"/>
                                    </a:rPr>
                                  </m:ctrlPr>
                                </m:dPr>
                                <m:e>
                                  <m:r>
                                    <a:rPr lang="vi-VN" sz="2600" b="0" i="1" smtClean="0">
                                      <a:latin typeface="Cambria Math" panose="02040503050406030204" pitchFamily="18" charset="0"/>
                                    </a:rPr>
                                    <m:t>2</m:t>
                                  </m:r>
                                  <m:r>
                                    <m:rPr>
                                      <m:sty m:val="p"/>
                                    </m:rPr>
                                    <a:rPr lang="vi-VN" sz="2600" i="1">
                                      <a:latin typeface="Cambria Math" panose="02040503050406030204" pitchFamily="18" charset="0"/>
                                    </a:rPr>
                                    <m:t>x</m:t>
                                  </m:r>
                                  <m:r>
                                    <a:rPr lang="vi-VN" sz="2600" b="0" i="1" smtClean="0">
                                      <a:latin typeface="Cambria Math" panose="02040503050406030204" pitchFamily="18" charset="0"/>
                                    </a:rPr>
                                    <m:t>−4</m:t>
                                  </m:r>
                                </m:e>
                              </m:d>
                              <m:r>
                                <a:rPr lang="vi-VN" sz="2600" b="0" i="1" smtClean="0">
                                  <a:latin typeface="Cambria Math" panose="02040503050406030204" pitchFamily="18" charset="0"/>
                                  <a:ea typeface="Cambria Math" panose="02040503050406030204" pitchFamily="18" charset="0"/>
                                </a:rPr>
                                <m:t>⟺</m:t>
                              </m:r>
                              <m:sSup>
                                <m:sSupPr>
                                  <m:ctrlPr>
                                    <a:rPr lang="vi-VN" sz="2600" b="0" i="1" smtClean="0">
                                      <a:latin typeface="Cambria Math" panose="02040503050406030204" pitchFamily="18" charset="0"/>
                                      <a:ea typeface="Cambria Math" panose="02040503050406030204" pitchFamily="18" charset="0"/>
                                    </a:rPr>
                                  </m:ctrlPr>
                                </m:sSupPr>
                                <m:e>
                                  <m:r>
                                    <m:rPr>
                                      <m:sty m:val="p"/>
                                    </m:rPr>
                                    <a:rPr lang="vi-VN" sz="2600" i="1">
                                      <a:latin typeface="Cambria Math" panose="02040503050406030204" pitchFamily="18" charset="0"/>
                                      <a:ea typeface="Cambria Math" panose="02040503050406030204" pitchFamily="18" charset="0"/>
                                    </a:rPr>
                                    <m:t>x</m:t>
                                  </m:r>
                                </m:e>
                                <m:sup>
                                  <m:r>
                                    <a:rPr lang="vi-VN" sz="2600" b="0" i="1" smtClean="0">
                                      <a:latin typeface="Cambria Math" panose="02040503050406030204" pitchFamily="18" charset="0"/>
                                      <a:ea typeface="Cambria Math" panose="02040503050406030204" pitchFamily="18" charset="0"/>
                                    </a:rPr>
                                    <m:t>2</m:t>
                                  </m:r>
                                </m:sup>
                              </m:sSup>
                              <m:r>
                                <a:rPr lang="vi-VN" sz="2600" b="0" i="1" smtClean="0">
                                  <a:latin typeface="Cambria Math" panose="02040503050406030204" pitchFamily="18" charset="0"/>
                                  <a:ea typeface="Cambria Math" panose="02040503050406030204" pitchFamily="18" charset="0"/>
                                </a:rPr>
                                <m:t>−3</m:t>
                              </m:r>
                              <m:r>
                                <m:rPr>
                                  <m:sty m:val="p"/>
                                </m:rPr>
                                <a:rPr lang="vi-VN" sz="2600" i="1">
                                  <a:latin typeface="Cambria Math" panose="02040503050406030204" pitchFamily="18" charset="0"/>
                                  <a:ea typeface="Cambria Math" panose="02040503050406030204" pitchFamily="18" charset="0"/>
                                </a:rPr>
                                <m:t>x</m:t>
                              </m:r>
                              <m:r>
                                <a:rPr lang="vi-VN" sz="2600" b="0" i="1" smtClean="0">
                                  <a:latin typeface="Cambria Math" panose="02040503050406030204" pitchFamily="18" charset="0"/>
                                  <a:ea typeface="Cambria Math" panose="02040503050406030204" pitchFamily="18" charset="0"/>
                                </a:rPr>
                                <m:t>+2=2</m:t>
                              </m:r>
                              <m:r>
                                <m:rPr>
                                  <m:sty m:val="p"/>
                                </m:rPr>
                                <a:rPr lang="vi-VN" sz="2600" i="1">
                                  <a:latin typeface="Cambria Math" panose="02040503050406030204" pitchFamily="18" charset="0"/>
                                  <a:ea typeface="Cambria Math" panose="02040503050406030204" pitchFamily="18" charset="0"/>
                                </a:rPr>
                                <m:t>x</m:t>
                              </m:r>
                              <m:r>
                                <a:rPr lang="vi-VN" sz="2600" b="0" i="1" smtClean="0">
                                  <a:latin typeface="Cambria Math" panose="02040503050406030204" pitchFamily="18" charset="0"/>
                                  <a:ea typeface="Cambria Math" panose="02040503050406030204" pitchFamily="18" charset="0"/>
                                </a:rPr>
                                <m:t>−4</m:t>
                              </m:r>
                              <m:r>
                                <a:rPr lang="vi-VN" sz="2600" b="0" i="1" smtClean="0">
                                  <a:latin typeface="Cambria Math" panose="02040503050406030204" pitchFamily="18" charset="0"/>
                                </a:rPr>
                                <m:t> </m:t>
                              </m:r>
                            </m:e>
                          </m:func>
                        </m:e>
                      </m:func>
                    </m:oMath>
                  </m:oMathPara>
                </a14:m>
                <a:endParaRPr lang="en-US" sz="2600" dirty="0"/>
              </a:p>
              <a:p>
                <a:pPr marL="0" indent="0" algn="just">
                  <a:buNone/>
                </a:pPr>
                <a14:m>
                  <m:oMathPara xmlns:m="http://schemas.openxmlformats.org/officeDocument/2006/math">
                    <m:oMathParaPr>
                      <m:jc m:val="left"/>
                    </m:oMathParaPr>
                    <m:oMath xmlns:m="http://schemas.openxmlformats.org/officeDocument/2006/math">
                      <m:r>
                        <a:rPr lang="en-US" sz="2600" i="1" smtClean="0">
                          <a:latin typeface="Cambria Math" panose="02040503050406030204" pitchFamily="18" charset="0"/>
                          <a:ea typeface="Cambria Math" panose="02040503050406030204" pitchFamily="18" charset="0"/>
                        </a:rPr>
                        <m:t>⟺</m:t>
                      </m:r>
                      <m:d>
                        <m:dPr>
                          <m:ctrlPr>
                            <a:rPr lang="vi-VN" sz="2600" b="0" i="1" smtClean="0">
                              <a:latin typeface="Cambria Math" panose="02040503050406030204" pitchFamily="18" charset="0"/>
                              <a:ea typeface="Cambria Math" panose="02040503050406030204" pitchFamily="18" charset="0"/>
                            </a:rPr>
                          </m:ctrlPr>
                        </m:dPr>
                        <m:e>
                          <m:r>
                            <m:rPr>
                              <m:sty m:val="p"/>
                            </m:rPr>
                            <a:rPr lang="vi-VN" sz="2600" i="1">
                              <a:latin typeface="Cambria Math" panose="02040503050406030204" pitchFamily="18" charset="0"/>
                              <a:ea typeface="Cambria Math" panose="02040503050406030204" pitchFamily="18" charset="0"/>
                            </a:rPr>
                            <m:t>x</m:t>
                          </m:r>
                          <m:r>
                            <a:rPr lang="vi-VN" sz="2600" b="0" i="1" smtClean="0">
                              <a:latin typeface="Cambria Math" panose="02040503050406030204" pitchFamily="18" charset="0"/>
                              <a:ea typeface="Cambria Math" panose="02040503050406030204" pitchFamily="18" charset="0"/>
                            </a:rPr>
                            <m:t>−1</m:t>
                          </m:r>
                        </m:e>
                      </m:d>
                      <m:d>
                        <m:dPr>
                          <m:ctrlPr>
                            <a:rPr lang="vi-VN" sz="2600" b="0" i="1" smtClean="0">
                              <a:latin typeface="Cambria Math" panose="02040503050406030204" pitchFamily="18" charset="0"/>
                              <a:ea typeface="Cambria Math" panose="02040503050406030204" pitchFamily="18" charset="0"/>
                            </a:rPr>
                          </m:ctrlPr>
                        </m:dPr>
                        <m:e>
                          <m:r>
                            <m:rPr>
                              <m:sty m:val="p"/>
                            </m:rPr>
                            <a:rPr lang="vi-VN" sz="2600" i="1">
                              <a:latin typeface="Cambria Math" panose="02040503050406030204" pitchFamily="18" charset="0"/>
                              <a:ea typeface="Cambria Math" panose="02040503050406030204" pitchFamily="18" charset="0"/>
                            </a:rPr>
                            <m:t>x</m:t>
                          </m:r>
                          <m:r>
                            <a:rPr lang="vi-VN" sz="2600" b="0" i="1" smtClean="0">
                              <a:latin typeface="Cambria Math" panose="02040503050406030204" pitchFamily="18" charset="0"/>
                              <a:ea typeface="Cambria Math" panose="02040503050406030204" pitchFamily="18" charset="0"/>
                            </a:rPr>
                            <m:t>−2</m:t>
                          </m:r>
                        </m:e>
                      </m:d>
                      <m:r>
                        <a:rPr lang="vi-VN" sz="2600" b="0" i="1" smtClean="0">
                          <a:latin typeface="Cambria Math" panose="02040503050406030204" pitchFamily="18" charset="0"/>
                          <a:ea typeface="Cambria Math" panose="02040503050406030204" pitchFamily="18" charset="0"/>
                        </a:rPr>
                        <m:t>=2</m:t>
                      </m:r>
                      <m:d>
                        <m:dPr>
                          <m:ctrlPr>
                            <a:rPr lang="vi-VN" sz="2600" b="0" i="1" smtClean="0">
                              <a:latin typeface="Cambria Math" panose="02040503050406030204" pitchFamily="18" charset="0"/>
                              <a:ea typeface="Cambria Math" panose="02040503050406030204" pitchFamily="18" charset="0"/>
                            </a:rPr>
                          </m:ctrlPr>
                        </m:dPr>
                        <m:e>
                          <m:r>
                            <m:rPr>
                              <m:sty m:val="p"/>
                            </m:rPr>
                            <a:rPr lang="vi-VN" sz="2600" i="1">
                              <a:latin typeface="Cambria Math" panose="02040503050406030204" pitchFamily="18" charset="0"/>
                              <a:ea typeface="Cambria Math" panose="02040503050406030204" pitchFamily="18" charset="0"/>
                            </a:rPr>
                            <m:t>x</m:t>
                          </m:r>
                          <m:r>
                            <a:rPr lang="vi-VN" sz="2600" b="0" i="1" smtClean="0">
                              <a:latin typeface="Cambria Math" panose="02040503050406030204" pitchFamily="18" charset="0"/>
                              <a:ea typeface="Cambria Math" panose="02040503050406030204" pitchFamily="18" charset="0"/>
                            </a:rPr>
                            <m:t>−2</m:t>
                          </m:r>
                        </m:e>
                      </m:d>
                      <m:r>
                        <a:rPr lang="vi-VN" sz="2600" b="0" i="1" smtClean="0">
                          <a:latin typeface="Cambria Math" panose="02040503050406030204" pitchFamily="18" charset="0"/>
                          <a:ea typeface="Cambria Math" panose="02040503050406030204" pitchFamily="18" charset="0"/>
                        </a:rPr>
                        <m:t>⟺</m:t>
                      </m:r>
                      <m:d>
                        <m:dPr>
                          <m:ctrlPr>
                            <a:rPr lang="vi-VN" sz="2600" b="0" i="1" smtClean="0">
                              <a:latin typeface="Cambria Math" panose="02040503050406030204" pitchFamily="18" charset="0"/>
                              <a:ea typeface="Cambria Math" panose="02040503050406030204" pitchFamily="18" charset="0"/>
                            </a:rPr>
                          </m:ctrlPr>
                        </m:dPr>
                        <m:e>
                          <m:r>
                            <m:rPr>
                              <m:sty m:val="p"/>
                            </m:rPr>
                            <a:rPr lang="vi-VN" sz="2600" i="1">
                              <a:latin typeface="Cambria Math" panose="02040503050406030204" pitchFamily="18" charset="0"/>
                              <a:ea typeface="Cambria Math" panose="02040503050406030204" pitchFamily="18" charset="0"/>
                            </a:rPr>
                            <m:t>x</m:t>
                          </m:r>
                          <m:r>
                            <a:rPr lang="vi-VN" sz="2600" b="0" i="1" smtClean="0">
                              <a:latin typeface="Cambria Math" panose="02040503050406030204" pitchFamily="18" charset="0"/>
                              <a:ea typeface="Cambria Math" panose="02040503050406030204" pitchFamily="18" charset="0"/>
                            </a:rPr>
                            <m:t>−2</m:t>
                          </m:r>
                        </m:e>
                      </m:d>
                      <m:d>
                        <m:dPr>
                          <m:ctrlPr>
                            <a:rPr lang="vi-VN" sz="2600" b="0" i="1" smtClean="0">
                              <a:latin typeface="Cambria Math" panose="02040503050406030204" pitchFamily="18" charset="0"/>
                              <a:ea typeface="Cambria Math" panose="02040503050406030204" pitchFamily="18" charset="0"/>
                            </a:rPr>
                          </m:ctrlPr>
                        </m:dPr>
                        <m:e>
                          <m:r>
                            <m:rPr>
                              <m:sty m:val="p"/>
                            </m:rPr>
                            <a:rPr lang="vi-VN" sz="2600" i="1">
                              <a:latin typeface="Cambria Math" panose="02040503050406030204" pitchFamily="18" charset="0"/>
                              <a:ea typeface="Cambria Math" panose="02040503050406030204" pitchFamily="18" charset="0"/>
                            </a:rPr>
                            <m:t>x</m:t>
                          </m:r>
                          <m:r>
                            <a:rPr lang="vi-VN" sz="2600" b="0" i="1" smtClean="0">
                              <a:latin typeface="Cambria Math" panose="02040503050406030204" pitchFamily="18" charset="0"/>
                              <a:ea typeface="Cambria Math" panose="02040503050406030204" pitchFamily="18" charset="0"/>
                            </a:rPr>
                            <m:t>−3</m:t>
                          </m:r>
                        </m:e>
                      </m:d>
                      <m:r>
                        <a:rPr lang="vi-VN" sz="2600" b="0" i="1" smtClean="0">
                          <a:latin typeface="Cambria Math" panose="02040503050406030204" pitchFamily="18" charset="0"/>
                          <a:ea typeface="Cambria Math" panose="02040503050406030204" pitchFamily="18" charset="0"/>
                        </a:rPr>
                        <m:t>=0⟺</m:t>
                      </m:r>
                      <m:r>
                        <m:rPr>
                          <m:sty m:val="p"/>
                        </m:rPr>
                        <a:rPr lang="vi-VN" sz="2600" i="1">
                          <a:latin typeface="Cambria Math" panose="02040503050406030204" pitchFamily="18" charset="0"/>
                          <a:ea typeface="Cambria Math" panose="02040503050406030204" pitchFamily="18" charset="0"/>
                        </a:rPr>
                        <m:t>x</m:t>
                      </m:r>
                      <m:r>
                        <a:rPr lang="vi-VN" sz="2600" b="0" i="1" smtClean="0">
                          <a:latin typeface="Cambria Math" panose="02040503050406030204" pitchFamily="18" charset="0"/>
                          <a:ea typeface="Cambria Math" panose="02040503050406030204" pitchFamily="18" charset="0"/>
                        </a:rPr>
                        <m:t>=2 </m:t>
                      </m:r>
                      <m:r>
                        <m:rPr>
                          <m:sty m:val="p"/>
                        </m:rPr>
                        <a:rPr lang="vi-VN" sz="2600" i="1">
                          <a:latin typeface="Cambria Math" panose="02040503050406030204" pitchFamily="18" charset="0"/>
                          <a:ea typeface="Cambria Math" panose="02040503050406030204" pitchFamily="18" charset="0"/>
                        </a:rPr>
                        <m:t>ho</m:t>
                      </m:r>
                      <m:r>
                        <a:rPr lang="vi-VN" sz="2600" i="1">
                          <a:latin typeface="Cambria Math" panose="02040503050406030204" pitchFamily="18" charset="0"/>
                          <a:ea typeface="Cambria Math" panose="02040503050406030204" pitchFamily="18" charset="0"/>
                        </a:rPr>
                        <m:t>ặ</m:t>
                      </m:r>
                      <m:r>
                        <m:rPr>
                          <m:sty m:val="p"/>
                        </m:rPr>
                        <a:rPr lang="vi-VN" sz="2600" i="1">
                          <a:latin typeface="Cambria Math" panose="02040503050406030204" pitchFamily="18" charset="0"/>
                          <a:ea typeface="Cambria Math" panose="02040503050406030204" pitchFamily="18" charset="0"/>
                        </a:rPr>
                        <m:t>c</m:t>
                      </m:r>
                      <m:r>
                        <a:rPr lang="vi-VN" sz="2600" b="0" i="1" smtClean="0">
                          <a:latin typeface="Cambria Math" panose="02040503050406030204" pitchFamily="18" charset="0"/>
                          <a:ea typeface="Cambria Math" panose="02040503050406030204" pitchFamily="18" charset="0"/>
                        </a:rPr>
                        <m:t> </m:t>
                      </m:r>
                      <m:r>
                        <m:rPr>
                          <m:sty m:val="p"/>
                        </m:rPr>
                        <a:rPr lang="vi-VN" sz="2600" i="1">
                          <a:latin typeface="Cambria Math" panose="02040503050406030204" pitchFamily="18" charset="0"/>
                          <a:ea typeface="Cambria Math" panose="02040503050406030204" pitchFamily="18" charset="0"/>
                        </a:rPr>
                        <m:t>x</m:t>
                      </m:r>
                      <m:r>
                        <a:rPr lang="vi-VN" sz="2600" b="0" i="1" smtClean="0">
                          <a:latin typeface="Cambria Math" panose="02040503050406030204" pitchFamily="18" charset="0"/>
                          <a:ea typeface="Cambria Math" panose="02040503050406030204" pitchFamily="18" charset="0"/>
                        </a:rPr>
                        <m:t>=3.</m:t>
                      </m:r>
                    </m:oMath>
                  </m:oMathPara>
                </a14:m>
                <a:endParaRPr lang="en-US" sz="2600" dirty="0"/>
              </a:p>
              <a:p>
                <a:pPr marL="0" indent="0" algn="just">
                  <a:buNone/>
                </a:pPr>
                <a:r>
                  <a:rPr lang="en-US" sz="2600" dirty="0" err="1"/>
                  <a:t>Vậy</a:t>
                </a:r>
                <a:r>
                  <a:rPr lang="en-US" sz="2600" dirty="0"/>
                  <a:t> </a:t>
                </a:r>
                <a:r>
                  <a:rPr lang="en-US" sz="2600" dirty="0" err="1"/>
                  <a:t>phương</a:t>
                </a:r>
                <a:r>
                  <a:rPr lang="en-US" sz="2600" dirty="0"/>
                  <a:t> </a:t>
                </a:r>
                <a:r>
                  <a:rPr lang="en-US" sz="2600" dirty="0" err="1"/>
                  <a:t>trình</a:t>
                </a:r>
                <a:r>
                  <a:rPr lang="en-US" sz="2600" dirty="0"/>
                  <a:t> </a:t>
                </a:r>
                <a:r>
                  <a:rPr lang="en-US" sz="2600" dirty="0" err="1"/>
                  <a:t>đã</a:t>
                </a:r>
                <a:r>
                  <a:rPr lang="en-US" sz="2600" dirty="0"/>
                  <a:t> </a:t>
                </a:r>
                <a:r>
                  <a:rPr lang="en-US" sz="2600" dirty="0" err="1"/>
                  <a:t>cho</a:t>
                </a:r>
                <a:r>
                  <a:rPr lang="en-US" sz="2600" dirty="0"/>
                  <a:t> </a:t>
                </a:r>
                <a:r>
                  <a:rPr lang="en-US" sz="2600" dirty="0" err="1"/>
                  <a:t>có</a:t>
                </a:r>
                <a:r>
                  <a:rPr lang="en-US" sz="2600" dirty="0"/>
                  <a:t> </a:t>
                </a:r>
                <a:r>
                  <a:rPr lang="en-US" sz="2600" dirty="0" err="1"/>
                  <a:t>hai</a:t>
                </a:r>
                <a:r>
                  <a:rPr lang="en-US" sz="2600" dirty="0"/>
                  <a:t> </a:t>
                </a:r>
                <a:r>
                  <a:rPr lang="en-US" sz="2600" dirty="0" err="1"/>
                  <a:t>nghiệm</a:t>
                </a:r>
                <a:r>
                  <a:rPr lang="en-US" sz="2600" dirty="0"/>
                  <a:t> </a:t>
                </a:r>
                <a:r>
                  <a:rPr lang="en-US" sz="2600" dirty="0" err="1"/>
                  <a:t>là</a:t>
                </a:r>
                <a:r>
                  <a:rPr lang="en-US" sz="2600" dirty="0"/>
                  <a:t> </a:t>
                </a:r>
                <a14:m>
                  <m:oMath xmlns:m="http://schemas.openxmlformats.org/officeDocument/2006/math">
                    <m:r>
                      <m:rPr>
                        <m:sty m:val="p"/>
                      </m:rPr>
                      <a:rPr lang="en-US" sz="2600" i="1" dirty="0">
                        <a:latin typeface="Cambria Math" panose="02040503050406030204" pitchFamily="18" charset="0"/>
                      </a:rPr>
                      <m:t>x</m:t>
                    </m:r>
                    <m:r>
                      <a:rPr lang="vi-VN" sz="2600" b="0" i="1" dirty="0" smtClean="0">
                        <a:latin typeface="Cambria Math" panose="02040503050406030204" pitchFamily="18" charset="0"/>
                      </a:rPr>
                      <m:t>=2</m:t>
                    </m:r>
                  </m:oMath>
                </a14:m>
                <a:r>
                  <a:rPr lang="en-US" sz="2600" dirty="0"/>
                  <a:t> </a:t>
                </a:r>
                <a:r>
                  <a:rPr lang="en-US" sz="2600" dirty="0" err="1"/>
                  <a:t>và</a:t>
                </a:r>
                <a:r>
                  <a:rPr lang="en-US" sz="2600" dirty="0"/>
                  <a:t> </a:t>
                </a:r>
                <a14:m>
                  <m:oMath xmlns:m="http://schemas.openxmlformats.org/officeDocument/2006/math">
                    <m:r>
                      <m:rPr>
                        <m:sty m:val="p"/>
                      </m:rPr>
                      <a:rPr lang="en-US" sz="2600" i="1" dirty="0">
                        <a:latin typeface="Cambria Math" panose="02040503050406030204" pitchFamily="18" charset="0"/>
                      </a:rPr>
                      <m:t>x</m:t>
                    </m:r>
                    <m:r>
                      <a:rPr lang="vi-VN" sz="2600" b="0" i="1" dirty="0" smtClean="0">
                        <a:latin typeface="Cambria Math" panose="02040503050406030204" pitchFamily="18" charset="0"/>
                      </a:rPr>
                      <m:t>=3.</m:t>
                    </m:r>
                  </m:oMath>
                </a14:m>
                <a:endParaRPr lang="en-US" sz="2600" dirty="0"/>
              </a:p>
              <a:p>
                <a:pPr marL="0" indent="0" algn="just">
                  <a:buNone/>
                </a:pPr>
                <a:r>
                  <a:rPr lang="en-US" sz="2600" dirty="0" err="1">
                    <a:solidFill>
                      <a:srgbClr val="FF0000"/>
                    </a:solidFill>
                  </a:rPr>
                  <a:t>Em</a:t>
                </a:r>
                <a:r>
                  <a:rPr lang="en-US" sz="2600" dirty="0">
                    <a:solidFill>
                      <a:srgbClr val="FF0000"/>
                    </a:solidFill>
                  </a:rPr>
                  <a:t> có đồng ý </a:t>
                </a:r>
                <a:r>
                  <a:rPr lang="en-US" sz="2600" dirty="0" err="1">
                    <a:solidFill>
                      <a:srgbClr val="FF0000"/>
                    </a:solidFill>
                  </a:rPr>
                  <a:t>với</a:t>
                </a:r>
                <a:r>
                  <a:rPr lang="en-US" sz="2600" dirty="0">
                    <a:solidFill>
                      <a:srgbClr val="FF0000"/>
                    </a:solidFill>
                  </a:rPr>
                  <a:t> </a:t>
                </a:r>
                <a:r>
                  <a:rPr lang="en-US" sz="2600" dirty="0" err="1">
                    <a:solidFill>
                      <a:srgbClr val="FF0000"/>
                    </a:solidFill>
                  </a:rPr>
                  <a:t>kết</a:t>
                </a:r>
                <a:r>
                  <a:rPr lang="en-US" sz="2600" dirty="0">
                    <a:solidFill>
                      <a:srgbClr val="FF0000"/>
                    </a:solidFill>
                  </a:rPr>
                  <a:t> quả </a:t>
                </a:r>
                <a:r>
                  <a:rPr lang="en-US" sz="2600" dirty="0" err="1">
                    <a:solidFill>
                      <a:srgbClr val="FF0000"/>
                    </a:solidFill>
                  </a:rPr>
                  <a:t>của</a:t>
                </a:r>
                <a:r>
                  <a:rPr lang="en-US" sz="2600" dirty="0">
                    <a:solidFill>
                      <a:srgbClr val="FF0000"/>
                    </a:solidFill>
                  </a:rPr>
                  <a:t> bạn Thanh </a:t>
                </a:r>
                <a:r>
                  <a:rPr lang="en-US" sz="2600" dirty="0" err="1">
                    <a:solidFill>
                      <a:srgbClr val="FF0000"/>
                    </a:solidFill>
                  </a:rPr>
                  <a:t>không</a:t>
                </a:r>
                <a:r>
                  <a:rPr lang="en-US" sz="2600" dirty="0">
                    <a:solidFill>
                      <a:srgbClr val="FF0000"/>
                    </a:solidFill>
                  </a:rPr>
                  <a:t>? </a:t>
                </a:r>
                <a:r>
                  <a:rPr lang="en-US" sz="2600" dirty="0" err="1">
                    <a:solidFill>
                      <a:srgbClr val="FF0000"/>
                    </a:solidFill>
                  </a:rPr>
                  <a:t>Hãy</a:t>
                </a:r>
                <a:r>
                  <a:rPr lang="en-US" sz="2600" dirty="0">
                    <a:solidFill>
                      <a:srgbClr val="FF0000"/>
                    </a:solidFill>
                  </a:rPr>
                  <a:t> </a:t>
                </a:r>
                <a:r>
                  <a:rPr lang="en-US" sz="2600" dirty="0" err="1">
                    <a:solidFill>
                      <a:srgbClr val="FF0000"/>
                    </a:solidFill>
                  </a:rPr>
                  <a:t>giải</a:t>
                </a:r>
                <a:r>
                  <a:rPr lang="en-US" sz="2600" dirty="0">
                    <a:solidFill>
                      <a:srgbClr val="FF0000"/>
                    </a:solidFill>
                  </a:rPr>
                  <a:t> </a:t>
                </a:r>
                <a:r>
                  <a:rPr lang="en-US" sz="2600" dirty="0" err="1">
                    <a:solidFill>
                      <a:srgbClr val="FF0000"/>
                    </a:solidFill>
                  </a:rPr>
                  <a:t>thích</a:t>
                </a:r>
                <a:r>
                  <a:rPr lang="en-US" sz="2600" dirty="0">
                    <a:solidFill>
                      <a:srgbClr val="FF0000"/>
                    </a:solidFill>
                  </a:rPr>
                  <a:t>.</a:t>
                </a:r>
              </a:p>
            </p:txBody>
          </p:sp>
        </mc:Choice>
        <mc:Fallback xmlns="">
          <p:sp>
            <p:nvSpPr>
              <p:cNvPr id="3" name="Content Placeholder 2">
                <a:extLst>
                  <a:ext uri="{FF2B5EF4-FFF2-40B4-BE49-F238E27FC236}">
                    <a16:creationId xmlns:a16="http://schemas.microsoft.com/office/drawing/2014/main" xmlns:a14="http://schemas.microsoft.com/office/drawing/2010/main" xmlns="" id="{E845F560-3131-4F85-A0BA-9E67E4963613}"/>
                  </a:ext>
                </a:extLst>
              </p:cNvPr>
              <p:cNvSpPr>
                <a:spLocks noGrp="1" noRot="1" noChangeAspect="1" noMove="1" noResize="1" noEditPoints="1" noAdjustHandles="1" noChangeArrowheads="1" noChangeShapeType="1" noTextEdit="1"/>
              </p:cNvSpPr>
              <p:nvPr>
                <p:ph idx="1"/>
              </p:nvPr>
            </p:nvSpPr>
            <p:spPr>
              <a:xfrm>
                <a:off x="594385" y="2685067"/>
                <a:ext cx="11299822" cy="4083336"/>
              </a:xfrm>
              <a:blipFill rotWithShape="0">
                <a:blip r:embed="rId2"/>
                <a:stretch>
                  <a:fillRect l="-971" t="-2239" r="-971"/>
                </a:stretch>
              </a:blipFill>
            </p:spPr>
            <p:txBody>
              <a:bodyPr/>
              <a:lstStyle/>
              <a:p>
                <a:r>
                  <a:rPr lang="en-US">
                    <a:noFill/>
                  </a:rPr>
                  <a:t> </a:t>
                </a:r>
              </a:p>
            </p:txBody>
          </p:sp>
        </mc:Fallback>
      </mc:AlternateContent>
      <p:graphicFrame>
        <p:nvGraphicFramePr>
          <p:cNvPr id="5" name="Diagram 4">
            <a:extLst>
              <a:ext uri="{FF2B5EF4-FFF2-40B4-BE49-F238E27FC236}">
                <a16:creationId xmlns:a16="http://schemas.microsoft.com/office/drawing/2014/main" id="{EE03BA44-6444-4099-B1EE-C67A879C39F6}"/>
              </a:ext>
            </a:extLst>
          </p:cNvPr>
          <p:cNvGraphicFramePr/>
          <p:nvPr>
            <p:extLst>
              <p:ext uri="{D42A27DB-BD31-4B8C-83A1-F6EECF244321}">
                <p14:modId xmlns:p14="http://schemas.microsoft.com/office/powerpoint/2010/main" val="1022545518"/>
              </p:ext>
            </p:extLst>
          </p:nvPr>
        </p:nvGraphicFramePr>
        <p:xfrm>
          <a:off x="-32732" y="-565639"/>
          <a:ext cx="12257464" cy="3409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0E4F88D9-BE0F-4CF4-A525-11605F155DA8}"/>
              </a:ext>
            </a:extLst>
          </p:cNvPr>
          <p:cNvPicPr>
            <a:picLocks noChangeAspect="1"/>
          </p:cNvPicPr>
          <p:nvPr/>
        </p:nvPicPr>
        <p:blipFill rotWithShape="1">
          <a:blip r:embed="rId8">
            <a:extLst>
              <a:ext uri="{28A0092B-C50C-407E-A947-70E740481C1C}">
                <a14:useLocalDpi xmlns:a14="http://schemas.microsoft.com/office/drawing/2010/main" val="0"/>
              </a:ext>
            </a:extLst>
          </a:blip>
          <a:srcRect l="18587" t="4940" r="21921" b="27684"/>
          <a:stretch/>
        </p:blipFill>
        <p:spPr>
          <a:xfrm>
            <a:off x="191600" y="445197"/>
            <a:ext cx="1554480" cy="1017170"/>
          </a:xfrm>
          <a:prstGeom prst="rect">
            <a:avLst/>
          </a:prstGeom>
        </p:spPr>
      </p:pic>
    </p:spTree>
    <p:extLst>
      <p:ext uri="{BB962C8B-B14F-4D97-AF65-F5344CB8AC3E}">
        <p14:creationId xmlns:p14="http://schemas.microsoft.com/office/powerpoint/2010/main" val="129758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8CBFE5-0E49-4B38-A165-742689194573}"/>
              </a:ext>
            </a:extLst>
          </p:cNvPr>
          <p:cNvSpPr>
            <a:spLocks noGrp="1"/>
          </p:cNvSpPr>
          <p:nvPr>
            <p:ph idx="1"/>
          </p:nvPr>
        </p:nvSpPr>
        <p:spPr>
          <a:xfrm>
            <a:off x="1291473" y="216685"/>
            <a:ext cx="10900527" cy="2118360"/>
          </a:xfrm>
          <a:solidFill>
            <a:schemeClr val="accent1"/>
          </a:solidFill>
        </p:spPr>
        <p:txBody>
          <a:bodyPr>
            <a:normAutofit fontScale="92500" lnSpcReduction="10000"/>
          </a:bodyPr>
          <a:lstStyle/>
          <a:p>
            <a:pPr marL="0" lvl="0" indent="0">
              <a:spcAft>
                <a:spcPts val="600"/>
              </a:spcAft>
              <a:buNone/>
            </a:pPr>
            <a:r>
              <a:rPr lang="en-US" sz="3600" b="1" dirty="0">
                <a:solidFill>
                  <a:schemeClr val="bg1"/>
                </a:solidFill>
              </a:rPr>
              <a:t>      </a:t>
            </a:r>
            <a:r>
              <a:rPr lang="vi-VN" b="1" dirty="0">
                <a:solidFill>
                  <a:schemeClr val="bg1"/>
                </a:solidFill>
              </a:rPr>
              <a:t>Đánh giá năng lực sử dụng công cụ, phương tiện học toán</a:t>
            </a:r>
            <a:r>
              <a:rPr lang="en-US" b="1" dirty="0">
                <a:solidFill>
                  <a:schemeClr val="bg1"/>
                </a:solidFill>
              </a:rPr>
              <a:t>:</a:t>
            </a:r>
          </a:p>
          <a:p>
            <a:pPr marL="0" lvl="0" indent="0">
              <a:spcAft>
                <a:spcPts val="600"/>
              </a:spcAft>
              <a:buNone/>
            </a:pPr>
            <a:r>
              <a:rPr lang="en-US" sz="2800" dirty="0">
                <a:solidFill>
                  <a:schemeClr val="bg1"/>
                </a:solidFill>
              </a:rPr>
              <a:t>           </a:t>
            </a:r>
            <a:r>
              <a:rPr lang="en-US" sz="2400" dirty="0">
                <a:solidFill>
                  <a:schemeClr val="bg1"/>
                </a:solidFill>
              </a:rPr>
              <a:t>+ </a:t>
            </a:r>
            <a:r>
              <a:rPr lang="en-US" sz="2400" dirty="0" err="1">
                <a:solidFill>
                  <a:schemeClr val="bg1"/>
                </a:solidFill>
              </a:rPr>
              <a:t>Sử</a:t>
            </a:r>
            <a:r>
              <a:rPr lang="en-US" sz="2400" dirty="0">
                <a:solidFill>
                  <a:schemeClr val="bg1"/>
                </a:solidFill>
              </a:rPr>
              <a:t> dụng </a:t>
            </a:r>
            <a:r>
              <a:rPr lang="en-US" sz="2400" dirty="0" err="1">
                <a:solidFill>
                  <a:schemeClr val="bg1"/>
                </a:solidFill>
              </a:rPr>
              <a:t>máy</a:t>
            </a:r>
            <a:r>
              <a:rPr lang="en-US" sz="2400" dirty="0">
                <a:solidFill>
                  <a:schemeClr val="bg1"/>
                </a:solidFill>
              </a:rPr>
              <a:t> tính </a:t>
            </a:r>
            <a:r>
              <a:rPr lang="en-US" sz="2400" dirty="0" err="1">
                <a:solidFill>
                  <a:schemeClr val="bg1"/>
                </a:solidFill>
              </a:rPr>
              <a:t>cầm</a:t>
            </a:r>
            <a:r>
              <a:rPr lang="en-US" sz="2400" dirty="0">
                <a:solidFill>
                  <a:schemeClr val="bg1"/>
                </a:solidFill>
              </a:rPr>
              <a:t> </a:t>
            </a:r>
            <a:r>
              <a:rPr lang="en-US" sz="2400" dirty="0" err="1">
                <a:solidFill>
                  <a:schemeClr val="bg1"/>
                </a:solidFill>
              </a:rPr>
              <a:t>tay</a:t>
            </a:r>
            <a:r>
              <a:rPr lang="en-US" sz="2400" dirty="0">
                <a:solidFill>
                  <a:schemeClr val="bg1"/>
                </a:solidFill>
              </a:rPr>
              <a:t> (</a:t>
            </a:r>
            <a:r>
              <a:rPr lang="en-US" sz="2400" dirty="0" err="1">
                <a:solidFill>
                  <a:schemeClr val="bg1"/>
                </a:solidFill>
              </a:rPr>
              <a:t>hỗ</a:t>
            </a:r>
            <a:r>
              <a:rPr lang="en-US" sz="2400" dirty="0">
                <a:solidFill>
                  <a:schemeClr val="bg1"/>
                </a:solidFill>
              </a:rPr>
              <a:t> </a:t>
            </a:r>
            <a:r>
              <a:rPr lang="en-US" sz="2400" dirty="0" err="1">
                <a:solidFill>
                  <a:schemeClr val="bg1"/>
                </a:solidFill>
              </a:rPr>
              <a:t>trợ</a:t>
            </a:r>
            <a:r>
              <a:rPr lang="en-US" sz="2400" dirty="0">
                <a:solidFill>
                  <a:schemeClr val="bg1"/>
                </a:solidFill>
              </a:rPr>
              <a:t> </a:t>
            </a:r>
            <a:r>
              <a:rPr lang="en-US" sz="2400" dirty="0" err="1">
                <a:solidFill>
                  <a:schemeClr val="bg1"/>
                </a:solidFill>
              </a:rPr>
              <a:t>cho</a:t>
            </a:r>
            <a:r>
              <a:rPr lang="en-US" sz="2400" dirty="0">
                <a:solidFill>
                  <a:schemeClr val="bg1"/>
                </a:solidFill>
              </a:rPr>
              <a:t> </a:t>
            </a:r>
            <a:r>
              <a:rPr lang="en-US" sz="2400" dirty="0" err="1">
                <a:solidFill>
                  <a:schemeClr val="bg1"/>
                </a:solidFill>
              </a:rPr>
              <a:t>việc</a:t>
            </a:r>
            <a:r>
              <a:rPr lang="en-US" sz="2400" dirty="0">
                <a:solidFill>
                  <a:schemeClr val="bg1"/>
                </a:solidFill>
              </a:rPr>
              <a:t> </a:t>
            </a:r>
            <a:r>
              <a:rPr lang="en-US" sz="2400" dirty="0" err="1">
                <a:solidFill>
                  <a:schemeClr val="bg1"/>
                </a:solidFill>
              </a:rPr>
              <a:t>tính</a:t>
            </a:r>
            <a:r>
              <a:rPr lang="en-US" sz="2400" dirty="0">
                <a:solidFill>
                  <a:schemeClr val="bg1"/>
                </a:solidFill>
              </a:rPr>
              <a:t> </a:t>
            </a:r>
            <a:r>
              <a:rPr lang="en-US" sz="2400" dirty="0" err="1">
                <a:solidFill>
                  <a:schemeClr val="bg1"/>
                </a:solidFill>
              </a:rPr>
              <a:t>toán</a:t>
            </a:r>
            <a:r>
              <a:rPr lang="en-US" sz="2400" dirty="0">
                <a:solidFill>
                  <a:schemeClr val="bg1"/>
                </a:solidFill>
              </a:rPr>
              <a:t>)</a:t>
            </a:r>
          </a:p>
          <a:p>
            <a:pPr marL="0" lvl="0" indent="0">
              <a:spcAft>
                <a:spcPts val="600"/>
              </a:spcAft>
              <a:buNone/>
            </a:pPr>
            <a:r>
              <a:rPr lang="en-US" sz="2400" dirty="0">
                <a:solidFill>
                  <a:schemeClr val="bg1"/>
                </a:solidFill>
              </a:rPr>
              <a:t>             + </a:t>
            </a:r>
            <a:r>
              <a:rPr lang="en-US" sz="2400" dirty="0" err="1">
                <a:solidFill>
                  <a:schemeClr val="bg1"/>
                </a:solidFill>
              </a:rPr>
              <a:t>Sưu</a:t>
            </a:r>
            <a:r>
              <a:rPr lang="en-US" sz="2400" dirty="0">
                <a:solidFill>
                  <a:schemeClr val="bg1"/>
                </a:solidFill>
              </a:rPr>
              <a:t> </a:t>
            </a:r>
            <a:r>
              <a:rPr lang="en-US" sz="2400" dirty="0" err="1">
                <a:solidFill>
                  <a:schemeClr val="bg1"/>
                </a:solidFill>
              </a:rPr>
              <a:t>tầm</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kiếm</a:t>
            </a:r>
            <a:r>
              <a:rPr lang="en-US" sz="2400" dirty="0">
                <a:solidFill>
                  <a:schemeClr val="bg1"/>
                </a:solidFill>
              </a:rPr>
              <a:t> </a:t>
            </a:r>
            <a:r>
              <a:rPr lang="en-US" sz="2400" dirty="0" err="1">
                <a:solidFill>
                  <a:schemeClr val="bg1"/>
                </a:solidFill>
              </a:rPr>
              <a:t>thông</a:t>
            </a:r>
            <a:r>
              <a:rPr lang="en-US" sz="2400" dirty="0">
                <a:solidFill>
                  <a:schemeClr val="bg1"/>
                </a:solidFill>
              </a:rPr>
              <a:t> tin </a:t>
            </a:r>
            <a:r>
              <a:rPr lang="en-US" sz="2400" dirty="0" err="1">
                <a:solidFill>
                  <a:schemeClr val="bg1"/>
                </a:solidFill>
              </a:rPr>
              <a:t>trên</a:t>
            </a:r>
            <a:r>
              <a:rPr lang="en-US" sz="2400" dirty="0">
                <a:solidFill>
                  <a:schemeClr val="bg1"/>
                </a:solidFill>
              </a:rPr>
              <a:t> Internet </a:t>
            </a:r>
            <a:r>
              <a:rPr lang="en-US" sz="2400" dirty="0" err="1">
                <a:solidFill>
                  <a:schemeClr val="bg1"/>
                </a:solidFill>
              </a:rPr>
              <a:t>và</a:t>
            </a:r>
            <a:r>
              <a:rPr lang="en-US" sz="2400" dirty="0">
                <a:solidFill>
                  <a:schemeClr val="bg1"/>
                </a:solidFill>
              </a:rPr>
              <a:t> các </a:t>
            </a:r>
            <a:r>
              <a:rPr lang="en-US" sz="2400" dirty="0" err="1">
                <a:solidFill>
                  <a:schemeClr val="bg1"/>
                </a:solidFill>
              </a:rPr>
              <a:t>nguồn</a:t>
            </a:r>
            <a:r>
              <a:rPr lang="en-US" sz="2400" dirty="0">
                <a:solidFill>
                  <a:schemeClr val="bg1"/>
                </a:solidFill>
              </a:rPr>
              <a:t> </a:t>
            </a:r>
            <a:r>
              <a:rPr lang="en-US" sz="2400" dirty="0" err="1">
                <a:solidFill>
                  <a:schemeClr val="bg1"/>
                </a:solidFill>
              </a:rPr>
              <a:t>khác</a:t>
            </a:r>
            <a:r>
              <a:rPr lang="en-US" sz="2400" dirty="0">
                <a:solidFill>
                  <a:schemeClr val="bg1"/>
                </a:solidFill>
              </a:rPr>
              <a:t> </a:t>
            </a:r>
            <a:r>
              <a:rPr lang="en-US" sz="2400" dirty="0" err="1">
                <a:solidFill>
                  <a:schemeClr val="bg1"/>
                </a:solidFill>
              </a:rPr>
              <a:t>để</a:t>
            </a:r>
            <a:r>
              <a:rPr lang="en-US" sz="2400" dirty="0">
                <a:solidFill>
                  <a:schemeClr val="bg1"/>
                </a:solidFill>
              </a:rPr>
              <a:t> thực </a:t>
            </a:r>
            <a:r>
              <a:rPr lang="en-US" sz="2400" dirty="0" err="1">
                <a:solidFill>
                  <a:schemeClr val="bg1"/>
                </a:solidFill>
              </a:rPr>
              <a:t>hiện</a:t>
            </a:r>
            <a:r>
              <a:rPr lang="en-US" sz="2400" dirty="0">
                <a:solidFill>
                  <a:schemeClr val="bg1"/>
                </a:solidFill>
              </a:rPr>
              <a:t> các </a:t>
            </a:r>
            <a:r>
              <a:rPr lang="en-US" sz="2400" dirty="0" err="1">
                <a:solidFill>
                  <a:schemeClr val="bg1"/>
                </a:solidFill>
              </a:rPr>
              <a:t>dự</a:t>
            </a:r>
            <a:r>
              <a:rPr lang="en-US" sz="2400" dirty="0">
                <a:solidFill>
                  <a:schemeClr val="bg1"/>
                </a:solidFill>
              </a:rPr>
              <a:t> </a:t>
            </a:r>
            <a:r>
              <a:rPr lang="en-US" sz="2400" dirty="0" err="1">
                <a:solidFill>
                  <a:schemeClr val="bg1"/>
                </a:solidFill>
              </a:rPr>
              <a:t>án</a:t>
            </a:r>
            <a:endParaRPr lang="en-US" sz="2400" dirty="0">
              <a:solidFill>
                <a:schemeClr val="bg1"/>
              </a:solidFill>
            </a:endParaRPr>
          </a:p>
          <a:p>
            <a:pPr marL="0" lvl="0" indent="0">
              <a:spcAft>
                <a:spcPts val="600"/>
              </a:spcAft>
              <a:buNone/>
            </a:pPr>
            <a:r>
              <a:rPr lang="en-US" sz="2400" dirty="0">
                <a:solidFill>
                  <a:schemeClr val="bg1"/>
                </a:solidFill>
              </a:rPr>
              <a:t>            học </a:t>
            </a:r>
            <a:r>
              <a:rPr lang="en-US" sz="2400" dirty="0" err="1">
                <a:solidFill>
                  <a:schemeClr val="bg1"/>
                </a:solidFill>
              </a:rPr>
              <a:t>tập</a:t>
            </a:r>
            <a:r>
              <a:rPr lang="en-US" sz="2400" dirty="0">
                <a:solidFill>
                  <a:schemeClr val="bg1"/>
                </a:solidFill>
              </a:rPr>
              <a:t> (</a:t>
            </a:r>
            <a:r>
              <a:rPr lang="en-US" sz="2400" dirty="0" err="1">
                <a:solidFill>
                  <a:schemeClr val="bg1"/>
                </a:solidFill>
              </a:rPr>
              <a:t>chẳng</a:t>
            </a:r>
            <a:r>
              <a:rPr lang="en-US" sz="2400" dirty="0">
                <a:solidFill>
                  <a:schemeClr val="bg1"/>
                </a:solidFill>
              </a:rPr>
              <a:t> </a:t>
            </a:r>
            <a:r>
              <a:rPr lang="en-US" sz="2400" dirty="0" err="1">
                <a:solidFill>
                  <a:schemeClr val="bg1"/>
                </a:solidFill>
              </a:rPr>
              <a:t>hạn</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hiểu</a:t>
            </a:r>
            <a:r>
              <a:rPr lang="en-US" sz="2400" dirty="0">
                <a:solidFill>
                  <a:schemeClr val="bg1"/>
                </a:solidFill>
              </a:rPr>
              <a:t> </a:t>
            </a:r>
            <a:r>
              <a:rPr lang="en-US" sz="2400" dirty="0" err="1">
                <a:solidFill>
                  <a:schemeClr val="bg1"/>
                </a:solidFill>
              </a:rPr>
              <a:t>lịch</a:t>
            </a:r>
            <a:r>
              <a:rPr lang="en-US" sz="2400" dirty="0">
                <a:solidFill>
                  <a:schemeClr val="bg1"/>
                </a:solidFill>
              </a:rPr>
              <a:t> </a:t>
            </a:r>
            <a:r>
              <a:rPr lang="en-US" sz="2400" dirty="0" err="1">
                <a:solidFill>
                  <a:schemeClr val="bg1"/>
                </a:solidFill>
              </a:rPr>
              <a:t>sử</a:t>
            </a:r>
            <a:r>
              <a:rPr lang="en-US" sz="2400" dirty="0">
                <a:solidFill>
                  <a:schemeClr val="bg1"/>
                </a:solidFill>
              </a:rPr>
              <a:t> </a:t>
            </a:r>
            <a:r>
              <a:rPr lang="en-US" sz="2400" dirty="0" err="1">
                <a:solidFill>
                  <a:schemeClr val="bg1"/>
                </a:solidFill>
              </a:rPr>
              <a:t>toán</a:t>
            </a:r>
            <a:r>
              <a:rPr lang="en-US" sz="2400" dirty="0">
                <a:solidFill>
                  <a:schemeClr val="bg1"/>
                </a:solidFill>
              </a:rPr>
              <a:t> học, </a:t>
            </a:r>
            <a:r>
              <a:rPr lang="en-US" sz="2400" dirty="0" err="1">
                <a:solidFill>
                  <a:schemeClr val="bg1"/>
                </a:solidFill>
              </a:rPr>
              <a:t>ứng</a:t>
            </a:r>
            <a:r>
              <a:rPr lang="en-US" sz="2400" dirty="0">
                <a:solidFill>
                  <a:schemeClr val="bg1"/>
                </a:solidFill>
              </a:rPr>
              <a:t> dụng </a:t>
            </a:r>
            <a:r>
              <a:rPr lang="en-US" sz="2400" dirty="0" err="1">
                <a:solidFill>
                  <a:schemeClr val="bg1"/>
                </a:solidFill>
              </a:rPr>
              <a:t>của</a:t>
            </a:r>
            <a:r>
              <a:rPr lang="en-US" sz="2400" dirty="0">
                <a:solidFill>
                  <a:schemeClr val="bg1"/>
                </a:solidFill>
              </a:rPr>
              <a:t> </a:t>
            </a:r>
            <a:r>
              <a:rPr lang="en-US" sz="2400" dirty="0" err="1">
                <a:solidFill>
                  <a:schemeClr val="bg1"/>
                </a:solidFill>
              </a:rPr>
              <a:t>toán</a:t>
            </a:r>
            <a:r>
              <a:rPr lang="en-US" sz="2400" dirty="0">
                <a:solidFill>
                  <a:schemeClr val="bg1"/>
                </a:solidFill>
              </a:rPr>
              <a:t> học trong thực </a:t>
            </a:r>
            <a:r>
              <a:rPr lang="en-US" sz="2400" dirty="0" err="1">
                <a:solidFill>
                  <a:schemeClr val="bg1"/>
                </a:solidFill>
              </a:rPr>
              <a:t>tiễn</a:t>
            </a:r>
            <a:r>
              <a:rPr lang="en-US" sz="2400" dirty="0">
                <a:solidFill>
                  <a:schemeClr val="bg1"/>
                </a:solidFill>
              </a:rPr>
              <a:t>), …</a:t>
            </a:r>
          </a:p>
          <a:p>
            <a:pPr marL="0" indent="0">
              <a:buNone/>
            </a:pPr>
            <a:endParaRPr lang="en-US" dirty="0"/>
          </a:p>
        </p:txBody>
      </p:sp>
      <p:sp>
        <p:nvSpPr>
          <p:cNvPr id="7" name="Content Placeholder 2">
            <a:extLst>
              <a:ext uri="{FF2B5EF4-FFF2-40B4-BE49-F238E27FC236}">
                <a16:creationId xmlns:a16="http://schemas.microsoft.com/office/drawing/2014/main" id="{8B58FA23-3E11-44A2-8A98-7FC602646320}"/>
              </a:ext>
            </a:extLst>
          </p:cNvPr>
          <p:cNvSpPr txBox="1">
            <a:spLocks/>
          </p:cNvSpPr>
          <p:nvPr/>
        </p:nvSpPr>
        <p:spPr>
          <a:xfrm>
            <a:off x="585714" y="2762008"/>
            <a:ext cx="7772400" cy="9529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  </a:t>
            </a:r>
            <a:r>
              <a:rPr lang="en-US" b="1" dirty="0" err="1"/>
              <a:t>Ví</a:t>
            </a:r>
            <a:r>
              <a:rPr lang="en-US" b="1" dirty="0"/>
              <a:t> </a:t>
            </a:r>
            <a:r>
              <a:rPr lang="en-US" b="1" dirty="0" err="1"/>
              <a:t>dụ</a:t>
            </a:r>
            <a:r>
              <a:rPr lang="en-US" b="1" dirty="0"/>
              <a:t> 1 (</a:t>
            </a:r>
            <a:r>
              <a:rPr lang="en-US" b="1" dirty="0" err="1"/>
              <a:t>Sử</a:t>
            </a:r>
            <a:r>
              <a:rPr lang="en-US" b="1" dirty="0"/>
              <a:t> dụng </a:t>
            </a:r>
            <a:r>
              <a:rPr lang="en-US" b="1" dirty="0" err="1"/>
              <a:t>máy</a:t>
            </a:r>
            <a:r>
              <a:rPr lang="en-US" b="1" dirty="0"/>
              <a:t> tính </a:t>
            </a:r>
            <a:r>
              <a:rPr lang="en-US" b="1" dirty="0" err="1"/>
              <a:t>cầm</a:t>
            </a:r>
            <a:r>
              <a:rPr lang="en-US" b="1" dirty="0"/>
              <a:t> </a:t>
            </a:r>
            <a:r>
              <a:rPr lang="en-US" b="1" dirty="0" err="1"/>
              <a:t>tay</a:t>
            </a:r>
            <a:r>
              <a:rPr lang="en-US" b="1" dirty="0"/>
              <a:t> </a:t>
            </a:r>
            <a:r>
              <a:rPr lang="en-US" b="1" dirty="0" err="1"/>
              <a:t>để</a:t>
            </a:r>
            <a:r>
              <a:rPr lang="en-US" b="1" dirty="0"/>
              <a:t> </a:t>
            </a:r>
            <a:r>
              <a:rPr lang="en-US" b="1" dirty="0" err="1"/>
              <a:t>tính</a:t>
            </a:r>
            <a:r>
              <a:rPr lang="en-US" b="1" dirty="0"/>
              <a:t> </a:t>
            </a:r>
            <a:r>
              <a:rPr lang="en-US" b="1" dirty="0" err="1"/>
              <a:t>toán</a:t>
            </a:r>
            <a:r>
              <a:rPr lang="en-US" b="1" dirty="0"/>
              <a:t>)</a:t>
            </a:r>
          </a:p>
          <a:p>
            <a:pPr marL="0" indent="0">
              <a:buNone/>
            </a:pPr>
            <a:r>
              <a:rPr lang="en-US" b="1" dirty="0"/>
              <a:t>  </a:t>
            </a:r>
            <a:r>
              <a:rPr lang="en-US" b="1" dirty="0">
                <a:solidFill>
                  <a:schemeClr val="accent2"/>
                </a:solidFill>
              </a:rPr>
              <a:t>[</a:t>
            </a:r>
            <a:r>
              <a:rPr lang="en-US" b="1" dirty="0" err="1">
                <a:solidFill>
                  <a:schemeClr val="accent2"/>
                </a:solidFill>
              </a:rPr>
              <a:t>Luyện</a:t>
            </a:r>
            <a:r>
              <a:rPr lang="en-US" b="1" dirty="0">
                <a:solidFill>
                  <a:schemeClr val="accent2"/>
                </a:solidFill>
              </a:rPr>
              <a:t> </a:t>
            </a:r>
            <a:r>
              <a:rPr lang="en-US" b="1" dirty="0" err="1">
                <a:solidFill>
                  <a:schemeClr val="accent2"/>
                </a:solidFill>
              </a:rPr>
              <a:t>tập</a:t>
            </a:r>
            <a:r>
              <a:rPr lang="en-US" b="1" dirty="0">
                <a:solidFill>
                  <a:schemeClr val="accent2"/>
                </a:solidFill>
              </a:rPr>
              <a:t> 6, SGK </a:t>
            </a:r>
            <a:r>
              <a:rPr lang="en-US" b="1" dirty="0" err="1">
                <a:solidFill>
                  <a:schemeClr val="accent2"/>
                </a:solidFill>
              </a:rPr>
              <a:t>Toán</a:t>
            </a:r>
            <a:r>
              <a:rPr lang="en-US" b="1" dirty="0">
                <a:solidFill>
                  <a:schemeClr val="accent2"/>
                </a:solidFill>
              </a:rPr>
              <a:t> 11, </a:t>
            </a:r>
            <a:r>
              <a:rPr lang="en-US" b="1" dirty="0" err="1">
                <a:solidFill>
                  <a:schemeClr val="accent2"/>
                </a:solidFill>
              </a:rPr>
              <a:t>Tập</a:t>
            </a:r>
            <a:r>
              <a:rPr lang="en-US" b="1" dirty="0">
                <a:solidFill>
                  <a:schemeClr val="accent2"/>
                </a:solidFill>
              </a:rPr>
              <a:t> 1, tr. 13]</a:t>
            </a:r>
          </a:p>
          <a:p>
            <a:endParaRPr lang="en-US" b="1" dirty="0"/>
          </a:p>
        </p:txBody>
      </p:sp>
      <p:sp>
        <p:nvSpPr>
          <p:cNvPr id="8" name="Oval 7">
            <a:extLst>
              <a:ext uri="{FF2B5EF4-FFF2-40B4-BE49-F238E27FC236}">
                <a16:creationId xmlns:a16="http://schemas.microsoft.com/office/drawing/2014/main" id="{9942FAB6-E04D-4A52-B571-97FF542F1465}"/>
              </a:ext>
            </a:extLst>
          </p:cNvPr>
          <p:cNvSpPr/>
          <p:nvPr/>
        </p:nvSpPr>
        <p:spPr>
          <a:xfrm>
            <a:off x="-17492" y="216685"/>
            <a:ext cx="2129096" cy="23054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153BAC8-5201-4A1A-99F1-40C2EDF87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56" y="636178"/>
            <a:ext cx="1371600" cy="1371600"/>
          </a:xfrm>
          <a:prstGeom prst="rect">
            <a:avLst/>
          </a:prstGeom>
        </p:spPr>
      </p:pic>
      <p:pic>
        <p:nvPicPr>
          <p:cNvPr id="2" name="Picture 1"/>
          <p:cNvPicPr>
            <a:picLocks noChangeAspect="1"/>
          </p:cNvPicPr>
          <p:nvPr/>
        </p:nvPicPr>
        <p:blipFill>
          <a:blip r:embed="rId3"/>
          <a:stretch>
            <a:fillRect/>
          </a:stretch>
        </p:blipFill>
        <p:spPr>
          <a:xfrm>
            <a:off x="568178" y="3737772"/>
            <a:ext cx="7535692" cy="2573163"/>
          </a:xfrm>
          <a:prstGeom prst="rect">
            <a:avLst/>
          </a:prstGeom>
        </p:spPr>
      </p:pic>
    </p:spTree>
    <p:extLst>
      <p:ext uri="{BB962C8B-B14F-4D97-AF65-F5344CB8AC3E}">
        <p14:creationId xmlns:p14="http://schemas.microsoft.com/office/powerpoint/2010/main" val="14253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709D7-BBFA-4D0C-8983-78B3FD701946}"/>
              </a:ext>
            </a:extLst>
          </p:cNvPr>
          <p:cNvSpPr>
            <a:spLocks noGrp="1"/>
          </p:cNvSpPr>
          <p:nvPr>
            <p:ph idx="1"/>
          </p:nvPr>
        </p:nvSpPr>
        <p:spPr>
          <a:xfrm>
            <a:off x="820720" y="2552435"/>
            <a:ext cx="10978456" cy="4298527"/>
          </a:xfrm>
        </p:spPr>
        <p:txBody>
          <a:bodyPr>
            <a:normAutofit lnSpcReduction="10000"/>
          </a:bodyPr>
          <a:lstStyle/>
          <a:p>
            <a:pPr marL="0" indent="0">
              <a:lnSpc>
                <a:spcPct val="110000"/>
              </a:lnSpc>
              <a:spcBef>
                <a:spcPts val="0"/>
              </a:spcBef>
              <a:buNone/>
            </a:pPr>
            <a:r>
              <a:rPr lang="en-US" b="1" dirty="0"/>
              <a:t>Ví </a:t>
            </a:r>
            <a:r>
              <a:rPr lang="en-US" b="1" dirty="0" err="1"/>
              <a:t>dụ</a:t>
            </a:r>
            <a:r>
              <a:rPr lang="en-US" b="1" dirty="0"/>
              <a:t> 2 (</a:t>
            </a:r>
            <a:r>
              <a:rPr lang="en-US" b="1" dirty="0" err="1"/>
              <a:t>Dự</a:t>
            </a:r>
            <a:r>
              <a:rPr lang="en-US" b="1" dirty="0"/>
              <a:t> </a:t>
            </a:r>
            <a:r>
              <a:rPr lang="en-US" b="1" dirty="0" err="1"/>
              <a:t>án</a:t>
            </a:r>
            <a:r>
              <a:rPr lang="en-US" b="1" dirty="0"/>
              <a:t> học </a:t>
            </a:r>
            <a:r>
              <a:rPr lang="en-US" b="1" dirty="0" err="1"/>
              <a:t>tập</a:t>
            </a:r>
            <a:r>
              <a:rPr lang="en-US" b="1" dirty="0"/>
              <a:t> </a:t>
            </a:r>
            <a:r>
              <a:rPr lang="en-US" b="1" dirty="0" err="1"/>
              <a:t>nhỏ</a:t>
            </a:r>
            <a:r>
              <a:rPr lang="en-US" b="1" dirty="0"/>
              <a:t>) </a:t>
            </a:r>
            <a:r>
              <a:rPr lang="en-US" b="1" dirty="0">
                <a:solidFill>
                  <a:schemeClr val="accent2"/>
                </a:solidFill>
              </a:rPr>
              <a:t>[</a:t>
            </a:r>
            <a:r>
              <a:rPr lang="en-US" b="1" dirty="0" err="1">
                <a:solidFill>
                  <a:schemeClr val="accent2"/>
                </a:solidFill>
              </a:rPr>
              <a:t>Có</a:t>
            </a:r>
            <a:r>
              <a:rPr lang="en-US" b="1" dirty="0">
                <a:solidFill>
                  <a:schemeClr val="accent2"/>
                </a:solidFill>
              </a:rPr>
              <a:t> </a:t>
            </a:r>
            <a:r>
              <a:rPr lang="en-US" b="1" dirty="0" err="1">
                <a:solidFill>
                  <a:schemeClr val="accent2"/>
                </a:solidFill>
              </a:rPr>
              <a:t>thể</a:t>
            </a:r>
            <a:r>
              <a:rPr lang="en-US" b="1" dirty="0">
                <a:solidFill>
                  <a:schemeClr val="accent2"/>
                </a:solidFill>
              </a:rPr>
              <a:t> </a:t>
            </a:r>
            <a:r>
              <a:rPr lang="en-US" b="1" dirty="0" err="1">
                <a:solidFill>
                  <a:schemeClr val="accent2"/>
                </a:solidFill>
              </a:rPr>
              <a:t>tham</a:t>
            </a:r>
            <a:r>
              <a:rPr lang="en-US" b="1" dirty="0">
                <a:solidFill>
                  <a:schemeClr val="accent2"/>
                </a:solidFill>
              </a:rPr>
              <a:t> </a:t>
            </a:r>
            <a:r>
              <a:rPr lang="en-US" b="1" dirty="0" err="1">
                <a:solidFill>
                  <a:schemeClr val="accent2"/>
                </a:solidFill>
              </a:rPr>
              <a:t>khảo</a:t>
            </a:r>
            <a:r>
              <a:rPr lang="en-US" b="1" dirty="0">
                <a:solidFill>
                  <a:schemeClr val="accent2"/>
                </a:solidFill>
              </a:rPr>
              <a:t> </a:t>
            </a:r>
            <a:r>
              <a:rPr lang="en-US" b="1" dirty="0" err="1">
                <a:solidFill>
                  <a:schemeClr val="accent2"/>
                </a:solidFill>
              </a:rPr>
              <a:t>thêm</a:t>
            </a:r>
            <a:r>
              <a:rPr lang="en-US" b="1" dirty="0">
                <a:solidFill>
                  <a:schemeClr val="accent2"/>
                </a:solidFill>
              </a:rPr>
              <a:t> </a:t>
            </a:r>
            <a:r>
              <a:rPr lang="en-US" b="1" dirty="0" err="1">
                <a:solidFill>
                  <a:schemeClr val="accent2"/>
                </a:solidFill>
              </a:rPr>
              <a:t>các</a:t>
            </a:r>
            <a:r>
              <a:rPr lang="en-US" b="1" dirty="0">
                <a:solidFill>
                  <a:schemeClr val="accent2"/>
                </a:solidFill>
              </a:rPr>
              <a:t> </a:t>
            </a:r>
            <a:r>
              <a:rPr lang="en-US" b="1" dirty="0" err="1">
                <a:solidFill>
                  <a:schemeClr val="accent2"/>
                </a:solidFill>
              </a:rPr>
              <a:t>chủ</a:t>
            </a:r>
            <a:r>
              <a:rPr lang="en-US" b="1" dirty="0">
                <a:solidFill>
                  <a:schemeClr val="accent2"/>
                </a:solidFill>
              </a:rPr>
              <a:t> </a:t>
            </a:r>
            <a:r>
              <a:rPr lang="en-US" b="1" dirty="0" err="1">
                <a:solidFill>
                  <a:schemeClr val="accent2"/>
                </a:solidFill>
              </a:rPr>
              <a:t>đề</a:t>
            </a:r>
            <a:r>
              <a:rPr lang="en-US" b="1" dirty="0">
                <a:solidFill>
                  <a:schemeClr val="accent2"/>
                </a:solidFill>
              </a:rPr>
              <a:t> </a:t>
            </a:r>
            <a:r>
              <a:rPr lang="en-US" b="1" dirty="0" err="1">
                <a:solidFill>
                  <a:schemeClr val="accent2"/>
                </a:solidFill>
              </a:rPr>
              <a:t>gợi</a:t>
            </a:r>
            <a:r>
              <a:rPr lang="en-US" b="1" dirty="0">
                <a:solidFill>
                  <a:schemeClr val="accent2"/>
                </a:solidFill>
              </a:rPr>
              <a:t> </a:t>
            </a:r>
            <a:r>
              <a:rPr lang="en-US" b="1" dirty="0" err="1">
                <a:solidFill>
                  <a:schemeClr val="accent2"/>
                </a:solidFill>
              </a:rPr>
              <a:t>ý</a:t>
            </a:r>
            <a:r>
              <a:rPr lang="en-US" b="1" dirty="0">
                <a:solidFill>
                  <a:schemeClr val="accent2"/>
                </a:solidFill>
              </a:rPr>
              <a:t> </a:t>
            </a:r>
            <a:r>
              <a:rPr lang="en-US" b="1" dirty="0" err="1">
                <a:solidFill>
                  <a:schemeClr val="accent2"/>
                </a:solidFill>
              </a:rPr>
              <a:t>trong</a:t>
            </a:r>
            <a:r>
              <a:rPr lang="en-US" b="1" dirty="0">
                <a:solidFill>
                  <a:schemeClr val="accent2"/>
                </a:solidFill>
              </a:rPr>
              <a:t> </a:t>
            </a:r>
            <a:r>
              <a:rPr lang="en-US" b="1" dirty="0" err="1">
                <a:solidFill>
                  <a:schemeClr val="accent2"/>
                </a:solidFill>
              </a:rPr>
              <a:t>phần</a:t>
            </a:r>
            <a:r>
              <a:rPr lang="en-US" b="1" dirty="0">
                <a:solidFill>
                  <a:schemeClr val="accent2"/>
                </a:solidFill>
              </a:rPr>
              <a:t> </a:t>
            </a:r>
            <a:r>
              <a:rPr lang="en-US" b="1" dirty="0" err="1">
                <a:solidFill>
                  <a:schemeClr val="accent2"/>
                </a:solidFill>
              </a:rPr>
              <a:t>Thực</a:t>
            </a:r>
            <a:r>
              <a:rPr lang="en-US" b="1" dirty="0">
                <a:solidFill>
                  <a:schemeClr val="accent2"/>
                </a:solidFill>
              </a:rPr>
              <a:t> </a:t>
            </a:r>
            <a:r>
              <a:rPr lang="en-US" b="1" dirty="0" err="1">
                <a:solidFill>
                  <a:schemeClr val="accent2"/>
                </a:solidFill>
              </a:rPr>
              <a:t>hành</a:t>
            </a:r>
            <a:r>
              <a:rPr lang="en-US" b="1" dirty="0">
                <a:solidFill>
                  <a:schemeClr val="accent2"/>
                </a:solidFill>
              </a:rPr>
              <a:t> </a:t>
            </a:r>
            <a:r>
              <a:rPr lang="en-US" b="1" dirty="0" err="1">
                <a:solidFill>
                  <a:schemeClr val="accent2"/>
                </a:solidFill>
              </a:rPr>
              <a:t>trải</a:t>
            </a:r>
            <a:r>
              <a:rPr lang="en-US" b="1" dirty="0">
                <a:solidFill>
                  <a:schemeClr val="accent2"/>
                </a:solidFill>
              </a:rPr>
              <a:t> </a:t>
            </a:r>
            <a:r>
              <a:rPr lang="en-US" b="1" dirty="0" err="1">
                <a:solidFill>
                  <a:schemeClr val="accent2"/>
                </a:solidFill>
              </a:rPr>
              <a:t>nghiệm</a:t>
            </a:r>
            <a:r>
              <a:rPr lang="en-US" b="1" dirty="0">
                <a:solidFill>
                  <a:schemeClr val="accent2"/>
                </a:solidFill>
              </a:rPr>
              <a:t>]</a:t>
            </a:r>
          </a:p>
          <a:p>
            <a:pPr marL="0" indent="0">
              <a:lnSpc>
                <a:spcPct val="110000"/>
              </a:lnSpc>
              <a:spcBef>
                <a:spcPts val="0"/>
              </a:spcBef>
              <a:buNone/>
            </a:pPr>
            <a:r>
              <a:rPr lang="en-US" b="1" dirty="0"/>
              <a:t>a) </a:t>
            </a:r>
            <a:r>
              <a:rPr lang="en-US" b="1" dirty="0" err="1"/>
              <a:t>Một</a:t>
            </a:r>
            <a:r>
              <a:rPr lang="en-US" b="1" dirty="0"/>
              <a:t> </a:t>
            </a:r>
            <a:r>
              <a:rPr lang="en-US" b="1" dirty="0" err="1"/>
              <a:t>vài</a:t>
            </a:r>
            <a:r>
              <a:rPr lang="en-US" b="1" dirty="0"/>
              <a:t> </a:t>
            </a:r>
            <a:r>
              <a:rPr lang="en-US" b="1" dirty="0" err="1"/>
              <a:t>áp</a:t>
            </a:r>
            <a:r>
              <a:rPr lang="en-US" b="1" dirty="0"/>
              <a:t> </a:t>
            </a:r>
            <a:r>
              <a:rPr lang="en-US" b="1" dirty="0" err="1"/>
              <a:t>dụng</a:t>
            </a:r>
            <a:r>
              <a:rPr lang="en-US" b="1" dirty="0"/>
              <a:t> </a:t>
            </a:r>
            <a:r>
              <a:rPr lang="en-US" b="1" dirty="0" err="1"/>
              <a:t>của</a:t>
            </a:r>
            <a:r>
              <a:rPr lang="en-US" b="1" dirty="0"/>
              <a:t> </a:t>
            </a:r>
            <a:r>
              <a:rPr lang="en-US" b="1" dirty="0" err="1"/>
              <a:t>toán</a:t>
            </a:r>
            <a:r>
              <a:rPr lang="en-US" b="1" dirty="0"/>
              <a:t> </a:t>
            </a:r>
            <a:r>
              <a:rPr lang="en-US" b="1" dirty="0" err="1"/>
              <a:t>học</a:t>
            </a:r>
            <a:r>
              <a:rPr lang="en-US" b="1" dirty="0"/>
              <a:t> </a:t>
            </a:r>
            <a:r>
              <a:rPr lang="en-US" b="1" dirty="0" err="1"/>
              <a:t>trong</a:t>
            </a:r>
            <a:r>
              <a:rPr lang="en-US" b="1" dirty="0"/>
              <a:t> </a:t>
            </a:r>
            <a:r>
              <a:rPr lang="en-US" b="1" dirty="0" err="1"/>
              <a:t>tài</a:t>
            </a:r>
            <a:r>
              <a:rPr lang="en-US" b="1" dirty="0"/>
              <a:t> </a:t>
            </a:r>
            <a:r>
              <a:rPr lang="en-US" b="1" dirty="0" err="1"/>
              <a:t>chính</a:t>
            </a:r>
            <a:endParaRPr lang="en-US" b="1" dirty="0"/>
          </a:p>
          <a:p>
            <a:pPr marL="0" indent="0">
              <a:lnSpc>
                <a:spcPct val="110000"/>
              </a:lnSpc>
              <a:spcBef>
                <a:spcPts val="0"/>
              </a:spcBef>
              <a:buNone/>
            </a:pPr>
            <a:r>
              <a:rPr lang="en-US" dirty="0"/>
              <a:t> -  </a:t>
            </a:r>
            <a:r>
              <a:rPr lang="en-US" dirty="0" err="1"/>
              <a:t>Công</a:t>
            </a:r>
            <a:r>
              <a:rPr lang="en-US" dirty="0"/>
              <a:t> </a:t>
            </a:r>
            <a:r>
              <a:rPr lang="en-US" dirty="0" err="1"/>
              <a:t>thức</a:t>
            </a:r>
            <a:r>
              <a:rPr lang="en-US" dirty="0"/>
              <a:t> </a:t>
            </a:r>
            <a:r>
              <a:rPr lang="en-US" dirty="0" err="1"/>
              <a:t>lãi</a:t>
            </a:r>
            <a:r>
              <a:rPr lang="en-US" dirty="0"/>
              <a:t> </a:t>
            </a:r>
            <a:r>
              <a:rPr lang="en-US" dirty="0" err="1"/>
              <a:t>kép</a:t>
            </a:r>
            <a:r>
              <a:rPr lang="en-US" dirty="0"/>
              <a:t> </a:t>
            </a:r>
            <a:r>
              <a:rPr lang="en-US" dirty="0" err="1"/>
              <a:t>và</a:t>
            </a:r>
            <a:r>
              <a:rPr lang="en-US" dirty="0"/>
              <a:t> </a:t>
            </a:r>
            <a:r>
              <a:rPr lang="en-US" dirty="0" err="1"/>
              <a:t>các</a:t>
            </a:r>
            <a:r>
              <a:rPr lang="en-US" dirty="0"/>
              <a:t> </a:t>
            </a:r>
            <a:r>
              <a:rPr lang="en-US" dirty="0" err="1"/>
              <a:t>biến</a:t>
            </a:r>
            <a:r>
              <a:rPr lang="en-US" dirty="0"/>
              <a:t> </a:t>
            </a:r>
            <a:r>
              <a:rPr lang="en-US" dirty="0" err="1"/>
              <a:t>thể</a:t>
            </a:r>
            <a:r>
              <a:rPr lang="en-US" dirty="0"/>
              <a:t> </a:t>
            </a:r>
            <a:r>
              <a:rPr lang="en-US" dirty="0" err="1"/>
              <a:t>của</a:t>
            </a:r>
            <a:r>
              <a:rPr lang="en-US" dirty="0"/>
              <a:t> </a:t>
            </a:r>
            <a:r>
              <a:rPr lang="en-US" dirty="0" err="1"/>
              <a:t>nó</a:t>
            </a:r>
            <a:r>
              <a:rPr lang="en-US" dirty="0"/>
              <a:t>;</a:t>
            </a:r>
          </a:p>
          <a:p>
            <a:pPr marL="0" indent="0">
              <a:lnSpc>
                <a:spcPct val="110000"/>
              </a:lnSpc>
              <a:spcBef>
                <a:spcPts val="0"/>
              </a:spcBef>
              <a:buNone/>
            </a:pPr>
            <a:r>
              <a:rPr lang="en-US" dirty="0"/>
              <a:t> -  </a:t>
            </a:r>
            <a:r>
              <a:rPr lang="en-US" dirty="0" err="1"/>
              <a:t>Áp</a:t>
            </a:r>
            <a:r>
              <a:rPr lang="en-US" dirty="0"/>
              <a:t> </a:t>
            </a:r>
            <a:r>
              <a:rPr lang="en-US" dirty="0" err="1"/>
              <a:t>dụng</a:t>
            </a:r>
            <a:r>
              <a:rPr lang="en-US" dirty="0"/>
              <a:t>: </a:t>
            </a:r>
            <a:r>
              <a:rPr lang="en-US" dirty="0" err="1"/>
              <a:t>Bài</a:t>
            </a:r>
            <a:r>
              <a:rPr lang="en-US" dirty="0"/>
              <a:t> </a:t>
            </a:r>
            <a:r>
              <a:rPr lang="en-US" dirty="0" err="1"/>
              <a:t>toán</a:t>
            </a:r>
            <a:r>
              <a:rPr lang="en-US" dirty="0"/>
              <a:t> </a:t>
            </a:r>
            <a:r>
              <a:rPr lang="en-US" dirty="0" err="1"/>
              <a:t>gửi</a:t>
            </a:r>
            <a:r>
              <a:rPr lang="en-US" dirty="0"/>
              <a:t> </a:t>
            </a:r>
            <a:r>
              <a:rPr lang="en-US" dirty="0" err="1"/>
              <a:t>tiết</a:t>
            </a:r>
            <a:r>
              <a:rPr lang="en-US" dirty="0"/>
              <a:t> </a:t>
            </a:r>
            <a:r>
              <a:rPr lang="en-US" dirty="0" err="1"/>
              <a:t>kiệm</a:t>
            </a:r>
            <a:r>
              <a:rPr lang="en-US" dirty="0"/>
              <a:t> </a:t>
            </a:r>
            <a:r>
              <a:rPr lang="en-US" dirty="0" err="1"/>
              <a:t>tích</a:t>
            </a:r>
            <a:r>
              <a:rPr lang="en-US" dirty="0"/>
              <a:t> </a:t>
            </a:r>
            <a:r>
              <a:rPr lang="en-US" dirty="0" err="1"/>
              <a:t>luỹ</a:t>
            </a:r>
            <a:r>
              <a:rPr lang="en-US" dirty="0"/>
              <a:t>; </a:t>
            </a:r>
            <a:r>
              <a:rPr lang="en-US" dirty="0" err="1"/>
              <a:t>bài</a:t>
            </a:r>
            <a:r>
              <a:rPr lang="en-US" dirty="0"/>
              <a:t>  </a:t>
            </a:r>
            <a:r>
              <a:rPr lang="en-US" dirty="0" err="1"/>
              <a:t>toán</a:t>
            </a:r>
            <a:r>
              <a:rPr lang="en-US" dirty="0"/>
              <a:t> </a:t>
            </a:r>
            <a:r>
              <a:rPr lang="en-US" dirty="0" err="1"/>
              <a:t>vay</a:t>
            </a:r>
            <a:r>
              <a:rPr lang="en-US" dirty="0"/>
              <a:t> </a:t>
            </a:r>
            <a:r>
              <a:rPr lang="en-US" dirty="0" err="1"/>
              <a:t>trả</a:t>
            </a:r>
            <a:r>
              <a:rPr lang="en-US" dirty="0"/>
              <a:t> </a:t>
            </a:r>
            <a:r>
              <a:rPr lang="en-US" dirty="0" err="1"/>
              <a:t>góp</a:t>
            </a:r>
            <a:r>
              <a:rPr lang="en-US" dirty="0"/>
              <a:t>. </a:t>
            </a:r>
          </a:p>
          <a:p>
            <a:pPr marL="0" indent="0" algn="just">
              <a:lnSpc>
                <a:spcPct val="110000"/>
              </a:lnSpc>
              <a:spcBef>
                <a:spcPts val="0"/>
              </a:spcBef>
              <a:buNone/>
            </a:pPr>
            <a:r>
              <a:rPr lang="en-US" b="1" dirty="0"/>
              <a:t>b) </a:t>
            </a:r>
            <a:r>
              <a:rPr lang="en-US" b="1" dirty="0" err="1"/>
              <a:t>Tìm</a:t>
            </a:r>
            <a:r>
              <a:rPr lang="en-US" b="1" dirty="0"/>
              <a:t> </a:t>
            </a:r>
            <a:r>
              <a:rPr lang="en-US" b="1" dirty="0" err="1"/>
              <a:t>hiểu</a:t>
            </a:r>
            <a:r>
              <a:rPr lang="en-US" b="1" dirty="0"/>
              <a:t> </a:t>
            </a:r>
            <a:r>
              <a:rPr lang="en-US" b="1" dirty="0" err="1"/>
              <a:t>một</a:t>
            </a:r>
            <a:r>
              <a:rPr lang="en-US" b="1" dirty="0"/>
              <a:t> </a:t>
            </a:r>
            <a:r>
              <a:rPr lang="en-US" b="1" dirty="0" err="1"/>
              <a:t>số</a:t>
            </a:r>
            <a:r>
              <a:rPr lang="en-US" b="1" dirty="0"/>
              <a:t> </a:t>
            </a:r>
            <a:r>
              <a:rPr lang="en-US" b="1" dirty="0" err="1"/>
              <a:t>mô</a:t>
            </a:r>
            <a:r>
              <a:rPr lang="en-US" b="1" dirty="0"/>
              <a:t> </a:t>
            </a:r>
            <a:r>
              <a:rPr lang="en-US" b="1" dirty="0" err="1"/>
              <a:t>hình</a:t>
            </a:r>
            <a:r>
              <a:rPr lang="en-US" b="1" dirty="0"/>
              <a:t> </a:t>
            </a:r>
            <a:r>
              <a:rPr lang="en-US" b="1" dirty="0" err="1"/>
              <a:t>toán</a:t>
            </a:r>
            <a:r>
              <a:rPr lang="en-US" b="1" dirty="0"/>
              <a:t> </a:t>
            </a:r>
            <a:r>
              <a:rPr lang="en-US" b="1" dirty="0" err="1"/>
              <a:t>học</a:t>
            </a:r>
            <a:r>
              <a:rPr lang="en-US" b="1" dirty="0"/>
              <a:t> </a:t>
            </a:r>
            <a:r>
              <a:rPr lang="en-US" b="1" dirty="0" err="1"/>
              <a:t>sử</a:t>
            </a:r>
            <a:r>
              <a:rPr lang="en-US" b="1" dirty="0"/>
              <a:t> </a:t>
            </a:r>
            <a:r>
              <a:rPr lang="en-US" b="1" dirty="0" err="1"/>
              <a:t>dụng</a:t>
            </a:r>
            <a:r>
              <a:rPr lang="en-US" b="1" dirty="0"/>
              <a:t> </a:t>
            </a:r>
            <a:r>
              <a:rPr lang="en-US" b="1" dirty="0" err="1"/>
              <a:t>hàm</a:t>
            </a:r>
            <a:r>
              <a:rPr lang="en-US" b="1" dirty="0"/>
              <a:t> </a:t>
            </a:r>
            <a:r>
              <a:rPr lang="en-US" b="1" dirty="0" err="1"/>
              <a:t>số</a:t>
            </a:r>
            <a:r>
              <a:rPr lang="en-US" b="1" dirty="0"/>
              <a:t> </a:t>
            </a:r>
            <a:r>
              <a:rPr lang="en-US" b="1" dirty="0" err="1"/>
              <a:t>mũ</a:t>
            </a:r>
            <a:endParaRPr lang="en-US" b="1" dirty="0"/>
          </a:p>
          <a:p>
            <a:pPr algn="just">
              <a:lnSpc>
                <a:spcPct val="110000"/>
              </a:lnSpc>
              <a:spcBef>
                <a:spcPts val="0"/>
              </a:spcBef>
              <a:buFontTx/>
              <a:buChar char="-"/>
            </a:pPr>
            <a:r>
              <a:rPr lang="en-US" dirty="0" err="1"/>
              <a:t>Mô</a:t>
            </a:r>
            <a:r>
              <a:rPr lang="en-US" dirty="0"/>
              <a:t> </a:t>
            </a:r>
            <a:r>
              <a:rPr lang="en-US" dirty="0" err="1"/>
              <a:t>hình</a:t>
            </a:r>
            <a:r>
              <a:rPr lang="en-US" dirty="0"/>
              <a:t> </a:t>
            </a:r>
            <a:r>
              <a:rPr lang="en-US" dirty="0" err="1"/>
              <a:t>tăng</a:t>
            </a:r>
            <a:r>
              <a:rPr lang="en-US" dirty="0"/>
              <a:t> </a:t>
            </a:r>
            <a:r>
              <a:rPr lang="en-US" dirty="0" err="1"/>
              <a:t>trưởng</a:t>
            </a:r>
            <a:r>
              <a:rPr lang="en-US" dirty="0"/>
              <a:t> </a:t>
            </a:r>
            <a:r>
              <a:rPr lang="en-US" dirty="0" err="1"/>
              <a:t>không</a:t>
            </a:r>
            <a:r>
              <a:rPr lang="en-US" dirty="0"/>
              <a:t> </a:t>
            </a:r>
            <a:r>
              <a:rPr lang="en-US" dirty="0" err="1"/>
              <a:t>giới</a:t>
            </a:r>
            <a:r>
              <a:rPr lang="en-US" dirty="0"/>
              <a:t> </a:t>
            </a:r>
            <a:r>
              <a:rPr lang="en-US" dirty="0" err="1"/>
              <a:t>hạn</a:t>
            </a:r>
            <a:r>
              <a:rPr lang="en-US" dirty="0"/>
              <a:t>; </a:t>
            </a:r>
            <a:r>
              <a:rPr lang="en-US" dirty="0" err="1"/>
              <a:t>mô</a:t>
            </a:r>
            <a:r>
              <a:rPr lang="en-US" dirty="0"/>
              <a:t> </a:t>
            </a:r>
            <a:r>
              <a:rPr lang="en-US" dirty="0" err="1"/>
              <a:t>hình</a:t>
            </a:r>
            <a:r>
              <a:rPr lang="en-US" dirty="0"/>
              <a:t> </a:t>
            </a:r>
            <a:r>
              <a:rPr lang="en-US" dirty="0" err="1"/>
              <a:t>tăng</a:t>
            </a:r>
            <a:r>
              <a:rPr lang="en-US" dirty="0"/>
              <a:t> </a:t>
            </a:r>
            <a:r>
              <a:rPr lang="en-US" dirty="0" err="1"/>
              <a:t>trưởng</a:t>
            </a:r>
            <a:r>
              <a:rPr lang="en-US" dirty="0"/>
              <a:t> logistic;</a:t>
            </a:r>
          </a:p>
          <a:p>
            <a:pPr algn="just">
              <a:lnSpc>
                <a:spcPct val="110000"/>
              </a:lnSpc>
              <a:spcBef>
                <a:spcPts val="0"/>
              </a:spcBef>
              <a:buFontTx/>
              <a:buChar char="-"/>
            </a:pPr>
            <a:r>
              <a:rPr lang="en-US" dirty="0" err="1"/>
              <a:t>Mô</a:t>
            </a:r>
            <a:r>
              <a:rPr lang="en-US" dirty="0"/>
              <a:t> </a:t>
            </a:r>
            <a:r>
              <a:rPr lang="en-US" dirty="0" err="1"/>
              <a:t>hình</a:t>
            </a:r>
            <a:r>
              <a:rPr lang="en-US" dirty="0"/>
              <a:t> </a:t>
            </a:r>
            <a:r>
              <a:rPr lang="en-US" dirty="0" err="1"/>
              <a:t>suy</a:t>
            </a:r>
            <a:r>
              <a:rPr lang="en-US" dirty="0"/>
              <a:t> </a:t>
            </a:r>
            <a:r>
              <a:rPr lang="en-US" dirty="0" err="1"/>
              <a:t>giảm</a:t>
            </a:r>
            <a:r>
              <a:rPr lang="en-US" dirty="0"/>
              <a:t> </a:t>
            </a:r>
            <a:r>
              <a:rPr lang="en-US" dirty="0" err="1"/>
              <a:t>cấp</a:t>
            </a:r>
            <a:r>
              <a:rPr lang="en-US" dirty="0"/>
              <a:t> </a:t>
            </a:r>
            <a:r>
              <a:rPr lang="en-US" dirty="0" err="1"/>
              <a:t>mũ</a:t>
            </a:r>
            <a:r>
              <a:rPr lang="en-US" dirty="0"/>
              <a:t>;</a:t>
            </a:r>
          </a:p>
          <a:p>
            <a:pPr algn="just">
              <a:lnSpc>
                <a:spcPct val="110000"/>
              </a:lnSpc>
              <a:spcBef>
                <a:spcPts val="0"/>
              </a:spcBef>
              <a:buFontTx/>
              <a:buChar char="-"/>
            </a:pPr>
            <a:r>
              <a:rPr lang="en-US" dirty="0" err="1"/>
              <a:t>Định</a:t>
            </a:r>
            <a:r>
              <a:rPr lang="en-US" dirty="0"/>
              <a:t> </a:t>
            </a:r>
            <a:r>
              <a:rPr lang="en-US" dirty="0" err="1"/>
              <a:t>luật</a:t>
            </a:r>
            <a:r>
              <a:rPr lang="en-US" dirty="0"/>
              <a:t> Newton </a:t>
            </a:r>
            <a:r>
              <a:rPr lang="en-US" dirty="0" err="1"/>
              <a:t>về</a:t>
            </a:r>
            <a:r>
              <a:rPr lang="en-US" dirty="0"/>
              <a:t> </a:t>
            </a:r>
            <a:r>
              <a:rPr lang="en-US" dirty="0" err="1"/>
              <a:t>làm</a:t>
            </a:r>
            <a:r>
              <a:rPr lang="en-US" dirty="0"/>
              <a:t> </a:t>
            </a:r>
            <a:r>
              <a:rPr lang="en-US" dirty="0" err="1"/>
              <a:t>lạnh</a:t>
            </a:r>
            <a:r>
              <a:rPr lang="en-US" dirty="0"/>
              <a:t>.</a:t>
            </a:r>
          </a:p>
        </p:txBody>
      </p:sp>
      <p:sp>
        <p:nvSpPr>
          <p:cNvPr id="5" name="Content Placeholder 2">
            <a:extLst>
              <a:ext uri="{FF2B5EF4-FFF2-40B4-BE49-F238E27FC236}">
                <a16:creationId xmlns:a16="http://schemas.microsoft.com/office/drawing/2014/main" id="{30F41305-225C-46CA-BDDC-0A9A71DA5B2A}"/>
              </a:ext>
            </a:extLst>
          </p:cNvPr>
          <p:cNvSpPr txBox="1">
            <a:spLocks/>
          </p:cNvSpPr>
          <p:nvPr/>
        </p:nvSpPr>
        <p:spPr>
          <a:xfrm>
            <a:off x="1291473" y="247022"/>
            <a:ext cx="10900527" cy="2118360"/>
          </a:xfrm>
          <a:prstGeom prst="rect">
            <a:avLst/>
          </a:prstGeom>
          <a:solidFill>
            <a:schemeClr val="accent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3600" b="1" dirty="0">
                <a:solidFill>
                  <a:schemeClr val="bg1"/>
                </a:solidFill>
              </a:rPr>
              <a:t>         </a:t>
            </a:r>
            <a:r>
              <a:rPr lang="vi-VN" b="1" dirty="0">
                <a:solidFill>
                  <a:schemeClr val="bg1"/>
                </a:solidFill>
              </a:rPr>
              <a:t>Đánh giá năng lực sử dụng công cụ, phương tiện học toán</a:t>
            </a:r>
            <a:r>
              <a:rPr lang="en-US" b="1" dirty="0">
                <a:solidFill>
                  <a:schemeClr val="bg1"/>
                </a:solidFill>
              </a:rPr>
              <a:t>:</a:t>
            </a:r>
          </a:p>
          <a:p>
            <a:pPr marL="0" indent="0">
              <a:spcAft>
                <a:spcPts val="600"/>
              </a:spcAft>
              <a:buFont typeface="Arial" panose="020B0604020202020204" pitchFamily="34" charset="0"/>
              <a:buNone/>
            </a:pPr>
            <a:r>
              <a:rPr lang="en-US" dirty="0">
                <a:solidFill>
                  <a:schemeClr val="bg1"/>
                </a:solidFill>
              </a:rPr>
              <a:t>           </a:t>
            </a:r>
            <a:r>
              <a:rPr lang="en-US" sz="2400" dirty="0">
                <a:solidFill>
                  <a:schemeClr val="bg1"/>
                </a:solidFill>
              </a:rPr>
              <a:t>+ </a:t>
            </a:r>
            <a:r>
              <a:rPr lang="en-US" sz="2400" dirty="0" err="1">
                <a:solidFill>
                  <a:schemeClr val="bg1"/>
                </a:solidFill>
              </a:rPr>
              <a:t>Sử</a:t>
            </a:r>
            <a:r>
              <a:rPr lang="en-US" sz="2400" dirty="0">
                <a:solidFill>
                  <a:schemeClr val="bg1"/>
                </a:solidFill>
              </a:rPr>
              <a:t> dụng </a:t>
            </a:r>
            <a:r>
              <a:rPr lang="en-US" sz="2400" dirty="0" err="1">
                <a:solidFill>
                  <a:schemeClr val="bg1"/>
                </a:solidFill>
              </a:rPr>
              <a:t>máy</a:t>
            </a:r>
            <a:r>
              <a:rPr lang="en-US" sz="2400" dirty="0">
                <a:solidFill>
                  <a:schemeClr val="bg1"/>
                </a:solidFill>
              </a:rPr>
              <a:t> tính </a:t>
            </a:r>
            <a:r>
              <a:rPr lang="en-US" sz="2400" dirty="0" err="1">
                <a:solidFill>
                  <a:schemeClr val="bg1"/>
                </a:solidFill>
              </a:rPr>
              <a:t>cầm</a:t>
            </a:r>
            <a:r>
              <a:rPr lang="en-US" sz="2400" dirty="0">
                <a:solidFill>
                  <a:schemeClr val="bg1"/>
                </a:solidFill>
              </a:rPr>
              <a:t> </a:t>
            </a:r>
            <a:r>
              <a:rPr lang="en-US" sz="2400" dirty="0" err="1">
                <a:solidFill>
                  <a:schemeClr val="bg1"/>
                </a:solidFill>
              </a:rPr>
              <a:t>tay</a:t>
            </a:r>
            <a:endParaRPr lang="en-US" sz="2400" dirty="0">
              <a:solidFill>
                <a:schemeClr val="bg1"/>
              </a:solidFill>
            </a:endParaRPr>
          </a:p>
          <a:p>
            <a:pPr marL="0" indent="0">
              <a:spcAft>
                <a:spcPts val="600"/>
              </a:spcAft>
              <a:buFont typeface="Arial" panose="020B0604020202020204" pitchFamily="34" charset="0"/>
              <a:buNone/>
            </a:pPr>
            <a:r>
              <a:rPr lang="en-US" sz="2400" dirty="0">
                <a:solidFill>
                  <a:schemeClr val="bg1"/>
                </a:solidFill>
              </a:rPr>
              <a:t>             + </a:t>
            </a:r>
            <a:r>
              <a:rPr lang="en-US" sz="2400" dirty="0" err="1">
                <a:solidFill>
                  <a:schemeClr val="bg1"/>
                </a:solidFill>
              </a:rPr>
              <a:t>Sưu</a:t>
            </a:r>
            <a:r>
              <a:rPr lang="en-US" sz="2400" dirty="0">
                <a:solidFill>
                  <a:schemeClr val="bg1"/>
                </a:solidFill>
              </a:rPr>
              <a:t> </a:t>
            </a:r>
            <a:r>
              <a:rPr lang="en-US" sz="2400" dirty="0" err="1">
                <a:solidFill>
                  <a:schemeClr val="bg1"/>
                </a:solidFill>
              </a:rPr>
              <a:t>tầm</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kiếm</a:t>
            </a:r>
            <a:r>
              <a:rPr lang="en-US" sz="2400" dirty="0">
                <a:solidFill>
                  <a:schemeClr val="bg1"/>
                </a:solidFill>
              </a:rPr>
              <a:t> </a:t>
            </a:r>
            <a:r>
              <a:rPr lang="en-US" sz="2400" dirty="0" err="1">
                <a:solidFill>
                  <a:schemeClr val="bg1"/>
                </a:solidFill>
              </a:rPr>
              <a:t>thông</a:t>
            </a:r>
            <a:r>
              <a:rPr lang="en-US" sz="2400" dirty="0">
                <a:solidFill>
                  <a:schemeClr val="bg1"/>
                </a:solidFill>
              </a:rPr>
              <a:t> tin </a:t>
            </a:r>
            <a:r>
              <a:rPr lang="en-US" sz="2400" dirty="0" err="1">
                <a:solidFill>
                  <a:schemeClr val="bg1"/>
                </a:solidFill>
              </a:rPr>
              <a:t>trên</a:t>
            </a:r>
            <a:r>
              <a:rPr lang="en-US" sz="2400" dirty="0">
                <a:solidFill>
                  <a:schemeClr val="bg1"/>
                </a:solidFill>
              </a:rPr>
              <a:t> Internet </a:t>
            </a:r>
            <a:r>
              <a:rPr lang="en-US" sz="2400" dirty="0" err="1">
                <a:solidFill>
                  <a:schemeClr val="bg1"/>
                </a:solidFill>
              </a:rPr>
              <a:t>và</a:t>
            </a:r>
            <a:r>
              <a:rPr lang="en-US" sz="2400" dirty="0">
                <a:solidFill>
                  <a:schemeClr val="bg1"/>
                </a:solidFill>
              </a:rPr>
              <a:t> các </a:t>
            </a:r>
            <a:r>
              <a:rPr lang="en-US" sz="2400" dirty="0" err="1">
                <a:solidFill>
                  <a:schemeClr val="bg1"/>
                </a:solidFill>
              </a:rPr>
              <a:t>nguồn</a:t>
            </a:r>
            <a:r>
              <a:rPr lang="en-US" sz="2400" dirty="0">
                <a:solidFill>
                  <a:schemeClr val="bg1"/>
                </a:solidFill>
              </a:rPr>
              <a:t> </a:t>
            </a:r>
            <a:r>
              <a:rPr lang="en-US" sz="2400" dirty="0" err="1">
                <a:solidFill>
                  <a:schemeClr val="bg1"/>
                </a:solidFill>
              </a:rPr>
              <a:t>khác</a:t>
            </a:r>
            <a:r>
              <a:rPr lang="en-US" sz="2400" dirty="0">
                <a:solidFill>
                  <a:schemeClr val="bg1"/>
                </a:solidFill>
              </a:rPr>
              <a:t> </a:t>
            </a:r>
            <a:r>
              <a:rPr lang="en-US" sz="2400" dirty="0" err="1">
                <a:solidFill>
                  <a:schemeClr val="bg1"/>
                </a:solidFill>
              </a:rPr>
              <a:t>để</a:t>
            </a:r>
            <a:r>
              <a:rPr lang="en-US" sz="2400" dirty="0">
                <a:solidFill>
                  <a:schemeClr val="bg1"/>
                </a:solidFill>
              </a:rPr>
              <a:t> thực </a:t>
            </a:r>
            <a:r>
              <a:rPr lang="en-US" sz="2400" dirty="0" err="1">
                <a:solidFill>
                  <a:schemeClr val="bg1"/>
                </a:solidFill>
              </a:rPr>
              <a:t>hiện</a:t>
            </a:r>
            <a:r>
              <a:rPr lang="en-US" sz="2400" dirty="0">
                <a:solidFill>
                  <a:schemeClr val="bg1"/>
                </a:solidFill>
              </a:rPr>
              <a:t> các </a:t>
            </a:r>
            <a:r>
              <a:rPr lang="en-US" sz="2400" dirty="0" err="1">
                <a:solidFill>
                  <a:schemeClr val="bg1"/>
                </a:solidFill>
              </a:rPr>
              <a:t>dự</a:t>
            </a:r>
            <a:r>
              <a:rPr lang="en-US" sz="2400" dirty="0">
                <a:solidFill>
                  <a:schemeClr val="bg1"/>
                </a:solidFill>
              </a:rPr>
              <a:t> </a:t>
            </a:r>
            <a:r>
              <a:rPr lang="en-US" sz="2400" dirty="0" err="1">
                <a:solidFill>
                  <a:schemeClr val="bg1"/>
                </a:solidFill>
              </a:rPr>
              <a:t>án</a:t>
            </a:r>
            <a:endParaRPr lang="en-US" sz="2400" dirty="0">
              <a:solidFill>
                <a:schemeClr val="bg1"/>
              </a:solidFill>
            </a:endParaRPr>
          </a:p>
          <a:p>
            <a:pPr marL="0" indent="0">
              <a:spcAft>
                <a:spcPts val="600"/>
              </a:spcAft>
              <a:buFont typeface="Arial" panose="020B0604020202020204" pitchFamily="34" charset="0"/>
              <a:buNone/>
            </a:pPr>
            <a:r>
              <a:rPr lang="en-US" sz="2400" dirty="0">
                <a:solidFill>
                  <a:schemeClr val="bg1"/>
                </a:solidFill>
              </a:rPr>
              <a:t>            học </a:t>
            </a:r>
            <a:r>
              <a:rPr lang="en-US" sz="2400" dirty="0" err="1">
                <a:solidFill>
                  <a:schemeClr val="bg1"/>
                </a:solidFill>
              </a:rPr>
              <a:t>tập</a:t>
            </a:r>
            <a:r>
              <a:rPr lang="en-US" sz="2400" dirty="0">
                <a:solidFill>
                  <a:schemeClr val="bg1"/>
                </a:solidFill>
              </a:rPr>
              <a:t> (</a:t>
            </a:r>
            <a:r>
              <a:rPr lang="en-US" sz="2400" dirty="0" err="1">
                <a:solidFill>
                  <a:schemeClr val="bg1"/>
                </a:solidFill>
              </a:rPr>
              <a:t>chẳng</a:t>
            </a:r>
            <a:r>
              <a:rPr lang="en-US" sz="2400" dirty="0">
                <a:solidFill>
                  <a:schemeClr val="bg1"/>
                </a:solidFill>
              </a:rPr>
              <a:t> </a:t>
            </a:r>
            <a:r>
              <a:rPr lang="en-US" sz="2400" dirty="0" err="1">
                <a:solidFill>
                  <a:schemeClr val="bg1"/>
                </a:solidFill>
              </a:rPr>
              <a:t>hạn</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hiểu</a:t>
            </a:r>
            <a:r>
              <a:rPr lang="en-US" sz="2400" dirty="0">
                <a:solidFill>
                  <a:schemeClr val="bg1"/>
                </a:solidFill>
              </a:rPr>
              <a:t> </a:t>
            </a:r>
            <a:r>
              <a:rPr lang="en-US" sz="2400" dirty="0" err="1">
                <a:solidFill>
                  <a:schemeClr val="bg1"/>
                </a:solidFill>
              </a:rPr>
              <a:t>lịch</a:t>
            </a:r>
            <a:r>
              <a:rPr lang="en-US" sz="2400" dirty="0">
                <a:solidFill>
                  <a:schemeClr val="bg1"/>
                </a:solidFill>
              </a:rPr>
              <a:t> </a:t>
            </a:r>
            <a:r>
              <a:rPr lang="en-US" sz="2400" dirty="0" err="1">
                <a:solidFill>
                  <a:schemeClr val="bg1"/>
                </a:solidFill>
              </a:rPr>
              <a:t>sử</a:t>
            </a:r>
            <a:r>
              <a:rPr lang="en-US" sz="2400" dirty="0">
                <a:solidFill>
                  <a:schemeClr val="bg1"/>
                </a:solidFill>
              </a:rPr>
              <a:t> </a:t>
            </a:r>
            <a:r>
              <a:rPr lang="en-US" sz="2400" dirty="0" err="1">
                <a:solidFill>
                  <a:schemeClr val="bg1"/>
                </a:solidFill>
              </a:rPr>
              <a:t>toán</a:t>
            </a:r>
            <a:r>
              <a:rPr lang="en-US" sz="2400" dirty="0">
                <a:solidFill>
                  <a:schemeClr val="bg1"/>
                </a:solidFill>
              </a:rPr>
              <a:t> học, </a:t>
            </a:r>
            <a:r>
              <a:rPr lang="en-US" sz="2400" dirty="0" err="1">
                <a:solidFill>
                  <a:schemeClr val="bg1"/>
                </a:solidFill>
              </a:rPr>
              <a:t>ứng</a:t>
            </a:r>
            <a:r>
              <a:rPr lang="en-US" sz="2400" dirty="0">
                <a:solidFill>
                  <a:schemeClr val="bg1"/>
                </a:solidFill>
              </a:rPr>
              <a:t> dụng </a:t>
            </a:r>
            <a:r>
              <a:rPr lang="en-US" sz="2400" dirty="0" err="1">
                <a:solidFill>
                  <a:schemeClr val="bg1"/>
                </a:solidFill>
              </a:rPr>
              <a:t>của</a:t>
            </a:r>
            <a:r>
              <a:rPr lang="en-US" sz="2400" dirty="0">
                <a:solidFill>
                  <a:schemeClr val="bg1"/>
                </a:solidFill>
              </a:rPr>
              <a:t> </a:t>
            </a:r>
            <a:r>
              <a:rPr lang="en-US" sz="2400" dirty="0" err="1">
                <a:solidFill>
                  <a:schemeClr val="bg1"/>
                </a:solidFill>
              </a:rPr>
              <a:t>toán</a:t>
            </a:r>
            <a:r>
              <a:rPr lang="en-US" sz="2400" dirty="0">
                <a:solidFill>
                  <a:schemeClr val="bg1"/>
                </a:solidFill>
              </a:rPr>
              <a:t> học trong thực </a:t>
            </a:r>
            <a:r>
              <a:rPr lang="en-US" sz="2400" dirty="0" err="1">
                <a:solidFill>
                  <a:schemeClr val="bg1"/>
                </a:solidFill>
              </a:rPr>
              <a:t>tiễn</a:t>
            </a:r>
            <a:r>
              <a:rPr lang="en-US" sz="2400" dirty="0">
                <a:solidFill>
                  <a:schemeClr val="bg1"/>
                </a:solidFill>
              </a:rPr>
              <a:t>), …</a:t>
            </a:r>
          </a:p>
          <a:p>
            <a:pPr marL="0" indent="0">
              <a:buFont typeface="Arial" panose="020B0604020202020204" pitchFamily="34" charset="0"/>
              <a:buNone/>
            </a:pPr>
            <a:endParaRPr lang="en-US" dirty="0"/>
          </a:p>
        </p:txBody>
      </p:sp>
      <p:sp>
        <p:nvSpPr>
          <p:cNvPr id="7" name="Oval 6">
            <a:extLst>
              <a:ext uri="{FF2B5EF4-FFF2-40B4-BE49-F238E27FC236}">
                <a16:creationId xmlns:a16="http://schemas.microsoft.com/office/drawing/2014/main" id="{36857086-F4A6-4EC4-B607-6D8D194D5A94}"/>
              </a:ext>
            </a:extLst>
          </p:cNvPr>
          <p:cNvSpPr/>
          <p:nvPr/>
        </p:nvSpPr>
        <p:spPr>
          <a:xfrm>
            <a:off x="-17492" y="247022"/>
            <a:ext cx="2129096" cy="23054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A639EB5-0A55-4A13-9335-9B437EAA9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56" y="666515"/>
            <a:ext cx="1371600" cy="1371600"/>
          </a:xfrm>
          <a:prstGeom prst="rect">
            <a:avLst/>
          </a:prstGeom>
        </p:spPr>
      </p:pic>
    </p:spTree>
    <p:extLst>
      <p:ext uri="{BB962C8B-B14F-4D97-AF65-F5344CB8AC3E}">
        <p14:creationId xmlns:p14="http://schemas.microsoft.com/office/powerpoint/2010/main" val="3397551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C020D17-85AC-41D6-9889-49BA3F291DE4}"/>
              </a:ext>
            </a:extLst>
          </p:cNvPr>
          <p:cNvSpPr txBox="1">
            <a:spLocks/>
          </p:cNvSpPr>
          <p:nvPr/>
        </p:nvSpPr>
        <p:spPr>
          <a:xfrm>
            <a:off x="687731" y="2580297"/>
            <a:ext cx="10942479" cy="427770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Ví </a:t>
            </a:r>
            <a:r>
              <a:rPr lang="en-US" b="1" dirty="0" err="1"/>
              <a:t>dụ</a:t>
            </a:r>
            <a:r>
              <a:rPr lang="en-US" b="1" dirty="0"/>
              <a:t> 3 (Tìm </a:t>
            </a:r>
            <a:r>
              <a:rPr lang="en-US" b="1" dirty="0" err="1"/>
              <a:t>hiểu</a:t>
            </a:r>
            <a:r>
              <a:rPr lang="en-US" b="1" dirty="0"/>
              <a:t> về </a:t>
            </a:r>
            <a:r>
              <a:rPr lang="en-US" b="1" dirty="0" err="1"/>
              <a:t>lịch</a:t>
            </a:r>
            <a:r>
              <a:rPr lang="en-US" b="1" dirty="0"/>
              <a:t> </a:t>
            </a:r>
            <a:r>
              <a:rPr lang="en-US" b="1" dirty="0" err="1"/>
              <a:t>sử</a:t>
            </a:r>
            <a:r>
              <a:rPr lang="en-US" b="1" dirty="0"/>
              <a:t> </a:t>
            </a:r>
            <a:r>
              <a:rPr lang="en-US" b="1" dirty="0" err="1"/>
              <a:t>ra</a:t>
            </a:r>
            <a:r>
              <a:rPr lang="en-US" b="1" dirty="0"/>
              <a:t> </a:t>
            </a:r>
            <a:r>
              <a:rPr lang="en-US" b="1" dirty="0" err="1"/>
              <a:t>đời</a:t>
            </a:r>
            <a:r>
              <a:rPr lang="en-US" b="1" dirty="0"/>
              <a:t> </a:t>
            </a:r>
            <a:r>
              <a:rPr lang="en-US" b="1" dirty="0" err="1"/>
              <a:t>và</a:t>
            </a:r>
            <a:r>
              <a:rPr lang="en-US" b="1" dirty="0"/>
              <a:t> </a:t>
            </a:r>
            <a:r>
              <a:rPr lang="en-US" b="1" dirty="0" err="1"/>
              <a:t>ứng</a:t>
            </a:r>
            <a:r>
              <a:rPr lang="en-US" b="1" dirty="0"/>
              <a:t> </a:t>
            </a:r>
            <a:r>
              <a:rPr lang="en-US" b="1" dirty="0" err="1"/>
              <a:t>dụng</a:t>
            </a:r>
            <a:r>
              <a:rPr lang="en-US" b="1" dirty="0"/>
              <a:t> </a:t>
            </a:r>
            <a:r>
              <a:rPr lang="en-US" b="1" dirty="0" err="1"/>
              <a:t>của</a:t>
            </a:r>
            <a:r>
              <a:rPr lang="en-US" b="1" dirty="0"/>
              <a:t> </a:t>
            </a:r>
            <a:r>
              <a:rPr lang="en-US" b="1" dirty="0" err="1"/>
              <a:t>đạo</a:t>
            </a:r>
            <a:r>
              <a:rPr lang="en-US" b="1" dirty="0"/>
              <a:t> </a:t>
            </a:r>
            <a:r>
              <a:rPr lang="en-US" b="1" dirty="0" err="1"/>
              <a:t>hàm</a:t>
            </a:r>
            <a:r>
              <a:rPr lang="en-US" b="1" dirty="0"/>
              <a:t>)</a:t>
            </a:r>
          </a:p>
          <a:p>
            <a:pPr algn="just">
              <a:lnSpc>
                <a:spcPct val="100000"/>
              </a:lnSpc>
              <a:buFontTx/>
              <a:buChar char="-"/>
            </a:pPr>
            <a:r>
              <a:rPr lang="en-US" dirty="0">
                <a:solidFill>
                  <a:schemeClr val="tx1"/>
                </a:solidFill>
              </a:rPr>
              <a:t>Tìm </a:t>
            </a:r>
            <a:r>
              <a:rPr lang="en-US" dirty="0" err="1">
                <a:solidFill>
                  <a:schemeClr val="tx1"/>
                </a:solidFill>
              </a:rPr>
              <a:t>hiểu</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lịch</a:t>
            </a:r>
            <a:r>
              <a:rPr lang="en-US" dirty="0">
                <a:solidFill>
                  <a:schemeClr val="tx1"/>
                </a:solidFill>
              </a:rPr>
              <a:t> </a:t>
            </a:r>
            <a:r>
              <a:rPr lang="en-US" dirty="0" err="1">
                <a:solidFill>
                  <a:schemeClr val="tx1"/>
                </a:solidFill>
              </a:rPr>
              <a:t>sử</a:t>
            </a:r>
            <a:r>
              <a:rPr lang="en-US" dirty="0">
                <a:solidFill>
                  <a:schemeClr val="tx1"/>
                </a:solidFill>
              </a:rPr>
              <a:t> </a:t>
            </a:r>
            <a:r>
              <a:rPr lang="en-US" dirty="0" err="1">
                <a:solidFill>
                  <a:schemeClr val="tx1"/>
                </a:solidFill>
              </a:rPr>
              <a:t>ra</a:t>
            </a:r>
            <a:r>
              <a:rPr lang="en-US" dirty="0">
                <a:solidFill>
                  <a:schemeClr val="tx1"/>
                </a:solidFill>
              </a:rPr>
              <a:t> </a:t>
            </a:r>
            <a:r>
              <a:rPr lang="en-US" dirty="0" err="1">
                <a:solidFill>
                  <a:schemeClr val="tx1"/>
                </a:solidFill>
              </a:rPr>
              <a:t>đời</a:t>
            </a:r>
            <a:r>
              <a:rPr lang="en-US" dirty="0">
                <a:solidFill>
                  <a:schemeClr val="tx1"/>
                </a:solidFill>
              </a:rPr>
              <a:t> </a:t>
            </a:r>
            <a:r>
              <a:rPr lang="en-US" dirty="0" err="1">
                <a:solidFill>
                  <a:schemeClr val="tx1"/>
                </a:solidFill>
              </a:rPr>
              <a:t>của</a:t>
            </a:r>
            <a:r>
              <a:rPr lang="en-US" dirty="0">
                <a:solidFill>
                  <a:schemeClr val="tx1"/>
                </a:solidFill>
              </a:rPr>
              <a:t> </a:t>
            </a:r>
            <a:r>
              <a:rPr lang="en-US" dirty="0" err="1">
                <a:solidFill>
                  <a:schemeClr val="tx1"/>
                </a:solidFill>
              </a:rPr>
              <a:t>khái</a:t>
            </a:r>
            <a:r>
              <a:rPr lang="en-US" dirty="0">
                <a:solidFill>
                  <a:schemeClr val="tx1"/>
                </a:solidFill>
              </a:rPr>
              <a:t> </a:t>
            </a:r>
            <a:r>
              <a:rPr lang="en-US" dirty="0" err="1">
                <a:solidFill>
                  <a:schemeClr val="tx1"/>
                </a:solidFill>
              </a:rPr>
              <a:t>niệm</a:t>
            </a:r>
            <a:r>
              <a:rPr lang="en-US" dirty="0">
                <a:solidFill>
                  <a:schemeClr val="tx1"/>
                </a:solidFill>
              </a:rPr>
              <a:t> </a:t>
            </a:r>
            <a:r>
              <a:rPr lang="en-US" dirty="0" err="1">
                <a:solidFill>
                  <a:schemeClr val="tx1"/>
                </a:solidFill>
              </a:rPr>
              <a:t>đạo</a:t>
            </a:r>
            <a:r>
              <a:rPr lang="en-US" dirty="0">
                <a:solidFill>
                  <a:schemeClr val="tx1"/>
                </a:solidFill>
              </a:rPr>
              <a:t> </a:t>
            </a:r>
            <a:r>
              <a:rPr lang="en-US" dirty="0" err="1">
                <a:solidFill>
                  <a:schemeClr val="tx1"/>
                </a:solidFill>
              </a:rPr>
              <a:t>hàm</a:t>
            </a:r>
            <a:r>
              <a:rPr lang="en-US" dirty="0">
                <a:solidFill>
                  <a:schemeClr val="tx1"/>
                </a:solidFill>
              </a:rPr>
              <a:t>:</a:t>
            </a:r>
            <a:endParaRPr lang="en-US" dirty="0"/>
          </a:p>
          <a:p>
            <a:pPr marL="0" indent="0" algn="just">
              <a:lnSpc>
                <a:spcPct val="100000"/>
              </a:lnSpc>
              <a:buNone/>
            </a:pPr>
            <a:r>
              <a:rPr lang="en-US" dirty="0">
                <a:solidFill>
                  <a:schemeClr val="tx1"/>
                </a:solidFill>
              </a:rPr>
              <a:t>  + </a:t>
            </a:r>
            <a:r>
              <a:rPr lang="en-US" dirty="0" err="1">
                <a:solidFill>
                  <a:schemeClr val="tx1"/>
                </a:solidFill>
              </a:rPr>
              <a:t>Đóng</a:t>
            </a:r>
            <a:r>
              <a:rPr lang="en-US" dirty="0">
                <a:solidFill>
                  <a:schemeClr val="tx1"/>
                </a:solidFill>
              </a:rPr>
              <a:t> </a:t>
            </a:r>
            <a:r>
              <a:rPr lang="en-US" dirty="0" err="1">
                <a:solidFill>
                  <a:schemeClr val="tx1"/>
                </a:solidFill>
              </a:rPr>
              <a:t>góp</a:t>
            </a:r>
            <a:r>
              <a:rPr lang="en-US" dirty="0">
                <a:solidFill>
                  <a:schemeClr val="tx1"/>
                </a:solidFill>
              </a:rPr>
              <a:t> </a:t>
            </a:r>
            <a:r>
              <a:rPr lang="en-US" dirty="0" err="1">
                <a:solidFill>
                  <a:schemeClr val="tx1"/>
                </a:solidFill>
              </a:rPr>
              <a:t>của</a:t>
            </a:r>
            <a:r>
              <a:rPr lang="en-US" dirty="0">
                <a:solidFill>
                  <a:schemeClr val="tx1"/>
                </a:solidFill>
              </a:rPr>
              <a:t> Newton </a:t>
            </a:r>
            <a:r>
              <a:rPr lang="en-US" dirty="0" err="1">
                <a:solidFill>
                  <a:schemeClr val="tx1"/>
                </a:solidFill>
              </a:rPr>
              <a:t>và</a:t>
            </a:r>
            <a:r>
              <a:rPr lang="en-US" dirty="0">
                <a:solidFill>
                  <a:schemeClr val="tx1"/>
                </a:solidFill>
              </a:rPr>
              <a:t> Leibniz;</a:t>
            </a:r>
          </a:p>
          <a:p>
            <a:pPr marL="0" indent="0" algn="just">
              <a:lnSpc>
                <a:spcPct val="100000"/>
              </a:lnSpc>
              <a:buNone/>
            </a:pPr>
            <a:r>
              <a:rPr lang="en-US" dirty="0">
                <a:solidFill>
                  <a:schemeClr val="tx1"/>
                </a:solidFill>
              </a:rPr>
              <a:t>  + </a:t>
            </a:r>
            <a:r>
              <a:rPr lang="en-US" dirty="0" err="1">
                <a:solidFill>
                  <a:schemeClr val="tx1"/>
                </a:solidFill>
              </a:rPr>
              <a:t>Đóng</a:t>
            </a:r>
            <a:r>
              <a:rPr lang="en-US" dirty="0">
                <a:solidFill>
                  <a:schemeClr val="tx1"/>
                </a:solidFill>
              </a:rPr>
              <a:t> </a:t>
            </a:r>
            <a:r>
              <a:rPr lang="en-US" dirty="0" err="1">
                <a:solidFill>
                  <a:schemeClr val="tx1"/>
                </a:solidFill>
              </a:rPr>
              <a:t>góp</a:t>
            </a:r>
            <a:r>
              <a:rPr lang="en-US" dirty="0">
                <a:solidFill>
                  <a:schemeClr val="tx1"/>
                </a:solidFill>
              </a:rPr>
              <a:t> </a:t>
            </a:r>
            <a:r>
              <a:rPr lang="en-US" dirty="0" err="1">
                <a:solidFill>
                  <a:schemeClr val="tx1"/>
                </a:solidFill>
              </a:rPr>
              <a:t>của</a:t>
            </a:r>
            <a:r>
              <a:rPr lang="en-US" dirty="0">
                <a:solidFill>
                  <a:schemeClr val="tx1"/>
                </a:solidFill>
              </a:rPr>
              <a:t> Cauchy </a:t>
            </a:r>
            <a:r>
              <a:rPr lang="en-US" dirty="0" err="1">
                <a:solidFill>
                  <a:schemeClr val="tx1"/>
                </a:solidFill>
              </a:rPr>
              <a:t>và</a:t>
            </a:r>
            <a:r>
              <a:rPr lang="en-US" dirty="0">
                <a:solidFill>
                  <a:schemeClr val="tx1"/>
                </a:solidFill>
              </a:rPr>
              <a:t> </a:t>
            </a:r>
            <a:r>
              <a:rPr lang="en-US" dirty="0" err="1">
                <a:solidFill>
                  <a:schemeClr val="tx1"/>
                </a:solidFill>
              </a:rPr>
              <a:t>Weierstrass</a:t>
            </a:r>
            <a:r>
              <a:rPr lang="en-US" dirty="0">
                <a:solidFill>
                  <a:schemeClr val="tx1"/>
                </a:solidFill>
              </a:rPr>
              <a:t> </a:t>
            </a:r>
            <a:r>
              <a:rPr lang="en-US" dirty="0" err="1">
                <a:solidFill>
                  <a:schemeClr val="tx1"/>
                </a:solidFill>
              </a:rPr>
              <a:t>trong</a:t>
            </a:r>
            <a:r>
              <a:rPr lang="en-US" dirty="0">
                <a:solidFill>
                  <a:schemeClr val="tx1"/>
                </a:solidFill>
              </a:rPr>
              <a:t> </a:t>
            </a:r>
            <a:r>
              <a:rPr lang="en-US" dirty="0" err="1">
                <a:solidFill>
                  <a:schemeClr val="tx1"/>
                </a:solidFill>
              </a:rPr>
              <a:t>việc</a:t>
            </a:r>
            <a:r>
              <a:rPr lang="en-US" dirty="0">
                <a:solidFill>
                  <a:schemeClr val="tx1"/>
                </a:solidFill>
              </a:rPr>
              <a:t> </a:t>
            </a:r>
            <a:r>
              <a:rPr lang="en-US" dirty="0" err="1">
                <a:solidFill>
                  <a:schemeClr val="tx1"/>
                </a:solidFill>
              </a:rPr>
              <a:t>chính</a:t>
            </a:r>
            <a:r>
              <a:rPr lang="en-US" dirty="0">
                <a:solidFill>
                  <a:schemeClr val="tx1"/>
                </a:solidFill>
              </a:rPr>
              <a:t> </a:t>
            </a:r>
            <a:r>
              <a:rPr lang="en-US" dirty="0" err="1">
                <a:solidFill>
                  <a:schemeClr val="tx1"/>
                </a:solidFill>
              </a:rPr>
              <a:t>xác</a:t>
            </a:r>
            <a:r>
              <a:rPr lang="en-US" dirty="0">
                <a:solidFill>
                  <a:schemeClr val="tx1"/>
                </a:solidFill>
              </a:rPr>
              <a:t> </a:t>
            </a:r>
            <a:r>
              <a:rPr lang="en-US" dirty="0" err="1">
                <a:solidFill>
                  <a:schemeClr val="tx1"/>
                </a:solidFill>
              </a:rPr>
              <a:t>hoá</a:t>
            </a:r>
            <a:r>
              <a:rPr lang="en-US" dirty="0">
                <a:solidFill>
                  <a:schemeClr val="tx1"/>
                </a:solidFill>
              </a:rPr>
              <a:t> </a:t>
            </a:r>
            <a:r>
              <a:rPr lang="en-US" dirty="0" err="1">
                <a:solidFill>
                  <a:schemeClr val="tx1"/>
                </a:solidFill>
              </a:rPr>
              <a:t>các</a:t>
            </a:r>
            <a:r>
              <a:rPr lang="en-US" dirty="0">
                <a:solidFill>
                  <a:schemeClr val="tx1"/>
                </a:solidFill>
              </a:rPr>
              <a:t> </a:t>
            </a:r>
            <a:r>
              <a:rPr lang="en-US" dirty="0" err="1">
                <a:solidFill>
                  <a:schemeClr val="tx1"/>
                </a:solidFill>
              </a:rPr>
              <a:t>khái</a:t>
            </a:r>
            <a:r>
              <a:rPr lang="en-US" dirty="0">
                <a:solidFill>
                  <a:schemeClr val="tx1"/>
                </a:solidFill>
              </a:rPr>
              <a:t> </a:t>
            </a:r>
            <a:r>
              <a:rPr lang="en-US" dirty="0" err="1">
                <a:solidFill>
                  <a:schemeClr val="tx1"/>
                </a:solidFill>
              </a:rPr>
              <a:t>niệm</a:t>
            </a:r>
            <a:r>
              <a:rPr lang="en-US" dirty="0">
                <a:solidFill>
                  <a:schemeClr val="tx1"/>
                </a:solidFill>
              </a:rPr>
              <a:t>.</a:t>
            </a:r>
          </a:p>
          <a:p>
            <a:pPr algn="just">
              <a:lnSpc>
                <a:spcPct val="100000"/>
              </a:lnSpc>
              <a:buFontTx/>
              <a:buChar char="-"/>
            </a:pPr>
            <a:r>
              <a:rPr lang="en-US" dirty="0" err="1">
                <a:solidFill>
                  <a:schemeClr val="tx1"/>
                </a:solidFill>
              </a:rPr>
              <a:t>Tìm</a:t>
            </a:r>
            <a:r>
              <a:rPr lang="en-US" dirty="0">
                <a:solidFill>
                  <a:schemeClr val="tx1"/>
                </a:solidFill>
              </a:rPr>
              <a:t> </a:t>
            </a:r>
            <a:r>
              <a:rPr lang="en-US" dirty="0" err="1">
                <a:solidFill>
                  <a:schemeClr val="tx1"/>
                </a:solidFill>
              </a:rPr>
              <a:t>hiểu</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ứng</a:t>
            </a:r>
            <a:r>
              <a:rPr lang="en-US" dirty="0">
                <a:solidFill>
                  <a:schemeClr val="tx1"/>
                </a:solidFill>
              </a:rPr>
              <a:t> </a:t>
            </a:r>
            <a:r>
              <a:rPr lang="en-US" dirty="0" err="1">
                <a:solidFill>
                  <a:schemeClr val="tx1"/>
                </a:solidFill>
              </a:rPr>
              <a:t>dụng</a:t>
            </a:r>
            <a:r>
              <a:rPr lang="en-US" dirty="0">
                <a:solidFill>
                  <a:schemeClr val="tx1"/>
                </a:solidFill>
              </a:rPr>
              <a:t> </a:t>
            </a:r>
            <a:r>
              <a:rPr lang="en-US" dirty="0" err="1">
                <a:solidFill>
                  <a:schemeClr val="tx1"/>
                </a:solidFill>
              </a:rPr>
              <a:t>của</a:t>
            </a:r>
            <a:r>
              <a:rPr lang="en-US" dirty="0">
                <a:solidFill>
                  <a:schemeClr val="tx1"/>
                </a:solidFill>
              </a:rPr>
              <a:t> </a:t>
            </a:r>
            <a:r>
              <a:rPr lang="en-US" dirty="0" err="1">
                <a:solidFill>
                  <a:schemeClr val="tx1"/>
                </a:solidFill>
              </a:rPr>
              <a:t>đạo</a:t>
            </a:r>
            <a:r>
              <a:rPr lang="en-US" dirty="0">
                <a:solidFill>
                  <a:schemeClr val="tx1"/>
                </a:solidFill>
              </a:rPr>
              <a:t> </a:t>
            </a:r>
            <a:r>
              <a:rPr lang="en-US" dirty="0" err="1">
                <a:solidFill>
                  <a:schemeClr val="tx1"/>
                </a:solidFill>
              </a:rPr>
              <a:t>hàm</a:t>
            </a:r>
            <a:r>
              <a:rPr lang="en-US" dirty="0">
                <a:solidFill>
                  <a:schemeClr val="tx1"/>
                </a:solidFill>
              </a:rPr>
              <a:t> </a:t>
            </a:r>
            <a:r>
              <a:rPr lang="en-US" dirty="0" err="1">
                <a:solidFill>
                  <a:schemeClr val="tx1"/>
                </a:solidFill>
              </a:rPr>
              <a:t>trong</a:t>
            </a:r>
            <a:r>
              <a:rPr lang="en-US" dirty="0">
                <a:solidFill>
                  <a:schemeClr val="tx1"/>
                </a:solidFill>
              </a:rPr>
              <a:t> </a:t>
            </a:r>
            <a:r>
              <a:rPr lang="en-US" dirty="0" err="1">
                <a:solidFill>
                  <a:schemeClr val="tx1"/>
                </a:solidFill>
              </a:rPr>
              <a:t>các</a:t>
            </a:r>
            <a:r>
              <a:rPr lang="en-US" dirty="0">
                <a:solidFill>
                  <a:schemeClr val="tx1"/>
                </a:solidFill>
              </a:rPr>
              <a:t> </a:t>
            </a:r>
            <a:r>
              <a:rPr lang="en-US" dirty="0" err="1">
                <a:solidFill>
                  <a:schemeClr val="tx1"/>
                </a:solidFill>
              </a:rPr>
              <a:t>bài</a:t>
            </a:r>
            <a:r>
              <a:rPr lang="en-US" dirty="0">
                <a:solidFill>
                  <a:schemeClr val="tx1"/>
                </a:solidFill>
              </a:rPr>
              <a:t> </a:t>
            </a:r>
            <a:r>
              <a:rPr lang="en-US" dirty="0" err="1">
                <a:solidFill>
                  <a:schemeClr val="tx1"/>
                </a:solidFill>
              </a:rPr>
              <a:t>toán</a:t>
            </a:r>
            <a:r>
              <a:rPr lang="en-US" dirty="0">
                <a:solidFill>
                  <a:schemeClr val="tx1"/>
                </a:solidFill>
              </a:rPr>
              <a:t> </a:t>
            </a:r>
            <a:r>
              <a:rPr lang="en-US" dirty="0" err="1">
                <a:solidFill>
                  <a:schemeClr val="tx1"/>
                </a:solidFill>
              </a:rPr>
              <a:t>thực</a:t>
            </a:r>
            <a:r>
              <a:rPr lang="en-US" dirty="0">
                <a:solidFill>
                  <a:schemeClr val="tx1"/>
                </a:solidFill>
              </a:rPr>
              <a:t> </a:t>
            </a:r>
            <a:r>
              <a:rPr lang="en-US" dirty="0" err="1">
                <a:solidFill>
                  <a:schemeClr val="tx1"/>
                </a:solidFill>
              </a:rPr>
              <a:t>tiễn</a:t>
            </a:r>
            <a:r>
              <a:rPr lang="en-US" dirty="0">
                <a:solidFill>
                  <a:schemeClr val="tx1"/>
                </a:solidFill>
              </a:rPr>
              <a:t>:</a:t>
            </a:r>
          </a:p>
          <a:p>
            <a:pPr marL="0" indent="0" algn="just">
              <a:lnSpc>
                <a:spcPct val="100000"/>
              </a:lnSpc>
              <a:buNone/>
            </a:pPr>
            <a:r>
              <a:rPr lang="en-US" dirty="0">
                <a:solidFill>
                  <a:schemeClr val="tx1"/>
                </a:solidFill>
              </a:rPr>
              <a:t>   + </a:t>
            </a:r>
            <a:r>
              <a:rPr lang="en-US" dirty="0" err="1">
                <a:solidFill>
                  <a:schemeClr val="tx1"/>
                </a:solidFill>
              </a:rPr>
              <a:t>Xác</a:t>
            </a:r>
            <a:r>
              <a:rPr lang="en-US" dirty="0">
                <a:solidFill>
                  <a:schemeClr val="tx1"/>
                </a:solidFill>
              </a:rPr>
              <a:t> </a:t>
            </a:r>
            <a:r>
              <a:rPr lang="en-US" dirty="0" err="1">
                <a:solidFill>
                  <a:schemeClr val="tx1"/>
                </a:solidFill>
              </a:rPr>
              <a:t>định</a:t>
            </a:r>
            <a:r>
              <a:rPr lang="en-US" dirty="0">
                <a:solidFill>
                  <a:schemeClr val="tx1"/>
                </a:solidFill>
              </a:rPr>
              <a:t> </a:t>
            </a:r>
            <a:r>
              <a:rPr lang="en-US" dirty="0" err="1">
                <a:solidFill>
                  <a:schemeClr val="tx1"/>
                </a:solidFill>
              </a:rPr>
              <a:t>tiếp</a:t>
            </a:r>
            <a:r>
              <a:rPr lang="en-US" dirty="0">
                <a:solidFill>
                  <a:schemeClr val="tx1"/>
                </a:solidFill>
              </a:rPr>
              <a:t> </a:t>
            </a:r>
            <a:r>
              <a:rPr lang="en-US" dirty="0" err="1">
                <a:solidFill>
                  <a:schemeClr val="tx1"/>
                </a:solidFill>
              </a:rPr>
              <a:t>tuyến</a:t>
            </a:r>
            <a:r>
              <a:rPr lang="en-US" dirty="0">
                <a:solidFill>
                  <a:schemeClr val="tx1"/>
                </a:solidFill>
              </a:rPr>
              <a:t> </a:t>
            </a:r>
            <a:r>
              <a:rPr lang="en-US" dirty="0" err="1">
                <a:solidFill>
                  <a:schemeClr val="tx1"/>
                </a:solidFill>
              </a:rPr>
              <a:t>của</a:t>
            </a:r>
            <a:r>
              <a:rPr lang="en-US" dirty="0">
                <a:solidFill>
                  <a:schemeClr val="tx1"/>
                </a:solidFill>
              </a:rPr>
              <a:t> </a:t>
            </a:r>
            <a:r>
              <a:rPr lang="en-US" dirty="0" err="1">
                <a:solidFill>
                  <a:schemeClr val="tx1"/>
                </a:solidFill>
              </a:rPr>
              <a:t>đường</a:t>
            </a:r>
            <a:r>
              <a:rPr lang="en-US" dirty="0">
                <a:solidFill>
                  <a:schemeClr val="tx1"/>
                </a:solidFill>
              </a:rPr>
              <a:t> </a:t>
            </a:r>
            <a:r>
              <a:rPr lang="en-US" dirty="0" err="1">
                <a:solidFill>
                  <a:schemeClr val="tx1"/>
                </a:solidFill>
              </a:rPr>
              <a:t>cong</a:t>
            </a:r>
            <a:r>
              <a:rPr lang="en-US" dirty="0">
                <a:solidFill>
                  <a:schemeClr val="tx1"/>
                </a:solidFill>
              </a:rPr>
              <a:t>;</a:t>
            </a:r>
          </a:p>
          <a:p>
            <a:pPr marL="0" indent="0" algn="just">
              <a:lnSpc>
                <a:spcPct val="100000"/>
              </a:lnSpc>
              <a:buNone/>
            </a:pPr>
            <a:r>
              <a:rPr lang="en-US" dirty="0"/>
              <a:t>   + </a:t>
            </a:r>
            <a:r>
              <a:rPr lang="en-US" dirty="0" err="1"/>
              <a:t>Xác</a:t>
            </a:r>
            <a:r>
              <a:rPr lang="en-US" dirty="0"/>
              <a:t> </a:t>
            </a:r>
            <a:r>
              <a:rPr lang="en-US" dirty="0" err="1"/>
              <a:t>định</a:t>
            </a:r>
            <a:r>
              <a:rPr lang="en-US" dirty="0"/>
              <a:t> </a:t>
            </a:r>
            <a:r>
              <a:rPr lang="en-US" dirty="0" err="1"/>
              <a:t>vận</a:t>
            </a:r>
            <a:r>
              <a:rPr lang="en-US" dirty="0"/>
              <a:t> </a:t>
            </a:r>
            <a:r>
              <a:rPr lang="en-US" dirty="0" err="1"/>
              <a:t>tốc</a:t>
            </a:r>
            <a:r>
              <a:rPr lang="en-US" dirty="0"/>
              <a:t> </a:t>
            </a:r>
            <a:r>
              <a:rPr lang="en-US" dirty="0" err="1"/>
              <a:t>tức</a:t>
            </a:r>
            <a:r>
              <a:rPr lang="en-US" dirty="0"/>
              <a:t> </a:t>
            </a:r>
            <a:r>
              <a:rPr lang="en-US" dirty="0" err="1"/>
              <a:t>thời</a:t>
            </a:r>
            <a:r>
              <a:rPr lang="en-US" dirty="0"/>
              <a:t> </a:t>
            </a:r>
            <a:r>
              <a:rPr lang="en-US" dirty="0" err="1"/>
              <a:t>của</a:t>
            </a:r>
            <a:r>
              <a:rPr lang="en-US" dirty="0"/>
              <a:t> </a:t>
            </a:r>
            <a:r>
              <a:rPr lang="en-US" dirty="0" err="1"/>
              <a:t>một</a:t>
            </a:r>
            <a:r>
              <a:rPr lang="en-US" dirty="0"/>
              <a:t> </a:t>
            </a:r>
            <a:r>
              <a:rPr lang="en-US" dirty="0" err="1"/>
              <a:t>chuyển</a:t>
            </a:r>
            <a:r>
              <a:rPr lang="en-US" dirty="0"/>
              <a:t> </a:t>
            </a:r>
            <a:r>
              <a:rPr lang="en-US" dirty="0" err="1"/>
              <a:t>động</a:t>
            </a:r>
            <a:r>
              <a:rPr lang="en-US" dirty="0"/>
              <a:t>;</a:t>
            </a:r>
          </a:p>
          <a:p>
            <a:pPr marL="0" indent="0" algn="just">
              <a:lnSpc>
                <a:spcPct val="100000"/>
              </a:lnSpc>
              <a:buNone/>
            </a:pPr>
            <a:r>
              <a:rPr lang="en-US" dirty="0">
                <a:solidFill>
                  <a:schemeClr val="tx1"/>
                </a:solidFill>
              </a:rPr>
              <a:t>   + </a:t>
            </a:r>
            <a:r>
              <a:rPr lang="en-US" dirty="0" err="1">
                <a:solidFill>
                  <a:schemeClr val="tx1"/>
                </a:solidFill>
              </a:rPr>
              <a:t>Xác</a:t>
            </a:r>
            <a:r>
              <a:rPr lang="en-US" dirty="0">
                <a:solidFill>
                  <a:schemeClr val="tx1"/>
                </a:solidFill>
              </a:rPr>
              <a:t> </a:t>
            </a:r>
            <a:r>
              <a:rPr lang="en-US" dirty="0" err="1">
                <a:solidFill>
                  <a:schemeClr val="tx1"/>
                </a:solidFill>
              </a:rPr>
              <a:t>định</a:t>
            </a:r>
            <a:r>
              <a:rPr lang="en-US" dirty="0">
                <a:solidFill>
                  <a:schemeClr val="tx1"/>
                </a:solidFill>
              </a:rPr>
              <a:t> </a:t>
            </a:r>
            <a:r>
              <a:rPr lang="en-US" dirty="0" err="1">
                <a:solidFill>
                  <a:schemeClr val="tx1"/>
                </a:solidFill>
              </a:rPr>
              <a:t>tốc</a:t>
            </a:r>
            <a:r>
              <a:rPr lang="en-US" dirty="0">
                <a:solidFill>
                  <a:schemeClr val="tx1"/>
                </a:solidFill>
              </a:rPr>
              <a:t> </a:t>
            </a:r>
            <a:r>
              <a:rPr lang="en-US" dirty="0" err="1">
                <a:solidFill>
                  <a:schemeClr val="tx1"/>
                </a:solidFill>
              </a:rPr>
              <a:t>độ</a:t>
            </a:r>
            <a:r>
              <a:rPr lang="en-US" dirty="0">
                <a:solidFill>
                  <a:schemeClr val="tx1"/>
                </a:solidFill>
              </a:rPr>
              <a:t> </a:t>
            </a:r>
            <a:r>
              <a:rPr lang="en-US" dirty="0" err="1">
                <a:solidFill>
                  <a:schemeClr val="tx1"/>
                </a:solidFill>
              </a:rPr>
              <a:t>thay</a:t>
            </a:r>
            <a:r>
              <a:rPr lang="en-US" dirty="0">
                <a:solidFill>
                  <a:schemeClr val="tx1"/>
                </a:solidFill>
              </a:rPr>
              <a:t> </a:t>
            </a:r>
            <a:r>
              <a:rPr lang="en-US" dirty="0" err="1">
                <a:solidFill>
                  <a:schemeClr val="tx1"/>
                </a:solidFill>
              </a:rPr>
              <a:t>đổi</a:t>
            </a:r>
            <a:r>
              <a:rPr lang="en-US" dirty="0">
                <a:solidFill>
                  <a:schemeClr val="tx1"/>
                </a:solidFill>
              </a:rPr>
              <a:t> </a:t>
            </a:r>
            <a:r>
              <a:rPr lang="en-US" dirty="0" err="1">
                <a:solidFill>
                  <a:schemeClr val="tx1"/>
                </a:solidFill>
              </a:rPr>
              <a:t>tức</a:t>
            </a:r>
            <a:r>
              <a:rPr lang="en-US" dirty="0">
                <a:solidFill>
                  <a:schemeClr val="tx1"/>
                </a:solidFill>
              </a:rPr>
              <a:t> </a:t>
            </a:r>
            <a:r>
              <a:rPr lang="en-US" dirty="0" err="1">
                <a:solidFill>
                  <a:schemeClr val="tx1"/>
                </a:solidFill>
              </a:rPr>
              <a:t>thời</a:t>
            </a:r>
            <a:r>
              <a:rPr lang="en-US" dirty="0">
                <a:solidFill>
                  <a:schemeClr val="tx1"/>
                </a:solidFill>
              </a:rPr>
              <a:t> </a:t>
            </a:r>
            <a:r>
              <a:rPr lang="en-US" dirty="0" err="1">
                <a:solidFill>
                  <a:schemeClr val="tx1"/>
                </a:solidFill>
              </a:rPr>
              <a:t>của</a:t>
            </a:r>
            <a:r>
              <a:rPr lang="en-US" dirty="0">
                <a:solidFill>
                  <a:schemeClr val="tx1"/>
                </a:solidFill>
              </a:rPr>
              <a:t> </a:t>
            </a:r>
            <a:r>
              <a:rPr lang="en-US" dirty="0" err="1">
                <a:solidFill>
                  <a:schemeClr val="tx1"/>
                </a:solidFill>
              </a:rPr>
              <a:t>một</a:t>
            </a:r>
            <a:r>
              <a:rPr lang="en-US" dirty="0">
                <a:solidFill>
                  <a:schemeClr val="tx1"/>
                </a:solidFill>
              </a:rPr>
              <a:t> </a:t>
            </a:r>
            <a:r>
              <a:rPr lang="en-US" dirty="0" err="1">
                <a:solidFill>
                  <a:schemeClr val="tx1"/>
                </a:solidFill>
              </a:rPr>
              <a:t>đại</a:t>
            </a:r>
            <a:r>
              <a:rPr lang="en-US" dirty="0">
                <a:solidFill>
                  <a:schemeClr val="tx1"/>
                </a:solidFill>
              </a:rPr>
              <a:t> </a:t>
            </a:r>
            <a:r>
              <a:rPr lang="en-US" dirty="0" err="1">
                <a:solidFill>
                  <a:schemeClr val="tx1"/>
                </a:solidFill>
              </a:rPr>
              <a:t>lượng</a:t>
            </a:r>
            <a:r>
              <a:rPr lang="en-US" dirty="0">
                <a:solidFill>
                  <a:schemeClr val="tx1"/>
                </a:solidFill>
              </a:rPr>
              <a:t> </a:t>
            </a:r>
            <a:r>
              <a:rPr lang="en-US" dirty="0" err="1">
                <a:solidFill>
                  <a:schemeClr val="tx1"/>
                </a:solidFill>
              </a:rPr>
              <a:t>biến</a:t>
            </a:r>
            <a:r>
              <a:rPr lang="en-US" dirty="0">
                <a:solidFill>
                  <a:schemeClr val="tx1"/>
                </a:solidFill>
              </a:rPr>
              <a:t> </a:t>
            </a:r>
            <a:r>
              <a:rPr lang="en-US" dirty="0" err="1">
                <a:solidFill>
                  <a:schemeClr val="tx1"/>
                </a:solidFill>
              </a:rPr>
              <a:t>thiên</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ứng</a:t>
            </a:r>
            <a:r>
              <a:rPr lang="en-US" dirty="0">
                <a:solidFill>
                  <a:schemeClr val="tx1"/>
                </a:solidFill>
              </a:rPr>
              <a:t> </a:t>
            </a:r>
            <a:r>
              <a:rPr lang="en-US" dirty="0" err="1">
                <a:solidFill>
                  <a:schemeClr val="tx1"/>
                </a:solidFill>
              </a:rPr>
              <a:t>dụng</a:t>
            </a:r>
            <a:r>
              <a:rPr lang="en-US" dirty="0">
                <a:solidFill>
                  <a:schemeClr val="tx1"/>
                </a:solidFill>
              </a:rPr>
              <a:t> </a:t>
            </a:r>
            <a:r>
              <a:rPr lang="en-US" dirty="0" err="1">
                <a:solidFill>
                  <a:schemeClr val="tx1"/>
                </a:solidFill>
              </a:rPr>
              <a:t>trong</a:t>
            </a:r>
            <a:r>
              <a:rPr lang="en-US" dirty="0">
                <a:solidFill>
                  <a:schemeClr val="tx1"/>
                </a:solidFill>
              </a:rPr>
              <a:t> </a:t>
            </a:r>
            <a:r>
              <a:rPr lang="en-US" dirty="0" err="1">
                <a:solidFill>
                  <a:schemeClr val="tx1"/>
                </a:solidFill>
              </a:rPr>
              <a:t>kinh</a:t>
            </a:r>
            <a:r>
              <a:rPr lang="en-US" dirty="0">
                <a:solidFill>
                  <a:schemeClr val="tx1"/>
                </a:solidFill>
              </a:rPr>
              <a:t> </a:t>
            </a:r>
            <a:r>
              <a:rPr lang="en-US" dirty="0" err="1">
                <a:solidFill>
                  <a:schemeClr val="tx1"/>
                </a:solidFill>
              </a:rPr>
              <a:t>tế</a:t>
            </a:r>
            <a:r>
              <a:rPr lang="en-US" dirty="0">
                <a:solidFill>
                  <a:schemeClr val="tx1"/>
                </a:solidFill>
              </a:rPr>
              <a:t> (</a:t>
            </a:r>
            <a:r>
              <a:rPr lang="en-US" dirty="0" err="1">
                <a:solidFill>
                  <a:schemeClr val="tx1"/>
                </a:solidFill>
              </a:rPr>
              <a:t>hàm</a:t>
            </a:r>
            <a:r>
              <a:rPr lang="en-US" dirty="0">
                <a:solidFill>
                  <a:schemeClr val="tx1"/>
                </a:solidFill>
              </a:rPr>
              <a:t> chi </a:t>
            </a:r>
            <a:r>
              <a:rPr lang="en-US" dirty="0" err="1">
                <a:solidFill>
                  <a:schemeClr val="tx1"/>
                </a:solidFill>
              </a:rPr>
              <a:t>phí</a:t>
            </a:r>
            <a:r>
              <a:rPr lang="en-US" dirty="0">
                <a:solidFill>
                  <a:schemeClr val="tx1"/>
                </a:solidFill>
              </a:rPr>
              <a:t> </a:t>
            </a:r>
            <a:r>
              <a:rPr lang="en-US" dirty="0" err="1">
                <a:solidFill>
                  <a:schemeClr val="tx1"/>
                </a:solidFill>
              </a:rPr>
              <a:t>biên</a:t>
            </a:r>
            <a:r>
              <a:rPr lang="en-US" dirty="0">
                <a:solidFill>
                  <a:schemeClr val="tx1"/>
                </a:solidFill>
              </a:rPr>
              <a:t>, </a:t>
            </a:r>
            <a:r>
              <a:rPr lang="en-US" dirty="0" err="1">
                <a:solidFill>
                  <a:schemeClr val="tx1"/>
                </a:solidFill>
              </a:rPr>
              <a:t>hàm</a:t>
            </a:r>
            <a:r>
              <a:rPr lang="en-US" dirty="0">
                <a:solidFill>
                  <a:schemeClr val="tx1"/>
                </a:solidFill>
              </a:rPr>
              <a:t> </a:t>
            </a:r>
            <a:r>
              <a:rPr lang="en-US" dirty="0" err="1">
                <a:solidFill>
                  <a:schemeClr val="tx1"/>
                </a:solidFill>
              </a:rPr>
              <a:t>lợi</a:t>
            </a:r>
            <a:r>
              <a:rPr lang="en-US" dirty="0">
                <a:solidFill>
                  <a:schemeClr val="tx1"/>
                </a:solidFill>
              </a:rPr>
              <a:t> </a:t>
            </a:r>
            <a:r>
              <a:rPr lang="en-US" dirty="0" err="1">
                <a:solidFill>
                  <a:schemeClr val="tx1"/>
                </a:solidFill>
              </a:rPr>
              <a:t>nhuận</a:t>
            </a:r>
            <a:r>
              <a:rPr lang="en-US" dirty="0">
                <a:solidFill>
                  <a:schemeClr val="tx1"/>
                </a:solidFill>
              </a:rPr>
              <a:t> </a:t>
            </a:r>
            <a:r>
              <a:rPr lang="en-US" dirty="0" err="1">
                <a:solidFill>
                  <a:schemeClr val="tx1"/>
                </a:solidFill>
              </a:rPr>
              <a:t>biên</a:t>
            </a:r>
            <a:r>
              <a:rPr lang="en-US" dirty="0">
                <a:solidFill>
                  <a:schemeClr val="tx1"/>
                </a:solidFill>
              </a:rPr>
              <a:t>, …)</a:t>
            </a:r>
          </a:p>
        </p:txBody>
      </p:sp>
      <p:sp>
        <p:nvSpPr>
          <p:cNvPr id="10" name="Content Placeholder 2">
            <a:extLst>
              <a:ext uri="{FF2B5EF4-FFF2-40B4-BE49-F238E27FC236}">
                <a16:creationId xmlns:a16="http://schemas.microsoft.com/office/drawing/2014/main" id="{7C98D051-7F4A-4C52-B1B4-0D9030D13135}"/>
              </a:ext>
            </a:extLst>
          </p:cNvPr>
          <p:cNvSpPr txBox="1">
            <a:spLocks/>
          </p:cNvSpPr>
          <p:nvPr/>
        </p:nvSpPr>
        <p:spPr>
          <a:xfrm>
            <a:off x="1291473" y="147348"/>
            <a:ext cx="10900527" cy="2118360"/>
          </a:xfrm>
          <a:prstGeom prst="rect">
            <a:avLst/>
          </a:prstGeom>
          <a:solidFill>
            <a:schemeClr val="accent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3600" b="1" dirty="0">
                <a:solidFill>
                  <a:schemeClr val="bg1"/>
                </a:solidFill>
              </a:rPr>
              <a:t>        </a:t>
            </a:r>
            <a:r>
              <a:rPr lang="vi-VN" b="1" dirty="0">
                <a:solidFill>
                  <a:schemeClr val="bg1"/>
                </a:solidFill>
              </a:rPr>
              <a:t>Đánh giá năng lực sử dụng công cụ, phương tiện học toán</a:t>
            </a:r>
            <a:r>
              <a:rPr lang="en-US" b="1" dirty="0">
                <a:solidFill>
                  <a:schemeClr val="bg1"/>
                </a:solidFill>
              </a:rPr>
              <a:t>:</a:t>
            </a:r>
          </a:p>
          <a:p>
            <a:pPr marL="0" indent="0">
              <a:spcAft>
                <a:spcPts val="600"/>
              </a:spcAft>
              <a:buFont typeface="Arial" panose="020B0604020202020204" pitchFamily="34" charset="0"/>
              <a:buNone/>
            </a:pPr>
            <a:r>
              <a:rPr lang="en-US" dirty="0">
                <a:solidFill>
                  <a:schemeClr val="bg1"/>
                </a:solidFill>
              </a:rPr>
              <a:t>           </a:t>
            </a:r>
            <a:r>
              <a:rPr lang="en-US" sz="2400" dirty="0">
                <a:solidFill>
                  <a:schemeClr val="bg1"/>
                </a:solidFill>
              </a:rPr>
              <a:t>+ </a:t>
            </a:r>
            <a:r>
              <a:rPr lang="en-US" sz="2400" dirty="0" err="1">
                <a:solidFill>
                  <a:schemeClr val="bg1"/>
                </a:solidFill>
              </a:rPr>
              <a:t>Sử</a:t>
            </a:r>
            <a:r>
              <a:rPr lang="en-US" sz="2400" dirty="0">
                <a:solidFill>
                  <a:schemeClr val="bg1"/>
                </a:solidFill>
              </a:rPr>
              <a:t> dụng </a:t>
            </a:r>
            <a:r>
              <a:rPr lang="en-US" sz="2400" dirty="0" err="1">
                <a:solidFill>
                  <a:schemeClr val="bg1"/>
                </a:solidFill>
              </a:rPr>
              <a:t>máy</a:t>
            </a:r>
            <a:r>
              <a:rPr lang="en-US" sz="2400" dirty="0">
                <a:solidFill>
                  <a:schemeClr val="bg1"/>
                </a:solidFill>
              </a:rPr>
              <a:t> tính </a:t>
            </a:r>
            <a:r>
              <a:rPr lang="en-US" sz="2400" dirty="0" err="1">
                <a:solidFill>
                  <a:schemeClr val="bg1"/>
                </a:solidFill>
              </a:rPr>
              <a:t>cầm</a:t>
            </a:r>
            <a:r>
              <a:rPr lang="en-US" sz="2400" dirty="0">
                <a:solidFill>
                  <a:schemeClr val="bg1"/>
                </a:solidFill>
              </a:rPr>
              <a:t> </a:t>
            </a:r>
            <a:r>
              <a:rPr lang="en-US" sz="2400" dirty="0" err="1">
                <a:solidFill>
                  <a:schemeClr val="bg1"/>
                </a:solidFill>
              </a:rPr>
              <a:t>tay</a:t>
            </a:r>
            <a:endParaRPr lang="en-US" sz="2400" dirty="0">
              <a:solidFill>
                <a:schemeClr val="bg1"/>
              </a:solidFill>
            </a:endParaRPr>
          </a:p>
          <a:p>
            <a:pPr marL="0" indent="0">
              <a:spcAft>
                <a:spcPts val="600"/>
              </a:spcAft>
              <a:buFont typeface="Arial" panose="020B0604020202020204" pitchFamily="34" charset="0"/>
              <a:buNone/>
            </a:pPr>
            <a:r>
              <a:rPr lang="en-US" sz="2400" dirty="0">
                <a:solidFill>
                  <a:schemeClr val="bg1"/>
                </a:solidFill>
              </a:rPr>
              <a:t>             + </a:t>
            </a:r>
            <a:r>
              <a:rPr lang="en-US" sz="2400" dirty="0" err="1">
                <a:solidFill>
                  <a:schemeClr val="bg1"/>
                </a:solidFill>
              </a:rPr>
              <a:t>Sưu</a:t>
            </a:r>
            <a:r>
              <a:rPr lang="en-US" sz="2400" dirty="0">
                <a:solidFill>
                  <a:schemeClr val="bg1"/>
                </a:solidFill>
              </a:rPr>
              <a:t> </a:t>
            </a:r>
            <a:r>
              <a:rPr lang="en-US" sz="2400" dirty="0" err="1">
                <a:solidFill>
                  <a:schemeClr val="bg1"/>
                </a:solidFill>
              </a:rPr>
              <a:t>tầm</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kiếm</a:t>
            </a:r>
            <a:r>
              <a:rPr lang="en-US" sz="2400" dirty="0">
                <a:solidFill>
                  <a:schemeClr val="bg1"/>
                </a:solidFill>
              </a:rPr>
              <a:t> </a:t>
            </a:r>
            <a:r>
              <a:rPr lang="en-US" sz="2400" dirty="0" err="1">
                <a:solidFill>
                  <a:schemeClr val="bg1"/>
                </a:solidFill>
              </a:rPr>
              <a:t>thông</a:t>
            </a:r>
            <a:r>
              <a:rPr lang="en-US" sz="2400" dirty="0">
                <a:solidFill>
                  <a:schemeClr val="bg1"/>
                </a:solidFill>
              </a:rPr>
              <a:t> tin </a:t>
            </a:r>
            <a:r>
              <a:rPr lang="en-US" sz="2400" dirty="0" err="1">
                <a:solidFill>
                  <a:schemeClr val="bg1"/>
                </a:solidFill>
              </a:rPr>
              <a:t>trên</a:t>
            </a:r>
            <a:r>
              <a:rPr lang="en-US" sz="2400" dirty="0">
                <a:solidFill>
                  <a:schemeClr val="bg1"/>
                </a:solidFill>
              </a:rPr>
              <a:t> Internet </a:t>
            </a:r>
            <a:r>
              <a:rPr lang="en-US" sz="2400" dirty="0" err="1">
                <a:solidFill>
                  <a:schemeClr val="bg1"/>
                </a:solidFill>
              </a:rPr>
              <a:t>và</a:t>
            </a:r>
            <a:r>
              <a:rPr lang="en-US" sz="2400" dirty="0">
                <a:solidFill>
                  <a:schemeClr val="bg1"/>
                </a:solidFill>
              </a:rPr>
              <a:t> các </a:t>
            </a:r>
            <a:r>
              <a:rPr lang="en-US" sz="2400" dirty="0" err="1">
                <a:solidFill>
                  <a:schemeClr val="bg1"/>
                </a:solidFill>
              </a:rPr>
              <a:t>nguồn</a:t>
            </a:r>
            <a:r>
              <a:rPr lang="en-US" sz="2400" dirty="0">
                <a:solidFill>
                  <a:schemeClr val="bg1"/>
                </a:solidFill>
              </a:rPr>
              <a:t> </a:t>
            </a:r>
            <a:r>
              <a:rPr lang="en-US" sz="2400" dirty="0" err="1">
                <a:solidFill>
                  <a:schemeClr val="bg1"/>
                </a:solidFill>
              </a:rPr>
              <a:t>khác</a:t>
            </a:r>
            <a:r>
              <a:rPr lang="en-US" sz="2400" dirty="0">
                <a:solidFill>
                  <a:schemeClr val="bg1"/>
                </a:solidFill>
              </a:rPr>
              <a:t> </a:t>
            </a:r>
            <a:r>
              <a:rPr lang="en-US" sz="2400" dirty="0" err="1">
                <a:solidFill>
                  <a:schemeClr val="bg1"/>
                </a:solidFill>
              </a:rPr>
              <a:t>để</a:t>
            </a:r>
            <a:r>
              <a:rPr lang="en-US" sz="2400" dirty="0">
                <a:solidFill>
                  <a:schemeClr val="bg1"/>
                </a:solidFill>
              </a:rPr>
              <a:t> thực </a:t>
            </a:r>
            <a:r>
              <a:rPr lang="en-US" sz="2400" dirty="0" err="1">
                <a:solidFill>
                  <a:schemeClr val="bg1"/>
                </a:solidFill>
              </a:rPr>
              <a:t>hiện</a:t>
            </a:r>
            <a:r>
              <a:rPr lang="en-US" sz="2400" dirty="0">
                <a:solidFill>
                  <a:schemeClr val="bg1"/>
                </a:solidFill>
              </a:rPr>
              <a:t> các </a:t>
            </a:r>
            <a:r>
              <a:rPr lang="en-US" sz="2400" dirty="0" err="1">
                <a:solidFill>
                  <a:schemeClr val="bg1"/>
                </a:solidFill>
              </a:rPr>
              <a:t>dự</a:t>
            </a:r>
            <a:r>
              <a:rPr lang="en-US" sz="2400" dirty="0">
                <a:solidFill>
                  <a:schemeClr val="bg1"/>
                </a:solidFill>
              </a:rPr>
              <a:t> </a:t>
            </a:r>
            <a:r>
              <a:rPr lang="en-US" sz="2400" dirty="0" err="1">
                <a:solidFill>
                  <a:schemeClr val="bg1"/>
                </a:solidFill>
              </a:rPr>
              <a:t>án</a:t>
            </a:r>
            <a:endParaRPr lang="en-US" sz="2400" dirty="0">
              <a:solidFill>
                <a:schemeClr val="bg1"/>
              </a:solidFill>
            </a:endParaRPr>
          </a:p>
          <a:p>
            <a:pPr marL="0" indent="0">
              <a:spcAft>
                <a:spcPts val="600"/>
              </a:spcAft>
              <a:buFont typeface="Arial" panose="020B0604020202020204" pitchFamily="34" charset="0"/>
              <a:buNone/>
            </a:pPr>
            <a:r>
              <a:rPr lang="en-US" sz="2400" dirty="0">
                <a:solidFill>
                  <a:schemeClr val="bg1"/>
                </a:solidFill>
              </a:rPr>
              <a:t>            học </a:t>
            </a:r>
            <a:r>
              <a:rPr lang="en-US" sz="2400" dirty="0" err="1">
                <a:solidFill>
                  <a:schemeClr val="bg1"/>
                </a:solidFill>
              </a:rPr>
              <a:t>tập</a:t>
            </a:r>
            <a:r>
              <a:rPr lang="en-US" sz="2400" dirty="0">
                <a:solidFill>
                  <a:schemeClr val="bg1"/>
                </a:solidFill>
              </a:rPr>
              <a:t> (</a:t>
            </a:r>
            <a:r>
              <a:rPr lang="en-US" sz="2400" dirty="0" err="1">
                <a:solidFill>
                  <a:schemeClr val="bg1"/>
                </a:solidFill>
              </a:rPr>
              <a:t>chẳng</a:t>
            </a:r>
            <a:r>
              <a:rPr lang="en-US" sz="2400" dirty="0">
                <a:solidFill>
                  <a:schemeClr val="bg1"/>
                </a:solidFill>
              </a:rPr>
              <a:t> </a:t>
            </a:r>
            <a:r>
              <a:rPr lang="en-US" sz="2400" dirty="0" err="1">
                <a:solidFill>
                  <a:schemeClr val="bg1"/>
                </a:solidFill>
              </a:rPr>
              <a:t>hạn</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hiểu</a:t>
            </a:r>
            <a:r>
              <a:rPr lang="en-US" sz="2400" dirty="0">
                <a:solidFill>
                  <a:schemeClr val="bg1"/>
                </a:solidFill>
              </a:rPr>
              <a:t> </a:t>
            </a:r>
            <a:r>
              <a:rPr lang="en-US" sz="2400" dirty="0" err="1">
                <a:solidFill>
                  <a:schemeClr val="bg1"/>
                </a:solidFill>
              </a:rPr>
              <a:t>lịch</a:t>
            </a:r>
            <a:r>
              <a:rPr lang="en-US" sz="2400" dirty="0">
                <a:solidFill>
                  <a:schemeClr val="bg1"/>
                </a:solidFill>
              </a:rPr>
              <a:t> </a:t>
            </a:r>
            <a:r>
              <a:rPr lang="en-US" sz="2400" dirty="0" err="1">
                <a:solidFill>
                  <a:schemeClr val="bg1"/>
                </a:solidFill>
              </a:rPr>
              <a:t>sử</a:t>
            </a:r>
            <a:r>
              <a:rPr lang="en-US" sz="2400" dirty="0">
                <a:solidFill>
                  <a:schemeClr val="bg1"/>
                </a:solidFill>
              </a:rPr>
              <a:t> </a:t>
            </a:r>
            <a:r>
              <a:rPr lang="en-US" sz="2400" dirty="0" err="1">
                <a:solidFill>
                  <a:schemeClr val="bg1"/>
                </a:solidFill>
              </a:rPr>
              <a:t>toán</a:t>
            </a:r>
            <a:r>
              <a:rPr lang="en-US" sz="2400" dirty="0">
                <a:solidFill>
                  <a:schemeClr val="bg1"/>
                </a:solidFill>
              </a:rPr>
              <a:t> học, </a:t>
            </a:r>
            <a:r>
              <a:rPr lang="en-US" sz="2400" dirty="0" err="1">
                <a:solidFill>
                  <a:schemeClr val="bg1"/>
                </a:solidFill>
              </a:rPr>
              <a:t>ứng</a:t>
            </a:r>
            <a:r>
              <a:rPr lang="en-US" sz="2400" dirty="0">
                <a:solidFill>
                  <a:schemeClr val="bg1"/>
                </a:solidFill>
              </a:rPr>
              <a:t> dụng </a:t>
            </a:r>
            <a:r>
              <a:rPr lang="en-US" sz="2400" dirty="0" err="1">
                <a:solidFill>
                  <a:schemeClr val="bg1"/>
                </a:solidFill>
              </a:rPr>
              <a:t>của</a:t>
            </a:r>
            <a:r>
              <a:rPr lang="en-US" sz="2400" dirty="0">
                <a:solidFill>
                  <a:schemeClr val="bg1"/>
                </a:solidFill>
              </a:rPr>
              <a:t> </a:t>
            </a:r>
            <a:r>
              <a:rPr lang="en-US" sz="2400" dirty="0" err="1">
                <a:solidFill>
                  <a:schemeClr val="bg1"/>
                </a:solidFill>
              </a:rPr>
              <a:t>toán</a:t>
            </a:r>
            <a:r>
              <a:rPr lang="en-US" sz="2400" dirty="0">
                <a:solidFill>
                  <a:schemeClr val="bg1"/>
                </a:solidFill>
              </a:rPr>
              <a:t> học trong thực </a:t>
            </a:r>
            <a:r>
              <a:rPr lang="en-US" sz="2400" dirty="0" err="1">
                <a:solidFill>
                  <a:schemeClr val="bg1"/>
                </a:solidFill>
              </a:rPr>
              <a:t>tiễn</a:t>
            </a:r>
            <a:r>
              <a:rPr lang="en-US" sz="2400" dirty="0">
                <a:solidFill>
                  <a:schemeClr val="bg1"/>
                </a:solidFill>
              </a:rPr>
              <a:t>), …</a:t>
            </a:r>
          </a:p>
          <a:p>
            <a:pPr marL="0" indent="0">
              <a:buFont typeface="Arial" panose="020B0604020202020204" pitchFamily="34" charset="0"/>
              <a:buNone/>
            </a:pPr>
            <a:endParaRPr lang="en-US" dirty="0"/>
          </a:p>
        </p:txBody>
      </p:sp>
      <p:sp>
        <p:nvSpPr>
          <p:cNvPr id="11" name="Oval 10">
            <a:extLst>
              <a:ext uri="{FF2B5EF4-FFF2-40B4-BE49-F238E27FC236}">
                <a16:creationId xmlns:a16="http://schemas.microsoft.com/office/drawing/2014/main" id="{CD2657CD-DF89-4B86-959B-2868DCEEC7E0}"/>
              </a:ext>
            </a:extLst>
          </p:cNvPr>
          <p:cNvSpPr/>
          <p:nvPr/>
        </p:nvSpPr>
        <p:spPr>
          <a:xfrm>
            <a:off x="-17492" y="147348"/>
            <a:ext cx="2129096" cy="23054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EED5F15A-D711-411E-B987-87B377E0E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56" y="566841"/>
            <a:ext cx="1371600" cy="1371600"/>
          </a:xfrm>
          <a:prstGeom prst="rect">
            <a:avLst/>
          </a:prstGeom>
        </p:spPr>
      </p:pic>
    </p:spTree>
    <p:extLst>
      <p:ext uri="{BB962C8B-B14F-4D97-AF65-F5344CB8AC3E}">
        <p14:creationId xmlns:p14="http://schemas.microsoft.com/office/powerpoint/2010/main" val="17244474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459269" y="885091"/>
            <a:ext cx="11273461" cy="50878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vi-VN" sz="3600" dirty="0">
                <a:solidFill>
                  <a:schemeClr val="accent5">
                    <a:lumMod val="75000"/>
                  </a:schemeClr>
                </a:solidFill>
                <a:latin typeface="Calibri" panose="020F0502020204030204" pitchFamily="34" charset="0"/>
                <a:cs typeface="Calibri" panose="020F0502020204030204" pitchFamily="34" charset="0"/>
              </a:rPr>
              <a:t>Một số phương thức thi môn Toán phổ biến hiện nay:</a:t>
            </a:r>
          </a:p>
          <a:p>
            <a:pPr marL="0" indent="0" algn="just">
              <a:lnSpc>
                <a:spcPct val="100000"/>
              </a:lnSpc>
              <a:buNone/>
            </a:pPr>
            <a:endParaRPr lang="vi-VN" sz="3600" dirty="0">
              <a:solidFill>
                <a:schemeClr val="accent5">
                  <a:lumMod val="75000"/>
                </a:schemeClr>
              </a:solidFill>
              <a:latin typeface="Calibri" panose="020F0502020204030204" pitchFamily="34" charset="0"/>
              <a:cs typeface="Calibri" panose="020F0502020204030204" pitchFamily="34" charset="0"/>
            </a:endParaRPr>
          </a:p>
          <a:p>
            <a:pPr lvl="1" algn="just">
              <a:lnSpc>
                <a:spcPct val="100000"/>
              </a:lnSpc>
            </a:pPr>
            <a:r>
              <a:rPr lang="vi-VN" sz="3200" dirty="0">
                <a:solidFill>
                  <a:srgbClr val="C00000"/>
                </a:solidFill>
                <a:latin typeface="Calibri" panose="020F0502020204030204" pitchFamily="34" charset="0"/>
                <a:cs typeface="Calibri" panose="020F0502020204030204" pitchFamily="34" charset="0"/>
              </a:rPr>
              <a:t>Kì thi tốt nghiệp THPT: </a:t>
            </a:r>
            <a:r>
              <a:rPr lang="vi-VN" sz="3200" dirty="0">
                <a:latin typeface="Calibri" panose="020F0502020204030204" pitchFamily="34" charset="0"/>
                <a:cs typeface="Calibri" panose="020F0502020204030204" pitchFamily="34" charset="0"/>
              </a:rPr>
              <a:t>100% trắc nghiệm (50 câu hỏi, 90 phút).</a:t>
            </a:r>
          </a:p>
          <a:p>
            <a:pPr lvl="1" algn="just">
              <a:lnSpc>
                <a:spcPct val="100000"/>
              </a:lnSpc>
            </a:pPr>
            <a:r>
              <a:rPr lang="vi-VN" sz="3200" dirty="0">
                <a:solidFill>
                  <a:srgbClr val="C00000"/>
                </a:solidFill>
                <a:latin typeface="Calibri" panose="020F0502020204030204" pitchFamily="34" charset="0"/>
                <a:cs typeface="Calibri" panose="020F0502020204030204" pitchFamily="34" charset="0"/>
              </a:rPr>
              <a:t>Kì thi đánh giá năng lực của ĐHQG Hà Nội: </a:t>
            </a:r>
            <a:r>
              <a:rPr lang="vi-VN" sz="3200" dirty="0">
                <a:latin typeface="Calibri" panose="020F0502020204030204" pitchFamily="34" charset="0"/>
                <a:cs typeface="Calibri" panose="020F0502020204030204" pitchFamily="34" charset="0"/>
              </a:rPr>
              <a:t>Thi trên máy tính.</a:t>
            </a:r>
          </a:p>
          <a:p>
            <a:pPr marL="457200" lvl="1" indent="0" algn="just">
              <a:lnSpc>
                <a:spcPct val="100000"/>
              </a:lnSpc>
              <a:buNone/>
            </a:pPr>
            <a:r>
              <a:rPr lang="vi-VN" sz="3200" smtClean="0">
                <a:latin typeface="Calibri" panose="020F0502020204030204" pitchFamily="34" charset="0"/>
                <a:cs typeface="Calibri" panose="020F0502020204030204" pitchFamily="34" charset="0"/>
              </a:rPr>
              <a:t>    + </a:t>
            </a:r>
            <a:r>
              <a:rPr lang="vi-VN" sz="3200" smtClean="0">
                <a:solidFill>
                  <a:schemeClr val="accent5">
                    <a:lumMod val="75000"/>
                  </a:schemeClr>
                </a:solidFill>
                <a:latin typeface="Calibri" panose="020F0502020204030204" pitchFamily="34" charset="0"/>
                <a:cs typeface="Calibri" panose="020F0502020204030204" pitchFamily="34" charset="0"/>
              </a:rPr>
              <a:t>Phần </a:t>
            </a:r>
            <a:r>
              <a:rPr lang="vi-VN" sz="3200" dirty="0">
                <a:solidFill>
                  <a:schemeClr val="accent5">
                    <a:lumMod val="75000"/>
                  </a:schemeClr>
                </a:solidFill>
                <a:latin typeface="Calibri" panose="020F0502020204030204" pitchFamily="34" charset="0"/>
                <a:cs typeface="Calibri" panose="020F0502020204030204" pitchFamily="34" charset="0"/>
              </a:rPr>
              <a:t>1. Tư duy định lượng</a:t>
            </a:r>
            <a:r>
              <a:rPr lang="vi-VN" sz="3200" dirty="0">
                <a:latin typeface="Calibri" panose="020F0502020204030204" pitchFamily="34" charset="0"/>
                <a:cs typeface="Calibri" panose="020F0502020204030204" pitchFamily="34" charset="0"/>
              </a:rPr>
              <a:t> (50 câu hỏi, 75 phút): Có  35 câu trắc nghiệm nhiều lựa chọn, 15 câu trả lời ngắn điền đáp số.</a:t>
            </a:r>
          </a:p>
          <a:p>
            <a:pPr marL="457200" lvl="1" indent="0" algn="just">
              <a:lnSpc>
                <a:spcPct val="100000"/>
              </a:lnSpc>
              <a:buNone/>
            </a:pPr>
            <a:r>
              <a:rPr lang="vi-VN" sz="3200" dirty="0">
                <a:latin typeface="Calibri" panose="020F0502020204030204" pitchFamily="34" charset="0"/>
                <a:cs typeface="Calibri" panose="020F0502020204030204" pitchFamily="34" charset="0"/>
              </a:rPr>
              <a:t>    + Phần 2. Tư duy định tính (50 câu hỏi, 60 phút).</a:t>
            </a:r>
          </a:p>
          <a:p>
            <a:pPr marL="457200" lvl="1" indent="0" algn="just">
              <a:lnSpc>
                <a:spcPct val="100000"/>
              </a:lnSpc>
              <a:buNone/>
            </a:pPr>
            <a:r>
              <a:rPr lang="vi-VN" sz="3200" dirty="0">
                <a:latin typeface="Calibri" panose="020F0502020204030204" pitchFamily="34" charset="0"/>
                <a:cs typeface="Calibri" panose="020F0502020204030204" pitchFamily="34" charset="0"/>
              </a:rPr>
              <a:t>    + Phần 3. Khoa học (50 câu hỏi, 60 phút): Có 47 câu trắc nghiệm nhiều lựa chọn, 3 câu trả lời ngắn điền đáp số.</a:t>
            </a:r>
          </a:p>
          <a:p>
            <a:pPr marL="457200" lvl="1" indent="0" algn="just">
              <a:lnSpc>
                <a:spcPct val="100000"/>
              </a:lnSpc>
              <a:buNone/>
            </a:pPr>
            <a:endParaRPr lang="vi-VN"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4415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0" y="0"/>
            <a:ext cx="11685319" cy="6858000"/>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00000"/>
              </a:lnSpc>
            </a:pPr>
            <a:r>
              <a:rPr lang="vi-VN" sz="2800" dirty="0">
                <a:solidFill>
                  <a:srgbClr val="C00000"/>
                </a:solidFill>
                <a:latin typeface="Calibri" panose="020F0502020204030204" pitchFamily="34" charset="0"/>
                <a:cs typeface="Calibri" panose="020F0502020204030204" pitchFamily="34" charset="0"/>
              </a:rPr>
              <a:t>Kì thi đánh giá năng lực của ĐHQG TP Hồ Chí Minh </a:t>
            </a:r>
            <a:r>
              <a:rPr lang="vi-VN" sz="2800" dirty="0">
                <a:latin typeface="Calibri" panose="020F0502020204030204" pitchFamily="34" charset="0"/>
                <a:cs typeface="Calibri" panose="020F0502020204030204" pitchFamily="34" charset="0"/>
              </a:rPr>
              <a:t>(150 phút):</a:t>
            </a:r>
          </a:p>
          <a:p>
            <a:pPr marL="457200" lvl="1" indent="0" algn="just">
              <a:lnSpc>
                <a:spcPct val="100000"/>
              </a:lnSpc>
              <a:buNone/>
            </a:pPr>
            <a:r>
              <a:rPr lang="vi-VN" sz="2800" dirty="0">
                <a:latin typeface="Calibri" panose="020F0502020204030204" pitchFamily="34" charset="0"/>
                <a:cs typeface="Calibri" panose="020F0502020204030204" pitchFamily="34" charset="0"/>
              </a:rPr>
              <a:t>  + Phần 1. Ngôn ngữ (40 câu hỏi): Tiếng Việt: 1-20; Tiếng Anh: 21-40.</a:t>
            </a:r>
          </a:p>
          <a:p>
            <a:pPr marL="457200" lvl="1" indent="0" algn="just">
              <a:lnSpc>
                <a:spcPct val="100000"/>
              </a:lnSpc>
              <a:buNone/>
            </a:pPr>
            <a:r>
              <a:rPr lang="vi-VN" sz="2800" dirty="0">
                <a:latin typeface="Calibri" panose="020F0502020204030204" pitchFamily="34" charset="0"/>
                <a:cs typeface="Calibri" panose="020F0502020204030204" pitchFamily="34" charset="0"/>
              </a:rPr>
              <a:t>  + </a:t>
            </a:r>
            <a:r>
              <a:rPr lang="vi-VN" sz="2800" dirty="0">
                <a:solidFill>
                  <a:schemeClr val="accent5">
                    <a:lumMod val="75000"/>
                  </a:schemeClr>
                </a:solidFill>
                <a:latin typeface="Calibri" panose="020F0502020204030204" pitchFamily="34" charset="0"/>
                <a:cs typeface="Calibri" panose="020F0502020204030204" pitchFamily="34" charset="0"/>
              </a:rPr>
              <a:t>Phần 2. Toán học, tư </a:t>
            </a:r>
            <a:r>
              <a:rPr lang="vi-VN" sz="2800">
                <a:solidFill>
                  <a:schemeClr val="accent5">
                    <a:lumMod val="75000"/>
                  </a:schemeClr>
                </a:solidFill>
                <a:latin typeface="Calibri" panose="020F0502020204030204" pitchFamily="34" charset="0"/>
                <a:cs typeface="Calibri" panose="020F0502020204030204" pitchFamily="34" charset="0"/>
              </a:rPr>
              <a:t>duy </a:t>
            </a:r>
            <a:r>
              <a:rPr lang="vi-VN" sz="2800" smtClean="0">
                <a:solidFill>
                  <a:schemeClr val="accent5">
                    <a:lumMod val="75000"/>
                  </a:schemeClr>
                </a:solidFill>
                <a:latin typeface="Calibri" panose="020F0502020204030204" pitchFamily="34" charset="0"/>
                <a:cs typeface="Calibri" panose="020F0502020204030204" pitchFamily="34" charset="0"/>
              </a:rPr>
              <a:t>l</a:t>
            </a:r>
            <a:r>
              <a:rPr lang="en-US" sz="2800">
                <a:solidFill>
                  <a:schemeClr val="accent5">
                    <a:lumMod val="75000"/>
                  </a:schemeClr>
                </a:solidFill>
                <a:latin typeface="Calibri" panose="020F0502020204030204" pitchFamily="34" charset="0"/>
                <a:cs typeface="Calibri" panose="020F0502020204030204" pitchFamily="34" charset="0"/>
              </a:rPr>
              <a:t>ô</a:t>
            </a:r>
            <a:r>
              <a:rPr lang="vi-VN" sz="2800" smtClean="0">
                <a:solidFill>
                  <a:schemeClr val="accent5">
                    <a:lumMod val="75000"/>
                  </a:schemeClr>
                </a:solidFill>
                <a:latin typeface="Calibri" panose="020F0502020204030204" pitchFamily="34" charset="0"/>
                <a:cs typeface="Calibri" panose="020F0502020204030204" pitchFamily="34" charset="0"/>
              </a:rPr>
              <a:t>gic</a:t>
            </a:r>
            <a:r>
              <a:rPr lang="vi-VN" sz="2800" dirty="0">
                <a:solidFill>
                  <a:schemeClr val="accent5">
                    <a:lumMod val="75000"/>
                  </a:schemeClr>
                </a:solidFill>
                <a:latin typeface="Calibri" panose="020F0502020204030204" pitchFamily="34" charset="0"/>
                <a:cs typeface="Calibri" panose="020F0502020204030204" pitchFamily="34" charset="0"/>
              </a:rPr>
              <a:t>, phân tích số liệu</a:t>
            </a:r>
            <a:r>
              <a:rPr lang="vi-VN" sz="2800" dirty="0">
                <a:latin typeface="Calibri" panose="020F0502020204030204" pitchFamily="34" charset="0"/>
                <a:cs typeface="Calibri" panose="020F0502020204030204" pitchFamily="34" charset="0"/>
              </a:rPr>
              <a:t> (30 câu hỏi): 41-70.</a:t>
            </a:r>
          </a:p>
          <a:p>
            <a:pPr marL="457200" lvl="1" indent="0" algn="just">
              <a:lnSpc>
                <a:spcPct val="100000"/>
              </a:lnSpc>
              <a:buNone/>
            </a:pPr>
            <a:r>
              <a:rPr lang="vi-VN" sz="2800" dirty="0">
                <a:latin typeface="Calibri" panose="020F0502020204030204" pitchFamily="34" charset="0"/>
                <a:cs typeface="Calibri" panose="020F0502020204030204" pitchFamily="34" charset="0"/>
              </a:rPr>
              <a:t>  + Phần 3. Giải quyết vấn đề (50 câu hỏi): 71-120.</a:t>
            </a:r>
          </a:p>
          <a:p>
            <a:pPr lvl="1" algn="just">
              <a:lnSpc>
                <a:spcPct val="100000"/>
              </a:lnSpc>
            </a:pPr>
            <a:r>
              <a:rPr lang="vi-VN" sz="2800" dirty="0">
                <a:solidFill>
                  <a:srgbClr val="C00000"/>
                </a:solidFill>
                <a:latin typeface="Calibri" panose="020F0502020204030204" pitchFamily="34" charset="0"/>
                <a:cs typeface="Calibri" panose="020F0502020204030204" pitchFamily="34" charset="0"/>
              </a:rPr>
              <a:t>Kì thi đánh giá tư duy của Trường ĐHBK Hà Nội: </a:t>
            </a:r>
          </a:p>
          <a:p>
            <a:pPr marL="457200" lvl="1" indent="0" algn="just">
              <a:lnSpc>
                <a:spcPct val="100000"/>
              </a:lnSpc>
              <a:buNone/>
            </a:pPr>
            <a:r>
              <a:rPr lang="vi-VN" sz="2800" dirty="0">
                <a:solidFill>
                  <a:srgbClr val="C00000"/>
                </a:solidFill>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 Năm 2021, 2022:  </a:t>
            </a:r>
            <a:r>
              <a:rPr lang="vi-VN" sz="2800" dirty="0">
                <a:solidFill>
                  <a:schemeClr val="accent5">
                    <a:lumMod val="75000"/>
                  </a:schemeClr>
                </a:solidFill>
                <a:latin typeface="Calibri" panose="020F0502020204030204" pitchFamily="34" charset="0"/>
                <a:cs typeface="Calibri" panose="020F0502020204030204" pitchFamily="34" charset="0"/>
              </a:rPr>
              <a:t>Phần Toán và Đọc hiểu (120 phút) </a:t>
            </a:r>
            <a:r>
              <a:rPr lang="vi-VN" sz="2800" dirty="0">
                <a:latin typeface="Calibri" panose="020F0502020204030204" pitchFamily="34" charset="0"/>
                <a:cs typeface="Calibri" panose="020F0502020204030204" pitchFamily="34" charset="0"/>
              </a:rPr>
              <a:t>có</a:t>
            </a:r>
            <a:r>
              <a:rPr lang="vi-VN" sz="2800" dirty="0">
                <a:solidFill>
                  <a:schemeClr val="accent5">
                    <a:lumMod val="75000"/>
                  </a:schemeClr>
                </a:solidFill>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35 câu Đọc hiểu (2,5 điểm); 25 câu trắc nghiệm Toán (5,0 điểm); 2 bài tự luận Toán (2,5 điểm); </a:t>
            </a:r>
            <a:r>
              <a:rPr lang="vi-VN" sz="2800" dirty="0">
                <a:solidFill>
                  <a:schemeClr val="accent5">
                    <a:lumMod val="75000"/>
                  </a:schemeClr>
                </a:solidFill>
                <a:latin typeface="Calibri" panose="020F0502020204030204" pitchFamily="34" charset="0"/>
                <a:cs typeface="Calibri" panose="020F0502020204030204" pitchFamily="34" charset="0"/>
              </a:rPr>
              <a:t>Phần Khoa học tự nhiên (90 phút); Phần Tiếng Anh (60 phút).</a:t>
            </a:r>
          </a:p>
          <a:p>
            <a:pPr marL="457200" lvl="1" indent="0" algn="just">
              <a:lnSpc>
                <a:spcPct val="100000"/>
              </a:lnSpc>
              <a:buNone/>
            </a:pPr>
            <a:r>
              <a:rPr lang="vi-VN" sz="2800" dirty="0">
                <a:latin typeface="Calibri" panose="020F0502020204030204" pitchFamily="34" charset="0"/>
                <a:cs typeface="Calibri" panose="020F0502020204030204" pitchFamily="34" charset="0"/>
              </a:rPr>
              <a:t> + Năm 2023: </a:t>
            </a:r>
            <a:r>
              <a:rPr lang="vi-VN" sz="2800" dirty="0">
                <a:solidFill>
                  <a:schemeClr val="accent5">
                    <a:lumMod val="75000"/>
                  </a:schemeClr>
                </a:solidFill>
                <a:latin typeface="Calibri" panose="020F0502020204030204" pitchFamily="34" charset="0"/>
                <a:cs typeface="Calibri" panose="020F0502020204030204" pitchFamily="34" charset="0"/>
              </a:rPr>
              <a:t>Bài thi đánh giá tư duy gồm 3 phần, thi trắc nghiệm trên máy tính</a:t>
            </a:r>
            <a:r>
              <a:rPr lang="vi-VN" sz="2800" dirty="0">
                <a:latin typeface="Calibri" panose="020F0502020204030204" pitchFamily="34" charset="0"/>
                <a:cs typeface="Calibri" panose="020F0502020204030204" pitchFamily="34" charset="0"/>
              </a:rPr>
              <a:t> (Toán: 60 phút; Đọc hiểu: 30 phút; Giải quyết vấn đề: 60 phút)</a:t>
            </a:r>
          </a:p>
          <a:p>
            <a:pPr lvl="1" algn="just">
              <a:lnSpc>
                <a:spcPct val="100000"/>
              </a:lnSpc>
            </a:pPr>
            <a:r>
              <a:rPr lang="vi-VN" sz="2800" dirty="0">
                <a:solidFill>
                  <a:srgbClr val="C00000"/>
                </a:solidFill>
                <a:latin typeface="Calibri" panose="020F0502020204030204" pitchFamily="34" charset="0"/>
                <a:cs typeface="Calibri" panose="020F0502020204030204" pitchFamily="34" charset="0"/>
              </a:rPr>
              <a:t>Bài thi đánh giá năng lực của Trường ĐHSP Hà Nội (90 phút):</a:t>
            </a:r>
            <a:r>
              <a:rPr lang="vi-VN" sz="2800" dirty="0">
                <a:latin typeface="Calibri" panose="020F0502020204030204" pitchFamily="34" charset="0"/>
                <a:cs typeface="Calibri" panose="020F0502020204030204" pitchFamily="34" charset="0"/>
              </a:rPr>
              <a:t> 70% trắc nghiệm, 30% tự luận (90 phút).</a:t>
            </a:r>
          </a:p>
          <a:p>
            <a:pPr lvl="1" algn="just">
              <a:lnSpc>
                <a:spcPct val="100000"/>
              </a:lnSpc>
            </a:pPr>
            <a:r>
              <a:rPr lang="vi-VN" sz="2800" dirty="0">
                <a:solidFill>
                  <a:srgbClr val="C00000"/>
                </a:solidFill>
                <a:latin typeface="Calibri" panose="020F0502020204030204" pitchFamily="34" charset="0"/>
                <a:cs typeface="Calibri" panose="020F0502020204030204" pitchFamily="34" charset="0"/>
              </a:rPr>
              <a:t>Kì thi chung của các trường của Bộ Công an (90 phút):</a:t>
            </a:r>
            <a:r>
              <a:rPr lang="vi-VN" sz="2800" dirty="0">
                <a:latin typeface="Calibri" panose="020F0502020204030204" pitchFamily="34" charset="0"/>
                <a:cs typeface="Calibri" panose="020F0502020204030204" pitchFamily="34" charset="0"/>
              </a:rPr>
              <a:t> 100% tự luận (90 phút).</a:t>
            </a:r>
          </a:p>
        </p:txBody>
      </p:sp>
    </p:spTree>
    <p:extLst>
      <p:ext uri="{BB962C8B-B14F-4D97-AF65-F5344CB8AC3E}">
        <p14:creationId xmlns:p14="http://schemas.microsoft.com/office/powerpoint/2010/main" val="3662467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EFE37-0263-1F46-9111-850AF24769F9}"/>
              </a:ext>
            </a:extLst>
          </p:cNvPr>
          <p:cNvSpPr>
            <a:spLocks noGrp="1"/>
          </p:cNvSpPr>
          <p:nvPr>
            <p:ph type="title"/>
          </p:nvPr>
        </p:nvSpPr>
        <p:spPr/>
        <p:txBody>
          <a:bodyPr/>
          <a:lstStyle/>
          <a:p>
            <a:r>
              <a:rPr lang="x-none" b="1" dirty="0">
                <a:solidFill>
                  <a:schemeClr val="accent5">
                    <a:lumMod val="75000"/>
                  </a:schemeClr>
                </a:solidFill>
                <a:latin typeface="+mn-lt"/>
              </a:rPr>
              <a:t>KIỂM TRA ĐÁNH GIÁ ĐỊNH KÌ</a:t>
            </a:r>
          </a:p>
        </p:txBody>
      </p:sp>
      <p:sp>
        <p:nvSpPr>
          <p:cNvPr id="3" name="Content Placeholder 2">
            <a:extLst>
              <a:ext uri="{FF2B5EF4-FFF2-40B4-BE49-F238E27FC236}">
                <a16:creationId xmlns:a16="http://schemas.microsoft.com/office/drawing/2014/main" id="{573CFF3A-7350-F740-801C-6F2EF94800D2}"/>
              </a:ext>
            </a:extLst>
          </p:cNvPr>
          <p:cNvSpPr>
            <a:spLocks noGrp="1"/>
          </p:cNvSpPr>
          <p:nvPr>
            <p:ph idx="1"/>
          </p:nvPr>
        </p:nvSpPr>
        <p:spPr/>
        <p:txBody>
          <a:bodyPr/>
          <a:lstStyle/>
          <a:p>
            <a:pPr marL="0" indent="0">
              <a:buNone/>
            </a:pPr>
            <a:r>
              <a:rPr lang="x-none" dirty="0">
                <a:solidFill>
                  <a:schemeClr val="accent5">
                    <a:lumMod val="75000"/>
                  </a:schemeClr>
                </a:solidFill>
              </a:rPr>
              <a:t>Cấu trúc gợi ý </a:t>
            </a:r>
            <a:r>
              <a:rPr lang="x-none" dirty="0"/>
              <a:t>cho bài kiểm tra giữa kì, cuối kì:</a:t>
            </a:r>
          </a:p>
          <a:p>
            <a:pPr>
              <a:buFont typeface="Wingdings" pitchFamily="2" charset="2"/>
              <a:buChar char="v"/>
            </a:pPr>
            <a:r>
              <a:rPr lang="x-none" dirty="0"/>
              <a:t>Thời gian làm bài: 90 phút.</a:t>
            </a:r>
          </a:p>
          <a:p>
            <a:pPr>
              <a:buFont typeface="Wingdings" pitchFamily="2" charset="2"/>
              <a:buChar char="v"/>
            </a:pPr>
            <a:r>
              <a:rPr lang="x-none" dirty="0"/>
              <a:t> Kết hợp giữa tự luận và trắc nghiệm</a:t>
            </a:r>
          </a:p>
          <a:p>
            <a:pPr lvl="1"/>
            <a:r>
              <a:rPr lang="x-none" sz="2800" dirty="0">
                <a:solidFill>
                  <a:schemeClr val="accent2"/>
                </a:solidFill>
              </a:rPr>
              <a:t>Trắc nghiệm</a:t>
            </a:r>
            <a:r>
              <a:rPr lang="x-none" sz="2800" dirty="0"/>
              <a:t>: 70% (35 câu)</a:t>
            </a:r>
          </a:p>
          <a:p>
            <a:pPr lvl="1"/>
            <a:r>
              <a:rPr lang="x-none" sz="2800" dirty="0">
                <a:solidFill>
                  <a:schemeClr val="accent2"/>
                </a:solidFill>
              </a:rPr>
              <a:t>Tự luận</a:t>
            </a:r>
            <a:r>
              <a:rPr lang="x-none" sz="2800" dirty="0"/>
              <a:t>: 30% (ưu tiên những bài tập ứng dụng thực tế)</a:t>
            </a:r>
          </a:p>
          <a:p>
            <a:pPr>
              <a:buFont typeface="Wingdings" pitchFamily="2" charset="2"/>
              <a:buChar char="v"/>
            </a:pPr>
            <a:r>
              <a:rPr lang="x-none" dirty="0"/>
              <a:t>Cần xây dựng ma trận các yêu cầu cần đạt và cấp độ phát triển năng lực toán học theo đúng quy định của Chương trình.</a:t>
            </a:r>
          </a:p>
          <a:p>
            <a:pPr marL="0" indent="0">
              <a:buNone/>
            </a:pPr>
            <a:r>
              <a:rPr lang="x-none" dirty="0"/>
              <a:t>(Có thể tham khảo các bài kiểm tra mẫu trong cuốn </a:t>
            </a:r>
            <a:r>
              <a:rPr lang="x-none" dirty="0">
                <a:solidFill>
                  <a:schemeClr val="accent5">
                    <a:lumMod val="75000"/>
                  </a:schemeClr>
                </a:solidFill>
              </a:rPr>
              <a:t>Để học tốt Toán 11</a:t>
            </a:r>
            <a:r>
              <a:rPr lang="x-none" dirty="0"/>
              <a:t>)</a:t>
            </a:r>
          </a:p>
        </p:txBody>
      </p:sp>
    </p:spTree>
    <p:extLst>
      <p:ext uri="{BB962C8B-B14F-4D97-AF65-F5344CB8AC3E}">
        <p14:creationId xmlns:p14="http://schemas.microsoft.com/office/powerpoint/2010/main" val="31469465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1210518" y="273679"/>
            <a:ext cx="9625648" cy="954107"/>
          </a:xfrm>
          <a:prstGeom prst="rect">
            <a:avLst/>
          </a:prstGeom>
        </p:spPr>
        <p:txBody>
          <a:bodyPr wrap="square">
            <a:spAutoFit/>
          </a:bodyPr>
          <a:lstStyle/>
          <a:p>
            <a:r>
              <a:rPr lang="vi-VN" sz="2800" b="1" dirty="0">
                <a:solidFill>
                  <a:schemeClr val="accent5">
                    <a:lumMod val="75000"/>
                  </a:schemeClr>
                </a:solidFill>
              </a:rPr>
              <a:t>TỔ CHỨC VÀ THỰC HIỆN CÁC HOẠT ĐỘNG THỰC    HÀNH TRẢI NGHIỆM TRONG MÔN TOÁN </a:t>
            </a:r>
            <a:endParaRPr lang="vi-VN" sz="2800" b="1" dirty="0"/>
          </a:p>
        </p:txBody>
      </p:sp>
      <p:grpSp>
        <p:nvGrpSpPr>
          <p:cNvPr id="5" name="Group 4"/>
          <p:cNvGrpSpPr/>
          <p:nvPr/>
        </p:nvGrpSpPr>
        <p:grpSpPr>
          <a:xfrm>
            <a:off x="590176" y="490916"/>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III</a:t>
              </a:r>
              <a:endParaRPr sz="2400" b="1" i="0" u="none" strike="noStrike" cap="none" dirty="0">
                <a:solidFill>
                  <a:schemeClr val="bg1"/>
                </a:solidFill>
                <a:latin typeface="Arial"/>
                <a:ea typeface="Arial"/>
                <a:cs typeface="Arial"/>
                <a:sym typeface="Arial"/>
              </a:endParaRPr>
            </a:p>
          </p:txBody>
        </p:sp>
      </p:grpSp>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737306" y="1349575"/>
            <a:ext cx="10515600" cy="49976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dirty="0">
                <a:latin typeface="Calibri" panose="020F0502020204030204" pitchFamily="34" charset="0"/>
                <a:cs typeface="Calibri" panose="020F0502020204030204" pitchFamily="34" charset="0"/>
              </a:rPr>
              <a:t>Một trong điểm mới nổi bật của Chương trình giáo dục phổ thông môn Toán năm 2018 là </a:t>
            </a:r>
            <a:r>
              <a:rPr lang="vi-VN" dirty="0">
                <a:solidFill>
                  <a:srgbClr val="FF0000"/>
                </a:solidFill>
                <a:latin typeface="Calibri" panose="020F0502020204030204" pitchFamily="34" charset="0"/>
                <a:cs typeface="Calibri" panose="020F0502020204030204" pitchFamily="34" charset="0"/>
              </a:rPr>
              <a:t>d</a:t>
            </a:r>
            <a:r>
              <a:rPr lang="vi-VN" sz="2800" dirty="0">
                <a:solidFill>
                  <a:srgbClr val="FF0000"/>
                </a:solidFill>
                <a:latin typeface="Calibri" panose="020F0502020204030204" pitchFamily="34" charset="0"/>
                <a:cs typeface="Calibri" panose="020F0502020204030204" pitchFamily="34" charset="0"/>
              </a:rPr>
              <a:t>ành 7% thời lượng</a:t>
            </a:r>
            <a:r>
              <a:rPr lang="vi-VN" sz="2800" dirty="0">
                <a:latin typeface="Calibri" panose="020F0502020204030204" pitchFamily="34" charset="0"/>
                <a:cs typeface="Calibri" panose="020F0502020204030204" pitchFamily="34" charset="0"/>
              </a:rPr>
              <a:t> (khoảng 7 tiết ở mỗi lớp THPT) cho các </a:t>
            </a:r>
            <a:r>
              <a:rPr lang="vi-VN" sz="2800" dirty="0">
                <a:solidFill>
                  <a:srgbClr val="FF0000"/>
                </a:solidFill>
                <a:latin typeface="Calibri" panose="020F0502020204030204" pitchFamily="34" charset="0"/>
                <a:cs typeface="Calibri" panose="020F0502020204030204" pitchFamily="34" charset="0"/>
              </a:rPr>
              <a:t>hoạt động thực hành và trải nghiệm</a:t>
            </a:r>
            <a:r>
              <a:rPr lang="vi-VN" sz="2800" dirty="0">
                <a:latin typeface="Calibri" panose="020F0502020204030204" pitchFamily="34" charset="0"/>
                <a:cs typeface="Calibri" panose="020F0502020204030204" pitchFamily="34" charset="0"/>
              </a:rPr>
              <a:t> môn Toán.</a:t>
            </a:r>
          </a:p>
          <a:p>
            <a:pPr algn="just">
              <a:lnSpc>
                <a:spcPct val="100000"/>
              </a:lnSpc>
            </a:pPr>
            <a:r>
              <a:rPr lang="vi-VN" dirty="0">
                <a:latin typeface="Calibri" panose="020F0502020204030204" pitchFamily="34" charset="0"/>
                <a:cs typeface="Calibri" panose="020F0502020204030204" pitchFamily="34" charset="0"/>
              </a:rPr>
              <a:t>Mục đích của các Hoạt động thực hành và trải nghiệm: Tạo cơ hội để HS </a:t>
            </a:r>
            <a:r>
              <a:rPr lang="vi-VN" dirty="0">
                <a:solidFill>
                  <a:srgbClr val="FF0000"/>
                </a:solidFill>
                <a:latin typeface="Calibri" panose="020F0502020204030204" pitchFamily="34" charset="0"/>
                <a:cs typeface="Calibri" panose="020F0502020204030204" pitchFamily="34" charset="0"/>
              </a:rPr>
              <a:t>được trải nghiệm, vận dụng Toán học vào thực tiễn</a:t>
            </a:r>
            <a:r>
              <a:rPr lang="vi-VN" dirty="0">
                <a:latin typeface="Calibri" panose="020F0502020204030204" pitchFamily="34" charset="0"/>
                <a:cs typeface="Calibri" panose="020F0502020204030204" pitchFamily="34" charset="0"/>
              </a:rPr>
              <a:t>; tạo lập sự </a:t>
            </a:r>
            <a:r>
              <a:rPr lang="vi-VN" dirty="0">
                <a:solidFill>
                  <a:srgbClr val="FF0000"/>
                </a:solidFill>
                <a:latin typeface="Calibri" panose="020F0502020204030204" pitchFamily="34" charset="0"/>
                <a:cs typeface="Calibri" panose="020F0502020204030204" pitchFamily="34" charset="0"/>
              </a:rPr>
              <a:t>kết nối</a:t>
            </a:r>
            <a:r>
              <a:rPr lang="vi-VN" dirty="0">
                <a:latin typeface="Calibri" panose="020F0502020204030204" pitchFamily="34" charset="0"/>
                <a:cs typeface="Calibri" panose="020F0502020204030204" pitchFamily="34" charset="0"/>
              </a:rPr>
              <a:t> giữa các ý tưởng toán học, </a:t>
            </a:r>
            <a:r>
              <a:rPr lang="vi-VN" dirty="0">
                <a:solidFill>
                  <a:srgbClr val="FF0000"/>
                </a:solidFill>
                <a:latin typeface="Calibri" panose="020F0502020204030204" pitchFamily="34" charset="0"/>
                <a:cs typeface="Calibri" panose="020F0502020204030204" pitchFamily="34" charset="0"/>
              </a:rPr>
              <a:t>giữa Toán học với thực tiễn, giữa Toán học với các môn học</a:t>
            </a:r>
            <a:r>
              <a:rPr lang="vi-VN" dirty="0">
                <a:latin typeface="Calibri" panose="020F0502020204030204" pitchFamily="34" charset="0"/>
                <a:cs typeface="Calibri" panose="020F0502020204030204" pitchFamily="34" charset="0"/>
              </a:rPr>
              <a:t> và hoạt động giáo dục khác, đặc biệt là để </a:t>
            </a:r>
            <a:r>
              <a:rPr lang="vi-VN" dirty="0">
                <a:solidFill>
                  <a:srgbClr val="FF0000"/>
                </a:solidFill>
                <a:latin typeface="Calibri" panose="020F0502020204030204" pitchFamily="34" charset="0"/>
                <a:cs typeface="Calibri" panose="020F0502020204030204" pitchFamily="34" charset="0"/>
              </a:rPr>
              <a:t>thực hiện giáo dục STEM.</a:t>
            </a:r>
            <a:r>
              <a:rPr lang="vi-VN" sz="2800" dirty="0">
                <a:solidFill>
                  <a:srgbClr val="FF0000"/>
                </a:solidFill>
                <a:latin typeface="Calibri" panose="020F0502020204030204" pitchFamily="34" charset="0"/>
                <a:cs typeface="Calibri" panose="020F0502020204030204" pitchFamily="34" charset="0"/>
              </a:rPr>
              <a:t> </a:t>
            </a:r>
          </a:p>
          <a:p>
            <a:pPr marL="0" indent="0" algn="just">
              <a:lnSpc>
                <a:spcPct val="100000"/>
              </a:lnSpc>
              <a:buNone/>
            </a:pPr>
            <a:r>
              <a:rPr lang="vi-VN" dirty="0">
                <a:latin typeface="Calibri" panose="020F0502020204030204" pitchFamily="34" charset="0"/>
                <a:cs typeface="Calibri" panose="020F0502020204030204" pitchFamily="34" charset="0"/>
              </a:rPr>
              <a:t>Qua đó, góp phần hình thành và phát triển ở học sinh các phẩm chất chủ yếu và năng lực chung theo các mức độ phù hợp theo quy định của Chương trình tổng thể.</a:t>
            </a:r>
          </a:p>
          <a:p>
            <a:pPr lvl="1" algn="just">
              <a:lnSpc>
                <a:spcPct val="100000"/>
              </a:lnSpc>
            </a:pPr>
            <a:endParaRPr lang="vi-VN"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301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56FF8C-A2E2-3945-B9F3-97E89056328E}"/>
              </a:ext>
            </a:extLst>
          </p:cNvPr>
          <p:cNvSpPr txBox="1"/>
          <p:nvPr/>
        </p:nvSpPr>
        <p:spPr>
          <a:xfrm>
            <a:off x="2219509" y="1878159"/>
            <a:ext cx="8122672" cy="523220"/>
          </a:xfrm>
          <a:prstGeom prst="rect">
            <a:avLst/>
          </a:prstGeom>
          <a:noFill/>
        </p:spPr>
        <p:txBody>
          <a:bodyPr wrap="square" rtlCol="0">
            <a:spAutoFit/>
          </a:bodyPr>
          <a:lstStyle/>
          <a:p>
            <a:r>
              <a:rPr lang="vi-VN" sz="2800" b="1" dirty="0">
                <a:solidFill>
                  <a:schemeClr val="accent5">
                    <a:lumMod val="75000"/>
                  </a:schemeClr>
                </a:solidFill>
              </a:rPr>
              <a:t>TINH THẦN, MỤC TIÊU của CHƯƠNG TRÌNH </a:t>
            </a:r>
            <a:endParaRPr lang="vi-VN" sz="2800" b="1" dirty="0">
              <a:solidFill>
                <a:schemeClr val="accent3"/>
              </a:solidFill>
            </a:endParaRPr>
          </a:p>
        </p:txBody>
      </p:sp>
      <p:grpSp>
        <p:nvGrpSpPr>
          <p:cNvPr id="3" name="Group 2">
            <a:extLst>
              <a:ext uri="{FF2B5EF4-FFF2-40B4-BE49-F238E27FC236}">
                <a16:creationId xmlns:a16="http://schemas.microsoft.com/office/drawing/2014/main" id="{24319652-C65F-B84A-9C57-4F2C90605E76}"/>
              </a:ext>
            </a:extLst>
          </p:cNvPr>
          <p:cNvGrpSpPr/>
          <p:nvPr/>
        </p:nvGrpSpPr>
        <p:grpSpPr>
          <a:xfrm>
            <a:off x="1439729" y="1793541"/>
            <a:ext cx="648072" cy="648072"/>
            <a:chOff x="1409738" y="-4691"/>
            <a:chExt cx="648072" cy="648072"/>
          </a:xfrm>
        </p:grpSpPr>
        <p:sp>
          <p:nvSpPr>
            <p:cNvPr id="4" name="Google Shape;297;p13">
              <a:extLst>
                <a:ext uri="{FF2B5EF4-FFF2-40B4-BE49-F238E27FC236}">
                  <a16:creationId xmlns:a16="http://schemas.microsoft.com/office/drawing/2014/main" id="{E1873E48-E304-6748-8D60-BA94379508FA}"/>
                </a:ext>
              </a:extLst>
            </p:cNvPr>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5" name="Google Shape;298;p13">
              <a:extLst>
                <a:ext uri="{FF2B5EF4-FFF2-40B4-BE49-F238E27FC236}">
                  <a16:creationId xmlns:a16="http://schemas.microsoft.com/office/drawing/2014/main" id="{EFD1D076-481C-AF46-9591-8D8DBBFC643B}"/>
                </a:ext>
              </a:extLst>
            </p:cNvPr>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1</a:t>
              </a:r>
              <a:endParaRPr sz="2400" b="1" i="0" u="none" strike="noStrike" cap="none" dirty="0">
                <a:solidFill>
                  <a:schemeClr val="bg1"/>
                </a:solidFill>
                <a:latin typeface="Arial"/>
                <a:ea typeface="Arial"/>
                <a:cs typeface="Arial"/>
                <a:sym typeface="Arial"/>
              </a:endParaRPr>
            </a:p>
          </p:txBody>
        </p:sp>
      </p:grpSp>
      <p:sp>
        <p:nvSpPr>
          <p:cNvPr id="8" name="TextBox 7">
            <a:extLst>
              <a:ext uri="{FF2B5EF4-FFF2-40B4-BE49-F238E27FC236}">
                <a16:creationId xmlns:a16="http://schemas.microsoft.com/office/drawing/2014/main" id="{E2568A20-BAB7-9344-B86D-6432E21B42F2}"/>
              </a:ext>
            </a:extLst>
          </p:cNvPr>
          <p:cNvSpPr txBox="1"/>
          <p:nvPr/>
        </p:nvSpPr>
        <p:spPr>
          <a:xfrm>
            <a:off x="1161585" y="2618614"/>
            <a:ext cx="9868829" cy="2916952"/>
          </a:xfrm>
          <a:prstGeom prst="rect">
            <a:avLst/>
          </a:prstGeom>
          <a:noFill/>
        </p:spPr>
        <p:txBody>
          <a:bodyPr wrap="square" rtlCol="0">
            <a:spAutoFit/>
          </a:bodyPr>
          <a:lstStyle/>
          <a:p>
            <a:pPr algn="just">
              <a:spcBef>
                <a:spcPts val="300"/>
              </a:spcBef>
              <a:spcAft>
                <a:spcPts val="300"/>
              </a:spcAft>
            </a:pPr>
            <a:r>
              <a:rPr lang="en-US" sz="2400" b="1" dirty="0" err="1">
                <a:solidFill>
                  <a:schemeClr val="accent5">
                    <a:lumMod val="75000"/>
                  </a:schemeClr>
                </a:solidFill>
                <a:latin typeface="Arial (Body)"/>
                <a:sym typeface="Arial"/>
              </a:rPr>
              <a:t>Tinh</a:t>
            </a:r>
            <a:r>
              <a:rPr lang="en-US" sz="2400" b="1" dirty="0">
                <a:solidFill>
                  <a:schemeClr val="accent5">
                    <a:lumMod val="75000"/>
                  </a:schemeClr>
                </a:solidFill>
                <a:latin typeface="Arial (Body)"/>
                <a:sym typeface="Arial"/>
              </a:rPr>
              <a:t> </a:t>
            </a:r>
            <a:r>
              <a:rPr lang="en-US" sz="2400" b="1" dirty="0" err="1">
                <a:solidFill>
                  <a:schemeClr val="accent5">
                    <a:lumMod val="75000"/>
                  </a:schemeClr>
                </a:solidFill>
                <a:latin typeface="Arial (Body)"/>
                <a:sym typeface="Arial"/>
              </a:rPr>
              <a:t>thần</a:t>
            </a:r>
            <a:r>
              <a:rPr lang="en-US" sz="2400" b="1" dirty="0">
                <a:solidFill>
                  <a:schemeClr val="accent5">
                    <a:lumMod val="75000"/>
                  </a:schemeClr>
                </a:solidFill>
                <a:latin typeface="Arial (Body)"/>
                <a:sym typeface="Arial"/>
              </a:rPr>
              <a:t> </a:t>
            </a:r>
            <a:r>
              <a:rPr lang="en-US" sz="2400" b="1" dirty="0" err="1">
                <a:solidFill>
                  <a:schemeClr val="accent5">
                    <a:lumMod val="75000"/>
                  </a:schemeClr>
                </a:solidFill>
                <a:latin typeface="Arial (Body)"/>
                <a:sym typeface="Arial"/>
              </a:rPr>
              <a:t>của</a:t>
            </a:r>
            <a:r>
              <a:rPr lang="en-US" sz="2400" b="1" dirty="0">
                <a:solidFill>
                  <a:schemeClr val="accent5">
                    <a:lumMod val="75000"/>
                  </a:schemeClr>
                </a:solidFill>
                <a:latin typeface="Arial (Body)"/>
                <a:sym typeface="Arial"/>
              </a:rPr>
              <a:t> </a:t>
            </a:r>
            <a:r>
              <a:rPr lang="en-US" sz="2400" b="1" dirty="0" err="1">
                <a:solidFill>
                  <a:schemeClr val="accent5">
                    <a:lumMod val="75000"/>
                  </a:schemeClr>
                </a:solidFill>
                <a:latin typeface="Arial (Body)"/>
                <a:sym typeface="Arial"/>
              </a:rPr>
              <a:t>Chương</a:t>
            </a:r>
            <a:r>
              <a:rPr lang="en-US" sz="2400" b="1" dirty="0">
                <a:solidFill>
                  <a:schemeClr val="accent5">
                    <a:lumMod val="75000"/>
                  </a:schemeClr>
                </a:solidFill>
                <a:latin typeface="Arial (Body)"/>
                <a:sym typeface="Arial"/>
              </a:rPr>
              <a:t> </a:t>
            </a:r>
            <a:r>
              <a:rPr lang="en-US" sz="2400" b="1" dirty="0" err="1">
                <a:solidFill>
                  <a:schemeClr val="accent5">
                    <a:lumMod val="75000"/>
                  </a:schemeClr>
                </a:solidFill>
                <a:latin typeface="Arial (Body)"/>
                <a:sym typeface="Arial"/>
              </a:rPr>
              <a:t>trình</a:t>
            </a:r>
            <a:r>
              <a:rPr lang="en-US" sz="2400" b="1" dirty="0">
                <a:solidFill>
                  <a:schemeClr val="accent5">
                    <a:lumMod val="75000"/>
                  </a:schemeClr>
                </a:solidFill>
                <a:latin typeface="Arial (Body)"/>
                <a:sym typeface="Arial"/>
              </a:rPr>
              <a:t> GDPT </a:t>
            </a:r>
            <a:r>
              <a:rPr lang="en-US" sz="2400" b="1" dirty="0" err="1">
                <a:solidFill>
                  <a:schemeClr val="accent5">
                    <a:lumMod val="75000"/>
                  </a:schemeClr>
                </a:solidFill>
                <a:latin typeface="Arial (Body)"/>
                <a:sym typeface="Arial"/>
              </a:rPr>
              <a:t>môn</a:t>
            </a:r>
            <a:r>
              <a:rPr lang="en-US" sz="2400" b="1" dirty="0">
                <a:solidFill>
                  <a:schemeClr val="accent5">
                    <a:lumMod val="75000"/>
                  </a:schemeClr>
                </a:solidFill>
                <a:latin typeface="Arial (Body)"/>
                <a:sym typeface="Arial"/>
              </a:rPr>
              <a:t> </a:t>
            </a:r>
            <a:r>
              <a:rPr lang="en-US" sz="2400" b="1" dirty="0" err="1">
                <a:solidFill>
                  <a:schemeClr val="accent5">
                    <a:lumMod val="75000"/>
                  </a:schemeClr>
                </a:solidFill>
                <a:latin typeface="Arial (Body)"/>
                <a:sym typeface="Arial"/>
              </a:rPr>
              <a:t>Toán</a:t>
            </a:r>
            <a:r>
              <a:rPr lang="en-US" sz="2400" b="1" dirty="0">
                <a:solidFill>
                  <a:schemeClr val="accent5">
                    <a:lumMod val="75000"/>
                  </a:schemeClr>
                </a:solidFill>
                <a:latin typeface="Arial (Body)"/>
                <a:sym typeface="Arial"/>
              </a:rPr>
              <a:t> </a:t>
            </a:r>
            <a:r>
              <a:rPr lang="en-US" sz="2400" b="1" dirty="0" err="1">
                <a:solidFill>
                  <a:schemeClr val="accent5">
                    <a:lumMod val="75000"/>
                  </a:schemeClr>
                </a:solidFill>
                <a:latin typeface="Arial (Body)"/>
                <a:sym typeface="Arial"/>
              </a:rPr>
              <a:t>năm</a:t>
            </a:r>
            <a:r>
              <a:rPr lang="en-US" sz="2400" b="1" dirty="0">
                <a:solidFill>
                  <a:schemeClr val="accent5">
                    <a:lumMod val="75000"/>
                  </a:schemeClr>
                </a:solidFill>
                <a:latin typeface="Arial (Body)"/>
                <a:sym typeface="Arial"/>
              </a:rPr>
              <a:t> 2018:</a:t>
            </a:r>
          </a:p>
          <a:p>
            <a:pPr marL="342900" indent="-342900" algn="just">
              <a:lnSpc>
                <a:spcPct val="150000"/>
              </a:lnSpc>
              <a:spcBef>
                <a:spcPts val="300"/>
              </a:spcBef>
              <a:spcAft>
                <a:spcPts val="300"/>
              </a:spcAft>
              <a:buFont typeface="Wingdings" pitchFamily="2" charset="2"/>
              <a:buChar char="v"/>
            </a:pPr>
            <a:r>
              <a:rPr lang="en-US" sz="2400" dirty="0" err="1">
                <a:latin typeface="Arial (Body)"/>
                <a:sym typeface="Arial"/>
              </a:rPr>
              <a:t>Bảo</a:t>
            </a:r>
            <a:r>
              <a:rPr lang="en-US" sz="2400" dirty="0">
                <a:latin typeface="Arial (Body)"/>
                <a:sym typeface="Arial"/>
              </a:rPr>
              <a:t> </a:t>
            </a:r>
            <a:r>
              <a:rPr lang="en-US" sz="2400" dirty="0" err="1">
                <a:latin typeface="Arial (Body)"/>
                <a:sym typeface="Arial"/>
              </a:rPr>
              <a:t>đảm</a:t>
            </a:r>
            <a:r>
              <a:rPr lang="en-US" sz="2400" dirty="0">
                <a:latin typeface="Arial (Body)"/>
                <a:sym typeface="Arial"/>
              </a:rPr>
              <a:t> </a:t>
            </a:r>
            <a:r>
              <a:rPr lang="en-US" sz="2400" dirty="0" err="1">
                <a:latin typeface="Arial (Body)"/>
                <a:sym typeface="Arial"/>
              </a:rPr>
              <a:t>tính</a:t>
            </a:r>
            <a:r>
              <a:rPr lang="en-US" sz="2400" dirty="0">
                <a:latin typeface="Arial (Body)"/>
                <a:sym typeface="Arial"/>
              </a:rPr>
              <a:t> </a:t>
            </a:r>
            <a:r>
              <a:rPr lang="en-US" sz="2400" dirty="0" err="1">
                <a:latin typeface="Arial (Body)"/>
                <a:sym typeface="Arial"/>
              </a:rPr>
              <a:t>tinh</a:t>
            </a:r>
            <a:r>
              <a:rPr lang="en-US" sz="2400" dirty="0">
                <a:latin typeface="Arial (Body)"/>
                <a:sym typeface="Arial"/>
              </a:rPr>
              <a:t> </a:t>
            </a:r>
            <a:r>
              <a:rPr lang="en-US" sz="2400" dirty="0" err="1">
                <a:latin typeface="Arial (Body)"/>
                <a:sym typeface="Arial"/>
              </a:rPr>
              <a:t>giản</a:t>
            </a:r>
            <a:r>
              <a:rPr lang="en-US" sz="2400" dirty="0">
                <a:latin typeface="Arial (Body)"/>
                <a:sym typeface="Arial"/>
              </a:rPr>
              <a:t>, </a:t>
            </a:r>
            <a:r>
              <a:rPr lang="en-US" sz="2400" dirty="0" err="1">
                <a:latin typeface="Arial (Body)"/>
                <a:sym typeface="Arial"/>
              </a:rPr>
              <a:t>thiết</a:t>
            </a:r>
            <a:r>
              <a:rPr lang="en-US" sz="2400" dirty="0">
                <a:latin typeface="Arial (Body)"/>
                <a:sym typeface="Arial"/>
              </a:rPr>
              <a:t> </a:t>
            </a:r>
            <a:r>
              <a:rPr lang="en-US" sz="2400" dirty="0" err="1">
                <a:latin typeface="Arial (Body)"/>
                <a:sym typeface="Arial"/>
              </a:rPr>
              <a:t>thực</a:t>
            </a:r>
            <a:r>
              <a:rPr lang="en-US" sz="2400" dirty="0">
                <a:latin typeface="Arial (Body)"/>
                <a:sym typeface="Arial"/>
              </a:rPr>
              <a:t>, </a:t>
            </a:r>
            <a:r>
              <a:rPr lang="en-US" sz="2400" dirty="0" err="1">
                <a:latin typeface="Arial (Body)"/>
                <a:sym typeface="Arial"/>
              </a:rPr>
              <a:t>hiện</a:t>
            </a:r>
            <a:r>
              <a:rPr lang="en-US" sz="2400" dirty="0">
                <a:latin typeface="Arial (Body)"/>
                <a:sym typeface="Arial"/>
              </a:rPr>
              <a:t> </a:t>
            </a:r>
            <a:r>
              <a:rPr lang="en-US" sz="2400" dirty="0" err="1">
                <a:latin typeface="Arial (Body)"/>
                <a:sym typeface="Arial"/>
              </a:rPr>
              <a:t>đại</a:t>
            </a:r>
            <a:r>
              <a:rPr lang="en-US" sz="2400" dirty="0">
                <a:latin typeface="Arial (Body)"/>
                <a:sym typeface="Arial"/>
              </a:rPr>
              <a:t>.</a:t>
            </a:r>
          </a:p>
          <a:p>
            <a:pPr marL="342900" indent="-342900" algn="just">
              <a:lnSpc>
                <a:spcPct val="150000"/>
              </a:lnSpc>
              <a:spcBef>
                <a:spcPts val="300"/>
              </a:spcBef>
              <a:spcAft>
                <a:spcPts val="300"/>
              </a:spcAft>
              <a:buFont typeface="Wingdings" pitchFamily="2" charset="2"/>
              <a:buChar char="v"/>
            </a:pPr>
            <a:r>
              <a:rPr lang="en-US" sz="2400" dirty="0" err="1">
                <a:latin typeface="Arial (Body)"/>
                <a:sym typeface="Arial"/>
              </a:rPr>
              <a:t>Bảo</a:t>
            </a:r>
            <a:r>
              <a:rPr lang="en-US" sz="2400" dirty="0">
                <a:latin typeface="Arial (Body)"/>
                <a:sym typeface="Arial"/>
              </a:rPr>
              <a:t> </a:t>
            </a:r>
            <a:r>
              <a:rPr lang="en-US" sz="2400" dirty="0" err="1">
                <a:latin typeface="Arial (Body)"/>
                <a:sym typeface="Arial"/>
              </a:rPr>
              <a:t>đảm</a:t>
            </a:r>
            <a:r>
              <a:rPr lang="en-US" sz="2400" dirty="0">
                <a:latin typeface="Arial (Body)"/>
                <a:sym typeface="Arial"/>
              </a:rPr>
              <a:t> </a:t>
            </a:r>
            <a:r>
              <a:rPr lang="en-US" sz="2400" dirty="0" err="1">
                <a:latin typeface="Arial (Body)"/>
                <a:sym typeface="Arial"/>
              </a:rPr>
              <a:t>tính</a:t>
            </a:r>
            <a:r>
              <a:rPr lang="en-US" sz="2400" dirty="0">
                <a:latin typeface="Arial (Body)"/>
                <a:sym typeface="Arial"/>
              </a:rPr>
              <a:t> </a:t>
            </a:r>
            <a:r>
              <a:rPr lang="en-US" sz="2400" dirty="0" err="1">
                <a:latin typeface="Arial (Body)"/>
                <a:sym typeface="Arial"/>
              </a:rPr>
              <a:t>thống</a:t>
            </a:r>
            <a:r>
              <a:rPr lang="en-US" sz="2400" dirty="0">
                <a:latin typeface="Arial (Body)"/>
                <a:sym typeface="Arial"/>
              </a:rPr>
              <a:t> </a:t>
            </a:r>
            <a:r>
              <a:rPr lang="en-US" sz="2400" dirty="0" err="1">
                <a:latin typeface="Arial (Body)"/>
                <a:sym typeface="Arial"/>
              </a:rPr>
              <a:t>nhất</a:t>
            </a:r>
            <a:r>
              <a:rPr lang="en-US" sz="2400" dirty="0">
                <a:latin typeface="Arial (Body)"/>
                <a:sym typeface="Arial"/>
              </a:rPr>
              <a:t>, </a:t>
            </a:r>
            <a:r>
              <a:rPr lang="en-US" sz="2400" dirty="0" err="1">
                <a:latin typeface="Arial (Body)"/>
                <a:sym typeface="Arial"/>
              </a:rPr>
              <a:t>sự</a:t>
            </a:r>
            <a:r>
              <a:rPr lang="en-US" sz="2400" dirty="0">
                <a:latin typeface="Arial (Body)"/>
                <a:sym typeface="Arial"/>
              </a:rPr>
              <a:t> </a:t>
            </a:r>
            <a:r>
              <a:rPr lang="en-US" sz="2400" dirty="0" err="1">
                <a:latin typeface="Arial (Body)"/>
                <a:sym typeface="Arial"/>
              </a:rPr>
              <a:t>nhất</a:t>
            </a:r>
            <a:r>
              <a:rPr lang="en-US" sz="2400" dirty="0">
                <a:latin typeface="Arial (Body)"/>
                <a:sym typeface="Arial"/>
              </a:rPr>
              <a:t> </a:t>
            </a:r>
            <a:r>
              <a:rPr lang="en-US" sz="2400" dirty="0" err="1">
                <a:latin typeface="Arial (Body)"/>
                <a:sym typeface="Arial"/>
              </a:rPr>
              <a:t>quán</a:t>
            </a:r>
            <a:r>
              <a:rPr lang="en-US" sz="2400" dirty="0">
                <a:latin typeface="Arial (Body)"/>
                <a:sym typeface="Arial"/>
              </a:rPr>
              <a:t> </a:t>
            </a:r>
            <a:r>
              <a:rPr lang="en-US" sz="2400" dirty="0" err="1">
                <a:latin typeface="Arial (Body)"/>
                <a:sym typeface="Arial"/>
              </a:rPr>
              <a:t>và</a:t>
            </a:r>
            <a:r>
              <a:rPr lang="en-US" sz="2400" dirty="0">
                <a:latin typeface="Arial (Body)"/>
                <a:sym typeface="Arial"/>
              </a:rPr>
              <a:t> </a:t>
            </a:r>
            <a:r>
              <a:rPr lang="en-US" sz="2400" dirty="0" err="1">
                <a:latin typeface="Arial (Body)"/>
                <a:sym typeface="Arial"/>
              </a:rPr>
              <a:t>phát</a:t>
            </a:r>
            <a:r>
              <a:rPr lang="en-US" sz="2400" dirty="0">
                <a:latin typeface="Arial (Body)"/>
                <a:sym typeface="Arial"/>
              </a:rPr>
              <a:t> </a:t>
            </a:r>
            <a:r>
              <a:rPr lang="en-US" sz="2400" dirty="0" err="1">
                <a:latin typeface="Arial (Body)"/>
                <a:sym typeface="Arial"/>
              </a:rPr>
              <a:t>triển</a:t>
            </a:r>
            <a:r>
              <a:rPr lang="en-US" sz="2400" dirty="0">
                <a:latin typeface="Arial (Body)"/>
                <a:sym typeface="Arial"/>
              </a:rPr>
              <a:t> </a:t>
            </a:r>
            <a:r>
              <a:rPr lang="en-US" sz="2400" dirty="0" err="1">
                <a:latin typeface="Arial (Body)"/>
                <a:sym typeface="Arial"/>
              </a:rPr>
              <a:t>liên</a:t>
            </a:r>
            <a:r>
              <a:rPr lang="en-US" sz="2400" dirty="0">
                <a:latin typeface="Arial (Body)"/>
                <a:sym typeface="Arial"/>
              </a:rPr>
              <a:t> </a:t>
            </a:r>
            <a:r>
              <a:rPr lang="en-US" sz="2400" dirty="0" err="1">
                <a:latin typeface="Arial (Body)"/>
                <a:sym typeface="Arial"/>
              </a:rPr>
              <a:t>tục</a:t>
            </a:r>
            <a:r>
              <a:rPr lang="en-US" sz="2400" dirty="0">
                <a:latin typeface="Arial (Body)"/>
                <a:sym typeface="Arial"/>
              </a:rPr>
              <a:t>.</a:t>
            </a:r>
            <a:endParaRPr lang="en-US" sz="2400" i="1" dirty="0">
              <a:latin typeface="Arial (Body)"/>
              <a:sym typeface="Arial"/>
            </a:endParaRPr>
          </a:p>
          <a:p>
            <a:pPr marL="342900" indent="-342900" algn="just">
              <a:lnSpc>
                <a:spcPct val="150000"/>
              </a:lnSpc>
              <a:spcBef>
                <a:spcPts val="300"/>
              </a:spcBef>
              <a:spcAft>
                <a:spcPts val="300"/>
              </a:spcAft>
              <a:buFont typeface="Wingdings" pitchFamily="2" charset="2"/>
              <a:buChar char="v"/>
            </a:pPr>
            <a:r>
              <a:rPr lang="vi-VN" sz="2400" dirty="0">
                <a:latin typeface="Arial (Body)"/>
              </a:rPr>
              <a:t>Bảo đảm tính tích hợp và phân hoá.</a:t>
            </a:r>
          </a:p>
          <a:p>
            <a:pPr marL="342900" indent="-342900" algn="just">
              <a:lnSpc>
                <a:spcPct val="150000"/>
              </a:lnSpc>
              <a:spcBef>
                <a:spcPts val="300"/>
              </a:spcBef>
              <a:spcAft>
                <a:spcPts val="300"/>
              </a:spcAft>
              <a:buFont typeface="Wingdings" pitchFamily="2" charset="2"/>
              <a:buChar char="v"/>
            </a:pPr>
            <a:r>
              <a:rPr lang="en-US" sz="2400" dirty="0" err="1">
                <a:latin typeface="Arial (Body)"/>
                <a:sym typeface="Arial"/>
              </a:rPr>
              <a:t>Bảo</a:t>
            </a:r>
            <a:r>
              <a:rPr lang="en-US" sz="2400" dirty="0">
                <a:latin typeface="Arial (Body)"/>
                <a:sym typeface="Arial"/>
              </a:rPr>
              <a:t> </a:t>
            </a:r>
            <a:r>
              <a:rPr lang="en-US" sz="2400" dirty="0" err="1">
                <a:latin typeface="Arial (Body)"/>
                <a:sym typeface="Arial"/>
              </a:rPr>
              <a:t>đảm</a:t>
            </a:r>
            <a:r>
              <a:rPr lang="en-US" sz="2400" dirty="0">
                <a:latin typeface="Arial (Body)"/>
                <a:sym typeface="Arial"/>
              </a:rPr>
              <a:t> </a:t>
            </a:r>
            <a:r>
              <a:rPr lang="en-US" sz="2400" dirty="0" err="1">
                <a:latin typeface="Arial (Body)"/>
                <a:sym typeface="Arial"/>
              </a:rPr>
              <a:t>tính</a:t>
            </a:r>
            <a:r>
              <a:rPr lang="en-US" sz="2400" dirty="0">
                <a:latin typeface="Arial (Body)"/>
                <a:sym typeface="Arial"/>
              </a:rPr>
              <a:t> </a:t>
            </a:r>
            <a:r>
              <a:rPr lang="en-US" sz="2400" dirty="0" err="1">
                <a:latin typeface="Arial (Body)"/>
                <a:sym typeface="Arial"/>
              </a:rPr>
              <a:t>mở</a:t>
            </a:r>
            <a:r>
              <a:rPr lang="en-US" sz="2400" dirty="0">
                <a:latin typeface="Arial (Body)"/>
                <a:sym typeface="Arial"/>
              </a:rPr>
              <a:t>.</a:t>
            </a:r>
            <a:endParaRPr lang="vi-VN" sz="2400" dirty="0">
              <a:latin typeface="Arial (Body)"/>
            </a:endParaRPr>
          </a:p>
        </p:txBody>
      </p:sp>
      <p:sp>
        <p:nvSpPr>
          <p:cNvPr id="6" name="TextBox 5">
            <a:extLst>
              <a:ext uri="{FF2B5EF4-FFF2-40B4-BE49-F238E27FC236}">
                <a16:creationId xmlns:a16="http://schemas.microsoft.com/office/drawing/2014/main" id="{4AF104F4-6D6F-9EB0-45DF-3C5AA7F67E92}"/>
              </a:ext>
            </a:extLst>
          </p:cNvPr>
          <p:cNvSpPr txBox="1"/>
          <p:nvPr/>
        </p:nvSpPr>
        <p:spPr>
          <a:xfrm>
            <a:off x="1345367" y="830864"/>
            <a:ext cx="10401758" cy="584775"/>
          </a:xfrm>
          <a:prstGeom prst="rect">
            <a:avLst/>
          </a:prstGeom>
          <a:noFill/>
        </p:spPr>
        <p:txBody>
          <a:bodyPr wrap="none" rtlCol="0">
            <a:spAutoFit/>
          </a:bodyPr>
          <a:lstStyle/>
          <a:p>
            <a:r>
              <a:rPr lang="vi-VN" sz="3200" b="1" dirty="0">
                <a:solidFill>
                  <a:schemeClr val="accent5">
                    <a:lumMod val="75000"/>
                  </a:schemeClr>
                </a:solidFill>
              </a:rPr>
              <a:t>NHỮNG ĐIỂM MỚI NỔI BẬT CỦA BỘ SÁCH TOÁN 11</a:t>
            </a:r>
          </a:p>
        </p:txBody>
      </p:sp>
      <p:grpSp>
        <p:nvGrpSpPr>
          <p:cNvPr id="7" name="Group 6">
            <a:extLst>
              <a:ext uri="{FF2B5EF4-FFF2-40B4-BE49-F238E27FC236}">
                <a16:creationId xmlns:a16="http://schemas.microsoft.com/office/drawing/2014/main" id="{75413B94-F1C7-711E-0223-0DFA9E6B8169}"/>
              </a:ext>
            </a:extLst>
          </p:cNvPr>
          <p:cNvGrpSpPr/>
          <p:nvPr/>
        </p:nvGrpSpPr>
        <p:grpSpPr>
          <a:xfrm>
            <a:off x="697295" y="799214"/>
            <a:ext cx="648072" cy="648072"/>
            <a:chOff x="1409738" y="-4691"/>
            <a:chExt cx="648072" cy="648072"/>
          </a:xfrm>
        </p:grpSpPr>
        <p:sp>
          <p:nvSpPr>
            <p:cNvPr id="9" name="Google Shape;297;p13">
              <a:extLst>
                <a:ext uri="{FF2B5EF4-FFF2-40B4-BE49-F238E27FC236}">
                  <a16:creationId xmlns:a16="http://schemas.microsoft.com/office/drawing/2014/main" id="{C8192A79-F202-7A8B-029F-672A599410F6}"/>
                </a:ext>
              </a:extLst>
            </p:cNvPr>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10" name="Google Shape;298;p13">
              <a:extLst>
                <a:ext uri="{FF2B5EF4-FFF2-40B4-BE49-F238E27FC236}">
                  <a16:creationId xmlns:a16="http://schemas.microsoft.com/office/drawing/2014/main" id="{1A064B07-607C-FD15-B3B1-535F6BCA5757}"/>
                </a:ext>
              </a:extLst>
            </p:cNvPr>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bg1"/>
                  </a:solidFill>
                  <a:latin typeface="Arial"/>
                  <a:ea typeface="Arial"/>
                  <a:cs typeface="Arial"/>
                  <a:sym typeface="Arial"/>
                </a:rPr>
                <a:t>I</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29606831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1182788" y="233289"/>
            <a:ext cx="9625648" cy="954107"/>
          </a:xfrm>
          <a:prstGeom prst="rect">
            <a:avLst/>
          </a:prstGeom>
        </p:spPr>
        <p:txBody>
          <a:bodyPr wrap="square">
            <a:spAutoFit/>
          </a:bodyPr>
          <a:lstStyle/>
          <a:p>
            <a:r>
              <a:rPr lang="vi-VN" sz="2800" b="1" dirty="0">
                <a:solidFill>
                  <a:schemeClr val="accent5">
                    <a:lumMod val="75000"/>
                  </a:schemeClr>
                </a:solidFill>
              </a:rPr>
              <a:t>TỔ CHỨC VÀ THỰC HIỆN CÁC HOẠT ĐỘNG THỰC HÀNH TRẢI NGHIỆM TRONG MÔN TOÁN </a:t>
            </a:r>
            <a:endParaRPr lang="vi-VN" sz="2800" b="1" dirty="0"/>
          </a:p>
        </p:txBody>
      </p:sp>
      <p:grpSp>
        <p:nvGrpSpPr>
          <p:cNvPr id="5" name="Group 4"/>
          <p:cNvGrpSpPr/>
          <p:nvPr/>
        </p:nvGrpSpPr>
        <p:grpSpPr>
          <a:xfrm>
            <a:off x="562446" y="387668"/>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III</a:t>
              </a:r>
              <a:endParaRPr sz="2400" b="1" i="0" u="none" strike="noStrike" cap="none" dirty="0">
                <a:solidFill>
                  <a:schemeClr val="bg1"/>
                </a:solidFill>
                <a:latin typeface="Arial"/>
                <a:ea typeface="Arial"/>
                <a:cs typeface="Arial"/>
                <a:sym typeface="Arial"/>
              </a:endParaRPr>
            </a:p>
          </p:txBody>
        </p:sp>
      </p:grpSp>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672470" y="1284076"/>
            <a:ext cx="10939687" cy="5402502"/>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sz="2800" dirty="0">
                <a:latin typeface="Calibri" panose="020F0502020204030204" pitchFamily="34" charset="0"/>
                <a:cs typeface="Calibri" panose="020F0502020204030204" pitchFamily="34" charset="0"/>
              </a:rPr>
              <a:t>SGK Toán 11 đã thiết kế sẵn một số hoạt động thực hành trải nghiệm gợi ý ở cuối mỗi tập sách.</a:t>
            </a:r>
          </a:p>
          <a:p>
            <a:pPr algn="just">
              <a:lnSpc>
                <a:spcPct val="100000"/>
              </a:lnSpc>
            </a:pPr>
            <a:r>
              <a:rPr lang="vi-VN" dirty="0">
                <a:latin typeface="Calibri" panose="020F0502020204030204" pitchFamily="34" charset="0"/>
                <a:cs typeface="Calibri" panose="020F0502020204030204" pitchFamily="34" charset="0"/>
              </a:rPr>
              <a:t>Các kiểu hoạt động thực hành trải nghiệm chính:</a:t>
            </a:r>
          </a:p>
          <a:p>
            <a:pPr marL="457200" lvl="1" indent="0" algn="just">
              <a:lnSpc>
                <a:spcPct val="100000"/>
              </a:lnSpc>
              <a:buNone/>
            </a:pPr>
            <a:r>
              <a:rPr lang="vi-VN" sz="2800" b="1" dirty="0">
                <a:solidFill>
                  <a:srgbClr val="C00000"/>
                </a:solidFill>
                <a:latin typeface="Calibri" panose="020F0502020204030204" pitchFamily="34" charset="0"/>
                <a:cs typeface="Calibri" panose="020F0502020204030204" pitchFamily="34" charset="0"/>
              </a:rPr>
              <a:t>1) Sử dụng phần mềm toán học</a:t>
            </a:r>
          </a:p>
          <a:p>
            <a:pPr lvl="1" algn="just">
              <a:lnSpc>
                <a:spcPct val="100000"/>
              </a:lnSpc>
              <a:buFontTx/>
              <a:buChar char="-"/>
            </a:pPr>
            <a:r>
              <a:rPr lang="vi-VN" sz="2800" dirty="0">
                <a:solidFill>
                  <a:schemeClr val="accent5">
                    <a:lumMod val="75000"/>
                  </a:schemeClr>
                </a:solidFill>
                <a:latin typeface="Calibri" panose="020F0502020204030204" pitchFamily="34" charset="0"/>
                <a:cs typeface="Calibri" panose="020F0502020204030204" pitchFamily="34" charset="0"/>
              </a:rPr>
              <a:t>Sử dụng GeoGebra: </a:t>
            </a:r>
          </a:p>
          <a:p>
            <a:pPr marL="457200" lvl="1" indent="0" algn="just">
              <a:lnSpc>
                <a:spcPct val="100000"/>
              </a:lnSpc>
              <a:buNone/>
            </a:pPr>
            <a:r>
              <a:rPr lang="vi-VN" sz="2800" dirty="0">
                <a:latin typeface="Calibri" panose="020F0502020204030204" pitchFamily="34" charset="0"/>
                <a:cs typeface="Calibri" panose="020F0502020204030204" pitchFamily="34" charset="0"/>
              </a:rPr>
              <a:t>      + Vẽ đồ thị hàm số lượng giác, hàm số mũ, hàm số lôgarit;</a:t>
            </a:r>
          </a:p>
          <a:p>
            <a:pPr marL="457200" lvl="1" indent="0" algn="just">
              <a:lnSpc>
                <a:spcPct val="100000"/>
              </a:lnSpc>
              <a:buNone/>
            </a:pPr>
            <a:r>
              <a:rPr lang="vi-VN" sz="2800" dirty="0">
                <a:latin typeface="Calibri" panose="020F0502020204030204" pitchFamily="34" charset="0"/>
                <a:cs typeface="Calibri" panose="020F0502020204030204" pitchFamily="34" charset="0"/>
              </a:rPr>
              <a:t>      + Vẽ các hình không gian;</a:t>
            </a:r>
          </a:p>
          <a:p>
            <a:pPr marL="457200" lvl="1" indent="0" algn="just">
              <a:lnSpc>
                <a:spcPct val="100000"/>
              </a:lnSpc>
              <a:buNone/>
            </a:pPr>
            <a:r>
              <a:rPr lang="vi-VN" sz="2800" dirty="0">
                <a:latin typeface="Calibri" panose="020F0502020204030204" pitchFamily="34" charset="0"/>
                <a:cs typeface="Calibri" panose="020F0502020204030204" pitchFamily="34" charset="0"/>
              </a:rPr>
              <a:t>      + Tìm hàm số biểu diễn số liệu dạng bảng (bài toán nội suy);</a:t>
            </a:r>
          </a:p>
          <a:p>
            <a:pPr marL="457200" lvl="1" indent="0" algn="just">
              <a:lnSpc>
                <a:spcPct val="100000"/>
              </a:lnSpc>
              <a:buNone/>
            </a:pPr>
            <a:r>
              <a:rPr lang="vi-VN" sz="2800" dirty="0">
                <a:latin typeface="Calibri" panose="020F0502020204030204" pitchFamily="34" charset="0"/>
                <a:cs typeface="Calibri" panose="020F0502020204030204" pitchFamily="34" charset="0"/>
              </a:rPr>
              <a:t>      + Tính các tứ phân vị của mẫu số liệu ghép nhóm.</a:t>
            </a:r>
          </a:p>
          <a:p>
            <a:pPr lvl="1" algn="just">
              <a:lnSpc>
                <a:spcPct val="100000"/>
              </a:lnSpc>
              <a:buFontTx/>
              <a:buChar char="-"/>
            </a:pPr>
            <a:r>
              <a:rPr lang="vi-VN" sz="2800" dirty="0">
                <a:solidFill>
                  <a:schemeClr val="accent5">
                    <a:lumMod val="75000"/>
                  </a:schemeClr>
                </a:solidFill>
                <a:latin typeface="Calibri" panose="020F0502020204030204" pitchFamily="34" charset="0"/>
                <a:cs typeface="Calibri" panose="020F0502020204030204" pitchFamily="34" charset="0"/>
              </a:rPr>
              <a:t>Sử dụng phần mềm bảng tính trong Thống kê: </a:t>
            </a:r>
            <a:r>
              <a:rPr lang="vi-VN" sz="2800" dirty="0">
                <a:latin typeface="Calibri" panose="020F0502020204030204" pitchFamily="34" charset="0"/>
                <a:cs typeface="Calibri" panose="020F0502020204030204" pitchFamily="34" charset="0"/>
              </a:rPr>
              <a:t>Tính toán các số liệu đặc trưng của một mẫu số liệu.</a:t>
            </a:r>
          </a:p>
        </p:txBody>
      </p:sp>
    </p:spTree>
    <p:extLst>
      <p:ext uri="{BB962C8B-B14F-4D97-AF65-F5344CB8AC3E}">
        <p14:creationId xmlns:p14="http://schemas.microsoft.com/office/powerpoint/2010/main" val="21176410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1238248" y="558687"/>
            <a:ext cx="9597918" cy="954107"/>
          </a:xfrm>
          <a:prstGeom prst="rect">
            <a:avLst/>
          </a:prstGeom>
        </p:spPr>
        <p:txBody>
          <a:bodyPr wrap="square">
            <a:spAutoFit/>
          </a:bodyPr>
          <a:lstStyle/>
          <a:p>
            <a:r>
              <a:rPr lang="vi-VN" sz="2800" b="1" dirty="0">
                <a:solidFill>
                  <a:schemeClr val="accent5">
                    <a:lumMod val="75000"/>
                  </a:schemeClr>
                </a:solidFill>
              </a:rPr>
              <a:t>TỔ CHỨC VÀ THỰC HIỆN CÁC HOẠT ĐỘNG THỰC HÀNH TRẢI NGHIỆM TRONG MÔN TOÁN </a:t>
            </a:r>
            <a:endParaRPr lang="vi-VN" sz="2800" b="1" dirty="0"/>
          </a:p>
        </p:txBody>
      </p:sp>
      <p:grpSp>
        <p:nvGrpSpPr>
          <p:cNvPr id="5" name="Group 4"/>
          <p:cNvGrpSpPr/>
          <p:nvPr/>
        </p:nvGrpSpPr>
        <p:grpSpPr>
          <a:xfrm>
            <a:off x="590176" y="490916"/>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III</a:t>
              </a:r>
              <a:endParaRPr sz="2400" b="1" i="0" u="none" strike="noStrike" cap="none" dirty="0">
                <a:solidFill>
                  <a:schemeClr val="bg1"/>
                </a:solidFill>
                <a:latin typeface="Arial"/>
                <a:ea typeface="Arial"/>
                <a:cs typeface="Arial"/>
                <a:sym typeface="Arial"/>
              </a:endParaRPr>
            </a:p>
          </p:txBody>
        </p:sp>
      </p:grpSp>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838200" y="1828104"/>
            <a:ext cx="10515600" cy="49976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dirty="0">
                <a:latin typeface="Calibri" panose="020F0502020204030204" pitchFamily="34" charset="0"/>
                <a:cs typeface="Calibri" panose="020F0502020204030204" pitchFamily="34" charset="0"/>
              </a:rPr>
              <a:t>Các kiểu hoạt động thực hành trải nghiệm chính:</a:t>
            </a:r>
            <a:endParaRPr lang="vi-VN" sz="2800" dirty="0">
              <a:latin typeface="Calibri" panose="020F0502020204030204" pitchFamily="34" charset="0"/>
              <a:cs typeface="Calibri" panose="020F0502020204030204" pitchFamily="34" charset="0"/>
            </a:endParaRPr>
          </a:p>
          <a:p>
            <a:pPr marL="457200" lvl="1" indent="0" algn="just">
              <a:lnSpc>
                <a:spcPct val="100000"/>
              </a:lnSpc>
              <a:buNone/>
            </a:pPr>
            <a:r>
              <a:rPr lang="vi-VN" sz="2800" b="1" dirty="0">
                <a:solidFill>
                  <a:srgbClr val="C00000"/>
                </a:solidFill>
                <a:latin typeface="Calibri" panose="020F0502020204030204" pitchFamily="34" charset="0"/>
                <a:cs typeface="Calibri" panose="020F0502020204030204" pitchFamily="34" charset="0"/>
              </a:rPr>
              <a:t>2) Tìm hiểu về ứng dụng của Toán học trong tài chính:</a:t>
            </a:r>
          </a:p>
          <a:p>
            <a:pPr lvl="1" algn="just">
              <a:lnSpc>
                <a:spcPct val="100000"/>
              </a:lnSpc>
              <a:buFontTx/>
              <a:buChar char="-"/>
            </a:pPr>
            <a:r>
              <a:rPr lang="vi-VN" sz="2800" dirty="0">
                <a:latin typeface="Calibri" panose="020F0502020204030204" pitchFamily="34" charset="0"/>
                <a:cs typeface="Calibri" panose="020F0502020204030204" pitchFamily="34" charset="0"/>
              </a:rPr>
              <a:t>Tìm hiểu về công thức lãi kép và các biến thể của nó;</a:t>
            </a:r>
          </a:p>
          <a:p>
            <a:pPr lvl="1" algn="just">
              <a:lnSpc>
                <a:spcPct val="100000"/>
              </a:lnSpc>
              <a:buFontTx/>
              <a:buChar char="-"/>
            </a:pPr>
            <a:r>
              <a:rPr lang="vi-VN" sz="2800" dirty="0">
                <a:latin typeface="Calibri" panose="020F0502020204030204" pitchFamily="34" charset="0"/>
                <a:cs typeface="Calibri" panose="020F0502020204030204" pitchFamily="34" charset="0"/>
              </a:rPr>
              <a:t> Áp dụng:  Gửi tiết kiệm tích luỹ, vay trả góp.</a:t>
            </a:r>
          </a:p>
          <a:p>
            <a:pPr marL="457200" lvl="1" indent="0" algn="just">
              <a:lnSpc>
                <a:spcPct val="100000"/>
              </a:lnSpc>
              <a:buNone/>
            </a:pPr>
            <a:r>
              <a:rPr lang="vi-VN" sz="2800" b="1" dirty="0">
                <a:solidFill>
                  <a:srgbClr val="C00000"/>
                </a:solidFill>
                <a:latin typeface="Calibri" panose="020F0502020204030204" pitchFamily="34" charset="0"/>
                <a:cs typeface="Calibri" panose="020F0502020204030204" pitchFamily="34" charset="0"/>
              </a:rPr>
              <a:t>3) Thực hành đo đạc, tính toán trong Hình học:</a:t>
            </a:r>
          </a:p>
          <a:p>
            <a:pPr lvl="1" algn="just">
              <a:lnSpc>
                <a:spcPct val="100000"/>
              </a:lnSpc>
              <a:buFontTx/>
              <a:buChar char="-"/>
            </a:pPr>
            <a:r>
              <a:rPr lang="vi-VN" sz="2800" dirty="0">
                <a:latin typeface="Calibri" panose="020F0502020204030204" pitchFamily="34" charset="0"/>
                <a:cs typeface="Calibri" panose="020F0502020204030204" pitchFamily="34" charset="0"/>
              </a:rPr>
              <a:t>Thực hành đo đạc thực tế; tính toán diện tích, thể tích;</a:t>
            </a:r>
          </a:p>
          <a:p>
            <a:pPr lvl="1" algn="just">
              <a:lnSpc>
                <a:spcPct val="100000"/>
              </a:lnSpc>
              <a:buFontTx/>
              <a:buChar char="-"/>
            </a:pPr>
            <a:r>
              <a:rPr lang="vi-VN" sz="2800" dirty="0">
                <a:latin typeface="Calibri" panose="020F0502020204030204" pitchFamily="34" charset="0"/>
                <a:cs typeface="Calibri" panose="020F0502020204030204" pitchFamily="34" charset="0"/>
              </a:rPr>
              <a:t>Gấp giấy, tạo lập các hình không gian. </a:t>
            </a:r>
          </a:p>
          <a:p>
            <a:pPr marL="457200" lvl="1" indent="0" algn="just">
              <a:lnSpc>
                <a:spcPct val="100000"/>
              </a:lnSpc>
              <a:buNone/>
            </a:pPr>
            <a:endParaRPr lang="vi-VN"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69597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1210518" y="558687"/>
            <a:ext cx="9625648" cy="954107"/>
          </a:xfrm>
          <a:prstGeom prst="rect">
            <a:avLst/>
          </a:prstGeom>
        </p:spPr>
        <p:txBody>
          <a:bodyPr wrap="square">
            <a:spAutoFit/>
          </a:bodyPr>
          <a:lstStyle/>
          <a:p>
            <a:r>
              <a:rPr lang="vi-VN" sz="2800" b="1" dirty="0">
                <a:solidFill>
                  <a:schemeClr val="accent5">
                    <a:lumMod val="75000"/>
                  </a:schemeClr>
                </a:solidFill>
              </a:rPr>
              <a:t>TỔ CHỨC VÀ THỰC HIỆN CÁC HOẠT ĐỘNG THỰC HÀNH TRẢI NGHIỆM TRONG MÔN TOÁN </a:t>
            </a:r>
            <a:endParaRPr lang="vi-VN" sz="2800" b="1" dirty="0"/>
          </a:p>
        </p:txBody>
      </p:sp>
      <p:grpSp>
        <p:nvGrpSpPr>
          <p:cNvPr id="5" name="Group 4"/>
          <p:cNvGrpSpPr/>
          <p:nvPr/>
        </p:nvGrpSpPr>
        <p:grpSpPr>
          <a:xfrm>
            <a:off x="590176" y="490916"/>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III</a:t>
              </a:r>
              <a:endParaRPr sz="2400" b="1" i="0" u="none" strike="noStrike" cap="none" dirty="0">
                <a:solidFill>
                  <a:schemeClr val="bg1"/>
                </a:solidFill>
                <a:latin typeface="Arial"/>
                <a:ea typeface="Arial"/>
                <a:cs typeface="Arial"/>
                <a:sym typeface="Arial"/>
              </a:endParaRPr>
            </a:p>
          </p:txBody>
        </p:sp>
      </p:grpSp>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737306" y="1557462"/>
            <a:ext cx="10794294" cy="51646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dirty="0">
                <a:latin typeface="Calibri" panose="020F0502020204030204" pitchFamily="34" charset="0"/>
                <a:cs typeface="Calibri" panose="020F0502020204030204" pitchFamily="34" charset="0"/>
              </a:rPr>
              <a:t>Các kiểu hoạt động thực hành trải nghiệm chính:</a:t>
            </a:r>
            <a:endParaRPr lang="vi-VN" sz="2800" dirty="0">
              <a:latin typeface="Calibri" panose="020F0502020204030204" pitchFamily="34" charset="0"/>
              <a:cs typeface="Calibri" panose="020F0502020204030204" pitchFamily="34" charset="0"/>
            </a:endParaRPr>
          </a:p>
          <a:p>
            <a:pPr marL="457200" lvl="1" indent="0" algn="just">
              <a:lnSpc>
                <a:spcPct val="100000"/>
              </a:lnSpc>
              <a:buNone/>
            </a:pPr>
            <a:r>
              <a:rPr lang="vi-VN" sz="2800" b="1" dirty="0">
                <a:solidFill>
                  <a:srgbClr val="C00000"/>
                </a:solidFill>
                <a:latin typeface="Calibri" panose="020F0502020204030204" pitchFamily="34" charset="0"/>
                <a:cs typeface="Calibri" panose="020F0502020204030204" pitchFamily="34" charset="0"/>
              </a:rPr>
              <a:t>4) Tìm hiểu về một số phương pháp toán học có nhiều ứng dụng trong thực tế:</a:t>
            </a:r>
            <a:endParaRPr lang="vi-VN" sz="2800" dirty="0">
              <a:latin typeface="Calibri" panose="020F0502020204030204" pitchFamily="34" charset="0"/>
              <a:cs typeface="Calibri" panose="020F0502020204030204" pitchFamily="34" charset="0"/>
            </a:endParaRPr>
          </a:p>
          <a:p>
            <a:pPr lvl="1" algn="just">
              <a:lnSpc>
                <a:spcPct val="100000"/>
              </a:lnSpc>
              <a:buFontTx/>
              <a:buChar char="-"/>
            </a:pPr>
            <a:r>
              <a:rPr lang="vi-VN" sz="2800" dirty="0">
                <a:latin typeface="Calibri" panose="020F0502020204030204" pitchFamily="34" charset="0"/>
                <a:cs typeface="Calibri" panose="020F0502020204030204" pitchFamily="34" charset="0"/>
              </a:rPr>
              <a:t>Một số mô hình toán học sử dụng hàm số mũ và hàm số lôgarit:</a:t>
            </a:r>
          </a:p>
          <a:p>
            <a:pPr marL="457200" lvl="1" indent="0" algn="just">
              <a:lnSpc>
                <a:spcPct val="100000"/>
              </a:lnSpc>
              <a:buNone/>
            </a:pPr>
            <a:r>
              <a:rPr lang="vi-VN" sz="2800" dirty="0">
                <a:latin typeface="Calibri" panose="020F0502020204030204" pitchFamily="34" charset="0"/>
                <a:cs typeface="Calibri" panose="020F0502020204030204" pitchFamily="34" charset="0"/>
              </a:rPr>
              <a:t>   + Mô hình tăng trưởng tự do;</a:t>
            </a:r>
          </a:p>
          <a:p>
            <a:pPr marL="457200" lvl="1" indent="0" algn="just">
              <a:lnSpc>
                <a:spcPct val="100000"/>
              </a:lnSpc>
              <a:buNone/>
            </a:pPr>
            <a:r>
              <a:rPr lang="vi-VN" sz="2800" dirty="0">
                <a:latin typeface="Calibri" panose="020F0502020204030204" pitchFamily="34" charset="0"/>
                <a:cs typeface="Calibri" panose="020F0502020204030204" pitchFamily="34" charset="0"/>
              </a:rPr>
              <a:t>   + Phương pháp dùng Carbon-14 để xác định tuổi của cổ vật;</a:t>
            </a:r>
          </a:p>
          <a:p>
            <a:pPr marL="457200" lvl="1" indent="0" algn="just">
              <a:lnSpc>
                <a:spcPct val="100000"/>
              </a:lnSpc>
              <a:buNone/>
            </a:pPr>
            <a:r>
              <a:rPr lang="vi-VN" sz="2800" dirty="0">
                <a:latin typeface="Calibri" panose="020F0502020204030204" pitchFamily="34" charset="0"/>
                <a:cs typeface="Calibri" panose="020F0502020204030204" pitchFamily="34" charset="0"/>
              </a:rPr>
              <a:t>   + Thang đo </a:t>
            </a:r>
            <a:r>
              <a:rPr lang="vi-VN" sz="2800" dirty="0" smtClean="0">
                <a:latin typeface="Calibri" panose="020F0502020204030204" pitchFamily="34" charset="0"/>
                <a:cs typeface="Calibri" panose="020F0502020204030204" pitchFamily="34" charset="0"/>
              </a:rPr>
              <a:t>l</a:t>
            </a:r>
            <a:r>
              <a:rPr lang="en-US" sz="2800" dirty="0">
                <a:latin typeface="Calibri" panose="020F0502020204030204" pitchFamily="34" charset="0"/>
                <a:cs typeface="Calibri" panose="020F0502020204030204" pitchFamily="34" charset="0"/>
              </a:rPr>
              <a:t>ô</a:t>
            </a:r>
            <a:r>
              <a:rPr lang="vi-VN" sz="2800" dirty="0" smtClean="0">
                <a:latin typeface="Calibri" panose="020F0502020204030204" pitchFamily="34" charset="0"/>
                <a:cs typeface="Calibri" panose="020F0502020204030204" pitchFamily="34" charset="0"/>
              </a:rPr>
              <a:t>garit</a:t>
            </a:r>
            <a:r>
              <a:rPr lang="vi-VN" sz="2800" dirty="0">
                <a:latin typeface="Calibri" panose="020F0502020204030204" pitchFamily="34" charset="0"/>
                <a:cs typeface="Calibri" panose="020F0502020204030204" pitchFamily="34" charset="0"/>
              </a:rPr>
              <a:t>: Thang đo pH (đo tính acid), thang độ Richter (đo cường độ của động đất), thang đo decibel (đo mức cường độ âm).</a:t>
            </a:r>
          </a:p>
        </p:txBody>
      </p:sp>
    </p:spTree>
    <p:extLst>
      <p:ext uri="{BB962C8B-B14F-4D97-AF65-F5344CB8AC3E}">
        <p14:creationId xmlns:p14="http://schemas.microsoft.com/office/powerpoint/2010/main" val="2932266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1210518" y="558687"/>
            <a:ext cx="9625648" cy="954107"/>
          </a:xfrm>
          <a:prstGeom prst="rect">
            <a:avLst/>
          </a:prstGeom>
        </p:spPr>
        <p:txBody>
          <a:bodyPr wrap="square">
            <a:spAutoFit/>
          </a:bodyPr>
          <a:lstStyle/>
          <a:p>
            <a:r>
              <a:rPr lang="vi-VN" sz="2800" b="1" dirty="0">
                <a:solidFill>
                  <a:schemeClr val="accent5">
                    <a:lumMod val="75000"/>
                  </a:schemeClr>
                </a:solidFill>
              </a:rPr>
              <a:t>TỔ CHỨC VÀ THỰC HIỆN CÁC HOẠT ĐỘNG THỰC HÀNH TRẢI NGHIỆM TRONG MÔN TOÁN </a:t>
            </a:r>
            <a:r>
              <a:rPr lang="vi-VN" sz="2800" b="1" dirty="0">
                <a:solidFill>
                  <a:schemeClr val="bg1">
                    <a:lumMod val="65000"/>
                  </a:schemeClr>
                </a:solidFill>
              </a:rPr>
              <a:t>(5/5)</a:t>
            </a:r>
            <a:endParaRPr lang="vi-VN" sz="2800" b="1" dirty="0"/>
          </a:p>
        </p:txBody>
      </p:sp>
      <p:grpSp>
        <p:nvGrpSpPr>
          <p:cNvPr id="5" name="Group 4"/>
          <p:cNvGrpSpPr/>
          <p:nvPr/>
        </p:nvGrpSpPr>
        <p:grpSpPr>
          <a:xfrm>
            <a:off x="590176" y="490916"/>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III</a:t>
              </a:r>
              <a:endParaRPr sz="2400" b="1" i="0" u="none" strike="noStrike" cap="none" dirty="0">
                <a:solidFill>
                  <a:schemeClr val="bg1"/>
                </a:solidFill>
                <a:latin typeface="Arial"/>
                <a:ea typeface="Arial"/>
                <a:cs typeface="Arial"/>
                <a:sym typeface="Arial"/>
              </a:endParaRPr>
            </a:p>
          </p:txBody>
        </p:sp>
      </p:grpSp>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737305" y="1557462"/>
            <a:ext cx="10878045" cy="517353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dirty="0">
                <a:latin typeface="Calibri" panose="020F0502020204030204" pitchFamily="34" charset="0"/>
                <a:cs typeface="Calibri" panose="020F0502020204030204" pitchFamily="34" charset="0"/>
              </a:rPr>
              <a:t>Một vài lưu ý khi tổ chức các hoạt động thực hành trải nghiệm:</a:t>
            </a:r>
            <a:endParaRPr lang="vi-VN" sz="2800" dirty="0">
              <a:latin typeface="Calibri" panose="020F0502020204030204" pitchFamily="34" charset="0"/>
              <a:cs typeface="Calibri" panose="020F0502020204030204" pitchFamily="34" charset="0"/>
            </a:endParaRPr>
          </a:p>
          <a:p>
            <a:pPr lvl="1" algn="just">
              <a:lnSpc>
                <a:spcPct val="100000"/>
              </a:lnSpc>
              <a:buFontTx/>
              <a:buChar char="-"/>
            </a:pPr>
            <a:r>
              <a:rPr lang="vi-VN" sz="2800" dirty="0">
                <a:latin typeface="Calibri" panose="020F0502020204030204" pitchFamily="34" charset="0"/>
                <a:cs typeface="Calibri" panose="020F0502020204030204" pitchFamily="34" charset="0"/>
              </a:rPr>
              <a:t>Các chủ đề trong SGK chỉ là gợi ý, GV có thể lựa chọn chủ đề khác phù hợp và cũng không nhất thiết thực hiện tất cả.</a:t>
            </a:r>
          </a:p>
          <a:p>
            <a:pPr lvl="1" algn="just">
              <a:lnSpc>
                <a:spcPct val="100000"/>
              </a:lnSpc>
              <a:buFontTx/>
              <a:buChar char="-"/>
            </a:pPr>
            <a:r>
              <a:rPr lang="vi-VN" sz="2800" dirty="0">
                <a:latin typeface="Calibri" panose="020F0502020204030204" pitchFamily="34" charset="0"/>
                <a:cs typeface="Calibri" panose="020F0502020204030204" pitchFamily="34" charset="0"/>
              </a:rPr>
              <a:t>Có thể tổ chức vào tiết học bình thường trên lớp, trong buổi hoạt động ngoại khoá hoặc buổi sinh hoạt chuyên đề của tổ chuyên môn.</a:t>
            </a:r>
          </a:p>
          <a:p>
            <a:pPr lvl="1" algn="just">
              <a:lnSpc>
                <a:spcPct val="100000"/>
              </a:lnSpc>
              <a:buFontTx/>
              <a:buChar char="-"/>
            </a:pPr>
            <a:r>
              <a:rPr lang="vi-VN" sz="2800" dirty="0">
                <a:latin typeface="Calibri" panose="020F0502020204030204" pitchFamily="34" charset="0"/>
                <a:cs typeface="Calibri" panose="020F0502020204030204" pitchFamily="34" charset="0"/>
              </a:rPr>
              <a:t>Khuyến khích phát triển các chủ đề gợi ý trong sách thành các chủ đề giáo dục STEM phù hợp.</a:t>
            </a:r>
          </a:p>
          <a:p>
            <a:pPr marL="457200" lvl="1" indent="0">
              <a:lnSpc>
                <a:spcPct val="100000"/>
              </a:lnSpc>
              <a:buNone/>
            </a:pPr>
            <a:r>
              <a:rPr lang="vi-VN" sz="2800" b="1" dirty="0">
                <a:solidFill>
                  <a:srgbClr val="FF0000"/>
                </a:solidFill>
                <a:latin typeface="Calibri" panose="020F0502020204030204" pitchFamily="34" charset="0"/>
                <a:cs typeface="Calibri" panose="020F0502020204030204" pitchFamily="34" charset="0"/>
              </a:rPr>
              <a:t>   STEM:</a:t>
            </a:r>
            <a:r>
              <a:rPr lang="vi-VN" sz="2800" dirty="0">
                <a:latin typeface="Calibri" panose="020F0502020204030204" pitchFamily="34" charset="0"/>
                <a:cs typeface="Calibri" panose="020F0502020204030204" pitchFamily="34" charset="0"/>
              </a:rPr>
              <a:t> </a:t>
            </a:r>
            <a:r>
              <a:rPr lang="vi-VN" sz="2800" dirty="0">
                <a:solidFill>
                  <a:schemeClr val="accent5">
                    <a:lumMod val="75000"/>
                  </a:schemeClr>
                </a:solidFill>
                <a:latin typeface="Calibri" panose="020F0502020204030204" pitchFamily="34" charset="0"/>
                <a:cs typeface="Calibri" panose="020F0502020204030204" pitchFamily="34" charset="0"/>
              </a:rPr>
              <a:t>S=Science </a:t>
            </a:r>
            <a:r>
              <a:rPr lang="vi-VN" sz="2800" dirty="0">
                <a:latin typeface="Calibri" panose="020F0502020204030204" pitchFamily="34" charset="0"/>
                <a:cs typeface="Calibri" panose="020F0502020204030204" pitchFamily="34" charset="0"/>
              </a:rPr>
              <a:t>(Khoa học); </a:t>
            </a:r>
            <a:r>
              <a:rPr lang="vi-VN" sz="2800" dirty="0">
                <a:solidFill>
                  <a:schemeClr val="accent5">
                    <a:lumMod val="75000"/>
                  </a:schemeClr>
                </a:solidFill>
                <a:latin typeface="Calibri" panose="020F0502020204030204" pitchFamily="34" charset="0"/>
                <a:cs typeface="Calibri" panose="020F0502020204030204" pitchFamily="34" charset="0"/>
              </a:rPr>
              <a:t>T=Technology </a:t>
            </a:r>
            <a:r>
              <a:rPr lang="vi-VN" sz="2800" dirty="0">
                <a:latin typeface="Calibri" panose="020F0502020204030204" pitchFamily="34" charset="0"/>
                <a:cs typeface="Calibri" panose="020F0502020204030204" pitchFamily="34" charset="0"/>
              </a:rPr>
              <a:t>(Công nghệ);                                                                   </a:t>
            </a:r>
            <a:r>
              <a:rPr lang="vi-VN" sz="2800" dirty="0">
                <a:solidFill>
                  <a:schemeClr val="accent5">
                    <a:lumMod val="75000"/>
                  </a:schemeClr>
                </a:solidFill>
                <a:latin typeface="Calibri" panose="020F0502020204030204" pitchFamily="34" charset="0"/>
                <a:cs typeface="Calibri" panose="020F0502020204030204" pitchFamily="34" charset="0"/>
              </a:rPr>
              <a:t>E=Engineering </a:t>
            </a:r>
            <a:r>
              <a:rPr lang="vi-VN" sz="2800" dirty="0">
                <a:latin typeface="Calibri" panose="020F0502020204030204" pitchFamily="34" charset="0"/>
                <a:cs typeface="Calibri" panose="020F0502020204030204" pitchFamily="34" charset="0"/>
              </a:rPr>
              <a:t>(Kĩ thuật); </a:t>
            </a:r>
            <a:r>
              <a:rPr lang="vi-VN" sz="2800" dirty="0">
                <a:solidFill>
                  <a:schemeClr val="accent5">
                    <a:lumMod val="75000"/>
                  </a:schemeClr>
                </a:solidFill>
                <a:latin typeface="Calibri" panose="020F0502020204030204" pitchFamily="34" charset="0"/>
                <a:cs typeface="Calibri" panose="020F0502020204030204" pitchFamily="34" charset="0"/>
              </a:rPr>
              <a:t>M=Mathematics </a:t>
            </a:r>
            <a:r>
              <a:rPr lang="vi-VN" sz="2800" dirty="0">
                <a:latin typeface="Calibri" panose="020F0502020204030204" pitchFamily="34" charset="0"/>
                <a:cs typeface="Calibri" panose="020F0502020204030204" pitchFamily="34" charset="0"/>
              </a:rPr>
              <a:t>(Toán học).</a:t>
            </a:r>
          </a:p>
          <a:p>
            <a:pPr marL="457200" lvl="1" indent="0">
              <a:lnSpc>
                <a:spcPct val="100000"/>
              </a:lnSpc>
              <a:buNone/>
            </a:pPr>
            <a:r>
              <a:rPr lang="vi-VN" sz="2800" dirty="0">
                <a:latin typeface="Calibri" panose="020F0502020204030204" pitchFamily="34" charset="0"/>
                <a:cs typeface="Calibri" panose="020F0502020204030204" pitchFamily="34" charset="0"/>
              </a:rPr>
              <a:t>Một dự án đang triển khai của VIASM: </a:t>
            </a:r>
            <a:r>
              <a:rPr lang="vi-VN" sz="2800" dirty="0">
                <a:solidFill>
                  <a:srgbClr val="FF0000"/>
                </a:solidFill>
                <a:latin typeface="Calibri" panose="020F0502020204030204" pitchFamily="34" charset="0"/>
                <a:cs typeface="Calibri" panose="020F0502020204030204" pitchFamily="34" charset="0"/>
              </a:rPr>
              <a:t>Một số chủ đề thực hành trải nghiệm trong môn Toán theo định hướng giáo dục STEM</a:t>
            </a:r>
          </a:p>
        </p:txBody>
      </p:sp>
    </p:spTree>
    <p:extLst>
      <p:ext uri="{BB962C8B-B14F-4D97-AF65-F5344CB8AC3E}">
        <p14:creationId xmlns:p14="http://schemas.microsoft.com/office/powerpoint/2010/main" val="25544796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737307" y="558687"/>
            <a:ext cx="9815870" cy="954107"/>
          </a:xfrm>
          <a:prstGeom prst="rect">
            <a:avLst/>
          </a:prstGeom>
        </p:spPr>
        <p:txBody>
          <a:bodyPr wrap="square">
            <a:spAutoFit/>
          </a:bodyPr>
          <a:lstStyle/>
          <a:p>
            <a:r>
              <a:rPr lang="vi-VN" sz="2800" b="1" dirty="0">
                <a:solidFill>
                  <a:schemeClr val="bg1"/>
                </a:solidFill>
              </a:rPr>
              <a:t>V –</a:t>
            </a:r>
            <a:r>
              <a:rPr lang="vi-VN" sz="2800" b="1" dirty="0"/>
              <a:t> </a:t>
            </a:r>
            <a:r>
              <a:rPr lang="vi-VN" sz="2800" b="1" dirty="0">
                <a:solidFill>
                  <a:schemeClr val="accent5">
                    <a:lumMod val="75000"/>
                  </a:schemeClr>
                </a:solidFill>
              </a:rPr>
              <a:t>PHÂN PHỐI CHƯƠNG TRÌNH GỢI Ý, TIẾN TRÌNH TỔ CHỨC CÁC ĐƠN VỊ BÀI HỌC</a:t>
            </a:r>
            <a:endParaRPr lang="vi-VN" sz="2800" b="1" dirty="0"/>
          </a:p>
        </p:txBody>
      </p:sp>
      <p:sp>
        <p:nvSpPr>
          <p:cNvPr id="3" name="Rectangle 2">
            <a:extLst>
              <a:ext uri="{FF2B5EF4-FFF2-40B4-BE49-F238E27FC236}">
                <a16:creationId xmlns:a16="http://schemas.microsoft.com/office/drawing/2014/main" id="{2C1671D2-FA0E-4D40-AAAE-DC0041937EA2}"/>
              </a:ext>
            </a:extLst>
          </p:cNvPr>
          <p:cNvSpPr/>
          <p:nvPr/>
        </p:nvSpPr>
        <p:spPr>
          <a:xfrm>
            <a:off x="590176" y="1649948"/>
            <a:ext cx="11017624" cy="4832092"/>
          </a:xfrm>
          <a:prstGeom prst="rect">
            <a:avLst/>
          </a:prstGeom>
        </p:spPr>
        <p:txBody>
          <a:bodyPr wrap="square">
            <a:spAutoFit/>
          </a:bodyPr>
          <a:lstStyle/>
          <a:p>
            <a:pPr marL="457200" indent="-457200" algn="just">
              <a:buAutoNum type="arabicPeriod"/>
            </a:pPr>
            <a:r>
              <a:rPr lang="vi-VN" sz="2800" b="1" dirty="0">
                <a:solidFill>
                  <a:schemeClr val="accent2">
                    <a:lumMod val="50000"/>
                  </a:schemeClr>
                </a:solidFill>
                <a:latin typeface="Calibri" panose="020F0502020204030204" pitchFamily="34" charset="0"/>
                <a:cs typeface="Calibri" panose="020F0502020204030204" pitchFamily="34" charset="0"/>
              </a:rPr>
              <a:t>Phân phối chương trình gợi ý cho SGK Toán 11</a:t>
            </a:r>
          </a:p>
          <a:p>
            <a:pPr lvl="1" algn="just"/>
            <a:r>
              <a:rPr lang="x-none" sz="2800" dirty="0">
                <a:latin typeface="Calibri" panose="020F0502020204030204" pitchFamily="34" charset="0"/>
                <a:cs typeface="Calibri" panose="020F0502020204030204" pitchFamily="34" charset="0"/>
              </a:rPr>
              <a:t>Chương trình Giáo dục phổ thông môn Toán 2018 quy định thời lượng Toán 11</a:t>
            </a:r>
            <a:r>
              <a:rPr lang="vi-VN" sz="2800" dirty="0">
                <a:latin typeface="Calibri" panose="020F0502020204030204" pitchFamily="34" charset="0"/>
                <a:cs typeface="Calibri" panose="020F0502020204030204" pitchFamily="34" charset="0"/>
              </a:rPr>
              <a:t> (phần bắt buộc) </a:t>
            </a:r>
            <a:r>
              <a:rPr lang="x-none" sz="2800" dirty="0">
                <a:latin typeface="Calibri" panose="020F0502020204030204" pitchFamily="34" charset="0"/>
                <a:cs typeface="Calibri" panose="020F0502020204030204" pitchFamily="34" charset="0"/>
              </a:rPr>
              <a:t>gồm 105 tiết, phân bổ như sau: </a:t>
            </a:r>
          </a:p>
          <a:p>
            <a:pPr marL="800100" lvl="1" indent="-342900" algn="just">
              <a:buFont typeface="Arial" panose="020B0604020202020204" pitchFamily="34" charset="0"/>
              <a:buChar char="•"/>
            </a:pPr>
            <a:r>
              <a:rPr lang="x-none" sz="2800" dirty="0">
                <a:latin typeface="Calibri" panose="020F0502020204030204" pitchFamily="34" charset="0"/>
                <a:cs typeface="Calibri" panose="020F0502020204030204" pitchFamily="34" charset="0"/>
              </a:rPr>
              <a:t>44% cho mạch Đại số (46 tiết = 39 tiết + 7 tiết ÔTKT), </a:t>
            </a:r>
          </a:p>
          <a:p>
            <a:pPr marL="800100" lvl="1" indent="-342900" algn="just">
              <a:buFont typeface="Arial" panose="020B0604020202020204" pitchFamily="34" charset="0"/>
              <a:buChar char="•"/>
            </a:pPr>
            <a:r>
              <a:rPr lang="x-none" sz="2800" dirty="0">
                <a:latin typeface="Calibri" panose="020F0502020204030204" pitchFamily="34" charset="0"/>
                <a:cs typeface="Calibri" panose="020F0502020204030204" pitchFamily="34" charset="0"/>
              </a:rPr>
              <a:t>35% cho mạch Hình học và Đo lường (37 tiết = 32 tiết + 5 tiết ÔTKT), </a:t>
            </a:r>
          </a:p>
          <a:p>
            <a:pPr marL="800100" lvl="1" indent="-342900" algn="just">
              <a:buFont typeface="Arial" panose="020B0604020202020204" pitchFamily="34" charset="0"/>
              <a:buChar char="•"/>
            </a:pPr>
            <a:r>
              <a:rPr lang="x-none" sz="2800" dirty="0">
                <a:latin typeface="Calibri" panose="020F0502020204030204" pitchFamily="34" charset="0"/>
                <a:cs typeface="Calibri" panose="020F0502020204030204" pitchFamily="34" charset="0"/>
              </a:rPr>
              <a:t>14% cho mạch Xác suất và Thống kê (15 tiết = 13 tiết + 2 tiết ÔTKT), </a:t>
            </a:r>
          </a:p>
          <a:p>
            <a:pPr marL="800100" lvl="1" indent="-342900" algn="just">
              <a:buFont typeface="Arial" panose="020B0604020202020204" pitchFamily="34" charset="0"/>
              <a:buChar char="•"/>
            </a:pPr>
            <a:r>
              <a:rPr lang="x-none" sz="2800" dirty="0">
                <a:latin typeface="Calibri" panose="020F0502020204030204" pitchFamily="34" charset="0"/>
                <a:cs typeface="Calibri" panose="020F0502020204030204" pitchFamily="34" charset="0"/>
              </a:rPr>
              <a:t>7% cho Thực hành và Trải nghiệm (7 tiết).</a:t>
            </a:r>
          </a:p>
          <a:p>
            <a:pPr lvl="1" algn="just"/>
            <a:r>
              <a:rPr lang="x-none" sz="2800" dirty="0">
                <a:latin typeface="Calibri" panose="020F0502020204030204" pitchFamily="34" charset="0"/>
                <a:cs typeface="Calibri" panose="020F0502020204030204" pitchFamily="34" charset="0"/>
              </a:rPr>
              <a:t>(Mỗi học kì SGK dành 7 tiết cho ôn tập, kiểm tra đánh giá định kì (giữa kì: 3 tiết, cuối kì: 4 tiết)).</a:t>
            </a:r>
          </a:p>
          <a:p>
            <a:pPr algn="just"/>
            <a:r>
              <a:rPr lang="vi-VN" sz="2800" dirty="0">
                <a:latin typeface="Calibri" panose="020F0502020204030204" pitchFamily="34" charset="0"/>
                <a:cs typeface="Calibri" panose="020F0502020204030204" pitchFamily="34" charset="0"/>
              </a:rPr>
              <a:t>     Dưới đây là </a:t>
            </a:r>
            <a:r>
              <a:rPr lang="vi-VN" sz="2800" dirty="0">
                <a:solidFill>
                  <a:srgbClr val="FF0000"/>
                </a:solidFill>
                <a:latin typeface="Calibri" panose="020F0502020204030204" pitchFamily="34" charset="0"/>
                <a:cs typeface="Calibri" panose="020F0502020204030204" pitchFamily="34" charset="0"/>
              </a:rPr>
              <a:t>Phân phối chương trình gợi ý </a:t>
            </a:r>
            <a:r>
              <a:rPr lang="vi-VN" sz="2800" dirty="0">
                <a:latin typeface="Calibri" panose="020F0502020204030204" pitchFamily="34" charset="0"/>
                <a:cs typeface="Calibri" panose="020F0502020204030204" pitchFamily="34" charset="0"/>
              </a:rPr>
              <a:t>của nhóm tác giả.</a:t>
            </a:r>
            <a:endParaRPr lang="x-none" sz="2800" dirty="0">
              <a:latin typeface="Calibri" panose="020F0502020204030204" pitchFamily="34" charset="0"/>
              <a:cs typeface="Calibri" panose="020F0502020204030204" pitchFamily="34" charset="0"/>
            </a:endParaRPr>
          </a:p>
          <a:p>
            <a:pPr algn="just"/>
            <a:endParaRPr lang="vi-VN" sz="2800" dirty="0">
              <a:latin typeface="Calibri" panose="020F0502020204030204" pitchFamily="34" charset="0"/>
              <a:cs typeface="Calibri" panose="020F0502020204030204" pitchFamily="34" charset="0"/>
            </a:endParaRPr>
          </a:p>
        </p:txBody>
      </p:sp>
      <p:grpSp>
        <p:nvGrpSpPr>
          <p:cNvPr id="5" name="Group 4"/>
          <p:cNvGrpSpPr/>
          <p:nvPr/>
        </p:nvGrpSpPr>
        <p:grpSpPr>
          <a:xfrm>
            <a:off x="590176" y="173416"/>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IV</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3292671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88EF978-D2EB-D54F-ABDF-1A409FDDB7C8}"/>
              </a:ext>
            </a:extLst>
          </p:cNvPr>
          <p:cNvGraphicFramePr>
            <a:graphicFrameLocks noGrp="1"/>
          </p:cNvGraphicFramePr>
          <p:nvPr>
            <p:extLst>
              <p:ext uri="{D42A27DB-BD31-4B8C-83A1-F6EECF244321}">
                <p14:modId xmlns:p14="http://schemas.microsoft.com/office/powerpoint/2010/main" val="2274042584"/>
              </p:ext>
            </p:extLst>
          </p:nvPr>
        </p:nvGraphicFramePr>
        <p:xfrm>
          <a:off x="162911" y="-153662"/>
          <a:ext cx="12029089" cy="7109211"/>
        </p:xfrm>
        <a:graphic>
          <a:graphicData uri="http://schemas.openxmlformats.org/drawingml/2006/table">
            <a:tbl>
              <a:tblPr firstRow="1" firstCol="1" bandRow="1">
                <a:tableStyleId>{5C22544A-7EE6-4342-B048-85BDC9FD1C3A}</a:tableStyleId>
              </a:tblPr>
              <a:tblGrid>
                <a:gridCol w="4986371">
                  <a:extLst>
                    <a:ext uri="{9D8B030D-6E8A-4147-A177-3AD203B41FA5}">
                      <a16:colId xmlns:a16="http://schemas.microsoft.com/office/drawing/2014/main" val="3076983660"/>
                    </a:ext>
                  </a:extLst>
                </a:gridCol>
                <a:gridCol w="5884305">
                  <a:extLst>
                    <a:ext uri="{9D8B030D-6E8A-4147-A177-3AD203B41FA5}">
                      <a16:colId xmlns:a16="http://schemas.microsoft.com/office/drawing/2014/main" val="3548041467"/>
                    </a:ext>
                  </a:extLst>
                </a:gridCol>
                <a:gridCol w="1158413">
                  <a:extLst>
                    <a:ext uri="{9D8B030D-6E8A-4147-A177-3AD203B41FA5}">
                      <a16:colId xmlns:a16="http://schemas.microsoft.com/office/drawing/2014/main" val="3549639595"/>
                    </a:ext>
                  </a:extLst>
                </a:gridCol>
              </a:tblGrid>
              <a:tr h="262650">
                <a:tc>
                  <a:txBody>
                    <a:bodyPr/>
                    <a:lstStyle/>
                    <a:p>
                      <a:pPr algn="ctr"/>
                      <a:r>
                        <a:rPr lang="x-none" sz="1800" spc="20" dirty="0">
                          <a:effectLst/>
                        </a:rPr>
                        <a:t>Tên</a:t>
                      </a:r>
                      <a:r>
                        <a:rPr lang="vi-VN" sz="1800" spc="20" dirty="0">
                          <a:effectLst/>
                        </a:rPr>
                        <a:t> chương</a:t>
                      </a:r>
                      <a:endParaRPr lang="x-non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tc>
                  <a:txBody>
                    <a:bodyPr/>
                    <a:lstStyle/>
                    <a:p>
                      <a:pPr algn="ctr"/>
                      <a:r>
                        <a:rPr lang="x-none" sz="1800" spc="20" dirty="0">
                          <a:effectLst/>
                        </a:rPr>
                        <a:t>Tên</a:t>
                      </a:r>
                      <a:r>
                        <a:rPr lang="vi-VN" sz="1800" spc="20" dirty="0">
                          <a:effectLst/>
                        </a:rPr>
                        <a:t> bài</a:t>
                      </a:r>
                      <a:endParaRPr lang="x-non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tc>
                  <a:txBody>
                    <a:bodyPr/>
                    <a:lstStyle/>
                    <a:p>
                      <a:pPr algn="ctr"/>
                      <a:r>
                        <a:rPr lang="x-none" sz="1600" spc="20">
                          <a:effectLst/>
                        </a:rPr>
                        <a:t>Số</a:t>
                      </a:r>
                      <a:r>
                        <a:rPr lang="vi-VN" sz="1600" spc="20">
                          <a:effectLst/>
                        </a:rPr>
                        <a:t> tiết</a:t>
                      </a:r>
                      <a:endParaRPr lang="x-none"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3714405554"/>
                  </a:ext>
                </a:extLst>
              </a:tr>
              <a:tr h="313058">
                <a:tc gridSpan="3">
                  <a:txBody>
                    <a:bodyPr/>
                    <a:lstStyle/>
                    <a:p>
                      <a:pPr algn="ctr"/>
                      <a:r>
                        <a:rPr lang="x-none" sz="1600" spc="20" dirty="0">
                          <a:effectLst/>
                          <a:latin typeface="Arial" panose="020B0604020202020204" pitchFamily="34" charset="0"/>
                          <a:cs typeface="Arial" panose="020B0604020202020204" pitchFamily="34" charset="0"/>
                        </a:rPr>
                        <a:t>TẬP</a:t>
                      </a:r>
                      <a:r>
                        <a:rPr lang="vi-VN" sz="1600" spc="20" dirty="0">
                          <a:effectLst/>
                          <a:latin typeface="Arial" panose="020B0604020202020204" pitchFamily="34" charset="0"/>
                          <a:cs typeface="Arial" panose="020B0604020202020204" pitchFamily="34" charset="0"/>
                        </a:rPr>
                        <a:t> MỘT (54 tiết)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41564" marB="41564">
                    <a:solidFill>
                      <a:schemeClr val="accent2"/>
                    </a:solidFill>
                  </a:tcPr>
                </a:tc>
                <a:tc hMerge="1">
                  <a:txBody>
                    <a:bodyPr/>
                    <a:lstStyle/>
                    <a:p>
                      <a:endParaRPr lang="x-none"/>
                    </a:p>
                  </a:txBody>
                  <a:tcPr/>
                </a:tc>
                <a:tc hMerge="1">
                  <a:txBody>
                    <a:bodyPr/>
                    <a:lstStyle/>
                    <a:p>
                      <a:endParaRPr lang="x-none"/>
                    </a:p>
                  </a:txBody>
                  <a:tcPr/>
                </a:tc>
                <a:extLst>
                  <a:ext uri="{0D108BD9-81ED-4DB2-BD59-A6C34878D82A}">
                    <a16:rowId xmlns:a16="http://schemas.microsoft.com/office/drawing/2014/main" val="632594991"/>
                  </a:ext>
                </a:extLst>
              </a:tr>
              <a:tr h="233467">
                <a:tc rowSpan="5">
                  <a:txBody>
                    <a:bodyPr/>
                    <a:lstStyle/>
                    <a:p>
                      <a:pPr algn="just"/>
                      <a:r>
                        <a:rPr lang="x-none" sz="1600" spc="20" dirty="0">
                          <a:effectLst/>
                          <a:latin typeface="Arial" panose="020B0604020202020204" pitchFamily="34" charset="0"/>
                          <a:cs typeface="Arial" panose="020B0604020202020204" pitchFamily="34" charset="0"/>
                        </a:rPr>
                        <a:t>CHƯƠNG</a:t>
                      </a:r>
                      <a:r>
                        <a:rPr lang="vi-VN" sz="1600" spc="20" dirty="0">
                          <a:effectLst/>
                          <a:latin typeface="Arial" panose="020B0604020202020204" pitchFamily="34" charset="0"/>
                          <a:cs typeface="Arial" panose="020B0604020202020204" pitchFamily="34" charset="0"/>
                        </a:rPr>
                        <a:t> I. HÀM SỐ LƯỢNG GIÁC VÀ PHƯƠNG TRÌNH LƯỢNG GIÁC (10 tiết)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41564" marB="41564">
                    <a:solidFill>
                      <a:schemeClr val="tx2"/>
                    </a:solidFill>
                  </a:tcPr>
                </a:tc>
                <a:tc>
                  <a:txBody>
                    <a:bodyPr/>
                    <a:lstStyle/>
                    <a:p>
                      <a:pPr algn="just"/>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1. Giá trị lượng giác của góc lượng giác</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tc>
                  <a:txBody>
                    <a:bodyPr/>
                    <a:lstStyle/>
                    <a:p>
                      <a:pPr algn="ctr"/>
                      <a:r>
                        <a:rPr lang="vi-VN" sz="1600" spc="20" dirty="0">
                          <a:effectLst/>
                          <a:latin typeface="Calibri" panose="020F0502020204030204" pitchFamily="34" charset="0"/>
                          <a:ea typeface="Times New Roman" panose="02020603050405020304" pitchFamily="18" charset="0"/>
                          <a:cs typeface="Times New Roman" panose="02020603050405020304" pitchFamily="18" charset="0"/>
                        </a:rPr>
                        <a:t>3</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1526733432"/>
                  </a:ext>
                </a:extLst>
              </a:tr>
              <a:tr h="233467">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2. Công thức lượng giác</a:t>
                      </a:r>
                      <a:endParaRPr lang="x-none" sz="1600" dirty="0">
                        <a:latin typeface="Arial" panose="020B0604020202020204" pitchFamily="34" charset="0"/>
                        <a:cs typeface="Arial" panose="020B0604020202020204" pitchFamily="34" charset="0"/>
                      </a:endParaRPr>
                    </a:p>
                  </a:txBody>
                  <a:tcPr marL="28627" marR="28627" marT="0" marB="0"/>
                </a:tc>
                <a:tc>
                  <a:txBody>
                    <a:bodyPr/>
                    <a:lstStyle/>
                    <a:p>
                      <a:pPr algn="ctr"/>
                      <a:r>
                        <a:rPr lang="vi-VN" sz="1600" spc="20" dirty="0">
                          <a:effectLst/>
                          <a:latin typeface="Calibri" panose="020F0502020204030204" pitchFamily="34" charset="0"/>
                          <a:ea typeface="Times New Roman" panose="02020603050405020304" pitchFamily="18" charset="0"/>
                          <a:cs typeface="Times New Roman" panose="02020603050405020304" pitchFamily="18" charset="0"/>
                        </a:rPr>
                        <a:t>2</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77264887"/>
                  </a:ext>
                </a:extLst>
              </a:tr>
              <a:tr h="233467">
                <a:tc vMerge="1">
                  <a:txBody>
                    <a:bodyPr/>
                    <a:lstStyle/>
                    <a:p>
                      <a:endParaRPr lang="x-none"/>
                    </a:p>
                  </a:txBody>
                  <a:tcPr/>
                </a:tc>
                <a:tc>
                  <a:txBody>
                    <a:bodyPr/>
                    <a:lstStyle/>
                    <a:p>
                      <a:r>
                        <a:rPr lang="x-none" sz="1600" dirty="0">
                          <a:latin typeface="Arial" panose="020B0604020202020204" pitchFamily="34" charset="0"/>
                          <a:cs typeface="Arial" panose="020B0604020202020204" pitchFamily="34" charset="0"/>
                        </a:rPr>
                        <a:t>Bài 3. Hàm số lượng giác</a:t>
                      </a:r>
                    </a:p>
                  </a:txBody>
                  <a:tcPr marL="28627" marR="28627" marT="0" marB="0"/>
                </a:tc>
                <a:tc>
                  <a:txBody>
                    <a:bodyPr/>
                    <a:lstStyle/>
                    <a:p>
                      <a:pPr algn="ctr"/>
                      <a:r>
                        <a:rPr lang="x-none" sz="1600" dirty="0">
                          <a:effectLst/>
                          <a:latin typeface="Calibri" panose="020F0502020204030204" pitchFamily="34" charset="0"/>
                          <a:ea typeface="Times New Roman" panose="02020603050405020304" pitchFamily="18" charset="0"/>
                          <a:cs typeface="Times New Roman" panose="02020603050405020304" pitchFamily="18" charset="0"/>
                        </a:rPr>
                        <a:t>2</a:t>
                      </a:r>
                    </a:p>
                  </a:txBody>
                  <a:tcPr marL="28627" marR="28627" marT="0" marB="0"/>
                </a:tc>
                <a:extLst>
                  <a:ext uri="{0D108BD9-81ED-4DB2-BD59-A6C34878D82A}">
                    <a16:rowId xmlns:a16="http://schemas.microsoft.com/office/drawing/2014/main" val="109052081"/>
                  </a:ext>
                </a:extLst>
              </a:tr>
              <a:tr h="233467">
                <a:tc vMerge="1">
                  <a:txBody>
                    <a:bodyPr/>
                    <a:lstStyle/>
                    <a:p>
                      <a:endParaRPr lang="x-none"/>
                    </a:p>
                  </a:txBody>
                  <a:tcPr/>
                </a:tc>
                <a:tc>
                  <a:txBody>
                    <a:bodyPr/>
                    <a:lstStyle/>
                    <a:p>
                      <a:r>
                        <a:rPr lang="x-none" sz="1600" dirty="0">
                          <a:latin typeface="Arial" panose="020B0604020202020204" pitchFamily="34" charset="0"/>
                          <a:cs typeface="Arial" panose="020B0604020202020204" pitchFamily="34" charset="0"/>
                        </a:rPr>
                        <a:t>Bài 4. Phương trình lượng giác cơ bản</a:t>
                      </a:r>
                    </a:p>
                  </a:txBody>
                  <a:tcPr marL="28627" marR="28627" marT="0" marB="0"/>
                </a:tc>
                <a:tc>
                  <a:txBody>
                    <a:bodyPr/>
                    <a:lstStyle/>
                    <a:p>
                      <a:pPr algn="ctr"/>
                      <a:r>
                        <a:rPr lang="x-none" sz="1600" dirty="0">
                          <a:effectLst/>
                          <a:latin typeface="Calibri" panose="020F0502020204030204" pitchFamily="34" charset="0"/>
                          <a:ea typeface="Times New Roman" panose="02020603050405020304" pitchFamily="18" charset="0"/>
                          <a:cs typeface="Times New Roman" panose="02020603050405020304" pitchFamily="18" charset="0"/>
                        </a:rPr>
                        <a:t>2</a:t>
                      </a:r>
                    </a:p>
                  </a:txBody>
                  <a:tcPr marL="28627" marR="28627" marT="0" marB="0"/>
                </a:tc>
                <a:extLst>
                  <a:ext uri="{0D108BD9-81ED-4DB2-BD59-A6C34878D82A}">
                    <a16:rowId xmlns:a16="http://schemas.microsoft.com/office/drawing/2014/main" val="3937392249"/>
                  </a:ext>
                </a:extLst>
              </a:tr>
              <a:tr h="233467">
                <a:tc vMerge="1">
                  <a:txBody>
                    <a:bodyPr/>
                    <a:lstStyle/>
                    <a:p>
                      <a:endParaRPr lang="x-none"/>
                    </a:p>
                  </a:txBody>
                  <a:tcPr/>
                </a:tc>
                <a:tc>
                  <a:txBody>
                    <a:bodyPr/>
                    <a:lstStyle/>
                    <a:p>
                      <a:r>
                        <a:rPr lang="x-none" sz="1600" spc="20">
                          <a:effectLst/>
                          <a:latin typeface="Arial" panose="020B0604020202020204" pitchFamily="34" charset="0"/>
                          <a:cs typeface="Arial" panose="020B0604020202020204" pitchFamily="34" charset="0"/>
                        </a:rPr>
                        <a:t>Bài</a:t>
                      </a:r>
                      <a:r>
                        <a:rPr lang="vi-VN" sz="1600" spc="20">
                          <a:effectLst/>
                          <a:latin typeface="Arial" panose="020B0604020202020204" pitchFamily="34" charset="0"/>
                          <a:cs typeface="Arial" panose="020B0604020202020204" pitchFamily="34" charset="0"/>
                        </a:rPr>
                        <a:t> tập cuối chương I</a:t>
                      </a:r>
                      <a:endParaRPr lang="x-none" sz="1600" dirty="0">
                        <a:latin typeface="Arial" panose="020B0604020202020204" pitchFamily="34" charset="0"/>
                        <a:cs typeface="Arial" panose="020B0604020202020204" pitchFamily="34" charset="0"/>
                      </a:endParaRPr>
                    </a:p>
                  </a:txBody>
                  <a:tcPr marL="28627" marR="28627" marT="0" marB="0"/>
                </a:tc>
                <a:tc>
                  <a:txBody>
                    <a:bodyPr/>
                    <a:lstStyle/>
                    <a:p>
                      <a:pPr algn="ctr"/>
                      <a:r>
                        <a:rPr lang="vi-VN" sz="1600" spc="20" dirty="0">
                          <a:effectLst/>
                        </a:rPr>
                        <a:t>1</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250500624"/>
                  </a:ext>
                </a:extLst>
              </a:tr>
              <a:tr h="233467">
                <a:tc rowSpan="4">
                  <a:txBody>
                    <a:bodyPr/>
                    <a:lstStyle/>
                    <a:p>
                      <a:pPr algn="just"/>
                      <a:r>
                        <a:rPr lang="x-none" sz="1600" spc="20" dirty="0">
                          <a:effectLst/>
                          <a:latin typeface="Arial" panose="020B0604020202020204" pitchFamily="34" charset="0"/>
                          <a:cs typeface="Arial" panose="020B0604020202020204" pitchFamily="34" charset="0"/>
                        </a:rPr>
                        <a:t>CHƯƠNG</a:t>
                      </a:r>
                      <a:r>
                        <a:rPr lang="vi-VN" sz="1600" spc="20" dirty="0">
                          <a:effectLst/>
                          <a:latin typeface="Arial" panose="020B0604020202020204" pitchFamily="34" charset="0"/>
                          <a:cs typeface="Arial" panose="020B0604020202020204" pitchFamily="34" charset="0"/>
                        </a:rPr>
                        <a:t> II. DÃY SỐ. CẤP SỐ CỘNG VÀ CẤP SỐ NHÂN (7 tiết)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41564" marB="41564">
                    <a:solidFill>
                      <a:schemeClr val="tx2"/>
                    </a:solidFill>
                  </a:tcPr>
                </a:tc>
                <a:tc>
                  <a:txBody>
                    <a:bodyPr/>
                    <a:lstStyle/>
                    <a:p>
                      <a:pPr algn="just"/>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5. Dãy số</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tc>
                  <a:txBody>
                    <a:bodyPr/>
                    <a:lstStyle/>
                    <a:p>
                      <a:pPr algn="ctr"/>
                      <a:r>
                        <a:rPr lang="vi-VN" sz="1600" spc="20" dirty="0">
                          <a:effectLst/>
                        </a:rPr>
                        <a:t>2</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85635725"/>
                  </a:ext>
                </a:extLst>
              </a:tr>
              <a:tr h="233467">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6. Cấp số cộng</a:t>
                      </a:r>
                      <a:endParaRPr lang="x-none" sz="1600" dirty="0">
                        <a:latin typeface="Arial" panose="020B0604020202020204" pitchFamily="34" charset="0"/>
                        <a:cs typeface="Arial" panose="020B0604020202020204" pitchFamily="34" charset="0"/>
                      </a:endParaRPr>
                    </a:p>
                  </a:txBody>
                  <a:tcPr marL="28627" marR="28627" marT="0" marB="0"/>
                </a:tc>
                <a:tc>
                  <a:txBody>
                    <a:bodyPr/>
                    <a:lstStyle/>
                    <a:p>
                      <a:pPr algn="ctr"/>
                      <a:r>
                        <a:rPr lang="vi-VN" sz="1600" spc="20" dirty="0">
                          <a:effectLst/>
                          <a:latin typeface="Calibri" panose="020F0502020204030204" pitchFamily="34" charset="0"/>
                          <a:ea typeface="Times New Roman" panose="02020603050405020304" pitchFamily="18" charset="0"/>
                          <a:cs typeface="Times New Roman" panose="02020603050405020304" pitchFamily="18" charset="0"/>
                        </a:rPr>
                        <a:t>2</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3420602997"/>
                  </a:ext>
                </a:extLst>
              </a:tr>
              <a:tr h="233467">
                <a:tc vMerge="1">
                  <a:txBody>
                    <a:bodyPr/>
                    <a:lstStyle/>
                    <a:p>
                      <a:endParaRPr lang="x-none"/>
                    </a:p>
                  </a:txBody>
                  <a:tcPr/>
                </a:tc>
                <a:tc>
                  <a:txBody>
                    <a:bodyPr/>
                    <a:lstStyle/>
                    <a:p>
                      <a:r>
                        <a:rPr lang="x-none" sz="1600" dirty="0">
                          <a:latin typeface="Arial" panose="020B0604020202020204" pitchFamily="34" charset="0"/>
                          <a:cs typeface="Arial" panose="020B0604020202020204" pitchFamily="34" charset="0"/>
                        </a:rPr>
                        <a:t>Bài 7. Cấp số nhân</a:t>
                      </a:r>
                    </a:p>
                  </a:txBody>
                  <a:tcPr marL="28627" marR="28627" marT="0" marB="0"/>
                </a:tc>
                <a:tc>
                  <a:txBody>
                    <a:bodyPr/>
                    <a:lstStyle/>
                    <a:p>
                      <a:pPr algn="ctr"/>
                      <a:r>
                        <a:rPr lang="x-none" sz="1600" dirty="0">
                          <a:effectLst/>
                          <a:latin typeface="Calibri" panose="020F0502020204030204" pitchFamily="34" charset="0"/>
                          <a:ea typeface="Times New Roman" panose="02020603050405020304" pitchFamily="18" charset="0"/>
                          <a:cs typeface="Times New Roman" panose="02020603050405020304" pitchFamily="18" charset="0"/>
                        </a:rPr>
                        <a:t>2</a:t>
                      </a:r>
                    </a:p>
                  </a:txBody>
                  <a:tcPr marL="28627" marR="28627" marT="0" marB="0"/>
                </a:tc>
                <a:extLst>
                  <a:ext uri="{0D108BD9-81ED-4DB2-BD59-A6C34878D82A}">
                    <a16:rowId xmlns:a16="http://schemas.microsoft.com/office/drawing/2014/main" val="1390883968"/>
                  </a:ext>
                </a:extLst>
              </a:tr>
              <a:tr h="233467">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tập cuối chương II</a:t>
                      </a:r>
                      <a:endParaRPr lang="x-none" sz="1600" dirty="0">
                        <a:latin typeface="Arial" panose="020B0604020202020204" pitchFamily="34" charset="0"/>
                        <a:cs typeface="Arial" panose="020B0604020202020204" pitchFamily="34" charset="0"/>
                      </a:endParaRPr>
                    </a:p>
                  </a:txBody>
                  <a:tcPr marL="28627" marR="28627" marT="0" marB="0"/>
                </a:tc>
                <a:tc>
                  <a:txBody>
                    <a:bodyPr/>
                    <a:lstStyle/>
                    <a:p>
                      <a:pPr algn="ctr"/>
                      <a:r>
                        <a:rPr lang="vi-VN" sz="1600" spc="20" dirty="0">
                          <a:effectLst/>
                        </a:rPr>
                        <a:t>1</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40155408"/>
                  </a:ext>
                </a:extLst>
              </a:tr>
              <a:tr h="233467">
                <a:tc rowSpan="3">
                  <a:txBody>
                    <a:bodyPr/>
                    <a:lstStyle/>
                    <a:p>
                      <a:pPr algn="just"/>
                      <a:r>
                        <a:rPr lang="x-none" sz="1600" spc="20" dirty="0">
                          <a:effectLst/>
                          <a:latin typeface="Arial" panose="020B0604020202020204" pitchFamily="34" charset="0"/>
                          <a:cs typeface="Arial" panose="020B0604020202020204" pitchFamily="34" charset="0"/>
                        </a:rPr>
                        <a:t>CHƯƠNG</a:t>
                      </a:r>
                      <a:r>
                        <a:rPr lang="vi-VN" sz="1600" spc="20" dirty="0">
                          <a:effectLst/>
                          <a:latin typeface="Arial" panose="020B0604020202020204" pitchFamily="34" charset="0"/>
                          <a:cs typeface="Arial" panose="020B0604020202020204" pitchFamily="34" charset="0"/>
                        </a:rPr>
                        <a:t> III. CÁC SỐ ĐẶC TRƯNG ĐO XU THẾ TRUNG TÂM CỦA MẪU SỐ LIỆU GHÉP NHÓM</a:t>
                      </a:r>
                    </a:p>
                    <a:p>
                      <a:pPr algn="just"/>
                      <a:r>
                        <a:rPr lang="vi-VN" sz="1600" spc="20" dirty="0">
                          <a:effectLst/>
                          <a:latin typeface="Arial" panose="020B0604020202020204" pitchFamily="34" charset="0"/>
                          <a:cs typeface="Arial" panose="020B0604020202020204" pitchFamily="34" charset="0"/>
                        </a:rPr>
                        <a:t> (4 tiết)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41564" marB="41564">
                    <a:solidFill>
                      <a:schemeClr val="tx2"/>
                    </a:solidFill>
                  </a:tcPr>
                </a:tc>
                <a:tc>
                  <a:txBody>
                    <a:bodyPr/>
                    <a:lstStyle/>
                    <a:p>
                      <a:pPr algn="just"/>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8. Mẫu số liệu ghép nhóm</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tc>
                  <a:txBody>
                    <a:bodyPr/>
                    <a:lstStyle/>
                    <a:p>
                      <a:pPr algn="ctr"/>
                      <a:r>
                        <a:rPr lang="vi-VN" sz="1600" spc="20" dirty="0">
                          <a:effectLst/>
                          <a:latin typeface="Calibri" panose="020F0502020204030204" pitchFamily="34" charset="0"/>
                          <a:ea typeface="Times New Roman" panose="02020603050405020304" pitchFamily="18" charset="0"/>
                          <a:cs typeface="Times New Roman" panose="02020603050405020304" pitchFamily="18" charset="0"/>
                        </a:rPr>
                        <a:t>1</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1390250790"/>
                  </a:ext>
                </a:extLst>
              </a:tr>
              <a:tr h="233467">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9. Các số đặc trưng đo xu thế trung tâm</a:t>
                      </a:r>
                      <a:endParaRPr lang="x-none" sz="1600" dirty="0">
                        <a:latin typeface="Arial" panose="020B0604020202020204" pitchFamily="34" charset="0"/>
                        <a:cs typeface="Arial" panose="020B0604020202020204" pitchFamily="34" charset="0"/>
                      </a:endParaRPr>
                    </a:p>
                  </a:txBody>
                  <a:tcPr marL="28627" marR="28627" marT="0" marB="0"/>
                </a:tc>
                <a:tc>
                  <a:txBody>
                    <a:bodyPr/>
                    <a:lstStyle/>
                    <a:p>
                      <a:pPr algn="ctr"/>
                      <a:r>
                        <a:rPr lang="vi-VN" sz="1600" spc="20" dirty="0">
                          <a:effectLst/>
                          <a:latin typeface="Calibri" panose="020F0502020204030204" pitchFamily="34" charset="0"/>
                          <a:ea typeface="Times New Roman" panose="02020603050405020304" pitchFamily="18" charset="0"/>
                          <a:cs typeface="Times New Roman" panose="02020603050405020304" pitchFamily="18" charset="0"/>
                        </a:rPr>
                        <a:t>2</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3473411566"/>
                  </a:ext>
                </a:extLst>
              </a:tr>
              <a:tr h="313058">
                <a:tc vMerge="1">
                  <a:txBody>
                    <a:bodyPr/>
                    <a:lstStyle/>
                    <a:p>
                      <a:endParaRPr lang="x-none"/>
                    </a:p>
                  </a:txBody>
                  <a:tcPr/>
                </a:tc>
                <a:tc>
                  <a:txBody>
                    <a:bodyPr/>
                    <a:lstStyle/>
                    <a:p>
                      <a:r>
                        <a:rPr lang="x-none" sz="1600" spc="20">
                          <a:effectLst/>
                          <a:latin typeface="Arial" panose="020B0604020202020204" pitchFamily="34" charset="0"/>
                          <a:cs typeface="Arial" panose="020B0604020202020204" pitchFamily="34" charset="0"/>
                        </a:rPr>
                        <a:t>Bài</a:t>
                      </a:r>
                      <a:r>
                        <a:rPr lang="vi-VN" sz="1600" spc="20">
                          <a:effectLst/>
                          <a:latin typeface="Arial" panose="020B0604020202020204" pitchFamily="34" charset="0"/>
                          <a:cs typeface="Arial" panose="020B0604020202020204" pitchFamily="34" charset="0"/>
                        </a:rPr>
                        <a:t> tập cuối chương III</a:t>
                      </a:r>
                      <a:endParaRPr lang="x-none" sz="1600" dirty="0">
                        <a:latin typeface="Arial" panose="020B0604020202020204" pitchFamily="34" charset="0"/>
                        <a:cs typeface="Arial" panose="020B0604020202020204" pitchFamily="34" charset="0"/>
                      </a:endParaRPr>
                    </a:p>
                  </a:txBody>
                  <a:tcPr marL="28627" marR="28627" marT="0" marB="0"/>
                </a:tc>
                <a:tc>
                  <a:txBody>
                    <a:bodyPr/>
                    <a:lstStyle/>
                    <a:p>
                      <a:pPr algn="ctr"/>
                      <a:r>
                        <a:rPr lang="vi-VN" sz="1600" spc="20" dirty="0">
                          <a:effectLst/>
                        </a:rPr>
                        <a:t>1</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3599897003"/>
                  </a:ext>
                </a:extLst>
              </a:tr>
              <a:tr h="233467">
                <a:tc>
                  <a:txBody>
                    <a:bodyPr/>
                    <a:lstStyle/>
                    <a:p>
                      <a:pPr algn="just"/>
                      <a:r>
                        <a:rPr lang="x-none" sz="1600" spc="20" dirty="0">
                          <a:effectLst/>
                          <a:latin typeface="Arial" panose="020B0604020202020204" pitchFamily="34" charset="0"/>
                          <a:cs typeface="Arial" panose="020B0604020202020204" pitchFamily="34" charset="0"/>
                        </a:rPr>
                        <a:t> </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solidFill>
                      <a:schemeClr val="accent2">
                        <a:lumMod val="60000"/>
                        <a:lumOff val="40000"/>
                      </a:schemeClr>
                    </a:solidFill>
                  </a:tcPr>
                </a:tc>
                <a:tc>
                  <a:txBody>
                    <a:bodyPr/>
                    <a:lstStyle/>
                    <a:p>
                      <a:pPr algn="just"/>
                      <a:r>
                        <a:rPr lang="x-none" sz="1600" spc="20" dirty="0">
                          <a:effectLst/>
                          <a:latin typeface="Arial" panose="020B0604020202020204" pitchFamily="34" charset="0"/>
                          <a:cs typeface="Arial" panose="020B0604020202020204" pitchFamily="34" charset="0"/>
                        </a:rPr>
                        <a:t>Ôn</a:t>
                      </a:r>
                      <a:r>
                        <a:rPr lang="vi-VN" sz="1600" spc="20" dirty="0">
                          <a:effectLst/>
                          <a:latin typeface="Arial" panose="020B0604020202020204" pitchFamily="34" charset="0"/>
                          <a:cs typeface="Arial" panose="020B0604020202020204" pitchFamily="34" charset="0"/>
                        </a:rPr>
                        <a:t> tập và kiểm tra giữa kì I</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solidFill>
                      <a:schemeClr val="accent2">
                        <a:lumMod val="60000"/>
                        <a:lumOff val="40000"/>
                      </a:schemeClr>
                    </a:solidFill>
                  </a:tcPr>
                </a:tc>
                <a:tc>
                  <a:txBody>
                    <a:bodyPr/>
                    <a:lstStyle/>
                    <a:p>
                      <a:pPr algn="ctr"/>
                      <a:r>
                        <a:rPr lang="vi-VN" sz="1600" spc="20" dirty="0">
                          <a:effectLst/>
                        </a:rPr>
                        <a:t>3</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solidFill>
                      <a:schemeClr val="accent2">
                        <a:lumMod val="60000"/>
                        <a:lumOff val="40000"/>
                      </a:schemeClr>
                    </a:solidFill>
                  </a:tcPr>
                </a:tc>
                <a:extLst>
                  <a:ext uri="{0D108BD9-81ED-4DB2-BD59-A6C34878D82A}">
                    <a16:rowId xmlns:a16="http://schemas.microsoft.com/office/drawing/2014/main" val="986402206"/>
                  </a:ext>
                </a:extLst>
              </a:tr>
              <a:tr h="233467">
                <a:tc rowSpan="6">
                  <a:txBody>
                    <a:bodyPr/>
                    <a:lstStyle/>
                    <a:p>
                      <a:pPr algn="just"/>
                      <a:r>
                        <a:rPr lang="x-none" sz="1600" spc="20" dirty="0">
                          <a:effectLst/>
                          <a:latin typeface="Arial" panose="020B0604020202020204" pitchFamily="34" charset="0"/>
                          <a:cs typeface="Arial" panose="020B0604020202020204" pitchFamily="34" charset="0"/>
                        </a:rPr>
                        <a:t>CHƯƠNG </a:t>
                      </a:r>
                      <a:r>
                        <a:rPr lang="vi-VN" sz="1600" spc="20" dirty="0">
                          <a:effectLst/>
                          <a:latin typeface="Arial" panose="020B0604020202020204" pitchFamily="34" charset="0"/>
                          <a:cs typeface="Arial" panose="020B0604020202020204" pitchFamily="34" charset="0"/>
                        </a:rPr>
                        <a:t>IV. QUAN HỆ SONG SONG TRONG KHÔNG GIAN (15 tiết)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41564" marB="41564">
                    <a:solidFill>
                      <a:schemeClr val="tx2"/>
                    </a:solidFill>
                  </a:tcPr>
                </a:tc>
                <a:tc>
                  <a:txBody>
                    <a:bodyPr/>
                    <a:lstStyle/>
                    <a:p>
                      <a:pPr algn="just"/>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10. Đường thẳng và mặt phẳng trong không gian</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tc>
                  <a:txBody>
                    <a:bodyPr/>
                    <a:lstStyle/>
                    <a:p>
                      <a:pPr algn="ctr"/>
                      <a:r>
                        <a:rPr lang="vi-VN" sz="1600" spc="20" dirty="0">
                          <a:effectLst/>
                          <a:latin typeface="Calibri" panose="020F0502020204030204" pitchFamily="34" charset="0"/>
                          <a:ea typeface="Times New Roman" panose="02020603050405020304" pitchFamily="18" charset="0"/>
                          <a:cs typeface="Times New Roman" panose="02020603050405020304" pitchFamily="18" charset="0"/>
                        </a:rPr>
                        <a:t>3</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3592477020"/>
                  </a:ext>
                </a:extLst>
              </a:tr>
              <a:tr h="233467">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11. Hai đường thẳng song song</a:t>
                      </a:r>
                      <a:endParaRPr lang="x-none" sz="1600" dirty="0">
                        <a:latin typeface="Arial" panose="020B0604020202020204" pitchFamily="34" charset="0"/>
                        <a:cs typeface="Arial" panose="020B0604020202020204" pitchFamily="34" charset="0"/>
                      </a:endParaRPr>
                    </a:p>
                  </a:txBody>
                  <a:tcPr marL="28627" marR="28627" marT="0" marB="0"/>
                </a:tc>
                <a:tc>
                  <a:txBody>
                    <a:bodyPr/>
                    <a:lstStyle/>
                    <a:p>
                      <a:pPr algn="ctr"/>
                      <a:r>
                        <a:rPr lang="vi-VN" sz="1600" spc="20" dirty="0">
                          <a:effectLst/>
                          <a:latin typeface="Calibri" panose="020F0502020204030204" pitchFamily="34" charset="0"/>
                          <a:ea typeface="Times New Roman" panose="02020603050405020304" pitchFamily="18" charset="0"/>
                          <a:cs typeface="Times New Roman" panose="02020603050405020304" pitchFamily="18" charset="0"/>
                        </a:rPr>
                        <a:t>3</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3002311561"/>
                  </a:ext>
                </a:extLst>
              </a:tr>
              <a:tr h="233467">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12. Đường thẳng và mặt phẳng song song</a:t>
                      </a:r>
                      <a:endParaRPr lang="x-none" sz="1600" dirty="0">
                        <a:latin typeface="Arial" panose="020B0604020202020204" pitchFamily="34" charset="0"/>
                        <a:cs typeface="Arial" panose="020B0604020202020204" pitchFamily="34" charset="0"/>
                      </a:endParaRPr>
                    </a:p>
                  </a:txBody>
                  <a:tcPr marL="28627" marR="28627" marT="0" marB="0"/>
                </a:tc>
                <a:tc>
                  <a:txBody>
                    <a:bodyPr/>
                    <a:lstStyle/>
                    <a:p>
                      <a:pPr algn="ctr"/>
                      <a:r>
                        <a:rPr lang="vi-VN" sz="1600" spc="20" dirty="0">
                          <a:effectLst/>
                        </a:rPr>
                        <a:t>2</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4037002242"/>
                  </a:ext>
                </a:extLst>
              </a:tr>
              <a:tr h="233467">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13. Hai mặt phẳng song song</a:t>
                      </a:r>
                      <a:endParaRPr lang="x-none" sz="1600" dirty="0">
                        <a:latin typeface="Arial" panose="020B0604020202020204" pitchFamily="34" charset="0"/>
                        <a:cs typeface="Arial" panose="020B0604020202020204" pitchFamily="34" charset="0"/>
                      </a:endParaRPr>
                    </a:p>
                  </a:txBody>
                  <a:tcPr marL="28627" marR="28627" marT="0" marB="0"/>
                </a:tc>
                <a:tc>
                  <a:txBody>
                    <a:bodyPr/>
                    <a:lstStyle/>
                    <a:p>
                      <a:pPr algn="ctr"/>
                      <a:r>
                        <a:rPr lang="vi-VN" sz="1600" spc="20" dirty="0">
                          <a:effectLst/>
                          <a:latin typeface="Calibri" panose="020F0502020204030204" pitchFamily="34" charset="0"/>
                          <a:ea typeface="Times New Roman" panose="02020603050405020304" pitchFamily="18" charset="0"/>
                          <a:cs typeface="Times New Roman" panose="02020603050405020304" pitchFamily="18" charset="0"/>
                        </a:rPr>
                        <a:t>4</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2873545957"/>
                  </a:ext>
                </a:extLst>
              </a:tr>
              <a:tr h="233467">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14. Phép chiếu song song</a:t>
                      </a:r>
                      <a:endParaRPr lang="x-none" sz="1600" dirty="0">
                        <a:latin typeface="Arial" panose="020B0604020202020204" pitchFamily="34" charset="0"/>
                        <a:cs typeface="Arial" panose="020B0604020202020204" pitchFamily="34" charset="0"/>
                      </a:endParaRPr>
                    </a:p>
                  </a:txBody>
                  <a:tcPr marL="28627" marR="28627" marT="0" marB="0"/>
                </a:tc>
                <a:tc>
                  <a:txBody>
                    <a:bodyPr/>
                    <a:lstStyle/>
                    <a:p>
                      <a:pPr algn="ctr"/>
                      <a:r>
                        <a:rPr lang="vi-VN" sz="1600" spc="20" dirty="0">
                          <a:effectLst/>
                          <a:latin typeface="Calibri" panose="020F0502020204030204" pitchFamily="34" charset="0"/>
                          <a:ea typeface="Times New Roman" panose="02020603050405020304" pitchFamily="18" charset="0"/>
                          <a:cs typeface="Times New Roman" panose="02020603050405020304" pitchFamily="18" charset="0"/>
                        </a:rPr>
                        <a:t>2</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447271433"/>
                  </a:ext>
                </a:extLst>
              </a:tr>
              <a:tr h="233467">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tập cuối chương IV</a:t>
                      </a:r>
                      <a:endParaRPr lang="x-none" sz="1600" dirty="0">
                        <a:latin typeface="Arial" panose="020B0604020202020204" pitchFamily="34" charset="0"/>
                        <a:cs typeface="Arial" panose="020B0604020202020204" pitchFamily="34" charset="0"/>
                      </a:endParaRPr>
                    </a:p>
                  </a:txBody>
                  <a:tcPr marL="28627" marR="28627" marT="0" marB="0"/>
                </a:tc>
                <a:tc>
                  <a:txBody>
                    <a:bodyPr/>
                    <a:lstStyle/>
                    <a:p>
                      <a:pPr algn="ctr"/>
                      <a:r>
                        <a:rPr lang="vi-VN" sz="1600" spc="20" dirty="0">
                          <a:effectLst/>
                        </a:rPr>
                        <a:t>1</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2208499990"/>
                  </a:ext>
                </a:extLst>
              </a:tr>
              <a:tr h="233467">
                <a:tc rowSpan="4">
                  <a:txBody>
                    <a:bodyPr/>
                    <a:lstStyle/>
                    <a:p>
                      <a:pPr algn="just"/>
                      <a:r>
                        <a:rPr lang="x-none" sz="1600" spc="20" dirty="0">
                          <a:effectLst/>
                          <a:latin typeface="Arial" panose="020B0604020202020204" pitchFamily="34" charset="0"/>
                          <a:cs typeface="Arial" panose="020B0604020202020204" pitchFamily="34" charset="0"/>
                        </a:rPr>
                        <a:t>CHƯƠNG</a:t>
                      </a:r>
                      <a:r>
                        <a:rPr lang="vi-VN" sz="1600" spc="20" dirty="0">
                          <a:effectLst/>
                          <a:latin typeface="Arial" panose="020B0604020202020204" pitchFamily="34" charset="0"/>
                          <a:cs typeface="Arial" panose="020B0604020202020204" pitchFamily="34" charset="0"/>
                        </a:rPr>
                        <a:t> V. GIỚI HẠN. HÀM SỐ LIÊN TỤC</a:t>
                      </a:r>
                    </a:p>
                    <a:p>
                      <a:pPr algn="just"/>
                      <a:r>
                        <a:rPr lang="vi-VN" sz="1600" spc="20" dirty="0">
                          <a:effectLst/>
                          <a:latin typeface="Arial" panose="020B0604020202020204" pitchFamily="34" charset="0"/>
                          <a:cs typeface="Arial" panose="020B0604020202020204" pitchFamily="34" charset="0"/>
                        </a:rPr>
                        <a:t> (7 tiết)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41564" marB="41564">
                    <a:solidFill>
                      <a:schemeClr val="tx2"/>
                    </a:solidFill>
                  </a:tcPr>
                </a:tc>
                <a:tc>
                  <a:txBody>
                    <a:bodyPr/>
                    <a:lstStyle/>
                    <a:p>
                      <a:pPr algn="just"/>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15. Giới hạn của dãy số</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tc>
                  <a:txBody>
                    <a:bodyPr/>
                    <a:lstStyle/>
                    <a:p>
                      <a:pPr algn="ctr"/>
                      <a:r>
                        <a:rPr lang="vi-VN" sz="1600" spc="20">
                          <a:effectLst/>
                        </a:rPr>
                        <a:t>2</a:t>
                      </a:r>
                      <a:endParaRPr lang="x-none"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1586935095"/>
                  </a:ext>
                </a:extLst>
              </a:tr>
              <a:tr h="233467">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16. Giới hạn của hàm số</a:t>
                      </a:r>
                      <a:endParaRPr lang="x-none" sz="1600" dirty="0">
                        <a:latin typeface="Arial" panose="020B0604020202020204" pitchFamily="34" charset="0"/>
                        <a:cs typeface="Arial" panose="020B0604020202020204" pitchFamily="34" charset="0"/>
                      </a:endParaRPr>
                    </a:p>
                  </a:txBody>
                  <a:tcPr marL="28627" marR="28627" marT="0" marB="0"/>
                </a:tc>
                <a:tc>
                  <a:txBody>
                    <a:bodyPr/>
                    <a:lstStyle/>
                    <a:p>
                      <a:pPr algn="ctr"/>
                      <a:r>
                        <a:rPr lang="vi-VN" sz="1600" spc="20" dirty="0">
                          <a:effectLst/>
                        </a:rPr>
                        <a:t>2</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2529797498"/>
                  </a:ext>
                </a:extLst>
              </a:tr>
              <a:tr h="233467">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17. Hàm số liên tục</a:t>
                      </a:r>
                      <a:endParaRPr lang="x-none" sz="1600" dirty="0">
                        <a:latin typeface="Arial" panose="020B0604020202020204" pitchFamily="34" charset="0"/>
                        <a:cs typeface="Arial" panose="020B0604020202020204" pitchFamily="34" charset="0"/>
                      </a:endParaRPr>
                    </a:p>
                  </a:txBody>
                  <a:tcPr marL="28627" marR="28627" marT="0" marB="0"/>
                </a:tc>
                <a:tc>
                  <a:txBody>
                    <a:bodyPr/>
                    <a:lstStyle/>
                    <a:p>
                      <a:pPr algn="ctr"/>
                      <a:r>
                        <a:rPr lang="vi-VN" sz="1600" spc="20" dirty="0">
                          <a:effectLst/>
                          <a:latin typeface="Calibri" panose="020F0502020204030204" pitchFamily="34" charset="0"/>
                          <a:ea typeface="Times New Roman" panose="02020603050405020304" pitchFamily="18" charset="0"/>
                          <a:cs typeface="Times New Roman" panose="02020603050405020304" pitchFamily="18" charset="0"/>
                        </a:rPr>
                        <a:t>2</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2287524641"/>
                  </a:ext>
                </a:extLst>
              </a:tr>
              <a:tr h="233467">
                <a:tc vMerge="1">
                  <a:txBody>
                    <a:bodyPr/>
                    <a:lstStyle/>
                    <a:p>
                      <a:endParaRPr lang="x-none"/>
                    </a:p>
                  </a:txBody>
                  <a:tcPr/>
                </a:tc>
                <a:tc>
                  <a:txBody>
                    <a:bodyPr/>
                    <a:lstStyle/>
                    <a:p>
                      <a:r>
                        <a:rPr lang="x-none" sz="1600" spc="20">
                          <a:effectLst/>
                          <a:latin typeface="Arial" panose="020B0604020202020204" pitchFamily="34" charset="0"/>
                          <a:cs typeface="Arial" panose="020B0604020202020204" pitchFamily="34" charset="0"/>
                        </a:rPr>
                        <a:t>Bài</a:t>
                      </a:r>
                      <a:r>
                        <a:rPr lang="vi-VN" sz="1600" spc="20">
                          <a:effectLst/>
                          <a:latin typeface="Arial" panose="020B0604020202020204" pitchFamily="34" charset="0"/>
                          <a:cs typeface="Arial" panose="020B0604020202020204" pitchFamily="34" charset="0"/>
                        </a:rPr>
                        <a:t> tập cuối chương V</a:t>
                      </a:r>
                      <a:endParaRPr lang="x-none" sz="1600" dirty="0">
                        <a:latin typeface="Arial" panose="020B0604020202020204" pitchFamily="34" charset="0"/>
                        <a:cs typeface="Arial" panose="020B0604020202020204" pitchFamily="34" charset="0"/>
                      </a:endParaRPr>
                    </a:p>
                  </a:txBody>
                  <a:tcPr marL="28627" marR="28627" marT="0" marB="0"/>
                </a:tc>
                <a:tc>
                  <a:txBody>
                    <a:bodyPr/>
                    <a:lstStyle/>
                    <a:p>
                      <a:pPr algn="ctr"/>
                      <a:r>
                        <a:rPr lang="vi-VN" sz="1600" spc="20" dirty="0">
                          <a:effectLst/>
                        </a:rPr>
                        <a:t>1</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72348769"/>
                  </a:ext>
                </a:extLst>
              </a:tr>
              <a:tr h="233467">
                <a:tc rowSpan="2">
                  <a:txBody>
                    <a:bodyPr/>
                    <a:lstStyle/>
                    <a:p>
                      <a:pPr algn="just"/>
                      <a:r>
                        <a:rPr lang="x-none" sz="1600" spc="20" dirty="0">
                          <a:effectLst/>
                          <a:latin typeface="Arial" panose="020B0604020202020204" pitchFamily="34" charset="0"/>
                          <a:cs typeface="Arial" panose="020B0604020202020204" pitchFamily="34" charset="0"/>
                        </a:rPr>
                        <a:t>HOẠT</a:t>
                      </a:r>
                      <a:r>
                        <a:rPr lang="vi-VN" sz="1600" spc="20" dirty="0">
                          <a:effectLst/>
                          <a:latin typeface="Arial" panose="020B0604020202020204" pitchFamily="34" charset="0"/>
                          <a:cs typeface="Arial" panose="020B0604020202020204" pitchFamily="34" charset="0"/>
                        </a:rPr>
                        <a:t> ĐỘNG THỰC HÀNH TRẢI NGHIỆM (4 tiết)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41564" marB="41564">
                    <a:solidFill>
                      <a:schemeClr val="tx2"/>
                    </a:solidFill>
                  </a:tcPr>
                </a:tc>
                <a:tc>
                  <a:txBody>
                    <a:bodyPr/>
                    <a:lstStyle/>
                    <a:p>
                      <a:pPr algn="just"/>
                      <a:r>
                        <a:rPr lang="x-none" sz="1600" spc="20" dirty="0">
                          <a:effectLst/>
                          <a:latin typeface="Arial" panose="020B0604020202020204" pitchFamily="34" charset="0"/>
                          <a:cs typeface="Arial" panose="020B0604020202020204" pitchFamily="34" charset="0"/>
                        </a:rPr>
                        <a:t>Một vài áp dụng của Toán học trong </a:t>
                      </a:r>
                      <a:r>
                        <a:rPr lang="vi-VN" sz="1600" spc="20" dirty="0">
                          <a:effectLst/>
                          <a:latin typeface="Arial" panose="020B0604020202020204" pitchFamily="34" charset="0"/>
                          <a:cs typeface="Arial" panose="020B0604020202020204" pitchFamily="34" charset="0"/>
                        </a:rPr>
                        <a:t>tài chính</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tc>
                  <a:txBody>
                    <a:bodyPr/>
                    <a:lstStyle/>
                    <a:p>
                      <a:pPr algn="ctr"/>
                      <a:r>
                        <a:rPr lang="vi-VN" sz="1600" spc="20">
                          <a:effectLst/>
                        </a:rPr>
                        <a:t>2</a:t>
                      </a:r>
                      <a:endParaRPr lang="x-none"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3971844348"/>
                  </a:ext>
                </a:extLst>
              </a:tr>
              <a:tr h="245667">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Lực căng mặt ngoài của nước</a:t>
                      </a:r>
                      <a:endParaRPr lang="x-none" sz="1600" dirty="0">
                        <a:latin typeface="Arial" panose="020B0604020202020204" pitchFamily="34" charset="0"/>
                        <a:cs typeface="Arial" panose="020B0604020202020204" pitchFamily="34" charset="0"/>
                      </a:endParaRPr>
                    </a:p>
                  </a:txBody>
                  <a:tcPr marL="28627" marR="28627" marT="0" marB="0"/>
                </a:tc>
                <a:tc>
                  <a:txBody>
                    <a:bodyPr/>
                    <a:lstStyle/>
                    <a:p>
                      <a:pPr algn="ctr"/>
                      <a:r>
                        <a:rPr lang="vi-VN" sz="1600" spc="20" dirty="0">
                          <a:effectLst/>
                        </a:rPr>
                        <a:t>2</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915236424"/>
                  </a:ext>
                </a:extLst>
              </a:tr>
              <a:tr h="313058">
                <a:tc>
                  <a:txBody>
                    <a:bodyPr/>
                    <a:lstStyle/>
                    <a:p>
                      <a:pPr algn="just"/>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41564" marB="41564">
                    <a:solidFill>
                      <a:schemeClr val="accent2">
                        <a:lumMod val="60000"/>
                        <a:lumOff val="40000"/>
                      </a:schemeClr>
                    </a:solidFill>
                  </a:tcPr>
                </a:tc>
                <a:tc>
                  <a:txBody>
                    <a:bodyPr/>
                    <a:lstStyle/>
                    <a:p>
                      <a:pPr algn="just"/>
                      <a:r>
                        <a:rPr lang="x-none" sz="1600" spc="20" dirty="0">
                          <a:effectLst/>
                          <a:latin typeface="Arial" panose="020B0604020202020204" pitchFamily="34" charset="0"/>
                          <a:cs typeface="Arial" panose="020B0604020202020204" pitchFamily="34" charset="0"/>
                        </a:rPr>
                        <a:t>Ôn</a:t>
                      </a:r>
                      <a:r>
                        <a:rPr lang="vi-VN" sz="1600" spc="20" dirty="0">
                          <a:effectLst/>
                          <a:latin typeface="Arial" panose="020B0604020202020204" pitchFamily="34" charset="0"/>
                          <a:cs typeface="Arial" panose="020B0604020202020204" pitchFamily="34" charset="0"/>
                        </a:rPr>
                        <a:t> tập và kiểm tra cuối kì I</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solidFill>
                      <a:schemeClr val="accent2">
                        <a:lumMod val="60000"/>
                        <a:lumOff val="40000"/>
                      </a:schemeClr>
                    </a:solidFill>
                  </a:tcPr>
                </a:tc>
                <a:tc>
                  <a:txBody>
                    <a:bodyPr/>
                    <a:lstStyle/>
                    <a:p>
                      <a:pPr algn="ctr"/>
                      <a:r>
                        <a:rPr lang="x-none" sz="1600" dirty="0">
                          <a:effectLst/>
                          <a:latin typeface="Calibri" panose="020F0502020204030204" pitchFamily="34" charset="0"/>
                          <a:ea typeface="Times New Roman" panose="02020603050405020304" pitchFamily="18" charset="0"/>
                          <a:cs typeface="Times New Roman" panose="02020603050405020304" pitchFamily="18" charset="0"/>
                        </a:rPr>
                        <a:t>4</a:t>
                      </a:r>
                    </a:p>
                  </a:txBody>
                  <a:tcPr marL="28627" marR="28627" marT="0" marB="0">
                    <a:solidFill>
                      <a:schemeClr val="accent2">
                        <a:lumMod val="60000"/>
                        <a:lumOff val="40000"/>
                      </a:schemeClr>
                    </a:solidFill>
                  </a:tcPr>
                </a:tc>
                <a:extLst>
                  <a:ext uri="{0D108BD9-81ED-4DB2-BD59-A6C34878D82A}">
                    <a16:rowId xmlns:a16="http://schemas.microsoft.com/office/drawing/2014/main" val="932427878"/>
                  </a:ext>
                </a:extLst>
              </a:tr>
            </a:tbl>
          </a:graphicData>
        </a:graphic>
      </p:graphicFrame>
    </p:spTree>
    <p:extLst>
      <p:ext uri="{BB962C8B-B14F-4D97-AF65-F5344CB8AC3E}">
        <p14:creationId xmlns:p14="http://schemas.microsoft.com/office/powerpoint/2010/main" val="40988464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C90225-256D-3344-9EDB-86404921EABE}"/>
              </a:ext>
            </a:extLst>
          </p:cNvPr>
          <p:cNvGraphicFramePr>
            <a:graphicFrameLocks noGrp="1"/>
          </p:cNvGraphicFramePr>
          <p:nvPr>
            <p:extLst>
              <p:ext uri="{D42A27DB-BD31-4B8C-83A1-F6EECF244321}">
                <p14:modId xmlns:p14="http://schemas.microsoft.com/office/powerpoint/2010/main" val="3753479973"/>
              </p:ext>
            </p:extLst>
          </p:nvPr>
        </p:nvGraphicFramePr>
        <p:xfrm>
          <a:off x="304800" y="39878"/>
          <a:ext cx="11550650" cy="6790345"/>
        </p:xfrm>
        <a:graphic>
          <a:graphicData uri="http://schemas.openxmlformats.org/drawingml/2006/table">
            <a:tbl>
              <a:tblPr firstRow="1" firstCol="1" bandRow="1">
                <a:tableStyleId>{5C22544A-7EE6-4342-B048-85BDC9FD1C3A}</a:tableStyleId>
              </a:tblPr>
              <a:tblGrid>
                <a:gridCol w="4095750">
                  <a:extLst>
                    <a:ext uri="{9D8B030D-6E8A-4147-A177-3AD203B41FA5}">
                      <a16:colId xmlns:a16="http://schemas.microsoft.com/office/drawing/2014/main" val="3445373874"/>
                    </a:ext>
                  </a:extLst>
                </a:gridCol>
                <a:gridCol w="6578600">
                  <a:extLst>
                    <a:ext uri="{9D8B030D-6E8A-4147-A177-3AD203B41FA5}">
                      <a16:colId xmlns:a16="http://schemas.microsoft.com/office/drawing/2014/main" val="1180941223"/>
                    </a:ext>
                  </a:extLst>
                </a:gridCol>
                <a:gridCol w="876300">
                  <a:extLst>
                    <a:ext uri="{9D8B030D-6E8A-4147-A177-3AD203B41FA5}">
                      <a16:colId xmlns:a16="http://schemas.microsoft.com/office/drawing/2014/main" val="858018349"/>
                    </a:ext>
                  </a:extLst>
                </a:gridCol>
              </a:tblGrid>
              <a:tr h="331851">
                <a:tc>
                  <a:txBody>
                    <a:bodyPr/>
                    <a:lstStyle/>
                    <a:p>
                      <a:pPr algn="ctr"/>
                      <a:r>
                        <a:rPr lang="x-none" sz="1600" spc="20" dirty="0">
                          <a:effectLst/>
                          <a:latin typeface="Arial" panose="020B0604020202020204" pitchFamily="34" charset="0"/>
                          <a:cs typeface="Arial" panose="020B0604020202020204" pitchFamily="34" charset="0"/>
                        </a:rPr>
                        <a:t>Tên</a:t>
                      </a:r>
                      <a:r>
                        <a:rPr lang="vi-VN" sz="1600" spc="20" dirty="0">
                          <a:effectLst/>
                          <a:latin typeface="Arial" panose="020B0604020202020204" pitchFamily="34" charset="0"/>
                          <a:cs typeface="Arial" panose="020B0604020202020204" pitchFamily="34" charset="0"/>
                        </a:rPr>
                        <a:t> chương</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tc>
                  <a:txBody>
                    <a:bodyPr/>
                    <a:lstStyle/>
                    <a:p>
                      <a:pPr algn="ctr"/>
                      <a:r>
                        <a:rPr lang="x-none" sz="1600" spc="20" dirty="0">
                          <a:effectLst/>
                          <a:latin typeface="Arial" panose="020B0604020202020204" pitchFamily="34" charset="0"/>
                          <a:cs typeface="Arial" panose="020B0604020202020204" pitchFamily="34" charset="0"/>
                        </a:rPr>
                        <a:t>Tên</a:t>
                      </a:r>
                      <a:r>
                        <a:rPr lang="vi-VN" sz="1600" spc="20" dirty="0">
                          <a:effectLst/>
                          <a:latin typeface="Arial" panose="020B0604020202020204" pitchFamily="34" charset="0"/>
                          <a:cs typeface="Arial" panose="020B0604020202020204" pitchFamily="34" charset="0"/>
                        </a:rPr>
                        <a:t> bài</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tc>
                  <a:txBody>
                    <a:bodyPr/>
                    <a:lstStyle/>
                    <a:p>
                      <a:pPr algn="ctr"/>
                      <a:r>
                        <a:rPr lang="x-none" sz="1600" spc="20" dirty="0">
                          <a:effectLst/>
                          <a:latin typeface="Arial" panose="020B0604020202020204" pitchFamily="34" charset="0"/>
                          <a:cs typeface="Arial" panose="020B0604020202020204" pitchFamily="34" charset="0"/>
                        </a:rPr>
                        <a:t>Số </a:t>
                      </a:r>
                      <a:r>
                        <a:rPr lang="vi-VN" sz="1600" spc="20" dirty="0">
                          <a:effectLst/>
                          <a:latin typeface="+mn-lt"/>
                        </a:rPr>
                        <a:t>tiết</a:t>
                      </a:r>
                      <a:endParaRPr lang="x-none" sz="1600" dirty="0">
                        <a:effectLst/>
                        <a:latin typeface="+mn-lt"/>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3527579173"/>
                  </a:ext>
                </a:extLst>
              </a:tr>
              <a:tr h="319358">
                <a:tc gridSpan="3">
                  <a:txBody>
                    <a:bodyPr/>
                    <a:lstStyle/>
                    <a:p>
                      <a:pPr algn="ctr"/>
                      <a:r>
                        <a:rPr lang="x-none" sz="1600" spc="20" dirty="0">
                          <a:effectLst/>
                          <a:latin typeface="Arial" panose="020B0604020202020204" pitchFamily="34" charset="0"/>
                          <a:cs typeface="Arial" panose="020B0604020202020204" pitchFamily="34" charset="0"/>
                        </a:rPr>
                        <a:t>TẬP</a:t>
                      </a:r>
                      <a:r>
                        <a:rPr lang="vi-VN" sz="1600" spc="20" dirty="0">
                          <a:effectLst/>
                          <a:latin typeface="Arial" panose="020B0604020202020204" pitchFamily="34" charset="0"/>
                          <a:cs typeface="Arial" panose="020B0604020202020204" pitchFamily="34" charset="0"/>
                        </a:rPr>
                        <a:t> HAI (51 tiết)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41564" marB="41564">
                    <a:solidFill>
                      <a:schemeClr val="accent2">
                        <a:lumMod val="60000"/>
                        <a:lumOff val="40000"/>
                      </a:schemeClr>
                    </a:solidFill>
                  </a:tcPr>
                </a:tc>
                <a:tc hMerge="1">
                  <a:txBody>
                    <a:bodyPr/>
                    <a:lstStyle/>
                    <a:p>
                      <a:endParaRPr lang="x-none"/>
                    </a:p>
                  </a:txBody>
                  <a:tcPr/>
                </a:tc>
                <a:tc hMerge="1">
                  <a:txBody>
                    <a:bodyPr/>
                    <a:lstStyle/>
                    <a:p>
                      <a:pPr algn="ct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41564" marB="41564"/>
                </a:tc>
                <a:extLst>
                  <a:ext uri="{0D108BD9-81ED-4DB2-BD59-A6C34878D82A}">
                    <a16:rowId xmlns:a16="http://schemas.microsoft.com/office/drawing/2014/main" val="3465693640"/>
                  </a:ext>
                </a:extLst>
              </a:tr>
              <a:tr h="238163">
                <a:tc rowSpan="5">
                  <a:txBody>
                    <a:bodyPr/>
                    <a:lstStyle/>
                    <a:p>
                      <a:pPr algn="just"/>
                      <a:r>
                        <a:rPr lang="x-none" sz="1600" spc="20" dirty="0">
                          <a:effectLst/>
                          <a:latin typeface="Arial" panose="020B0604020202020204" pitchFamily="34" charset="0"/>
                          <a:cs typeface="Arial" panose="020B0604020202020204" pitchFamily="34" charset="0"/>
                        </a:rPr>
                        <a:t>CHƯƠNG</a:t>
                      </a:r>
                      <a:r>
                        <a:rPr lang="vi-VN" sz="1600" spc="20" dirty="0">
                          <a:effectLst/>
                          <a:latin typeface="Arial" panose="020B0604020202020204" pitchFamily="34" charset="0"/>
                          <a:cs typeface="Arial" panose="020B0604020202020204" pitchFamily="34" charset="0"/>
                        </a:rPr>
                        <a:t> VI. HÀM SỐ MŨ VÀ HÀM SỐ LÔGARIT (8 tiết)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41564" marB="41564" anchor="ctr">
                    <a:solidFill>
                      <a:schemeClr val="tx2"/>
                    </a:solidFill>
                  </a:tcPr>
                </a:tc>
                <a:tc>
                  <a:txBody>
                    <a:bodyPr/>
                    <a:lstStyle/>
                    <a:p>
                      <a:pPr algn="just"/>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18. Luỹ thừa với số mũ thực</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tc>
                  <a:txBody>
                    <a:bodyPr/>
                    <a:lstStyle/>
                    <a:p>
                      <a:pPr algn="ctr"/>
                      <a:r>
                        <a:rPr lang="vi-VN" sz="1600" spc="20" dirty="0">
                          <a:effectLst/>
                          <a:latin typeface="Arial" panose="020B0604020202020204" pitchFamily="34" charset="0"/>
                          <a:ea typeface="Times New Roman" panose="02020603050405020304" pitchFamily="18" charset="0"/>
                          <a:cs typeface="Arial" panose="020B0604020202020204" pitchFamily="34" charset="0"/>
                        </a:rPr>
                        <a:t>2</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3299226503"/>
                  </a:ext>
                </a:extLst>
              </a:tr>
              <a:tr h="238163">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19. Lôgarit</a:t>
                      </a:r>
                      <a:endParaRPr lang="x-none" dirty="0"/>
                    </a:p>
                  </a:txBody>
                  <a:tcPr marL="28627" marR="28627" marT="0" marB="0"/>
                </a:tc>
                <a:tc>
                  <a:txBody>
                    <a:bodyPr/>
                    <a:lstStyle/>
                    <a:p>
                      <a:pPr algn="ctr"/>
                      <a:r>
                        <a:rPr lang="vi-VN" sz="1600" spc="20" dirty="0">
                          <a:effectLst/>
                          <a:latin typeface="Arial" panose="020B0604020202020204" pitchFamily="34" charset="0"/>
                          <a:ea typeface="Times New Roman" panose="02020603050405020304" pitchFamily="18" charset="0"/>
                          <a:cs typeface="Arial" panose="020B0604020202020204" pitchFamily="34" charset="0"/>
                        </a:rPr>
                        <a:t>2</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437330608"/>
                  </a:ext>
                </a:extLst>
              </a:tr>
              <a:tr h="238163">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20. Hàm số mũ và hàm số lôgarit</a:t>
                      </a:r>
                      <a:endParaRPr lang="x-none" dirty="0"/>
                    </a:p>
                  </a:txBody>
                  <a:tcPr marL="28627" marR="28627" marT="0" marB="0"/>
                </a:tc>
                <a:tc>
                  <a:txBody>
                    <a:bodyPr/>
                    <a:lstStyle/>
                    <a:p>
                      <a:pPr algn="ctr"/>
                      <a:r>
                        <a:rPr lang="vi-VN" sz="1600" spc="20" dirty="0">
                          <a:effectLst/>
                          <a:latin typeface="Arial" panose="020B0604020202020204" pitchFamily="34" charset="0"/>
                          <a:ea typeface="Times New Roman" panose="02020603050405020304" pitchFamily="18" charset="0"/>
                          <a:cs typeface="Arial" panose="020B0604020202020204" pitchFamily="34" charset="0"/>
                        </a:rPr>
                        <a:t>1</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2971199774"/>
                  </a:ext>
                </a:extLst>
              </a:tr>
              <a:tr h="237453">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21. Phương trình, bất phương trình mũ và lôgarit</a:t>
                      </a:r>
                      <a:endParaRPr lang="x-none" dirty="0"/>
                    </a:p>
                  </a:txBody>
                  <a:tcPr marL="28627" marR="28627" marT="0" marB="0"/>
                </a:tc>
                <a:tc>
                  <a:txBody>
                    <a:bodyPr/>
                    <a:lstStyle/>
                    <a:p>
                      <a:pPr algn="ctr"/>
                      <a:r>
                        <a:rPr lang="vi-VN" sz="1600" spc="20">
                          <a:effectLst/>
                          <a:latin typeface="Arial" panose="020B0604020202020204" pitchFamily="34" charset="0"/>
                          <a:cs typeface="Arial" panose="020B0604020202020204" pitchFamily="34" charset="0"/>
                        </a:rPr>
                        <a:t>2</a:t>
                      </a:r>
                      <a:endParaRPr lang="x-none" sz="160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2979550896"/>
                  </a:ext>
                </a:extLst>
              </a:tr>
              <a:tr h="238163">
                <a:tc vMerge="1">
                  <a:txBody>
                    <a:bodyPr/>
                    <a:lstStyle/>
                    <a:p>
                      <a:endParaRPr lang="x-none"/>
                    </a:p>
                  </a:txBody>
                  <a:tcPr/>
                </a:tc>
                <a:tc>
                  <a:txBody>
                    <a:bodyPr/>
                    <a:lstStyle/>
                    <a:p>
                      <a:r>
                        <a:rPr lang="x-none" sz="1600" spc="20">
                          <a:effectLst/>
                          <a:latin typeface="Arial" panose="020B0604020202020204" pitchFamily="34" charset="0"/>
                          <a:cs typeface="Arial" panose="020B0604020202020204" pitchFamily="34" charset="0"/>
                        </a:rPr>
                        <a:t>Bài</a:t>
                      </a:r>
                      <a:r>
                        <a:rPr lang="vi-VN" sz="1600" spc="20">
                          <a:effectLst/>
                          <a:latin typeface="Arial" panose="020B0604020202020204" pitchFamily="34" charset="0"/>
                          <a:cs typeface="Arial" panose="020B0604020202020204" pitchFamily="34" charset="0"/>
                        </a:rPr>
                        <a:t> tập cuối chương VI</a:t>
                      </a:r>
                      <a:endParaRPr lang="x-none"/>
                    </a:p>
                  </a:txBody>
                  <a:tcPr marL="28627" marR="28627" marT="0" marB="0"/>
                </a:tc>
                <a:tc>
                  <a:txBody>
                    <a:bodyPr/>
                    <a:lstStyle/>
                    <a:p>
                      <a:pPr algn="ctr"/>
                      <a:r>
                        <a:rPr lang="vi-VN" sz="1600" spc="20">
                          <a:effectLst/>
                          <a:latin typeface="Arial" panose="020B0604020202020204" pitchFamily="34" charset="0"/>
                          <a:cs typeface="Arial" panose="020B0604020202020204" pitchFamily="34" charset="0"/>
                        </a:rPr>
                        <a:t>1</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2073176555"/>
                  </a:ext>
                </a:extLst>
              </a:tr>
              <a:tr h="238163">
                <a:tc rowSpan="7">
                  <a:txBody>
                    <a:bodyPr/>
                    <a:lstStyle/>
                    <a:p>
                      <a:pPr algn="just"/>
                      <a:r>
                        <a:rPr lang="x-none" sz="1600" spc="20" dirty="0">
                          <a:effectLst/>
                          <a:latin typeface="Arial" panose="020B0604020202020204" pitchFamily="34" charset="0"/>
                          <a:cs typeface="Arial" panose="020B0604020202020204" pitchFamily="34" charset="0"/>
                        </a:rPr>
                        <a:t>CHƯƠNG</a:t>
                      </a:r>
                      <a:r>
                        <a:rPr lang="vi-VN" sz="1600" spc="20" dirty="0">
                          <a:effectLst/>
                          <a:latin typeface="Arial" panose="020B0604020202020204" pitchFamily="34" charset="0"/>
                          <a:cs typeface="Arial" panose="020B0604020202020204" pitchFamily="34" charset="0"/>
                        </a:rPr>
                        <a:t> VII. QUAN HỆ VUÔNG GÓC TRONG KHÔNG GIAN (17 tiết)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41564" marB="41564" anchor="ctr">
                    <a:solidFill>
                      <a:schemeClr val="tx2"/>
                    </a:solidFill>
                  </a:tcPr>
                </a:tc>
                <a:tc>
                  <a:txBody>
                    <a:bodyPr/>
                    <a:lstStyle/>
                    <a:p>
                      <a:pPr algn="just"/>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a:t>
                      </a:r>
                      <a:r>
                        <a:rPr lang="vi-VN" sz="1600" spc="20" dirty="0">
                          <a:effectLst/>
                        </a:rPr>
                        <a:t>22. Hai đường thẳng vuông góc</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tc>
                  <a:txBody>
                    <a:bodyPr/>
                    <a:lstStyle/>
                    <a:p>
                      <a:pPr algn="ctr"/>
                      <a:r>
                        <a:rPr lang="vi-VN" sz="1600" spc="20">
                          <a:effectLst/>
                        </a:rPr>
                        <a:t>2</a:t>
                      </a:r>
                      <a:endParaRPr lang="x-non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8627" marR="28627" marT="0" marB="0"/>
                </a:tc>
                <a:extLst>
                  <a:ext uri="{0D108BD9-81ED-4DB2-BD59-A6C34878D82A}">
                    <a16:rowId xmlns:a16="http://schemas.microsoft.com/office/drawing/2014/main" val="3282139709"/>
                  </a:ext>
                </a:extLst>
              </a:tr>
              <a:tr h="264334">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23. Đường thẳng vuông góc với mặt phẳng</a:t>
                      </a:r>
                      <a:endParaRPr lang="x-none" dirty="0"/>
                    </a:p>
                  </a:txBody>
                  <a:tcPr marL="28627" marR="28627" marT="0" marB="0"/>
                </a:tc>
                <a:tc>
                  <a:txBody>
                    <a:bodyPr/>
                    <a:lstStyle/>
                    <a:p>
                      <a:pPr algn="ctr"/>
                      <a:r>
                        <a:rPr lang="vi-VN" sz="1600" spc="20" dirty="0">
                          <a:effectLst/>
                          <a:latin typeface="Arial" panose="020B0604020202020204" pitchFamily="34" charset="0"/>
                          <a:cs typeface="Arial" panose="020B0604020202020204" pitchFamily="34" charset="0"/>
                        </a:rPr>
                        <a:t>3</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3260290627"/>
                  </a:ext>
                </a:extLst>
              </a:tr>
              <a:tr h="237453">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24. Phép chiếu vuông góc. Góc giữa đường thẳng và mặt phẳng</a:t>
                      </a:r>
                      <a:endParaRPr lang="x-none" dirty="0"/>
                    </a:p>
                  </a:txBody>
                  <a:tcPr marL="28627" marR="28627" marT="0" marB="0"/>
                </a:tc>
                <a:tc>
                  <a:txBody>
                    <a:bodyPr/>
                    <a:lstStyle/>
                    <a:p>
                      <a:pPr algn="ctr"/>
                      <a:r>
                        <a:rPr lang="vi-VN" sz="1600" spc="20">
                          <a:effectLst/>
                          <a:latin typeface="Arial" panose="020B0604020202020204" pitchFamily="34" charset="0"/>
                          <a:cs typeface="Arial" panose="020B0604020202020204" pitchFamily="34" charset="0"/>
                        </a:rPr>
                        <a:t>2</a:t>
                      </a:r>
                      <a:endParaRPr lang="x-none" sz="160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2871364868"/>
                  </a:ext>
                </a:extLst>
              </a:tr>
              <a:tr h="238163">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25. Hai mặt phẳng vuông góc</a:t>
                      </a:r>
                      <a:endParaRPr lang="x-none" dirty="0"/>
                    </a:p>
                  </a:txBody>
                  <a:tcPr marL="28627" marR="28627" marT="0" marB="0"/>
                </a:tc>
                <a:tc>
                  <a:txBody>
                    <a:bodyPr/>
                    <a:lstStyle/>
                    <a:p>
                      <a:pPr algn="ctr"/>
                      <a:r>
                        <a:rPr lang="vi-VN" sz="1600" spc="20" dirty="0">
                          <a:effectLst/>
                          <a:latin typeface="Arial" panose="020B0604020202020204" pitchFamily="34" charset="0"/>
                          <a:cs typeface="Arial" panose="020B0604020202020204" pitchFamily="34" charset="0"/>
                        </a:rPr>
                        <a:t>4</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3829853850"/>
                  </a:ext>
                </a:extLst>
              </a:tr>
              <a:tr h="267134">
                <a:tc vMerge="1">
                  <a:txBody>
                    <a:bodyPr/>
                    <a:lstStyle/>
                    <a:p>
                      <a:endParaRPr lang="x-none"/>
                    </a:p>
                  </a:txBody>
                  <a:tcPr/>
                </a:tc>
                <a:tc>
                  <a:txBody>
                    <a:bodyPr/>
                    <a:lstStyle/>
                    <a:p>
                      <a:r>
                        <a:rPr lang="x-none" dirty="0"/>
                        <a:t>Bài 26. Khoảng cách</a:t>
                      </a:r>
                    </a:p>
                  </a:txBody>
                  <a:tcPr marL="28627" marR="28627" marT="0" marB="0"/>
                </a:tc>
                <a:tc>
                  <a:txBody>
                    <a:bodyPr/>
                    <a:lstStyle/>
                    <a:p>
                      <a:pPr algn="ctr"/>
                      <a:r>
                        <a:rPr lang="x-none" sz="1600" dirty="0">
                          <a:effectLst/>
                          <a:latin typeface="Arial" panose="020B0604020202020204" pitchFamily="34" charset="0"/>
                          <a:ea typeface="Times New Roman" panose="02020603050405020304" pitchFamily="18" charset="0"/>
                          <a:cs typeface="Arial" panose="020B0604020202020204" pitchFamily="34" charset="0"/>
                        </a:rPr>
                        <a:t>3</a:t>
                      </a:r>
                    </a:p>
                  </a:txBody>
                  <a:tcPr marL="28627" marR="28627" marT="0" marB="0"/>
                </a:tc>
                <a:extLst>
                  <a:ext uri="{0D108BD9-81ED-4DB2-BD59-A6C34878D82A}">
                    <a16:rowId xmlns:a16="http://schemas.microsoft.com/office/drawing/2014/main" val="2635590152"/>
                  </a:ext>
                </a:extLst>
              </a:tr>
              <a:tr h="267134">
                <a:tc vMerge="1">
                  <a:txBody>
                    <a:bodyPr/>
                    <a:lstStyle/>
                    <a:p>
                      <a:endParaRPr lang="x-none"/>
                    </a:p>
                  </a:txBody>
                  <a:tcPr/>
                </a:tc>
                <a:tc>
                  <a:txBody>
                    <a:bodyPr/>
                    <a:lstStyle/>
                    <a:p>
                      <a:r>
                        <a:rPr lang="x-none" dirty="0"/>
                        <a:t>Bài 27. Thể tích</a:t>
                      </a:r>
                    </a:p>
                  </a:txBody>
                  <a:tcPr marL="28627" marR="28627" marT="0" marB="0"/>
                </a:tc>
                <a:tc>
                  <a:txBody>
                    <a:bodyPr/>
                    <a:lstStyle/>
                    <a:p>
                      <a:pPr algn="ctr"/>
                      <a:r>
                        <a:rPr lang="x-none" sz="1600" dirty="0">
                          <a:effectLst/>
                          <a:latin typeface="Arial" panose="020B0604020202020204" pitchFamily="34" charset="0"/>
                          <a:ea typeface="Times New Roman" panose="02020603050405020304" pitchFamily="18" charset="0"/>
                          <a:cs typeface="Arial" panose="020B0604020202020204" pitchFamily="34" charset="0"/>
                        </a:rPr>
                        <a:t>2</a:t>
                      </a:r>
                    </a:p>
                  </a:txBody>
                  <a:tcPr marL="28627" marR="28627" marT="0" marB="0"/>
                </a:tc>
                <a:extLst>
                  <a:ext uri="{0D108BD9-81ED-4DB2-BD59-A6C34878D82A}">
                    <a16:rowId xmlns:a16="http://schemas.microsoft.com/office/drawing/2014/main" val="2098338824"/>
                  </a:ext>
                </a:extLst>
              </a:tr>
              <a:tr h="238163">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tập cuối chương VII</a:t>
                      </a:r>
                      <a:endParaRPr lang="x-none" dirty="0"/>
                    </a:p>
                  </a:txBody>
                  <a:tcPr marL="28627" marR="28627" marT="0" marB="0"/>
                </a:tc>
                <a:tc>
                  <a:txBody>
                    <a:bodyPr/>
                    <a:lstStyle/>
                    <a:p>
                      <a:pPr algn="ctr"/>
                      <a:r>
                        <a:rPr lang="vi-VN" sz="1600" spc="20" dirty="0">
                          <a:effectLst/>
                          <a:latin typeface="Arial" panose="020B0604020202020204" pitchFamily="34" charset="0"/>
                          <a:cs typeface="Arial" panose="020B0604020202020204" pitchFamily="34" charset="0"/>
                        </a:rPr>
                        <a:t>1</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380095882"/>
                  </a:ext>
                </a:extLst>
              </a:tr>
              <a:tr h="318403">
                <a:tc>
                  <a:txBody>
                    <a:bodyPr/>
                    <a:lstStyle/>
                    <a:p>
                      <a:pPr algn="just"/>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41564" marB="41564" anchor="ctr">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600" spc="20" dirty="0">
                          <a:effectLst/>
                          <a:latin typeface="Arial" panose="020B0604020202020204" pitchFamily="34" charset="0"/>
                          <a:cs typeface="Arial" panose="020B0604020202020204" pitchFamily="34" charset="0"/>
                        </a:rPr>
                        <a:t>Ôn</a:t>
                      </a:r>
                      <a:r>
                        <a:rPr lang="vi-VN" sz="1600" spc="20" dirty="0">
                          <a:effectLst/>
                          <a:latin typeface="+mn-lt"/>
                          <a:cs typeface="Arial" panose="020B0604020202020204" pitchFamily="34" charset="0"/>
                        </a:rPr>
                        <a:t> tập và kiểm tra giữa kì II</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solidFill>
                      <a:schemeClr val="accent2">
                        <a:lumMod val="60000"/>
                        <a:lumOff val="40000"/>
                      </a:schemeClr>
                    </a:solidFill>
                  </a:tcPr>
                </a:tc>
                <a:tc>
                  <a:txBody>
                    <a:bodyPr/>
                    <a:lstStyle/>
                    <a:p>
                      <a:pPr algn="ctr"/>
                      <a:r>
                        <a:rPr lang="x-none" sz="1600" dirty="0">
                          <a:effectLst/>
                          <a:latin typeface="Arial" panose="020B0604020202020204" pitchFamily="34" charset="0"/>
                          <a:ea typeface="Times New Roman" panose="02020603050405020304" pitchFamily="18" charset="0"/>
                          <a:cs typeface="Arial" panose="020B0604020202020204" pitchFamily="34" charset="0"/>
                        </a:rPr>
                        <a:t>3</a:t>
                      </a:r>
                    </a:p>
                  </a:txBody>
                  <a:tcPr marL="28627" marR="28627" marT="0" marB="0">
                    <a:solidFill>
                      <a:schemeClr val="accent2">
                        <a:lumMod val="60000"/>
                        <a:lumOff val="40000"/>
                      </a:schemeClr>
                    </a:solidFill>
                  </a:tcPr>
                </a:tc>
                <a:extLst>
                  <a:ext uri="{0D108BD9-81ED-4DB2-BD59-A6C34878D82A}">
                    <a16:rowId xmlns:a16="http://schemas.microsoft.com/office/drawing/2014/main" val="529650921"/>
                  </a:ext>
                </a:extLst>
              </a:tr>
              <a:tr h="238163">
                <a:tc rowSpan="4">
                  <a:txBody>
                    <a:bodyPr/>
                    <a:lstStyle/>
                    <a:p>
                      <a:r>
                        <a:rPr lang="x-none" dirty="0"/>
                        <a:t>CHƯƠNG VIII. CÁC QUY TẮC TÍNH XÁC SUẤT (9 tiết)</a:t>
                      </a:r>
                    </a:p>
                  </a:txBody>
                  <a:tcPr anchor="ctr">
                    <a:solidFill>
                      <a:schemeClr val="tx2"/>
                    </a:solidFill>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28. Biến cố hợp, biến cố giao, biến cố độc lập</a:t>
                      </a:r>
                      <a:endParaRPr lang="x-none" dirty="0"/>
                    </a:p>
                  </a:txBody>
                  <a:tcPr marL="28627" marR="28627" marT="0" marB="0"/>
                </a:tc>
                <a:tc>
                  <a:txBody>
                    <a:bodyPr/>
                    <a:lstStyle/>
                    <a:p>
                      <a:pPr algn="ctr"/>
                      <a:r>
                        <a:rPr lang="vi-VN" sz="1600" spc="20" dirty="0">
                          <a:effectLst/>
                          <a:latin typeface="Arial" panose="020B0604020202020204" pitchFamily="34" charset="0"/>
                          <a:ea typeface="Times New Roman" panose="02020603050405020304" pitchFamily="18" charset="0"/>
                          <a:cs typeface="Arial" panose="020B0604020202020204" pitchFamily="34" charset="0"/>
                        </a:rPr>
                        <a:t>3</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2569877226"/>
                  </a:ext>
                </a:extLst>
              </a:tr>
              <a:tr h="238163">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29. Công thức cộng xác suất</a:t>
                      </a:r>
                      <a:endParaRPr lang="x-none" dirty="0"/>
                    </a:p>
                  </a:txBody>
                  <a:tcPr marL="28627" marR="28627" marT="0" marB="0"/>
                </a:tc>
                <a:tc>
                  <a:txBody>
                    <a:bodyPr/>
                    <a:lstStyle/>
                    <a:p>
                      <a:pPr algn="ctr"/>
                      <a:r>
                        <a:rPr lang="vi-VN" sz="1600" spc="20" dirty="0">
                          <a:effectLst/>
                          <a:latin typeface="Arial" panose="020B0604020202020204" pitchFamily="34" charset="0"/>
                          <a:ea typeface="Times New Roman" panose="02020603050405020304" pitchFamily="18" charset="0"/>
                          <a:cs typeface="Arial" panose="020B0604020202020204" pitchFamily="34" charset="0"/>
                        </a:rPr>
                        <a:t>3</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1569994486"/>
                  </a:ext>
                </a:extLst>
              </a:tr>
              <a:tr h="238163">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30. Công thức nhân xác suất cho hai biến cố độc lập</a:t>
                      </a:r>
                      <a:endParaRPr lang="x-none" dirty="0"/>
                    </a:p>
                  </a:txBody>
                  <a:tcPr marL="28627" marR="28627" marT="0" marB="0"/>
                </a:tc>
                <a:tc>
                  <a:txBody>
                    <a:bodyPr/>
                    <a:lstStyle/>
                    <a:p>
                      <a:pPr algn="ctr"/>
                      <a:r>
                        <a:rPr lang="vi-VN" sz="1600" spc="20">
                          <a:effectLst/>
                          <a:latin typeface="Arial" panose="020B0604020202020204" pitchFamily="34" charset="0"/>
                          <a:cs typeface="Arial" panose="020B0604020202020204" pitchFamily="34" charset="0"/>
                        </a:rPr>
                        <a:t>2</a:t>
                      </a:r>
                      <a:endParaRPr lang="x-none" sz="160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3515953667"/>
                  </a:ext>
                </a:extLst>
              </a:tr>
              <a:tr h="238163">
                <a:tc vMerge="1">
                  <a:txBody>
                    <a:bodyPr/>
                    <a:lstStyle/>
                    <a:p>
                      <a:endParaRPr lang="x-none"/>
                    </a:p>
                  </a:txBody>
                  <a:tcPr/>
                </a:tc>
                <a:tc>
                  <a:txBody>
                    <a:bodyPr/>
                    <a:lstStyle/>
                    <a:p>
                      <a:r>
                        <a:rPr lang="x-none" sz="1600" spc="20">
                          <a:effectLst/>
                          <a:latin typeface="Arial" panose="020B0604020202020204" pitchFamily="34" charset="0"/>
                          <a:cs typeface="Arial" panose="020B0604020202020204" pitchFamily="34" charset="0"/>
                        </a:rPr>
                        <a:t>Bài</a:t>
                      </a:r>
                      <a:r>
                        <a:rPr lang="vi-VN" sz="1600" spc="20">
                          <a:effectLst/>
                          <a:latin typeface="Arial" panose="020B0604020202020204" pitchFamily="34" charset="0"/>
                          <a:cs typeface="Arial" panose="020B0604020202020204" pitchFamily="34" charset="0"/>
                        </a:rPr>
                        <a:t> tập cuối chương VIII</a:t>
                      </a:r>
                      <a:endParaRPr lang="x-none"/>
                    </a:p>
                  </a:txBody>
                  <a:tcPr marL="28627" marR="28627" marT="0" marB="0"/>
                </a:tc>
                <a:tc>
                  <a:txBody>
                    <a:bodyPr/>
                    <a:lstStyle/>
                    <a:p>
                      <a:pPr algn="ctr"/>
                      <a:r>
                        <a:rPr lang="vi-VN" sz="1600" spc="20">
                          <a:effectLst/>
                          <a:latin typeface="Arial" panose="020B0604020202020204" pitchFamily="34" charset="0"/>
                          <a:cs typeface="Arial" panose="020B0604020202020204" pitchFamily="34" charset="0"/>
                        </a:rPr>
                        <a:t>1</a:t>
                      </a:r>
                      <a:endParaRPr lang="x-none" sz="160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3057495101"/>
                  </a:ext>
                </a:extLst>
              </a:tr>
              <a:tr h="245016">
                <a:tc rowSpan="4">
                  <a:txBody>
                    <a:bodyPr/>
                    <a:lstStyle/>
                    <a:p>
                      <a:pPr algn="just"/>
                      <a:r>
                        <a:rPr lang="x-none" sz="1600" spc="20" dirty="0">
                          <a:effectLst/>
                          <a:latin typeface="Arial" panose="020B0604020202020204" pitchFamily="34" charset="0"/>
                          <a:cs typeface="Arial" panose="020B0604020202020204" pitchFamily="34" charset="0"/>
                        </a:rPr>
                        <a:t>CHƯƠNG</a:t>
                      </a:r>
                      <a:r>
                        <a:rPr lang="vi-VN" sz="1600" spc="20" dirty="0">
                          <a:effectLst/>
                          <a:latin typeface="Arial" panose="020B0604020202020204" pitchFamily="34" charset="0"/>
                          <a:cs typeface="Arial" panose="020B0604020202020204" pitchFamily="34" charset="0"/>
                        </a:rPr>
                        <a:t> IX. ĐẠO HÀM (7 tiết)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41564" marB="41564" anchor="ctr">
                    <a:solidFill>
                      <a:schemeClr val="tx2"/>
                    </a:solidFill>
                  </a:tcPr>
                </a:tc>
                <a:tc>
                  <a:txBody>
                    <a:bodyPr/>
                    <a:lstStyle/>
                    <a:p>
                      <a:pPr algn="just"/>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31. Định nghĩa và ý nghĩa của đạo hàm</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tc>
                  <a:txBody>
                    <a:bodyPr/>
                    <a:lstStyle/>
                    <a:p>
                      <a:pPr algn="ctr"/>
                      <a:r>
                        <a:rPr lang="vi-VN" sz="1600" spc="20">
                          <a:effectLst/>
                          <a:latin typeface="Arial" panose="020B0604020202020204" pitchFamily="34" charset="0"/>
                          <a:cs typeface="Arial" panose="020B0604020202020204" pitchFamily="34" charset="0"/>
                        </a:rPr>
                        <a:t>2</a:t>
                      </a:r>
                      <a:endParaRPr lang="x-none" sz="160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3736521754"/>
                  </a:ext>
                </a:extLst>
              </a:tr>
              <a:tr h="237453">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Bài</a:t>
                      </a:r>
                      <a:r>
                        <a:rPr lang="vi-VN" sz="1600" spc="20" dirty="0">
                          <a:effectLst/>
                          <a:latin typeface="Arial" panose="020B0604020202020204" pitchFamily="34" charset="0"/>
                          <a:cs typeface="Arial" panose="020B0604020202020204" pitchFamily="34" charset="0"/>
                        </a:rPr>
                        <a:t> 32. Các quy tắc tính đạo hàm</a:t>
                      </a:r>
                      <a:endParaRPr lang="x-none" dirty="0"/>
                    </a:p>
                  </a:txBody>
                  <a:tcPr marL="28627" marR="28627" marT="0" marB="0"/>
                </a:tc>
                <a:tc>
                  <a:txBody>
                    <a:bodyPr/>
                    <a:lstStyle/>
                    <a:p>
                      <a:pPr algn="ctr"/>
                      <a:r>
                        <a:rPr lang="vi-VN" sz="1600" spc="20" dirty="0">
                          <a:effectLst/>
                          <a:latin typeface="Arial" panose="020B0604020202020204" pitchFamily="34" charset="0"/>
                          <a:cs typeface="Arial" panose="020B0604020202020204" pitchFamily="34" charset="0"/>
                        </a:rPr>
                        <a:t>3</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1280417715"/>
                  </a:ext>
                </a:extLst>
              </a:tr>
              <a:tr h="267134">
                <a:tc vMerge="1">
                  <a:txBody>
                    <a:bodyPr/>
                    <a:lstStyle/>
                    <a:p>
                      <a:endParaRPr lang="x-none"/>
                    </a:p>
                  </a:txBody>
                  <a:tcPr/>
                </a:tc>
                <a:tc>
                  <a:txBody>
                    <a:bodyPr/>
                    <a:lstStyle/>
                    <a:p>
                      <a:r>
                        <a:rPr lang="x-none" dirty="0"/>
                        <a:t>Bài 33. Đạo hàm cấp hai</a:t>
                      </a:r>
                    </a:p>
                  </a:txBody>
                  <a:tcPr marL="28627" marR="28627" marT="0" marB="0"/>
                </a:tc>
                <a:tc>
                  <a:txBody>
                    <a:bodyPr/>
                    <a:lstStyle/>
                    <a:p>
                      <a:pPr algn="ctr"/>
                      <a:r>
                        <a:rPr lang="x-none" sz="1600" dirty="0">
                          <a:effectLst/>
                          <a:latin typeface="Arial" panose="020B0604020202020204" pitchFamily="34" charset="0"/>
                          <a:ea typeface="Times New Roman" panose="02020603050405020304" pitchFamily="18" charset="0"/>
                          <a:cs typeface="Arial" panose="020B0604020202020204" pitchFamily="34" charset="0"/>
                        </a:rPr>
                        <a:t>1</a:t>
                      </a:r>
                    </a:p>
                  </a:txBody>
                  <a:tcPr marL="28627" marR="28627" marT="0" marB="0"/>
                </a:tc>
                <a:extLst>
                  <a:ext uri="{0D108BD9-81ED-4DB2-BD59-A6C34878D82A}">
                    <a16:rowId xmlns:a16="http://schemas.microsoft.com/office/drawing/2014/main" val="2331018653"/>
                  </a:ext>
                </a:extLst>
              </a:tr>
              <a:tr h="238163">
                <a:tc vMerge="1">
                  <a:txBody>
                    <a:bodyPr/>
                    <a:lstStyle/>
                    <a:p>
                      <a:endParaRPr lang="x-none"/>
                    </a:p>
                  </a:txBody>
                  <a:tcPr/>
                </a:tc>
                <a:tc>
                  <a:txBody>
                    <a:bodyPr/>
                    <a:lstStyle/>
                    <a:p>
                      <a:r>
                        <a:rPr lang="x-none" sz="1600" spc="20">
                          <a:effectLst/>
                          <a:latin typeface="Arial" panose="020B0604020202020204" pitchFamily="34" charset="0"/>
                          <a:cs typeface="Arial" panose="020B0604020202020204" pitchFamily="34" charset="0"/>
                        </a:rPr>
                        <a:t>Bài</a:t>
                      </a:r>
                      <a:r>
                        <a:rPr lang="vi-VN" sz="1600" spc="20">
                          <a:effectLst/>
                          <a:latin typeface="Arial" panose="020B0604020202020204" pitchFamily="34" charset="0"/>
                          <a:cs typeface="Arial" panose="020B0604020202020204" pitchFamily="34" charset="0"/>
                        </a:rPr>
                        <a:t> tập cuối chương IX</a:t>
                      </a:r>
                      <a:endParaRPr lang="x-none"/>
                    </a:p>
                  </a:txBody>
                  <a:tcPr marL="28627" marR="28627" marT="0" marB="0"/>
                </a:tc>
                <a:tc>
                  <a:txBody>
                    <a:bodyPr/>
                    <a:lstStyle/>
                    <a:p>
                      <a:pPr algn="ctr"/>
                      <a:r>
                        <a:rPr lang="vi-VN" sz="1600" spc="20">
                          <a:effectLst/>
                          <a:latin typeface="Arial" panose="020B0604020202020204" pitchFamily="34" charset="0"/>
                          <a:cs typeface="Arial" panose="020B0604020202020204" pitchFamily="34" charset="0"/>
                        </a:rPr>
                        <a:t>1</a:t>
                      </a:r>
                      <a:endParaRPr lang="x-none" sz="160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3042887829"/>
                  </a:ext>
                </a:extLst>
              </a:tr>
              <a:tr h="250832">
                <a:tc rowSpan="2">
                  <a:txBody>
                    <a:bodyPr/>
                    <a:lstStyle/>
                    <a:p>
                      <a:pPr algn="just"/>
                      <a:r>
                        <a:rPr lang="x-none" sz="1600" spc="20" dirty="0">
                          <a:effectLst/>
                          <a:latin typeface="Arial" panose="020B0604020202020204" pitchFamily="34" charset="0"/>
                          <a:cs typeface="Arial" panose="020B0604020202020204" pitchFamily="34" charset="0"/>
                        </a:rPr>
                        <a:t>HOẠT</a:t>
                      </a:r>
                      <a:r>
                        <a:rPr lang="vi-VN" sz="1600" spc="20" dirty="0">
                          <a:effectLst/>
                          <a:latin typeface="Arial" panose="020B0604020202020204" pitchFamily="34" charset="0"/>
                          <a:cs typeface="Arial" panose="020B0604020202020204" pitchFamily="34" charset="0"/>
                        </a:rPr>
                        <a:t> ĐỘNG THỰC HÀNH TRẢI NGHIỆM (3 tiết)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41564" marB="41564" anchor="ctr">
                    <a:solidFill>
                      <a:schemeClr val="tx2"/>
                    </a:solidFill>
                  </a:tcPr>
                </a:tc>
                <a:tc>
                  <a:txBody>
                    <a:bodyPr/>
                    <a:lstStyle/>
                    <a:p>
                      <a:pPr algn="just"/>
                      <a:r>
                        <a:rPr lang="x-none" sz="1600" spc="20" dirty="0">
                          <a:effectLst/>
                          <a:latin typeface="Arial" panose="020B0604020202020204" pitchFamily="34" charset="0"/>
                          <a:cs typeface="Arial" panose="020B0604020202020204" pitchFamily="34" charset="0"/>
                        </a:rPr>
                        <a:t>Một</a:t>
                      </a:r>
                      <a:r>
                        <a:rPr lang="vi-VN" sz="1600" spc="20" dirty="0">
                          <a:effectLst/>
                          <a:latin typeface="Arial" panose="020B0604020202020204" pitchFamily="34" charset="0"/>
                          <a:cs typeface="Arial" panose="020B0604020202020204" pitchFamily="34" charset="0"/>
                        </a:rPr>
                        <a:t> vài mô hình toán học sử dụng hàm số mũ và hàm số lôgarit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tc>
                  <a:txBody>
                    <a:bodyPr/>
                    <a:lstStyle/>
                    <a:p>
                      <a:pPr algn="ctr"/>
                      <a:r>
                        <a:rPr lang="vi-VN" sz="1600" spc="20" dirty="0">
                          <a:effectLst/>
                          <a:latin typeface="Arial" panose="020B0604020202020204" pitchFamily="34" charset="0"/>
                          <a:ea typeface="Times New Roman" panose="02020603050405020304" pitchFamily="18" charset="0"/>
                          <a:cs typeface="Arial" panose="020B0604020202020204" pitchFamily="34" charset="0"/>
                        </a:rPr>
                        <a:t>1</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1588457273"/>
                  </a:ext>
                </a:extLst>
              </a:tr>
              <a:tr h="305024">
                <a:tc vMerge="1">
                  <a:txBody>
                    <a:bodyPr/>
                    <a:lstStyle/>
                    <a:p>
                      <a:endParaRPr lang="x-none"/>
                    </a:p>
                  </a:txBody>
                  <a:tcPr/>
                </a:tc>
                <a:tc>
                  <a:txBody>
                    <a:bodyPr/>
                    <a:lstStyle/>
                    <a:p>
                      <a:r>
                        <a:rPr lang="x-none" sz="1600" spc="20" dirty="0">
                          <a:effectLst/>
                          <a:latin typeface="Arial" panose="020B0604020202020204" pitchFamily="34" charset="0"/>
                          <a:cs typeface="Arial" panose="020B0604020202020204" pitchFamily="34" charset="0"/>
                        </a:rPr>
                        <a:t>Hoạt động thực hành trải nghiệm Hình học</a:t>
                      </a:r>
                      <a:endParaRPr lang="x-none" dirty="0"/>
                    </a:p>
                  </a:txBody>
                  <a:tcPr marL="28627" marR="28627" marT="0" marB="0"/>
                </a:tc>
                <a:tc>
                  <a:txBody>
                    <a:bodyPr/>
                    <a:lstStyle/>
                    <a:p>
                      <a:pPr algn="ctr"/>
                      <a:r>
                        <a:rPr lang="vi-VN" sz="1600" spc="20" dirty="0">
                          <a:effectLst/>
                          <a:latin typeface="Arial" panose="020B0604020202020204" pitchFamily="34" charset="0"/>
                          <a:ea typeface="Times New Roman" panose="02020603050405020304" pitchFamily="18" charset="0"/>
                          <a:cs typeface="Arial" panose="020B0604020202020204" pitchFamily="34" charset="0"/>
                        </a:rPr>
                        <a:t>2</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tc>
                <a:extLst>
                  <a:ext uri="{0D108BD9-81ED-4DB2-BD59-A6C34878D82A}">
                    <a16:rowId xmlns:a16="http://schemas.microsoft.com/office/drawing/2014/main" val="438748329"/>
                  </a:ext>
                </a:extLst>
              </a:tr>
              <a:tr h="238163">
                <a:tc>
                  <a:txBody>
                    <a:bodyPr/>
                    <a:lstStyle/>
                    <a:p>
                      <a:pPr algn="just"/>
                      <a:r>
                        <a:rPr lang="x-none" sz="1600" spc="20" dirty="0">
                          <a:effectLst/>
                          <a:latin typeface="Arial" panose="020B0604020202020204" pitchFamily="34" charset="0"/>
                          <a:cs typeface="Arial" panose="020B0604020202020204" pitchFamily="34" charset="0"/>
                        </a:rPr>
                        <a:t> </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solidFill>
                      <a:schemeClr val="accent2">
                        <a:lumMod val="60000"/>
                        <a:lumOff val="40000"/>
                      </a:schemeClr>
                    </a:solidFill>
                  </a:tcPr>
                </a:tc>
                <a:tc>
                  <a:txBody>
                    <a:bodyPr/>
                    <a:lstStyle/>
                    <a:p>
                      <a:pPr algn="just"/>
                      <a:r>
                        <a:rPr lang="x-none" sz="1600" spc="20" dirty="0">
                          <a:effectLst/>
                          <a:latin typeface="Arial" panose="020B0604020202020204" pitchFamily="34" charset="0"/>
                          <a:cs typeface="Arial" panose="020B0604020202020204" pitchFamily="34" charset="0"/>
                        </a:rPr>
                        <a:t>Ôn</a:t>
                      </a:r>
                      <a:r>
                        <a:rPr lang="vi-VN" sz="1600" spc="20" dirty="0">
                          <a:effectLst/>
                          <a:latin typeface="Arial" panose="020B0604020202020204" pitchFamily="34" charset="0"/>
                          <a:cs typeface="Arial" panose="020B0604020202020204" pitchFamily="34" charset="0"/>
                        </a:rPr>
                        <a:t> tập và kiểm tra cuối kì II</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solidFill>
                      <a:schemeClr val="accent2">
                        <a:lumMod val="60000"/>
                        <a:lumOff val="40000"/>
                      </a:schemeClr>
                    </a:solidFill>
                  </a:tcPr>
                </a:tc>
                <a:tc>
                  <a:txBody>
                    <a:bodyPr/>
                    <a:lstStyle/>
                    <a:p>
                      <a:pPr algn="ctr"/>
                      <a:r>
                        <a:rPr lang="vi-VN" sz="1600" spc="20" dirty="0">
                          <a:effectLst/>
                          <a:latin typeface="Arial" panose="020B0604020202020204" pitchFamily="34" charset="0"/>
                          <a:cs typeface="Arial" panose="020B0604020202020204" pitchFamily="34" charset="0"/>
                        </a:rPr>
                        <a:t>4</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28627" marR="28627" marT="0" marB="0">
                    <a:solidFill>
                      <a:schemeClr val="accent2">
                        <a:lumMod val="60000"/>
                        <a:lumOff val="40000"/>
                      </a:schemeClr>
                    </a:solidFill>
                  </a:tcPr>
                </a:tc>
                <a:extLst>
                  <a:ext uri="{0D108BD9-81ED-4DB2-BD59-A6C34878D82A}">
                    <a16:rowId xmlns:a16="http://schemas.microsoft.com/office/drawing/2014/main" val="4050031368"/>
                  </a:ext>
                </a:extLst>
              </a:tr>
            </a:tbl>
          </a:graphicData>
        </a:graphic>
      </p:graphicFrame>
    </p:spTree>
    <p:extLst>
      <p:ext uri="{BB962C8B-B14F-4D97-AF65-F5344CB8AC3E}">
        <p14:creationId xmlns:p14="http://schemas.microsoft.com/office/powerpoint/2010/main" val="12881131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737307" y="558687"/>
            <a:ext cx="9815870" cy="954107"/>
          </a:xfrm>
          <a:prstGeom prst="rect">
            <a:avLst/>
          </a:prstGeom>
        </p:spPr>
        <p:txBody>
          <a:bodyPr wrap="square">
            <a:spAutoFit/>
          </a:bodyPr>
          <a:lstStyle/>
          <a:p>
            <a:r>
              <a:rPr lang="vi-VN" sz="2800" b="1" dirty="0">
                <a:solidFill>
                  <a:schemeClr val="bg1"/>
                </a:solidFill>
              </a:rPr>
              <a:t>V –</a:t>
            </a:r>
            <a:r>
              <a:rPr lang="vi-VN" sz="2800" b="1" dirty="0"/>
              <a:t> </a:t>
            </a:r>
            <a:r>
              <a:rPr lang="vi-VN" sz="2800" b="1" dirty="0">
                <a:solidFill>
                  <a:schemeClr val="accent5">
                    <a:lumMod val="75000"/>
                  </a:schemeClr>
                </a:solidFill>
              </a:rPr>
              <a:t>PHÂN PHỐI CHƯƠNG TRÌNH GỢI Ý, TIẾN TRÌNH TỔ CHỨC CÁC ĐƠN VỊ BÀI HỌC</a:t>
            </a:r>
            <a:r>
              <a:rPr lang="vi-VN" sz="2800" b="1" dirty="0"/>
              <a:t> </a:t>
            </a:r>
          </a:p>
        </p:txBody>
      </p:sp>
      <p:sp>
        <p:nvSpPr>
          <p:cNvPr id="3" name="Rectangle 2">
            <a:extLst>
              <a:ext uri="{FF2B5EF4-FFF2-40B4-BE49-F238E27FC236}">
                <a16:creationId xmlns:a16="http://schemas.microsoft.com/office/drawing/2014/main" id="{2C1671D2-FA0E-4D40-AAAE-DC0041937EA2}"/>
              </a:ext>
            </a:extLst>
          </p:cNvPr>
          <p:cNvSpPr/>
          <p:nvPr/>
        </p:nvSpPr>
        <p:spPr>
          <a:xfrm>
            <a:off x="590176" y="1649948"/>
            <a:ext cx="10445686" cy="4154984"/>
          </a:xfrm>
          <a:prstGeom prst="rect">
            <a:avLst/>
          </a:prstGeom>
        </p:spPr>
        <p:txBody>
          <a:bodyPr wrap="square">
            <a:spAutoFit/>
          </a:bodyPr>
          <a:lstStyle/>
          <a:p>
            <a:pPr algn="just"/>
            <a:r>
              <a:rPr lang="vi-VN" sz="2400" b="1" dirty="0">
                <a:solidFill>
                  <a:schemeClr val="accent2">
                    <a:lumMod val="50000"/>
                  </a:schemeClr>
                </a:solidFill>
              </a:rPr>
              <a:t>2. Phân phối chương trình cho Chuyên đề học tập Toán 11 (35 tiết)</a:t>
            </a:r>
          </a:p>
          <a:p>
            <a:pPr lvl="1" algn="just"/>
            <a:r>
              <a:rPr lang="vi-VN" sz="2400" dirty="0">
                <a:latin typeface="Arial" panose="020B0604020202020204" pitchFamily="34" charset="0"/>
                <a:cs typeface="Arial" panose="020B0604020202020204" pitchFamily="34" charset="0"/>
              </a:rPr>
              <a:t>Về mặt chuyên môn, cần lưu ý:</a:t>
            </a:r>
          </a:p>
          <a:p>
            <a:pPr marL="800100" lvl="1" indent="-342900" algn="just">
              <a:buFont typeface="Arial" panose="020B0604020202020204" pitchFamily="34" charset="0"/>
              <a:buChar char="•"/>
            </a:pPr>
            <a:r>
              <a:rPr lang="vi-VN" sz="2400" dirty="0">
                <a:latin typeface="Arial" panose="020B0604020202020204" pitchFamily="34" charset="0"/>
                <a:cs typeface="Arial" panose="020B0604020202020204" pitchFamily="34" charset="0"/>
              </a:rPr>
              <a:t>Chuyên đề </a:t>
            </a:r>
            <a:r>
              <a:rPr lang="vi-VN" sz="2400" dirty="0">
                <a:solidFill>
                  <a:schemeClr val="accent5">
                    <a:lumMod val="75000"/>
                  </a:schemeClr>
                </a:solidFill>
                <a:latin typeface="Arial" panose="020B0604020202020204" pitchFamily="34" charset="0"/>
                <a:cs typeface="Arial" panose="020B0604020202020204" pitchFamily="34" charset="0"/>
              </a:rPr>
              <a:t>Phép biến hình trong mặt phẳng </a:t>
            </a:r>
            <a:r>
              <a:rPr lang="vi-VN" sz="2400" dirty="0">
                <a:latin typeface="Arial" panose="020B0604020202020204" pitchFamily="34" charset="0"/>
                <a:cs typeface="Arial" panose="020B0604020202020204" pitchFamily="34" charset="0"/>
              </a:rPr>
              <a:t>(CĐ1) và chuyên đề </a:t>
            </a:r>
            <a:r>
              <a:rPr lang="vi-VN" sz="2400" dirty="0">
                <a:solidFill>
                  <a:schemeClr val="accent5">
                    <a:lumMod val="75000"/>
                  </a:schemeClr>
                </a:solidFill>
                <a:latin typeface="Arial" panose="020B0604020202020204" pitchFamily="34" charset="0"/>
                <a:cs typeface="Arial" panose="020B0604020202020204" pitchFamily="34" charset="0"/>
              </a:rPr>
              <a:t>Làm quen với một vài khái niệm của </a:t>
            </a:r>
            <a:r>
              <a:rPr lang="en-US" sz="2400" dirty="0" smtClean="0">
                <a:solidFill>
                  <a:schemeClr val="accent5">
                    <a:lumMod val="75000"/>
                  </a:schemeClr>
                </a:solidFill>
                <a:latin typeface="Arial" panose="020B0604020202020204" pitchFamily="34" charset="0"/>
                <a:cs typeface="Arial" panose="020B0604020202020204" pitchFamily="34" charset="0"/>
              </a:rPr>
              <a:t>L</a:t>
            </a:r>
            <a:r>
              <a:rPr lang="vi-VN" sz="2400" dirty="0" smtClean="0">
                <a:solidFill>
                  <a:schemeClr val="accent5">
                    <a:lumMod val="75000"/>
                  </a:schemeClr>
                </a:solidFill>
                <a:latin typeface="Arial" panose="020B0604020202020204" pitchFamily="34" charset="0"/>
                <a:cs typeface="Arial" panose="020B0604020202020204" pitchFamily="34" charset="0"/>
              </a:rPr>
              <a:t>í </a:t>
            </a:r>
            <a:r>
              <a:rPr lang="vi-VN" sz="2400" dirty="0">
                <a:solidFill>
                  <a:schemeClr val="accent5">
                    <a:lumMod val="75000"/>
                  </a:schemeClr>
                </a:solidFill>
                <a:latin typeface="Arial" panose="020B0604020202020204" pitchFamily="34" charset="0"/>
                <a:cs typeface="Arial" panose="020B0604020202020204" pitchFamily="34" charset="0"/>
              </a:rPr>
              <a:t>thuyết đồ thị </a:t>
            </a:r>
            <a:r>
              <a:rPr lang="vi-VN" sz="2400" dirty="0">
                <a:latin typeface="Arial" panose="020B0604020202020204" pitchFamily="34" charset="0"/>
                <a:cs typeface="Arial" panose="020B0604020202020204" pitchFamily="34" charset="0"/>
              </a:rPr>
              <a:t>(CĐ2): có thể học vào bất cứ thời điểm nào trong năm học.</a:t>
            </a:r>
          </a:p>
          <a:p>
            <a:pPr marL="800100" lvl="1" indent="-342900" algn="just">
              <a:buFont typeface="Arial" panose="020B0604020202020204" pitchFamily="34" charset="0"/>
              <a:buChar char="•"/>
            </a:pPr>
            <a:r>
              <a:rPr lang="vi-VN" sz="2400" dirty="0">
                <a:latin typeface="Arial" panose="020B0604020202020204" pitchFamily="34" charset="0"/>
                <a:cs typeface="Arial" panose="020B0604020202020204" pitchFamily="34" charset="0"/>
              </a:rPr>
              <a:t>Chuyên đề </a:t>
            </a:r>
            <a:r>
              <a:rPr lang="vi-VN" sz="2400" dirty="0">
                <a:solidFill>
                  <a:schemeClr val="accent5">
                    <a:lumMod val="75000"/>
                  </a:schemeClr>
                </a:solidFill>
                <a:latin typeface="Arial" panose="020B0604020202020204" pitchFamily="34" charset="0"/>
                <a:cs typeface="Arial" panose="020B0604020202020204" pitchFamily="34" charset="0"/>
              </a:rPr>
              <a:t>Một số yếu tố vẽ kĩ thuật </a:t>
            </a:r>
            <a:r>
              <a:rPr lang="vi-VN" sz="2400" dirty="0">
                <a:latin typeface="Arial" panose="020B0604020202020204" pitchFamily="34" charset="0"/>
                <a:cs typeface="Arial" panose="020B0604020202020204" pitchFamily="34" charset="0"/>
              </a:rPr>
              <a:t>(CĐ3): cần học sau khi học xong nội dung tương ứng về Hình học (phép chiếu song song, phép chiếu vuông góc) trong SGK Toán 11 (nên xếp vào HK2).</a:t>
            </a:r>
          </a:p>
          <a:p>
            <a:pPr marL="800100" lvl="1" indent="-342900" algn="just">
              <a:buFont typeface="Arial" panose="020B0604020202020204" pitchFamily="34" charset="0"/>
              <a:buChar char="•"/>
            </a:pPr>
            <a:r>
              <a:rPr lang="vi-VN" sz="2400" dirty="0">
                <a:latin typeface="Arial" panose="020B0604020202020204" pitchFamily="34" charset="0"/>
                <a:cs typeface="Arial" panose="020B0604020202020204" pitchFamily="34" charset="0"/>
              </a:rPr>
              <a:t>Chuyên đề dành 03 tiết cho ôn tập, kiểm tra đánh giá chuyên đề.</a:t>
            </a:r>
          </a:p>
          <a:p>
            <a:pPr lvl="1" algn="just"/>
            <a:r>
              <a:rPr lang="vi-VN" sz="2400" dirty="0">
                <a:latin typeface="Arial" panose="020B0604020202020204" pitchFamily="34" charset="0"/>
                <a:cs typeface="Arial" panose="020B0604020202020204" pitchFamily="34" charset="0"/>
              </a:rPr>
              <a:t>Dưới đây là </a:t>
            </a:r>
            <a:r>
              <a:rPr lang="vi-VN" sz="2400" dirty="0">
                <a:solidFill>
                  <a:srgbClr val="FF0000"/>
                </a:solidFill>
                <a:latin typeface="Arial" panose="020B0604020202020204" pitchFamily="34" charset="0"/>
                <a:cs typeface="Arial" panose="020B0604020202020204" pitchFamily="34" charset="0"/>
              </a:rPr>
              <a:t>Phân phối chương trình gợi ý </a:t>
            </a:r>
            <a:r>
              <a:rPr lang="vi-VN" sz="2400" dirty="0">
                <a:latin typeface="Arial" panose="020B0604020202020204" pitchFamily="34" charset="0"/>
                <a:cs typeface="Arial" panose="020B0604020202020204" pitchFamily="34" charset="0"/>
              </a:rPr>
              <a:t>của nhóm tác giả.</a:t>
            </a:r>
            <a:endParaRPr lang="x-none" sz="2400" dirty="0">
              <a:latin typeface="Arial" panose="020B0604020202020204" pitchFamily="34" charset="0"/>
              <a:cs typeface="Arial" panose="020B0604020202020204" pitchFamily="34" charset="0"/>
            </a:endParaRPr>
          </a:p>
          <a:p>
            <a:pPr algn="just"/>
            <a:endParaRPr lang="vi-VN" sz="2400" dirty="0">
              <a:latin typeface="Arial" panose="020B0604020202020204" pitchFamily="34" charset="0"/>
              <a:cs typeface="Arial" panose="020B0604020202020204" pitchFamily="34" charset="0"/>
            </a:endParaRPr>
          </a:p>
        </p:txBody>
      </p:sp>
      <p:grpSp>
        <p:nvGrpSpPr>
          <p:cNvPr id="5" name="Group 4"/>
          <p:cNvGrpSpPr/>
          <p:nvPr/>
        </p:nvGrpSpPr>
        <p:grpSpPr>
          <a:xfrm>
            <a:off x="590176" y="490916"/>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IV</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18466319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B340B58-7FFD-164C-8D60-8C2C2C3EF6A8}"/>
              </a:ext>
            </a:extLst>
          </p:cNvPr>
          <p:cNvGraphicFramePr>
            <a:graphicFrameLocks noGrp="1"/>
          </p:cNvGraphicFramePr>
          <p:nvPr>
            <p:extLst>
              <p:ext uri="{D42A27DB-BD31-4B8C-83A1-F6EECF244321}">
                <p14:modId xmlns:p14="http://schemas.microsoft.com/office/powerpoint/2010/main" val="1403416463"/>
              </p:ext>
            </p:extLst>
          </p:nvPr>
        </p:nvGraphicFramePr>
        <p:xfrm>
          <a:off x="397465" y="219266"/>
          <a:ext cx="11315699" cy="6490890"/>
        </p:xfrm>
        <a:graphic>
          <a:graphicData uri="http://schemas.openxmlformats.org/drawingml/2006/table">
            <a:tbl>
              <a:tblPr firstRow="1" firstCol="1" lastRow="1" lastCol="1" bandRow="1" bandCol="1">
                <a:tableStyleId>{5C22544A-7EE6-4342-B048-85BDC9FD1C3A}</a:tableStyleId>
              </a:tblPr>
              <a:tblGrid>
                <a:gridCol w="4030844">
                  <a:extLst>
                    <a:ext uri="{9D8B030D-6E8A-4147-A177-3AD203B41FA5}">
                      <a16:colId xmlns:a16="http://schemas.microsoft.com/office/drawing/2014/main" val="289717005"/>
                    </a:ext>
                  </a:extLst>
                </a:gridCol>
                <a:gridCol w="6530190">
                  <a:extLst>
                    <a:ext uri="{9D8B030D-6E8A-4147-A177-3AD203B41FA5}">
                      <a16:colId xmlns:a16="http://schemas.microsoft.com/office/drawing/2014/main" val="3716588271"/>
                    </a:ext>
                  </a:extLst>
                </a:gridCol>
                <a:gridCol w="754665">
                  <a:extLst>
                    <a:ext uri="{9D8B030D-6E8A-4147-A177-3AD203B41FA5}">
                      <a16:colId xmlns:a16="http://schemas.microsoft.com/office/drawing/2014/main" val="31736895"/>
                    </a:ext>
                  </a:extLst>
                </a:gridCol>
              </a:tblGrid>
              <a:tr h="350749">
                <a:tc>
                  <a:txBody>
                    <a:bodyPr/>
                    <a:lstStyle/>
                    <a:p>
                      <a:pPr algn="ctr"/>
                      <a:r>
                        <a:rPr lang="vi-VN" sz="1600" dirty="0">
                          <a:effectLst/>
                          <a:latin typeface="Arial" panose="020B0604020202020204" pitchFamily="34" charset="0"/>
                          <a:cs typeface="Arial" panose="020B0604020202020204" pitchFamily="34" charset="0"/>
                        </a:rPr>
                        <a:t>Tên chuyên đề</a:t>
                      </a:r>
                      <a:endParaRPr lang="x-none" sz="1600" dirty="0">
                        <a:effectLst/>
                        <a:latin typeface="Arial" panose="020B0604020202020204" pitchFamily="34" charset="0"/>
                        <a:cs typeface="Arial" panose="020B0604020202020204" pitchFamily="34" charset="0"/>
                      </a:endParaRPr>
                    </a:p>
                    <a:p>
                      <a:pPr algn="ctr"/>
                      <a:r>
                        <a:rPr lang="en-US" sz="1600" dirty="0">
                          <a:effectLst/>
                          <a:latin typeface="Arial" panose="020B0604020202020204" pitchFamily="34" charset="0"/>
                          <a:cs typeface="Arial" panose="020B0604020202020204" pitchFamily="34" charset="0"/>
                        </a:rPr>
                        <a:t> </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r>
                        <a:rPr lang="vi-VN" sz="1600" dirty="0">
                          <a:effectLst/>
                          <a:latin typeface="Arial" panose="020B0604020202020204" pitchFamily="34" charset="0"/>
                          <a:cs typeface="Arial" panose="020B0604020202020204" pitchFamily="34" charset="0"/>
                        </a:rPr>
                        <a:t>Tên bài</a:t>
                      </a:r>
                      <a:endParaRPr lang="x-none" sz="1600" dirty="0">
                        <a:effectLst/>
                        <a:latin typeface="Arial" panose="020B0604020202020204" pitchFamily="34" charset="0"/>
                        <a:cs typeface="Arial" panose="020B0604020202020204" pitchFamily="34" charset="0"/>
                      </a:endParaRPr>
                    </a:p>
                    <a:p>
                      <a:pPr algn="ctr"/>
                      <a:r>
                        <a:rPr lang="en-US" sz="1600" dirty="0">
                          <a:effectLst/>
                          <a:latin typeface="Arial" panose="020B0604020202020204" pitchFamily="34" charset="0"/>
                          <a:cs typeface="Arial" panose="020B0604020202020204" pitchFamily="34" charset="0"/>
                        </a:rPr>
                        <a:t> </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r>
                        <a:rPr lang="vi-VN" sz="1600" dirty="0">
                          <a:effectLst/>
                          <a:latin typeface="Arial" panose="020B0604020202020204" pitchFamily="34" charset="0"/>
                          <a:cs typeface="Arial" panose="020B0604020202020204" pitchFamily="34" charset="0"/>
                        </a:rPr>
                        <a:t>Số tiết</a:t>
                      </a:r>
                    </a:p>
                    <a:p>
                      <a:r>
                        <a:rPr lang="vi-VN" sz="1600" dirty="0">
                          <a:effectLst/>
                          <a:latin typeface="Arial" panose="020B0604020202020204" pitchFamily="34" charset="0"/>
                          <a:cs typeface="Arial" panose="020B0604020202020204" pitchFamily="34" charset="0"/>
                        </a:rPr>
                        <a:t> </a:t>
                      </a:r>
                      <a:endParaRPr lang="x-none" sz="1600" dirty="0">
                        <a:effectLst/>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776652483"/>
                  </a:ext>
                </a:extLst>
              </a:tr>
              <a:tr h="227177">
                <a:tc rowSpan="8">
                  <a:txBody>
                    <a:bodyPr/>
                    <a:lstStyle/>
                    <a:p>
                      <a:pPr lvl="1" algn="just"/>
                      <a:r>
                        <a:rPr lang="en-US" sz="1600" dirty="0">
                          <a:effectLst/>
                          <a:latin typeface="Arial" panose="020B0604020202020204" pitchFamily="34" charset="0"/>
                          <a:cs typeface="Arial" panose="020B0604020202020204" pitchFamily="34" charset="0"/>
                        </a:rPr>
                        <a:t> </a:t>
                      </a:r>
                      <a:endParaRPr lang="x-none" sz="1600" dirty="0">
                        <a:effectLst/>
                        <a:latin typeface="Arial" panose="020B0604020202020204" pitchFamily="34" charset="0"/>
                        <a:cs typeface="Arial" panose="020B0604020202020204" pitchFamily="34" charset="0"/>
                      </a:endParaRPr>
                    </a:p>
                    <a:p>
                      <a:pPr lvl="1" algn="just">
                        <a:spcBef>
                          <a:spcPts val="35"/>
                        </a:spcBef>
                      </a:pPr>
                      <a:r>
                        <a:rPr lang="en-US" sz="1600" dirty="0">
                          <a:effectLst/>
                          <a:latin typeface="Arial" panose="020B0604020202020204" pitchFamily="34" charset="0"/>
                          <a:cs typeface="Arial" panose="020B0604020202020204" pitchFamily="34" charset="0"/>
                        </a:rPr>
                        <a:t> </a:t>
                      </a:r>
                      <a:endParaRPr lang="x-none" sz="1600" dirty="0">
                        <a:effectLst/>
                        <a:latin typeface="Arial" panose="020B0604020202020204" pitchFamily="34" charset="0"/>
                        <a:cs typeface="Arial" panose="020B0604020202020204" pitchFamily="34" charset="0"/>
                      </a:endParaRPr>
                    </a:p>
                    <a:p>
                      <a:pPr marL="504190" marR="45720" lvl="1" algn="just">
                        <a:lnSpc>
                          <a:spcPts val="1600"/>
                        </a:lnSpc>
                        <a:spcAft>
                          <a:spcPts val="0"/>
                        </a:spcAft>
                      </a:pPr>
                      <a:r>
                        <a:rPr lang="en-US" sz="1600" dirty="0">
                          <a:effectLst/>
                          <a:latin typeface="Arial" panose="020B0604020202020204" pitchFamily="34" charset="0"/>
                          <a:cs typeface="Arial" panose="020B0604020202020204" pitchFamily="34" charset="0"/>
                        </a:rPr>
                        <a:t>CHUYÊN </a:t>
                      </a:r>
                      <a:r>
                        <a:rPr lang="en-US" sz="1600" spc="-10" dirty="0">
                          <a:effectLst/>
                          <a:latin typeface="Arial" panose="020B0604020202020204" pitchFamily="34" charset="0"/>
                          <a:cs typeface="Arial" panose="020B0604020202020204" pitchFamily="34" charset="0"/>
                        </a:rPr>
                        <a:t>ĐỀ</a:t>
                      </a:r>
                      <a:r>
                        <a:rPr lang="en-US" sz="1600" dirty="0">
                          <a:effectLst/>
                          <a:latin typeface="Arial" panose="020B0604020202020204" pitchFamily="34" charset="0"/>
                          <a:cs typeface="Arial" panose="020B0604020202020204" pitchFamily="34" charset="0"/>
                        </a:rPr>
                        <a:t> 1</a:t>
                      </a:r>
                      <a:endParaRPr lang="en-US" sz="1600" spc="105" dirty="0">
                        <a:effectLst/>
                        <a:latin typeface="Arial" panose="020B0604020202020204" pitchFamily="34" charset="0"/>
                        <a:cs typeface="Arial" panose="020B0604020202020204" pitchFamily="34" charset="0"/>
                      </a:endParaRPr>
                    </a:p>
                    <a:p>
                      <a:pPr marL="504190" marR="45720" lvl="1" algn="just">
                        <a:lnSpc>
                          <a:spcPts val="1600"/>
                        </a:lnSpc>
                        <a:spcAft>
                          <a:spcPts val="0"/>
                        </a:spcAft>
                      </a:pPr>
                      <a:endParaRPr lang="en-US" sz="1600" spc="105" dirty="0">
                        <a:effectLst/>
                        <a:latin typeface="Arial" panose="020B0604020202020204" pitchFamily="34" charset="0"/>
                        <a:cs typeface="Arial" panose="020B0604020202020204" pitchFamily="34" charset="0"/>
                      </a:endParaRPr>
                    </a:p>
                    <a:p>
                      <a:pPr marL="504190" marR="45720" lvl="1" algn="just">
                        <a:lnSpc>
                          <a:spcPts val="1600"/>
                        </a:lnSpc>
                        <a:spcAft>
                          <a:spcPts val="0"/>
                        </a:spcAft>
                      </a:pPr>
                      <a:r>
                        <a:rPr lang="en-US" sz="1600" dirty="0">
                          <a:effectLst/>
                          <a:latin typeface="Arial" panose="020B0604020202020204" pitchFamily="34" charset="0"/>
                          <a:cs typeface="Arial" panose="020B0604020202020204" pitchFamily="34" charset="0"/>
                        </a:rPr>
                        <a:t>PHÉP BIẾN </a:t>
                      </a:r>
                      <a:r>
                        <a:rPr lang="en-US" sz="1600" dirty="0" smtClean="0">
                          <a:effectLst/>
                          <a:latin typeface="Arial" panose="020B0604020202020204" pitchFamily="34" charset="0"/>
                          <a:cs typeface="Arial" panose="020B0604020202020204" pitchFamily="34" charset="0"/>
                        </a:rPr>
                        <a:t>HÌNH</a:t>
                      </a:r>
                    </a:p>
                    <a:p>
                      <a:pPr marL="504190" marR="45720" lvl="1" algn="just">
                        <a:lnSpc>
                          <a:spcPts val="1600"/>
                        </a:lnSpc>
                        <a:spcAft>
                          <a:spcPts val="0"/>
                        </a:spcAft>
                      </a:pPr>
                      <a:r>
                        <a:rPr lang="en-US" sz="1600" dirty="0" smtClean="0">
                          <a:effectLst/>
                          <a:latin typeface="Arial" panose="020B0604020202020204" pitchFamily="34" charset="0"/>
                          <a:cs typeface="Arial" panose="020B0604020202020204" pitchFamily="34" charset="0"/>
                        </a:rPr>
                        <a:t>TRONG </a:t>
                      </a:r>
                      <a:r>
                        <a:rPr lang="en-US" sz="1600" dirty="0">
                          <a:effectLst/>
                          <a:latin typeface="Arial" panose="020B0604020202020204" pitchFamily="34" charset="0"/>
                          <a:cs typeface="Arial" panose="020B0604020202020204" pitchFamily="34" charset="0"/>
                        </a:rPr>
                        <a:t>MẶT PHẲNG (13 </a:t>
                      </a:r>
                      <a:r>
                        <a:rPr lang="en-US" sz="1600" dirty="0" err="1">
                          <a:effectLst/>
                          <a:latin typeface="Arial" panose="020B0604020202020204" pitchFamily="34" charset="0"/>
                          <a:cs typeface="Arial" panose="020B0604020202020204" pitchFamily="34" charset="0"/>
                        </a:rPr>
                        <a:t>tiết</a:t>
                      </a:r>
                      <a:r>
                        <a:rPr lang="en-US" sz="1600" dirty="0">
                          <a:effectLst/>
                          <a:latin typeface="Arial" panose="020B0604020202020204" pitchFamily="34" charset="0"/>
                          <a:cs typeface="Arial" panose="020B0604020202020204" pitchFamily="34" charset="0"/>
                        </a:rPr>
                        <a: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tx2">
                        <a:lumMod val="60000"/>
                        <a:lumOff val="40000"/>
                      </a:schemeClr>
                    </a:solidFill>
                  </a:tcPr>
                </a:tc>
                <a:tc>
                  <a:txBody>
                    <a:bodyPr/>
                    <a:lstStyle/>
                    <a:p>
                      <a:pPr marL="32385" marR="31115" lvl="0">
                        <a:lnSpc>
                          <a:spcPct val="100000"/>
                        </a:lnSpc>
                        <a:spcBef>
                          <a:spcPts val="0"/>
                        </a:spcBef>
                        <a:spcAft>
                          <a:spcPts val="0"/>
                        </a:spcAft>
                      </a:pPr>
                      <a:r>
                        <a:rPr lang="en-US" sz="1600" spc="-5" dirty="0" err="1">
                          <a:effectLst/>
                          <a:latin typeface="Arial" panose="020B0604020202020204" pitchFamily="34" charset="0"/>
                          <a:cs typeface="Arial" panose="020B0604020202020204" pitchFamily="34" charset="0"/>
                        </a:rPr>
                        <a:t>Bài</a:t>
                      </a:r>
                      <a:r>
                        <a:rPr lang="en-US" sz="1600" spc="180"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1.</a:t>
                      </a:r>
                      <a:r>
                        <a:rPr lang="en-US" sz="1600" spc="185" dirty="0">
                          <a:effectLst/>
                          <a:latin typeface="Arial" panose="020B0604020202020204" pitchFamily="34" charset="0"/>
                          <a:cs typeface="Arial" panose="020B0604020202020204" pitchFamily="34" charset="0"/>
                        </a:rPr>
                        <a:t> </a:t>
                      </a:r>
                      <a:r>
                        <a:rPr lang="en-US" sz="1600" spc="185" dirty="0" err="1">
                          <a:effectLst/>
                          <a:latin typeface="Arial" panose="020B0604020202020204" pitchFamily="34" charset="0"/>
                          <a:cs typeface="Arial" panose="020B0604020202020204" pitchFamily="34" charset="0"/>
                        </a:rPr>
                        <a:t>Phép</a:t>
                      </a:r>
                      <a:r>
                        <a:rPr lang="en-US" sz="1600" spc="185" dirty="0">
                          <a:effectLst/>
                          <a:latin typeface="Arial" panose="020B0604020202020204" pitchFamily="34" charset="0"/>
                          <a:cs typeface="Arial" panose="020B0604020202020204" pitchFamily="34" charset="0"/>
                        </a:rPr>
                        <a:t> </a:t>
                      </a:r>
                      <a:r>
                        <a:rPr lang="en-US" sz="1600" spc="185" dirty="0" err="1">
                          <a:effectLst/>
                          <a:latin typeface="Arial" panose="020B0604020202020204" pitchFamily="34" charset="0"/>
                          <a:cs typeface="Arial" panose="020B0604020202020204" pitchFamily="34" charset="0"/>
                        </a:rPr>
                        <a:t>biến</a:t>
                      </a:r>
                      <a:r>
                        <a:rPr lang="en-US" sz="1600" spc="185" dirty="0">
                          <a:effectLst/>
                          <a:latin typeface="Arial" panose="020B0604020202020204" pitchFamily="34" charset="0"/>
                          <a:cs typeface="Arial" panose="020B0604020202020204" pitchFamily="34" charset="0"/>
                        </a:rPr>
                        <a:t> </a:t>
                      </a:r>
                      <a:r>
                        <a:rPr lang="en-US" sz="1600" spc="185" dirty="0" err="1">
                          <a:effectLst/>
                          <a:latin typeface="Arial" panose="020B0604020202020204" pitchFamily="34" charset="0"/>
                          <a:cs typeface="Arial" panose="020B0604020202020204" pitchFamily="34" charset="0"/>
                        </a:rPr>
                        <a:t>hình</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32385" marR="31115" algn="ctr">
                        <a:lnSpc>
                          <a:spcPct val="100000"/>
                        </a:lnSpc>
                        <a:spcBef>
                          <a:spcPts val="0"/>
                        </a:spcBef>
                        <a:spcAft>
                          <a:spcPts val="0"/>
                        </a:spcAft>
                      </a:pPr>
                      <a:r>
                        <a:rPr lang="vi-VN" sz="1600" spc="-5" dirty="0">
                          <a:effectLst/>
                          <a:latin typeface="Arial" panose="020B0604020202020204" pitchFamily="34" charset="0"/>
                          <a:ea typeface="Times New Roman" panose="02020603050405020304" pitchFamily="18" charset="0"/>
                          <a:cs typeface="Arial" panose="020B0604020202020204" pitchFamily="34" charset="0"/>
                        </a:rPr>
                        <a:t>2</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tx2">
                        <a:lumMod val="60000"/>
                        <a:lumOff val="40000"/>
                      </a:schemeClr>
                    </a:solidFill>
                  </a:tcPr>
                </a:tc>
                <a:extLst>
                  <a:ext uri="{0D108BD9-81ED-4DB2-BD59-A6C34878D82A}">
                    <a16:rowId xmlns:a16="http://schemas.microsoft.com/office/drawing/2014/main" val="1590439384"/>
                  </a:ext>
                </a:extLst>
              </a:tr>
              <a:tr h="287952">
                <a:tc vMerge="1">
                  <a:txBody>
                    <a:bodyPr/>
                    <a:lstStyle/>
                    <a:p>
                      <a:endParaRPr lang="x-none"/>
                    </a:p>
                  </a:txBody>
                  <a:tcPr/>
                </a:tc>
                <a:tc>
                  <a:txBody>
                    <a:bodyPr/>
                    <a:lstStyle/>
                    <a:p>
                      <a:pPr marL="32385" marR="31115" lvl="0" algn="l" defTabSz="914400" rtl="0" eaLnBrk="1" latinLnBrk="0" hangingPunct="1">
                        <a:lnSpc>
                          <a:spcPct val="100000"/>
                        </a:lnSpc>
                        <a:spcBef>
                          <a:spcPts val="0"/>
                        </a:spcBef>
                        <a:spcAft>
                          <a:spcPts val="0"/>
                        </a:spcAft>
                      </a:pPr>
                      <a:r>
                        <a:rPr lang="en-US" sz="1600" kern="1200" dirty="0" err="1">
                          <a:solidFill>
                            <a:schemeClr val="dk1"/>
                          </a:solidFill>
                          <a:effectLst/>
                          <a:latin typeface="Arial" panose="020B0604020202020204" pitchFamily="34" charset="0"/>
                          <a:ea typeface="Times New Roman" panose="02020603050405020304" pitchFamily="18" charset="0"/>
                          <a:cs typeface="Arial" panose="020B0604020202020204" pitchFamily="34" charset="0"/>
                        </a:rPr>
                        <a:t>Bài</a:t>
                      </a:r>
                      <a:r>
                        <a:rPr lang="en-US" sz="160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 </a:t>
                      </a:r>
                      <a:r>
                        <a:rPr lang="vi-VN" sz="160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2</a:t>
                      </a:r>
                      <a:r>
                        <a:rPr lang="en-US" sz="160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 </a:t>
                      </a:r>
                      <a:r>
                        <a:rPr lang="en-US" sz="1600" kern="1200" dirty="0" err="1">
                          <a:solidFill>
                            <a:schemeClr val="dk1"/>
                          </a:solidFill>
                          <a:effectLst/>
                          <a:latin typeface="Arial" panose="020B0604020202020204" pitchFamily="34" charset="0"/>
                          <a:ea typeface="Times New Roman" panose="02020603050405020304" pitchFamily="18" charset="0"/>
                          <a:cs typeface="Arial" panose="020B0604020202020204" pitchFamily="34" charset="0"/>
                        </a:rPr>
                        <a:t>Phép</a:t>
                      </a:r>
                      <a:r>
                        <a:rPr lang="en-US" sz="160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 </a:t>
                      </a:r>
                      <a:r>
                        <a:rPr lang="en-US" sz="1600" kern="1200" dirty="0" err="1">
                          <a:solidFill>
                            <a:schemeClr val="dk1"/>
                          </a:solidFill>
                          <a:effectLst/>
                          <a:latin typeface="Arial" panose="020B0604020202020204" pitchFamily="34" charset="0"/>
                          <a:ea typeface="Times New Roman" panose="02020603050405020304" pitchFamily="18" charset="0"/>
                          <a:cs typeface="Arial" panose="020B0604020202020204" pitchFamily="34" charset="0"/>
                        </a:rPr>
                        <a:t>tịnh</a:t>
                      </a:r>
                      <a:r>
                        <a:rPr lang="en-US" sz="160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 </a:t>
                      </a:r>
                      <a:r>
                        <a:rPr lang="en-US" sz="1600" kern="1200" dirty="0" err="1">
                          <a:solidFill>
                            <a:schemeClr val="dk1"/>
                          </a:solidFill>
                          <a:effectLst/>
                          <a:latin typeface="Arial" panose="020B0604020202020204" pitchFamily="34" charset="0"/>
                          <a:ea typeface="Times New Roman" panose="02020603050405020304" pitchFamily="18" charset="0"/>
                          <a:cs typeface="Arial" panose="020B0604020202020204" pitchFamily="34" charset="0"/>
                        </a:rPr>
                        <a:t>tiến</a:t>
                      </a:r>
                      <a:endParaRPr lang="x-none" sz="160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32385" marR="31115" algn="ctr">
                        <a:lnSpc>
                          <a:spcPct val="100000"/>
                        </a:lnSpc>
                        <a:spcBef>
                          <a:spcPts val="0"/>
                        </a:spcBef>
                        <a:spcAft>
                          <a:spcPts val="0"/>
                        </a:spcAft>
                      </a:pPr>
                      <a:r>
                        <a:rPr lang="vi-VN" sz="1600" spc="-20" dirty="0">
                          <a:effectLst/>
                          <a:latin typeface="Arial" panose="020B0604020202020204" pitchFamily="34" charset="0"/>
                          <a:ea typeface="Times New Roman" panose="02020603050405020304" pitchFamily="18" charset="0"/>
                          <a:cs typeface="Arial" panose="020B0604020202020204" pitchFamily="34" charset="0"/>
                        </a:rPr>
                        <a:t>2</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tx2">
                        <a:lumMod val="60000"/>
                        <a:lumOff val="40000"/>
                      </a:schemeClr>
                    </a:solidFill>
                  </a:tcPr>
                </a:tc>
                <a:extLst>
                  <a:ext uri="{0D108BD9-81ED-4DB2-BD59-A6C34878D82A}">
                    <a16:rowId xmlns:a16="http://schemas.microsoft.com/office/drawing/2014/main" val="2961509485"/>
                  </a:ext>
                </a:extLst>
              </a:tr>
              <a:tr h="405265">
                <a:tc vMerge="1">
                  <a:txBody>
                    <a:bodyPr/>
                    <a:lstStyle/>
                    <a:p>
                      <a:endParaRPr lang="x-none"/>
                    </a:p>
                  </a:txBody>
                  <a:tcPr/>
                </a:tc>
                <a:tc>
                  <a:txBody>
                    <a:bodyPr/>
                    <a:lstStyle/>
                    <a:p>
                      <a:pPr marL="32385" marR="31115" lvl="0">
                        <a:lnSpc>
                          <a:spcPct val="100000"/>
                        </a:lnSpc>
                        <a:spcBef>
                          <a:spcPts val="0"/>
                        </a:spcBef>
                        <a:spcAft>
                          <a:spcPts val="0"/>
                        </a:spcAft>
                      </a:pPr>
                      <a:r>
                        <a:rPr lang="x-none" sz="1600" dirty="0">
                          <a:effectLst/>
                          <a:latin typeface="Arial" panose="020B0604020202020204" pitchFamily="34" charset="0"/>
                          <a:ea typeface="Times New Roman" panose="02020603050405020304" pitchFamily="18" charset="0"/>
                          <a:cs typeface="Arial" panose="020B0604020202020204" pitchFamily="34" charset="0"/>
                        </a:rPr>
                        <a:t>Bài 3. Phép đối xứng trục</a:t>
                      </a:r>
                    </a:p>
                  </a:txBody>
                  <a:tcPr marL="0" marR="0" marT="0" marB="0"/>
                </a:tc>
                <a:tc>
                  <a:txBody>
                    <a:bodyPr/>
                    <a:lstStyle/>
                    <a:p>
                      <a:pPr marL="32385" marR="31115" algn="ctr">
                        <a:lnSpc>
                          <a:spcPct val="100000"/>
                        </a:lnSpc>
                        <a:spcBef>
                          <a:spcPts val="0"/>
                        </a:spcBef>
                        <a:spcAft>
                          <a:spcPts val="0"/>
                        </a:spcAft>
                      </a:pPr>
                      <a:r>
                        <a:rPr lang="x-none" sz="1600" dirty="0">
                          <a:effectLst/>
                          <a:latin typeface="Arial" panose="020B0604020202020204" pitchFamily="34" charset="0"/>
                          <a:ea typeface="Times New Roman" panose="02020603050405020304" pitchFamily="18" charset="0"/>
                          <a:cs typeface="Arial" panose="020B0604020202020204" pitchFamily="34" charset="0"/>
                        </a:rPr>
                        <a:t>2</a:t>
                      </a:r>
                    </a:p>
                  </a:txBody>
                  <a:tcPr marL="0" marR="0" marT="0" marB="0">
                    <a:solidFill>
                      <a:schemeClr val="tx2">
                        <a:lumMod val="60000"/>
                        <a:lumOff val="40000"/>
                      </a:schemeClr>
                    </a:solidFill>
                  </a:tcPr>
                </a:tc>
                <a:extLst>
                  <a:ext uri="{0D108BD9-81ED-4DB2-BD59-A6C34878D82A}">
                    <a16:rowId xmlns:a16="http://schemas.microsoft.com/office/drawing/2014/main" val="2276885199"/>
                  </a:ext>
                </a:extLst>
              </a:tr>
              <a:tr h="287952">
                <a:tc vMerge="1">
                  <a:txBody>
                    <a:bodyPr/>
                    <a:lstStyle/>
                    <a:p>
                      <a:endParaRPr lang="x-none"/>
                    </a:p>
                  </a:txBody>
                  <a:tcPr/>
                </a:tc>
                <a:tc>
                  <a:txBody>
                    <a:bodyPr/>
                    <a:lstStyle/>
                    <a:p>
                      <a:pPr marL="32385" marR="31115" lvl="0">
                        <a:lnSpc>
                          <a:spcPct val="100000"/>
                        </a:lnSpc>
                        <a:spcBef>
                          <a:spcPts val="0"/>
                        </a:spcBef>
                        <a:spcAft>
                          <a:spcPts val="0"/>
                        </a:spcAft>
                      </a:pPr>
                      <a:r>
                        <a:rPr lang="x-none" sz="1600" dirty="0">
                          <a:effectLst/>
                          <a:latin typeface="Arial" panose="020B0604020202020204" pitchFamily="34" charset="0"/>
                          <a:ea typeface="Times New Roman" panose="02020603050405020304" pitchFamily="18" charset="0"/>
                          <a:cs typeface="Arial" panose="020B0604020202020204" pitchFamily="34" charset="0"/>
                        </a:rPr>
                        <a:t>Bài 4. Phép quay và phép đối xứng tâm</a:t>
                      </a:r>
                    </a:p>
                  </a:txBody>
                  <a:tcPr marL="0" marR="0" marT="0" marB="0"/>
                </a:tc>
                <a:tc>
                  <a:txBody>
                    <a:bodyPr/>
                    <a:lstStyle/>
                    <a:p>
                      <a:pPr marL="32385" marR="31115" algn="ctr">
                        <a:lnSpc>
                          <a:spcPct val="100000"/>
                        </a:lnSpc>
                        <a:spcBef>
                          <a:spcPts val="0"/>
                        </a:spcBef>
                        <a:spcAft>
                          <a:spcPts val="0"/>
                        </a:spcAft>
                      </a:pPr>
                      <a:r>
                        <a:rPr lang="x-none" sz="1600" dirty="0">
                          <a:effectLst/>
                          <a:latin typeface="Arial" panose="020B0604020202020204" pitchFamily="34" charset="0"/>
                          <a:ea typeface="Times New Roman" panose="02020603050405020304" pitchFamily="18" charset="0"/>
                          <a:cs typeface="Arial" panose="020B0604020202020204" pitchFamily="34" charset="0"/>
                        </a:rPr>
                        <a:t>2</a:t>
                      </a:r>
                    </a:p>
                  </a:txBody>
                  <a:tcPr marL="0" marR="0" marT="0" marB="0">
                    <a:solidFill>
                      <a:schemeClr val="tx2">
                        <a:lumMod val="60000"/>
                        <a:lumOff val="40000"/>
                      </a:schemeClr>
                    </a:solidFill>
                  </a:tcPr>
                </a:tc>
                <a:extLst>
                  <a:ext uri="{0D108BD9-81ED-4DB2-BD59-A6C34878D82A}">
                    <a16:rowId xmlns:a16="http://schemas.microsoft.com/office/drawing/2014/main" val="1498461569"/>
                  </a:ext>
                </a:extLst>
              </a:tr>
              <a:tr h="415931">
                <a:tc vMerge="1">
                  <a:txBody>
                    <a:bodyPr/>
                    <a:lstStyle/>
                    <a:p>
                      <a:endParaRPr lang="x-none"/>
                    </a:p>
                  </a:txBody>
                  <a:tcPr/>
                </a:tc>
                <a:tc>
                  <a:txBody>
                    <a:bodyPr/>
                    <a:lstStyle/>
                    <a:p>
                      <a:pPr marL="32385" marR="31115" lvl="0">
                        <a:lnSpc>
                          <a:spcPct val="100000"/>
                        </a:lnSpc>
                        <a:spcBef>
                          <a:spcPts val="0"/>
                        </a:spcBef>
                        <a:spcAft>
                          <a:spcPts val="0"/>
                        </a:spcAft>
                      </a:pPr>
                      <a:r>
                        <a:rPr lang="x-none" sz="1600" dirty="0">
                          <a:effectLst/>
                          <a:latin typeface="Arial" panose="020B0604020202020204" pitchFamily="34" charset="0"/>
                          <a:ea typeface="Times New Roman" panose="02020603050405020304" pitchFamily="18" charset="0"/>
                          <a:cs typeface="Arial" panose="020B0604020202020204" pitchFamily="34" charset="0"/>
                        </a:rPr>
                        <a:t>Bài 5. Phép dời hình</a:t>
                      </a:r>
                    </a:p>
                  </a:txBody>
                  <a:tcPr marL="0" marR="0" marT="0" marB="0"/>
                </a:tc>
                <a:tc>
                  <a:txBody>
                    <a:bodyPr/>
                    <a:lstStyle/>
                    <a:p>
                      <a:pPr marL="32385" marR="31115" algn="ctr">
                        <a:lnSpc>
                          <a:spcPct val="100000"/>
                        </a:lnSpc>
                        <a:spcBef>
                          <a:spcPts val="0"/>
                        </a:spcBef>
                        <a:spcAft>
                          <a:spcPts val="0"/>
                        </a:spcAft>
                      </a:pPr>
                      <a:r>
                        <a:rPr lang="x-none" sz="1600" dirty="0">
                          <a:effectLst/>
                          <a:latin typeface="Arial" panose="020B0604020202020204" pitchFamily="34" charset="0"/>
                          <a:ea typeface="Times New Roman" panose="02020603050405020304" pitchFamily="18" charset="0"/>
                          <a:cs typeface="Arial" panose="020B0604020202020204" pitchFamily="34" charset="0"/>
                        </a:rPr>
                        <a:t>1</a:t>
                      </a:r>
                    </a:p>
                  </a:txBody>
                  <a:tcPr marL="0" marR="0" marT="0" marB="0">
                    <a:solidFill>
                      <a:schemeClr val="tx2">
                        <a:lumMod val="60000"/>
                        <a:lumOff val="40000"/>
                      </a:schemeClr>
                    </a:solidFill>
                  </a:tcPr>
                </a:tc>
                <a:extLst>
                  <a:ext uri="{0D108BD9-81ED-4DB2-BD59-A6C34878D82A}">
                    <a16:rowId xmlns:a16="http://schemas.microsoft.com/office/drawing/2014/main" val="2553170422"/>
                  </a:ext>
                </a:extLst>
              </a:tr>
              <a:tr h="287952">
                <a:tc vMerge="1">
                  <a:txBody>
                    <a:bodyPr/>
                    <a:lstStyle/>
                    <a:p>
                      <a:endParaRPr lang="x-none"/>
                    </a:p>
                  </a:txBody>
                  <a:tcPr/>
                </a:tc>
                <a:tc>
                  <a:txBody>
                    <a:bodyPr/>
                    <a:lstStyle/>
                    <a:p>
                      <a:pPr marL="32385" marR="31115" lvl="0">
                        <a:lnSpc>
                          <a:spcPct val="100000"/>
                        </a:lnSpc>
                        <a:spcBef>
                          <a:spcPts val="0"/>
                        </a:spcBef>
                        <a:spcAft>
                          <a:spcPts val="0"/>
                        </a:spcAft>
                      </a:pPr>
                      <a:r>
                        <a:rPr lang="x-none" sz="1600" dirty="0">
                          <a:effectLst/>
                          <a:latin typeface="Arial" panose="020B0604020202020204" pitchFamily="34" charset="0"/>
                          <a:ea typeface="Times New Roman" panose="02020603050405020304" pitchFamily="18" charset="0"/>
                          <a:cs typeface="Arial" panose="020B0604020202020204" pitchFamily="34" charset="0"/>
                        </a:rPr>
                        <a:t>Bài 6. Phép vị tự</a:t>
                      </a:r>
                    </a:p>
                  </a:txBody>
                  <a:tcPr marL="0" marR="0" marT="0" marB="0"/>
                </a:tc>
                <a:tc>
                  <a:txBody>
                    <a:bodyPr/>
                    <a:lstStyle/>
                    <a:p>
                      <a:pPr marL="32385" marR="31115" algn="ctr">
                        <a:lnSpc>
                          <a:spcPct val="100000"/>
                        </a:lnSpc>
                        <a:spcBef>
                          <a:spcPts val="0"/>
                        </a:spcBef>
                        <a:spcAft>
                          <a:spcPts val="0"/>
                        </a:spcAft>
                      </a:pPr>
                      <a:r>
                        <a:rPr lang="x-none" sz="1600" dirty="0">
                          <a:effectLst/>
                          <a:latin typeface="Arial" panose="020B0604020202020204" pitchFamily="34" charset="0"/>
                          <a:ea typeface="Times New Roman" panose="02020603050405020304" pitchFamily="18" charset="0"/>
                          <a:cs typeface="Arial" panose="020B0604020202020204" pitchFamily="34" charset="0"/>
                        </a:rPr>
                        <a:t>2</a:t>
                      </a:r>
                    </a:p>
                  </a:txBody>
                  <a:tcPr marL="0" marR="0" marT="0" marB="0">
                    <a:solidFill>
                      <a:schemeClr val="tx2">
                        <a:lumMod val="60000"/>
                        <a:lumOff val="40000"/>
                      </a:schemeClr>
                    </a:solidFill>
                  </a:tcPr>
                </a:tc>
                <a:extLst>
                  <a:ext uri="{0D108BD9-81ED-4DB2-BD59-A6C34878D82A}">
                    <a16:rowId xmlns:a16="http://schemas.microsoft.com/office/drawing/2014/main" val="1903331350"/>
                  </a:ext>
                </a:extLst>
              </a:tr>
              <a:tr h="287952">
                <a:tc vMerge="1">
                  <a:txBody>
                    <a:bodyPr/>
                    <a:lstStyle/>
                    <a:p>
                      <a:endParaRPr lang="x-none"/>
                    </a:p>
                  </a:txBody>
                  <a:tcPr/>
                </a:tc>
                <a:tc>
                  <a:txBody>
                    <a:bodyPr/>
                    <a:lstStyle/>
                    <a:p>
                      <a:pPr marL="32385" marR="31115" lvl="0">
                        <a:lnSpc>
                          <a:spcPct val="100000"/>
                        </a:lnSpc>
                        <a:spcBef>
                          <a:spcPts val="0"/>
                        </a:spcBef>
                        <a:spcAft>
                          <a:spcPts val="0"/>
                        </a:spcAft>
                      </a:pPr>
                      <a:r>
                        <a:rPr lang="x-none" sz="1600" dirty="0">
                          <a:effectLst/>
                          <a:latin typeface="Arial" panose="020B0604020202020204" pitchFamily="34" charset="0"/>
                          <a:ea typeface="Times New Roman" panose="02020603050405020304" pitchFamily="18" charset="0"/>
                          <a:cs typeface="Arial" panose="020B0604020202020204" pitchFamily="34" charset="0"/>
                        </a:rPr>
                        <a:t>Bài 7. Phép đồng dạng</a:t>
                      </a:r>
                    </a:p>
                  </a:txBody>
                  <a:tcPr marL="0" marR="0" marT="0" marB="0"/>
                </a:tc>
                <a:tc>
                  <a:txBody>
                    <a:bodyPr/>
                    <a:lstStyle/>
                    <a:p>
                      <a:pPr marL="32385" marR="31115" algn="ctr">
                        <a:lnSpc>
                          <a:spcPct val="100000"/>
                        </a:lnSpc>
                        <a:spcBef>
                          <a:spcPts val="0"/>
                        </a:spcBef>
                        <a:spcAft>
                          <a:spcPts val="0"/>
                        </a:spcAft>
                      </a:pPr>
                      <a:r>
                        <a:rPr lang="x-none" sz="1600" dirty="0">
                          <a:effectLst/>
                          <a:latin typeface="Arial" panose="020B0604020202020204" pitchFamily="34" charset="0"/>
                          <a:ea typeface="Times New Roman" panose="02020603050405020304" pitchFamily="18" charset="0"/>
                          <a:cs typeface="Arial" panose="020B0604020202020204" pitchFamily="34" charset="0"/>
                        </a:rPr>
                        <a:t>1</a:t>
                      </a:r>
                    </a:p>
                  </a:txBody>
                  <a:tcPr marL="0" marR="0" marT="0" marB="0">
                    <a:solidFill>
                      <a:schemeClr val="tx2">
                        <a:lumMod val="60000"/>
                        <a:lumOff val="40000"/>
                      </a:schemeClr>
                    </a:solidFill>
                  </a:tcPr>
                </a:tc>
                <a:extLst>
                  <a:ext uri="{0D108BD9-81ED-4DB2-BD59-A6C34878D82A}">
                    <a16:rowId xmlns:a16="http://schemas.microsoft.com/office/drawing/2014/main" val="1897875369"/>
                  </a:ext>
                </a:extLst>
              </a:tr>
              <a:tr h="426597">
                <a:tc vMerge="1">
                  <a:txBody>
                    <a:bodyPr/>
                    <a:lstStyle/>
                    <a:p>
                      <a:endParaRPr lang="x-none"/>
                    </a:p>
                  </a:txBody>
                  <a:tcPr/>
                </a:tc>
                <a:tc>
                  <a:txBody>
                    <a:bodyPr/>
                    <a:lstStyle/>
                    <a:p>
                      <a:pPr marL="32385" lvl="0">
                        <a:lnSpc>
                          <a:spcPct val="100000"/>
                        </a:lnSpc>
                        <a:spcBef>
                          <a:spcPts val="0"/>
                        </a:spcBef>
                        <a:spcAft>
                          <a:spcPts val="0"/>
                        </a:spcAft>
                      </a:pPr>
                      <a:r>
                        <a:rPr lang="en-US" sz="1600" spc="-5" dirty="0" err="1">
                          <a:effectLst/>
                          <a:latin typeface="Arial" panose="020B0604020202020204" pitchFamily="34" charset="0"/>
                          <a:cs typeface="Arial" panose="020B0604020202020204" pitchFamily="34" charset="0"/>
                        </a:rPr>
                        <a:t>Bài</a:t>
                      </a:r>
                      <a:r>
                        <a:rPr lang="en-US" sz="1600" dirty="0">
                          <a:effectLst/>
                          <a:latin typeface="Arial" panose="020B0604020202020204" pitchFamily="34" charset="0"/>
                          <a:cs typeface="Arial" panose="020B0604020202020204" pitchFamily="34" charset="0"/>
                        </a:rPr>
                        <a:t> </a:t>
                      </a:r>
                      <a:r>
                        <a:rPr lang="en-US" sz="1600" spc="-10" dirty="0" err="1">
                          <a:effectLst/>
                          <a:latin typeface="Arial" panose="020B0604020202020204" pitchFamily="34" charset="0"/>
                          <a:cs typeface="Arial" panose="020B0604020202020204" pitchFamily="34" charset="0"/>
                        </a:rPr>
                        <a:t>tập</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cuối</a:t>
                      </a:r>
                      <a:r>
                        <a:rPr lang="en-US" sz="1600" dirty="0">
                          <a:effectLst/>
                          <a:latin typeface="Arial" panose="020B0604020202020204" pitchFamily="34" charset="0"/>
                          <a:cs typeface="Arial" panose="020B0604020202020204" pitchFamily="34" charset="0"/>
                        </a:rPr>
                        <a:t> </a:t>
                      </a:r>
                      <a:r>
                        <a:rPr lang="en-US" sz="1600" spc="-10" dirty="0" err="1">
                          <a:effectLst/>
                          <a:latin typeface="Arial" panose="020B0604020202020204" pitchFamily="34" charset="0"/>
                          <a:cs typeface="Arial" panose="020B0604020202020204" pitchFamily="34" charset="0"/>
                        </a:rPr>
                        <a:t>chuyên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đề</a:t>
                      </a:r>
                      <a:r>
                        <a:rPr lang="en-US" sz="1600" dirty="0">
                          <a:effectLst/>
                          <a:latin typeface="Arial" panose="020B0604020202020204" pitchFamily="34" charset="0"/>
                          <a:cs typeface="Arial" panose="020B0604020202020204" pitchFamily="34" charset="0"/>
                        </a:rPr>
                        <a:t> 1</a:t>
                      </a:r>
                    </a:p>
                  </a:txBody>
                  <a:tcPr marL="0" marR="0" marT="0" marB="0"/>
                </a:tc>
                <a:tc>
                  <a:txBody>
                    <a:bodyPr/>
                    <a:lstStyle/>
                    <a:p>
                      <a:pPr marL="32385" algn="ctr">
                        <a:lnSpc>
                          <a:spcPct val="100000"/>
                        </a:lnSpc>
                        <a:spcBef>
                          <a:spcPts val="0"/>
                        </a:spcBef>
                        <a:spcAft>
                          <a:spcPts val="0"/>
                        </a:spcAft>
                      </a:pPr>
                      <a:r>
                        <a:rPr lang="vi-VN" sz="1600" spc="-5" dirty="0">
                          <a:effectLst/>
                          <a:latin typeface="Arial" panose="020B0604020202020204" pitchFamily="34" charset="0"/>
                          <a:ea typeface="Times New Roman" panose="02020603050405020304" pitchFamily="18" charset="0"/>
                          <a:cs typeface="Arial" panose="020B0604020202020204" pitchFamily="34" charset="0"/>
                        </a:rPr>
                        <a:t>1</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tx2">
                        <a:lumMod val="60000"/>
                        <a:lumOff val="40000"/>
                      </a:schemeClr>
                    </a:solidFill>
                  </a:tcPr>
                </a:tc>
                <a:extLst>
                  <a:ext uri="{0D108BD9-81ED-4DB2-BD59-A6C34878D82A}">
                    <a16:rowId xmlns:a16="http://schemas.microsoft.com/office/drawing/2014/main" val="1885902203"/>
                  </a:ext>
                </a:extLst>
              </a:tr>
              <a:tr h="285820">
                <a:tc rowSpan="4">
                  <a:txBody>
                    <a:bodyPr/>
                    <a:lstStyle/>
                    <a:p>
                      <a:pPr lvl="1" algn="just">
                        <a:lnSpc>
                          <a:spcPts val="1645"/>
                        </a:lnSpc>
                      </a:pPr>
                      <a:r>
                        <a:rPr lang="en-US" sz="1600" spc="-15" dirty="0">
                          <a:effectLst/>
                          <a:latin typeface="Arial" panose="020B0604020202020204" pitchFamily="34" charset="0"/>
                          <a:cs typeface="Arial" panose="020B0604020202020204" pitchFamily="34" charset="0"/>
                        </a:rPr>
                        <a:t>CHUYÊN</a:t>
                      </a:r>
                      <a:r>
                        <a:rPr lang="en-US" sz="1600" spc="-25" dirty="0">
                          <a:effectLst/>
                          <a:latin typeface="Arial" panose="020B0604020202020204" pitchFamily="34" charset="0"/>
                          <a:cs typeface="Arial" panose="020B0604020202020204" pitchFamily="34" charset="0"/>
                        </a:rPr>
                        <a:t> </a:t>
                      </a:r>
                      <a:r>
                        <a:rPr lang="en-US" sz="1600" spc="-15" dirty="0">
                          <a:effectLst/>
                          <a:latin typeface="Arial" panose="020B0604020202020204" pitchFamily="34" charset="0"/>
                          <a:cs typeface="Arial" panose="020B0604020202020204" pitchFamily="34" charset="0"/>
                        </a:rPr>
                        <a:t>ĐỀ</a:t>
                      </a:r>
                      <a:r>
                        <a:rPr lang="en-US" sz="1600" spc="-25" dirty="0">
                          <a:effectLst/>
                          <a:latin typeface="Arial" panose="020B0604020202020204" pitchFamily="34" charset="0"/>
                          <a:cs typeface="Arial" panose="020B0604020202020204" pitchFamily="34" charset="0"/>
                        </a:rPr>
                        <a:t> </a:t>
                      </a:r>
                      <a:r>
                        <a:rPr lang="en-US" sz="1600" spc="-15" dirty="0">
                          <a:effectLst/>
                          <a:latin typeface="Arial" panose="020B0604020202020204" pitchFamily="34" charset="0"/>
                          <a:cs typeface="Arial" panose="020B0604020202020204" pitchFamily="34" charset="0"/>
                        </a:rPr>
                        <a:t>2</a:t>
                      </a:r>
                    </a:p>
                    <a:p>
                      <a:pPr lvl="1" algn="just">
                        <a:lnSpc>
                          <a:spcPts val="1645"/>
                        </a:lnSpc>
                      </a:pPr>
                      <a:r>
                        <a:rPr lang="en-US" sz="1600" dirty="0">
                          <a:effectLst/>
                          <a:latin typeface="Arial" panose="020B0604020202020204" pitchFamily="34" charset="0"/>
                          <a:cs typeface="Arial" panose="020B0604020202020204" pitchFamily="34" charset="0"/>
                        </a:rPr>
                        <a:t> </a:t>
                      </a:r>
                    </a:p>
                    <a:p>
                      <a:pPr lvl="1" algn="just">
                        <a:lnSpc>
                          <a:spcPts val="1645"/>
                        </a:lnSpc>
                      </a:pPr>
                      <a:r>
                        <a:rPr lang="en-US" sz="1600" spc="-5" dirty="0">
                          <a:effectLst/>
                          <a:latin typeface="Arial" panose="020B0604020202020204" pitchFamily="34" charset="0"/>
                          <a:cs typeface="Arial" panose="020B0604020202020204" pitchFamily="34" charset="0"/>
                        </a:rPr>
                        <a:t>LÀM QUEN VỚI MỘT VÀI KHÁI NIỆM </a:t>
                      </a:r>
                    </a:p>
                    <a:p>
                      <a:pPr lvl="1" algn="just">
                        <a:lnSpc>
                          <a:spcPts val="1645"/>
                        </a:lnSpc>
                      </a:pPr>
                      <a:r>
                        <a:rPr lang="en-US" sz="1600" spc="-5" dirty="0">
                          <a:effectLst/>
                          <a:latin typeface="Arial" panose="020B0604020202020204" pitchFamily="34" charset="0"/>
                          <a:cs typeface="Arial" panose="020B0604020202020204" pitchFamily="34" charset="0"/>
                        </a:rPr>
                        <a:t>CỦA LÍ THUYẾT ĐỒ THỊ (11 </a:t>
                      </a:r>
                      <a:r>
                        <a:rPr lang="en-US" sz="1600" spc="-5" dirty="0" err="1">
                          <a:effectLst/>
                          <a:latin typeface="Arial" panose="020B0604020202020204" pitchFamily="34" charset="0"/>
                          <a:cs typeface="Arial" panose="020B0604020202020204" pitchFamily="34" charset="0"/>
                        </a:rPr>
                        <a:t>tiết</a:t>
                      </a:r>
                      <a:r>
                        <a:rPr lang="en-US" sz="1600" spc="-5" dirty="0">
                          <a:effectLst/>
                          <a:latin typeface="Arial" panose="020B0604020202020204" pitchFamily="34" charset="0"/>
                          <a:cs typeface="Arial" panose="020B0604020202020204" pitchFamily="34" charset="0"/>
                        </a:rPr>
                        <a: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tx2">
                        <a:lumMod val="60000"/>
                        <a:lumOff val="40000"/>
                      </a:schemeClr>
                    </a:solidFill>
                  </a:tcPr>
                </a:tc>
                <a:tc>
                  <a:txBody>
                    <a:bodyPr/>
                    <a:lstStyle/>
                    <a:p>
                      <a:pPr marL="32385" marR="31115" lvl="0">
                        <a:lnSpc>
                          <a:spcPct val="100000"/>
                        </a:lnSpc>
                        <a:spcBef>
                          <a:spcPts val="0"/>
                        </a:spcBef>
                        <a:spcAft>
                          <a:spcPts val="0"/>
                        </a:spcAft>
                      </a:pPr>
                      <a:r>
                        <a:rPr lang="en-US" sz="1600" spc="-5" dirty="0" err="1">
                          <a:effectLst/>
                          <a:latin typeface="Arial" panose="020B0604020202020204" pitchFamily="34" charset="0"/>
                          <a:cs typeface="Arial" panose="020B0604020202020204" pitchFamily="34" charset="0"/>
                        </a:rPr>
                        <a:t>Bài</a:t>
                      </a:r>
                      <a:r>
                        <a:rPr lang="en-US" sz="1600" spc="160" dirty="0">
                          <a:effectLst/>
                          <a:latin typeface="Arial" panose="020B0604020202020204" pitchFamily="34" charset="0"/>
                          <a:cs typeface="Arial" panose="020B0604020202020204" pitchFamily="34" charset="0"/>
                        </a:rPr>
                        <a:t> </a:t>
                      </a:r>
                      <a:r>
                        <a:rPr lang="vi-VN" sz="1600" spc="160" dirty="0">
                          <a:effectLst/>
                          <a:latin typeface="Arial" panose="020B0604020202020204" pitchFamily="34" charset="0"/>
                          <a:cs typeface="Arial" panose="020B0604020202020204" pitchFamily="34" charset="0"/>
                        </a:rPr>
                        <a:t>8</a:t>
                      </a:r>
                      <a:r>
                        <a:rPr lang="en-US" sz="1600" dirty="0">
                          <a:effectLst/>
                          <a:latin typeface="Arial" panose="020B0604020202020204" pitchFamily="34" charset="0"/>
                          <a:cs typeface="Arial" panose="020B0604020202020204" pitchFamily="34" charset="0"/>
                        </a:rPr>
                        <a:t>.</a:t>
                      </a:r>
                      <a:r>
                        <a:rPr lang="en-US" sz="1600" spc="165" dirty="0">
                          <a:effectLst/>
                          <a:latin typeface="Arial" panose="020B0604020202020204" pitchFamily="34" charset="0"/>
                          <a:cs typeface="Arial" panose="020B0604020202020204" pitchFamily="34" charset="0"/>
                        </a:rPr>
                        <a:t> </a:t>
                      </a:r>
                      <a:r>
                        <a:rPr lang="en-US" sz="1600" spc="165" dirty="0" err="1">
                          <a:effectLst/>
                          <a:latin typeface="Arial" panose="020B0604020202020204" pitchFamily="34" charset="0"/>
                          <a:cs typeface="Arial" panose="020B0604020202020204" pitchFamily="34" charset="0"/>
                        </a:rPr>
                        <a:t>Một</a:t>
                      </a:r>
                      <a:r>
                        <a:rPr lang="en-US" sz="1600" spc="165" dirty="0">
                          <a:effectLst/>
                          <a:latin typeface="Arial" panose="020B0604020202020204" pitchFamily="34" charset="0"/>
                          <a:cs typeface="Arial" panose="020B0604020202020204" pitchFamily="34" charset="0"/>
                        </a:rPr>
                        <a:t> </a:t>
                      </a:r>
                      <a:r>
                        <a:rPr lang="en-US" sz="1600" spc="165" dirty="0" err="1">
                          <a:effectLst/>
                          <a:latin typeface="Arial" panose="020B0604020202020204" pitchFamily="34" charset="0"/>
                          <a:cs typeface="Arial" panose="020B0604020202020204" pitchFamily="34" charset="0"/>
                        </a:rPr>
                        <a:t>vài</a:t>
                      </a:r>
                      <a:r>
                        <a:rPr lang="en-US" sz="1600" spc="165" dirty="0">
                          <a:effectLst/>
                          <a:latin typeface="Arial" panose="020B0604020202020204" pitchFamily="34" charset="0"/>
                          <a:cs typeface="Arial" panose="020B0604020202020204" pitchFamily="34" charset="0"/>
                        </a:rPr>
                        <a:t> </a:t>
                      </a:r>
                      <a:r>
                        <a:rPr lang="en-US" sz="1600" spc="165" dirty="0" err="1">
                          <a:effectLst/>
                          <a:latin typeface="Arial" panose="020B0604020202020204" pitchFamily="34" charset="0"/>
                          <a:cs typeface="Arial" panose="020B0604020202020204" pitchFamily="34" charset="0"/>
                        </a:rPr>
                        <a:t>khái</a:t>
                      </a:r>
                      <a:r>
                        <a:rPr lang="en-US" sz="1600" spc="165" dirty="0">
                          <a:effectLst/>
                          <a:latin typeface="Arial" panose="020B0604020202020204" pitchFamily="34" charset="0"/>
                          <a:cs typeface="Arial" panose="020B0604020202020204" pitchFamily="34" charset="0"/>
                        </a:rPr>
                        <a:t> </a:t>
                      </a:r>
                      <a:r>
                        <a:rPr lang="en-US" sz="1600" spc="165" dirty="0" err="1" smtClean="0">
                          <a:effectLst/>
                          <a:latin typeface="Arial" panose="020B0604020202020204" pitchFamily="34" charset="0"/>
                          <a:cs typeface="Arial" panose="020B0604020202020204" pitchFamily="34" charset="0"/>
                        </a:rPr>
                        <a:t>niệm</a:t>
                      </a:r>
                      <a:r>
                        <a:rPr lang="en-US" sz="1600" spc="165" dirty="0" smtClean="0">
                          <a:effectLst/>
                          <a:latin typeface="Arial" panose="020B0604020202020204" pitchFamily="34" charset="0"/>
                          <a:cs typeface="Arial" panose="020B0604020202020204" pitchFamily="34" charset="0"/>
                        </a:rPr>
                        <a:t> </a:t>
                      </a:r>
                      <a:r>
                        <a:rPr lang="en-US" sz="1600" spc="165" dirty="0" err="1" smtClean="0">
                          <a:effectLst/>
                          <a:latin typeface="Arial" panose="020B0604020202020204" pitchFamily="34" charset="0"/>
                          <a:cs typeface="Arial" panose="020B0604020202020204" pitchFamily="34" charset="0"/>
                        </a:rPr>
                        <a:t>cơ</a:t>
                      </a:r>
                      <a:r>
                        <a:rPr lang="en-US" sz="1600" spc="165" baseline="0" dirty="0" smtClean="0">
                          <a:effectLst/>
                          <a:latin typeface="Arial" panose="020B0604020202020204" pitchFamily="34" charset="0"/>
                          <a:cs typeface="Arial" panose="020B0604020202020204" pitchFamily="34" charset="0"/>
                        </a:rPr>
                        <a:t> </a:t>
                      </a:r>
                      <a:r>
                        <a:rPr lang="en-US" sz="1600" spc="165" baseline="0" dirty="0" err="1" smtClean="0">
                          <a:effectLst/>
                          <a:latin typeface="Arial" panose="020B0604020202020204" pitchFamily="34" charset="0"/>
                          <a:cs typeface="Arial" panose="020B0604020202020204" pitchFamily="34" charset="0"/>
                        </a:rPr>
                        <a:t>bản</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32385" marR="31115" algn="ctr">
                        <a:lnSpc>
                          <a:spcPct val="100000"/>
                        </a:lnSpc>
                        <a:spcBef>
                          <a:spcPts val="0"/>
                        </a:spcBef>
                        <a:spcAft>
                          <a:spcPts val="0"/>
                        </a:spcAft>
                      </a:pPr>
                      <a:r>
                        <a:rPr lang="vi-VN" sz="1600" spc="-5" dirty="0">
                          <a:effectLst/>
                          <a:latin typeface="Arial" panose="020B0604020202020204" pitchFamily="34" charset="0"/>
                          <a:ea typeface="Times New Roman" panose="02020603050405020304" pitchFamily="18" charset="0"/>
                          <a:cs typeface="Arial" panose="020B0604020202020204" pitchFamily="34" charset="0"/>
                        </a:rPr>
                        <a:t>3</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tx2">
                        <a:lumMod val="60000"/>
                        <a:lumOff val="40000"/>
                      </a:schemeClr>
                    </a:solidFill>
                  </a:tcPr>
                </a:tc>
                <a:extLst>
                  <a:ext uri="{0D108BD9-81ED-4DB2-BD59-A6C34878D82A}">
                    <a16:rowId xmlns:a16="http://schemas.microsoft.com/office/drawing/2014/main" val="2491788584"/>
                  </a:ext>
                </a:extLst>
              </a:tr>
              <a:tr h="380753">
                <a:tc vMerge="1">
                  <a:txBody>
                    <a:bodyPr/>
                    <a:lstStyle/>
                    <a:p>
                      <a:endParaRPr lang="x-none"/>
                    </a:p>
                  </a:txBody>
                  <a:tcPr/>
                </a:tc>
                <a:tc>
                  <a:txBody>
                    <a:bodyPr/>
                    <a:lstStyle/>
                    <a:p>
                      <a:pPr marL="32385" lvl="0">
                        <a:lnSpc>
                          <a:spcPct val="100000"/>
                        </a:lnSpc>
                        <a:spcBef>
                          <a:spcPts val="0"/>
                        </a:spcBef>
                        <a:spcAft>
                          <a:spcPts val="0"/>
                        </a:spcAft>
                      </a:pPr>
                      <a:r>
                        <a:rPr lang="en-US" sz="1600" spc="-5" dirty="0" err="1">
                          <a:effectLst/>
                          <a:latin typeface="Arial" panose="020B0604020202020204" pitchFamily="34" charset="0"/>
                          <a:cs typeface="Arial" panose="020B0604020202020204" pitchFamily="34" charset="0"/>
                        </a:rPr>
                        <a:t>Bài</a:t>
                      </a:r>
                      <a:r>
                        <a:rPr lang="en-US" sz="1600" dirty="0">
                          <a:effectLst/>
                          <a:latin typeface="Arial" panose="020B0604020202020204" pitchFamily="34" charset="0"/>
                          <a:cs typeface="Arial" panose="020B0604020202020204" pitchFamily="34" charset="0"/>
                        </a:rPr>
                        <a:t> </a:t>
                      </a:r>
                      <a:r>
                        <a:rPr lang="vi-VN" sz="1600" dirty="0">
                          <a:effectLst/>
                          <a:latin typeface="Arial" panose="020B0604020202020204" pitchFamily="34" charset="0"/>
                          <a:cs typeface="Arial" panose="020B0604020202020204" pitchFamily="34" charset="0"/>
                        </a:rPr>
                        <a:t>9</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Đường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đi</a:t>
                      </a:r>
                      <a:r>
                        <a:rPr lang="en-US" sz="1600" dirty="0">
                          <a:effectLst/>
                          <a:latin typeface="Arial" panose="020B0604020202020204" pitchFamily="34" charset="0"/>
                          <a:cs typeface="Arial" panose="020B0604020202020204" pitchFamily="34" charset="0"/>
                        </a:rPr>
                        <a:t> Euler </a:t>
                      </a:r>
                      <a:r>
                        <a:rPr lang="en-US" sz="1600" dirty="0" err="1">
                          <a:effectLst/>
                          <a:latin typeface="Arial" panose="020B0604020202020204" pitchFamily="34" charset="0"/>
                          <a:cs typeface="Arial" panose="020B0604020202020204" pitchFamily="34" charset="0"/>
                        </a:rPr>
                        <a:t>và</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đường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đi</a:t>
                      </a:r>
                      <a:r>
                        <a:rPr lang="en-US" sz="1600" dirty="0">
                          <a:effectLst/>
                          <a:latin typeface="Arial" panose="020B0604020202020204" pitchFamily="34" charset="0"/>
                          <a:cs typeface="Arial" panose="020B0604020202020204" pitchFamily="34" charset="0"/>
                        </a:rPr>
                        <a:t> Hamilton</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32385" algn="ctr">
                        <a:lnSpc>
                          <a:spcPct val="100000"/>
                        </a:lnSpc>
                        <a:spcBef>
                          <a:spcPts val="0"/>
                        </a:spcBef>
                        <a:spcAft>
                          <a:spcPts val="0"/>
                        </a:spcAft>
                      </a:pPr>
                      <a:r>
                        <a:rPr lang="vi-VN" sz="1600" spc="-5" dirty="0">
                          <a:effectLst/>
                          <a:latin typeface="Arial" panose="020B0604020202020204" pitchFamily="34" charset="0"/>
                          <a:ea typeface="Times New Roman" panose="02020603050405020304" pitchFamily="18" charset="0"/>
                          <a:cs typeface="Arial" panose="020B0604020202020204" pitchFamily="34" charset="0"/>
                        </a:rPr>
                        <a:t>3</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tx2">
                        <a:lumMod val="60000"/>
                        <a:lumOff val="40000"/>
                      </a:schemeClr>
                    </a:solidFill>
                  </a:tcPr>
                </a:tc>
                <a:extLst>
                  <a:ext uri="{0D108BD9-81ED-4DB2-BD59-A6C34878D82A}">
                    <a16:rowId xmlns:a16="http://schemas.microsoft.com/office/drawing/2014/main" val="3312795836"/>
                  </a:ext>
                </a:extLst>
              </a:tr>
              <a:tr h="380753">
                <a:tc vMerge="1">
                  <a:txBody>
                    <a:bodyPr/>
                    <a:lstStyle/>
                    <a:p>
                      <a:endParaRPr lang="x-none"/>
                    </a:p>
                  </a:txBody>
                  <a:tcPr/>
                </a:tc>
                <a:tc>
                  <a:txBody>
                    <a:bodyPr/>
                    <a:lstStyle/>
                    <a:p>
                      <a:pPr marL="32385" lvl="0">
                        <a:lnSpc>
                          <a:spcPct val="100000"/>
                        </a:lnSpc>
                        <a:spcBef>
                          <a:spcPts val="0"/>
                        </a:spcBef>
                        <a:spcAft>
                          <a:spcPts val="0"/>
                        </a:spcAft>
                      </a:pPr>
                      <a:r>
                        <a:rPr lang="x-none" sz="1600" dirty="0">
                          <a:effectLst/>
                          <a:latin typeface="Arial" panose="020B0604020202020204" pitchFamily="34" charset="0"/>
                          <a:ea typeface="Times New Roman" panose="02020603050405020304" pitchFamily="18" charset="0"/>
                          <a:cs typeface="Arial" panose="020B0604020202020204" pitchFamily="34" charset="0"/>
                        </a:rPr>
                        <a:t>Bài 10. Bài toán tìm đường đi tối ưu trong một vài trường hợp đơn giản</a:t>
                      </a:r>
                    </a:p>
                  </a:txBody>
                  <a:tcPr marL="0" marR="0" marT="0" marB="0"/>
                </a:tc>
                <a:tc>
                  <a:txBody>
                    <a:bodyPr/>
                    <a:lstStyle/>
                    <a:p>
                      <a:pPr marL="32385" algn="ctr">
                        <a:lnSpc>
                          <a:spcPct val="100000"/>
                        </a:lnSpc>
                        <a:spcBef>
                          <a:spcPts val="0"/>
                        </a:spcBef>
                        <a:spcAft>
                          <a:spcPts val="0"/>
                        </a:spcAft>
                      </a:pPr>
                      <a:r>
                        <a:rPr lang="x-none" sz="1600" dirty="0">
                          <a:effectLst/>
                          <a:latin typeface="Arial" panose="020B0604020202020204" pitchFamily="34" charset="0"/>
                          <a:ea typeface="Times New Roman" panose="02020603050405020304" pitchFamily="18" charset="0"/>
                          <a:cs typeface="Arial" panose="020B0604020202020204" pitchFamily="34" charset="0"/>
                        </a:rPr>
                        <a:t>3</a:t>
                      </a:r>
                    </a:p>
                  </a:txBody>
                  <a:tcPr marL="0" marR="0" marT="0" marB="0">
                    <a:solidFill>
                      <a:schemeClr val="tx2">
                        <a:lumMod val="60000"/>
                        <a:lumOff val="40000"/>
                      </a:schemeClr>
                    </a:solidFill>
                  </a:tcPr>
                </a:tc>
                <a:extLst>
                  <a:ext uri="{0D108BD9-81ED-4DB2-BD59-A6C34878D82A}">
                    <a16:rowId xmlns:a16="http://schemas.microsoft.com/office/drawing/2014/main" val="1399499077"/>
                  </a:ext>
                </a:extLst>
              </a:tr>
              <a:tr h="416127">
                <a:tc vMerge="1">
                  <a:txBody>
                    <a:bodyPr/>
                    <a:lstStyle/>
                    <a:p>
                      <a:endParaRPr lang="x-none"/>
                    </a:p>
                  </a:txBody>
                  <a:tcPr/>
                </a:tc>
                <a:tc>
                  <a:txBody>
                    <a:bodyPr/>
                    <a:lstStyle/>
                    <a:p>
                      <a:pPr marL="32385" lvl="0">
                        <a:lnSpc>
                          <a:spcPct val="100000"/>
                        </a:lnSpc>
                        <a:spcBef>
                          <a:spcPts val="0"/>
                        </a:spcBef>
                        <a:spcAft>
                          <a:spcPts val="0"/>
                        </a:spcAft>
                      </a:pPr>
                      <a:r>
                        <a:rPr lang="en-US" sz="1600" spc="-5" dirty="0" err="1">
                          <a:effectLst/>
                          <a:latin typeface="Arial" panose="020B0604020202020204" pitchFamily="34" charset="0"/>
                          <a:cs typeface="Arial" panose="020B0604020202020204" pitchFamily="34" charset="0"/>
                        </a:rPr>
                        <a:t>Bài</a:t>
                      </a:r>
                      <a:r>
                        <a:rPr lang="en-US" sz="1600" dirty="0">
                          <a:effectLst/>
                          <a:latin typeface="Arial" panose="020B0604020202020204" pitchFamily="34" charset="0"/>
                          <a:cs typeface="Arial" panose="020B0604020202020204" pitchFamily="34" charset="0"/>
                        </a:rPr>
                        <a:t> </a:t>
                      </a:r>
                      <a:r>
                        <a:rPr lang="en-US" sz="1600" spc="-10" dirty="0" err="1">
                          <a:effectLst/>
                          <a:latin typeface="Arial" panose="020B0604020202020204" pitchFamily="34" charset="0"/>
                          <a:cs typeface="Arial" panose="020B0604020202020204" pitchFamily="34" charset="0"/>
                        </a:rPr>
                        <a:t>tập</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cuối</a:t>
                      </a:r>
                      <a:r>
                        <a:rPr lang="en-US" sz="1600" dirty="0">
                          <a:effectLst/>
                          <a:latin typeface="Arial" panose="020B0604020202020204" pitchFamily="34" charset="0"/>
                          <a:cs typeface="Arial" panose="020B0604020202020204" pitchFamily="34" charset="0"/>
                        </a:rPr>
                        <a:t> </a:t>
                      </a:r>
                      <a:r>
                        <a:rPr lang="en-US" sz="1600" spc="-10" dirty="0" err="1">
                          <a:effectLst/>
                          <a:latin typeface="Arial" panose="020B0604020202020204" pitchFamily="34" charset="0"/>
                          <a:cs typeface="Arial" panose="020B0604020202020204" pitchFamily="34" charset="0"/>
                        </a:rPr>
                        <a:t>chuyên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đề</a:t>
                      </a:r>
                      <a:r>
                        <a:rPr lang="en-US" sz="1600" dirty="0">
                          <a:effectLst/>
                          <a:latin typeface="Arial" panose="020B0604020202020204" pitchFamily="34" charset="0"/>
                          <a:cs typeface="Arial" panose="020B0604020202020204" pitchFamily="34" charset="0"/>
                        </a:rPr>
                        <a:t> 2</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32385" algn="ctr">
                        <a:lnSpc>
                          <a:spcPct val="100000"/>
                        </a:lnSpc>
                        <a:spcBef>
                          <a:spcPts val="0"/>
                        </a:spcBef>
                        <a:spcAft>
                          <a:spcPts val="0"/>
                        </a:spcAft>
                      </a:pPr>
                      <a:r>
                        <a:rPr lang="vi-VN" sz="1600" spc="-5" dirty="0">
                          <a:effectLst/>
                          <a:latin typeface="Arial" panose="020B0604020202020204" pitchFamily="34" charset="0"/>
                          <a:ea typeface="Times New Roman" panose="02020603050405020304" pitchFamily="18" charset="0"/>
                          <a:cs typeface="Arial" panose="020B0604020202020204" pitchFamily="34" charset="0"/>
                        </a:rPr>
                        <a:t>2</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tx2">
                        <a:lumMod val="60000"/>
                        <a:lumOff val="40000"/>
                      </a:schemeClr>
                    </a:solidFill>
                  </a:tcPr>
                </a:tc>
                <a:extLst>
                  <a:ext uri="{0D108BD9-81ED-4DB2-BD59-A6C34878D82A}">
                    <a16:rowId xmlns:a16="http://schemas.microsoft.com/office/drawing/2014/main" val="3696805044"/>
                  </a:ext>
                </a:extLst>
              </a:tr>
              <a:tr h="380753">
                <a:tc rowSpan="4">
                  <a:txBody>
                    <a:bodyPr/>
                    <a:lstStyle/>
                    <a:p>
                      <a:pPr lvl="1" algn="just"/>
                      <a:r>
                        <a:rPr lang="en-US" sz="1600" dirty="0">
                          <a:effectLst/>
                          <a:latin typeface="Arial" panose="020B0604020202020204" pitchFamily="34" charset="0"/>
                          <a:cs typeface="Arial" panose="020B0604020202020204" pitchFamily="34" charset="0"/>
                        </a:rPr>
                        <a:t> </a:t>
                      </a:r>
                      <a:endParaRPr lang="x-none" sz="1600" dirty="0">
                        <a:effectLst/>
                        <a:latin typeface="Arial" panose="020B0604020202020204" pitchFamily="34" charset="0"/>
                        <a:cs typeface="Arial" panose="020B0604020202020204" pitchFamily="34" charset="0"/>
                      </a:endParaRPr>
                    </a:p>
                    <a:p>
                      <a:pPr marL="504190" marR="45720" lvl="1" algn="just">
                        <a:lnSpc>
                          <a:spcPts val="1600"/>
                        </a:lnSpc>
                        <a:spcBef>
                          <a:spcPts val="1065"/>
                        </a:spcBef>
                        <a:spcAft>
                          <a:spcPts val="0"/>
                        </a:spcAft>
                      </a:pPr>
                      <a:r>
                        <a:rPr lang="en-US" sz="1600" dirty="0">
                          <a:effectLst/>
                          <a:latin typeface="Arial" panose="020B0604020202020204" pitchFamily="34" charset="0"/>
                          <a:cs typeface="Arial" panose="020B0604020202020204" pitchFamily="34" charset="0"/>
                        </a:rPr>
                        <a:t>CHUYÊN </a:t>
                      </a:r>
                      <a:r>
                        <a:rPr lang="en-US" sz="1600" spc="-10" dirty="0">
                          <a:effectLst/>
                          <a:latin typeface="Arial" panose="020B0604020202020204" pitchFamily="34" charset="0"/>
                          <a:cs typeface="Arial" panose="020B0604020202020204" pitchFamily="34" charset="0"/>
                        </a:rPr>
                        <a:t>ĐỀ</a:t>
                      </a:r>
                      <a:r>
                        <a:rPr lang="en-US" sz="1600" dirty="0">
                          <a:effectLst/>
                          <a:latin typeface="Arial" panose="020B0604020202020204" pitchFamily="34" charset="0"/>
                          <a:cs typeface="Arial" panose="020B0604020202020204" pitchFamily="34" charset="0"/>
                        </a:rPr>
                        <a:t> 3</a:t>
                      </a:r>
                      <a:endParaRPr lang="en-US" sz="1600" spc="105" dirty="0">
                        <a:effectLst/>
                        <a:latin typeface="Arial" panose="020B0604020202020204" pitchFamily="34" charset="0"/>
                        <a:cs typeface="Arial" panose="020B0604020202020204" pitchFamily="34" charset="0"/>
                      </a:endParaRPr>
                    </a:p>
                    <a:p>
                      <a:pPr marL="504190" marR="45720" lvl="1" algn="just">
                        <a:lnSpc>
                          <a:spcPts val="1600"/>
                        </a:lnSpc>
                        <a:spcBef>
                          <a:spcPts val="1065"/>
                        </a:spcBef>
                        <a:spcAft>
                          <a:spcPts val="0"/>
                        </a:spcAft>
                      </a:pPr>
                      <a:r>
                        <a:rPr lang="en-US" sz="1600" spc="-80" dirty="0">
                          <a:effectLst/>
                          <a:latin typeface="Arial" panose="020B0604020202020204" pitchFamily="34" charset="0"/>
                          <a:cs typeface="Arial" panose="020B0604020202020204" pitchFamily="34" charset="0"/>
                        </a:rPr>
                        <a:t>MỘT SỐ YẾU TỐ VẼ KĨ THUẬT  </a:t>
                      </a:r>
                      <a:r>
                        <a:rPr lang="en-US" sz="1600" spc="-80" dirty="0" smtClean="0">
                          <a:effectLst/>
                          <a:latin typeface="Arial" panose="020B0604020202020204" pitchFamily="34" charset="0"/>
                          <a:cs typeface="Arial" panose="020B0604020202020204" pitchFamily="34" charset="0"/>
                        </a:rPr>
                        <a:t>(8 </a:t>
                      </a:r>
                      <a:r>
                        <a:rPr lang="en-US" sz="1600" spc="-80" dirty="0" err="1">
                          <a:effectLst/>
                          <a:latin typeface="Arial" panose="020B0604020202020204" pitchFamily="34" charset="0"/>
                          <a:cs typeface="Arial" panose="020B0604020202020204" pitchFamily="34" charset="0"/>
                        </a:rPr>
                        <a:t>tiết</a:t>
                      </a:r>
                      <a:r>
                        <a:rPr lang="en-US" sz="1600" spc="-80" dirty="0">
                          <a:effectLst/>
                          <a:latin typeface="Arial" panose="020B0604020202020204" pitchFamily="34" charset="0"/>
                          <a:cs typeface="Arial" panose="020B0604020202020204" pitchFamily="34" charset="0"/>
                        </a:rPr>
                        <a:t>)</a:t>
                      </a:r>
                      <a:endParaRPr lang="x-none" sz="1600" dirty="0">
                        <a:effectLst/>
                        <a:latin typeface="Arial" panose="020B0604020202020204" pitchFamily="34" charset="0"/>
                        <a:cs typeface="Arial" panose="020B0604020202020204" pitchFamily="34" charset="0"/>
                      </a:endParaRPr>
                    </a:p>
                    <a:p>
                      <a:pPr lvl="1" algn="just">
                        <a:spcBef>
                          <a:spcPts val="325"/>
                        </a:spcBef>
                      </a:pPr>
                      <a:endParaRPr lang="en-US" sz="1600" spc="-10" dirty="0">
                        <a:effectLst/>
                        <a:latin typeface="Arial" panose="020B0604020202020204" pitchFamily="34" charset="0"/>
                        <a:cs typeface="Arial" panose="020B0604020202020204" pitchFamily="34" charset="0"/>
                      </a:endParaRPr>
                    </a:p>
                    <a:p>
                      <a:pPr lvl="1"/>
                      <a:r>
                        <a:rPr lang="x-none" sz="1600" dirty="0">
                          <a:effectLst/>
                          <a:latin typeface="Arial" panose="020B0604020202020204" pitchFamily="34" charset="0"/>
                          <a:cs typeface="Arial" panose="020B0604020202020204" pitchFamily="34" charset="0"/>
                        </a:rPr>
                        <a:t> </a:t>
                      </a:r>
                    </a:p>
                  </a:txBody>
                  <a:tcPr marL="0" marR="0" marT="0" marB="0" anchor="ctr">
                    <a:solidFill>
                      <a:schemeClr val="tx2">
                        <a:lumMod val="60000"/>
                        <a:lumOff val="40000"/>
                      </a:schemeClr>
                    </a:solidFill>
                  </a:tcPr>
                </a:tc>
                <a:tc>
                  <a:txBody>
                    <a:bodyPr/>
                    <a:lstStyle/>
                    <a:p>
                      <a:pPr lvl="0">
                        <a:lnSpc>
                          <a:spcPct val="100000"/>
                        </a:lnSpc>
                        <a:spcBef>
                          <a:spcPts val="0"/>
                        </a:spcBef>
                      </a:pPr>
                      <a:r>
                        <a:rPr lang="x-none" sz="1600" spc="-5" dirty="0">
                          <a:effectLst/>
                          <a:latin typeface="Arial" panose="020B0604020202020204" pitchFamily="34" charset="0"/>
                          <a:cs typeface="Arial" panose="020B0604020202020204" pitchFamily="34" charset="0"/>
                        </a:rPr>
                        <a:t>Bài </a:t>
                      </a:r>
                      <a:r>
                        <a:rPr lang="vi-VN" sz="1600" spc="-5" dirty="0">
                          <a:effectLst/>
                          <a:latin typeface="Arial" panose="020B0604020202020204" pitchFamily="34" charset="0"/>
                          <a:cs typeface="Arial" panose="020B0604020202020204" pitchFamily="34" charset="0"/>
                        </a:rPr>
                        <a:t>11. </a:t>
                      </a:r>
                      <a:r>
                        <a:rPr lang="x-none" sz="1600" spc="-5" dirty="0">
                          <a:effectLst/>
                          <a:latin typeface="Arial" panose="020B0604020202020204" pitchFamily="34" charset="0"/>
                          <a:cs typeface="Arial" panose="020B0604020202020204" pitchFamily="34" charset="0"/>
                        </a:rPr>
                        <a:t>Hình chiếu vuông góc và hình chiếu trục đo</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lnSpc>
                          <a:spcPct val="100000"/>
                        </a:lnSpc>
                        <a:spcBef>
                          <a:spcPts val="0"/>
                        </a:spcBef>
                      </a:pPr>
                      <a:r>
                        <a:rPr lang="vi-VN" sz="1600" dirty="0">
                          <a:effectLst/>
                          <a:latin typeface="Arial" panose="020B0604020202020204" pitchFamily="34" charset="0"/>
                          <a:ea typeface="Times New Roman" panose="02020603050405020304" pitchFamily="18" charset="0"/>
                          <a:cs typeface="Arial" panose="020B0604020202020204" pitchFamily="34" charset="0"/>
                        </a:rPr>
                        <a:t>4</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tx2">
                        <a:lumMod val="60000"/>
                        <a:lumOff val="40000"/>
                      </a:schemeClr>
                    </a:solidFill>
                  </a:tcPr>
                </a:tc>
                <a:extLst>
                  <a:ext uri="{0D108BD9-81ED-4DB2-BD59-A6C34878D82A}">
                    <a16:rowId xmlns:a16="http://schemas.microsoft.com/office/drawing/2014/main" val="3107732270"/>
                  </a:ext>
                </a:extLst>
              </a:tr>
              <a:tr h="380753">
                <a:tc vMerge="1">
                  <a:txBody>
                    <a:bodyPr/>
                    <a:lstStyle/>
                    <a:p>
                      <a:endParaRPr lang="x-none"/>
                    </a:p>
                  </a:txBody>
                  <a:tcPr/>
                </a:tc>
                <a:tc>
                  <a:txBody>
                    <a:bodyPr/>
                    <a:lstStyle/>
                    <a:p>
                      <a:pPr marL="32385" lvl="0">
                        <a:lnSpc>
                          <a:spcPct val="100000"/>
                        </a:lnSpc>
                        <a:spcBef>
                          <a:spcPts val="0"/>
                        </a:spcBef>
                        <a:spcAft>
                          <a:spcPts val="0"/>
                        </a:spcAft>
                      </a:pPr>
                      <a:r>
                        <a:rPr lang="en-US" sz="1600" spc="-5" dirty="0" err="1">
                          <a:effectLst/>
                          <a:latin typeface="Arial" panose="020B0604020202020204" pitchFamily="34" charset="0"/>
                          <a:cs typeface="Arial" panose="020B0604020202020204" pitchFamily="34" charset="0"/>
                        </a:rPr>
                        <a:t>Bài</a:t>
                      </a:r>
                      <a:r>
                        <a:rPr lang="en-US" sz="1600" dirty="0">
                          <a:effectLst/>
                          <a:latin typeface="Arial" panose="020B0604020202020204" pitchFamily="34" charset="0"/>
                          <a:cs typeface="Arial" panose="020B0604020202020204" pitchFamily="34" charset="0"/>
                        </a:rPr>
                        <a:t> </a:t>
                      </a:r>
                      <a:r>
                        <a:rPr lang="vi-VN" sz="1600" dirty="0">
                          <a:effectLst/>
                          <a:latin typeface="Arial" panose="020B0604020202020204" pitchFamily="34" charset="0"/>
                          <a:cs typeface="Arial" panose="020B0604020202020204" pitchFamily="34" charset="0"/>
                        </a:rPr>
                        <a:t>12</a:t>
                      </a:r>
                      <a:r>
                        <a:rPr lang="en-US" sz="1600" dirty="0">
                          <a:effectLst/>
                          <a:latin typeface="Arial" panose="020B0604020202020204" pitchFamily="34" charset="0"/>
                          <a:cs typeface="Arial" panose="020B0604020202020204" pitchFamily="34" charset="0"/>
                        </a:rPr>
                        <a:t>. </a:t>
                      </a:r>
                      <a:r>
                        <a:rPr lang="en-US" sz="1600" spc="-10" dirty="0" err="1">
                          <a:effectLst/>
                          <a:latin typeface="Arial" panose="020B0604020202020204" pitchFamily="34" charset="0"/>
                          <a:cs typeface="Arial" panose="020B0604020202020204" pitchFamily="34" charset="0"/>
                        </a:rPr>
                        <a:t>Bản</a:t>
                      </a:r>
                      <a:r>
                        <a:rPr lang="en-US" sz="1600" spc="-10" dirty="0">
                          <a:effectLst/>
                          <a:latin typeface="Arial" panose="020B0604020202020204" pitchFamily="34" charset="0"/>
                          <a:cs typeface="Arial" panose="020B0604020202020204" pitchFamily="34" charset="0"/>
                        </a:rPr>
                        <a:t> </a:t>
                      </a:r>
                      <a:r>
                        <a:rPr lang="en-US" sz="1600" spc="-10" dirty="0" err="1">
                          <a:effectLst/>
                          <a:latin typeface="Arial" panose="020B0604020202020204" pitchFamily="34" charset="0"/>
                          <a:cs typeface="Arial" panose="020B0604020202020204" pitchFamily="34" charset="0"/>
                        </a:rPr>
                        <a:t>vẽ</a:t>
                      </a:r>
                      <a:r>
                        <a:rPr lang="en-US" sz="1600" spc="-10" dirty="0">
                          <a:effectLst/>
                          <a:latin typeface="Arial" panose="020B0604020202020204" pitchFamily="34" charset="0"/>
                          <a:cs typeface="Arial" panose="020B0604020202020204" pitchFamily="34" charset="0"/>
                        </a:rPr>
                        <a:t> </a:t>
                      </a:r>
                      <a:r>
                        <a:rPr lang="en-US" sz="1600" spc="-10" dirty="0" err="1">
                          <a:effectLst/>
                          <a:latin typeface="Arial" panose="020B0604020202020204" pitchFamily="34" charset="0"/>
                          <a:cs typeface="Arial" panose="020B0604020202020204" pitchFamily="34" charset="0"/>
                        </a:rPr>
                        <a:t>kĩ</a:t>
                      </a:r>
                      <a:r>
                        <a:rPr lang="en-US" sz="1600" spc="-10" dirty="0">
                          <a:effectLst/>
                          <a:latin typeface="Arial" panose="020B0604020202020204" pitchFamily="34" charset="0"/>
                          <a:cs typeface="Arial" panose="020B0604020202020204" pitchFamily="34" charset="0"/>
                        </a:rPr>
                        <a:t> </a:t>
                      </a:r>
                      <a:r>
                        <a:rPr lang="en-US" sz="1600" spc="-10" dirty="0" err="1">
                          <a:effectLst/>
                          <a:latin typeface="Arial" panose="020B0604020202020204" pitchFamily="34" charset="0"/>
                          <a:cs typeface="Arial" panose="020B0604020202020204" pitchFamily="34" charset="0"/>
                        </a:rPr>
                        <a:t>thuật</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32385" algn="ctr">
                        <a:lnSpc>
                          <a:spcPct val="100000"/>
                        </a:lnSpc>
                        <a:spcBef>
                          <a:spcPts val="0"/>
                        </a:spcBef>
                        <a:spcAft>
                          <a:spcPts val="0"/>
                        </a:spcAft>
                      </a:pPr>
                      <a:r>
                        <a:rPr lang="vi-VN" sz="1600" spc="-5" dirty="0">
                          <a:effectLst/>
                          <a:latin typeface="Arial" panose="020B0604020202020204" pitchFamily="34" charset="0"/>
                          <a:cs typeface="Arial" panose="020B0604020202020204" pitchFamily="34" charset="0"/>
                        </a:rPr>
                        <a:t>3</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tx2">
                        <a:lumMod val="60000"/>
                        <a:lumOff val="40000"/>
                      </a:schemeClr>
                    </a:solidFill>
                  </a:tcPr>
                </a:tc>
                <a:extLst>
                  <a:ext uri="{0D108BD9-81ED-4DB2-BD59-A6C34878D82A}">
                    <a16:rowId xmlns:a16="http://schemas.microsoft.com/office/drawing/2014/main" val="2228914990"/>
                  </a:ext>
                </a:extLst>
              </a:tr>
              <a:tr h="380753">
                <a:tc vMerge="1">
                  <a:txBody>
                    <a:bodyPr/>
                    <a:lstStyle/>
                    <a:p>
                      <a:endParaRPr lang="x-none"/>
                    </a:p>
                  </a:txBody>
                  <a:tcPr/>
                </a:tc>
                <a:tc>
                  <a:txBody>
                    <a:bodyPr/>
                    <a:lstStyle/>
                    <a:p>
                      <a:pPr marL="32385" lvl="0">
                        <a:lnSpc>
                          <a:spcPct val="100000"/>
                        </a:lnSpc>
                        <a:spcBef>
                          <a:spcPts val="0"/>
                        </a:spcBef>
                        <a:spcAft>
                          <a:spcPts val="0"/>
                        </a:spcAft>
                      </a:pPr>
                      <a:r>
                        <a:rPr lang="en-US" sz="1600" spc="-5" dirty="0" err="1">
                          <a:effectLst/>
                          <a:latin typeface="Arial" panose="020B0604020202020204" pitchFamily="34" charset="0"/>
                          <a:cs typeface="Arial" panose="020B0604020202020204" pitchFamily="34" charset="0"/>
                        </a:rPr>
                        <a:t>Bài</a:t>
                      </a:r>
                      <a:r>
                        <a:rPr lang="en-US" sz="1600" dirty="0">
                          <a:effectLst/>
                          <a:latin typeface="Arial" panose="020B0604020202020204" pitchFamily="34" charset="0"/>
                          <a:cs typeface="Arial" panose="020B0604020202020204" pitchFamily="34" charset="0"/>
                        </a:rPr>
                        <a:t> </a:t>
                      </a:r>
                      <a:r>
                        <a:rPr lang="en-US" sz="1600" spc="-10" dirty="0" err="1">
                          <a:effectLst/>
                          <a:latin typeface="Arial" panose="020B0604020202020204" pitchFamily="34" charset="0"/>
                          <a:cs typeface="Arial" panose="020B0604020202020204" pitchFamily="34" charset="0"/>
                        </a:rPr>
                        <a:t>tập</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cuối</a:t>
                      </a:r>
                      <a:r>
                        <a:rPr lang="en-US" sz="1600" dirty="0">
                          <a:effectLst/>
                          <a:latin typeface="Arial" panose="020B0604020202020204" pitchFamily="34" charset="0"/>
                          <a:cs typeface="Arial" panose="020B0604020202020204" pitchFamily="34" charset="0"/>
                        </a:rPr>
                        <a:t> </a:t>
                      </a:r>
                      <a:r>
                        <a:rPr lang="en-US" sz="1600" spc="-10" dirty="0" err="1">
                          <a:effectLst/>
                          <a:latin typeface="Arial" panose="020B0604020202020204" pitchFamily="34" charset="0"/>
                          <a:cs typeface="Arial" panose="020B0604020202020204" pitchFamily="34" charset="0"/>
                        </a:rPr>
                        <a:t>chuyên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đề</a:t>
                      </a:r>
                      <a:r>
                        <a:rPr lang="en-US" sz="1600" dirty="0">
                          <a:effectLst/>
                          <a:latin typeface="Arial" panose="020B0604020202020204" pitchFamily="34" charset="0"/>
                          <a:cs typeface="Arial" panose="020B0604020202020204" pitchFamily="34" charset="0"/>
                        </a:rPr>
                        <a:t> 3</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32385" algn="ctr">
                        <a:lnSpc>
                          <a:spcPct val="100000"/>
                        </a:lnSpc>
                        <a:spcBef>
                          <a:spcPts val="0"/>
                        </a:spcBef>
                        <a:spcAft>
                          <a:spcPts val="0"/>
                        </a:spcAft>
                      </a:pPr>
                      <a:r>
                        <a:rPr lang="vi-VN" sz="1600" spc="-5" dirty="0">
                          <a:effectLst/>
                          <a:latin typeface="Arial" panose="020B0604020202020204" pitchFamily="34" charset="0"/>
                          <a:ea typeface="Times New Roman" panose="02020603050405020304" pitchFamily="18" charset="0"/>
                          <a:cs typeface="Arial" panose="020B0604020202020204" pitchFamily="34" charset="0"/>
                        </a:rPr>
                        <a:t>1</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tx2">
                        <a:lumMod val="60000"/>
                        <a:lumOff val="40000"/>
                      </a:schemeClr>
                    </a:solidFill>
                  </a:tcPr>
                </a:tc>
                <a:extLst>
                  <a:ext uri="{0D108BD9-81ED-4DB2-BD59-A6C34878D82A}">
                    <a16:rowId xmlns:a16="http://schemas.microsoft.com/office/drawing/2014/main" val="3427956445"/>
                  </a:ext>
                </a:extLst>
              </a:tr>
              <a:tr h="380753">
                <a:tc vMerge="1">
                  <a:txBody>
                    <a:bodyPr/>
                    <a:lstStyle/>
                    <a:p>
                      <a:r>
                        <a:rPr lang="x-none" sz="1600" dirty="0">
                          <a:effectLst/>
                          <a:latin typeface="Arial" panose="020B0604020202020204" pitchFamily="34" charset="0"/>
                          <a:cs typeface="Arial" panose="020B0604020202020204" pitchFamily="34" charset="0"/>
                        </a:rPr>
                        <a:t> </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32385" lvl="0">
                        <a:lnSpc>
                          <a:spcPct val="100000"/>
                        </a:lnSpc>
                        <a:spcBef>
                          <a:spcPts val="0"/>
                        </a:spcBef>
                        <a:spcAft>
                          <a:spcPts val="0"/>
                        </a:spcAft>
                      </a:pPr>
                      <a:r>
                        <a:rPr lang="en-US" sz="1600" dirty="0" err="1">
                          <a:effectLst/>
                          <a:latin typeface="Arial" panose="020B0604020202020204" pitchFamily="34" charset="0"/>
                          <a:cs typeface="Arial" panose="020B0604020202020204" pitchFamily="34" charset="0"/>
                        </a:rPr>
                        <a:t>Ôn</a:t>
                      </a:r>
                      <a:r>
                        <a:rPr lang="en-US" sz="1600" dirty="0">
                          <a:effectLst/>
                          <a:latin typeface="Arial" panose="020B0604020202020204" pitchFamily="34" charset="0"/>
                          <a:cs typeface="Arial" panose="020B0604020202020204" pitchFamily="34" charset="0"/>
                        </a:rPr>
                        <a:t> </a:t>
                      </a:r>
                      <a:r>
                        <a:rPr lang="en-US" sz="1600" spc="-10" dirty="0" err="1">
                          <a:effectLst/>
                          <a:latin typeface="Arial" panose="020B0604020202020204" pitchFamily="34" charset="0"/>
                          <a:cs typeface="Arial" panose="020B0604020202020204" pitchFamily="34" charset="0"/>
                        </a:rPr>
                        <a:t>tập</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và</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kiểm</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tra</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rgbClr val="FFC000"/>
                    </a:solidFill>
                  </a:tcPr>
                </a:tc>
                <a:tc>
                  <a:txBody>
                    <a:bodyPr/>
                    <a:lstStyle/>
                    <a:p>
                      <a:pPr marL="32385" algn="ctr">
                        <a:lnSpc>
                          <a:spcPct val="100000"/>
                        </a:lnSpc>
                        <a:spcBef>
                          <a:spcPts val="0"/>
                        </a:spcBef>
                        <a:spcAft>
                          <a:spcPts val="0"/>
                        </a:spcAft>
                      </a:pPr>
                      <a:r>
                        <a:rPr lang="vi-VN" sz="1600" dirty="0">
                          <a:effectLst/>
                          <a:latin typeface="Arial" panose="020B0604020202020204" pitchFamily="34" charset="0"/>
                          <a:cs typeface="Arial" panose="020B0604020202020204" pitchFamily="34" charset="0"/>
                        </a:rPr>
                        <a:t>3</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rgbClr val="FFC000"/>
                    </a:solidFill>
                  </a:tcPr>
                </a:tc>
                <a:extLst>
                  <a:ext uri="{0D108BD9-81ED-4DB2-BD59-A6C34878D82A}">
                    <a16:rowId xmlns:a16="http://schemas.microsoft.com/office/drawing/2014/main" val="1434986389"/>
                  </a:ext>
                </a:extLst>
              </a:tr>
              <a:tr h="373304">
                <a:tc gridSpan="2">
                  <a:txBody>
                    <a:bodyPr/>
                    <a:lstStyle/>
                    <a:p>
                      <a:pPr algn="ctr"/>
                      <a:r>
                        <a:rPr lang="x-none" sz="1600" spc="-40" dirty="0">
                          <a:effectLst/>
                          <a:latin typeface="Arial" panose="020B0604020202020204" pitchFamily="34" charset="0"/>
                          <a:cs typeface="Arial" panose="020B0604020202020204" pitchFamily="34" charset="0"/>
                        </a:rPr>
                        <a:t>Tổng</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2">
                        <a:lumMod val="60000"/>
                        <a:lumOff val="40000"/>
                      </a:schemeClr>
                    </a:solidFill>
                  </a:tcPr>
                </a:tc>
                <a:tc hMerge="1">
                  <a:txBody>
                    <a:bodyPr/>
                    <a:lstStyle/>
                    <a:p>
                      <a:endParaRPr lang="x-none"/>
                    </a:p>
                  </a:txBody>
                  <a:tcPr/>
                </a:tc>
                <a:tc>
                  <a:txBody>
                    <a:bodyPr/>
                    <a:lstStyle/>
                    <a:p>
                      <a:pPr algn="ctr"/>
                      <a:r>
                        <a:rPr lang="vi-VN" sz="1600" dirty="0">
                          <a:effectLst/>
                          <a:latin typeface="Arial" panose="020B0604020202020204" pitchFamily="34" charset="0"/>
                          <a:cs typeface="Arial" panose="020B0604020202020204" pitchFamily="34" charset="0"/>
                        </a:rPr>
                        <a:t>35</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2">
                        <a:lumMod val="60000"/>
                        <a:lumOff val="40000"/>
                      </a:schemeClr>
                    </a:solidFill>
                  </a:tcPr>
                </a:tc>
                <a:extLst>
                  <a:ext uri="{0D108BD9-81ED-4DB2-BD59-A6C34878D82A}">
                    <a16:rowId xmlns:a16="http://schemas.microsoft.com/office/drawing/2014/main" val="1085807141"/>
                  </a:ext>
                </a:extLst>
              </a:tr>
            </a:tbl>
          </a:graphicData>
        </a:graphic>
      </p:graphicFrame>
    </p:spTree>
    <p:extLst>
      <p:ext uri="{BB962C8B-B14F-4D97-AF65-F5344CB8AC3E}">
        <p14:creationId xmlns:p14="http://schemas.microsoft.com/office/powerpoint/2010/main" val="26905369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737307" y="558687"/>
            <a:ext cx="9815870" cy="954107"/>
          </a:xfrm>
          <a:prstGeom prst="rect">
            <a:avLst/>
          </a:prstGeom>
        </p:spPr>
        <p:txBody>
          <a:bodyPr wrap="square">
            <a:spAutoFit/>
          </a:bodyPr>
          <a:lstStyle/>
          <a:p>
            <a:r>
              <a:rPr lang="vi-VN" sz="2800" b="1" dirty="0">
                <a:solidFill>
                  <a:schemeClr val="bg1"/>
                </a:solidFill>
              </a:rPr>
              <a:t>V –</a:t>
            </a:r>
            <a:r>
              <a:rPr lang="vi-VN" sz="2800" b="1" dirty="0"/>
              <a:t> </a:t>
            </a:r>
            <a:r>
              <a:rPr lang="vi-VN" sz="2800" b="1" dirty="0">
                <a:solidFill>
                  <a:schemeClr val="accent5">
                    <a:lumMod val="75000"/>
                  </a:schemeClr>
                </a:solidFill>
              </a:rPr>
              <a:t>PHÂN PHỐI CHƯƠNG TRÌNH GỢI Ý, TIẾN TRÌNH TỔ CHỨC CÁC ĐƠN VỊ BÀI HỌC</a:t>
            </a:r>
            <a:r>
              <a:rPr lang="vi-VN" sz="2800" b="1" dirty="0"/>
              <a:t> </a:t>
            </a:r>
          </a:p>
        </p:txBody>
      </p:sp>
      <p:sp>
        <p:nvSpPr>
          <p:cNvPr id="3" name="Rectangle 2">
            <a:extLst>
              <a:ext uri="{FF2B5EF4-FFF2-40B4-BE49-F238E27FC236}">
                <a16:creationId xmlns:a16="http://schemas.microsoft.com/office/drawing/2014/main" id="{2C1671D2-FA0E-4D40-AAAE-DC0041937EA2}"/>
              </a:ext>
            </a:extLst>
          </p:cNvPr>
          <p:cNvSpPr/>
          <p:nvPr/>
        </p:nvSpPr>
        <p:spPr>
          <a:xfrm>
            <a:off x="590176" y="1649948"/>
            <a:ext cx="10445686" cy="3785652"/>
          </a:xfrm>
          <a:prstGeom prst="rect">
            <a:avLst/>
          </a:prstGeom>
        </p:spPr>
        <p:txBody>
          <a:bodyPr wrap="square">
            <a:spAutoFit/>
          </a:bodyPr>
          <a:lstStyle/>
          <a:p>
            <a:pPr algn="just"/>
            <a:r>
              <a:rPr lang="vi-VN" sz="2400" b="1" dirty="0">
                <a:solidFill>
                  <a:schemeClr val="accent2">
                    <a:lumMod val="50000"/>
                  </a:schemeClr>
                </a:solidFill>
              </a:rPr>
              <a:t>3. Quy trình thiết kế Kế hoạch bài dạy (giáo án)</a:t>
            </a:r>
          </a:p>
          <a:p>
            <a:pPr algn="just"/>
            <a:endParaRPr lang="vi-VN" sz="2400" dirty="0"/>
          </a:p>
          <a:p>
            <a:pPr algn="just"/>
            <a:r>
              <a:rPr lang="vi-VN" sz="2400" dirty="0">
                <a:solidFill>
                  <a:srgbClr val="FF0000"/>
                </a:solidFill>
              </a:rPr>
              <a:t>Kế hoạch bài dạy </a:t>
            </a:r>
            <a:r>
              <a:rPr lang="vi-VN" sz="2400" dirty="0"/>
              <a:t>(giáo án) là kế hoạch của GV để dạy học từng tiết (hoặc từng cụm tiết). Nó thể hiện một cách sinh động </a:t>
            </a:r>
            <a:r>
              <a:rPr lang="vi-VN" sz="2400" dirty="0">
                <a:solidFill>
                  <a:srgbClr val="FF0000"/>
                </a:solidFill>
              </a:rPr>
              <a:t>mối liên hệ hữu cơ </a:t>
            </a:r>
            <a:r>
              <a:rPr lang="vi-VN" sz="2400" dirty="0"/>
              <a:t>giữa </a:t>
            </a:r>
            <a:r>
              <a:rPr lang="vi-VN" sz="2400" dirty="0">
                <a:solidFill>
                  <a:schemeClr val="accent5">
                    <a:lumMod val="75000"/>
                  </a:schemeClr>
                </a:solidFill>
              </a:rPr>
              <a:t>mục tiêu, nội dung, phương pháp</a:t>
            </a:r>
            <a:r>
              <a:rPr lang="vi-VN" sz="2400" dirty="0"/>
              <a:t> và </a:t>
            </a:r>
            <a:r>
              <a:rPr lang="vi-VN" sz="2400" dirty="0">
                <a:solidFill>
                  <a:schemeClr val="accent5">
                    <a:lumMod val="75000"/>
                  </a:schemeClr>
                </a:solidFill>
              </a:rPr>
              <a:t>điều kiện </a:t>
            </a:r>
            <a:r>
              <a:rPr lang="vi-VN" sz="2400" dirty="0"/>
              <a:t>dạy học. Để xây dựng một kế hoạch bài dạy, GV cần phải lĩnh hội mục tiêu và nội dung dạy học quy định trong chương trình và được cụ thể hoá trong sách giáo khoa, nghiên cứu phương pháp dạy học dựa vào sách giáo khoa và sách giáo viên, vận dụng vào điều kiện, hoàn cảnh cụ thể của lớp học. </a:t>
            </a:r>
            <a:endParaRPr lang="x-none" sz="2400" dirty="0"/>
          </a:p>
          <a:p>
            <a:pPr algn="just"/>
            <a:endParaRPr lang="vi-VN" sz="2400" dirty="0">
              <a:latin typeface="Arial" panose="020B0604020202020204" pitchFamily="34" charset="0"/>
              <a:cs typeface="Arial" panose="020B0604020202020204" pitchFamily="34" charset="0"/>
            </a:endParaRPr>
          </a:p>
        </p:txBody>
      </p:sp>
      <p:grpSp>
        <p:nvGrpSpPr>
          <p:cNvPr id="5" name="Group 4"/>
          <p:cNvGrpSpPr/>
          <p:nvPr/>
        </p:nvGrpSpPr>
        <p:grpSpPr>
          <a:xfrm>
            <a:off x="590176" y="313116"/>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IV</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1580002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56FF8C-A2E2-3945-B9F3-97E89056328E}"/>
              </a:ext>
            </a:extLst>
          </p:cNvPr>
          <p:cNvSpPr txBox="1"/>
          <p:nvPr/>
        </p:nvSpPr>
        <p:spPr>
          <a:xfrm>
            <a:off x="2597881" y="429087"/>
            <a:ext cx="7691747" cy="523220"/>
          </a:xfrm>
          <a:prstGeom prst="rect">
            <a:avLst/>
          </a:prstGeom>
          <a:noFill/>
        </p:spPr>
        <p:txBody>
          <a:bodyPr wrap="square" rtlCol="0">
            <a:spAutoFit/>
          </a:bodyPr>
          <a:lstStyle/>
          <a:p>
            <a:r>
              <a:rPr lang="vi-VN" sz="2800" b="1" dirty="0">
                <a:solidFill>
                  <a:schemeClr val="accent5">
                    <a:lumMod val="75000"/>
                  </a:schemeClr>
                </a:solidFill>
              </a:rPr>
              <a:t>TINH THẦN, MỤC TIÊU của CHƯƠNG TRÌNH</a:t>
            </a:r>
            <a:endParaRPr lang="vi-VN" sz="2800" b="1" dirty="0">
              <a:solidFill>
                <a:schemeClr val="accent3"/>
              </a:solidFill>
            </a:endParaRPr>
          </a:p>
        </p:txBody>
      </p:sp>
      <p:sp>
        <p:nvSpPr>
          <p:cNvPr id="8" name="TextBox 7">
            <a:extLst>
              <a:ext uri="{FF2B5EF4-FFF2-40B4-BE49-F238E27FC236}">
                <a16:creationId xmlns:a16="http://schemas.microsoft.com/office/drawing/2014/main" id="{E2568A20-BAB7-9344-B86D-6432E21B42F2}"/>
              </a:ext>
            </a:extLst>
          </p:cNvPr>
          <p:cNvSpPr txBox="1"/>
          <p:nvPr/>
        </p:nvSpPr>
        <p:spPr>
          <a:xfrm>
            <a:off x="1161585" y="1399414"/>
            <a:ext cx="9868829" cy="4485843"/>
          </a:xfrm>
          <a:prstGeom prst="rect">
            <a:avLst/>
          </a:prstGeom>
          <a:noFill/>
        </p:spPr>
        <p:txBody>
          <a:bodyPr wrap="square" rtlCol="0">
            <a:spAutoFit/>
          </a:bodyPr>
          <a:lstStyle/>
          <a:p>
            <a:pPr algn="just">
              <a:spcBef>
                <a:spcPts val="300"/>
              </a:spcBef>
              <a:spcAft>
                <a:spcPts val="300"/>
              </a:spcAft>
            </a:pPr>
            <a:r>
              <a:rPr lang="en-US" sz="2400" b="1" dirty="0" err="1">
                <a:solidFill>
                  <a:schemeClr val="accent5">
                    <a:lumMod val="75000"/>
                  </a:schemeClr>
                </a:solidFill>
                <a:latin typeface="Arial (Body)"/>
                <a:sym typeface="Arial"/>
              </a:rPr>
              <a:t>Mục</a:t>
            </a:r>
            <a:r>
              <a:rPr lang="en-US" sz="2400" b="1" dirty="0">
                <a:solidFill>
                  <a:schemeClr val="accent5">
                    <a:lumMod val="75000"/>
                  </a:schemeClr>
                </a:solidFill>
                <a:latin typeface="Arial (Body)"/>
                <a:sym typeface="Arial"/>
              </a:rPr>
              <a:t> </a:t>
            </a:r>
            <a:r>
              <a:rPr lang="en-US" sz="2400" b="1" dirty="0" err="1">
                <a:solidFill>
                  <a:schemeClr val="accent5">
                    <a:lumMod val="75000"/>
                  </a:schemeClr>
                </a:solidFill>
                <a:latin typeface="Arial (Body)"/>
                <a:sym typeface="Arial"/>
              </a:rPr>
              <a:t>tiêu</a:t>
            </a:r>
            <a:r>
              <a:rPr lang="en-US" sz="2400" b="1" dirty="0">
                <a:solidFill>
                  <a:schemeClr val="accent5">
                    <a:lumMod val="75000"/>
                  </a:schemeClr>
                </a:solidFill>
                <a:latin typeface="Arial (Body)"/>
                <a:sym typeface="Arial"/>
              </a:rPr>
              <a:t> </a:t>
            </a:r>
            <a:r>
              <a:rPr lang="en-US" sz="2400" b="1" dirty="0" err="1">
                <a:solidFill>
                  <a:schemeClr val="accent5">
                    <a:lumMod val="75000"/>
                  </a:schemeClr>
                </a:solidFill>
                <a:latin typeface="Arial (Body)"/>
                <a:sym typeface="Arial"/>
              </a:rPr>
              <a:t>của</a:t>
            </a:r>
            <a:r>
              <a:rPr lang="en-US" sz="2400" b="1" dirty="0">
                <a:solidFill>
                  <a:schemeClr val="accent5">
                    <a:lumMod val="75000"/>
                  </a:schemeClr>
                </a:solidFill>
                <a:latin typeface="Arial (Body)"/>
                <a:sym typeface="Arial"/>
              </a:rPr>
              <a:t> </a:t>
            </a:r>
            <a:r>
              <a:rPr lang="en-US" sz="2400" b="1" dirty="0" err="1">
                <a:solidFill>
                  <a:schemeClr val="accent5">
                    <a:lumMod val="75000"/>
                  </a:schemeClr>
                </a:solidFill>
                <a:latin typeface="Arial (Body)"/>
                <a:sym typeface="Arial"/>
              </a:rPr>
              <a:t>Chương</a:t>
            </a:r>
            <a:r>
              <a:rPr lang="en-US" sz="2400" b="1" dirty="0">
                <a:solidFill>
                  <a:schemeClr val="accent5">
                    <a:lumMod val="75000"/>
                  </a:schemeClr>
                </a:solidFill>
                <a:latin typeface="Arial (Body)"/>
                <a:sym typeface="Arial"/>
              </a:rPr>
              <a:t> </a:t>
            </a:r>
            <a:r>
              <a:rPr lang="en-US" sz="2400" b="1" dirty="0" err="1">
                <a:solidFill>
                  <a:schemeClr val="accent5">
                    <a:lumMod val="75000"/>
                  </a:schemeClr>
                </a:solidFill>
                <a:latin typeface="Arial (Body)"/>
                <a:sym typeface="Arial"/>
              </a:rPr>
              <a:t>trình</a:t>
            </a:r>
            <a:r>
              <a:rPr lang="en-US" sz="2400" b="1" dirty="0">
                <a:solidFill>
                  <a:schemeClr val="accent5">
                    <a:lumMod val="75000"/>
                  </a:schemeClr>
                </a:solidFill>
                <a:latin typeface="Arial (Body)"/>
                <a:sym typeface="Arial"/>
              </a:rPr>
              <a:t> GDPT </a:t>
            </a:r>
            <a:r>
              <a:rPr lang="en-US" sz="2400" b="1" dirty="0" err="1">
                <a:solidFill>
                  <a:schemeClr val="accent5">
                    <a:lumMod val="75000"/>
                  </a:schemeClr>
                </a:solidFill>
                <a:latin typeface="Arial (Body)"/>
                <a:sym typeface="Arial"/>
              </a:rPr>
              <a:t>môn</a:t>
            </a:r>
            <a:r>
              <a:rPr lang="en-US" sz="2400" b="1" dirty="0">
                <a:solidFill>
                  <a:schemeClr val="accent5">
                    <a:lumMod val="75000"/>
                  </a:schemeClr>
                </a:solidFill>
                <a:latin typeface="Arial (Body)"/>
                <a:sym typeface="Arial"/>
              </a:rPr>
              <a:t> </a:t>
            </a:r>
            <a:r>
              <a:rPr lang="en-US" sz="2400" b="1" dirty="0" err="1">
                <a:solidFill>
                  <a:schemeClr val="accent5">
                    <a:lumMod val="75000"/>
                  </a:schemeClr>
                </a:solidFill>
                <a:latin typeface="Arial (Body)"/>
                <a:sym typeface="Arial"/>
              </a:rPr>
              <a:t>Toán</a:t>
            </a:r>
            <a:r>
              <a:rPr lang="en-US" sz="2400" b="1" dirty="0">
                <a:solidFill>
                  <a:schemeClr val="accent5">
                    <a:lumMod val="75000"/>
                  </a:schemeClr>
                </a:solidFill>
                <a:latin typeface="Arial (Body)"/>
                <a:sym typeface="Arial"/>
              </a:rPr>
              <a:t> </a:t>
            </a:r>
            <a:r>
              <a:rPr lang="en-US" sz="2400" b="1" dirty="0" err="1">
                <a:solidFill>
                  <a:schemeClr val="accent5">
                    <a:lumMod val="75000"/>
                  </a:schemeClr>
                </a:solidFill>
                <a:latin typeface="Arial (Body)"/>
                <a:sym typeface="Arial"/>
              </a:rPr>
              <a:t>năm</a:t>
            </a:r>
            <a:r>
              <a:rPr lang="en-US" sz="2400" b="1" dirty="0">
                <a:solidFill>
                  <a:schemeClr val="accent5">
                    <a:lumMod val="75000"/>
                  </a:schemeClr>
                </a:solidFill>
                <a:latin typeface="Arial (Body)"/>
                <a:sym typeface="Arial"/>
              </a:rPr>
              <a:t> 2018:</a:t>
            </a:r>
          </a:p>
          <a:p>
            <a:pPr marL="342900" indent="-342900" algn="just">
              <a:lnSpc>
                <a:spcPct val="150000"/>
              </a:lnSpc>
              <a:spcBef>
                <a:spcPts val="300"/>
              </a:spcBef>
              <a:spcAft>
                <a:spcPts val="300"/>
              </a:spcAft>
              <a:buFont typeface="Wingdings" pitchFamily="2" charset="2"/>
              <a:buChar char="v"/>
            </a:pPr>
            <a:r>
              <a:rPr lang="vi-VN" sz="2300" dirty="0"/>
              <a:t>Hình thành và phát triển năng lực toán học</a:t>
            </a:r>
            <a:r>
              <a:rPr lang="en-US" sz="2300" dirty="0"/>
              <a:t>.</a:t>
            </a:r>
          </a:p>
          <a:p>
            <a:pPr marL="342900" indent="-342900" algn="just">
              <a:spcBef>
                <a:spcPts val="300"/>
              </a:spcBef>
              <a:spcAft>
                <a:spcPts val="300"/>
              </a:spcAft>
              <a:buFont typeface="Wingdings" pitchFamily="2" charset="2"/>
              <a:buChar char="v"/>
            </a:pPr>
            <a:r>
              <a:rPr lang="vi-VN" sz="2300" dirty="0"/>
              <a:t>Góp phần hình thành và phát triển ở học sinh các phẩm chất chủ yếu và năng lực chung theo các mức độ phù hợp với môn học, cấp học</a:t>
            </a:r>
            <a:r>
              <a:rPr lang="en-US" sz="2300" dirty="0"/>
              <a:t>.</a:t>
            </a:r>
          </a:p>
          <a:p>
            <a:pPr marL="342900" indent="-342900" algn="just">
              <a:spcBef>
                <a:spcPts val="300"/>
              </a:spcBef>
              <a:spcAft>
                <a:spcPts val="300"/>
              </a:spcAft>
              <a:buFont typeface="Wingdings" pitchFamily="2" charset="2"/>
              <a:buChar char="v"/>
            </a:pPr>
            <a:r>
              <a:rPr lang="vi-VN" sz="2300" dirty="0"/>
              <a:t>Có kiến thức, kĩ năng toán học phổ thông, cơ bản, thiết yếu; phát triển khả năng giải quyết vấn đề có tính tích hợp liên môn</a:t>
            </a:r>
            <a:r>
              <a:rPr lang="en-US" sz="2300" dirty="0"/>
              <a:t>;</a:t>
            </a:r>
            <a:r>
              <a:rPr lang="vi-VN" sz="2300" dirty="0"/>
              <a:t> tạo cơ hội để học sinh được trải nghiệm, áp dụng toán học vào thực tiễn</a:t>
            </a:r>
            <a:r>
              <a:rPr lang="en-US" sz="2300" dirty="0"/>
              <a:t>.</a:t>
            </a:r>
          </a:p>
          <a:p>
            <a:pPr marL="342900" indent="-342900" algn="just">
              <a:spcBef>
                <a:spcPts val="300"/>
              </a:spcBef>
              <a:spcAft>
                <a:spcPts val="300"/>
              </a:spcAft>
              <a:buFont typeface="Wingdings" pitchFamily="2" charset="2"/>
              <a:buChar char="v"/>
            </a:pPr>
            <a:r>
              <a:rPr lang="vi-VN" sz="2300" dirty="0"/>
              <a:t>Có hiểu biết về sự hữu ích của toán học đối với từng ngành nghề liên quan để làm cơ sở định hướng nghề nghiệp, cũng như có đủ năng lực để tự tìm hiểu những vấn đề liên quan đến toán học trong suốt cuộc đời.</a:t>
            </a:r>
            <a:endParaRPr lang="en-US" sz="2300" dirty="0"/>
          </a:p>
        </p:txBody>
      </p:sp>
      <p:grpSp>
        <p:nvGrpSpPr>
          <p:cNvPr id="7" name="Group 6">
            <a:extLst>
              <a:ext uri="{FF2B5EF4-FFF2-40B4-BE49-F238E27FC236}">
                <a16:creationId xmlns:a16="http://schemas.microsoft.com/office/drawing/2014/main" id="{4BB1B0B6-1490-D04B-9C45-A321B2F9EA45}"/>
              </a:ext>
            </a:extLst>
          </p:cNvPr>
          <p:cNvGrpSpPr/>
          <p:nvPr/>
        </p:nvGrpSpPr>
        <p:grpSpPr>
          <a:xfrm>
            <a:off x="1734019" y="429087"/>
            <a:ext cx="648072" cy="648072"/>
            <a:chOff x="1409738" y="-4691"/>
            <a:chExt cx="648072" cy="648072"/>
          </a:xfrm>
        </p:grpSpPr>
        <p:sp>
          <p:nvSpPr>
            <p:cNvPr id="9" name="Google Shape;297;p13">
              <a:extLst>
                <a:ext uri="{FF2B5EF4-FFF2-40B4-BE49-F238E27FC236}">
                  <a16:creationId xmlns:a16="http://schemas.microsoft.com/office/drawing/2014/main" id="{2673A813-19DC-854C-8AAB-06727BE7333B}"/>
                </a:ext>
              </a:extLst>
            </p:cNvPr>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10" name="Google Shape;298;p13">
              <a:extLst>
                <a:ext uri="{FF2B5EF4-FFF2-40B4-BE49-F238E27FC236}">
                  <a16:creationId xmlns:a16="http://schemas.microsoft.com/office/drawing/2014/main" id="{4B85A268-EBB3-7E47-8D6A-86F6BA5EF5C7}"/>
                </a:ext>
              </a:extLst>
            </p:cNvPr>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1</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38568246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737307" y="558687"/>
            <a:ext cx="9815870" cy="954107"/>
          </a:xfrm>
          <a:prstGeom prst="rect">
            <a:avLst/>
          </a:prstGeom>
        </p:spPr>
        <p:txBody>
          <a:bodyPr wrap="square">
            <a:spAutoFit/>
          </a:bodyPr>
          <a:lstStyle/>
          <a:p>
            <a:r>
              <a:rPr lang="vi-VN" sz="2800" b="1" dirty="0">
                <a:solidFill>
                  <a:schemeClr val="bg1"/>
                </a:solidFill>
              </a:rPr>
              <a:t>V –</a:t>
            </a:r>
            <a:r>
              <a:rPr lang="vi-VN" sz="2800" b="1" dirty="0"/>
              <a:t> </a:t>
            </a:r>
            <a:r>
              <a:rPr lang="vi-VN" sz="2800" b="1" dirty="0">
                <a:solidFill>
                  <a:schemeClr val="accent5">
                    <a:lumMod val="75000"/>
                  </a:schemeClr>
                </a:solidFill>
              </a:rPr>
              <a:t>PHÂN PHỐI CHƯƠNG TRÌNH GỢI Ý, TIẾN TRÌNH TỔ CHỨC CÁC ĐƠN VỊ BÀI HỌC</a:t>
            </a:r>
            <a:r>
              <a:rPr lang="vi-VN" sz="2800" b="1" dirty="0"/>
              <a:t> </a:t>
            </a:r>
          </a:p>
        </p:txBody>
      </p:sp>
      <p:sp>
        <p:nvSpPr>
          <p:cNvPr id="3" name="Rectangle 2">
            <a:extLst>
              <a:ext uri="{FF2B5EF4-FFF2-40B4-BE49-F238E27FC236}">
                <a16:creationId xmlns:a16="http://schemas.microsoft.com/office/drawing/2014/main" id="{2C1671D2-FA0E-4D40-AAAE-DC0041937EA2}"/>
              </a:ext>
            </a:extLst>
          </p:cNvPr>
          <p:cNvSpPr/>
          <p:nvPr/>
        </p:nvSpPr>
        <p:spPr>
          <a:xfrm>
            <a:off x="590176" y="1512794"/>
            <a:ext cx="10954124" cy="4708981"/>
          </a:xfrm>
          <a:prstGeom prst="rect">
            <a:avLst/>
          </a:prstGeom>
          <a:solidFill>
            <a:schemeClr val="bg1"/>
          </a:solidFill>
        </p:spPr>
        <p:txBody>
          <a:bodyPr wrap="square">
            <a:spAutoFit/>
          </a:bodyPr>
          <a:lstStyle/>
          <a:p>
            <a:pPr algn="just"/>
            <a:r>
              <a:rPr lang="vi-VN" sz="2400" b="1" dirty="0">
                <a:solidFill>
                  <a:schemeClr val="accent2">
                    <a:lumMod val="50000"/>
                  </a:schemeClr>
                </a:solidFill>
                <a:latin typeface="Calibri" panose="020F0502020204030204" pitchFamily="34" charset="0"/>
                <a:cs typeface="Calibri" panose="020F0502020204030204" pitchFamily="34" charset="0"/>
              </a:rPr>
              <a:t>3. Quy trình thiết kế Kế hoạch bài dạy (giáo án)</a:t>
            </a:r>
          </a:p>
          <a:p>
            <a:pPr algn="just"/>
            <a:r>
              <a:rPr lang="vi-VN"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Xác định rõ mục tiêu và yêu cầu cần đạt về phẩm chất, năng lực, kiến thức, kĩ năng, thái độ.</a:t>
            </a:r>
            <a:endParaRPr lang="x-none" sz="2400" dirty="0">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 Xác định nội dung dạy học, phương pháp, phương tiện, thiết bị dạy học.</a:t>
            </a:r>
            <a:endParaRPr lang="x-none" sz="2400" dirty="0">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 Thiết kế tiến trình dạy học thông qua các hoạt động học tập phù hợp, bao gồm các thành phần cơ bản sau: mở đầu, kiến thức mới, luyện tập, vận dụng. Với mỗi hoạt động học tập, cần làm rõ các yếu tố sau:</a:t>
            </a:r>
          </a:p>
          <a:p>
            <a:pPr marL="742950" lvl="1" indent="-285750" algn="just">
              <a:buFont typeface="Wingdings" pitchFamily="2" charset="2"/>
              <a:buChar char="§"/>
            </a:pPr>
            <a:r>
              <a:rPr lang="x-none" sz="2200" dirty="0">
                <a:latin typeface="Calibri" panose="020F0502020204030204" pitchFamily="34" charset="0"/>
                <a:cs typeface="Calibri" panose="020F0502020204030204" pitchFamily="34" charset="0"/>
              </a:rPr>
              <a:t>Mục tiêu: Nêu mục tiêu giúp HS xác định được vấn đề cần giải quyết</a:t>
            </a:r>
          </a:p>
          <a:p>
            <a:pPr marL="742950" lvl="1" indent="-285750" algn="just">
              <a:buFont typeface="Wingdings" pitchFamily="2" charset="2"/>
              <a:buChar char="§"/>
            </a:pPr>
            <a:r>
              <a:rPr lang="x-none" sz="2200" dirty="0">
                <a:latin typeface="Calibri" panose="020F0502020204030204" pitchFamily="34" charset="0"/>
                <a:cs typeface="Calibri" panose="020F0502020204030204" pitchFamily="34" charset="0"/>
              </a:rPr>
              <a:t>Nội dung: Nêu rõ nội dung yêu cầu mà HS phải thực hiện</a:t>
            </a:r>
          </a:p>
          <a:p>
            <a:pPr marL="742950" lvl="1" indent="-285750" algn="just">
              <a:buFont typeface="Wingdings" pitchFamily="2" charset="2"/>
              <a:buChar char="§"/>
            </a:pPr>
            <a:r>
              <a:rPr lang="x-none" sz="2200" dirty="0">
                <a:latin typeface="Calibri" panose="020F0502020204030204" pitchFamily="34" charset="0"/>
                <a:cs typeface="Calibri" panose="020F0502020204030204" pitchFamily="34" charset="0"/>
              </a:rPr>
              <a:t>Sản phẩm: Trình bày cụ thể yêu cầu về nội dung và hình thức của sản phẩm hoạt động</a:t>
            </a:r>
          </a:p>
          <a:p>
            <a:pPr marL="742950" lvl="1" indent="-285750" algn="just">
              <a:buFont typeface="Wingdings" pitchFamily="2" charset="2"/>
              <a:buChar char="§"/>
            </a:pPr>
            <a:r>
              <a:rPr lang="x-none" sz="2200" dirty="0">
                <a:latin typeface="Calibri" panose="020F0502020204030204" pitchFamily="34" charset="0"/>
                <a:cs typeface="Calibri" panose="020F0502020204030204" pitchFamily="34" charset="0"/>
              </a:rPr>
              <a:t>Tổ chức thực hiện: Trình bày các bước tổ chức hoạt động cho HS</a:t>
            </a:r>
          </a:p>
          <a:p>
            <a:pPr algn="just"/>
            <a:r>
              <a:rPr lang="x-none" sz="2200" dirty="0">
                <a:solidFill>
                  <a:schemeClr val="accent5">
                    <a:lumMod val="75000"/>
                  </a:schemeClr>
                </a:solidFill>
                <a:latin typeface="Calibri" panose="020F0502020204030204" pitchFamily="34" charset="0"/>
                <a:cs typeface="Calibri" panose="020F0502020204030204" pitchFamily="34" charset="0"/>
              </a:rPr>
              <a:t>(Có thể xem </a:t>
            </a:r>
            <a:r>
              <a:rPr lang="x-none" sz="2200" dirty="0">
                <a:solidFill>
                  <a:srgbClr val="FF0000"/>
                </a:solidFill>
                <a:latin typeface="Calibri" panose="020F0502020204030204" pitchFamily="34" charset="0"/>
                <a:cs typeface="Calibri" panose="020F0502020204030204" pitchFamily="34" charset="0"/>
              </a:rPr>
              <a:t>Gợi ý chi tiết </a:t>
            </a:r>
            <a:r>
              <a:rPr lang="x-none" sz="2200" dirty="0">
                <a:solidFill>
                  <a:schemeClr val="accent5">
                    <a:lumMod val="75000"/>
                  </a:schemeClr>
                </a:solidFill>
                <a:latin typeface="Calibri" panose="020F0502020204030204" pitchFamily="34" charset="0"/>
                <a:cs typeface="Calibri" panose="020F0502020204030204" pitchFamily="34" charset="0"/>
              </a:rPr>
              <a:t>ở SGV và </a:t>
            </a:r>
            <a:r>
              <a:rPr lang="x-none" sz="2200" dirty="0">
                <a:solidFill>
                  <a:srgbClr val="FF0000"/>
                </a:solidFill>
                <a:latin typeface="Calibri" panose="020F0502020204030204" pitchFamily="34" charset="0"/>
                <a:cs typeface="Calibri" panose="020F0502020204030204" pitchFamily="34" charset="0"/>
              </a:rPr>
              <a:t>Bài soạn minh hoạ</a:t>
            </a:r>
            <a:r>
              <a:rPr lang="x-none" sz="2200" dirty="0">
                <a:solidFill>
                  <a:schemeClr val="accent5">
                    <a:lumMod val="75000"/>
                  </a:schemeClr>
                </a:solidFill>
                <a:latin typeface="Calibri" panose="020F0502020204030204" pitchFamily="34" charset="0"/>
                <a:cs typeface="Calibri" panose="020F0502020204030204" pitchFamily="34" charset="0"/>
              </a:rPr>
              <a:t> trong Tài liệu bồi dưỡng giáo viên sử dụng SGK </a:t>
            </a:r>
            <a:r>
              <a:rPr lang="en-US" sz="2200" dirty="0" err="1" smtClean="0">
                <a:solidFill>
                  <a:schemeClr val="accent5">
                    <a:lumMod val="75000"/>
                  </a:schemeClr>
                </a:solidFill>
                <a:latin typeface="Calibri" panose="020F0502020204030204" pitchFamily="34" charset="0"/>
                <a:cs typeface="Calibri" panose="020F0502020204030204" pitchFamily="34" charset="0"/>
              </a:rPr>
              <a:t>môn</a:t>
            </a:r>
            <a:r>
              <a:rPr lang="x-none" sz="2200" dirty="0" smtClean="0">
                <a:solidFill>
                  <a:schemeClr val="accent5">
                    <a:lumMod val="75000"/>
                  </a:schemeClr>
                </a:solidFill>
                <a:latin typeface="Calibri" panose="020F0502020204030204" pitchFamily="34" charset="0"/>
                <a:cs typeface="Calibri" panose="020F0502020204030204" pitchFamily="34" charset="0"/>
              </a:rPr>
              <a:t> Toán</a:t>
            </a:r>
            <a:r>
              <a:rPr lang="en-US" sz="2200" dirty="0" smtClean="0">
                <a:solidFill>
                  <a:schemeClr val="accent5">
                    <a:lumMod val="75000"/>
                  </a:schemeClr>
                </a:solidFill>
                <a:latin typeface="Calibri" panose="020F0502020204030204" pitchFamily="34" charset="0"/>
                <a:cs typeface="Calibri" panose="020F0502020204030204" pitchFamily="34" charset="0"/>
              </a:rPr>
              <a:t> </a:t>
            </a:r>
            <a:r>
              <a:rPr lang="en-US" sz="2200" dirty="0" err="1" smtClean="0">
                <a:solidFill>
                  <a:schemeClr val="accent5">
                    <a:lumMod val="75000"/>
                  </a:schemeClr>
                </a:solidFill>
                <a:latin typeface="Calibri" panose="020F0502020204030204" pitchFamily="34" charset="0"/>
                <a:cs typeface="Calibri" panose="020F0502020204030204" pitchFamily="34" charset="0"/>
              </a:rPr>
              <a:t>lớp</a:t>
            </a:r>
            <a:r>
              <a:rPr lang="x-none" sz="2200" dirty="0" smtClean="0">
                <a:solidFill>
                  <a:schemeClr val="accent5">
                    <a:lumMod val="75000"/>
                  </a:schemeClr>
                </a:solidFill>
                <a:latin typeface="Calibri" panose="020F0502020204030204" pitchFamily="34" charset="0"/>
                <a:cs typeface="Calibri" panose="020F0502020204030204" pitchFamily="34" charset="0"/>
              </a:rPr>
              <a:t> </a:t>
            </a:r>
            <a:r>
              <a:rPr lang="x-none" sz="2200" dirty="0">
                <a:solidFill>
                  <a:schemeClr val="accent5">
                    <a:lumMod val="75000"/>
                  </a:schemeClr>
                </a:solidFill>
                <a:latin typeface="Calibri" panose="020F0502020204030204" pitchFamily="34" charset="0"/>
                <a:cs typeface="Calibri" panose="020F0502020204030204" pitchFamily="34" charset="0"/>
              </a:rPr>
              <a:t>11)</a:t>
            </a:r>
          </a:p>
        </p:txBody>
      </p:sp>
      <p:grpSp>
        <p:nvGrpSpPr>
          <p:cNvPr id="5" name="Group 4"/>
          <p:cNvGrpSpPr/>
          <p:nvPr/>
        </p:nvGrpSpPr>
        <p:grpSpPr>
          <a:xfrm>
            <a:off x="590176" y="338516"/>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IV</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20320724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C53A1E-D300-4393-B6AF-4315E952C91B}"/>
              </a:ext>
            </a:extLst>
          </p:cNvPr>
          <p:cNvSpPr txBox="1">
            <a:spLocks noGrp="1"/>
          </p:cNvSpPr>
          <p:nvPr>
            <p:ph type="title"/>
          </p:nvPr>
        </p:nvSpPr>
        <p:spPr>
          <a:xfrm>
            <a:off x="430924" y="234350"/>
            <a:ext cx="10599026" cy="574948"/>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a:latin typeface="+mn-lt"/>
              </a:rPr>
              <a:t>Tài</a:t>
            </a:r>
            <a:r>
              <a:rPr lang="en-US" sz="2800" b="1" dirty="0">
                <a:latin typeface="+mn-lt"/>
              </a:rPr>
              <a:t> </a:t>
            </a:r>
            <a:r>
              <a:rPr lang="en-US" sz="2800" b="1" dirty="0" err="1">
                <a:latin typeface="+mn-lt"/>
              </a:rPr>
              <a:t>liệu</a:t>
            </a:r>
            <a:r>
              <a:rPr lang="en-US" sz="2800" b="1" dirty="0">
                <a:latin typeface="+mn-lt"/>
              </a:rPr>
              <a:t> </a:t>
            </a:r>
            <a:r>
              <a:rPr lang="en-US" sz="2800" b="1" dirty="0" err="1">
                <a:latin typeface="+mn-lt"/>
              </a:rPr>
              <a:t>bồi</a:t>
            </a:r>
            <a:r>
              <a:rPr lang="en-US" sz="2800" b="1" dirty="0">
                <a:latin typeface="+mn-lt"/>
              </a:rPr>
              <a:t> </a:t>
            </a:r>
            <a:r>
              <a:rPr lang="en-US" sz="2800" b="1" dirty="0" err="1">
                <a:latin typeface="+mn-lt"/>
              </a:rPr>
              <a:t>dưỡng</a:t>
            </a:r>
            <a:r>
              <a:rPr lang="en-US" sz="2800" b="1" dirty="0">
                <a:latin typeface="+mn-lt"/>
              </a:rPr>
              <a:t> </a:t>
            </a:r>
            <a:r>
              <a:rPr lang="en-US" sz="2800" b="1" dirty="0" err="1">
                <a:latin typeface="+mn-lt"/>
              </a:rPr>
              <a:t>giáo</a:t>
            </a:r>
            <a:r>
              <a:rPr lang="en-US" sz="2800" b="1" dirty="0">
                <a:latin typeface="+mn-lt"/>
              </a:rPr>
              <a:t> </a:t>
            </a:r>
            <a:r>
              <a:rPr lang="en-US" sz="2800" b="1" dirty="0" err="1">
                <a:latin typeface="+mn-lt"/>
              </a:rPr>
              <a:t>viên</a:t>
            </a:r>
            <a:r>
              <a:rPr lang="en-US" sz="2800" b="1" dirty="0">
                <a:latin typeface="+mn-lt"/>
              </a:rPr>
              <a:t> </a:t>
            </a:r>
            <a:r>
              <a:rPr lang="en-US" sz="2800" b="1" dirty="0" err="1">
                <a:latin typeface="+mn-lt"/>
              </a:rPr>
              <a:t>sử</a:t>
            </a:r>
            <a:r>
              <a:rPr lang="en-US" sz="2800" b="1" dirty="0">
                <a:latin typeface="+mn-lt"/>
              </a:rPr>
              <a:t> </a:t>
            </a:r>
            <a:r>
              <a:rPr lang="en-US" sz="2800" b="1" dirty="0" err="1">
                <a:latin typeface="+mn-lt"/>
              </a:rPr>
              <a:t>dụng</a:t>
            </a:r>
            <a:r>
              <a:rPr lang="en-US" sz="2800" b="1" dirty="0">
                <a:latin typeface="+mn-lt"/>
              </a:rPr>
              <a:t> SGK </a:t>
            </a:r>
            <a:r>
              <a:rPr lang="en-US" sz="2800" b="1" dirty="0" err="1" smtClean="0">
                <a:latin typeface="+mn-lt"/>
              </a:rPr>
              <a:t>môn</a:t>
            </a:r>
            <a:r>
              <a:rPr lang="en-US" sz="2800" b="1" dirty="0" smtClean="0">
                <a:latin typeface="+mn-lt"/>
              </a:rPr>
              <a:t> </a:t>
            </a:r>
            <a:r>
              <a:rPr lang="en-US" sz="2800" b="1" dirty="0" err="1" smtClean="0">
                <a:latin typeface="+mn-lt"/>
              </a:rPr>
              <a:t>Toán</a:t>
            </a:r>
            <a:r>
              <a:rPr lang="en-US" sz="2800" b="1" dirty="0" smtClean="0">
                <a:latin typeface="+mn-lt"/>
              </a:rPr>
              <a:t> </a:t>
            </a:r>
            <a:r>
              <a:rPr lang="en-US" sz="2800" b="1" dirty="0" err="1" smtClean="0">
                <a:latin typeface="+mn-lt"/>
              </a:rPr>
              <a:t>lớp</a:t>
            </a:r>
            <a:r>
              <a:rPr lang="en-US" sz="2800" b="1" dirty="0" smtClean="0">
                <a:latin typeface="+mn-lt"/>
              </a:rPr>
              <a:t> 11</a:t>
            </a:r>
            <a:endParaRPr lang="en-US" sz="2800" b="1" dirty="0">
              <a:latin typeface="+mn-lt"/>
            </a:endParaRPr>
          </a:p>
        </p:txBody>
      </p:sp>
      <p:sp>
        <p:nvSpPr>
          <p:cNvPr id="5" name="Content Placeholder 9">
            <a:extLst>
              <a:ext uri="{FF2B5EF4-FFF2-40B4-BE49-F238E27FC236}">
                <a16:creationId xmlns:a16="http://schemas.microsoft.com/office/drawing/2014/main" id="{F0DECC5A-343F-439F-8E5F-98721993EA69}"/>
              </a:ext>
            </a:extLst>
          </p:cNvPr>
          <p:cNvSpPr>
            <a:spLocks noGrp="1"/>
          </p:cNvSpPr>
          <p:nvPr>
            <p:ph idx="1"/>
          </p:nvPr>
        </p:nvSpPr>
        <p:spPr>
          <a:xfrm>
            <a:off x="430925" y="941879"/>
            <a:ext cx="10808576" cy="5659874"/>
          </a:xfrm>
        </p:spPr>
        <p:txBody>
          <a:bodyPr>
            <a:normAutofit fontScale="92500" lnSpcReduction="10000"/>
          </a:bodyPr>
          <a:lstStyle/>
          <a:p>
            <a:pPr marL="0" indent="0" algn="just">
              <a:spcBef>
                <a:spcPts val="300"/>
              </a:spcBef>
              <a:buNone/>
            </a:pPr>
            <a:r>
              <a:rPr lang="en-US" sz="2400" b="1" dirty="0" err="1">
                <a:effectLst/>
                <a:ea typeface="Times New Roman" panose="02020603050405020304" pitchFamily="18" charset="0"/>
              </a:rPr>
              <a:t>Phần</a:t>
            </a:r>
            <a:r>
              <a:rPr lang="en-US" sz="2400" b="1" dirty="0">
                <a:effectLst/>
                <a:ea typeface="Times New Roman" panose="02020603050405020304" pitchFamily="18" charset="0"/>
              </a:rPr>
              <a:t> </a:t>
            </a:r>
            <a:r>
              <a:rPr lang="en-US" sz="2400" b="1" dirty="0" err="1">
                <a:effectLst/>
                <a:ea typeface="Times New Roman" panose="02020603050405020304" pitchFamily="18" charset="0"/>
              </a:rPr>
              <a:t>thứ</a:t>
            </a:r>
            <a:r>
              <a:rPr lang="en-US" sz="2400" b="1" dirty="0">
                <a:effectLst/>
                <a:ea typeface="Times New Roman" panose="02020603050405020304" pitchFamily="18" charset="0"/>
              </a:rPr>
              <a:t> </a:t>
            </a:r>
            <a:r>
              <a:rPr lang="en-US" sz="2400" b="1" dirty="0" err="1">
                <a:effectLst/>
                <a:ea typeface="Times New Roman" panose="02020603050405020304" pitchFamily="18" charset="0"/>
              </a:rPr>
              <a:t>nhất</a:t>
            </a:r>
            <a:r>
              <a:rPr lang="en-US" sz="2400" b="1" dirty="0">
                <a:effectLst/>
                <a:ea typeface="Times New Roman" panose="02020603050405020304" pitchFamily="18" charset="0"/>
              </a:rPr>
              <a:t>. NHỮNG VẤN ĐỀ CHUNG</a:t>
            </a:r>
          </a:p>
          <a:p>
            <a:pPr marL="0" indent="0" algn="just">
              <a:spcBef>
                <a:spcPts val="300"/>
              </a:spcBef>
              <a:buNone/>
            </a:pPr>
            <a:r>
              <a:rPr lang="en-US" sz="2400" b="1" dirty="0">
                <a:solidFill>
                  <a:srgbClr val="0070C0"/>
                </a:solidFill>
                <a:ea typeface="Times New Roman" panose="02020603050405020304" pitchFamily="18" charset="0"/>
              </a:rPr>
              <a:t>1. </a:t>
            </a:r>
            <a:r>
              <a:rPr lang="en-US" sz="2400" b="1" dirty="0" err="1">
                <a:solidFill>
                  <a:srgbClr val="0070C0"/>
                </a:solidFill>
                <a:ea typeface="Times New Roman" panose="02020603050405020304" pitchFamily="18" charset="0"/>
              </a:rPr>
              <a:t>Khái</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quát</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về</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Chương</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trình</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giáo</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dục</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phổ</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thông</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môn</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Toán</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năm</a:t>
            </a:r>
            <a:r>
              <a:rPr lang="en-US" sz="2400" b="1" dirty="0">
                <a:solidFill>
                  <a:srgbClr val="0070C0"/>
                </a:solidFill>
                <a:ea typeface="Times New Roman" panose="02020603050405020304" pitchFamily="18" charset="0"/>
              </a:rPr>
              <a:t> 2018</a:t>
            </a:r>
          </a:p>
          <a:p>
            <a:pPr marL="0" indent="0" algn="just">
              <a:spcBef>
                <a:spcPts val="300"/>
              </a:spcBef>
              <a:buNone/>
            </a:pPr>
            <a:r>
              <a:rPr lang="en-US" sz="2400" b="1" dirty="0">
                <a:solidFill>
                  <a:srgbClr val="0070C0"/>
                </a:solidFill>
                <a:effectLst/>
                <a:ea typeface="Times New Roman" panose="02020603050405020304" pitchFamily="18" charset="0"/>
              </a:rPr>
              <a:t>2. </a:t>
            </a:r>
            <a:r>
              <a:rPr lang="en-US" sz="2400" b="1" dirty="0" err="1">
                <a:solidFill>
                  <a:srgbClr val="0070C0"/>
                </a:solidFill>
                <a:effectLst/>
                <a:ea typeface="Times New Roman" panose="02020603050405020304" pitchFamily="18" charset="0"/>
              </a:rPr>
              <a:t>Giới</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thiệu</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chung</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về</a:t>
            </a:r>
            <a:r>
              <a:rPr lang="en-US" sz="2400" b="1" dirty="0">
                <a:solidFill>
                  <a:srgbClr val="0070C0"/>
                </a:solidFill>
                <a:effectLst/>
                <a:ea typeface="Times New Roman" panose="02020603050405020304" pitchFamily="18" charset="0"/>
              </a:rPr>
              <a:t> SGK </a:t>
            </a:r>
            <a:r>
              <a:rPr lang="en-US" sz="2400" b="1" dirty="0" err="1">
                <a:solidFill>
                  <a:srgbClr val="0070C0"/>
                </a:solidFill>
                <a:effectLst/>
                <a:ea typeface="Times New Roman" panose="02020603050405020304" pitchFamily="18" charset="0"/>
              </a:rPr>
              <a:t>và</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Chuyên</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đề</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học</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tập</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Toán</a:t>
            </a:r>
            <a:r>
              <a:rPr lang="en-US" sz="2400" b="1" dirty="0">
                <a:solidFill>
                  <a:srgbClr val="0070C0"/>
                </a:solidFill>
                <a:effectLst/>
                <a:ea typeface="Times New Roman" panose="02020603050405020304" pitchFamily="18" charset="0"/>
              </a:rPr>
              <a:t> 11 </a:t>
            </a:r>
          </a:p>
          <a:p>
            <a:pPr lvl="1" algn="just">
              <a:spcBef>
                <a:spcPts val="300"/>
              </a:spcBef>
              <a:buFontTx/>
              <a:buChar char="-"/>
            </a:pPr>
            <a:r>
              <a:rPr lang="en-US" sz="2100" dirty="0">
                <a:ea typeface="Times New Roman" panose="02020603050405020304" pitchFamily="18" charset="0"/>
              </a:rPr>
              <a:t>Quan </a:t>
            </a:r>
            <a:r>
              <a:rPr lang="en-US" sz="2100" dirty="0" err="1">
                <a:ea typeface="Times New Roman" panose="02020603050405020304" pitchFamily="18" charset="0"/>
              </a:rPr>
              <a:t>điểm</a:t>
            </a:r>
            <a:r>
              <a:rPr lang="en-US" sz="2100" dirty="0">
                <a:ea typeface="Times New Roman" panose="02020603050405020304" pitchFamily="18" charset="0"/>
              </a:rPr>
              <a:t> </a:t>
            </a:r>
            <a:r>
              <a:rPr lang="en-US" sz="2100" dirty="0" err="1">
                <a:ea typeface="Times New Roman" panose="02020603050405020304" pitchFamily="18" charset="0"/>
              </a:rPr>
              <a:t>tiếp</a:t>
            </a:r>
            <a:r>
              <a:rPr lang="en-US" sz="2100" dirty="0">
                <a:ea typeface="Times New Roman" panose="02020603050405020304" pitchFamily="18" charset="0"/>
              </a:rPr>
              <a:t> </a:t>
            </a:r>
            <a:r>
              <a:rPr lang="en-US" sz="2100" dirty="0" err="1">
                <a:ea typeface="Times New Roman" panose="02020603050405020304" pitchFamily="18" charset="0"/>
              </a:rPr>
              <a:t>cận</a:t>
            </a:r>
            <a:r>
              <a:rPr lang="en-US" sz="2100" dirty="0">
                <a:ea typeface="Times New Roman" panose="02020603050405020304" pitchFamily="18" charset="0"/>
              </a:rPr>
              <a:t>, </a:t>
            </a:r>
            <a:r>
              <a:rPr lang="en-US" sz="2100" dirty="0" err="1">
                <a:ea typeface="Times New Roman" panose="02020603050405020304" pitchFamily="18" charset="0"/>
              </a:rPr>
              <a:t>biên</a:t>
            </a:r>
            <a:r>
              <a:rPr lang="en-US" sz="2100" dirty="0">
                <a:ea typeface="Times New Roman" panose="02020603050405020304" pitchFamily="18" charset="0"/>
              </a:rPr>
              <a:t> </a:t>
            </a:r>
            <a:r>
              <a:rPr lang="en-US" sz="2100" dirty="0" err="1">
                <a:ea typeface="Times New Roman" panose="02020603050405020304" pitchFamily="18" charset="0"/>
              </a:rPr>
              <a:t>soạn</a:t>
            </a:r>
            <a:r>
              <a:rPr lang="en-US" sz="2100" dirty="0">
                <a:ea typeface="Times New Roman" panose="02020603050405020304" pitchFamily="18" charset="0"/>
              </a:rPr>
              <a:t>. </a:t>
            </a:r>
            <a:r>
              <a:rPr lang="en-US" sz="2100" dirty="0" err="1">
                <a:effectLst/>
                <a:ea typeface="Times New Roman" panose="02020603050405020304" pitchFamily="18" charset="0"/>
              </a:rPr>
              <a:t>Giới</a:t>
            </a:r>
            <a:r>
              <a:rPr lang="en-US" sz="2100" dirty="0">
                <a:effectLst/>
                <a:ea typeface="Times New Roman" panose="02020603050405020304" pitchFamily="18" charset="0"/>
              </a:rPr>
              <a:t> </a:t>
            </a:r>
            <a:r>
              <a:rPr lang="en-US" sz="2100" dirty="0" err="1">
                <a:effectLst/>
                <a:ea typeface="Times New Roman" panose="02020603050405020304" pitchFamily="18" charset="0"/>
              </a:rPr>
              <a:t>thiệu</a:t>
            </a:r>
            <a:r>
              <a:rPr lang="en-US" sz="2100" dirty="0">
                <a:ea typeface="Times New Roman" panose="02020603050405020304" pitchFamily="18" charset="0"/>
              </a:rPr>
              <a:t>, </a:t>
            </a:r>
            <a:r>
              <a:rPr lang="en-US" sz="2100" dirty="0" err="1">
                <a:ea typeface="Times New Roman" panose="02020603050405020304" pitchFamily="18" charset="0"/>
              </a:rPr>
              <a:t>phân</a:t>
            </a:r>
            <a:r>
              <a:rPr lang="en-US" sz="2100" dirty="0">
                <a:ea typeface="Times New Roman" panose="02020603050405020304" pitchFamily="18" charset="0"/>
              </a:rPr>
              <a:t> </a:t>
            </a:r>
            <a:r>
              <a:rPr lang="en-US" sz="2100" dirty="0" err="1">
                <a:ea typeface="Times New Roman" panose="02020603050405020304" pitchFamily="18" charset="0"/>
              </a:rPr>
              <a:t>tích</a:t>
            </a:r>
            <a:r>
              <a:rPr lang="en-US" sz="2100" dirty="0">
                <a:ea typeface="Times New Roman" panose="02020603050405020304" pitchFamily="18" charset="0"/>
              </a:rPr>
              <a:t> </a:t>
            </a:r>
            <a:r>
              <a:rPr lang="en-US" sz="2100" dirty="0" err="1">
                <a:ea typeface="Times New Roman" panose="02020603050405020304" pitchFamily="18" charset="0"/>
              </a:rPr>
              <a:t>cấu</a:t>
            </a:r>
            <a:r>
              <a:rPr lang="en-US" sz="2100" dirty="0">
                <a:ea typeface="Times New Roman" panose="02020603050405020304" pitchFamily="18" charset="0"/>
              </a:rPr>
              <a:t> </a:t>
            </a:r>
            <a:r>
              <a:rPr lang="en-US" sz="2100" dirty="0" err="1">
                <a:ea typeface="Times New Roman" panose="02020603050405020304" pitchFamily="18" charset="0"/>
              </a:rPr>
              <a:t>trúc</a:t>
            </a:r>
            <a:r>
              <a:rPr lang="en-US" sz="2100" dirty="0">
                <a:ea typeface="Times New Roman" panose="02020603050405020304" pitchFamily="18" charset="0"/>
              </a:rPr>
              <a:t> </a:t>
            </a:r>
            <a:r>
              <a:rPr lang="en-US" sz="2100" dirty="0" err="1">
                <a:ea typeface="Times New Roman" panose="02020603050405020304" pitchFamily="18" charset="0"/>
              </a:rPr>
              <a:t>sách</a:t>
            </a:r>
            <a:r>
              <a:rPr lang="en-US" sz="2100" dirty="0">
                <a:ea typeface="Times New Roman" panose="02020603050405020304" pitchFamily="18" charset="0"/>
              </a:rPr>
              <a:t>, </a:t>
            </a:r>
            <a:r>
              <a:rPr lang="en-US" sz="2100" dirty="0" err="1">
                <a:ea typeface="Times New Roman" panose="02020603050405020304" pitchFamily="18" charset="0"/>
              </a:rPr>
              <a:t>cấu</a:t>
            </a:r>
            <a:r>
              <a:rPr lang="en-US" sz="2100" dirty="0">
                <a:ea typeface="Times New Roman" panose="02020603050405020304" pitchFamily="18" charset="0"/>
              </a:rPr>
              <a:t> </a:t>
            </a:r>
            <a:r>
              <a:rPr lang="en-US" sz="2100" dirty="0" err="1">
                <a:ea typeface="Times New Roman" panose="02020603050405020304" pitchFamily="18" charset="0"/>
              </a:rPr>
              <a:t>trúc</a:t>
            </a:r>
            <a:r>
              <a:rPr lang="en-US" sz="2100" dirty="0">
                <a:ea typeface="Times New Roman" panose="02020603050405020304" pitchFamily="18" charset="0"/>
              </a:rPr>
              <a:t> </a:t>
            </a:r>
            <a:r>
              <a:rPr lang="en-US" sz="2100" dirty="0" err="1">
                <a:ea typeface="Times New Roman" panose="02020603050405020304" pitchFamily="18" charset="0"/>
              </a:rPr>
              <a:t>bài</a:t>
            </a:r>
            <a:r>
              <a:rPr lang="en-US" sz="2100" dirty="0">
                <a:ea typeface="Times New Roman" panose="02020603050405020304" pitchFamily="18" charset="0"/>
              </a:rPr>
              <a:t> </a:t>
            </a:r>
            <a:r>
              <a:rPr lang="en-US" sz="2100" dirty="0" err="1">
                <a:ea typeface="Times New Roman" panose="02020603050405020304" pitchFamily="18" charset="0"/>
              </a:rPr>
              <a:t>học</a:t>
            </a:r>
            <a:r>
              <a:rPr lang="en-US" sz="2100" dirty="0">
                <a:ea typeface="Times New Roman" panose="02020603050405020304" pitchFamily="18" charset="0"/>
              </a:rPr>
              <a:t>.</a:t>
            </a:r>
          </a:p>
          <a:p>
            <a:pPr lvl="1" algn="just">
              <a:spcBef>
                <a:spcPts val="300"/>
              </a:spcBef>
              <a:buFontTx/>
              <a:buChar char="-"/>
            </a:pPr>
            <a:r>
              <a:rPr lang="en-US" sz="2100" dirty="0" err="1">
                <a:effectLst/>
                <a:ea typeface="Times New Roman" panose="02020603050405020304" pitchFamily="18" charset="0"/>
              </a:rPr>
              <a:t>Khung</a:t>
            </a:r>
            <a:r>
              <a:rPr lang="en-US" sz="2100" dirty="0">
                <a:effectLst/>
                <a:ea typeface="Times New Roman" panose="02020603050405020304" pitchFamily="18" charset="0"/>
              </a:rPr>
              <a:t> </a:t>
            </a:r>
            <a:r>
              <a:rPr lang="en-US" sz="2100" dirty="0" err="1">
                <a:effectLst/>
                <a:ea typeface="Times New Roman" panose="02020603050405020304" pitchFamily="18" charset="0"/>
              </a:rPr>
              <a:t>kế</a:t>
            </a:r>
            <a:r>
              <a:rPr lang="en-US" sz="2100" dirty="0">
                <a:effectLst/>
                <a:ea typeface="Times New Roman" panose="02020603050405020304" pitchFamily="18" charset="0"/>
              </a:rPr>
              <a:t> </a:t>
            </a:r>
            <a:r>
              <a:rPr lang="en-US" sz="2100" dirty="0" err="1">
                <a:effectLst/>
                <a:ea typeface="Times New Roman" panose="02020603050405020304" pitchFamily="18" charset="0"/>
              </a:rPr>
              <a:t>hoạch</a:t>
            </a:r>
            <a:r>
              <a:rPr lang="en-US" sz="2100" dirty="0">
                <a:effectLst/>
                <a:ea typeface="Times New Roman" panose="02020603050405020304" pitchFamily="18" charset="0"/>
              </a:rPr>
              <a:t> </a:t>
            </a:r>
            <a:r>
              <a:rPr lang="en-US" sz="2100" dirty="0" err="1">
                <a:effectLst/>
                <a:ea typeface="Times New Roman" panose="02020603050405020304" pitchFamily="18" charset="0"/>
              </a:rPr>
              <a:t>dạy</a:t>
            </a:r>
            <a:r>
              <a:rPr lang="en-US" sz="2100" dirty="0">
                <a:effectLst/>
                <a:ea typeface="Times New Roman" panose="02020603050405020304" pitchFamily="18" charset="0"/>
              </a:rPr>
              <a:t> </a:t>
            </a:r>
            <a:r>
              <a:rPr lang="en-US" sz="2100" dirty="0" err="1">
                <a:effectLst/>
                <a:ea typeface="Times New Roman" panose="02020603050405020304" pitchFamily="18" charset="0"/>
              </a:rPr>
              <a:t>học</a:t>
            </a:r>
            <a:r>
              <a:rPr lang="en-US" sz="2100" dirty="0">
                <a:effectLst/>
                <a:ea typeface="Times New Roman" panose="02020603050405020304" pitchFamily="18" charset="0"/>
              </a:rPr>
              <a:t> </a:t>
            </a:r>
            <a:r>
              <a:rPr lang="en-US" sz="2100" dirty="0" err="1">
                <a:effectLst/>
                <a:ea typeface="Times New Roman" panose="02020603050405020304" pitchFamily="18" charset="0"/>
              </a:rPr>
              <a:t>gợi</a:t>
            </a:r>
            <a:r>
              <a:rPr lang="en-US" sz="2100" dirty="0">
                <a:effectLst/>
                <a:ea typeface="Times New Roman" panose="02020603050405020304" pitchFamily="18" charset="0"/>
              </a:rPr>
              <a:t> </a:t>
            </a:r>
            <a:r>
              <a:rPr lang="en-US" sz="2100" dirty="0" err="1">
                <a:effectLst/>
                <a:ea typeface="Times New Roman" panose="02020603050405020304" pitchFamily="18" charset="0"/>
              </a:rPr>
              <a:t>ý</a:t>
            </a:r>
            <a:r>
              <a:rPr lang="en-US" sz="2100" dirty="0">
                <a:effectLst/>
                <a:ea typeface="Times New Roman" panose="02020603050405020304" pitchFamily="18" charset="0"/>
              </a:rPr>
              <a:t> </a:t>
            </a:r>
            <a:r>
              <a:rPr lang="en-US" sz="2100" dirty="0" err="1">
                <a:effectLst/>
                <a:ea typeface="Times New Roman" panose="02020603050405020304" pitchFamily="18" charset="0"/>
              </a:rPr>
              <a:t>của</a:t>
            </a:r>
            <a:r>
              <a:rPr lang="en-US" sz="2100" dirty="0">
                <a:effectLst/>
                <a:ea typeface="Times New Roman" panose="02020603050405020304" pitchFamily="18" charset="0"/>
              </a:rPr>
              <a:t> </a:t>
            </a:r>
            <a:r>
              <a:rPr lang="en-US" sz="2100" dirty="0" err="1">
                <a:effectLst/>
                <a:ea typeface="Times New Roman" panose="02020603050405020304" pitchFamily="18" charset="0"/>
              </a:rPr>
              <a:t>nhóm</a:t>
            </a:r>
            <a:r>
              <a:rPr lang="en-US" sz="2100" dirty="0">
                <a:effectLst/>
                <a:ea typeface="Times New Roman" panose="02020603050405020304" pitchFamily="18" charset="0"/>
              </a:rPr>
              <a:t> </a:t>
            </a:r>
            <a:r>
              <a:rPr lang="en-US" sz="2100" dirty="0" err="1">
                <a:effectLst/>
                <a:ea typeface="Times New Roman" panose="02020603050405020304" pitchFamily="18" charset="0"/>
              </a:rPr>
              <a:t>tác</a:t>
            </a:r>
            <a:r>
              <a:rPr lang="en-US" sz="2100" dirty="0">
                <a:effectLst/>
                <a:ea typeface="Times New Roman" panose="02020603050405020304" pitchFamily="18" charset="0"/>
              </a:rPr>
              <a:t> </a:t>
            </a:r>
            <a:r>
              <a:rPr lang="en-US" sz="2100" dirty="0" err="1">
                <a:effectLst/>
                <a:ea typeface="Times New Roman" panose="02020603050405020304" pitchFamily="18" charset="0"/>
              </a:rPr>
              <a:t>giả</a:t>
            </a:r>
            <a:r>
              <a:rPr lang="en-US" sz="2100" dirty="0">
                <a:effectLst/>
                <a:ea typeface="Times New Roman" panose="02020603050405020304" pitchFamily="18" charset="0"/>
              </a:rPr>
              <a:t>.</a:t>
            </a:r>
          </a:p>
          <a:p>
            <a:pPr marL="0" indent="0" algn="just">
              <a:spcBef>
                <a:spcPts val="300"/>
              </a:spcBef>
              <a:buNone/>
            </a:pPr>
            <a:r>
              <a:rPr lang="en-US" sz="2400" b="1" dirty="0">
                <a:solidFill>
                  <a:srgbClr val="0070C0"/>
                </a:solidFill>
                <a:ea typeface="Times New Roman" panose="02020603050405020304" pitchFamily="18" charset="0"/>
              </a:rPr>
              <a:t>3. </a:t>
            </a:r>
            <a:r>
              <a:rPr lang="en-US" sz="2400" b="1" dirty="0" err="1">
                <a:solidFill>
                  <a:srgbClr val="0070C0"/>
                </a:solidFill>
                <a:ea typeface="Times New Roman" panose="02020603050405020304" pitchFamily="18" charset="0"/>
              </a:rPr>
              <a:t>Phương</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pháp</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dạy</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học</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tổ</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chức</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hoạt</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động</a:t>
            </a:r>
            <a:endParaRPr lang="en-US" sz="2400" b="1" dirty="0">
              <a:solidFill>
                <a:srgbClr val="0070C0"/>
              </a:solidFill>
              <a:ea typeface="Times New Roman" panose="02020603050405020304" pitchFamily="18" charset="0"/>
            </a:endParaRPr>
          </a:p>
          <a:p>
            <a:pPr lvl="1" algn="just">
              <a:spcBef>
                <a:spcPts val="300"/>
              </a:spcBef>
              <a:buFontTx/>
              <a:buChar char="-"/>
            </a:pPr>
            <a:r>
              <a:rPr lang="en-US" sz="2000" dirty="0" err="1">
                <a:ea typeface="Times New Roman" panose="02020603050405020304" pitchFamily="18" charset="0"/>
              </a:rPr>
              <a:t>Định</a:t>
            </a:r>
            <a:r>
              <a:rPr lang="en-US" sz="2000" dirty="0">
                <a:ea typeface="Times New Roman" panose="02020603050405020304" pitchFamily="18" charset="0"/>
              </a:rPr>
              <a:t> </a:t>
            </a:r>
            <a:r>
              <a:rPr lang="en-US" sz="2000" dirty="0" err="1">
                <a:ea typeface="Times New Roman" panose="02020603050405020304" pitchFamily="18" charset="0"/>
              </a:rPr>
              <a:t>hướng</a:t>
            </a:r>
            <a:r>
              <a:rPr lang="en-US" sz="2000" dirty="0">
                <a:ea typeface="Times New Roman" panose="02020603050405020304" pitchFamily="18" charset="0"/>
              </a:rPr>
              <a:t>, </a:t>
            </a:r>
            <a:r>
              <a:rPr lang="en-US" sz="2000" dirty="0" err="1">
                <a:ea typeface="Times New Roman" panose="02020603050405020304" pitchFamily="18" charset="0"/>
              </a:rPr>
              <a:t>yêu</a:t>
            </a:r>
            <a:r>
              <a:rPr lang="en-US" sz="2000" dirty="0">
                <a:ea typeface="Times New Roman" panose="02020603050405020304" pitchFamily="18" charset="0"/>
              </a:rPr>
              <a:t> </a:t>
            </a:r>
            <a:r>
              <a:rPr lang="en-US" sz="2000" dirty="0" err="1">
                <a:ea typeface="Times New Roman" panose="02020603050405020304" pitchFamily="18" charset="0"/>
              </a:rPr>
              <a:t>cầu</a:t>
            </a:r>
            <a:r>
              <a:rPr lang="en-US" sz="2000" dirty="0">
                <a:ea typeface="Times New Roman" panose="02020603050405020304" pitchFamily="18" charset="0"/>
              </a:rPr>
              <a:t> </a:t>
            </a:r>
            <a:r>
              <a:rPr lang="en-US" sz="2000" dirty="0" err="1">
                <a:ea typeface="Times New Roman" panose="02020603050405020304" pitchFamily="18" charset="0"/>
              </a:rPr>
              <a:t>cơ</a:t>
            </a:r>
            <a:r>
              <a:rPr lang="en-US" sz="2000" dirty="0">
                <a:ea typeface="Times New Roman" panose="02020603050405020304" pitchFamily="18" charset="0"/>
              </a:rPr>
              <a:t> </a:t>
            </a:r>
            <a:r>
              <a:rPr lang="en-US" sz="2000" dirty="0" err="1">
                <a:ea typeface="Times New Roman" panose="02020603050405020304" pitchFamily="18" charset="0"/>
              </a:rPr>
              <a:t>bản</a:t>
            </a:r>
            <a:r>
              <a:rPr lang="en-US" sz="2000" dirty="0">
                <a:ea typeface="Times New Roman" panose="02020603050405020304" pitchFamily="18" charset="0"/>
              </a:rPr>
              <a:t> </a:t>
            </a:r>
            <a:r>
              <a:rPr lang="en-US" sz="2000" dirty="0" err="1">
                <a:ea typeface="Times New Roman" panose="02020603050405020304" pitchFamily="18" charset="0"/>
              </a:rPr>
              <a:t>chung</a:t>
            </a:r>
            <a:r>
              <a:rPr lang="en-US" sz="2000" dirty="0">
                <a:ea typeface="Times New Roman" panose="02020603050405020304" pitchFamily="18" charset="0"/>
              </a:rPr>
              <a:t> </a:t>
            </a:r>
            <a:r>
              <a:rPr lang="en-US" sz="2000" dirty="0" err="1">
                <a:ea typeface="Times New Roman" panose="02020603050405020304" pitchFamily="18" charset="0"/>
              </a:rPr>
              <a:t>về</a:t>
            </a:r>
            <a:r>
              <a:rPr lang="en-US" sz="2000" dirty="0">
                <a:ea typeface="Times New Roman" panose="02020603050405020304" pitchFamily="18" charset="0"/>
              </a:rPr>
              <a:t> </a:t>
            </a:r>
            <a:r>
              <a:rPr lang="en-US" sz="2000" dirty="0" err="1">
                <a:ea typeface="Times New Roman" panose="02020603050405020304" pitchFamily="18" charset="0"/>
              </a:rPr>
              <a:t>đổi</a:t>
            </a:r>
            <a:r>
              <a:rPr lang="en-US" sz="2000" dirty="0">
                <a:ea typeface="Times New Roman" panose="02020603050405020304" pitchFamily="18" charset="0"/>
              </a:rPr>
              <a:t> </a:t>
            </a:r>
            <a:r>
              <a:rPr lang="en-US" sz="2000" dirty="0" err="1">
                <a:ea typeface="Times New Roman" panose="02020603050405020304" pitchFamily="18" charset="0"/>
              </a:rPr>
              <a:t>mới</a:t>
            </a:r>
            <a:r>
              <a:rPr lang="en-US" sz="2000" dirty="0">
                <a:ea typeface="Times New Roman" panose="02020603050405020304" pitchFamily="18" charset="0"/>
              </a:rPr>
              <a:t> </a:t>
            </a:r>
            <a:r>
              <a:rPr lang="en-US" sz="2000" dirty="0" err="1">
                <a:ea typeface="Times New Roman" panose="02020603050405020304" pitchFamily="18" charset="0"/>
              </a:rPr>
              <a:t>phương</a:t>
            </a:r>
            <a:r>
              <a:rPr lang="en-US" sz="2000" dirty="0">
                <a:ea typeface="Times New Roman" panose="02020603050405020304" pitchFamily="18" charset="0"/>
              </a:rPr>
              <a:t> </a:t>
            </a:r>
            <a:r>
              <a:rPr lang="en-US" sz="2000" dirty="0" err="1">
                <a:ea typeface="Times New Roman" panose="02020603050405020304" pitchFamily="18" charset="0"/>
              </a:rPr>
              <a:t>pháp</a:t>
            </a:r>
            <a:r>
              <a:rPr lang="en-US" sz="2000" dirty="0">
                <a:ea typeface="Times New Roman" panose="02020603050405020304" pitchFamily="18" charset="0"/>
              </a:rPr>
              <a:t> </a:t>
            </a:r>
            <a:r>
              <a:rPr lang="en-US" sz="2000" dirty="0" err="1">
                <a:ea typeface="Times New Roman" panose="02020603050405020304" pitchFamily="18" charset="0"/>
              </a:rPr>
              <a:t>dạy</a:t>
            </a:r>
            <a:r>
              <a:rPr lang="en-US" sz="2000" dirty="0">
                <a:ea typeface="Times New Roman" panose="02020603050405020304" pitchFamily="18" charset="0"/>
              </a:rPr>
              <a:t> </a:t>
            </a:r>
            <a:r>
              <a:rPr lang="en-US" sz="2000" dirty="0" err="1">
                <a:ea typeface="Times New Roman" panose="02020603050405020304" pitchFamily="18" charset="0"/>
              </a:rPr>
              <a:t>học</a:t>
            </a:r>
            <a:r>
              <a:rPr lang="en-US" sz="2000" dirty="0">
                <a:ea typeface="Times New Roman" panose="02020603050405020304" pitchFamily="18" charset="0"/>
              </a:rPr>
              <a:t>.</a:t>
            </a:r>
          </a:p>
          <a:p>
            <a:pPr lvl="1" algn="just">
              <a:spcBef>
                <a:spcPts val="300"/>
              </a:spcBef>
              <a:buFontTx/>
              <a:buChar char="-"/>
            </a:pPr>
            <a:r>
              <a:rPr lang="en-US" sz="2000" dirty="0" err="1">
                <a:ea typeface="Times New Roman" panose="02020603050405020304" pitchFamily="18" charset="0"/>
              </a:rPr>
              <a:t>Gợi</a:t>
            </a:r>
            <a:r>
              <a:rPr lang="en-US" sz="2000" dirty="0">
                <a:ea typeface="Times New Roman" panose="02020603050405020304" pitchFamily="18" charset="0"/>
              </a:rPr>
              <a:t> </a:t>
            </a:r>
            <a:r>
              <a:rPr lang="en-US" sz="2000" dirty="0" err="1">
                <a:ea typeface="Times New Roman" panose="02020603050405020304" pitchFamily="18" charset="0"/>
              </a:rPr>
              <a:t>ý</a:t>
            </a:r>
            <a:r>
              <a:rPr lang="en-US" sz="2000" dirty="0">
                <a:ea typeface="Times New Roman" panose="02020603050405020304" pitchFamily="18" charset="0"/>
              </a:rPr>
              <a:t> </a:t>
            </a:r>
            <a:r>
              <a:rPr lang="en-US" sz="2000" dirty="0" err="1">
                <a:ea typeface="Times New Roman" panose="02020603050405020304" pitchFamily="18" charset="0"/>
              </a:rPr>
              <a:t>phương</a:t>
            </a:r>
            <a:r>
              <a:rPr lang="en-US" sz="2000" dirty="0">
                <a:ea typeface="Times New Roman" panose="02020603050405020304" pitchFamily="18" charset="0"/>
              </a:rPr>
              <a:t> </a:t>
            </a:r>
            <a:r>
              <a:rPr lang="en-US" sz="2000" dirty="0" err="1">
                <a:ea typeface="Times New Roman" panose="02020603050405020304" pitchFamily="18" charset="0"/>
              </a:rPr>
              <a:t>pháp</a:t>
            </a:r>
            <a:r>
              <a:rPr lang="en-US" sz="2000" dirty="0">
                <a:ea typeface="Times New Roman" panose="02020603050405020304" pitchFamily="18" charset="0"/>
              </a:rPr>
              <a:t> </a:t>
            </a:r>
            <a:r>
              <a:rPr lang="en-US" sz="2000" dirty="0" err="1">
                <a:ea typeface="Times New Roman" panose="02020603050405020304" pitchFamily="18" charset="0"/>
              </a:rPr>
              <a:t>cách</a:t>
            </a:r>
            <a:r>
              <a:rPr lang="en-US" sz="2000" dirty="0">
                <a:ea typeface="Times New Roman" panose="02020603050405020304" pitchFamily="18" charset="0"/>
              </a:rPr>
              <a:t> </a:t>
            </a:r>
            <a:r>
              <a:rPr lang="en-US" sz="2000" dirty="0" err="1">
                <a:ea typeface="Times New Roman" panose="02020603050405020304" pitchFamily="18" charset="0"/>
              </a:rPr>
              <a:t>thức</a:t>
            </a:r>
            <a:r>
              <a:rPr lang="en-US" sz="2000" dirty="0">
                <a:ea typeface="Times New Roman" panose="02020603050405020304" pitchFamily="18" charset="0"/>
              </a:rPr>
              <a:t> </a:t>
            </a:r>
            <a:r>
              <a:rPr lang="en-US" sz="2000" dirty="0" err="1">
                <a:ea typeface="Times New Roman" panose="02020603050405020304" pitchFamily="18" charset="0"/>
              </a:rPr>
              <a:t>tổ</a:t>
            </a:r>
            <a:r>
              <a:rPr lang="en-US" sz="2000" dirty="0">
                <a:ea typeface="Times New Roman" panose="02020603050405020304" pitchFamily="18" charset="0"/>
              </a:rPr>
              <a:t> </a:t>
            </a:r>
            <a:r>
              <a:rPr lang="en-US" sz="2000" dirty="0" err="1">
                <a:ea typeface="Times New Roman" panose="02020603050405020304" pitchFamily="18" charset="0"/>
              </a:rPr>
              <a:t>chức</a:t>
            </a:r>
            <a:r>
              <a:rPr lang="en-US" sz="2000" dirty="0">
                <a:ea typeface="Times New Roman" panose="02020603050405020304" pitchFamily="18" charset="0"/>
              </a:rPr>
              <a:t> </a:t>
            </a:r>
            <a:r>
              <a:rPr lang="en-US" sz="2000" dirty="0" err="1">
                <a:ea typeface="Times New Roman" panose="02020603050405020304" pitchFamily="18" charset="0"/>
              </a:rPr>
              <a:t>dạy</a:t>
            </a:r>
            <a:r>
              <a:rPr lang="en-US" sz="2000" dirty="0">
                <a:ea typeface="Times New Roman" panose="02020603050405020304" pitchFamily="18" charset="0"/>
              </a:rPr>
              <a:t> </a:t>
            </a:r>
            <a:r>
              <a:rPr lang="en-US" sz="2000" dirty="0" err="1">
                <a:ea typeface="Times New Roman" panose="02020603050405020304" pitchFamily="18" charset="0"/>
              </a:rPr>
              <a:t>học</a:t>
            </a:r>
            <a:r>
              <a:rPr lang="en-US" sz="2000" dirty="0">
                <a:ea typeface="Times New Roman" panose="02020603050405020304" pitchFamily="18" charset="0"/>
              </a:rPr>
              <a:t>. </a:t>
            </a:r>
            <a:r>
              <a:rPr lang="en-US" sz="2000" dirty="0" err="1">
                <a:ea typeface="Times New Roman" panose="02020603050405020304" pitchFamily="18" charset="0"/>
              </a:rPr>
              <a:t>Hướng</a:t>
            </a:r>
            <a:r>
              <a:rPr lang="en-US" sz="2000" dirty="0">
                <a:ea typeface="Times New Roman" panose="02020603050405020304" pitchFamily="18" charset="0"/>
              </a:rPr>
              <a:t> </a:t>
            </a:r>
            <a:r>
              <a:rPr lang="en-US" sz="2000" dirty="0" err="1">
                <a:ea typeface="Times New Roman" panose="02020603050405020304" pitchFamily="18" charset="0"/>
              </a:rPr>
              <a:t>dẫn</a:t>
            </a:r>
            <a:r>
              <a:rPr lang="en-US" sz="2000" dirty="0">
                <a:ea typeface="Times New Roman" panose="02020603050405020304" pitchFamily="18" charset="0"/>
              </a:rPr>
              <a:t> </a:t>
            </a:r>
            <a:r>
              <a:rPr lang="en-US" sz="2000" dirty="0" err="1">
                <a:ea typeface="Times New Roman" panose="02020603050405020304" pitchFamily="18" charset="0"/>
              </a:rPr>
              <a:t>quy</a:t>
            </a:r>
            <a:r>
              <a:rPr lang="en-US" sz="2000" dirty="0">
                <a:ea typeface="Times New Roman" panose="02020603050405020304" pitchFamily="18" charset="0"/>
              </a:rPr>
              <a:t> </a:t>
            </a:r>
            <a:r>
              <a:rPr lang="en-US" sz="2000" dirty="0" err="1">
                <a:ea typeface="Times New Roman" panose="02020603050405020304" pitchFamily="18" charset="0"/>
              </a:rPr>
              <a:t>trình</a:t>
            </a:r>
            <a:r>
              <a:rPr lang="en-US" sz="2000" dirty="0">
                <a:ea typeface="Times New Roman" panose="02020603050405020304" pitchFamily="18" charset="0"/>
              </a:rPr>
              <a:t> </a:t>
            </a:r>
            <a:r>
              <a:rPr lang="en-US" sz="2000" dirty="0" err="1">
                <a:ea typeface="Times New Roman" panose="02020603050405020304" pitchFamily="18" charset="0"/>
              </a:rPr>
              <a:t>dạy</a:t>
            </a:r>
            <a:r>
              <a:rPr lang="en-US" sz="2000" dirty="0">
                <a:ea typeface="Times New Roman" panose="02020603050405020304" pitchFamily="18" charset="0"/>
              </a:rPr>
              <a:t> </a:t>
            </a:r>
            <a:r>
              <a:rPr lang="en-US" sz="2000" dirty="0" err="1">
                <a:ea typeface="Times New Roman" panose="02020603050405020304" pitchFamily="18" charset="0"/>
              </a:rPr>
              <a:t>học</a:t>
            </a:r>
            <a:r>
              <a:rPr lang="en-US" sz="2000" dirty="0">
                <a:ea typeface="Times New Roman" panose="02020603050405020304" pitchFamily="18" charset="0"/>
              </a:rPr>
              <a:t> </a:t>
            </a:r>
            <a:r>
              <a:rPr lang="en-US" sz="2000" dirty="0" err="1">
                <a:ea typeface="Times New Roman" panose="02020603050405020304" pitchFamily="18" charset="0"/>
              </a:rPr>
              <a:t>một</a:t>
            </a:r>
            <a:r>
              <a:rPr lang="en-US" sz="2000" dirty="0">
                <a:ea typeface="Times New Roman" panose="02020603050405020304" pitchFamily="18" charset="0"/>
              </a:rPr>
              <a:t> </a:t>
            </a:r>
            <a:r>
              <a:rPr lang="en-US" sz="2000" dirty="0" err="1">
                <a:ea typeface="Times New Roman" panose="02020603050405020304" pitchFamily="18" charset="0"/>
              </a:rPr>
              <a:t>số</a:t>
            </a:r>
            <a:r>
              <a:rPr lang="en-US" sz="2000" dirty="0">
                <a:ea typeface="Times New Roman" panose="02020603050405020304" pitchFamily="18" charset="0"/>
              </a:rPr>
              <a:t> </a:t>
            </a:r>
            <a:r>
              <a:rPr lang="en-US" sz="2000" dirty="0" err="1">
                <a:ea typeface="Times New Roman" panose="02020603050405020304" pitchFamily="18" charset="0"/>
              </a:rPr>
              <a:t>bài</a:t>
            </a:r>
            <a:r>
              <a:rPr lang="en-US" sz="2000" dirty="0">
                <a:ea typeface="Times New Roman" panose="02020603050405020304" pitchFamily="18" charset="0"/>
              </a:rPr>
              <a:t> </a:t>
            </a:r>
            <a:r>
              <a:rPr lang="en-US" sz="2000" dirty="0" err="1">
                <a:ea typeface="Times New Roman" panose="02020603050405020304" pitchFamily="18" charset="0"/>
              </a:rPr>
              <a:t>học</a:t>
            </a:r>
            <a:r>
              <a:rPr lang="en-US" sz="2000" dirty="0">
                <a:ea typeface="Times New Roman" panose="02020603050405020304" pitchFamily="18" charset="0"/>
              </a:rPr>
              <a:t> </a:t>
            </a:r>
            <a:r>
              <a:rPr lang="en-US" sz="2000" dirty="0" err="1">
                <a:ea typeface="Times New Roman" panose="02020603050405020304" pitchFamily="18" charset="0"/>
              </a:rPr>
              <a:t>điển</a:t>
            </a:r>
            <a:r>
              <a:rPr lang="en-US" sz="2000" dirty="0">
                <a:ea typeface="Times New Roman" panose="02020603050405020304" pitchFamily="18" charset="0"/>
              </a:rPr>
              <a:t> </a:t>
            </a:r>
            <a:r>
              <a:rPr lang="en-US" sz="2000" dirty="0" err="1">
                <a:ea typeface="Times New Roman" panose="02020603050405020304" pitchFamily="18" charset="0"/>
              </a:rPr>
              <a:t>hình</a:t>
            </a:r>
            <a:r>
              <a:rPr lang="en-US" sz="2000" dirty="0">
                <a:ea typeface="Times New Roman" panose="02020603050405020304" pitchFamily="18" charset="0"/>
              </a:rPr>
              <a:t> </a:t>
            </a:r>
            <a:r>
              <a:rPr lang="en-US" sz="2000" dirty="0" err="1">
                <a:ea typeface="Times New Roman" panose="02020603050405020304" pitchFamily="18" charset="0"/>
              </a:rPr>
              <a:t>trong</a:t>
            </a:r>
            <a:r>
              <a:rPr lang="en-US" sz="2000" dirty="0">
                <a:ea typeface="Times New Roman" panose="02020603050405020304" pitchFamily="18" charset="0"/>
              </a:rPr>
              <a:t> </a:t>
            </a:r>
            <a:r>
              <a:rPr lang="en-US" sz="2000" dirty="0" err="1">
                <a:ea typeface="Times New Roman" panose="02020603050405020304" pitchFamily="18" charset="0"/>
              </a:rPr>
              <a:t>sách</a:t>
            </a:r>
            <a:r>
              <a:rPr lang="en-US" sz="2000" dirty="0">
                <a:ea typeface="Times New Roman" panose="02020603050405020304" pitchFamily="18" charset="0"/>
              </a:rPr>
              <a:t>.</a:t>
            </a:r>
          </a:p>
          <a:p>
            <a:pPr marL="0" indent="0" algn="just">
              <a:spcBef>
                <a:spcPts val="300"/>
              </a:spcBef>
              <a:buNone/>
            </a:pPr>
            <a:r>
              <a:rPr lang="en-US" sz="2400" b="1" dirty="0">
                <a:solidFill>
                  <a:srgbClr val="0070C0"/>
                </a:solidFill>
                <a:effectLst/>
                <a:ea typeface="Times New Roman" panose="02020603050405020304" pitchFamily="18" charset="0"/>
              </a:rPr>
              <a:t>4. </a:t>
            </a:r>
            <a:r>
              <a:rPr lang="en-US" sz="2400" b="1" dirty="0" err="1">
                <a:solidFill>
                  <a:srgbClr val="0070C0"/>
                </a:solidFill>
                <a:effectLst/>
                <a:ea typeface="Times New Roman" panose="02020603050405020304" pitchFamily="18" charset="0"/>
              </a:rPr>
              <a:t>Hướng</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dẫn</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kiểm</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tra</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đánh</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giá</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kết</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quả</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học</a:t>
            </a:r>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tập</a:t>
            </a:r>
            <a:endParaRPr lang="en-US" sz="2400" b="1" dirty="0">
              <a:solidFill>
                <a:srgbClr val="0070C0"/>
              </a:solidFill>
              <a:effectLst/>
              <a:ea typeface="Times New Roman" panose="02020603050405020304" pitchFamily="18" charset="0"/>
            </a:endParaRPr>
          </a:p>
          <a:p>
            <a:pPr marL="457200" lvl="1" indent="0" algn="just">
              <a:spcBef>
                <a:spcPts val="300"/>
              </a:spcBef>
              <a:buNone/>
            </a:pPr>
            <a:r>
              <a:rPr lang="en-US" sz="2000" dirty="0">
                <a:effectLst/>
                <a:ea typeface="Times New Roman" panose="02020603050405020304" pitchFamily="18" charset="0"/>
              </a:rPr>
              <a:t>-</a:t>
            </a:r>
            <a:r>
              <a:rPr lang="en-US" sz="2000" dirty="0">
                <a:solidFill>
                  <a:srgbClr val="0070C0"/>
                </a:solidFill>
                <a:effectLst/>
                <a:ea typeface="Times New Roman" panose="02020603050405020304" pitchFamily="18" charset="0"/>
              </a:rPr>
              <a:t> </a:t>
            </a:r>
            <a:r>
              <a:rPr lang="en-US" sz="2000" dirty="0" err="1">
                <a:effectLst/>
                <a:ea typeface="Times New Roman" panose="02020603050405020304" pitchFamily="18" charset="0"/>
              </a:rPr>
              <a:t>Đánh</a:t>
            </a:r>
            <a:r>
              <a:rPr lang="en-US" sz="2000" dirty="0">
                <a:effectLst/>
                <a:ea typeface="Times New Roman" panose="02020603050405020304" pitchFamily="18" charset="0"/>
              </a:rPr>
              <a:t> </a:t>
            </a:r>
            <a:r>
              <a:rPr lang="en-US" sz="2000" dirty="0" err="1">
                <a:effectLst/>
                <a:ea typeface="Times New Roman" panose="02020603050405020304" pitchFamily="18" charset="0"/>
              </a:rPr>
              <a:t>giá</a:t>
            </a:r>
            <a:r>
              <a:rPr lang="en-US" sz="2000" dirty="0">
                <a:effectLst/>
                <a:ea typeface="Times New Roman" panose="02020603050405020304" pitchFamily="18" charset="0"/>
              </a:rPr>
              <a:t> </a:t>
            </a:r>
            <a:r>
              <a:rPr lang="en-US" sz="2000" dirty="0" err="1">
                <a:effectLst/>
                <a:ea typeface="Times New Roman" panose="02020603050405020304" pitchFamily="18" charset="0"/>
              </a:rPr>
              <a:t>theo</a:t>
            </a:r>
            <a:r>
              <a:rPr lang="en-US" sz="2000" dirty="0">
                <a:effectLst/>
                <a:ea typeface="Times New Roman" panose="02020603050405020304" pitchFamily="18" charset="0"/>
              </a:rPr>
              <a:t> </a:t>
            </a:r>
            <a:r>
              <a:rPr lang="en-US" sz="2000" dirty="0" err="1">
                <a:effectLst/>
                <a:ea typeface="Times New Roman" panose="02020603050405020304" pitchFamily="18" charset="0"/>
              </a:rPr>
              <a:t>định</a:t>
            </a:r>
            <a:r>
              <a:rPr lang="en-US" sz="2000" dirty="0">
                <a:effectLst/>
                <a:ea typeface="Times New Roman" panose="02020603050405020304" pitchFamily="18" charset="0"/>
              </a:rPr>
              <a:t> </a:t>
            </a:r>
            <a:r>
              <a:rPr lang="en-US" sz="2000" dirty="0" err="1">
                <a:effectLst/>
                <a:ea typeface="Times New Roman" panose="02020603050405020304" pitchFamily="18" charset="0"/>
              </a:rPr>
              <a:t>hướng</a:t>
            </a:r>
            <a:r>
              <a:rPr lang="en-US" sz="2000" dirty="0">
                <a:effectLst/>
                <a:ea typeface="Times New Roman" panose="02020603050405020304" pitchFamily="18" charset="0"/>
              </a:rPr>
              <a:t> </a:t>
            </a:r>
            <a:r>
              <a:rPr lang="en-US" sz="2000" dirty="0" err="1">
                <a:effectLst/>
                <a:ea typeface="Times New Roman" panose="02020603050405020304" pitchFamily="18" charset="0"/>
              </a:rPr>
              <a:t>tiếp</a:t>
            </a:r>
            <a:r>
              <a:rPr lang="en-US" sz="2000" dirty="0">
                <a:effectLst/>
                <a:ea typeface="Times New Roman" panose="02020603050405020304" pitchFamily="18" charset="0"/>
              </a:rPr>
              <a:t> </a:t>
            </a:r>
            <a:r>
              <a:rPr lang="en-US" sz="2000" dirty="0" err="1">
                <a:effectLst/>
                <a:ea typeface="Times New Roman" panose="02020603050405020304" pitchFamily="18" charset="0"/>
              </a:rPr>
              <a:t>cận</a:t>
            </a:r>
            <a:r>
              <a:rPr lang="en-US" sz="2000" dirty="0">
                <a:effectLst/>
                <a:ea typeface="Times New Roman" panose="02020603050405020304" pitchFamily="18" charset="0"/>
              </a:rPr>
              <a:t> </a:t>
            </a:r>
            <a:r>
              <a:rPr lang="en-US" sz="2000" dirty="0" err="1">
                <a:effectLst/>
                <a:ea typeface="Times New Roman" panose="02020603050405020304" pitchFamily="18" charset="0"/>
              </a:rPr>
              <a:t>phẩm</a:t>
            </a:r>
            <a:r>
              <a:rPr lang="en-US" sz="2000" dirty="0">
                <a:effectLst/>
                <a:ea typeface="Times New Roman" panose="02020603050405020304" pitchFamily="18" charset="0"/>
              </a:rPr>
              <a:t> </a:t>
            </a:r>
            <a:r>
              <a:rPr lang="en-US" sz="2000" dirty="0" err="1">
                <a:effectLst/>
                <a:ea typeface="Times New Roman" panose="02020603050405020304" pitchFamily="18" charset="0"/>
              </a:rPr>
              <a:t>chất</a:t>
            </a:r>
            <a:r>
              <a:rPr lang="en-US" sz="2000" dirty="0">
                <a:effectLst/>
                <a:ea typeface="Times New Roman" panose="02020603050405020304" pitchFamily="18" charset="0"/>
              </a:rPr>
              <a:t>, </a:t>
            </a:r>
            <a:r>
              <a:rPr lang="en-US" sz="2000" dirty="0" err="1">
                <a:effectLst/>
                <a:ea typeface="Times New Roman" panose="02020603050405020304" pitchFamily="18" charset="0"/>
              </a:rPr>
              <a:t>năng</a:t>
            </a:r>
            <a:r>
              <a:rPr lang="en-US" sz="2000" dirty="0">
                <a:effectLst/>
                <a:ea typeface="Times New Roman" panose="02020603050405020304" pitchFamily="18" charset="0"/>
              </a:rPr>
              <a:t> </a:t>
            </a:r>
            <a:r>
              <a:rPr lang="en-US" sz="2000" dirty="0" err="1">
                <a:effectLst/>
                <a:ea typeface="Times New Roman" panose="02020603050405020304" pitchFamily="18" charset="0"/>
              </a:rPr>
              <a:t>lực</a:t>
            </a:r>
            <a:r>
              <a:rPr lang="en-US" sz="2000" dirty="0">
                <a:effectLst/>
                <a:ea typeface="Times New Roman" panose="02020603050405020304" pitchFamily="18" charset="0"/>
              </a:rPr>
              <a:t>.</a:t>
            </a:r>
          </a:p>
          <a:p>
            <a:pPr marL="457200" lvl="1" indent="0" algn="just">
              <a:spcBef>
                <a:spcPts val="300"/>
              </a:spcBef>
              <a:buNone/>
            </a:pPr>
            <a:r>
              <a:rPr lang="vi-VN" sz="2000" dirty="0">
                <a:latin typeface="Calibri" panose="020F0502020204030204" pitchFamily="34" charset="0"/>
                <a:cs typeface="Calibri" panose="020F0502020204030204" pitchFamily="34" charset="0"/>
              </a:rPr>
              <a:t>- Gợi ý, ví dụ minh hoạ (trong sách) về đổi mới hình thức, phương pháp kiểm tra đánh giá, tự đánh giá.</a:t>
            </a:r>
            <a:r>
              <a:rPr lang="x-none" sz="2000" dirty="0">
                <a:latin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lgn="just">
              <a:spcBef>
                <a:spcPts val="300"/>
              </a:spcBef>
              <a:buNone/>
            </a:pPr>
            <a:r>
              <a:rPr lang="en-US" sz="2400" b="1" dirty="0">
                <a:solidFill>
                  <a:srgbClr val="0070C0"/>
                </a:solidFill>
                <a:ea typeface="Times New Roman" panose="02020603050405020304" pitchFamily="18" charset="0"/>
              </a:rPr>
              <a:t>5. </a:t>
            </a:r>
            <a:r>
              <a:rPr lang="en-US" sz="2400" b="1" dirty="0" err="1">
                <a:solidFill>
                  <a:srgbClr val="0070C0"/>
                </a:solidFill>
                <a:ea typeface="Times New Roman" panose="02020603050405020304" pitchFamily="18" charset="0"/>
              </a:rPr>
              <a:t>Giới</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thiệu</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tài</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liệu</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bổ</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trợ</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nguồn</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tài</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nguyên</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học</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liệu</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điện</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tử</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thiết</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bị</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dạy</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học</a:t>
            </a:r>
            <a:endParaRPr lang="en-US" sz="2400" b="1" dirty="0">
              <a:solidFill>
                <a:srgbClr val="0070C0"/>
              </a:solidFill>
              <a:ea typeface="Times New Roman" panose="02020603050405020304" pitchFamily="18" charset="0"/>
            </a:endParaRPr>
          </a:p>
          <a:p>
            <a:pPr marL="457200" lvl="1" indent="0" algn="just">
              <a:spcBef>
                <a:spcPts val="300"/>
              </a:spcBef>
              <a:buNone/>
            </a:pPr>
            <a:r>
              <a:rPr lang="en-US" sz="2000" dirty="0">
                <a:effectLst/>
                <a:ea typeface="Times New Roman" panose="02020603050405020304" pitchFamily="18" charset="0"/>
              </a:rPr>
              <a:t>- </a:t>
            </a:r>
            <a:r>
              <a:rPr lang="en-US" sz="2000" dirty="0" err="1">
                <a:effectLst/>
                <a:ea typeface="Times New Roman" panose="02020603050405020304" pitchFamily="18" charset="0"/>
              </a:rPr>
              <a:t>Giới</a:t>
            </a:r>
            <a:r>
              <a:rPr lang="en-US" sz="2000" dirty="0">
                <a:effectLst/>
                <a:ea typeface="Times New Roman" panose="02020603050405020304" pitchFamily="18" charset="0"/>
              </a:rPr>
              <a:t> </a:t>
            </a:r>
            <a:r>
              <a:rPr lang="en-US" sz="2000" dirty="0" err="1">
                <a:effectLst/>
                <a:ea typeface="Times New Roman" panose="02020603050405020304" pitchFamily="18" charset="0"/>
              </a:rPr>
              <a:t>thiệu</a:t>
            </a:r>
            <a:r>
              <a:rPr lang="en-US" sz="2000" dirty="0">
                <a:effectLst/>
                <a:ea typeface="Times New Roman" panose="02020603050405020304" pitchFamily="18" charset="0"/>
              </a:rPr>
              <a:t>, </a:t>
            </a:r>
            <a:r>
              <a:rPr lang="en-US" sz="2000" dirty="0" err="1">
                <a:effectLst/>
                <a:ea typeface="Times New Roman" panose="02020603050405020304" pitchFamily="18" charset="0"/>
              </a:rPr>
              <a:t>hướng</a:t>
            </a:r>
            <a:r>
              <a:rPr lang="en-US" sz="2000" dirty="0">
                <a:effectLst/>
                <a:ea typeface="Times New Roman" panose="02020603050405020304" pitchFamily="18" charset="0"/>
              </a:rPr>
              <a:t> </a:t>
            </a:r>
            <a:r>
              <a:rPr lang="en-US" sz="2000" dirty="0" err="1">
                <a:effectLst/>
                <a:ea typeface="Times New Roman" panose="02020603050405020304" pitchFamily="18" charset="0"/>
              </a:rPr>
              <a:t>dẫn</a:t>
            </a:r>
            <a:r>
              <a:rPr lang="en-US" sz="2000" dirty="0">
                <a:effectLst/>
                <a:ea typeface="Times New Roman" panose="02020603050405020304" pitchFamily="18" charset="0"/>
              </a:rPr>
              <a:t> </a:t>
            </a:r>
            <a:r>
              <a:rPr lang="en-US" sz="2000" dirty="0" err="1">
                <a:effectLst/>
                <a:ea typeface="Times New Roman" panose="02020603050405020304" pitchFamily="18" charset="0"/>
              </a:rPr>
              <a:t>sử</a:t>
            </a:r>
            <a:r>
              <a:rPr lang="en-US" sz="2000" dirty="0">
                <a:effectLst/>
                <a:ea typeface="Times New Roman" panose="02020603050405020304" pitchFamily="18" charset="0"/>
              </a:rPr>
              <a:t> </a:t>
            </a:r>
            <a:r>
              <a:rPr lang="en-US" sz="2000" dirty="0" err="1">
                <a:effectLst/>
                <a:ea typeface="Times New Roman" panose="02020603050405020304" pitchFamily="18" charset="0"/>
              </a:rPr>
              <a:t>dụng</a:t>
            </a:r>
            <a:r>
              <a:rPr lang="en-US" sz="2000" dirty="0">
                <a:effectLst/>
                <a:ea typeface="Times New Roman" panose="02020603050405020304" pitchFamily="18" charset="0"/>
              </a:rPr>
              <a:t> SGV, </a:t>
            </a:r>
            <a:r>
              <a:rPr lang="en-US" sz="2000" dirty="0" err="1">
                <a:effectLst/>
                <a:ea typeface="Times New Roman" panose="02020603050405020304" pitchFamily="18" charset="0"/>
              </a:rPr>
              <a:t>sách</a:t>
            </a:r>
            <a:r>
              <a:rPr lang="en-US" sz="2000" dirty="0">
                <a:effectLst/>
                <a:ea typeface="Times New Roman" panose="02020603050405020304" pitchFamily="18" charset="0"/>
              </a:rPr>
              <a:t> </a:t>
            </a:r>
            <a:r>
              <a:rPr lang="en-US" sz="2000" dirty="0" err="1">
                <a:effectLst/>
                <a:ea typeface="Times New Roman" panose="02020603050405020304" pitchFamily="18" charset="0"/>
              </a:rPr>
              <a:t>bổ</a:t>
            </a:r>
            <a:r>
              <a:rPr lang="en-US" sz="2000" dirty="0">
                <a:effectLst/>
                <a:ea typeface="Times New Roman" panose="02020603050405020304" pitchFamily="18" charset="0"/>
              </a:rPr>
              <a:t> </a:t>
            </a:r>
            <a:r>
              <a:rPr lang="en-US" sz="2000" dirty="0" err="1">
                <a:effectLst/>
                <a:ea typeface="Times New Roman" panose="02020603050405020304" pitchFamily="18" charset="0"/>
              </a:rPr>
              <a:t>trợ</a:t>
            </a:r>
            <a:r>
              <a:rPr lang="en-US" sz="2000" dirty="0">
                <a:effectLst/>
                <a:ea typeface="Times New Roman" panose="02020603050405020304" pitchFamily="18" charset="0"/>
              </a:rPr>
              <a:t>, </a:t>
            </a:r>
            <a:r>
              <a:rPr lang="en-US" sz="2000" dirty="0" err="1">
                <a:effectLst/>
                <a:ea typeface="Times New Roman" panose="02020603050405020304" pitchFamily="18" charset="0"/>
              </a:rPr>
              <a:t>tham</a:t>
            </a:r>
            <a:r>
              <a:rPr lang="en-US" sz="2000" dirty="0">
                <a:effectLst/>
                <a:ea typeface="Times New Roman" panose="02020603050405020304" pitchFamily="18" charset="0"/>
              </a:rPr>
              <a:t> </a:t>
            </a:r>
            <a:r>
              <a:rPr lang="en-US" sz="2000" dirty="0" err="1">
                <a:effectLst/>
                <a:ea typeface="Times New Roman" panose="02020603050405020304" pitchFamily="18" charset="0"/>
              </a:rPr>
              <a:t>khảo</a:t>
            </a:r>
            <a:r>
              <a:rPr lang="en-US" sz="2000" dirty="0">
                <a:effectLst/>
                <a:ea typeface="Times New Roman" panose="02020603050405020304" pitchFamily="18" charset="0"/>
              </a:rPr>
              <a:t>, </a:t>
            </a:r>
            <a:r>
              <a:rPr lang="en-US" sz="2000" dirty="0" err="1">
                <a:effectLst/>
                <a:ea typeface="Times New Roman" panose="02020603050405020304" pitchFamily="18" charset="0"/>
              </a:rPr>
              <a:t>nguồn</a:t>
            </a:r>
            <a:r>
              <a:rPr lang="en-US" sz="2000" dirty="0">
                <a:effectLst/>
                <a:ea typeface="Times New Roman" panose="02020603050405020304" pitchFamily="18" charset="0"/>
              </a:rPr>
              <a:t> </a:t>
            </a:r>
            <a:r>
              <a:rPr lang="en-US" sz="2000" dirty="0" err="1">
                <a:effectLst/>
                <a:ea typeface="Times New Roman" panose="02020603050405020304" pitchFamily="18" charset="0"/>
              </a:rPr>
              <a:t>tài</a:t>
            </a:r>
            <a:r>
              <a:rPr lang="en-US" sz="2000" dirty="0">
                <a:effectLst/>
                <a:ea typeface="Times New Roman" panose="02020603050405020304" pitchFamily="18" charset="0"/>
              </a:rPr>
              <a:t> </a:t>
            </a:r>
            <a:r>
              <a:rPr lang="en-US" sz="2000" dirty="0" err="1">
                <a:effectLst/>
                <a:ea typeface="Times New Roman" panose="02020603050405020304" pitchFamily="18" charset="0"/>
              </a:rPr>
              <a:t>nguyên</a:t>
            </a:r>
            <a:r>
              <a:rPr lang="en-US" sz="2000" dirty="0">
                <a:effectLst/>
                <a:ea typeface="Times New Roman" panose="02020603050405020304" pitchFamily="18" charset="0"/>
              </a:rPr>
              <a:t>, </a:t>
            </a:r>
            <a:r>
              <a:rPr lang="en-US" sz="2000" dirty="0" err="1">
                <a:effectLst/>
                <a:ea typeface="Times New Roman" panose="02020603050405020304" pitchFamily="18" charset="0"/>
              </a:rPr>
              <a:t>học</a:t>
            </a:r>
            <a:r>
              <a:rPr lang="en-US" sz="2000" dirty="0">
                <a:effectLst/>
                <a:ea typeface="Times New Roman" panose="02020603050405020304" pitchFamily="18" charset="0"/>
              </a:rPr>
              <a:t> </a:t>
            </a:r>
            <a:r>
              <a:rPr lang="en-US" sz="2000" dirty="0" err="1">
                <a:effectLst/>
                <a:ea typeface="Times New Roman" panose="02020603050405020304" pitchFamily="18" charset="0"/>
              </a:rPr>
              <a:t>liệu</a:t>
            </a:r>
            <a:r>
              <a:rPr lang="en-US" sz="2000" dirty="0">
                <a:effectLst/>
                <a:ea typeface="Times New Roman" panose="02020603050405020304" pitchFamily="18" charset="0"/>
              </a:rPr>
              <a:t> </a:t>
            </a:r>
            <a:r>
              <a:rPr lang="en-US" sz="2000" dirty="0" err="1">
                <a:effectLst/>
                <a:ea typeface="Times New Roman" panose="02020603050405020304" pitchFamily="18" charset="0"/>
              </a:rPr>
              <a:t>điện</a:t>
            </a:r>
            <a:r>
              <a:rPr lang="en-US" sz="2000" dirty="0">
                <a:effectLst/>
                <a:ea typeface="Times New Roman" panose="02020603050405020304" pitchFamily="18" charset="0"/>
              </a:rPr>
              <a:t> </a:t>
            </a:r>
            <a:r>
              <a:rPr lang="en-US" sz="2000" dirty="0" err="1">
                <a:effectLst/>
                <a:ea typeface="Times New Roman" panose="02020603050405020304" pitchFamily="18" charset="0"/>
              </a:rPr>
              <a:t>tử</a:t>
            </a:r>
            <a:r>
              <a:rPr lang="en-US" sz="2000" dirty="0">
                <a:effectLst/>
                <a:ea typeface="Times New Roman" panose="02020603050405020304" pitchFamily="18" charset="0"/>
              </a:rPr>
              <a:t>, </a:t>
            </a:r>
            <a:r>
              <a:rPr lang="en-US" sz="2000" dirty="0" err="1">
                <a:effectLst/>
                <a:ea typeface="Times New Roman" panose="02020603050405020304" pitchFamily="18" charset="0"/>
              </a:rPr>
              <a:t>thiết</a:t>
            </a:r>
            <a:r>
              <a:rPr lang="en-US" sz="2000" dirty="0">
                <a:effectLst/>
                <a:ea typeface="Times New Roman" panose="02020603050405020304" pitchFamily="18" charset="0"/>
              </a:rPr>
              <a:t> </a:t>
            </a:r>
            <a:r>
              <a:rPr lang="en-US" sz="2000" dirty="0" err="1">
                <a:effectLst/>
                <a:ea typeface="Times New Roman" panose="02020603050405020304" pitchFamily="18" charset="0"/>
              </a:rPr>
              <a:t>bị</a:t>
            </a:r>
            <a:r>
              <a:rPr lang="en-US" sz="2000" dirty="0">
                <a:effectLst/>
                <a:ea typeface="Times New Roman" panose="02020603050405020304" pitchFamily="18" charset="0"/>
              </a:rPr>
              <a:t> </a:t>
            </a:r>
            <a:r>
              <a:rPr lang="en-US" sz="2000" dirty="0" err="1">
                <a:effectLst/>
                <a:ea typeface="Times New Roman" panose="02020603050405020304" pitchFamily="18" charset="0"/>
              </a:rPr>
              <a:t>dạy</a:t>
            </a:r>
            <a:r>
              <a:rPr lang="en-US" sz="2000" dirty="0">
                <a:effectLst/>
                <a:ea typeface="Times New Roman" panose="02020603050405020304" pitchFamily="18" charset="0"/>
              </a:rPr>
              <a:t> </a:t>
            </a:r>
            <a:r>
              <a:rPr lang="en-US" sz="2000" dirty="0" err="1">
                <a:effectLst/>
                <a:ea typeface="Times New Roman" panose="02020603050405020304" pitchFamily="18" charset="0"/>
              </a:rPr>
              <a:t>học</a:t>
            </a:r>
            <a:r>
              <a:rPr lang="en-US" sz="2000" dirty="0">
                <a:effectLst/>
                <a:ea typeface="Times New Roman" panose="02020603050405020304" pitchFamily="18" charset="0"/>
              </a:rPr>
              <a:t>.</a:t>
            </a:r>
          </a:p>
          <a:p>
            <a:pPr marL="0" indent="0" algn="just">
              <a:spcBef>
                <a:spcPts val="300"/>
              </a:spcBef>
              <a:buNone/>
            </a:pPr>
            <a:r>
              <a:rPr lang="en-US" sz="2400" b="1" dirty="0" err="1"/>
              <a:t>Phần</a:t>
            </a:r>
            <a:r>
              <a:rPr lang="en-US" sz="2400" b="1" dirty="0"/>
              <a:t> </a:t>
            </a:r>
            <a:r>
              <a:rPr lang="en-US" sz="2400" b="1" dirty="0" err="1"/>
              <a:t>thứ</a:t>
            </a:r>
            <a:r>
              <a:rPr lang="en-US" sz="2400" b="1" dirty="0"/>
              <a:t> </a:t>
            </a:r>
            <a:r>
              <a:rPr lang="en-US" sz="2400" b="1" dirty="0" err="1"/>
              <a:t>hai</a:t>
            </a:r>
            <a:r>
              <a:rPr lang="en-US" sz="2400" b="1" dirty="0"/>
              <a:t>. HƯỚNG DẪN XÂY DỰNG KẾ HOẠCH BÀI DẠY</a:t>
            </a:r>
          </a:p>
          <a:p>
            <a:pPr marL="0" indent="0" algn="just">
              <a:spcBef>
                <a:spcPts val="300"/>
              </a:spcBef>
              <a:buNone/>
            </a:pPr>
            <a:r>
              <a:rPr lang="en-US" sz="2400" b="1" dirty="0">
                <a:solidFill>
                  <a:srgbClr val="0070C0"/>
                </a:solidFill>
              </a:rPr>
              <a:t>1. </a:t>
            </a:r>
            <a:r>
              <a:rPr lang="en-US" sz="2400" b="1" dirty="0" err="1">
                <a:solidFill>
                  <a:srgbClr val="0070C0"/>
                </a:solidFill>
              </a:rPr>
              <a:t>Quy</a:t>
            </a:r>
            <a:r>
              <a:rPr lang="en-US" sz="2400" b="1" dirty="0">
                <a:solidFill>
                  <a:srgbClr val="0070C0"/>
                </a:solidFill>
              </a:rPr>
              <a:t> </a:t>
            </a:r>
            <a:r>
              <a:rPr lang="en-US" sz="2400" b="1" dirty="0" err="1">
                <a:solidFill>
                  <a:srgbClr val="0070C0"/>
                </a:solidFill>
              </a:rPr>
              <a:t>trình</a:t>
            </a:r>
            <a:r>
              <a:rPr lang="en-US" sz="2400" b="1" dirty="0">
                <a:solidFill>
                  <a:srgbClr val="0070C0"/>
                </a:solidFill>
              </a:rPr>
              <a:t> </a:t>
            </a:r>
            <a:r>
              <a:rPr lang="en-US" sz="2400" b="1" dirty="0" err="1">
                <a:solidFill>
                  <a:srgbClr val="0070C0"/>
                </a:solidFill>
              </a:rPr>
              <a:t>thiết</a:t>
            </a:r>
            <a:r>
              <a:rPr lang="en-US" sz="2400" b="1" dirty="0">
                <a:solidFill>
                  <a:srgbClr val="0070C0"/>
                </a:solidFill>
              </a:rPr>
              <a:t> </a:t>
            </a:r>
            <a:r>
              <a:rPr lang="en-US" sz="2400" b="1" dirty="0" err="1">
                <a:solidFill>
                  <a:srgbClr val="0070C0"/>
                </a:solidFill>
              </a:rPr>
              <a:t>kế</a:t>
            </a:r>
            <a:r>
              <a:rPr lang="en-US" sz="2400" b="1" dirty="0">
                <a:solidFill>
                  <a:srgbClr val="0070C0"/>
                </a:solidFill>
              </a:rPr>
              <a:t> </a:t>
            </a:r>
            <a:r>
              <a:rPr lang="en-US" sz="2400" b="1" dirty="0" err="1">
                <a:solidFill>
                  <a:srgbClr val="0070C0"/>
                </a:solidFill>
              </a:rPr>
              <a:t>Kế</a:t>
            </a:r>
            <a:r>
              <a:rPr lang="en-US" sz="2400" b="1" dirty="0">
                <a:solidFill>
                  <a:srgbClr val="0070C0"/>
                </a:solidFill>
              </a:rPr>
              <a:t> </a:t>
            </a:r>
            <a:r>
              <a:rPr lang="en-US" sz="2400" b="1" dirty="0" err="1">
                <a:solidFill>
                  <a:srgbClr val="0070C0"/>
                </a:solidFill>
              </a:rPr>
              <a:t>hoạch</a:t>
            </a:r>
            <a:r>
              <a:rPr lang="en-US" sz="2400" b="1" dirty="0">
                <a:solidFill>
                  <a:srgbClr val="0070C0"/>
                </a:solidFill>
              </a:rPr>
              <a:t> </a:t>
            </a:r>
            <a:r>
              <a:rPr lang="en-US" sz="2400" b="1" dirty="0" err="1">
                <a:solidFill>
                  <a:srgbClr val="0070C0"/>
                </a:solidFill>
              </a:rPr>
              <a:t>bài</a:t>
            </a:r>
            <a:r>
              <a:rPr lang="en-US" sz="2400" b="1" dirty="0">
                <a:solidFill>
                  <a:srgbClr val="0070C0"/>
                </a:solidFill>
              </a:rPr>
              <a:t> </a:t>
            </a:r>
            <a:r>
              <a:rPr lang="en-US" sz="2400" b="1" dirty="0" err="1">
                <a:solidFill>
                  <a:srgbClr val="0070C0"/>
                </a:solidFill>
              </a:rPr>
              <a:t>dạy</a:t>
            </a:r>
            <a:r>
              <a:rPr lang="en-US" sz="2400" b="1" dirty="0">
                <a:solidFill>
                  <a:srgbClr val="0070C0"/>
                </a:solidFill>
              </a:rPr>
              <a:t> (</a:t>
            </a:r>
            <a:r>
              <a:rPr lang="en-US" sz="2400" b="1" dirty="0" err="1">
                <a:solidFill>
                  <a:srgbClr val="0070C0"/>
                </a:solidFill>
              </a:rPr>
              <a:t>giáo</a:t>
            </a:r>
            <a:r>
              <a:rPr lang="en-US" sz="2400" b="1" dirty="0">
                <a:solidFill>
                  <a:srgbClr val="0070C0"/>
                </a:solidFill>
              </a:rPr>
              <a:t> </a:t>
            </a:r>
            <a:r>
              <a:rPr lang="en-US" sz="2400" b="1" dirty="0" err="1">
                <a:solidFill>
                  <a:srgbClr val="0070C0"/>
                </a:solidFill>
              </a:rPr>
              <a:t>án</a:t>
            </a:r>
            <a:r>
              <a:rPr lang="en-US" sz="2400" b="1" dirty="0">
                <a:solidFill>
                  <a:srgbClr val="0070C0"/>
                </a:solidFill>
              </a:rPr>
              <a:t>)</a:t>
            </a:r>
          </a:p>
          <a:p>
            <a:pPr marL="0" indent="0" algn="just">
              <a:spcBef>
                <a:spcPts val="300"/>
              </a:spcBef>
              <a:buNone/>
            </a:pPr>
            <a:r>
              <a:rPr lang="en-US" sz="2400" b="1" dirty="0">
                <a:solidFill>
                  <a:srgbClr val="0070C0"/>
                </a:solidFill>
              </a:rPr>
              <a:t>2. </a:t>
            </a:r>
            <a:r>
              <a:rPr lang="en-US" sz="2400" b="1" dirty="0" err="1">
                <a:solidFill>
                  <a:srgbClr val="0070C0"/>
                </a:solidFill>
              </a:rPr>
              <a:t>Bài</a:t>
            </a:r>
            <a:r>
              <a:rPr lang="en-US" sz="2400" b="1" dirty="0">
                <a:solidFill>
                  <a:srgbClr val="0070C0"/>
                </a:solidFill>
              </a:rPr>
              <a:t> </a:t>
            </a:r>
            <a:r>
              <a:rPr lang="en-US" sz="2400" b="1" dirty="0" err="1">
                <a:solidFill>
                  <a:srgbClr val="0070C0"/>
                </a:solidFill>
              </a:rPr>
              <a:t>soạn</a:t>
            </a:r>
            <a:r>
              <a:rPr lang="en-US" sz="2400" b="1" dirty="0">
                <a:solidFill>
                  <a:srgbClr val="0070C0"/>
                </a:solidFill>
              </a:rPr>
              <a:t> </a:t>
            </a:r>
            <a:r>
              <a:rPr lang="en-US" sz="2400" b="1" dirty="0" err="1">
                <a:solidFill>
                  <a:srgbClr val="0070C0"/>
                </a:solidFill>
              </a:rPr>
              <a:t>minh</a:t>
            </a:r>
            <a:r>
              <a:rPr lang="en-US" sz="2400" b="1" dirty="0">
                <a:solidFill>
                  <a:srgbClr val="0070C0"/>
                </a:solidFill>
              </a:rPr>
              <a:t> </a:t>
            </a:r>
            <a:r>
              <a:rPr lang="en-US" sz="2400" b="1" dirty="0" err="1">
                <a:solidFill>
                  <a:srgbClr val="0070C0"/>
                </a:solidFill>
              </a:rPr>
              <a:t>hoạ</a:t>
            </a:r>
            <a:endParaRPr lang="en-US" sz="2400" b="1" dirty="0">
              <a:solidFill>
                <a:srgbClr val="0070C0"/>
              </a:solidFill>
            </a:endParaRPr>
          </a:p>
          <a:p>
            <a:pPr marL="0" indent="0" algn="just">
              <a:buNone/>
            </a:pPr>
            <a:endParaRPr lang="en-US" sz="2400" dirty="0">
              <a:solidFill>
                <a:srgbClr val="FF0000"/>
              </a:solidFill>
            </a:endParaRPr>
          </a:p>
        </p:txBody>
      </p:sp>
    </p:spTree>
    <p:extLst>
      <p:ext uri="{BB962C8B-B14F-4D97-AF65-F5344CB8AC3E}">
        <p14:creationId xmlns:p14="http://schemas.microsoft.com/office/powerpoint/2010/main" val="24066444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23C1D95-DCAA-4195-9EB3-8FC4DA062576}"/>
              </a:ext>
            </a:extLst>
          </p:cNvPr>
          <p:cNvSpPr txBox="1"/>
          <p:nvPr/>
        </p:nvSpPr>
        <p:spPr>
          <a:xfrm>
            <a:off x="290381" y="683607"/>
            <a:ext cx="4739268" cy="954107"/>
          </a:xfrm>
          <a:prstGeom prst="rect">
            <a:avLst/>
          </a:prstGeom>
          <a:noFill/>
        </p:spPr>
        <p:txBody>
          <a:bodyPr wrap="square" rtlCol="0">
            <a:spAutoFit/>
          </a:bodyPr>
          <a:lstStyle/>
          <a:p>
            <a:r>
              <a:rPr lang="vi-VN" sz="2800" b="1" dirty="0">
                <a:solidFill>
                  <a:schemeClr val="accent2"/>
                </a:solidFill>
              </a:rPr>
              <a:t>PHÂN TÍCH </a:t>
            </a:r>
          </a:p>
          <a:p>
            <a:r>
              <a:rPr lang="vi-VN" sz="2800" b="1" dirty="0">
                <a:solidFill>
                  <a:schemeClr val="accent2"/>
                </a:solidFill>
              </a:rPr>
              <a:t>TIẾT DẠY MINH HOẠ</a:t>
            </a:r>
          </a:p>
        </p:txBody>
      </p:sp>
      <p:sp>
        <p:nvSpPr>
          <p:cNvPr id="13" name="TextBox 12">
            <a:extLst>
              <a:ext uri="{FF2B5EF4-FFF2-40B4-BE49-F238E27FC236}">
                <a16:creationId xmlns:a16="http://schemas.microsoft.com/office/drawing/2014/main" id="{E10DADEA-20B2-48CB-8551-6D218F0DA104}"/>
              </a:ext>
            </a:extLst>
          </p:cNvPr>
          <p:cNvSpPr txBox="1"/>
          <p:nvPr/>
        </p:nvSpPr>
        <p:spPr>
          <a:xfrm>
            <a:off x="378295" y="1854353"/>
            <a:ext cx="4373781" cy="1700466"/>
          </a:xfrm>
          <a:prstGeom prst="rect">
            <a:avLst/>
          </a:prstGeom>
          <a:noFill/>
        </p:spPr>
        <p:txBody>
          <a:bodyPr wrap="square" rtlCol="0">
            <a:spAutoFit/>
          </a:bodyPr>
          <a:lstStyle/>
          <a:p>
            <a:pPr marL="285750" indent="-285750">
              <a:lnSpc>
                <a:spcPct val="120000"/>
              </a:lnSpc>
              <a:spcBef>
                <a:spcPts val="300"/>
              </a:spcBef>
              <a:spcAft>
                <a:spcPts val="300"/>
              </a:spcAft>
              <a:buFont typeface="Arial" panose="020B0604020202020204" pitchFamily="34" charset="0"/>
              <a:buChar char="•"/>
            </a:pPr>
            <a:r>
              <a:rPr lang="en-US" sz="2000" dirty="0" err="1">
                <a:latin typeface="Arial "/>
              </a:rPr>
              <a:t>Tên</a:t>
            </a:r>
            <a:r>
              <a:rPr lang="en-US" sz="2000" dirty="0">
                <a:latin typeface="Arial "/>
              </a:rPr>
              <a:t> </a:t>
            </a:r>
            <a:r>
              <a:rPr lang="en-US" sz="2000" dirty="0" err="1">
                <a:latin typeface="Arial "/>
              </a:rPr>
              <a:t>bài</a:t>
            </a:r>
            <a:r>
              <a:rPr lang="en-US" sz="2000" dirty="0">
                <a:latin typeface="Arial "/>
              </a:rPr>
              <a:t> </a:t>
            </a:r>
            <a:r>
              <a:rPr lang="en-US" sz="2000" dirty="0" err="1">
                <a:latin typeface="Arial "/>
              </a:rPr>
              <a:t>học</a:t>
            </a:r>
            <a:r>
              <a:rPr lang="en-US" sz="2000" dirty="0">
                <a:latin typeface="Arial "/>
              </a:rPr>
              <a:t> </a:t>
            </a:r>
            <a:r>
              <a:rPr lang="en-US" sz="2000" dirty="0" err="1">
                <a:latin typeface="Arial "/>
              </a:rPr>
              <a:t>và</a:t>
            </a:r>
            <a:r>
              <a:rPr lang="en-US" sz="2000" dirty="0">
                <a:latin typeface="Arial "/>
              </a:rPr>
              <a:t> </a:t>
            </a:r>
            <a:r>
              <a:rPr lang="en-US" sz="2000" dirty="0" err="1">
                <a:latin typeface="Arial "/>
              </a:rPr>
              <a:t>phần</a:t>
            </a:r>
            <a:r>
              <a:rPr lang="en-US" sz="2000" dirty="0">
                <a:latin typeface="Arial "/>
              </a:rPr>
              <a:t> </a:t>
            </a:r>
            <a:r>
              <a:rPr lang="en-US" sz="2000" dirty="0" err="1">
                <a:latin typeface="Arial "/>
              </a:rPr>
              <a:t>định</a:t>
            </a:r>
            <a:r>
              <a:rPr lang="en-US" sz="2000" dirty="0">
                <a:latin typeface="Arial "/>
              </a:rPr>
              <a:t> </a:t>
            </a:r>
            <a:r>
              <a:rPr lang="en-US" sz="2000" dirty="0" err="1">
                <a:latin typeface="Arial "/>
              </a:rPr>
              <a:t>hướng</a:t>
            </a:r>
            <a:endParaRPr lang="en-US" sz="2000" dirty="0">
              <a:latin typeface="Arial "/>
            </a:endParaRPr>
          </a:p>
          <a:p>
            <a:pPr marL="285750" indent="-285750">
              <a:lnSpc>
                <a:spcPct val="120000"/>
              </a:lnSpc>
              <a:spcBef>
                <a:spcPts val="300"/>
              </a:spcBef>
              <a:spcAft>
                <a:spcPts val="300"/>
              </a:spcAft>
              <a:buFont typeface="Arial" panose="020B0604020202020204" pitchFamily="34" charset="0"/>
              <a:buChar char="•"/>
            </a:pPr>
            <a:r>
              <a:rPr lang="en-US" sz="2000" dirty="0" err="1">
                <a:latin typeface="Arial "/>
              </a:rPr>
              <a:t>Mở</a:t>
            </a:r>
            <a:r>
              <a:rPr lang="en-US" sz="2000" dirty="0">
                <a:latin typeface="Arial "/>
              </a:rPr>
              <a:t> </a:t>
            </a:r>
            <a:r>
              <a:rPr lang="en-US" sz="2000" dirty="0" err="1">
                <a:latin typeface="Arial "/>
              </a:rPr>
              <a:t>đầu</a:t>
            </a:r>
            <a:r>
              <a:rPr lang="en-US" sz="2000" dirty="0">
                <a:latin typeface="Arial "/>
              </a:rPr>
              <a:t> </a:t>
            </a:r>
            <a:r>
              <a:rPr lang="en-US" sz="2000" dirty="0" err="1">
                <a:latin typeface="Arial "/>
              </a:rPr>
              <a:t>bài</a:t>
            </a:r>
            <a:r>
              <a:rPr lang="en-US" sz="2000" dirty="0">
                <a:latin typeface="Arial "/>
              </a:rPr>
              <a:t> </a:t>
            </a:r>
            <a:r>
              <a:rPr lang="en-US" sz="2000" dirty="0" err="1">
                <a:latin typeface="Arial "/>
              </a:rPr>
              <a:t>học</a:t>
            </a:r>
            <a:endParaRPr lang="en-US" sz="2000" dirty="0">
              <a:latin typeface="Arial "/>
            </a:endParaRPr>
          </a:p>
          <a:p>
            <a:pPr>
              <a:lnSpc>
                <a:spcPct val="120000"/>
              </a:lnSpc>
              <a:spcBef>
                <a:spcPts val="300"/>
              </a:spcBef>
              <a:spcAft>
                <a:spcPts val="300"/>
              </a:spcAft>
            </a:pPr>
            <a:endParaRPr lang="en-US" sz="2000" dirty="0">
              <a:latin typeface="Arial "/>
            </a:endParaRPr>
          </a:p>
          <a:p>
            <a:pPr marL="285750" indent="-285750">
              <a:buFont typeface="Arial" panose="020B0604020202020204" pitchFamily="34" charset="0"/>
              <a:buChar char="•"/>
            </a:pPr>
            <a:endParaRPr lang="en-US" sz="2000" dirty="0">
              <a:latin typeface="Arial "/>
            </a:endParaRPr>
          </a:p>
        </p:txBody>
      </p:sp>
      <p:cxnSp>
        <p:nvCxnSpPr>
          <p:cNvPr id="14" name="Straight Arrow Connector 13">
            <a:extLst>
              <a:ext uri="{FF2B5EF4-FFF2-40B4-BE49-F238E27FC236}">
                <a16:creationId xmlns:a16="http://schemas.microsoft.com/office/drawing/2014/main" id="{605D982E-2C97-4C2C-8413-71F64A381705}"/>
              </a:ext>
            </a:extLst>
          </p:cNvPr>
          <p:cNvCxnSpPr>
            <a:cxnSpLocks/>
          </p:cNvCxnSpPr>
          <p:nvPr/>
        </p:nvCxnSpPr>
        <p:spPr>
          <a:xfrm>
            <a:off x="4481009" y="2153323"/>
            <a:ext cx="1097280" cy="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2">
            <a:extLst>
              <a:ext uri="{FF2B5EF4-FFF2-40B4-BE49-F238E27FC236}">
                <a16:creationId xmlns:a16="http://schemas.microsoft.com/office/drawing/2014/main" id="{056C27AF-D35E-4537-8BCB-81B5BB6306BF}"/>
              </a:ext>
            </a:extLst>
          </p:cNvPr>
          <p:cNvCxnSpPr>
            <a:cxnSpLocks/>
          </p:cNvCxnSpPr>
          <p:nvPr/>
        </p:nvCxnSpPr>
        <p:spPr>
          <a:xfrm>
            <a:off x="2828074" y="2586602"/>
            <a:ext cx="2664000" cy="968217"/>
          </a:xfrm>
          <a:prstGeom prst="bentConnector3">
            <a:avLst>
              <a:gd name="adj1" fmla="val 81478"/>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Table&#10;&#10;Description automatically generated">
            <a:extLst>
              <a:ext uri="{FF2B5EF4-FFF2-40B4-BE49-F238E27FC236}">
                <a16:creationId xmlns:a16="http://schemas.microsoft.com/office/drawing/2014/main" id="{B67709D7-750E-EF47-9BBC-A184FE7D56D2}"/>
              </a:ext>
            </a:extLst>
          </p:cNvPr>
          <p:cNvPicPr>
            <a:picLocks noChangeAspect="1"/>
          </p:cNvPicPr>
          <p:nvPr/>
        </p:nvPicPr>
        <p:blipFill>
          <a:blip r:embed="rId2"/>
          <a:stretch>
            <a:fillRect/>
          </a:stretch>
        </p:blipFill>
        <p:spPr>
          <a:xfrm>
            <a:off x="5578289" y="983069"/>
            <a:ext cx="6663690" cy="5143500"/>
          </a:xfrm>
          <a:prstGeom prst="rect">
            <a:avLst/>
          </a:prstGeom>
        </p:spPr>
      </p:pic>
    </p:spTree>
    <p:extLst>
      <p:ext uri="{BB962C8B-B14F-4D97-AF65-F5344CB8AC3E}">
        <p14:creationId xmlns:p14="http://schemas.microsoft.com/office/powerpoint/2010/main" val="38581426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33986AA-A736-4DF8-90CC-F7688368A6B8}"/>
              </a:ext>
            </a:extLst>
          </p:cNvPr>
          <p:cNvSpPr txBox="1"/>
          <p:nvPr/>
        </p:nvSpPr>
        <p:spPr>
          <a:xfrm>
            <a:off x="178676" y="2034686"/>
            <a:ext cx="3626069" cy="369332"/>
          </a:xfrm>
          <a:prstGeom prst="rect">
            <a:avLst/>
          </a:prstGeom>
          <a:noFill/>
        </p:spPr>
        <p:txBody>
          <a:bodyPr wrap="square" rtlCol="0">
            <a:spAutoFit/>
          </a:bodyPr>
          <a:lstStyle/>
          <a:p>
            <a:pPr marL="342900" indent="-342900">
              <a:buFont typeface="Arial" panose="020B0604020202020204" pitchFamily="34" charset="0"/>
              <a:buChar char="•"/>
            </a:pPr>
            <a:r>
              <a:rPr lang="en-US" b="1" dirty="0" err="1"/>
              <a:t>Hoạt</a:t>
            </a:r>
            <a:r>
              <a:rPr lang="en-US" b="1" dirty="0"/>
              <a:t> </a:t>
            </a:r>
            <a:r>
              <a:rPr lang="en-US" b="1" dirty="0" err="1"/>
              <a:t>động</a:t>
            </a:r>
            <a:r>
              <a:rPr lang="en-US" b="1" dirty="0"/>
              <a:t> </a:t>
            </a:r>
            <a:r>
              <a:rPr lang="en-US" b="1" dirty="0" err="1"/>
              <a:t>hình</a:t>
            </a:r>
            <a:r>
              <a:rPr lang="en-US" b="1" dirty="0"/>
              <a:t> </a:t>
            </a:r>
            <a:r>
              <a:rPr lang="en-US" b="1" dirty="0" err="1"/>
              <a:t>thành</a:t>
            </a:r>
            <a:r>
              <a:rPr lang="en-US" b="1" dirty="0"/>
              <a:t> </a:t>
            </a:r>
            <a:r>
              <a:rPr lang="en-US" b="1" dirty="0" err="1"/>
              <a:t>kiến</a:t>
            </a:r>
            <a:r>
              <a:rPr lang="en-US" b="1" dirty="0"/>
              <a:t> </a:t>
            </a:r>
            <a:r>
              <a:rPr lang="en-US" b="1" dirty="0" err="1"/>
              <a:t>thức</a:t>
            </a:r>
            <a:endParaRPr lang="en-US" b="1" dirty="0"/>
          </a:p>
        </p:txBody>
      </p:sp>
      <p:sp>
        <p:nvSpPr>
          <p:cNvPr id="20" name="TextBox 19">
            <a:extLst>
              <a:ext uri="{FF2B5EF4-FFF2-40B4-BE49-F238E27FC236}">
                <a16:creationId xmlns:a16="http://schemas.microsoft.com/office/drawing/2014/main" id="{99815FC5-B344-4C29-9914-83DE5700E0DC}"/>
              </a:ext>
            </a:extLst>
          </p:cNvPr>
          <p:cNvSpPr txBox="1"/>
          <p:nvPr/>
        </p:nvSpPr>
        <p:spPr>
          <a:xfrm>
            <a:off x="4110633" y="680547"/>
            <a:ext cx="6860826" cy="523220"/>
          </a:xfrm>
          <a:prstGeom prst="rect">
            <a:avLst/>
          </a:prstGeom>
          <a:noFill/>
        </p:spPr>
        <p:txBody>
          <a:bodyPr wrap="square" rtlCol="0">
            <a:spAutoFit/>
          </a:bodyPr>
          <a:lstStyle/>
          <a:p>
            <a:r>
              <a:rPr lang="en-US" sz="2800" b="1" dirty="0" err="1">
                <a:solidFill>
                  <a:schemeClr val="accent1"/>
                </a:solidFill>
              </a:rPr>
              <a:t>Dạy</a:t>
            </a:r>
            <a:r>
              <a:rPr lang="en-US" sz="2800" b="1" dirty="0">
                <a:solidFill>
                  <a:schemeClr val="accent1"/>
                </a:solidFill>
              </a:rPr>
              <a:t> </a:t>
            </a:r>
            <a:r>
              <a:rPr lang="en-US" sz="2800" b="1" dirty="0" err="1">
                <a:solidFill>
                  <a:schemeClr val="accent1"/>
                </a:solidFill>
              </a:rPr>
              <a:t>học</a:t>
            </a:r>
            <a:r>
              <a:rPr lang="en-US" sz="2800" b="1" dirty="0">
                <a:solidFill>
                  <a:schemeClr val="accent1"/>
                </a:solidFill>
              </a:rPr>
              <a:t> </a:t>
            </a:r>
            <a:r>
              <a:rPr lang="en-US" sz="2800" b="1" dirty="0" err="1">
                <a:solidFill>
                  <a:schemeClr val="accent1"/>
                </a:solidFill>
              </a:rPr>
              <a:t>Khái</a:t>
            </a:r>
            <a:r>
              <a:rPr lang="en-US" sz="2800" b="1" dirty="0">
                <a:solidFill>
                  <a:schemeClr val="accent1"/>
                </a:solidFill>
              </a:rPr>
              <a:t> </a:t>
            </a:r>
            <a:r>
              <a:rPr lang="en-US" sz="2800" b="1" dirty="0" err="1">
                <a:solidFill>
                  <a:schemeClr val="accent1"/>
                </a:solidFill>
              </a:rPr>
              <a:t>niệm</a:t>
            </a:r>
            <a:r>
              <a:rPr lang="en-US" sz="2800" b="1" dirty="0">
                <a:solidFill>
                  <a:schemeClr val="accent1"/>
                </a:solidFill>
              </a:rPr>
              <a:t> </a:t>
            </a:r>
            <a:r>
              <a:rPr lang="en-US" sz="2800" b="1" dirty="0" err="1">
                <a:solidFill>
                  <a:schemeClr val="accent1"/>
                </a:solidFill>
              </a:rPr>
              <a:t>mẫu</a:t>
            </a:r>
            <a:r>
              <a:rPr lang="en-US" sz="2800" b="1" dirty="0">
                <a:solidFill>
                  <a:schemeClr val="accent1"/>
                </a:solidFill>
              </a:rPr>
              <a:t> </a:t>
            </a:r>
            <a:r>
              <a:rPr lang="en-US" sz="2800" b="1" dirty="0" err="1">
                <a:solidFill>
                  <a:schemeClr val="accent1"/>
                </a:solidFill>
              </a:rPr>
              <a:t>số</a:t>
            </a:r>
            <a:r>
              <a:rPr lang="en-US" sz="2800" b="1" dirty="0">
                <a:solidFill>
                  <a:schemeClr val="accent1"/>
                </a:solidFill>
              </a:rPr>
              <a:t> </a:t>
            </a:r>
            <a:r>
              <a:rPr lang="en-US" sz="2800" b="1" dirty="0" err="1">
                <a:solidFill>
                  <a:schemeClr val="accent1"/>
                </a:solidFill>
              </a:rPr>
              <a:t>liệu</a:t>
            </a:r>
            <a:r>
              <a:rPr lang="en-US" sz="2800" b="1" dirty="0">
                <a:solidFill>
                  <a:schemeClr val="accent1"/>
                </a:solidFill>
              </a:rPr>
              <a:t> </a:t>
            </a:r>
            <a:r>
              <a:rPr lang="en-US" sz="2800" b="1" dirty="0" err="1">
                <a:solidFill>
                  <a:schemeClr val="accent1"/>
                </a:solidFill>
              </a:rPr>
              <a:t>ghép</a:t>
            </a:r>
            <a:r>
              <a:rPr lang="en-US" sz="2800" b="1" dirty="0">
                <a:solidFill>
                  <a:schemeClr val="accent1"/>
                </a:solidFill>
              </a:rPr>
              <a:t> </a:t>
            </a:r>
            <a:r>
              <a:rPr lang="en-US" sz="2800" b="1" dirty="0" err="1">
                <a:solidFill>
                  <a:schemeClr val="accent1"/>
                </a:solidFill>
              </a:rPr>
              <a:t>nhóm</a:t>
            </a:r>
            <a:r>
              <a:rPr lang="en-US" sz="2800" b="1" dirty="0">
                <a:solidFill>
                  <a:schemeClr val="accent1"/>
                </a:solidFill>
              </a:rPr>
              <a:t> </a:t>
            </a:r>
          </a:p>
        </p:txBody>
      </p:sp>
      <p:pic>
        <p:nvPicPr>
          <p:cNvPr id="3" name="Picture 2" descr="Table&#10;&#10;Description automatically generated">
            <a:extLst>
              <a:ext uri="{FF2B5EF4-FFF2-40B4-BE49-F238E27FC236}">
                <a16:creationId xmlns:a16="http://schemas.microsoft.com/office/drawing/2014/main" id="{9DFBBADE-7F3E-B2AE-0994-80E54E485DAB}"/>
              </a:ext>
            </a:extLst>
          </p:cNvPr>
          <p:cNvPicPr>
            <a:picLocks noChangeAspect="1"/>
          </p:cNvPicPr>
          <p:nvPr/>
        </p:nvPicPr>
        <p:blipFill>
          <a:blip r:embed="rId2"/>
          <a:stretch>
            <a:fillRect/>
          </a:stretch>
        </p:blipFill>
        <p:spPr>
          <a:xfrm>
            <a:off x="4450666" y="1249853"/>
            <a:ext cx="7036942" cy="4928400"/>
          </a:xfrm>
          <a:prstGeom prst="rect">
            <a:avLst/>
          </a:prstGeom>
        </p:spPr>
      </p:pic>
      <p:sp>
        <p:nvSpPr>
          <p:cNvPr id="4" name="TextBox 3">
            <a:extLst>
              <a:ext uri="{FF2B5EF4-FFF2-40B4-BE49-F238E27FC236}">
                <a16:creationId xmlns:a16="http://schemas.microsoft.com/office/drawing/2014/main" id="{36178983-4AF5-92AC-67AC-13B76210C180}"/>
              </a:ext>
            </a:extLst>
          </p:cNvPr>
          <p:cNvSpPr txBox="1"/>
          <p:nvPr/>
        </p:nvSpPr>
        <p:spPr>
          <a:xfrm>
            <a:off x="184180" y="4186647"/>
            <a:ext cx="2142483" cy="369332"/>
          </a:xfrm>
          <a:prstGeom prst="rect">
            <a:avLst/>
          </a:prstGeom>
          <a:noFill/>
        </p:spPr>
        <p:txBody>
          <a:bodyPr wrap="square" rtlCol="0">
            <a:spAutoFit/>
          </a:bodyPr>
          <a:lstStyle/>
          <a:p>
            <a:pPr marL="285750" indent="-285750">
              <a:buFont typeface="Arial" panose="020B0604020202020204" pitchFamily="34" charset="0"/>
              <a:buChar char="•"/>
            </a:pPr>
            <a:r>
              <a:rPr lang="en-US" b="1" dirty="0" err="1"/>
              <a:t>Khung</a:t>
            </a:r>
            <a:r>
              <a:rPr lang="en-US" b="1" dirty="0"/>
              <a:t> </a:t>
            </a:r>
            <a:r>
              <a:rPr lang="en-US" b="1" dirty="0" err="1"/>
              <a:t>kiến</a:t>
            </a:r>
            <a:r>
              <a:rPr lang="en-US" b="1" dirty="0"/>
              <a:t> </a:t>
            </a:r>
            <a:r>
              <a:rPr lang="en-US" b="1" dirty="0" err="1"/>
              <a:t>thức</a:t>
            </a:r>
            <a:endParaRPr lang="vi-VN" b="1" dirty="0"/>
          </a:p>
        </p:txBody>
      </p:sp>
      <p:cxnSp>
        <p:nvCxnSpPr>
          <p:cNvPr id="5" name="Straight Arrow Connector 4">
            <a:extLst>
              <a:ext uri="{FF2B5EF4-FFF2-40B4-BE49-F238E27FC236}">
                <a16:creationId xmlns:a16="http://schemas.microsoft.com/office/drawing/2014/main" id="{DDA30164-6F1B-90E9-B6C9-6D4BEC6D4F2D}"/>
              </a:ext>
            </a:extLst>
          </p:cNvPr>
          <p:cNvCxnSpPr>
            <a:cxnSpLocks/>
          </p:cNvCxnSpPr>
          <p:nvPr/>
        </p:nvCxnSpPr>
        <p:spPr>
          <a:xfrm>
            <a:off x="3804745" y="2229862"/>
            <a:ext cx="80328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DE642C6-0EE9-4412-5FD0-216A4CB81639}"/>
              </a:ext>
            </a:extLst>
          </p:cNvPr>
          <p:cNvCxnSpPr>
            <a:cxnSpLocks/>
          </p:cNvCxnSpPr>
          <p:nvPr/>
        </p:nvCxnSpPr>
        <p:spPr>
          <a:xfrm>
            <a:off x="2500043" y="4371313"/>
            <a:ext cx="144133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3854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BE54BF-7D6B-4493-A55F-12DB476B620D}"/>
              </a:ext>
            </a:extLst>
          </p:cNvPr>
          <p:cNvSpPr txBox="1"/>
          <p:nvPr/>
        </p:nvSpPr>
        <p:spPr>
          <a:xfrm>
            <a:off x="266827" y="416818"/>
            <a:ext cx="3549341" cy="4524315"/>
          </a:xfrm>
          <a:prstGeom prst="rect">
            <a:avLst/>
          </a:prstGeom>
          <a:noFill/>
        </p:spPr>
        <p:txBody>
          <a:bodyPr wrap="square" rtlCol="0">
            <a:spAutoFit/>
          </a:bodyPr>
          <a:lstStyle/>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err="1"/>
              <a:t>Ví</a:t>
            </a:r>
            <a:r>
              <a:rPr lang="en-US" b="1" dirty="0"/>
              <a:t> </a:t>
            </a:r>
            <a:r>
              <a:rPr lang="en-US" b="1" dirty="0" err="1"/>
              <a:t>dụ</a:t>
            </a:r>
            <a:r>
              <a:rPr lang="en-US" b="1" dirty="0"/>
              <a:t> (</a:t>
            </a:r>
            <a:r>
              <a:rPr lang="en-US" b="1" dirty="0" err="1"/>
              <a:t>mẫu</a:t>
            </a:r>
            <a:r>
              <a:rPr lang="en-US" b="1" dirty="0"/>
              <a: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pPr marL="285750" indent="-285750">
              <a:buFont typeface="Arial" panose="020B0604020202020204" pitchFamily="34" charset="0"/>
              <a:buChar char="•"/>
            </a:pPr>
            <a:r>
              <a:rPr lang="en-US" b="1" dirty="0" err="1"/>
              <a:t>Luyện</a:t>
            </a:r>
            <a:r>
              <a:rPr lang="en-US" b="1" dirty="0"/>
              <a:t> </a:t>
            </a:r>
            <a:r>
              <a:rPr lang="en-US" b="1" dirty="0" err="1"/>
              <a:t>tập</a:t>
            </a:r>
            <a:endParaRPr lang="en-US" b="1" dirty="0"/>
          </a:p>
          <a:p>
            <a:endParaRPr lang="en-US" b="1" dirty="0"/>
          </a:p>
        </p:txBody>
      </p:sp>
      <p:cxnSp>
        <p:nvCxnSpPr>
          <p:cNvPr id="5" name="Straight Arrow Connector 4">
            <a:extLst>
              <a:ext uri="{FF2B5EF4-FFF2-40B4-BE49-F238E27FC236}">
                <a16:creationId xmlns:a16="http://schemas.microsoft.com/office/drawing/2014/main" id="{86AF6ACB-E8D5-45DB-8BB0-F41D50AFD579}"/>
              </a:ext>
            </a:extLst>
          </p:cNvPr>
          <p:cNvCxnSpPr>
            <a:cxnSpLocks/>
          </p:cNvCxnSpPr>
          <p:nvPr/>
        </p:nvCxnSpPr>
        <p:spPr>
          <a:xfrm>
            <a:off x="1923393" y="888819"/>
            <a:ext cx="186628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6" name="Picture 5" descr="Graphical user interface, text&#10;&#10;Description automatically generated">
            <a:extLst>
              <a:ext uri="{FF2B5EF4-FFF2-40B4-BE49-F238E27FC236}">
                <a16:creationId xmlns:a16="http://schemas.microsoft.com/office/drawing/2014/main" id="{F7AD28E2-0370-837E-DF26-7D22255A537E}"/>
              </a:ext>
            </a:extLst>
          </p:cNvPr>
          <p:cNvPicPr>
            <a:picLocks noChangeAspect="1"/>
          </p:cNvPicPr>
          <p:nvPr/>
        </p:nvPicPr>
        <p:blipFill>
          <a:blip r:embed="rId2"/>
          <a:stretch>
            <a:fillRect/>
          </a:stretch>
        </p:blipFill>
        <p:spPr>
          <a:xfrm>
            <a:off x="4057650" y="433205"/>
            <a:ext cx="7124700" cy="4749800"/>
          </a:xfrm>
          <a:prstGeom prst="rect">
            <a:avLst/>
          </a:prstGeom>
        </p:spPr>
      </p:pic>
      <p:cxnSp>
        <p:nvCxnSpPr>
          <p:cNvPr id="7" name="Straight Arrow Connector 6">
            <a:extLst>
              <a:ext uri="{FF2B5EF4-FFF2-40B4-BE49-F238E27FC236}">
                <a16:creationId xmlns:a16="http://schemas.microsoft.com/office/drawing/2014/main" id="{F8871DC8-5439-4B41-0CC2-D1A51BE35587}"/>
              </a:ext>
            </a:extLst>
          </p:cNvPr>
          <p:cNvCxnSpPr>
            <a:cxnSpLocks/>
          </p:cNvCxnSpPr>
          <p:nvPr/>
        </p:nvCxnSpPr>
        <p:spPr>
          <a:xfrm>
            <a:off x="1923393" y="4467591"/>
            <a:ext cx="186628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269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33986AA-A736-4DF8-90CC-F7688368A6B8}"/>
              </a:ext>
            </a:extLst>
          </p:cNvPr>
          <p:cNvSpPr txBox="1"/>
          <p:nvPr/>
        </p:nvSpPr>
        <p:spPr>
          <a:xfrm>
            <a:off x="178676" y="2034686"/>
            <a:ext cx="3626069" cy="369332"/>
          </a:xfrm>
          <a:prstGeom prst="rect">
            <a:avLst/>
          </a:prstGeom>
          <a:noFill/>
        </p:spPr>
        <p:txBody>
          <a:bodyPr wrap="square" rtlCol="0">
            <a:spAutoFit/>
          </a:bodyPr>
          <a:lstStyle/>
          <a:p>
            <a:pPr marL="285750" indent="-285750">
              <a:buFont typeface="Arial" panose="020B0604020202020204" pitchFamily="34" charset="0"/>
              <a:buChar char="•"/>
            </a:pPr>
            <a:r>
              <a:rPr lang="en-US" b="1" dirty="0" err="1"/>
              <a:t>Hoạt</a:t>
            </a:r>
            <a:r>
              <a:rPr lang="en-US" b="1" dirty="0"/>
              <a:t> </a:t>
            </a:r>
            <a:r>
              <a:rPr lang="en-US" b="1" dirty="0" err="1"/>
              <a:t>động</a:t>
            </a:r>
            <a:r>
              <a:rPr lang="en-US" b="1" dirty="0"/>
              <a:t> </a:t>
            </a:r>
            <a:r>
              <a:rPr lang="en-US" b="1" dirty="0" err="1"/>
              <a:t>hình</a:t>
            </a:r>
            <a:r>
              <a:rPr lang="en-US" b="1" dirty="0"/>
              <a:t> </a:t>
            </a:r>
            <a:r>
              <a:rPr lang="en-US" b="1" dirty="0" err="1"/>
              <a:t>thành</a:t>
            </a:r>
            <a:r>
              <a:rPr lang="en-US" b="1" dirty="0"/>
              <a:t> </a:t>
            </a:r>
            <a:r>
              <a:rPr lang="en-US" b="1" dirty="0" err="1"/>
              <a:t>kiến</a:t>
            </a:r>
            <a:r>
              <a:rPr lang="en-US" b="1" dirty="0"/>
              <a:t> </a:t>
            </a:r>
            <a:r>
              <a:rPr lang="en-US" b="1" dirty="0" err="1"/>
              <a:t>thức</a:t>
            </a:r>
            <a:endParaRPr lang="en-US" b="1" dirty="0"/>
          </a:p>
        </p:txBody>
      </p:sp>
      <p:sp>
        <p:nvSpPr>
          <p:cNvPr id="20" name="TextBox 19">
            <a:extLst>
              <a:ext uri="{FF2B5EF4-FFF2-40B4-BE49-F238E27FC236}">
                <a16:creationId xmlns:a16="http://schemas.microsoft.com/office/drawing/2014/main" id="{99815FC5-B344-4C29-9914-83DE5700E0DC}"/>
              </a:ext>
            </a:extLst>
          </p:cNvPr>
          <p:cNvSpPr txBox="1"/>
          <p:nvPr/>
        </p:nvSpPr>
        <p:spPr>
          <a:xfrm>
            <a:off x="4547503" y="682204"/>
            <a:ext cx="6399712" cy="523220"/>
          </a:xfrm>
          <a:prstGeom prst="rect">
            <a:avLst/>
          </a:prstGeom>
          <a:noFill/>
        </p:spPr>
        <p:txBody>
          <a:bodyPr wrap="square" rtlCol="0">
            <a:spAutoFit/>
          </a:bodyPr>
          <a:lstStyle/>
          <a:p>
            <a:r>
              <a:rPr lang="en-US" sz="2800" b="1" dirty="0" err="1">
                <a:solidFill>
                  <a:schemeClr val="accent1"/>
                </a:solidFill>
              </a:rPr>
              <a:t>Dạy</a:t>
            </a:r>
            <a:r>
              <a:rPr lang="en-US" sz="2800" b="1" dirty="0">
                <a:solidFill>
                  <a:schemeClr val="accent1"/>
                </a:solidFill>
              </a:rPr>
              <a:t> </a:t>
            </a:r>
            <a:r>
              <a:rPr lang="en-US" sz="2800" b="1" dirty="0" err="1">
                <a:solidFill>
                  <a:schemeClr val="accent1"/>
                </a:solidFill>
              </a:rPr>
              <a:t>học</a:t>
            </a:r>
            <a:r>
              <a:rPr lang="en-US" sz="2800" b="1" dirty="0">
                <a:solidFill>
                  <a:schemeClr val="accent1"/>
                </a:solidFill>
              </a:rPr>
              <a:t> </a:t>
            </a:r>
            <a:r>
              <a:rPr lang="en-US" sz="2800" b="1" dirty="0" err="1">
                <a:solidFill>
                  <a:schemeClr val="accent1"/>
                </a:solidFill>
              </a:rPr>
              <a:t>Quy</a:t>
            </a:r>
            <a:r>
              <a:rPr lang="en-US" sz="2800" b="1" dirty="0">
                <a:solidFill>
                  <a:schemeClr val="accent1"/>
                </a:solidFill>
              </a:rPr>
              <a:t> </a:t>
            </a:r>
            <a:r>
              <a:rPr lang="en-US" sz="2800" b="1" dirty="0" err="1">
                <a:solidFill>
                  <a:schemeClr val="accent1"/>
                </a:solidFill>
              </a:rPr>
              <a:t>tắc</a:t>
            </a:r>
            <a:r>
              <a:rPr lang="en-US" sz="2800" b="1" dirty="0">
                <a:solidFill>
                  <a:schemeClr val="accent1"/>
                </a:solidFill>
              </a:rPr>
              <a:t> </a:t>
            </a:r>
            <a:r>
              <a:rPr lang="en-US" sz="2800" b="1" dirty="0" err="1">
                <a:solidFill>
                  <a:schemeClr val="accent1"/>
                </a:solidFill>
              </a:rPr>
              <a:t>ghép</a:t>
            </a:r>
            <a:r>
              <a:rPr lang="en-US" sz="2800" b="1" dirty="0">
                <a:solidFill>
                  <a:schemeClr val="accent1"/>
                </a:solidFill>
              </a:rPr>
              <a:t> </a:t>
            </a:r>
            <a:r>
              <a:rPr lang="en-US" sz="2800" b="1" dirty="0" err="1">
                <a:solidFill>
                  <a:schemeClr val="accent1"/>
                </a:solidFill>
              </a:rPr>
              <a:t>nhóm</a:t>
            </a:r>
            <a:r>
              <a:rPr lang="en-US" sz="2800" b="1" dirty="0">
                <a:solidFill>
                  <a:schemeClr val="accent1"/>
                </a:solidFill>
              </a:rPr>
              <a:t> </a:t>
            </a:r>
            <a:r>
              <a:rPr lang="en-US" sz="2800" b="1" dirty="0" err="1">
                <a:solidFill>
                  <a:schemeClr val="accent1"/>
                </a:solidFill>
              </a:rPr>
              <a:t>mẫu</a:t>
            </a:r>
            <a:r>
              <a:rPr lang="en-US" sz="2800" b="1" dirty="0">
                <a:solidFill>
                  <a:schemeClr val="accent1"/>
                </a:solidFill>
              </a:rPr>
              <a:t> </a:t>
            </a:r>
            <a:r>
              <a:rPr lang="en-US" sz="2800" b="1" dirty="0" err="1">
                <a:solidFill>
                  <a:schemeClr val="accent1"/>
                </a:solidFill>
              </a:rPr>
              <a:t>số</a:t>
            </a:r>
            <a:r>
              <a:rPr lang="en-US" sz="2800" b="1" dirty="0">
                <a:solidFill>
                  <a:schemeClr val="accent1"/>
                </a:solidFill>
              </a:rPr>
              <a:t> </a:t>
            </a:r>
            <a:r>
              <a:rPr lang="en-US" sz="2800" b="1" dirty="0" err="1">
                <a:solidFill>
                  <a:schemeClr val="accent1"/>
                </a:solidFill>
              </a:rPr>
              <a:t>liệu</a:t>
            </a:r>
            <a:endParaRPr lang="en-US" sz="2800" b="1" dirty="0">
              <a:solidFill>
                <a:schemeClr val="accent1"/>
              </a:solidFill>
            </a:endParaRPr>
          </a:p>
        </p:txBody>
      </p:sp>
      <p:sp>
        <p:nvSpPr>
          <p:cNvPr id="4" name="TextBox 3">
            <a:extLst>
              <a:ext uri="{FF2B5EF4-FFF2-40B4-BE49-F238E27FC236}">
                <a16:creationId xmlns:a16="http://schemas.microsoft.com/office/drawing/2014/main" id="{36178983-4AF5-92AC-67AC-13B76210C180}"/>
              </a:ext>
            </a:extLst>
          </p:cNvPr>
          <p:cNvSpPr txBox="1"/>
          <p:nvPr/>
        </p:nvSpPr>
        <p:spPr>
          <a:xfrm>
            <a:off x="178676" y="4173390"/>
            <a:ext cx="2142483" cy="369332"/>
          </a:xfrm>
          <a:prstGeom prst="rect">
            <a:avLst/>
          </a:prstGeom>
          <a:noFill/>
        </p:spPr>
        <p:txBody>
          <a:bodyPr wrap="square" rtlCol="0">
            <a:spAutoFit/>
          </a:bodyPr>
          <a:lstStyle/>
          <a:p>
            <a:pPr marL="285750" indent="-285750">
              <a:buFont typeface="Arial" panose="020B0604020202020204" pitchFamily="34" charset="0"/>
              <a:buChar char="•"/>
            </a:pPr>
            <a:r>
              <a:rPr lang="en-US" b="1" dirty="0" err="1"/>
              <a:t>Khung</a:t>
            </a:r>
            <a:r>
              <a:rPr lang="en-US" b="1" dirty="0"/>
              <a:t> </a:t>
            </a:r>
            <a:r>
              <a:rPr lang="en-US" b="1" dirty="0" err="1"/>
              <a:t>kiến</a:t>
            </a:r>
            <a:r>
              <a:rPr lang="en-US" b="1" dirty="0"/>
              <a:t> </a:t>
            </a:r>
            <a:r>
              <a:rPr lang="en-US" b="1" dirty="0" err="1"/>
              <a:t>thức</a:t>
            </a:r>
            <a:endParaRPr lang="vi-VN" b="1" dirty="0"/>
          </a:p>
        </p:txBody>
      </p:sp>
      <p:cxnSp>
        <p:nvCxnSpPr>
          <p:cNvPr id="5" name="Straight Arrow Connector 4">
            <a:extLst>
              <a:ext uri="{FF2B5EF4-FFF2-40B4-BE49-F238E27FC236}">
                <a16:creationId xmlns:a16="http://schemas.microsoft.com/office/drawing/2014/main" id="{DDA30164-6F1B-90E9-B6C9-6D4BEC6D4F2D}"/>
              </a:ext>
            </a:extLst>
          </p:cNvPr>
          <p:cNvCxnSpPr>
            <a:cxnSpLocks/>
          </p:cNvCxnSpPr>
          <p:nvPr/>
        </p:nvCxnSpPr>
        <p:spPr>
          <a:xfrm>
            <a:off x="3738203" y="2219352"/>
            <a:ext cx="7448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199CBD1D-45D2-60F5-2B96-1779CAF39210}"/>
              </a:ext>
            </a:extLst>
          </p:cNvPr>
          <p:cNvPicPr>
            <a:picLocks noChangeAspect="1"/>
          </p:cNvPicPr>
          <p:nvPr/>
        </p:nvPicPr>
        <p:blipFill>
          <a:blip r:embed="rId2"/>
          <a:stretch>
            <a:fillRect/>
          </a:stretch>
        </p:blipFill>
        <p:spPr>
          <a:xfrm>
            <a:off x="4547503" y="1562976"/>
            <a:ext cx="7137749" cy="4089600"/>
          </a:xfrm>
          <a:prstGeom prst="rect">
            <a:avLst/>
          </a:prstGeom>
        </p:spPr>
      </p:pic>
      <p:cxnSp>
        <p:nvCxnSpPr>
          <p:cNvPr id="7" name="Straight Arrow Connector 6">
            <a:extLst>
              <a:ext uri="{FF2B5EF4-FFF2-40B4-BE49-F238E27FC236}">
                <a16:creationId xmlns:a16="http://schemas.microsoft.com/office/drawing/2014/main" id="{5C904673-24B7-FC31-B927-F8743683DD1F}"/>
              </a:ext>
            </a:extLst>
          </p:cNvPr>
          <p:cNvCxnSpPr>
            <a:cxnSpLocks/>
            <a:stCxn id="4" idx="3"/>
          </p:cNvCxnSpPr>
          <p:nvPr/>
        </p:nvCxnSpPr>
        <p:spPr>
          <a:xfrm>
            <a:off x="2321159" y="4358056"/>
            <a:ext cx="170430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1870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BE54BF-7D6B-4493-A55F-12DB476B620D}"/>
              </a:ext>
            </a:extLst>
          </p:cNvPr>
          <p:cNvSpPr txBox="1"/>
          <p:nvPr/>
        </p:nvSpPr>
        <p:spPr>
          <a:xfrm>
            <a:off x="266827" y="416818"/>
            <a:ext cx="3549341" cy="4801314"/>
          </a:xfrm>
          <a:prstGeom prst="rect">
            <a:avLst/>
          </a:prstGeom>
          <a:noFill/>
        </p:spPr>
        <p:txBody>
          <a:bodyPr wrap="square" rtlCol="0">
            <a:spAutoFit/>
          </a:bodyPr>
          <a:lstStyle/>
          <a:p>
            <a:pPr marL="285750" indent="-285750">
              <a:buFont typeface="Arial" panose="020B0604020202020204" pitchFamily="34" charset="0"/>
              <a:buChar char="•"/>
            </a:pPr>
            <a:r>
              <a:rPr lang="en-US" b="1" dirty="0" err="1"/>
              <a:t>Ví</a:t>
            </a:r>
            <a:r>
              <a:rPr lang="en-US" b="1" dirty="0"/>
              <a:t> </a:t>
            </a:r>
            <a:r>
              <a:rPr lang="en-US" b="1" dirty="0" err="1"/>
              <a:t>dụ</a:t>
            </a:r>
            <a:r>
              <a:rPr lang="en-US" b="1" dirty="0"/>
              <a:t> (</a:t>
            </a:r>
            <a:r>
              <a:rPr lang="en-US" b="1" dirty="0" err="1"/>
              <a:t>mẫu</a:t>
            </a:r>
            <a:r>
              <a:rPr lang="en-US" b="1" dirty="0"/>
              <a: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pPr marL="285750" indent="-285750">
              <a:buFont typeface="Arial" panose="020B0604020202020204" pitchFamily="34" charset="0"/>
              <a:buChar char="•"/>
            </a:pPr>
            <a:r>
              <a:rPr lang="en-US" b="1" dirty="0" err="1"/>
              <a:t>Luyện</a:t>
            </a:r>
            <a:r>
              <a:rPr lang="en-US" b="1" dirty="0"/>
              <a:t> </a:t>
            </a:r>
            <a:r>
              <a:rPr lang="en-US" b="1" dirty="0" err="1"/>
              <a:t>tập</a:t>
            </a:r>
            <a:endParaRPr lang="en-US" b="1" dirty="0"/>
          </a:p>
          <a:p>
            <a:endParaRPr lang="en-US" b="1" dirty="0"/>
          </a:p>
        </p:txBody>
      </p:sp>
      <p:cxnSp>
        <p:nvCxnSpPr>
          <p:cNvPr id="5" name="Straight Arrow Connector 4">
            <a:extLst>
              <a:ext uri="{FF2B5EF4-FFF2-40B4-BE49-F238E27FC236}">
                <a16:creationId xmlns:a16="http://schemas.microsoft.com/office/drawing/2014/main" id="{86AF6ACB-E8D5-45DB-8BB0-F41D50AFD579}"/>
              </a:ext>
            </a:extLst>
          </p:cNvPr>
          <p:cNvCxnSpPr>
            <a:cxnSpLocks/>
          </p:cNvCxnSpPr>
          <p:nvPr/>
        </p:nvCxnSpPr>
        <p:spPr>
          <a:xfrm>
            <a:off x="1923393" y="647081"/>
            <a:ext cx="186628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8871DC8-5439-4B41-0CC2-D1A51BE35587}"/>
              </a:ext>
            </a:extLst>
          </p:cNvPr>
          <p:cNvCxnSpPr>
            <a:cxnSpLocks/>
          </p:cNvCxnSpPr>
          <p:nvPr/>
        </p:nvCxnSpPr>
        <p:spPr>
          <a:xfrm>
            <a:off x="1923393" y="4719839"/>
            <a:ext cx="186628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 name="Picture 2" descr="Table&#10;&#10;Description automatically generated">
            <a:extLst>
              <a:ext uri="{FF2B5EF4-FFF2-40B4-BE49-F238E27FC236}">
                <a16:creationId xmlns:a16="http://schemas.microsoft.com/office/drawing/2014/main" id="{0C4CD280-0681-8435-406A-F0CB37414884}"/>
              </a:ext>
            </a:extLst>
          </p:cNvPr>
          <p:cNvPicPr>
            <a:picLocks noChangeAspect="1"/>
          </p:cNvPicPr>
          <p:nvPr/>
        </p:nvPicPr>
        <p:blipFill>
          <a:blip r:embed="rId2"/>
          <a:stretch>
            <a:fillRect/>
          </a:stretch>
        </p:blipFill>
        <p:spPr>
          <a:xfrm>
            <a:off x="3925395" y="315968"/>
            <a:ext cx="7073900" cy="5448300"/>
          </a:xfrm>
          <a:prstGeom prst="rect">
            <a:avLst/>
          </a:prstGeom>
        </p:spPr>
      </p:pic>
    </p:spTree>
    <p:extLst>
      <p:ext uri="{BB962C8B-B14F-4D97-AF65-F5344CB8AC3E}">
        <p14:creationId xmlns:p14="http://schemas.microsoft.com/office/powerpoint/2010/main" val="27694091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BE54BF-7D6B-4493-A55F-12DB476B620D}"/>
              </a:ext>
            </a:extLst>
          </p:cNvPr>
          <p:cNvSpPr txBox="1"/>
          <p:nvPr/>
        </p:nvSpPr>
        <p:spPr>
          <a:xfrm>
            <a:off x="266827" y="416818"/>
            <a:ext cx="3549341" cy="4801314"/>
          </a:xfrm>
          <a:prstGeom prst="rect">
            <a:avLst/>
          </a:prstGeom>
          <a:noFill/>
        </p:spPr>
        <p:txBody>
          <a:bodyPr wrap="square" rtlCol="0">
            <a:spAutoFit/>
          </a:bodyPr>
          <a:lstStyle/>
          <a:p>
            <a:pPr marL="285750" indent="-285750">
              <a:buFont typeface="Arial" panose="020B0604020202020204" pitchFamily="34" charset="0"/>
              <a:buChar char="•"/>
            </a:pPr>
            <a:r>
              <a:rPr lang="en-US" b="1" dirty="0" err="1"/>
              <a:t>Vận</a:t>
            </a:r>
            <a:r>
              <a:rPr lang="en-US" b="1" dirty="0"/>
              <a:t> </a:t>
            </a:r>
            <a:r>
              <a:rPr lang="en-US" b="1" dirty="0" err="1"/>
              <a:t>dụng</a:t>
            </a: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pPr marL="285750" indent="-285750">
              <a:buFont typeface="Arial" panose="020B0604020202020204" pitchFamily="34" charset="0"/>
              <a:buChar char="•"/>
            </a:pPr>
            <a:r>
              <a:rPr lang="en-US" b="1" dirty="0" err="1"/>
              <a:t>Bài</a:t>
            </a:r>
            <a:r>
              <a:rPr lang="en-US" b="1" dirty="0"/>
              <a:t> </a:t>
            </a:r>
            <a:r>
              <a:rPr lang="en-US" b="1" dirty="0" err="1"/>
              <a:t>tập</a:t>
            </a:r>
            <a:r>
              <a:rPr lang="en-US" b="1" dirty="0"/>
              <a:t> </a:t>
            </a:r>
            <a:r>
              <a:rPr lang="en-US" b="1" dirty="0" err="1"/>
              <a:t>cuối</a:t>
            </a:r>
            <a:r>
              <a:rPr lang="en-US" b="1" dirty="0"/>
              <a:t> </a:t>
            </a:r>
            <a:r>
              <a:rPr lang="en-US" b="1" dirty="0" err="1"/>
              <a:t>bài</a:t>
            </a:r>
            <a:r>
              <a:rPr lang="en-US" b="1" dirty="0"/>
              <a:t> </a:t>
            </a:r>
            <a:r>
              <a:rPr lang="en-US" b="1" dirty="0" err="1"/>
              <a:t>học</a:t>
            </a:r>
            <a:endParaRPr lang="en-US" b="1" dirty="0"/>
          </a:p>
          <a:p>
            <a:endParaRPr lang="en-US" b="1" dirty="0"/>
          </a:p>
        </p:txBody>
      </p:sp>
      <p:cxnSp>
        <p:nvCxnSpPr>
          <p:cNvPr id="5" name="Straight Arrow Connector 4">
            <a:extLst>
              <a:ext uri="{FF2B5EF4-FFF2-40B4-BE49-F238E27FC236}">
                <a16:creationId xmlns:a16="http://schemas.microsoft.com/office/drawing/2014/main" id="{86AF6ACB-E8D5-45DB-8BB0-F41D50AFD579}"/>
              </a:ext>
            </a:extLst>
          </p:cNvPr>
          <p:cNvCxnSpPr>
            <a:cxnSpLocks/>
          </p:cNvCxnSpPr>
          <p:nvPr/>
        </p:nvCxnSpPr>
        <p:spPr>
          <a:xfrm>
            <a:off x="1949881" y="626060"/>
            <a:ext cx="186628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8871DC8-5439-4B41-0CC2-D1A51BE35587}"/>
              </a:ext>
            </a:extLst>
          </p:cNvPr>
          <p:cNvCxnSpPr>
            <a:cxnSpLocks/>
          </p:cNvCxnSpPr>
          <p:nvPr/>
        </p:nvCxnSpPr>
        <p:spPr>
          <a:xfrm>
            <a:off x="2659117" y="4740860"/>
            <a:ext cx="186628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with low confidence">
            <a:extLst>
              <a:ext uri="{FF2B5EF4-FFF2-40B4-BE49-F238E27FC236}">
                <a16:creationId xmlns:a16="http://schemas.microsoft.com/office/drawing/2014/main" id="{0B744562-833A-69B9-2898-15947B9BE883}"/>
              </a:ext>
            </a:extLst>
          </p:cNvPr>
          <p:cNvPicPr>
            <a:picLocks noChangeAspect="1"/>
          </p:cNvPicPr>
          <p:nvPr/>
        </p:nvPicPr>
        <p:blipFill>
          <a:blip r:embed="rId2"/>
          <a:stretch>
            <a:fillRect/>
          </a:stretch>
        </p:blipFill>
        <p:spPr>
          <a:xfrm>
            <a:off x="4999631" y="0"/>
            <a:ext cx="5640131" cy="6858000"/>
          </a:xfrm>
          <a:prstGeom prst="rect">
            <a:avLst/>
          </a:prstGeom>
        </p:spPr>
      </p:pic>
    </p:spTree>
    <p:extLst>
      <p:ext uri="{BB962C8B-B14F-4D97-AF65-F5344CB8AC3E}">
        <p14:creationId xmlns:p14="http://schemas.microsoft.com/office/powerpoint/2010/main" val="10662421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6260E9-8D0E-DC4F-8BBF-5C869AC17813}"/>
              </a:ext>
            </a:extLst>
          </p:cNvPr>
          <p:cNvSpPr txBox="1"/>
          <p:nvPr/>
        </p:nvSpPr>
        <p:spPr>
          <a:xfrm>
            <a:off x="4255041" y="2967335"/>
            <a:ext cx="4371278" cy="523220"/>
          </a:xfrm>
          <a:prstGeom prst="rect">
            <a:avLst/>
          </a:prstGeom>
          <a:noFill/>
        </p:spPr>
        <p:txBody>
          <a:bodyPr wrap="square" rtlCol="0">
            <a:spAutoFit/>
          </a:bodyPr>
          <a:lstStyle/>
          <a:p>
            <a:r>
              <a:rPr lang="en-US" sz="2800" b="1" dirty="0">
                <a:solidFill>
                  <a:srgbClr val="0070C0"/>
                </a:solidFill>
              </a:rPr>
              <a:t>TRÂN TRỌNG CẢM ƠN</a:t>
            </a:r>
            <a:r>
              <a:rPr lang="vi-VN" sz="2800" b="1" dirty="0">
                <a:solidFill>
                  <a:srgbClr val="0070C0"/>
                </a:solidFill>
              </a:rPr>
              <a:t>!</a:t>
            </a:r>
          </a:p>
        </p:txBody>
      </p:sp>
      <p:pic>
        <p:nvPicPr>
          <p:cNvPr id="5" name="Graphic 4" descr="An arch of leaves and lemons">
            <a:extLst>
              <a:ext uri="{FF2B5EF4-FFF2-40B4-BE49-F238E27FC236}">
                <a16:creationId xmlns:a16="http://schemas.microsoft.com/office/drawing/2014/main" id="{42F1F998-E088-AC4C-8CA7-F402F7DDCD38}"/>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b="15805"/>
          <a:stretch/>
        </p:blipFill>
        <p:spPr>
          <a:xfrm flipH="1">
            <a:off x="2579913" y="4502961"/>
            <a:ext cx="2771286" cy="2333268"/>
          </a:xfrm>
          <a:prstGeom prst="rect">
            <a:avLst/>
          </a:prstGeom>
        </p:spPr>
      </p:pic>
    </p:spTree>
    <p:extLst>
      <p:ext uri="{BB962C8B-B14F-4D97-AF65-F5344CB8AC3E}">
        <p14:creationId xmlns:p14="http://schemas.microsoft.com/office/powerpoint/2010/main" val="4227144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DD51DA-6380-E945-ABE8-B14ED340CD3C}"/>
              </a:ext>
            </a:extLst>
          </p:cNvPr>
          <p:cNvSpPr txBox="1"/>
          <p:nvPr/>
        </p:nvSpPr>
        <p:spPr>
          <a:xfrm>
            <a:off x="1491821" y="915849"/>
            <a:ext cx="10224231" cy="523220"/>
          </a:xfrm>
          <a:prstGeom prst="rect">
            <a:avLst/>
          </a:prstGeom>
          <a:noFill/>
        </p:spPr>
        <p:txBody>
          <a:bodyPr wrap="square" rtlCol="0">
            <a:spAutoFit/>
          </a:bodyPr>
          <a:lstStyle/>
          <a:p>
            <a:r>
              <a:rPr lang="vi-VN" sz="2800" b="1" dirty="0">
                <a:solidFill>
                  <a:srgbClr val="0070C0"/>
                </a:solidFill>
              </a:rPr>
              <a:t>MỤC ĐÍCH BIÊN SOẠN và ĐỐI TƯỢNG SỬ DỤNG</a:t>
            </a:r>
          </a:p>
        </p:txBody>
      </p:sp>
      <p:sp>
        <p:nvSpPr>
          <p:cNvPr id="3" name="TextBox 2">
            <a:extLst>
              <a:ext uri="{FF2B5EF4-FFF2-40B4-BE49-F238E27FC236}">
                <a16:creationId xmlns:a16="http://schemas.microsoft.com/office/drawing/2014/main" id="{F24E01AD-C4BB-2F44-9047-150B11C2F429}"/>
              </a:ext>
            </a:extLst>
          </p:cNvPr>
          <p:cNvSpPr txBox="1"/>
          <p:nvPr/>
        </p:nvSpPr>
        <p:spPr>
          <a:xfrm>
            <a:off x="758283" y="1874728"/>
            <a:ext cx="10388688" cy="2677656"/>
          </a:xfrm>
          <a:prstGeom prst="rect">
            <a:avLst/>
          </a:prstGeom>
          <a:noFill/>
        </p:spPr>
        <p:txBody>
          <a:bodyPr wrap="square" rtlCol="0">
            <a:spAutoFit/>
          </a:bodyPr>
          <a:lstStyle/>
          <a:p>
            <a:pPr marL="342900" indent="-342900" algn="just">
              <a:buFont typeface="Wingdings" pitchFamily="2" charset="2"/>
              <a:buChar char="Ø"/>
            </a:pPr>
            <a:r>
              <a:rPr lang="vi-VN" sz="2800" dirty="0">
                <a:solidFill>
                  <a:srgbClr val="00B0F0"/>
                </a:solidFill>
              </a:rPr>
              <a:t>Mục đích biên soạn</a:t>
            </a:r>
            <a:r>
              <a:rPr lang="vi-VN" sz="2800" dirty="0"/>
              <a:t>: Cụ thể hoá Chương trình giáo dục phổ thông môn Toán năm 2018 của Bộ Giáo dục và Đào tạo; làm tài liệu giáo khoa học tập môn Toán 11 dùng trong các trường THPT.</a:t>
            </a:r>
            <a:r>
              <a:rPr lang="en-SG" sz="2800" dirty="0">
                <a:effectLst/>
              </a:rPr>
              <a:t> </a:t>
            </a:r>
          </a:p>
          <a:p>
            <a:pPr marL="342900" indent="-342900" algn="just">
              <a:buFont typeface="Wingdings" pitchFamily="2" charset="2"/>
              <a:buChar char="Ø"/>
            </a:pPr>
            <a:r>
              <a:rPr lang="vi-VN" sz="2800" dirty="0">
                <a:solidFill>
                  <a:srgbClr val="00B0F0"/>
                </a:solidFill>
              </a:rPr>
              <a:t>Đối tượng sử dụng</a:t>
            </a:r>
            <a:r>
              <a:rPr lang="vi-VN" sz="2800" dirty="0"/>
              <a:t>: Giáo viên, học sinh lớp 11 trên toàn quốc, các cơ quan quản lí giáo dục và các đối tượng quan tâm.</a:t>
            </a:r>
            <a:r>
              <a:rPr lang="en-SG" sz="2800" dirty="0">
                <a:effectLst/>
              </a:rPr>
              <a:t> </a:t>
            </a:r>
            <a:endParaRPr lang="vi-VN" sz="2400" dirty="0"/>
          </a:p>
        </p:txBody>
      </p:sp>
      <p:pic>
        <p:nvPicPr>
          <p:cNvPr id="5" name="Graphic 4" descr="A small arrangement of flowers">
            <a:extLst>
              <a:ext uri="{FF2B5EF4-FFF2-40B4-BE49-F238E27FC236}">
                <a16:creationId xmlns:a16="http://schemas.microsoft.com/office/drawing/2014/main" id="{C0848D48-9E7F-A042-A8F8-F4048641E5A2}"/>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b="19942"/>
          <a:stretch/>
        </p:blipFill>
        <p:spPr>
          <a:xfrm>
            <a:off x="3967162" y="3916866"/>
            <a:ext cx="3429000" cy="2745191"/>
          </a:xfrm>
          <a:prstGeom prst="rect">
            <a:avLst/>
          </a:prstGeom>
        </p:spPr>
      </p:pic>
      <p:grpSp>
        <p:nvGrpSpPr>
          <p:cNvPr id="4" name="Group 3"/>
          <p:cNvGrpSpPr/>
          <p:nvPr/>
        </p:nvGrpSpPr>
        <p:grpSpPr>
          <a:xfrm>
            <a:off x="758283" y="853423"/>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2</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1533333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5C77AE-2C5C-CE4E-83E1-B3D2348C6A98}"/>
              </a:ext>
            </a:extLst>
          </p:cNvPr>
          <p:cNvSpPr txBox="1"/>
          <p:nvPr/>
        </p:nvSpPr>
        <p:spPr>
          <a:xfrm>
            <a:off x="2597881" y="429087"/>
            <a:ext cx="7335523" cy="523220"/>
          </a:xfrm>
          <a:prstGeom prst="rect">
            <a:avLst/>
          </a:prstGeom>
          <a:noFill/>
        </p:spPr>
        <p:txBody>
          <a:bodyPr wrap="square" rtlCol="0">
            <a:spAutoFit/>
          </a:bodyPr>
          <a:lstStyle/>
          <a:p>
            <a:r>
              <a:rPr lang="vi-VN" sz="2800" b="1" dirty="0">
                <a:solidFill>
                  <a:schemeClr val="accent5">
                    <a:lumMod val="75000"/>
                  </a:schemeClr>
                </a:solidFill>
              </a:rPr>
              <a:t>NỘI DUNG của BỘ SÁCH </a:t>
            </a:r>
            <a:endParaRPr lang="vi-VN" sz="2800" b="1" dirty="0">
              <a:solidFill>
                <a:schemeClr val="accent3"/>
              </a:solidFill>
              <a:latin typeface="Arial" panose="020B0604020202020204" pitchFamily="34" charset="0"/>
              <a:cs typeface="Arial" panose="020B0604020202020204" pitchFamily="34" charset="0"/>
            </a:endParaRPr>
          </a:p>
        </p:txBody>
      </p:sp>
      <p:sp>
        <p:nvSpPr>
          <p:cNvPr id="9" name="TextBox 8"/>
          <p:cNvSpPr txBox="1"/>
          <p:nvPr/>
        </p:nvSpPr>
        <p:spPr>
          <a:xfrm>
            <a:off x="7516954" y="989477"/>
            <a:ext cx="4215343" cy="584775"/>
          </a:xfrm>
          <a:prstGeom prst="rect">
            <a:avLst/>
          </a:prstGeom>
          <a:noFill/>
        </p:spPr>
        <p:txBody>
          <a:bodyPr wrap="square" rtlCol="0">
            <a:spAutoFit/>
          </a:bodyPr>
          <a:lstStyle/>
          <a:p>
            <a:r>
              <a:rPr lang="en-US" sz="3200" b="1" dirty="0">
                <a:solidFill>
                  <a:srgbClr val="FF0000"/>
                </a:solidFill>
              </a:rPr>
              <a:t>SGK TOÁN 11 TẬP MỘT</a:t>
            </a:r>
            <a:endParaRPr lang="en-GB" sz="3200" b="1" dirty="0">
              <a:solidFill>
                <a:srgbClr val="FF0000"/>
              </a:solidFill>
            </a:endParaRPr>
          </a:p>
        </p:txBody>
      </p:sp>
      <p:grpSp>
        <p:nvGrpSpPr>
          <p:cNvPr id="6" name="Group 5">
            <a:extLst>
              <a:ext uri="{FF2B5EF4-FFF2-40B4-BE49-F238E27FC236}">
                <a16:creationId xmlns:a16="http://schemas.microsoft.com/office/drawing/2014/main" id="{5AB0E20E-B7A8-7647-ACF1-2BE54F224406}"/>
              </a:ext>
            </a:extLst>
          </p:cNvPr>
          <p:cNvGrpSpPr/>
          <p:nvPr/>
        </p:nvGrpSpPr>
        <p:grpSpPr>
          <a:xfrm>
            <a:off x="1734019" y="429087"/>
            <a:ext cx="648072" cy="648072"/>
            <a:chOff x="1409738" y="-4691"/>
            <a:chExt cx="648072" cy="648072"/>
          </a:xfrm>
        </p:grpSpPr>
        <p:sp>
          <p:nvSpPr>
            <p:cNvPr id="10" name="Google Shape;297;p13">
              <a:extLst>
                <a:ext uri="{FF2B5EF4-FFF2-40B4-BE49-F238E27FC236}">
                  <a16:creationId xmlns:a16="http://schemas.microsoft.com/office/drawing/2014/main" id="{2413228F-617F-4441-859B-8D3AC7D57799}"/>
                </a:ext>
              </a:extLst>
            </p:cNvPr>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11" name="Google Shape;298;p13">
              <a:extLst>
                <a:ext uri="{FF2B5EF4-FFF2-40B4-BE49-F238E27FC236}">
                  <a16:creationId xmlns:a16="http://schemas.microsoft.com/office/drawing/2014/main" id="{8D2F84E7-0A67-5748-9FD1-63DAE1372BB1}"/>
                </a:ext>
              </a:extLst>
            </p:cNvPr>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bg1"/>
                  </a:solidFill>
                  <a:latin typeface="Arial"/>
                  <a:ea typeface="Arial"/>
                  <a:cs typeface="Arial"/>
                  <a:sym typeface="Arial"/>
                </a:rPr>
                <a:t>3</a:t>
              </a:r>
              <a:endParaRPr sz="2400" b="1" i="0" u="none" strike="noStrike" cap="none" dirty="0">
                <a:solidFill>
                  <a:schemeClr val="bg1"/>
                </a:solidFill>
                <a:latin typeface="Arial"/>
                <a:ea typeface="Arial"/>
                <a:cs typeface="Arial"/>
                <a:sym typeface="Arial"/>
              </a:endParaRPr>
            </a:p>
          </p:txBody>
        </p:sp>
      </p:grpSp>
      <p:pic>
        <p:nvPicPr>
          <p:cNvPr id="4" name="Picture 3" descr="Graphical user interface, text, application, chat or text message&#10;&#10;Description automatically generated">
            <a:extLst>
              <a:ext uri="{FF2B5EF4-FFF2-40B4-BE49-F238E27FC236}">
                <a16:creationId xmlns:a16="http://schemas.microsoft.com/office/drawing/2014/main" id="{CE474BE4-4661-618F-5695-EFF4F254D370}"/>
              </a:ext>
            </a:extLst>
          </p:cNvPr>
          <p:cNvPicPr>
            <a:picLocks noChangeAspect="1"/>
          </p:cNvPicPr>
          <p:nvPr/>
        </p:nvPicPr>
        <p:blipFill>
          <a:blip r:embed="rId2"/>
          <a:stretch>
            <a:fillRect/>
          </a:stretch>
        </p:blipFill>
        <p:spPr>
          <a:xfrm>
            <a:off x="489210" y="1281864"/>
            <a:ext cx="3302000" cy="5527040"/>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BC53E654-53F8-94DD-D9F3-857B5E8B4DE5}"/>
              </a:ext>
            </a:extLst>
          </p:cNvPr>
          <p:cNvPicPr>
            <a:picLocks noChangeAspect="1"/>
          </p:cNvPicPr>
          <p:nvPr/>
        </p:nvPicPr>
        <p:blipFill>
          <a:blip r:embed="rId3"/>
          <a:stretch>
            <a:fillRect/>
          </a:stretch>
        </p:blipFill>
        <p:spPr>
          <a:xfrm>
            <a:off x="3970718" y="1305560"/>
            <a:ext cx="3291840" cy="2346960"/>
          </a:xfrm>
          <a:prstGeom prst="rect">
            <a:avLst/>
          </a:prstGeom>
        </p:spPr>
      </p:pic>
      <p:pic>
        <p:nvPicPr>
          <p:cNvPr id="17" name="Picture 16" descr="Graphical user interface, text, application, chat or text message&#10;&#10;Description automatically generated">
            <a:extLst>
              <a:ext uri="{FF2B5EF4-FFF2-40B4-BE49-F238E27FC236}">
                <a16:creationId xmlns:a16="http://schemas.microsoft.com/office/drawing/2014/main" id="{AC74CA4B-3848-7810-E770-7606FE97AC92}"/>
              </a:ext>
            </a:extLst>
          </p:cNvPr>
          <p:cNvPicPr>
            <a:picLocks noChangeAspect="1"/>
          </p:cNvPicPr>
          <p:nvPr/>
        </p:nvPicPr>
        <p:blipFill>
          <a:blip r:embed="rId4"/>
          <a:stretch>
            <a:fillRect/>
          </a:stretch>
        </p:blipFill>
        <p:spPr>
          <a:xfrm>
            <a:off x="3930078" y="3586480"/>
            <a:ext cx="3373120" cy="3271520"/>
          </a:xfrm>
          <a:prstGeom prst="rect">
            <a:avLst/>
          </a:prstGeom>
        </p:spPr>
      </p:pic>
      <p:pic>
        <p:nvPicPr>
          <p:cNvPr id="3" name="Picture 2"/>
          <p:cNvPicPr>
            <a:picLocks noChangeAspect="1"/>
          </p:cNvPicPr>
          <p:nvPr/>
        </p:nvPicPr>
        <p:blipFill>
          <a:blip r:embed="rId5"/>
          <a:stretch>
            <a:fillRect/>
          </a:stretch>
        </p:blipFill>
        <p:spPr>
          <a:xfrm>
            <a:off x="7475220" y="1476115"/>
            <a:ext cx="4097952" cy="4644346"/>
          </a:xfrm>
          <a:prstGeom prst="rect">
            <a:avLst/>
          </a:prstGeom>
        </p:spPr>
      </p:pic>
    </p:spTree>
    <p:extLst>
      <p:ext uri="{BB962C8B-B14F-4D97-AF65-F5344CB8AC3E}">
        <p14:creationId xmlns:p14="http://schemas.microsoft.com/office/powerpoint/2010/main" val="1684269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12496</TotalTime>
  <Words>8587</Words>
  <Application>Microsoft Office PowerPoint</Application>
  <PresentationFormat>Widescreen</PresentationFormat>
  <Paragraphs>754</Paragraphs>
  <Slides>78</Slides>
  <Notes>12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92" baseType="lpstr">
      <vt:lpstr>Arial</vt:lpstr>
      <vt:lpstr>Arial </vt:lpstr>
      <vt:lpstr>Arial (Body)</vt:lpstr>
      <vt:lpstr>Calibri</vt:lpstr>
      <vt:lpstr>Calibri Light</vt:lpstr>
      <vt:lpstr>Cambria Math</vt:lpstr>
      <vt:lpstr>Myriad Arabic</vt:lpstr>
      <vt:lpstr>Myriad Pro</vt:lpstr>
      <vt:lpstr>Noto Sans Symbols</vt:lpstr>
      <vt:lpstr>Open Sans Extrabold</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Năm năng lực </vt:lpstr>
      <vt:lpstr>Năng lực toán học</vt:lpstr>
      <vt:lpstr>Năng lực toán học</vt:lpstr>
      <vt:lpstr> Năng lực toán học</vt:lpstr>
      <vt:lpstr> Năng lực toán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KIỂM TRA ĐÁNH GIÁ ĐỊNH KÌ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Tài liệu bồi dưỡng giáo viên sử dụng SGK môn Toán lớp 11</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GIỚI THIỆU  SÁCH GIÁO KHOA TOÁN 7 (Kết nối tri thức với cuộc sống)</dc:title>
  <dc:subject/>
  <dc:creator>mdkt.home mdkt.home</dc:creator>
  <cp:keywords/>
  <dc:description/>
  <cp:lastModifiedBy>Admin</cp:lastModifiedBy>
  <cp:revision>208</cp:revision>
  <cp:lastPrinted>2022-05-03T15:43:53Z</cp:lastPrinted>
  <dcterms:created xsi:type="dcterms:W3CDTF">2021-07-18T03:13:06Z</dcterms:created>
  <dcterms:modified xsi:type="dcterms:W3CDTF">2023-04-12T02:46:06Z</dcterms:modified>
  <cp:category/>
</cp:coreProperties>
</file>