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144000" type="letter"/>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154"/>
    <p:restoredTop sz="94654"/>
  </p:normalViewPr>
  <p:slideViewPr>
    <p:cSldViewPr snapToGrid="0" snapToObjects="1">
      <p:cViewPr varScale="1">
        <p:scale>
          <a:sx n="120" d="100"/>
          <a:sy n="120" d="100"/>
        </p:scale>
        <p:origin x="5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143125" y="685800"/>
            <a:ext cx="257175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8" y="892766"/>
            <a:ext cx="6061587" cy="7623693"/>
          </a:xfrm>
          <a:prstGeom prst="rect">
            <a:avLst/>
          </a:prstGeom>
          <a:blipFill>
            <a:blip r:embed="rId2"/>
            <a:srcRect/>
            <a:stretch>
              <a:fillRect l="-12886" r="-12886"/>
            </a:stretch>
          </a:blipFill>
        </p:spPr>
        <p:txBody>
          <a:bodyPr/>
          <a:lstStyle>
            <a:lvl1pPr>
              <a:defRPr sz="1206"/>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5" y="2285377"/>
            <a:ext cx="1697909" cy="1600461"/>
          </a:xfrm>
          <a:prstGeom prst="rect">
            <a:avLst/>
          </a:prstGeom>
          <a:blipFill>
            <a:blip r:embed="rId2"/>
            <a:srcRect/>
            <a:stretch>
              <a:fillRect t="-3044" b="-3044"/>
            </a:stretch>
          </a:blipFill>
        </p:spPr>
        <p:txBody>
          <a:bodyPr/>
          <a:lstStyle>
            <a:lvl1pPr>
              <a:defRPr sz="1206"/>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800" y="1518142"/>
            <a:ext cx="4595967" cy="4107616"/>
          </a:xfrm>
          <a:prstGeom prst="rect">
            <a:avLst/>
          </a:prstGeom>
          <a:blipFill>
            <a:blip r:embed="rId2"/>
            <a:srcRect/>
            <a:stretch>
              <a:fillRect t="-5944" b="-5944"/>
            </a:stretch>
          </a:blipFill>
        </p:spPr>
        <p:txBody>
          <a:bodyPr/>
          <a:lstStyle>
            <a:lvl1pPr>
              <a:defRPr sz="1206"/>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3" y="461344"/>
            <a:ext cx="5984159" cy="467236"/>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7" y="6650426"/>
            <a:ext cx="359357"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3" y="5946045"/>
            <a:ext cx="5984159" cy="424759"/>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Headline Here</a:t>
            </a:r>
          </a:p>
        </p:txBody>
      </p:sp>
      <p:sp>
        <p:nvSpPr>
          <p:cNvPr id="7" name="Text Placeholder 7">
            <a:extLst>
              <a:ext uri="{FF2B5EF4-FFF2-40B4-BE49-F238E27FC236}">
                <a16:creationId xmlns:a16="http://schemas.microsoft.com/office/drawing/2014/main" id="{C365BAA6-4060-744B-96A4-C7417D9E2E85}"/>
              </a:ext>
            </a:extLst>
          </p:cNvPr>
          <p:cNvSpPr>
            <a:spLocks noGrp="1"/>
          </p:cNvSpPr>
          <p:nvPr>
            <p:ph type="body" sz="quarter" idx="12" hasCustomPrompt="1"/>
          </p:nvPr>
        </p:nvSpPr>
        <p:spPr>
          <a:xfrm>
            <a:off x="436393" y="6885612"/>
            <a:ext cx="5984159" cy="1797044"/>
          </a:xfrm>
          <a:prstGeom prst="rect">
            <a:avLst/>
          </a:prstGeom>
        </p:spPr>
        <p:txBody>
          <a:bodyPr/>
          <a:lstStyle>
            <a:lvl1pPr>
              <a:defRPr sz="1200">
                <a:solidFill>
                  <a:schemeClr val="tx1"/>
                </a:solidFill>
              </a:defRPr>
            </a:lvl1pPr>
            <a:lvl2pPr>
              <a:defRPr sz="2573"/>
            </a:lvl2pPr>
            <a:lvl3pPr>
              <a:defRPr sz="2573"/>
            </a:lvl3pPr>
            <a:lvl4pPr>
              <a:defRPr sz="2573"/>
            </a:lvl4pPr>
            <a:lvl5pPr>
              <a:defRPr sz="2573"/>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2pPr>
      <a:lvl3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3pPr>
      <a:lvl4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4pPr>
      <a:lvl5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5pPr>
      <a:lvl6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6pPr>
      <a:lvl7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7pPr>
      <a:lvl8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8pPr>
      <a:lvl9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6pPr>
      <a:lvl7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7pPr>
      <a:lvl8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8pPr>
      <a:lvl9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7799" y="5018003"/>
            <a:ext cx="4416008" cy="175108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5" name="Business Strategy"/>
          <p:cNvSpPr/>
          <p:nvPr/>
        </p:nvSpPr>
        <p:spPr>
          <a:xfrm>
            <a:off x="697728" y="5437402"/>
            <a:ext cx="3237572" cy="4231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055" dirty="0">
                <a:solidFill>
                  <a:schemeClr val="tx1"/>
                </a:solidFill>
              </a:rPr>
              <a:t>Business Strategy</a:t>
            </a:r>
          </a:p>
        </p:txBody>
      </p:sp>
      <p:sp>
        <p:nvSpPr>
          <p:cNvPr id="36" name="Rectangle"/>
          <p:cNvSpPr/>
          <p:nvPr/>
        </p:nvSpPr>
        <p:spPr>
          <a:xfrm>
            <a:off x="401403" y="6769090"/>
            <a:ext cx="4426218" cy="1751088"/>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7" name="Created by ● Alice Johnson"/>
          <p:cNvSpPr/>
          <p:nvPr/>
        </p:nvSpPr>
        <p:spPr>
          <a:xfrm>
            <a:off x="720253" y="5932227"/>
            <a:ext cx="1904368"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Created by ● Alice Johnson</a:t>
            </a:r>
          </a:p>
        </p:txBody>
      </p:sp>
      <p:sp>
        <p:nvSpPr>
          <p:cNvPr id="38" name="Address"/>
          <p:cNvSpPr/>
          <p:nvPr/>
        </p:nvSpPr>
        <p:spPr>
          <a:xfrm>
            <a:off x="720253" y="7181822"/>
            <a:ext cx="1262509"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Address</a:t>
            </a:r>
          </a:p>
        </p:txBody>
      </p:sp>
      <p:sp>
        <p:nvSpPr>
          <p:cNvPr id="39" name="Phone"/>
          <p:cNvSpPr/>
          <p:nvPr/>
        </p:nvSpPr>
        <p:spPr>
          <a:xfrm>
            <a:off x="2507233" y="7181822"/>
            <a:ext cx="1262509" cy="1485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Phone</a:t>
            </a:r>
          </a:p>
        </p:txBody>
      </p:sp>
      <p:sp>
        <p:nvSpPr>
          <p:cNvPr id="40" name="00 Happy Str.,…"/>
          <p:cNvSpPr/>
          <p:nvPr/>
        </p:nvSpPr>
        <p:spPr>
          <a:xfrm>
            <a:off x="721289" y="7480967"/>
            <a:ext cx="1649495" cy="60481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41" name="Office: +1 111-000-000…"/>
          <p:cNvSpPr/>
          <p:nvPr/>
        </p:nvSpPr>
        <p:spPr>
          <a:xfrm>
            <a:off x="2511598" y="7482166"/>
            <a:ext cx="1914454" cy="602416"/>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42" name="Rectangle"/>
          <p:cNvSpPr/>
          <p:nvPr/>
        </p:nvSpPr>
        <p:spPr>
          <a:xfrm>
            <a:off x="4254293" y="4995438"/>
            <a:ext cx="571784" cy="505416"/>
          </a:xfrm>
          <a:prstGeom prst="rect">
            <a:avLst/>
          </a:prstGeom>
          <a:solidFill>
            <a:schemeClr val="accent5"/>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43" name="2"/>
          <p:cNvSpPr/>
          <p:nvPr/>
        </p:nvSpPr>
        <p:spPr>
          <a:xfrm>
            <a:off x="4457265" y="5065041"/>
            <a:ext cx="187922" cy="3563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573"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Digital Strategy Framework</a:t>
            </a:r>
          </a:p>
        </p:txBody>
      </p:sp>
      <p:sp>
        <p:nvSpPr>
          <p:cNvPr id="280" name="Star"/>
          <p:cNvSpPr/>
          <p:nvPr/>
        </p:nvSpPr>
        <p:spPr>
          <a:xfrm>
            <a:off x="1863831" y="1535241"/>
            <a:ext cx="3058867" cy="2909155"/>
          </a:xfrm>
          <a:prstGeom prst="star5">
            <a:avLst>
              <a:gd name="adj" fmla="val 25000"/>
              <a:gd name="hf" fmla="val 105146"/>
              <a:gd name="vf" fmla="val 110557"/>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1" name="Circle"/>
          <p:cNvSpPr/>
          <p:nvPr/>
        </p:nvSpPr>
        <p:spPr>
          <a:xfrm>
            <a:off x="2778087" y="2528204"/>
            <a:ext cx="1230355" cy="1230356"/>
          </a:xfrm>
          <a:prstGeom prst="ellipse">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2" name="Digital…"/>
          <p:cNvSpPr/>
          <p:nvPr/>
        </p:nvSpPr>
        <p:spPr>
          <a:xfrm>
            <a:off x="2702602" y="2895465"/>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FFFFFF"/>
                </a:solidFill>
                <a:uFillTx/>
                <a:latin typeface="Ubuntu"/>
                <a:ea typeface="Ubuntu"/>
                <a:cs typeface="Ubuntu"/>
                <a:sym typeface="Ubuntu"/>
              </a:defRPr>
            </a:pPr>
            <a:r>
              <a:rPr sz="1206" dirty="0"/>
              <a:t>Digital </a:t>
            </a:r>
          </a:p>
          <a:p>
            <a:pPr marL="0" marR="0" defTabSz="367598">
              <a:lnSpc>
                <a:spcPct val="90000"/>
              </a:lnSpc>
              <a:defRPr sz="3000" b="1">
                <a:solidFill>
                  <a:srgbClr val="FFFFFF"/>
                </a:solidFill>
                <a:uFillTx/>
                <a:latin typeface="Ubuntu"/>
                <a:ea typeface="Ubuntu"/>
                <a:cs typeface="Ubuntu"/>
                <a:sym typeface="Ubuntu"/>
              </a:defRPr>
            </a:pPr>
            <a:r>
              <a:rPr sz="1206" dirty="0"/>
              <a:t>Strategy </a:t>
            </a:r>
          </a:p>
          <a:p>
            <a:pPr marL="0" marR="0" defTabSz="367598">
              <a:lnSpc>
                <a:spcPct val="90000"/>
              </a:lnSpc>
              <a:defRPr sz="3000" b="1">
                <a:solidFill>
                  <a:srgbClr val="FFFFFF"/>
                </a:solidFill>
                <a:uFillTx/>
                <a:latin typeface="Ubuntu"/>
                <a:ea typeface="Ubuntu"/>
                <a:cs typeface="Ubuntu"/>
                <a:sym typeface="Ubuntu"/>
              </a:defRPr>
            </a:pPr>
            <a:r>
              <a:rPr sz="1206" dirty="0"/>
              <a:t>Framework</a:t>
            </a:r>
          </a:p>
        </p:txBody>
      </p:sp>
      <p:sp>
        <p:nvSpPr>
          <p:cNvPr id="283" name="Insight &amp; Opportunities"/>
          <p:cNvSpPr/>
          <p:nvPr/>
        </p:nvSpPr>
        <p:spPr>
          <a:xfrm>
            <a:off x="2356906" y="1278991"/>
            <a:ext cx="21441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84" name="Strategy"/>
          <p:cNvSpPr/>
          <p:nvPr/>
        </p:nvSpPr>
        <p:spPr>
          <a:xfrm>
            <a:off x="5052183" y="2562188"/>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285" name="Execution"/>
          <p:cNvSpPr/>
          <p:nvPr/>
        </p:nvSpPr>
        <p:spPr>
          <a:xfrm>
            <a:off x="4017195" y="4512378"/>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Execution</a:t>
            </a:r>
          </a:p>
        </p:txBody>
      </p:sp>
      <p:sp>
        <p:nvSpPr>
          <p:cNvPr id="286" name="Measurement"/>
          <p:cNvSpPr/>
          <p:nvPr/>
        </p:nvSpPr>
        <p:spPr>
          <a:xfrm>
            <a:off x="1809191" y="4512378"/>
            <a:ext cx="13018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87" name="Optimization"/>
          <p:cNvSpPr/>
          <p:nvPr/>
        </p:nvSpPr>
        <p:spPr>
          <a:xfrm>
            <a:off x="645203" y="2562188"/>
            <a:ext cx="10669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88" name="KPI's/Analytics…"/>
          <p:cNvSpPr/>
          <p:nvPr/>
        </p:nvSpPr>
        <p:spPr>
          <a:xfrm>
            <a:off x="3609141" y="6676622"/>
            <a:ext cx="2611315"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KPI's/Analytics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Usability / A/B Testing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Surveys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Site visitor profiling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Reporting and actions</a:t>
            </a:r>
          </a:p>
        </p:txBody>
      </p:sp>
      <p:sp>
        <p:nvSpPr>
          <p:cNvPr id="289" name="Insight &amp; Opportunities"/>
          <p:cNvSpPr/>
          <p:nvPr/>
        </p:nvSpPr>
        <p:spPr>
          <a:xfrm>
            <a:off x="1163063" y="5190237"/>
            <a:ext cx="208579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90" name="Goal Performance…"/>
          <p:cNvSpPr/>
          <p:nvPr/>
        </p:nvSpPr>
        <p:spPr>
          <a:xfrm>
            <a:off x="683492" y="5484148"/>
            <a:ext cx="2565369"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Goal Performance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Insight</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Market/Competitive analysis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journey; current state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value chain analysis</a:t>
            </a:r>
          </a:p>
        </p:txBody>
      </p:sp>
      <p:sp>
        <p:nvSpPr>
          <p:cNvPr id="291" name="Strategy"/>
          <p:cNvSpPr/>
          <p:nvPr/>
        </p:nvSpPr>
        <p:spPr>
          <a:xfrm>
            <a:off x="2360554" y="6407066"/>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292" name="Segmentation,…"/>
          <p:cNvSpPr/>
          <p:nvPr/>
        </p:nvSpPr>
        <p:spPr>
          <a:xfrm>
            <a:off x="637545" y="6673728"/>
            <a:ext cx="2611315"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Segmentation, </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targeting and positioning,</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unique value proposition</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scope/projects/tools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priorities/budgets/timelines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governance/management planning</a:t>
            </a:r>
          </a:p>
        </p:txBody>
      </p:sp>
      <p:sp>
        <p:nvSpPr>
          <p:cNvPr id="293" name="Execution"/>
          <p:cNvSpPr/>
          <p:nvPr/>
        </p:nvSpPr>
        <p:spPr>
          <a:xfrm>
            <a:off x="3609141" y="5190237"/>
            <a:ext cx="88830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Execution</a:t>
            </a:r>
          </a:p>
        </p:txBody>
      </p:sp>
      <p:sp>
        <p:nvSpPr>
          <p:cNvPr id="294" name="Tactical Planning…"/>
          <p:cNvSpPr/>
          <p:nvPr/>
        </p:nvSpPr>
        <p:spPr>
          <a:xfrm>
            <a:off x="3609141" y="5484148"/>
            <a:ext cx="2611315"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Tactical Planning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Product/vendor selection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Design/develop</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Data integration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Launches</a:t>
            </a:r>
          </a:p>
        </p:txBody>
      </p:sp>
      <p:sp>
        <p:nvSpPr>
          <p:cNvPr id="295" name="Measurement"/>
          <p:cNvSpPr/>
          <p:nvPr/>
        </p:nvSpPr>
        <p:spPr>
          <a:xfrm>
            <a:off x="3609141" y="6407066"/>
            <a:ext cx="13018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96" name="Optimization"/>
          <p:cNvSpPr/>
          <p:nvPr/>
        </p:nvSpPr>
        <p:spPr>
          <a:xfrm>
            <a:off x="3609141" y="7614309"/>
            <a:ext cx="10669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97" name="Based on measurement results"/>
          <p:cNvSpPr/>
          <p:nvPr/>
        </p:nvSpPr>
        <p:spPr>
          <a:xfrm>
            <a:off x="3609141" y="7872072"/>
            <a:ext cx="24165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Based on measurement results</a:t>
            </a:r>
          </a:p>
        </p:txBody>
      </p:sp>
      <p:sp>
        <p:nvSpPr>
          <p:cNvPr id="298" name="Line"/>
          <p:cNvSpPr/>
          <p:nvPr/>
        </p:nvSpPr>
        <p:spPr>
          <a:xfrm flipH="1">
            <a:off x="3429000" y="5064680"/>
            <a:ext cx="0" cy="3136557"/>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667205" y="336998"/>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BCG Rule of Three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226102" y="1485900"/>
          <a:ext cx="4405797" cy="4008408"/>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90006" y="2438132"/>
            <a:ext cx="1469188" cy="146918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0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58163" y="6607362"/>
            <a:ext cx="331714" cy="0"/>
          </a:xfrm>
          <a:prstGeom prst="line">
            <a:avLst/>
          </a:prstGeom>
          <a:ln w="1270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647185"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8" name="Rectangle"/>
          <p:cNvSpPr/>
          <p:nvPr/>
        </p:nvSpPr>
        <p:spPr>
          <a:xfrm>
            <a:off x="3729349"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9" name="Rectangle"/>
          <p:cNvSpPr/>
          <p:nvPr/>
        </p:nvSpPr>
        <p:spPr>
          <a:xfrm>
            <a:off x="645661"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0" name="Rectangle"/>
          <p:cNvSpPr/>
          <p:nvPr/>
        </p:nvSpPr>
        <p:spPr>
          <a:xfrm>
            <a:off x="3727824"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1" name="Rectangle"/>
          <p:cNvSpPr/>
          <p:nvPr/>
        </p:nvSpPr>
        <p:spPr>
          <a:xfrm>
            <a:off x="649788"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2" name="Rectangle"/>
          <p:cNvSpPr/>
          <p:nvPr/>
        </p:nvSpPr>
        <p:spPr>
          <a:xfrm>
            <a:off x="3723455"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3" name="Rectangle"/>
          <p:cNvSpPr/>
          <p:nvPr/>
        </p:nvSpPr>
        <p:spPr>
          <a:xfrm>
            <a:off x="648264" y="6178456"/>
            <a:ext cx="2484515"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4" name="Rectangle"/>
          <p:cNvSpPr/>
          <p:nvPr/>
        </p:nvSpPr>
        <p:spPr>
          <a:xfrm>
            <a:off x="3714978" y="6178456"/>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5" name="Business Process Redesign (BPR)"/>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Business Process Redesign (BPR)</a:t>
            </a:r>
          </a:p>
        </p:txBody>
      </p:sp>
      <p:sp>
        <p:nvSpPr>
          <p:cNvPr id="316" name="Arrow"/>
          <p:cNvSpPr/>
          <p:nvPr/>
        </p:nvSpPr>
        <p:spPr>
          <a:xfrm rot="5400000">
            <a:off x="1632657"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7" name="Arrow"/>
          <p:cNvSpPr/>
          <p:nvPr/>
        </p:nvSpPr>
        <p:spPr>
          <a:xfrm rot="5400000">
            <a:off x="4703821"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8" name="Determine scope and goal"/>
          <p:cNvSpPr/>
          <p:nvPr/>
        </p:nvSpPr>
        <p:spPr>
          <a:xfrm>
            <a:off x="936200" y="1418403"/>
            <a:ext cx="20454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Determine scope and goal</a:t>
            </a:r>
          </a:p>
        </p:txBody>
      </p:sp>
      <p:sp>
        <p:nvSpPr>
          <p:cNvPr id="319" name="Redesign process structure"/>
          <p:cNvSpPr/>
          <p:nvPr/>
        </p:nvSpPr>
        <p:spPr>
          <a:xfrm>
            <a:off x="4091986" y="1413378"/>
            <a:ext cx="197619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Redesign process structure</a:t>
            </a:r>
          </a:p>
        </p:txBody>
      </p:sp>
      <p:grpSp>
        <p:nvGrpSpPr>
          <p:cNvPr id="322" name="Group"/>
          <p:cNvGrpSpPr/>
          <p:nvPr/>
        </p:nvGrpSpPr>
        <p:grpSpPr>
          <a:xfrm>
            <a:off x="496056" y="1323237"/>
            <a:ext cx="331839" cy="331839"/>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1" name="1"/>
            <p:cNvSpPr/>
            <p:nvPr/>
          </p:nvSpPr>
          <p:spPr>
            <a:xfrm>
              <a:off x="69958"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1</a:t>
              </a:r>
            </a:p>
          </p:txBody>
        </p:sp>
      </p:grpSp>
      <p:grpSp>
        <p:nvGrpSpPr>
          <p:cNvPr id="325" name="Group"/>
          <p:cNvGrpSpPr/>
          <p:nvPr/>
        </p:nvGrpSpPr>
        <p:grpSpPr>
          <a:xfrm>
            <a:off x="3589814" y="1323237"/>
            <a:ext cx="331839" cy="331839"/>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4" name="2"/>
            <p:cNvSpPr/>
            <p:nvPr/>
          </p:nvSpPr>
          <p:spPr>
            <a:xfrm>
              <a:off x="91623"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2</a:t>
              </a:r>
            </a:p>
          </p:txBody>
        </p:sp>
      </p:grpSp>
      <p:sp>
        <p:nvSpPr>
          <p:cNvPr id="326" name="Indicators for Need"/>
          <p:cNvSpPr/>
          <p:nvPr/>
        </p:nvSpPr>
        <p:spPr>
          <a:xfrm>
            <a:off x="1068935" y="2585747"/>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Indicators for Need</a:t>
            </a:r>
          </a:p>
        </p:txBody>
      </p:sp>
      <p:sp>
        <p:nvSpPr>
          <p:cNvPr id="327" name="Key Elements"/>
          <p:cNvSpPr/>
          <p:nvPr/>
        </p:nvSpPr>
        <p:spPr>
          <a:xfrm>
            <a:off x="4178774" y="2623186"/>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t>Key Elements</a:t>
            </a:r>
          </a:p>
        </p:txBody>
      </p:sp>
      <p:sp>
        <p:nvSpPr>
          <p:cNvPr id="328" name="Conflicts…"/>
          <p:cNvSpPr/>
          <p:nvPr/>
        </p:nvSpPr>
        <p:spPr>
          <a:xfrm>
            <a:off x="941923" y="3046002"/>
            <a:ext cx="1867271" cy="13362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Conflicts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Meetings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Non-structured communication</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Strategic dialogue</a:t>
            </a:r>
          </a:p>
        </p:txBody>
      </p:sp>
      <p:sp>
        <p:nvSpPr>
          <p:cNvPr id="329" name="Focus on output…"/>
          <p:cNvSpPr/>
          <p:nvPr/>
        </p:nvSpPr>
        <p:spPr>
          <a:xfrm>
            <a:off x="4061514" y="3223022"/>
            <a:ext cx="1817136"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Focus on output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requirements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Critical success factor</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Efficiency</a:t>
            </a:r>
          </a:p>
        </p:txBody>
      </p:sp>
      <p:sp>
        <p:nvSpPr>
          <p:cNvPr id="330" name="Arrow"/>
          <p:cNvSpPr/>
          <p:nvPr/>
        </p:nvSpPr>
        <p:spPr>
          <a:xfrm rot="5400000">
            <a:off x="1632657" y="558519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1" name="Arrow"/>
          <p:cNvSpPr/>
          <p:nvPr/>
        </p:nvSpPr>
        <p:spPr>
          <a:xfrm rot="5400000">
            <a:off x="4693611" y="557905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2" name="Install management"/>
          <p:cNvSpPr/>
          <p:nvPr/>
        </p:nvSpPr>
        <p:spPr>
          <a:xfrm>
            <a:off x="1054841" y="5074887"/>
            <a:ext cx="16713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Install management </a:t>
            </a:r>
          </a:p>
        </p:txBody>
      </p:sp>
      <p:sp>
        <p:nvSpPr>
          <p:cNvPr id="333" name="Implement and integrate"/>
          <p:cNvSpPr/>
          <p:nvPr/>
        </p:nvSpPr>
        <p:spPr>
          <a:xfrm>
            <a:off x="4096325" y="5094862"/>
            <a:ext cx="181713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and integrate</a:t>
            </a:r>
          </a:p>
        </p:txBody>
      </p:sp>
      <p:grpSp>
        <p:nvGrpSpPr>
          <p:cNvPr id="336" name="Group"/>
          <p:cNvGrpSpPr/>
          <p:nvPr/>
        </p:nvGrpSpPr>
        <p:grpSpPr>
          <a:xfrm>
            <a:off x="496056" y="5008732"/>
            <a:ext cx="331839" cy="331839"/>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5" name="3"/>
            <p:cNvSpPr/>
            <p:nvPr/>
          </p:nvSpPr>
          <p:spPr>
            <a:xfrm>
              <a:off x="91623"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grpSp>
      <p:grpSp>
        <p:nvGrpSpPr>
          <p:cNvPr id="339" name="Group"/>
          <p:cNvGrpSpPr/>
          <p:nvPr/>
        </p:nvGrpSpPr>
        <p:grpSpPr>
          <a:xfrm>
            <a:off x="3564288" y="5013836"/>
            <a:ext cx="331839" cy="331839"/>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8" name="4"/>
            <p:cNvSpPr/>
            <p:nvPr/>
          </p:nvSpPr>
          <p:spPr>
            <a:xfrm>
              <a:off x="88901" y="198838"/>
              <a:ext cx="647700" cy="41552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4</a:t>
              </a:r>
            </a:p>
          </p:txBody>
        </p:sp>
      </p:grpSp>
      <p:sp>
        <p:nvSpPr>
          <p:cNvPr id="340" name="Key Elements"/>
          <p:cNvSpPr/>
          <p:nvPr/>
        </p:nvSpPr>
        <p:spPr>
          <a:xfrm>
            <a:off x="1084251" y="6351479"/>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1" name="Key Elements"/>
          <p:cNvSpPr/>
          <p:nvPr/>
        </p:nvSpPr>
        <p:spPr>
          <a:xfrm>
            <a:off x="4178774" y="6335752"/>
            <a:ext cx="158261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2" name="Define management tools…"/>
          <p:cNvSpPr/>
          <p:nvPr/>
        </p:nvSpPr>
        <p:spPr>
          <a:xfrm>
            <a:off x="887460" y="6935040"/>
            <a:ext cx="1976196" cy="11692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Define management tools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 measurement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Learning</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Compensation</a:t>
            </a:r>
          </a:p>
        </p:txBody>
      </p:sp>
      <p:sp>
        <p:nvSpPr>
          <p:cNvPr id="343" name="Install management…"/>
          <p:cNvSpPr/>
          <p:nvPr/>
        </p:nvSpPr>
        <p:spPr>
          <a:xfrm>
            <a:off x="4050658" y="7185591"/>
            <a:ext cx="1908472"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Install management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BCG Advantage Matrix</a:t>
            </a:r>
          </a:p>
        </p:txBody>
      </p:sp>
      <p:sp>
        <p:nvSpPr>
          <p:cNvPr id="346" name="Rectangle"/>
          <p:cNvSpPr/>
          <p:nvPr/>
        </p:nvSpPr>
        <p:spPr>
          <a:xfrm>
            <a:off x="1643728" y="1860785"/>
            <a:ext cx="1779499" cy="123216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7" name="Rectangle"/>
          <p:cNvSpPr/>
          <p:nvPr/>
        </p:nvSpPr>
        <p:spPr>
          <a:xfrm>
            <a:off x="3591033" y="1855679"/>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8" name="Rectangle"/>
          <p:cNvSpPr/>
          <p:nvPr/>
        </p:nvSpPr>
        <p:spPr>
          <a:xfrm>
            <a:off x="1643728"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9" name="Rectangle"/>
          <p:cNvSpPr/>
          <p:nvPr/>
        </p:nvSpPr>
        <p:spPr>
          <a:xfrm>
            <a:off x="3591033"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50" name="Fragmented"/>
          <p:cNvSpPr/>
          <p:nvPr/>
        </p:nvSpPr>
        <p:spPr>
          <a:xfrm>
            <a:off x="1929164" y="238985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Fragmented</a:t>
            </a:r>
          </a:p>
        </p:txBody>
      </p:sp>
      <p:sp>
        <p:nvSpPr>
          <p:cNvPr id="351" name="Specialized"/>
          <p:cNvSpPr/>
          <p:nvPr/>
        </p:nvSpPr>
        <p:spPr>
          <a:xfrm>
            <a:off x="3874249" y="238985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Specialized</a:t>
            </a:r>
          </a:p>
        </p:txBody>
      </p:sp>
      <p:sp>
        <p:nvSpPr>
          <p:cNvPr id="352" name="Stalemate"/>
          <p:cNvSpPr/>
          <p:nvPr/>
        </p:nvSpPr>
        <p:spPr>
          <a:xfrm>
            <a:off x="1929164" y="38091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Stalemate</a:t>
            </a:r>
          </a:p>
        </p:txBody>
      </p:sp>
      <p:sp>
        <p:nvSpPr>
          <p:cNvPr id="353" name="Volume"/>
          <p:cNvSpPr/>
          <p:nvPr/>
        </p:nvSpPr>
        <p:spPr>
          <a:xfrm>
            <a:off x="3874249" y="38091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Volume</a:t>
            </a:r>
          </a:p>
        </p:txBody>
      </p:sp>
      <p:sp>
        <p:nvSpPr>
          <p:cNvPr id="354" name="Line"/>
          <p:cNvSpPr/>
          <p:nvPr/>
        </p:nvSpPr>
        <p:spPr>
          <a:xfrm flipH="1" flipV="1">
            <a:off x="1373554" y="2161674"/>
            <a:ext cx="0" cy="20689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5" name="Few"/>
          <p:cNvSpPr/>
          <p:nvPr/>
        </p:nvSpPr>
        <p:spPr>
          <a:xfrm>
            <a:off x="1101184" y="1874231"/>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Few</a:t>
            </a:r>
          </a:p>
        </p:txBody>
      </p:sp>
      <p:sp>
        <p:nvSpPr>
          <p:cNvPr id="356" name="Many"/>
          <p:cNvSpPr/>
          <p:nvPr/>
        </p:nvSpPr>
        <p:spPr>
          <a:xfrm>
            <a:off x="1101184" y="4324733"/>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Many</a:t>
            </a:r>
          </a:p>
        </p:txBody>
      </p:sp>
      <p:sp>
        <p:nvSpPr>
          <p:cNvPr id="357" name="Line"/>
          <p:cNvSpPr/>
          <p:nvPr/>
        </p:nvSpPr>
        <p:spPr>
          <a:xfrm flipV="1">
            <a:off x="2460746" y="4746450"/>
            <a:ext cx="2058777"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8" name="Small"/>
          <p:cNvSpPr/>
          <p:nvPr/>
        </p:nvSpPr>
        <p:spPr>
          <a:xfrm>
            <a:off x="1640719" y="4661800"/>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Small</a:t>
            </a:r>
          </a:p>
        </p:txBody>
      </p:sp>
      <p:sp>
        <p:nvSpPr>
          <p:cNvPr id="359" name="Large"/>
          <p:cNvSpPr/>
          <p:nvPr/>
        </p:nvSpPr>
        <p:spPr>
          <a:xfrm>
            <a:off x="4826370" y="4661800"/>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Large</a:t>
            </a:r>
          </a:p>
        </p:txBody>
      </p:sp>
      <p:sp>
        <p:nvSpPr>
          <p:cNvPr id="360" name="Size of competitive advantage"/>
          <p:cNvSpPr/>
          <p:nvPr/>
        </p:nvSpPr>
        <p:spPr>
          <a:xfrm>
            <a:off x="2497859" y="4836017"/>
            <a:ext cx="2021664"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Size of competitive advantage</a:t>
            </a:r>
          </a:p>
        </p:txBody>
      </p:sp>
      <p:sp>
        <p:nvSpPr>
          <p:cNvPr id="361" name="Numbers of differentiation opportunities"/>
          <p:cNvSpPr/>
          <p:nvPr/>
        </p:nvSpPr>
        <p:spPr>
          <a:xfrm rot="16200000">
            <a:off x="75816" y="3015909"/>
            <a:ext cx="2095380"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363"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Six Sigma Framework</a:t>
            </a:r>
          </a:p>
        </p:txBody>
      </p:sp>
      <p:sp>
        <p:nvSpPr>
          <p:cNvPr id="367" name="Circle"/>
          <p:cNvSpPr/>
          <p:nvPr/>
        </p:nvSpPr>
        <p:spPr>
          <a:xfrm>
            <a:off x="2555085" y="2806780"/>
            <a:ext cx="1747828" cy="1747828"/>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68" name="Shape"/>
          <p:cNvSpPr/>
          <p:nvPr/>
        </p:nvSpPr>
        <p:spPr>
          <a:xfrm>
            <a:off x="3236317" y="3416987"/>
            <a:ext cx="512377" cy="517166"/>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latin typeface="Ubuntu" panose="020B0504030602030204" pitchFamily="34" charset="0"/>
            </a:endParaRPr>
          </a:p>
        </p:txBody>
      </p:sp>
      <p:sp>
        <p:nvSpPr>
          <p:cNvPr id="369" name="6"/>
          <p:cNvSpPr/>
          <p:nvPr/>
        </p:nvSpPr>
        <p:spPr>
          <a:xfrm>
            <a:off x="2943235" y="2876949"/>
            <a:ext cx="689553" cy="9672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236" dirty="0"/>
              <a:t>6</a:t>
            </a:r>
          </a:p>
        </p:txBody>
      </p:sp>
      <p:sp>
        <p:nvSpPr>
          <p:cNvPr id="370" name="SIX SIGMA"/>
          <p:cNvSpPr/>
          <p:nvPr/>
        </p:nvSpPr>
        <p:spPr>
          <a:xfrm>
            <a:off x="2936646" y="4016628"/>
            <a:ext cx="1067850" cy="16281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a:t>SIX SIGMA</a:t>
            </a:r>
          </a:p>
        </p:txBody>
      </p:sp>
      <p:sp>
        <p:nvSpPr>
          <p:cNvPr id="371" name="Circle"/>
          <p:cNvSpPr/>
          <p:nvPr/>
        </p:nvSpPr>
        <p:spPr>
          <a:xfrm>
            <a:off x="1791308" y="2033427"/>
            <a:ext cx="3275382" cy="3275380"/>
          </a:xfrm>
          <a:prstGeom prst="ellipse">
            <a:avLst/>
          </a:prstGeom>
          <a:ln w="1270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2" name="Circle"/>
          <p:cNvSpPr/>
          <p:nvPr/>
        </p:nvSpPr>
        <p:spPr>
          <a:xfrm>
            <a:off x="389827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3" name="Circle"/>
          <p:cNvSpPr/>
          <p:nvPr/>
        </p:nvSpPr>
        <p:spPr>
          <a:xfrm>
            <a:off x="163110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4" name="Circle"/>
          <p:cNvSpPr/>
          <p:nvPr/>
        </p:nvSpPr>
        <p:spPr>
          <a:xfrm>
            <a:off x="4458541"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5" name="Circle"/>
          <p:cNvSpPr/>
          <p:nvPr/>
        </p:nvSpPr>
        <p:spPr>
          <a:xfrm>
            <a:off x="1049082"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6" name="Circle"/>
          <p:cNvSpPr/>
          <p:nvPr/>
        </p:nvSpPr>
        <p:spPr>
          <a:xfrm>
            <a:off x="2753812" y="1291199"/>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7" name="Control"/>
          <p:cNvSpPr/>
          <p:nvPr/>
        </p:nvSpPr>
        <p:spPr>
          <a:xfrm>
            <a:off x="1169981" y="3087183"/>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378" name="Measure"/>
          <p:cNvSpPr/>
          <p:nvPr/>
        </p:nvSpPr>
        <p:spPr>
          <a:xfrm>
            <a:off x="4641525" y="3087183"/>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379" name="Analyze"/>
          <p:cNvSpPr/>
          <p:nvPr/>
        </p:nvSpPr>
        <p:spPr>
          <a:xfrm>
            <a:off x="4074846" y="4935270"/>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Analyze</a:t>
            </a:r>
          </a:p>
        </p:txBody>
      </p:sp>
      <p:sp>
        <p:nvSpPr>
          <p:cNvPr id="380" name="Improve"/>
          <p:cNvSpPr/>
          <p:nvPr/>
        </p:nvSpPr>
        <p:spPr>
          <a:xfrm>
            <a:off x="1782607" y="4935270"/>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381" name="Define"/>
          <p:cNvSpPr/>
          <p:nvPr/>
        </p:nvSpPr>
        <p:spPr>
          <a:xfrm>
            <a:off x="2915964" y="1882354"/>
            <a:ext cx="10312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83"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667205" y="336999"/>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Nadler-Tushman Congruence Framework</a:t>
            </a:r>
          </a:p>
        </p:txBody>
      </p:sp>
      <p:sp>
        <p:nvSpPr>
          <p:cNvPr id="387" name="Rectangle"/>
          <p:cNvSpPr/>
          <p:nvPr/>
        </p:nvSpPr>
        <p:spPr>
          <a:xfrm>
            <a:off x="2982765" y="3245239"/>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8" name="Rectangle"/>
          <p:cNvSpPr/>
          <p:nvPr/>
        </p:nvSpPr>
        <p:spPr>
          <a:xfrm>
            <a:off x="2982765" y="5624267"/>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9" name="Rectangle"/>
          <p:cNvSpPr/>
          <p:nvPr/>
        </p:nvSpPr>
        <p:spPr>
          <a:xfrm>
            <a:off x="1848597"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0" name="Rectangle"/>
          <p:cNvSpPr/>
          <p:nvPr/>
        </p:nvSpPr>
        <p:spPr>
          <a:xfrm>
            <a:off x="4083004"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1" name="Polygon"/>
          <p:cNvSpPr/>
          <p:nvPr/>
        </p:nvSpPr>
        <p:spPr>
          <a:xfrm rot="16200000">
            <a:off x="1839563" y="2854097"/>
            <a:ext cx="3178874" cy="3670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392" name="Culture"/>
          <p:cNvSpPr/>
          <p:nvPr/>
        </p:nvSpPr>
        <p:spPr>
          <a:xfrm>
            <a:off x="3103362" y="3362865"/>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Culture</a:t>
            </a:r>
          </a:p>
        </p:txBody>
      </p:sp>
      <p:sp>
        <p:nvSpPr>
          <p:cNvPr id="393" name="People"/>
          <p:cNvSpPr/>
          <p:nvPr/>
        </p:nvSpPr>
        <p:spPr>
          <a:xfrm>
            <a:off x="3103362" y="5752103"/>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394" name="Work"/>
          <p:cNvSpPr/>
          <p:nvPr/>
        </p:nvSpPr>
        <p:spPr>
          <a:xfrm>
            <a:off x="1980216" y="4608536"/>
            <a:ext cx="66878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Work</a:t>
            </a:r>
          </a:p>
        </p:txBody>
      </p:sp>
      <p:sp>
        <p:nvSpPr>
          <p:cNvPr id="395" name="Structure"/>
          <p:cNvSpPr/>
          <p:nvPr/>
        </p:nvSpPr>
        <p:spPr>
          <a:xfrm>
            <a:off x="4115067" y="4608541"/>
            <a:ext cx="837530" cy="1670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Structure</a:t>
            </a:r>
          </a:p>
        </p:txBody>
      </p:sp>
      <p:sp>
        <p:nvSpPr>
          <p:cNvPr id="396" name="Line"/>
          <p:cNvSpPr/>
          <p:nvPr/>
        </p:nvSpPr>
        <p:spPr>
          <a:xfrm flipH="1" flipV="1">
            <a:off x="3434493" y="4224248"/>
            <a:ext cx="0" cy="91791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7" name="Line"/>
          <p:cNvSpPr/>
          <p:nvPr/>
        </p:nvSpPr>
        <p:spPr>
          <a:xfrm flipV="1">
            <a:off x="2965095" y="4693682"/>
            <a:ext cx="92297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8" name="Line"/>
          <p:cNvSpPr/>
          <p:nvPr/>
        </p:nvSpPr>
        <p:spPr>
          <a:xfrm flipH="1" flipV="1">
            <a:off x="2343780" y="5054933"/>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9" name="Line"/>
          <p:cNvSpPr/>
          <p:nvPr/>
        </p:nvSpPr>
        <p:spPr>
          <a:xfrm flipH="1">
            <a:off x="4051360" y="5059109"/>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0" name="Line"/>
          <p:cNvSpPr/>
          <p:nvPr/>
        </p:nvSpPr>
        <p:spPr>
          <a:xfrm>
            <a:off x="4052788" y="3469647"/>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1" name="Line"/>
          <p:cNvSpPr/>
          <p:nvPr/>
        </p:nvSpPr>
        <p:spPr>
          <a:xfrm flipV="1">
            <a:off x="2344114" y="3467194"/>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2" name="Transformation Process"/>
          <p:cNvSpPr/>
          <p:nvPr/>
        </p:nvSpPr>
        <p:spPr>
          <a:xfrm>
            <a:off x="1888321" y="6385150"/>
            <a:ext cx="30733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Transformation Process</a:t>
            </a:r>
          </a:p>
        </p:txBody>
      </p:sp>
      <p:sp>
        <p:nvSpPr>
          <p:cNvPr id="403" name="Rectangle"/>
          <p:cNvSpPr/>
          <p:nvPr/>
        </p:nvSpPr>
        <p:spPr>
          <a:xfrm>
            <a:off x="2569986" y="1177628"/>
            <a:ext cx="1709819" cy="36757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4" name="Rectangle"/>
          <p:cNvSpPr/>
          <p:nvPr/>
        </p:nvSpPr>
        <p:spPr>
          <a:xfrm>
            <a:off x="2569198" y="1626886"/>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5" name="Inputs"/>
          <p:cNvSpPr/>
          <p:nvPr/>
        </p:nvSpPr>
        <p:spPr>
          <a:xfrm>
            <a:off x="2744784" y="129014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Inputs</a:t>
            </a:r>
          </a:p>
        </p:txBody>
      </p:sp>
      <p:sp>
        <p:nvSpPr>
          <p:cNvPr id="406" name="Environment…"/>
          <p:cNvSpPr/>
          <p:nvPr/>
        </p:nvSpPr>
        <p:spPr>
          <a:xfrm>
            <a:off x="2730797" y="1730466"/>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Resources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History</a:t>
            </a:r>
          </a:p>
        </p:txBody>
      </p:sp>
      <p:sp>
        <p:nvSpPr>
          <p:cNvPr id="407" name="Rectangle"/>
          <p:cNvSpPr/>
          <p:nvPr/>
        </p:nvSpPr>
        <p:spPr>
          <a:xfrm>
            <a:off x="2569986" y="7263985"/>
            <a:ext cx="1709819" cy="36757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8" name="Rectangle"/>
          <p:cNvSpPr/>
          <p:nvPr/>
        </p:nvSpPr>
        <p:spPr>
          <a:xfrm>
            <a:off x="2569198" y="7713244"/>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9" name="Outputs"/>
          <p:cNvSpPr/>
          <p:nvPr/>
        </p:nvSpPr>
        <p:spPr>
          <a:xfrm>
            <a:off x="2744784" y="7376506"/>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Outputs</a:t>
            </a:r>
          </a:p>
        </p:txBody>
      </p:sp>
      <p:sp>
        <p:nvSpPr>
          <p:cNvPr id="410" name="Organizational…"/>
          <p:cNvSpPr/>
          <p:nvPr/>
        </p:nvSpPr>
        <p:spPr>
          <a:xfrm>
            <a:off x="2730797" y="7816823"/>
            <a:ext cx="1388618"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Organizational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Group</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Individual</a:t>
            </a:r>
          </a:p>
        </p:txBody>
      </p:sp>
      <p:sp>
        <p:nvSpPr>
          <p:cNvPr id="412" name="Line"/>
          <p:cNvSpPr/>
          <p:nvPr/>
        </p:nvSpPr>
        <p:spPr>
          <a:xfrm>
            <a:off x="3425106" y="6719937"/>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3" name="Strategy"/>
          <p:cNvSpPr/>
          <p:nvPr/>
        </p:nvSpPr>
        <p:spPr>
          <a:xfrm>
            <a:off x="3601120" y="2616521"/>
            <a:ext cx="81172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414" name="Line"/>
          <p:cNvSpPr/>
          <p:nvPr/>
        </p:nvSpPr>
        <p:spPr>
          <a:xfrm flipH="1">
            <a:off x="1168731" y="1962001"/>
            <a:ext cx="0" cy="606835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5" name="Line"/>
          <p:cNvSpPr/>
          <p:nvPr/>
        </p:nvSpPr>
        <p:spPr>
          <a:xfrm flipH="1">
            <a:off x="1173497" y="8030354"/>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6" name="Line"/>
          <p:cNvSpPr/>
          <p:nvPr/>
        </p:nvSpPr>
        <p:spPr>
          <a:xfrm flipH="1">
            <a:off x="1173497" y="1974771"/>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7" name="Feedback"/>
          <p:cNvSpPr/>
          <p:nvPr/>
        </p:nvSpPr>
        <p:spPr>
          <a:xfrm rot="16200000">
            <a:off x="138552" y="4620327"/>
            <a:ext cx="15964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5106" y="2533166"/>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389469" y="1521634"/>
          <a:ext cx="4079063"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605537" y="2736230"/>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22" name="Shape"/>
          <p:cNvSpPr/>
          <p:nvPr/>
        </p:nvSpPr>
        <p:spPr>
          <a:xfrm>
            <a:off x="3006024" y="3092864"/>
            <a:ext cx="847466" cy="949569"/>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2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26" name="2. Effects Analysis"/>
          <p:cNvSpPr/>
          <p:nvPr/>
        </p:nvSpPr>
        <p:spPr>
          <a:xfrm>
            <a:off x="4331088" y="3776038"/>
            <a:ext cx="90481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Effects Analysis</a:t>
            </a:r>
          </a:p>
        </p:txBody>
      </p:sp>
      <p:sp>
        <p:nvSpPr>
          <p:cNvPr id="427" name="3. Trend Exploration"/>
          <p:cNvSpPr/>
          <p:nvPr/>
        </p:nvSpPr>
        <p:spPr>
          <a:xfrm>
            <a:off x="2871555" y="4756869"/>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Trend Exploration</a:t>
            </a:r>
          </a:p>
        </p:txBody>
      </p:sp>
      <p:sp>
        <p:nvSpPr>
          <p:cNvPr id="428" name="4. Scenario Development"/>
          <p:cNvSpPr/>
          <p:nvPr/>
        </p:nvSpPr>
        <p:spPr>
          <a:xfrm>
            <a:off x="1505430" y="3776038"/>
            <a:ext cx="11251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Scenario Development</a:t>
            </a:r>
          </a:p>
        </p:txBody>
      </p:sp>
      <p:sp>
        <p:nvSpPr>
          <p:cNvPr id="429" name="5. Evaluation of the Scenario"/>
          <p:cNvSpPr/>
          <p:nvPr/>
        </p:nvSpPr>
        <p:spPr>
          <a:xfrm>
            <a:off x="1995531" y="2259601"/>
            <a:ext cx="11251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5. Evaluation of the Scenario</a:t>
            </a:r>
          </a:p>
        </p:txBody>
      </p:sp>
      <p:sp>
        <p:nvSpPr>
          <p:cNvPr id="430" name="1. Problem Analysis"/>
          <p:cNvSpPr/>
          <p:nvPr/>
        </p:nvSpPr>
        <p:spPr>
          <a:xfrm>
            <a:off x="3727773" y="2259601"/>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Eight Step Scenario Planning Process</a:t>
            </a:r>
          </a:p>
        </p:txBody>
      </p:sp>
      <p:sp>
        <p:nvSpPr>
          <p:cNvPr id="433" name="Line"/>
          <p:cNvSpPr/>
          <p:nvPr/>
        </p:nvSpPr>
        <p:spPr>
          <a:xfrm>
            <a:off x="1318583" y="1527579"/>
            <a:ext cx="1428391" cy="969165"/>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4" name="Line"/>
          <p:cNvSpPr/>
          <p:nvPr/>
        </p:nvSpPr>
        <p:spPr>
          <a:xfrm>
            <a:off x="1315368" y="4462407"/>
            <a:ext cx="1572582" cy="1021789"/>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5" name="Line"/>
          <p:cNvSpPr/>
          <p:nvPr/>
        </p:nvSpPr>
        <p:spPr>
          <a:xfrm>
            <a:off x="3965236" y="4465149"/>
            <a:ext cx="1432897"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6" name="Line"/>
          <p:cNvSpPr/>
          <p:nvPr/>
        </p:nvSpPr>
        <p:spPr>
          <a:xfrm>
            <a:off x="2015751" y="2166760"/>
            <a:ext cx="593709" cy="387110"/>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7" name="Line"/>
          <p:cNvSpPr/>
          <p:nvPr/>
        </p:nvSpPr>
        <p:spPr>
          <a:xfrm>
            <a:off x="4235594" y="2214513"/>
            <a:ext cx="630893" cy="424245"/>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8" name="Line"/>
          <p:cNvSpPr/>
          <p:nvPr/>
        </p:nvSpPr>
        <p:spPr>
          <a:xfrm>
            <a:off x="4074685" y="1539322"/>
            <a:ext cx="1523016" cy="1108402"/>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9" name="Line"/>
          <p:cNvSpPr/>
          <p:nvPr/>
        </p:nvSpPr>
        <p:spPr>
          <a:xfrm flipH="1">
            <a:off x="322579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0" name="Line"/>
          <p:cNvSpPr/>
          <p:nvPr/>
        </p:nvSpPr>
        <p:spPr>
          <a:xfrm flipH="1">
            <a:off x="3416096"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1" name="Line"/>
          <p:cNvSpPr/>
          <p:nvPr/>
        </p:nvSpPr>
        <p:spPr>
          <a:xfrm flipH="1">
            <a:off x="362682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2" name="Line"/>
          <p:cNvSpPr/>
          <p:nvPr/>
        </p:nvSpPr>
        <p:spPr>
          <a:xfrm>
            <a:off x="3416463" y="2448652"/>
            <a:ext cx="0" cy="89149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3" name="Line"/>
          <p:cNvSpPr/>
          <p:nvPr/>
        </p:nvSpPr>
        <p:spPr>
          <a:xfrm flipH="1">
            <a:off x="1317416" y="3022002"/>
            <a:ext cx="0" cy="90238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4" name="Line"/>
          <p:cNvSpPr/>
          <p:nvPr/>
        </p:nvSpPr>
        <p:spPr>
          <a:xfrm flipH="1">
            <a:off x="5420661"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7" name="Line"/>
          <p:cNvSpPr/>
          <p:nvPr/>
        </p:nvSpPr>
        <p:spPr>
          <a:xfrm flipV="1">
            <a:off x="3334255" y="1735174"/>
            <a:ext cx="0" cy="27227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8" name="Line"/>
          <p:cNvSpPr/>
          <p:nvPr/>
        </p:nvSpPr>
        <p:spPr>
          <a:xfrm flipV="1">
            <a:off x="3502232" y="1735175"/>
            <a:ext cx="0" cy="272271"/>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9" name="Line"/>
          <p:cNvSpPr/>
          <p:nvPr/>
        </p:nvSpPr>
        <p:spPr>
          <a:xfrm>
            <a:off x="2015751" y="3022000"/>
            <a:ext cx="549728" cy="441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0" name="Line"/>
          <p:cNvSpPr/>
          <p:nvPr/>
        </p:nvSpPr>
        <p:spPr>
          <a:xfrm>
            <a:off x="1997727" y="3642870"/>
            <a:ext cx="566679" cy="4237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1" name="Line"/>
          <p:cNvSpPr/>
          <p:nvPr/>
        </p:nvSpPr>
        <p:spPr>
          <a:xfrm>
            <a:off x="3965236" y="4465149"/>
            <a:ext cx="1604124"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2" name="Line"/>
          <p:cNvSpPr/>
          <p:nvPr/>
        </p:nvSpPr>
        <p:spPr>
          <a:xfrm>
            <a:off x="3965236" y="4465149"/>
            <a:ext cx="1775350"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5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56" name="6. Scenarios"/>
          <p:cNvSpPr/>
          <p:nvPr/>
        </p:nvSpPr>
        <p:spPr>
          <a:xfrm>
            <a:off x="2852345" y="5386303"/>
            <a:ext cx="11251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 Scenarios</a:t>
            </a:r>
          </a:p>
        </p:txBody>
      </p:sp>
      <p:sp>
        <p:nvSpPr>
          <p:cNvPr id="457" name="7. Implications and Options"/>
          <p:cNvSpPr/>
          <p:nvPr/>
        </p:nvSpPr>
        <p:spPr>
          <a:xfrm>
            <a:off x="5038430" y="3987720"/>
            <a:ext cx="112510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 Implications and Options</a:t>
            </a:r>
          </a:p>
        </p:txBody>
      </p:sp>
      <p:sp>
        <p:nvSpPr>
          <p:cNvPr id="458" name="8. Early Indicators"/>
          <p:cNvSpPr/>
          <p:nvPr/>
        </p:nvSpPr>
        <p:spPr>
          <a:xfrm>
            <a:off x="4470706" y="2737906"/>
            <a:ext cx="16749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 Early Indicators</a:t>
            </a:r>
          </a:p>
        </p:txBody>
      </p:sp>
      <p:sp>
        <p:nvSpPr>
          <p:cNvPr id="459" name="5. Scenario Logics"/>
          <p:cNvSpPr/>
          <p:nvPr/>
        </p:nvSpPr>
        <p:spPr>
          <a:xfrm>
            <a:off x="2668708" y="3463206"/>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 Scenario Logics</a:t>
            </a:r>
          </a:p>
        </p:txBody>
      </p:sp>
      <p:sp>
        <p:nvSpPr>
          <p:cNvPr id="460" name="2. Key Factors"/>
          <p:cNvSpPr/>
          <p:nvPr/>
        </p:nvSpPr>
        <p:spPr>
          <a:xfrm>
            <a:off x="2668708" y="2136754"/>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Key Factors</a:t>
            </a:r>
          </a:p>
        </p:txBody>
      </p:sp>
      <p:sp>
        <p:nvSpPr>
          <p:cNvPr id="461" name="1. Focal Issue"/>
          <p:cNvSpPr/>
          <p:nvPr/>
        </p:nvSpPr>
        <p:spPr>
          <a:xfrm>
            <a:off x="2668708" y="1436936"/>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 Focal Issue</a:t>
            </a:r>
          </a:p>
        </p:txBody>
      </p:sp>
      <p:sp>
        <p:nvSpPr>
          <p:cNvPr id="462" name="3. External Forces"/>
          <p:cNvSpPr/>
          <p:nvPr/>
        </p:nvSpPr>
        <p:spPr>
          <a:xfrm>
            <a:off x="566701" y="2673808"/>
            <a:ext cx="150258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External Forces</a:t>
            </a:r>
          </a:p>
        </p:txBody>
      </p:sp>
      <p:sp>
        <p:nvSpPr>
          <p:cNvPr id="463" name="4. Critical Uncertainties"/>
          <p:cNvSpPr/>
          <p:nvPr/>
        </p:nvSpPr>
        <p:spPr>
          <a:xfrm>
            <a:off x="566701" y="4022603"/>
            <a:ext cx="1502587"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60893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79720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TQM Model</a:t>
            </a:r>
          </a:p>
        </p:txBody>
      </p:sp>
      <p:sp>
        <p:nvSpPr>
          <p:cNvPr id="466" name="Circle"/>
          <p:cNvSpPr/>
          <p:nvPr/>
        </p:nvSpPr>
        <p:spPr>
          <a:xfrm>
            <a:off x="1921001" y="2146700"/>
            <a:ext cx="2998005" cy="2998004"/>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7" name="Circle"/>
          <p:cNvSpPr/>
          <p:nvPr/>
        </p:nvSpPr>
        <p:spPr>
          <a:xfrm>
            <a:off x="2403135" y="2641983"/>
            <a:ext cx="2033736" cy="2033731"/>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8" name="Circle"/>
          <p:cNvSpPr/>
          <p:nvPr/>
        </p:nvSpPr>
        <p:spPr>
          <a:xfrm>
            <a:off x="2799717" y="3034184"/>
            <a:ext cx="1240567" cy="1240566"/>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9" name="TQM"/>
          <p:cNvSpPr/>
          <p:nvPr/>
        </p:nvSpPr>
        <p:spPr>
          <a:xfrm>
            <a:off x="2969737" y="3457279"/>
            <a:ext cx="976629" cy="3785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573"/>
              <a:t>TQM </a:t>
            </a:r>
          </a:p>
        </p:txBody>
      </p:sp>
      <p:sp>
        <p:nvSpPr>
          <p:cNvPr id="470" name="Circle"/>
          <p:cNvSpPr/>
          <p:nvPr/>
        </p:nvSpPr>
        <p:spPr>
          <a:xfrm>
            <a:off x="384953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1" name="Circle"/>
          <p:cNvSpPr/>
          <p:nvPr/>
        </p:nvSpPr>
        <p:spPr>
          <a:xfrm>
            <a:off x="179548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2" name="Circle"/>
          <p:cNvSpPr/>
          <p:nvPr/>
        </p:nvSpPr>
        <p:spPr>
          <a:xfrm>
            <a:off x="4362353"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3" name="Circle"/>
          <p:cNvSpPr/>
          <p:nvPr/>
        </p:nvSpPr>
        <p:spPr>
          <a:xfrm>
            <a:off x="1241631"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4" name="Circle"/>
          <p:cNvSpPr/>
          <p:nvPr/>
        </p:nvSpPr>
        <p:spPr>
          <a:xfrm>
            <a:off x="2801992" y="1467331"/>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5" name="Control"/>
          <p:cNvSpPr/>
          <p:nvPr/>
        </p:nvSpPr>
        <p:spPr>
          <a:xfrm>
            <a:off x="1388808" y="3101832"/>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476" name="Measure"/>
          <p:cNvSpPr/>
          <p:nvPr/>
        </p:nvSpPr>
        <p:spPr>
          <a:xfrm>
            <a:off x="4508994" y="3101832"/>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477" name="Analyze"/>
          <p:cNvSpPr/>
          <p:nvPr/>
        </p:nvSpPr>
        <p:spPr>
          <a:xfrm>
            <a:off x="3995608" y="4791658"/>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Analyze</a:t>
            </a:r>
          </a:p>
        </p:txBody>
      </p:sp>
      <p:sp>
        <p:nvSpPr>
          <p:cNvPr id="478" name="Improve"/>
          <p:cNvSpPr/>
          <p:nvPr/>
        </p:nvSpPr>
        <p:spPr>
          <a:xfrm>
            <a:off x="1939789" y="4791658"/>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479" name="Define"/>
          <p:cNvSpPr/>
          <p:nvPr/>
        </p:nvSpPr>
        <p:spPr>
          <a:xfrm>
            <a:off x="2950586" y="1999106"/>
            <a:ext cx="943562" cy="1735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8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D'Aveni's 7S Framework</a:t>
            </a:r>
          </a:p>
        </p:txBody>
      </p:sp>
      <p:sp>
        <p:nvSpPr>
          <p:cNvPr id="492" name="Line"/>
          <p:cNvSpPr/>
          <p:nvPr/>
        </p:nvSpPr>
        <p:spPr>
          <a:xfrm flipH="1" flipV="1">
            <a:off x="4182693" y="3821973"/>
            <a:ext cx="895087" cy="292951"/>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3" name="Circle"/>
          <p:cNvSpPr/>
          <p:nvPr/>
        </p:nvSpPr>
        <p:spPr>
          <a:xfrm>
            <a:off x="2842887" y="3323710"/>
            <a:ext cx="1082306" cy="1082305"/>
          </a:xfrm>
          <a:prstGeom prst="ellipse">
            <a:avLst/>
          </a:prstGeom>
          <a:solidFill>
            <a:schemeClr val="accent3"/>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94" name="Line"/>
          <p:cNvSpPr/>
          <p:nvPr/>
        </p:nvSpPr>
        <p:spPr>
          <a:xfrm flipH="1" flipV="1">
            <a:off x="4363205"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5" name="Line"/>
          <p:cNvSpPr/>
          <p:nvPr/>
        </p:nvSpPr>
        <p:spPr>
          <a:xfrm>
            <a:off x="3385568" y="2584543"/>
            <a:ext cx="0" cy="5135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6" name="Line"/>
          <p:cNvSpPr/>
          <p:nvPr/>
        </p:nvSpPr>
        <p:spPr>
          <a:xfrm flipV="1">
            <a:off x="2747031" y="5111709"/>
            <a:ext cx="1309039"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7" name="Market…"/>
          <p:cNvSpPr/>
          <p:nvPr/>
        </p:nvSpPr>
        <p:spPr>
          <a:xfrm>
            <a:off x="2778698" y="3677555"/>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Market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Disruption</a:t>
            </a:r>
          </a:p>
        </p:txBody>
      </p:sp>
      <p:sp>
        <p:nvSpPr>
          <p:cNvPr id="509" name="Line"/>
          <p:cNvSpPr/>
          <p:nvPr/>
        </p:nvSpPr>
        <p:spPr>
          <a:xfrm flipV="1">
            <a:off x="1706664"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0" name="Line"/>
          <p:cNvSpPr/>
          <p:nvPr/>
        </p:nvSpPr>
        <p:spPr>
          <a:xfrm flipV="1">
            <a:off x="1670928" y="3821972"/>
            <a:ext cx="895087" cy="29295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1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8" name="Rectangle"/>
          <p:cNvSpPr/>
          <p:nvPr/>
        </p:nvSpPr>
        <p:spPr>
          <a:xfrm>
            <a:off x="645530"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9" name="Rectangle"/>
          <p:cNvSpPr/>
          <p:nvPr/>
        </p:nvSpPr>
        <p:spPr>
          <a:xfrm>
            <a:off x="645530"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9" name="Capabilities"/>
          <p:cNvSpPr/>
          <p:nvPr/>
        </p:nvSpPr>
        <p:spPr>
          <a:xfrm>
            <a:off x="984217" y="4184804"/>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Capabilities</a:t>
            </a:r>
          </a:p>
        </p:txBody>
      </p:sp>
      <p:sp>
        <p:nvSpPr>
          <p:cNvPr id="502" name="Speed"/>
          <p:cNvSpPr/>
          <p:nvPr/>
        </p:nvSpPr>
        <p:spPr>
          <a:xfrm>
            <a:off x="774585" y="4948207"/>
            <a:ext cx="162920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Speed</a:t>
            </a:r>
          </a:p>
        </p:txBody>
      </p:sp>
      <p:sp>
        <p:nvSpPr>
          <p:cNvPr id="503" name="Surprise"/>
          <p:cNvSpPr/>
          <p:nvPr/>
        </p:nvSpPr>
        <p:spPr>
          <a:xfrm>
            <a:off x="1030163" y="5147310"/>
            <a:ext cx="111804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Surprise</a:t>
            </a:r>
          </a:p>
        </p:txBody>
      </p:sp>
      <p:sp>
        <p:nvSpPr>
          <p:cNvPr id="490" name="Rectangle"/>
          <p:cNvSpPr/>
          <p:nvPr/>
        </p:nvSpPr>
        <p:spPr>
          <a:xfrm>
            <a:off x="4325162"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1" name="Rectangle"/>
          <p:cNvSpPr/>
          <p:nvPr/>
        </p:nvSpPr>
        <p:spPr>
          <a:xfrm>
            <a:off x="4325162"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04" name="Tactics"/>
          <p:cNvSpPr/>
          <p:nvPr/>
        </p:nvSpPr>
        <p:spPr>
          <a:xfrm>
            <a:off x="4663849" y="4184804"/>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Tactics</a:t>
            </a:r>
          </a:p>
        </p:txBody>
      </p:sp>
      <p:sp>
        <p:nvSpPr>
          <p:cNvPr id="505" name="Shifting the Rules"/>
          <p:cNvSpPr/>
          <p:nvPr/>
        </p:nvSpPr>
        <p:spPr>
          <a:xfrm>
            <a:off x="4429049" y="4598326"/>
            <a:ext cx="16795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Shifting the Rules</a:t>
            </a:r>
          </a:p>
        </p:txBody>
      </p:sp>
      <p:sp>
        <p:nvSpPr>
          <p:cNvPr id="506" name="Signaling"/>
          <p:cNvSpPr/>
          <p:nvPr/>
        </p:nvSpPr>
        <p:spPr>
          <a:xfrm>
            <a:off x="4535860" y="4807640"/>
            <a:ext cx="146591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Signaling</a:t>
            </a:r>
          </a:p>
        </p:txBody>
      </p:sp>
      <p:sp>
        <p:nvSpPr>
          <p:cNvPr id="507" name="Simultaneous…"/>
          <p:cNvSpPr/>
          <p:nvPr/>
        </p:nvSpPr>
        <p:spPr>
          <a:xfrm>
            <a:off x="4556300" y="5042350"/>
            <a:ext cx="142503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Simultaneous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and Sequential</a:t>
            </a:r>
          </a:p>
        </p:txBody>
      </p:sp>
      <p:sp>
        <p:nvSpPr>
          <p:cNvPr id="508" name="Strategic Thrusts"/>
          <p:cNvSpPr/>
          <p:nvPr/>
        </p:nvSpPr>
        <p:spPr>
          <a:xfrm>
            <a:off x="4507661" y="5444093"/>
            <a:ext cx="152231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Strategic Thrusts</a:t>
            </a:r>
          </a:p>
        </p:txBody>
      </p:sp>
      <p:sp>
        <p:nvSpPr>
          <p:cNvPr id="485" name="Rectangle"/>
          <p:cNvSpPr/>
          <p:nvPr/>
        </p:nvSpPr>
        <p:spPr>
          <a:xfrm>
            <a:off x="2354661" y="1192943"/>
            <a:ext cx="2058757" cy="301207"/>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6" name="Rectangle"/>
          <p:cNvSpPr/>
          <p:nvPr/>
        </p:nvSpPr>
        <p:spPr>
          <a:xfrm>
            <a:off x="2354661" y="1565623"/>
            <a:ext cx="2058757" cy="1082306"/>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8" name="Vision"/>
          <p:cNvSpPr/>
          <p:nvPr/>
        </p:nvSpPr>
        <p:spPr>
          <a:xfrm>
            <a:off x="2788909" y="126972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Vision</a:t>
            </a:r>
          </a:p>
        </p:txBody>
      </p:sp>
      <p:sp>
        <p:nvSpPr>
          <p:cNvPr id="500" name="Stakeholder Satisfaction"/>
          <p:cNvSpPr/>
          <p:nvPr/>
        </p:nvSpPr>
        <p:spPr>
          <a:xfrm>
            <a:off x="2457070" y="1861932"/>
            <a:ext cx="18736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Stakeholder Satisfaction</a:t>
            </a:r>
          </a:p>
        </p:txBody>
      </p:sp>
      <p:sp>
        <p:nvSpPr>
          <p:cNvPr id="501" name="Strategic Soothsaying"/>
          <p:cNvSpPr/>
          <p:nvPr/>
        </p:nvSpPr>
        <p:spPr>
          <a:xfrm>
            <a:off x="2457070" y="2066141"/>
            <a:ext cx="18736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308273" y="1581416"/>
            <a:ext cx="4242431" cy="4022508"/>
          </a:xfrm>
          <a:prstGeom prst="rect">
            <a:avLst/>
          </a:prstGeom>
          <a:solidFill>
            <a:schemeClr val="accent4"/>
          </a:solidFill>
          <a:ln w="12700">
            <a:miter lim="400000"/>
          </a:ln>
        </p:spPr>
        <p:txBody>
          <a:bodyPr lIns="20421" tIns="20421" rIns="20421" bIns="20421" anchor="ctr"/>
          <a:lstStyle/>
          <a:p>
            <a:pPr marL="0" marR="0" defTabSz="331859">
              <a:defRPr sz="5600">
                <a:solidFill>
                  <a:srgbClr val="FFFFFF"/>
                </a:solidFill>
                <a:effectLst>
                  <a:outerShdw blurRad="38100" dist="12700" dir="5400000" rotWithShape="0">
                    <a:srgbClr val="000000">
                      <a:alpha val="50000"/>
                    </a:srgbClr>
                  </a:outerShdw>
                </a:effectLst>
                <a:uFillTx/>
              </a:defRPr>
            </a:pPr>
            <a:endParaRPr sz="2251" dirty="0">
              <a:solidFill>
                <a:schemeClr val="tx1"/>
              </a:solidFill>
              <a:latin typeface="Ubuntu" panose="020B0504030602030204" pitchFamily="34" charset="0"/>
            </a:endParaRPr>
          </a:p>
        </p:txBody>
      </p:sp>
      <p:sp>
        <p:nvSpPr>
          <p:cNvPr id="50" name="Square"/>
          <p:cNvSpPr/>
          <p:nvPr/>
        </p:nvSpPr>
        <p:spPr>
          <a:xfrm>
            <a:off x="2537591" y="2188838"/>
            <a:ext cx="1789119" cy="1795452"/>
          </a:xfrm>
          <a:prstGeom prst="rect">
            <a:avLst/>
          </a:prstGeom>
          <a:solidFill>
            <a:srgbClr val="FFFFFF"/>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a:xfrm>
            <a:off x="2638696" y="2285377"/>
            <a:ext cx="1576253" cy="1600461"/>
          </a:xfrm>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7" name="Introduction"/>
          <p:cNvSpPr/>
          <p:nvPr/>
        </p:nvSpPr>
        <p:spPr>
          <a:xfrm>
            <a:off x="667569"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Introduction</a:t>
            </a:r>
          </a:p>
        </p:txBody>
      </p:sp>
      <p:sp>
        <p:nvSpPr>
          <p:cNvPr id="4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49" name="Line"/>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 name="Alice Johnson"/>
          <p:cNvSpPr/>
          <p:nvPr/>
        </p:nvSpPr>
        <p:spPr>
          <a:xfrm>
            <a:off x="2914924" y="4259778"/>
            <a:ext cx="1029128"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206" dirty="0">
                <a:solidFill>
                  <a:schemeClr val="tx1"/>
                </a:solidFill>
              </a:rPr>
              <a:t>Alice Johnson</a:t>
            </a:r>
          </a:p>
        </p:txBody>
      </p:sp>
      <p:sp>
        <p:nvSpPr>
          <p:cNvPr id="52" name="Head of Marketing Dept."/>
          <p:cNvSpPr/>
          <p:nvPr/>
        </p:nvSpPr>
        <p:spPr>
          <a:xfrm>
            <a:off x="2563065" y="4501580"/>
            <a:ext cx="1732847" cy="18556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206">
                <a:solidFill>
                  <a:schemeClr val="tx1"/>
                </a:solidFill>
              </a:rPr>
              <a:t>Head of Marketing Dept.</a:t>
            </a:r>
          </a:p>
        </p:txBody>
      </p:sp>
      <p:sp>
        <p:nvSpPr>
          <p:cNvPr id="54" name="AliceJohnson@strategy.com"/>
          <p:cNvSpPr/>
          <p:nvPr/>
        </p:nvSpPr>
        <p:spPr>
          <a:xfrm>
            <a:off x="2427612" y="4780509"/>
            <a:ext cx="200375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Experience Curve</a:t>
            </a:r>
          </a:p>
        </p:txBody>
      </p:sp>
      <p:sp>
        <p:nvSpPr>
          <p:cNvPr id="516" name="Line"/>
          <p:cNvSpPr/>
          <p:nvPr/>
        </p:nvSpPr>
        <p:spPr>
          <a:xfrm flipH="1">
            <a:off x="1529862" y="1672241"/>
            <a:ext cx="1" cy="2985578"/>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7" name="Line"/>
          <p:cNvSpPr/>
          <p:nvPr/>
        </p:nvSpPr>
        <p:spPr>
          <a:xfrm flipH="1" flipV="1">
            <a:off x="1527795" y="4645541"/>
            <a:ext cx="4142034"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8" name="C1"/>
          <p:cNvSpPr/>
          <p:nvPr/>
        </p:nvSpPr>
        <p:spPr>
          <a:xfrm>
            <a:off x="1252723" y="3082078"/>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C1</a:t>
            </a:r>
          </a:p>
        </p:txBody>
      </p:sp>
      <p:sp>
        <p:nvSpPr>
          <p:cNvPr id="519" name="Line"/>
          <p:cNvSpPr/>
          <p:nvPr/>
        </p:nvSpPr>
        <p:spPr>
          <a:xfrm flipV="1">
            <a:off x="1565599" y="3168067"/>
            <a:ext cx="103415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0" name="Line"/>
          <p:cNvSpPr/>
          <p:nvPr/>
        </p:nvSpPr>
        <p:spPr>
          <a:xfrm>
            <a:off x="2599758" y="3160032"/>
            <a:ext cx="0" cy="145204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1" name="Line"/>
          <p:cNvSpPr/>
          <p:nvPr/>
        </p:nvSpPr>
        <p:spPr>
          <a:xfrm flipV="1">
            <a:off x="1565599" y="4020637"/>
            <a:ext cx="257092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2" name="Line"/>
          <p:cNvSpPr/>
          <p:nvPr/>
        </p:nvSpPr>
        <p:spPr>
          <a:xfrm>
            <a:off x="4136527" y="4023062"/>
            <a:ext cx="0" cy="58901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3" name="C2"/>
          <p:cNvSpPr/>
          <p:nvPr/>
        </p:nvSpPr>
        <p:spPr>
          <a:xfrm>
            <a:off x="1252723" y="3934648"/>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C2</a:t>
            </a:r>
          </a:p>
        </p:txBody>
      </p:sp>
      <p:sp>
        <p:nvSpPr>
          <p:cNvPr id="524" name="X1"/>
          <p:cNvSpPr/>
          <p:nvPr/>
        </p:nvSpPr>
        <p:spPr>
          <a:xfrm>
            <a:off x="2467763" y="4705535"/>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X1</a:t>
            </a:r>
          </a:p>
        </p:txBody>
      </p:sp>
      <p:sp>
        <p:nvSpPr>
          <p:cNvPr id="525" name="X2"/>
          <p:cNvSpPr/>
          <p:nvPr/>
        </p:nvSpPr>
        <p:spPr>
          <a:xfrm>
            <a:off x="4014642" y="4705535"/>
            <a:ext cx="2603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X2</a:t>
            </a:r>
          </a:p>
        </p:txBody>
      </p:sp>
      <p:sp>
        <p:nvSpPr>
          <p:cNvPr id="526" name="Line"/>
          <p:cNvSpPr/>
          <p:nvPr/>
        </p:nvSpPr>
        <p:spPr>
          <a:xfrm>
            <a:off x="1929265" y="1713161"/>
            <a:ext cx="3558332" cy="25321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27" name="Cumulative quantity of units produced"/>
          <p:cNvSpPr/>
          <p:nvPr/>
        </p:nvSpPr>
        <p:spPr>
          <a:xfrm>
            <a:off x="1642176" y="4969711"/>
            <a:ext cx="363491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Cumulative quantity of units produced</a:t>
            </a:r>
          </a:p>
        </p:txBody>
      </p:sp>
      <p:sp>
        <p:nvSpPr>
          <p:cNvPr id="528" name="Cost per one unit produced"/>
          <p:cNvSpPr/>
          <p:nvPr/>
        </p:nvSpPr>
        <p:spPr>
          <a:xfrm rot="16200000">
            <a:off x="-178142" y="3489200"/>
            <a:ext cx="24681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30"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Tipping Point Leadership</a:t>
            </a:r>
          </a:p>
        </p:txBody>
      </p:sp>
      <p:sp>
        <p:nvSpPr>
          <p:cNvPr id="534" name="Rectangle"/>
          <p:cNvSpPr/>
          <p:nvPr/>
        </p:nvSpPr>
        <p:spPr>
          <a:xfrm>
            <a:off x="2270117" y="1674547"/>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5" name="Rectangle"/>
          <p:cNvSpPr/>
          <p:nvPr/>
        </p:nvSpPr>
        <p:spPr>
          <a:xfrm>
            <a:off x="2270117" y="2047227"/>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6" name="Cognitive Hurdle"/>
          <p:cNvSpPr/>
          <p:nvPr/>
        </p:nvSpPr>
        <p:spPr>
          <a:xfrm>
            <a:off x="2575100" y="1751331"/>
            <a:ext cx="172045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Cognitive Hurdle</a:t>
            </a:r>
          </a:p>
        </p:txBody>
      </p:sp>
      <p:sp>
        <p:nvSpPr>
          <p:cNvPr id="537" name="Put managers face-to-face with problems and customers. Find new ways to communicate."/>
          <p:cNvSpPr/>
          <p:nvPr/>
        </p:nvSpPr>
        <p:spPr>
          <a:xfrm>
            <a:off x="2498523" y="2251248"/>
            <a:ext cx="187361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managers face-to-face with problems and customers. Find new ways to communicate.</a:t>
            </a:r>
          </a:p>
        </p:txBody>
      </p:sp>
      <p:sp>
        <p:nvSpPr>
          <p:cNvPr id="538" name="Rectangle"/>
          <p:cNvSpPr/>
          <p:nvPr/>
        </p:nvSpPr>
        <p:spPr>
          <a:xfrm>
            <a:off x="2270117" y="668031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9" name="Rectangle"/>
          <p:cNvSpPr/>
          <p:nvPr/>
        </p:nvSpPr>
        <p:spPr>
          <a:xfrm>
            <a:off x="2270117" y="705299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0" name="Motivational Hurdle"/>
          <p:cNvSpPr/>
          <p:nvPr/>
        </p:nvSpPr>
        <p:spPr>
          <a:xfrm>
            <a:off x="2409181" y="6757095"/>
            <a:ext cx="205229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Motivational Hurdle</a:t>
            </a:r>
          </a:p>
        </p:txBody>
      </p:sp>
      <p:sp>
        <p:nvSpPr>
          <p:cNvPr id="541" name="Put the stage lights on and frame the challenge to match the organization’s various levels."/>
          <p:cNvSpPr/>
          <p:nvPr/>
        </p:nvSpPr>
        <p:spPr>
          <a:xfrm>
            <a:off x="2498523" y="7257012"/>
            <a:ext cx="187361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the stage lights on and frame the challenge to match the organization’s various levels.</a:t>
            </a:r>
          </a:p>
        </p:txBody>
      </p:sp>
      <p:sp>
        <p:nvSpPr>
          <p:cNvPr id="542" name="Rectangle"/>
          <p:cNvSpPr/>
          <p:nvPr/>
        </p:nvSpPr>
        <p:spPr>
          <a:xfrm>
            <a:off x="636450"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3" name="Rectangle"/>
          <p:cNvSpPr/>
          <p:nvPr/>
        </p:nvSpPr>
        <p:spPr>
          <a:xfrm>
            <a:off x="636450"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4" name="Resource Hurdle"/>
          <p:cNvSpPr/>
          <p:nvPr/>
        </p:nvSpPr>
        <p:spPr>
          <a:xfrm>
            <a:off x="990494" y="4219806"/>
            <a:ext cx="154177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 Hurdle</a:t>
            </a:r>
          </a:p>
        </p:txBody>
      </p:sp>
      <p:sp>
        <p:nvSpPr>
          <p:cNvPr id="545" name="Focus on the hot spots and bargain with partner organizations."/>
          <p:cNvSpPr/>
          <p:nvPr/>
        </p:nvSpPr>
        <p:spPr>
          <a:xfrm>
            <a:off x="864855" y="4803239"/>
            <a:ext cx="1873613"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Focus on the hot spots and bargain with partner organizations.</a:t>
            </a:r>
          </a:p>
        </p:txBody>
      </p:sp>
      <p:sp>
        <p:nvSpPr>
          <p:cNvPr id="546" name="Rectangle"/>
          <p:cNvSpPr/>
          <p:nvPr/>
        </p:nvSpPr>
        <p:spPr>
          <a:xfrm>
            <a:off x="3868048"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7" name="Rectangle"/>
          <p:cNvSpPr/>
          <p:nvPr/>
        </p:nvSpPr>
        <p:spPr>
          <a:xfrm>
            <a:off x="3868048"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8" name="Political Hurdle"/>
          <p:cNvSpPr/>
          <p:nvPr/>
        </p:nvSpPr>
        <p:spPr>
          <a:xfrm>
            <a:off x="4428293" y="4219806"/>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Political Hurdle</a:t>
            </a:r>
          </a:p>
        </p:txBody>
      </p:sp>
      <p:sp>
        <p:nvSpPr>
          <p:cNvPr id="549" name="Identify and silence internal opponents; isolate external ones."/>
          <p:cNvSpPr/>
          <p:nvPr/>
        </p:nvSpPr>
        <p:spPr>
          <a:xfrm>
            <a:off x="4096454" y="4803239"/>
            <a:ext cx="1873613"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and silence internal opponents; isolate external ones.</a:t>
            </a:r>
          </a:p>
        </p:txBody>
      </p:sp>
      <p:sp>
        <p:nvSpPr>
          <p:cNvPr id="550" name="Line"/>
          <p:cNvSpPr/>
          <p:nvPr/>
        </p:nvSpPr>
        <p:spPr>
          <a:xfrm rot="73431">
            <a:off x="4649317" y="3342389"/>
            <a:ext cx="675691" cy="50732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1" name="Line"/>
          <p:cNvSpPr/>
          <p:nvPr/>
        </p:nvSpPr>
        <p:spPr>
          <a:xfrm rot="16923842">
            <a:off x="1453190" y="3350368"/>
            <a:ext cx="695985" cy="490780"/>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2" name="Line"/>
          <p:cNvSpPr/>
          <p:nvPr/>
        </p:nvSpPr>
        <p:spPr>
          <a:xfrm rot="10915820">
            <a:off x="1440221" y="5887131"/>
            <a:ext cx="657962" cy="48600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3" name="Line"/>
          <p:cNvSpPr/>
          <p:nvPr/>
        </p:nvSpPr>
        <p:spPr>
          <a:xfrm rot="5831393">
            <a:off x="4697572" y="5853430"/>
            <a:ext cx="628134" cy="54264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Niche Strategy</a:t>
            </a:r>
          </a:p>
        </p:txBody>
      </p:sp>
      <p:sp>
        <p:nvSpPr>
          <p:cNvPr id="556" name="Circle"/>
          <p:cNvSpPr/>
          <p:nvPr/>
        </p:nvSpPr>
        <p:spPr>
          <a:xfrm>
            <a:off x="1230621" y="1808603"/>
            <a:ext cx="3408051" cy="3409849"/>
          </a:xfrm>
          <a:prstGeom prst="ellipse">
            <a:avLst/>
          </a:pr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7" name="Oval"/>
          <p:cNvSpPr/>
          <p:nvPr/>
        </p:nvSpPr>
        <p:spPr>
          <a:xfrm>
            <a:off x="2378167" y="1372309"/>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8" name="Shape"/>
          <p:cNvSpPr/>
          <p:nvPr/>
        </p:nvSpPr>
        <p:spPr>
          <a:xfrm>
            <a:off x="2484421" y="1468409"/>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9" name="Oval"/>
          <p:cNvSpPr/>
          <p:nvPr/>
        </p:nvSpPr>
        <p:spPr>
          <a:xfrm>
            <a:off x="3653218" y="2318891"/>
            <a:ext cx="2141461"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0" name="Shape"/>
          <p:cNvSpPr/>
          <p:nvPr/>
        </p:nvSpPr>
        <p:spPr>
          <a:xfrm>
            <a:off x="3759473" y="2425201"/>
            <a:ext cx="1929743" cy="19307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1" name="Oval"/>
          <p:cNvSpPr/>
          <p:nvPr/>
        </p:nvSpPr>
        <p:spPr>
          <a:xfrm>
            <a:off x="2378167" y="3467042"/>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2" name="Shape"/>
          <p:cNvSpPr/>
          <p:nvPr/>
        </p:nvSpPr>
        <p:spPr>
          <a:xfrm>
            <a:off x="2484421" y="3573353"/>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3" name="Profitable Niche"/>
          <p:cNvSpPr/>
          <p:nvPr/>
        </p:nvSpPr>
        <p:spPr>
          <a:xfrm>
            <a:off x="1349659" y="3398714"/>
            <a:ext cx="1409039" cy="1633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Profitable Niche</a:t>
            </a:r>
          </a:p>
        </p:txBody>
      </p:sp>
      <p:sp>
        <p:nvSpPr>
          <p:cNvPr id="564" name="Low Competition"/>
          <p:cNvSpPr/>
          <p:nvPr/>
        </p:nvSpPr>
        <p:spPr>
          <a:xfrm>
            <a:off x="2687224" y="2317531"/>
            <a:ext cx="1409039" cy="1633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Low Competition</a:t>
            </a:r>
          </a:p>
        </p:txBody>
      </p:sp>
      <p:sp>
        <p:nvSpPr>
          <p:cNvPr id="565" name="Hight Market Demand"/>
          <p:cNvSpPr/>
          <p:nvPr/>
        </p:nvSpPr>
        <p:spPr>
          <a:xfrm>
            <a:off x="4065632" y="3180311"/>
            <a:ext cx="1409039"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Hight Market Demand</a:t>
            </a:r>
          </a:p>
        </p:txBody>
      </p:sp>
      <p:sp>
        <p:nvSpPr>
          <p:cNvPr id="566" name="Hight Income…"/>
          <p:cNvSpPr/>
          <p:nvPr/>
        </p:nvSpPr>
        <p:spPr>
          <a:xfrm>
            <a:off x="2743382" y="4328984"/>
            <a:ext cx="1409039"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Hight Income</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6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Fishbone Diagram</a:t>
            </a:r>
          </a:p>
        </p:txBody>
      </p:sp>
      <p:sp>
        <p:nvSpPr>
          <p:cNvPr id="572" name="Rounded Rectangle"/>
          <p:cNvSpPr/>
          <p:nvPr/>
        </p:nvSpPr>
        <p:spPr>
          <a:xfrm>
            <a:off x="849509"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573" name="Shape"/>
          <p:cNvSpPr/>
          <p:nvPr/>
        </p:nvSpPr>
        <p:spPr>
          <a:xfrm rot="16200000">
            <a:off x="3044864" y="5752786"/>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4" name="Shape"/>
          <p:cNvSpPr/>
          <p:nvPr/>
        </p:nvSpPr>
        <p:spPr>
          <a:xfrm rot="16200000">
            <a:off x="3048758" y="3893624"/>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5" name="Shape"/>
          <p:cNvSpPr/>
          <p:nvPr/>
        </p:nvSpPr>
        <p:spPr>
          <a:xfrm rot="16200000">
            <a:off x="3044864" y="1986023"/>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6" name="Shape"/>
          <p:cNvSpPr/>
          <p:nvPr/>
        </p:nvSpPr>
        <p:spPr>
          <a:xfrm rot="16200000">
            <a:off x="442578" y="5190681"/>
            <a:ext cx="5973102" cy="1282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7" name="Shape"/>
          <p:cNvSpPr/>
          <p:nvPr/>
        </p:nvSpPr>
        <p:spPr>
          <a:xfrm rot="16200000">
            <a:off x="3033184" y="1890977"/>
            <a:ext cx="784348" cy="101098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8" name="Line"/>
          <p:cNvSpPr/>
          <p:nvPr/>
        </p:nvSpPr>
        <p:spPr>
          <a:xfrm rot="16200000">
            <a:off x="1905758" y="4017787"/>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79" name="Line"/>
          <p:cNvSpPr/>
          <p:nvPr/>
        </p:nvSpPr>
        <p:spPr>
          <a:xfrm rot="16200000">
            <a:off x="2380542" y="3777843"/>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0" name="Line"/>
          <p:cNvSpPr/>
          <p:nvPr/>
        </p:nvSpPr>
        <p:spPr>
          <a:xfrm rot="16200000">
            <a:off x="3438178" y="3777595"/>
            <a:ext cx="1029062"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1" name="Line"/>
          <p:cNvSpPr/>
          <p:nvPr/>
        </p:nvSpPr>
        <p:spPr>
          <a:xfrm rot="16200000">
            <a:off x="3890556" y="4005658"/>
            <a:ext cx="1073874"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3" name="Line"/>
          <p:cNvSpPr/>
          <p:nvPr/>
        </p:nvSpPr>
        <p:spPr>
          <a:xfrm flipV="1">
            <a:off x="2431355" y="539132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4" name="Line"/>
          <p:cNvSpPr/>
          <p:nvPr/>
        </p:nvSpPr>
        <p:spPr>
          <a:xfrm flipV="1">
            <a:off x="2906140" y="5151383"/>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5" name="Line"/>
          <p:cNvSpPr/>
          <p:nvPr/>
        </p:nvSpPr>
        <p:spPr>
          <a:xfrm flipV="1">
            <a:off x="3952709" y="5157098"/>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6" name="Line"/>
          <p:cNvSpPr/>
          <p:nvPr/>
        </p:nvSpPr>
        <p:spPr>
          <a:xfrm flipV="1">
            <a:off x="4427493" y="5367861"/>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7" name="Line"/>
          <p:cNvSpPr/>
          <p:nvPr/>
        </p:nvSpPr>
        <p:spPr>
          <a:xfrm flipV="1">
            <a:off x="2431355" y="725128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8" name="Line"/>
          <p:cNvSpPr/>
          <p:nvPr/>
        </p:nvSpPr>
        <p:spPr>
          <a:xfrm flipV="1">
            <a:off x="2906140" y="7030101"/>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9" name="Line"/>
          <p:cNvSpPr/>
          <p:nvPr/>
        </p:nvSpPr>
        <p:spPr>
          <a:xfrm flipV="1">
            <a:off x="3952709" y="7035816"/>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0" name="Line"/>
          <p:cNvSpPr/>
          <p:nvPr/>
        </p:nvSpPr>
        <p:spPr>
          <a:xfrm flipV="1">
            <a:off x="4427493" y="7246578"/>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1" name="Cause 1"/>
          <p:cNvSpPr/>
          <p:nvPr/>
        </p:nvSpPr>
        <p:spPr>
          <a:xfrm rot="16200000">
            <a:off x="1604391" y="8109000"/>
            <a:ext cx="123035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2" name="Cause 2"/>
          <p:cNvSpPr/>
          <p:nvPr/>
        </p:nvSpPr>
        <p:spPr>
          <a:xfrm rot="16200000">
            <a:off x="1971966" y="7986476"/>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3" name="Cause 3"/>
          <p:cNvSpPr/>
          <p:nvPr/>
        </p:nvSpPr>
        <p:spPr>
          <a:xfrm rot="16200000">
            <a:off x="2316568" y="7876714"/>
            <a:ext cx="16234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4" name="Cause 1"/>
          <p:cNvSpPr/>
          <p:nvPr/>
        </p:nvSpPr>
        <p:spPr>
          <a:xfrm rot="16200000">
            <a:off x="1471656" y="6368123"/>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5" name="Cause 2"/>
          <p:cNvSpPr/>
          <p:nvPr/>
        </p:nvSpPr>
        <p:spPr>
          <a:xfrm rot="16200000">
            <a:off x="1971966" y="6112863"/>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6" name="Cause 3"/>
          <p:cNvSpPr/>
          <p:nvPr/>
        </p:nvSpPr>
        <p:spPr>
          <a:xfrm rot="16200000">
            <a:off x="2459515" y="5860155"/>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7" name="Cause 1"/>
          <p:cNvSpPr/>
          <p:nvPr/>
        </p:nvSpPr>
        <p:spPr>
          <a:xfrm rot="16200000">
            <a:off x="1522708" y="4438354"/>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8" name="Cause 2"/>
          <p:cNvSpPr/>
          <p:nvPr/>
        </p:nvSpPr>
        <p:spPr>
          <a:xfrm rot="16200000">
            <a:off x="2030676" y="4175435"/>
            <a:ext cx="127630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9" name="Cause 3"/>
          <p:cNvSpPr/>
          <p:nvPr/>
        </p:nvSpPr>
        <p:spPr>
          <a:xfrm rot="16200000">
            <a:off x="2459515" y="3981437"/>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0" name="Cause 1"/>
          <p:cNvSpPr/>
          <p:nvPr/>
        </p:nvSpPr>
        <p:spPr>
          <a:xfrm rot="16200000">
            <a:off x="2903667" y="7886924"/>
            <a:ext cx="16234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1" name="Cause 1"/>
          <p:cNvSpPr/>
          <p:nvPr/>
        </p:nvSpPr>
        <p:spPr>
          <a:xfrm rot="16200000">
            <a:off x="3069586" y="5847393"/>
            <a:ext cx="12916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2" name="Cause 1"/>
          <p:cNvSpPr/>
          <p:nvPr/>
        </p:nvSpPr>
        <p:spPr>
          <a:xfrm rot="16200000">
            <a:off x="3069586" y="3968674"/>
            <a:ext cx="12916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3" name="Cause 2"/>
          <p:cNvSpPr/>
          <p:nvPr/>
        </p:nvSpPr>
        <p:spPr>
          <a:xfrm rot="16200000">
            <a:off x="3478004" y="7986476"/>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4" name="Cause 2"/>
          <p:cNvSpPr/>
          <p:nvPr/>
        </p:nvSpPr>
        <p:spPr>
          <a:xfrm rot="16200000">
            <a:off x="3478004" y="6112863"/>
            <a:ext cx="13937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5" name="Cause 2"/>
          <p:cNvSpPr/>
          <p:nvPr/>
        </p:nvSpPr>
        <p:spPr>
          <a:xfrm rot="16200000">
            <a:off x="3506083" y="4206067"/>
            <a:ext cx="133756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6" name="Cause 3"/>
          <p:cNvSpPr/>
          <p:nvPr/>
        </p:nvSpPr>
        <p:spPr>
          <a:xfrm rot="16200000">
            <a:off x="4054892" y="8109000"/>
            <a:ext cx="123035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7" name="Cause 3"/>
          <p:cNvSpPr/>
          <p:nvPr/>
        </p:nvSpPr>
        <p:spPr>
          <a:xfrm rot="16200000">
            <a:off x="3922157" y="6368123"/>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8" name="Cause 3"/>
          <p:cNvSpPr/>
          <p:nvPr/>
        </p:nvSpPr>
        <p:spPr>
          <a:xfrm rot="16200000">
            <a:off x="3947683" y="4463879"/>
            <a:ext cx="14447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9" name="Line"/>
          <p:cNvSpPr/>
          <p:nvPr/>
        </p:nvSpPr>
        <p:spPr>
          <a:xfrm flipH="1">
            <a:off x="654865" y="1896509"/>
            <a:ext cx="5546545"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0" name="Line"/>
          <p:cNvSpPr/>
          <p:nvPr/>
        </p:nvSpPr>
        <p:spPr>
          <a:xfrm flipH="1" flipV="1">
            <a:off x="656590" y="1175261"/>
            <a:ext cx="0" cy="723025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1" name="Problem…"/>
          <p:cNvSpPr/>
          <p:nvPr/>
        </p:nvSpPr>
        <p:spPr>
          <a:xfrm>
            <a:off x="2783192" y="1366229"/>
            <a:ext cx="1291618"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Problem</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Quality/Feature</a:t>
            </a:r>
          </a:p>
        </p:txBody>
      </p:sp>
      <p:sp>
        <p:nvSpPr>
          <p:cNvPr id="612" name="Cause"/>
          <p:cNvSpPr/>
          <p:nvPr/>
        </p:nvSpPr>
        <p:spPr>
          <a:xfrm rot="16200000">
            <a:off x="-262051" y="5069339"/>
            <a:ext cx="149582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Cause</a:t>
            </a:r>
          </a:p>
        </p:txBody>
      </p:sp>
      <p:sp>
        <p:nvSpPr>
          <p:cNvPr id="613" name="Effect"/>
          <p:cNvSpPr/>
          <p:nvPr/>
        </p:nvSpPr>
        <p:spPr>
          <a:xfrm rot="16200000">
            <a:off x="57301" y="1414008"/>
            <a:ext cx="85712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Effect</a:t>
            </a:r>
          </a:p>
        </p:txBody>
      </p:sp>
      <p:sp>
        <p:nvSpPr>
          <p:cNvPr id="614" name="Description 3"/>
          <p:cNvSpPr/>
          <p:nvPr/>
        </p:nvSpPr>
        <p:spPr>
          <a:xfrm>
            <a:off x="899022" y="352840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5" name="Rounded Rectangle"/>
          <p:cNvSpPr/>
          <p:nvPr/>
        </p:nvSpPr>
        <p:spPr>
          <a:xfrm>
            <a:off x="849509"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6" name="Description 3"/>
          <p:cNvSpPr/>
          <p:nvPr/>
        </p:nvSpPr>
        <p:spPr>
          <a:xfrm>
            <a:off x="899022" y="5435268"/>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7" name="Rounded Rectangle"/>
          <p:cNvSpPr/>
          <p:nvPr/>
        </p:nvSpPr>
        <p:spPr>
          <a:xfrm>
            <a:off x="849509"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8" name="Description 3"/>
          <p:cNvSpPr/>
          <p:nvPr/>
        </p:nvSpPr>
        <p:spPr>
          <a:xfrm>
            <a:off x="899022" y="729107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Description 3</a:t>
            </a:r>
          </a:p>
        </p:txBody>
      </p:sp>
      <p:sp>
        <p:nvSpPr>
          <p:cNvPr id="619" name="Rounded Rectangle"/>
          <p:cNvSpPr/>
          <p:nvPr/>
        </p:nvSpPr>
        <p:spPr>
          <a:xfrm>
            <a:off x="4882016"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0" name="Description 3"/>
          <p:cNvSpPr/>
          <p:nvPr/>
        </p:nvSpPr>
        <p:spPr>
          <a:xfrm>
            <a:off x="4931529" y="352840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1" name="Rounded Rectangle"/>
          <p:cNvSpPr/>
          <p:nvPr/>
        </p:nvSpPr>
        <p:spPr>
          <a:xfrm>
            <a:off x="4882016"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2" name="Description 3"/>
          <p:cNvSpPr/>
          <p:nvPr/>
        </p:nvSpPr>
        <p:spPr>
          <a:xfrm>
            <a:off x="4931529" y="5435268"/>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3" name="Rounded Rectangle"/>
          <p:cNvSpPr/>
          <p:nvPr/>
        </p:nvSpPr>
        <p:spPr>
          <a:xfrm>
            <a:off x="4882016"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4" name="Description 3"/>
          <p:cNvSpPr/>
          <p:nvPr/>
        </p:nvSpPr>
        <p:spPr>
          <a:xfrm>
            <a:off x="4931529" y="7291077"/>
            <a:ext cx="107006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First Mover Advantage Model</a:t>
            </a:r>
          </a:p>
        </p:txBody>
      </p:sp>
      <p:sp>
        <p:nvSpPr>
          <p:cNvPr id="627" name="Rectangle"/>
          <p:cNvSpPr/>
          <p:nvPr/>
        </p:nvSpPr>
        <p:spPr>
          <a:xfrm>
            <a:off x="1587571" y="1986327"/>
            <a:ext cx="1779499" cy="123216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8" name="Rectangle"/>
          <p:cNvSpPr/>
          <p:nvPr/>
        </p:nvSpPr>
        <p:spPr>
          <a:xfrm>
            <a:off x="3534876" y="1981222"/>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9" name="Rectangle"/>
          <p:cNvSpPr/>
          <p:nvPr/>
        </p:nvSpPr>
        <p:spPr>
          <a:xfrm>
            <a:off x="1587571" y="3398475"/>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0" name="Rectangle"/>
          <p:cNvSpPr/>
          <p:nvPr/>
        </p:nvSpPr>
        <p:spPr>
          <a:xfrm>
            <a:off x="3534876" y="3398475"/>
            <a:ext cx="1779499" cy="123745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1" name="Calm Waters"/>
          <p:cNvSpPr/>
          <p:nvPr/>
        </p:nvSpPr>
        <p:spPr>
          <a:xfrm>
            <a:off x="1873006" y="251540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Calm Waters</a:t>
            </a:r>
          </a:p>
        </p:txBody>
      </p:sp>
      <p:sp>
        <p:nvSpPr>
          <p:cNvPr id="632" name="Market Leads"/>
          <p:cNvSpPr/>
          <p:nvPr/>
        </p:nvSpPr>
        <p:spPr>
          <a:xfrm>
            <a:off x="3818091" y="251540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 Leads</a:t>
            </a:r>
          </a:p>
        </p:txBody>
      </p:sp>
      <p:sp>
        <p:nvSpPr>
          <p:cNvPr id="633" name="Technology Leads"/>
          <p:cNvSpPr/>
          <p:nvPr/>
        </p:nvSpPr>
        <p:spPr>
          <a:xfrm>
            <a:off x="1873006" y="3851132"/>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Technology Leads</a:t>
            </a:r>
          </a:p>
        </p:txBody>
      </p:sp>
      <p:sp>
        <p:nvSpPr>
          <p:cNvPr id="634" name="Rough Seas"/>
          <p:cNvSpPr/>
          <p:nvPr/>
        </p:nvSpPr>
        <p:spPr>
          <a:xfrm>
            <a:off x="3818091" y="393464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Rough Seas</a:t>
            </a:r>
          </a:p>
        </p:txBody>
      </p:sp>
      <p:sp>
        <p:nvSpPr>
          <p:cNvPr id="635" name="Line"/>
          <p:cNvSpPr/>
          <p:nvPr/>
        </p:nvSpPr>
        <p:spPr>
          <a:xfrm flipH="1" flipV="1">
            <a:off x="1269908" y="2282392"/>
            <a:ext cx="0" cy="2097726"/>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6" name="Slow"/>
          <p:cNvSpPr/>
          <p:nvPr/>
        </p:nvSpPr>
        <p:spPr>
          <a:xfrm>
            <a:off x="997463" y="199977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37" name="Fast"/>
          <p:cNvSpPr/>
          <p:nvPr/>
        </p:nvSpPr>
        <p:spPr>
          <a:xfrm>
            <a:off x="997463" y="445027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38" name="Line"/>
          <p:cNvSpPr/>
          <p:nvPr/>
        </p:nvSpPr>
        <p:spPr>
          <a:xfrm>
            <a:off x="2166472" y="4945340"/>
            <a:ext cx="256575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9" name="Slow"/>
          <p:cNvSpPr/>
          <p:nvPr/>
        </p:nvSpPr>
        <p:spPr>
          <a:xfrm>
            <a:off x="1584626" y="486182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40" name="Fast"/>
          <p:cNvSpPr/>
          <p:nvPr/>
        </p:nvSpPr>
        <p:spPr>
          <a:xfrm>
            <a:off x="4775318" y="4861824"/>
            <a:ext cx="54115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41" name="Market Growth"/>
          <p:cNvSpPr/>
          <p:nvPr/>
        </p:nvSpPr>
        <p:spPr>
          <a:xfrm>
            <a:off x="2437132" y="5062900"/>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Market Growth</a:t>
            </a:r>
          </a:p>
        </p:txBody>
      </p:sp>
      <p:sp>
        <p:nvSpPr>
          <p:cNvPr id="642" name="Technology Evolution"/>
          <p:cNvSpPr/>
          <p:nvPr/>
        </p:nvSpPr>
        <p:spPr>
          <a:xfrm rot="16200000">
            <a:off x="58103" y="3245568"/>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44"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92813" y="2024452"/>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8" name="Rectangle"/>
          <p:cNvSpPr/>
          <p:nvPr/>
        </p:nvSpPr>
        <p:spPr>
          <a:xfrm>
            <a:off x="2692813" y="2474896"/>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9" name="Rectangle"/>
          <p:cNvSpPr/>
          <p:nvPr/>
        </p:nvSpPr>
        <p:spPr>
          <a:xfrm>
            <a:off x="2692813" y="5229433"/>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0" name="Rectangle"/>
          <p:cNvSpPr/>
          <p:nvPr/>
        </p:nvSpPr>
        <p:spPr>
          <a:xfrm>
            <a:off x="2692813" y="5679878"/>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1" name="Rectangle"/>
          <p:cNvSpPr/>
          <p:nvPr/>
        </p:nvSpPr>
        <p:spPr>
          <a:xfrm>
            <a:off x="633898"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2" name="Rectangle"/>
          <p:cNvSpPr/>
          <p:nvPr/>
        </p:nvSpPr>
        <p:spPr>
          <a:xfrm>
            <a:off x="633896"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3" name="Rectangle"/>
          <p:cNvSpPr/>
          <p:nvPr/>
        </p:nvSpPr>
        <p:spPr>
          <a:xfrm>
            <a:off x="4731596"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4" name="Rectangle"/>
          <p:cNvSpPr/>
          <p:nvPr/>
        </p:nvSpPr>
        <p:spPr>
          <a:xfrm>
            <a:off x="4731593"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5" name="Balanced Scorecard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Balanced Scorecard Framework</a:t>
            </a:r>
          </a:p>
        </p:txBody>
      </p:sp>
      <p:sp>
        <p:nvSpPr>
          <p:cNvPr id="656" name="Customer"/>
          <p:cNvSpPr/>
          <p:nvPr/>
        </p:nvSpPr>
        <p:spPr>
          <a:xfrm>
            <a:off x="635119" y="385033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a:t>
            </a:r>
          </a:p>
        </p:txBody>
      </p:sp>
      <p:sp>
        <p:nvSpPr>
          <p:cNvPr id="657" name="To achieve our vision, how you should appear to our customers"/>
          <p:cNvSpPr/>
          <p:nvPr/>
        </p:nvSpPr>
        <p:spPr>
          <a:xfrm>
            <a:off x="769641" y="4548624"/>
            <a:ext cx="1207106"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you should appear to our customers</a:t>
            </a:r>
          </a:p>
        </p:txBody>
      </p:sp>
      <p:sp>
        <p:nvSpPr>
          <p:cNvPr id="658" name="Internal Processes"/>
          <p:cNvSpPr/>
          <p:nvPr/>
        </p:nvSpPr>
        <p:spPr>
          <a:xfrm>
            <a:off x="4792652" y="385033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Internal Processes</a:t>
            </a:r>
          </a:p>
        </p:txBody>
      </p:sp>
      <p:sp>
        <p:nvSpPr>
          <p:cNvPr id="659" name="To satisfy our shareholders and customers, what business processes should we excel at?"/>
          <p:cNvSpPr/>
          <p:nvPr/>
        </p:nvSpPr>
        <p:spPr>
          <a:xfrm>
            <a:off x="4867338" y="4381591"/>
            <a:ext cx="1207106" cy="10021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satisfy our shareholders and customers, what business processes should we excel at?</a:t>
            </a:r>
          </a:p>
        </p:txBody>
      </p:sp>
      <p:sp>
        <p:nvSpPr>
          <p:cNvPr id="660" name="Learning &amp; Growth"/>
          <p:cNvSpPr/>
          <p:nvPr/>
        </p:nvSpPr>
        <p:spPr>
          <a:xfrm>
            <a:off x="2737801" y="5330843"/>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Learning &amp; Growth</a:t>
            </a:r>
          </a:p>
        </p:txBody>
      </p:sp>
      <p:sp>
        <p:nvSpPr>
          <p:cNvPr id="661" name="To achieve our vision, how will we sustain our ability to change and improve?"/>
          <p:cNvSpPr/>
          <p:nvPr/>
        </p:nvSpPr>
        <p:spPr>
          <a:xfrm>
            <a:off x="2802772" y="5939288"/>
            <a:ext cx="1258674"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will we sustain our ability to change and improve?</a:t>
            </a:r>
          </a:p>
        </p:txBody>
      </p:sp>
      <p:sp>
        <p:nvSpPr>
          <p:cNvPr id="662" name="Financial"/>
          <p:cNvSpPr/>
          <p:nvPr/>
        </p:nvSpPr>
        <p:spPr>
          <a:xfrm>
            <a:off x="2737801" y="214290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a:t>
            </a:r>
          </a:p>
        </p:txBody>
      </p:sp>
      <p:sp>
        <p:nvSpPr>
          <p:cNvPr id="663" name="To succeed…"/>
          <p:cNvSpPr/>
          <p:nvPr/>
        </p:nvSpPr>
        <p:spPr>
          <a:xfrm>
            <a:off x="2869419" y="2713734"/>
            <a:ext cx="1125380" cy="8351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To succeed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financially, how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should we appear to our shareholders?</a:t>
            </a:r>
          </a:p>
        </p:txBody>
      </p:sp>
      <p:sp>
        <p:nvSpPr>
          <p:cNvPr id="664" name="Rectangle"/>
          <p:cNvSpPr/>
          <p:nvPr/>
        </p:nvSpPr>
        <p:spPr>
          <a:xfrm>
            <a:off x="2670877" y="4390092"/>
            <a:ext cx="1612530" cy="377786"/>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65" name="Vision &amp; Strategy"/>
          <p:cNvSpPr/>
          <p:nvPr/>
        </p:nvSpPr>
        <p:spPr>
          <a:xfrm>
            <a:off x="2773661" y="449546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Vision &amp; Strategy</a:t>
            </a:r>
          </a:p>
        </p:txBody>
      </p:sp>
      <p:sp>
        <p:nvSpPr>
          <p:cNvPr id="666" name="Line"/>
          <p:cNvSpPr/>
          <p:nvPr/>
        </p:nvSpPr>
        <p:spPr>
          <a:xfrm flipH="1">
            <a:off x="2349809"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8" name="Line"/>
          <p:cNvSpPr/>
          <p:nvPr/>
        </p:nvSpPr>
        <p:spPr>
          <a:xfrm flipH="1" flipV="1">
            <a:off x="3432109" y="4031880"/>
            <a:ext cx="0" cy="2675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9" name="Line"/>
          <p:cNvSpPr/>
          <p:nvPr/>
        </p:nvSpPr>
        <p:spPr>
          <a:xfrm>
            <a:off x="3432109" y="4837347"/>
            <a:ext cx="0" cy="25999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0" name="Line"/>
          <p:cNvSpPr/>
          <p:nvPr/>
        </p:nvSpPr>
        <p:spPr>
          <a:xfrm flipH="1" flipV="1">
            <a:off x="1305786"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1" name="Line"/>
          <p:cNvSpPr/>
          <p:nvPr/>
        </p:nvSpPr>
        <p:spPr>
          <a:xfrm>
            <a:off x="1305786" y="3177736"/>
            <a:ext cx="1161263"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2" name="Line"/>
          <p:cNvSpPr/>
          <p:nvPr/>
        </p:nvSpPr>
        <p:spPr>
          <a:xfrm flipH="1" flipV="1">
            <a:off x="5507375"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3" name="Line"/>
          <p:cNvSpPr/>
          <p:nvPr/>
        </p:nvSpPr>
        <p:spPr>
          <a:xfrm>
            <a:off x="4388205" y="3177691"/>
            <a:ext cx="112563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4" name="Line"/>
          <p:cNvSpPr/>
          <p:nvPr/>
        </p:nvSpPr>
        <p:spPr>
          <a:xfrm flipH="1" flipV="1">
            <a:off x="5507375" y="5821897"/>
            <a:ext cx="0" cy="387045"/>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5" name="Line"/>
          <p:cNvSpPr/>
          <p:nvPr/>
        </p:nvSpPr>
        <p:spPr>
          <a:xfrm>
            <a:off x="4397170" y="6199976"/>
            <a:ext cx="111020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6" name="Line"/>
          <p:cNvSpPr/>
          <p:nvPr/>
        </p:nvSpPr>
        <p:spPr>
          <a:xfrm flipH="1" flipV="1">
            <a:off x="1316007" y="5812931"/>
            <a:ext cx="0" cy="37596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7" name="Line"/>
          <p:cNvSpPr/>
          <p:nvPr/>
        </p:nvSpPr>
        <p:spPr>
          <a:xfrm>
            <a:off x="1306702" y="6200009"/>
            <a:ext cx="1160346"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22164"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VMOST Analysis Model</a:t>
            </a:r>
          </a:p>
        </p:txBody>
      </p:sp>
      <p:sp>
        <p:nvSpPr>
          <p:cNvPr id="680" name="Triangle"/>
          <p:cNvSpPr/>
          <p:nvPr/>
        </p:nvSpPr>
        <p:spPr>
          <a:xfrm>
            <a:off x="1293682" y="1618636"/>
            <a:ext cx="4262851" cy="34562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81" name="Line"/>
          <p:cNvSpPr/>
          <p:nvPr/>
        </p:nvSpPr>
        <p:spPr>
          <a:xfrm flipV="1">
            <a:off x="2524556" y="2856544"/>
            <a:ext cx="1808963" cy="69"/>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2" name="Line"/>
          <p:cNvSpPr/>
          <p:nvPr/>
        </p:nvSpPr>
        <p:spPr>
          <a:xfrm flipV="1">
            <a:off x="2066478" y="3642527"/>
            <a:ext cx="2725119" cy="208"/>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3" name="Line"/>
          <p:cNvSpPr/>
          <p:nvPr/>
        </p:nvSpPr>
        <p:spPr>
          <a:xfrm flipV="1">
            <a:off x="1684144" y="4387675"/>
            <a:ext cx="3499998" cy="294"/>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4" name="VM"/>
          <p:cNvSpPr/>
          <p:nvPr/>
        </p:nvSpPr>
        <p:spPr>
          <a:xfrm>
            <a:off x="3293466" y="2002592"/>
            <a:ext cx="270577" cy="7127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VM</a:t>
            </a:r>
          </a:p>
        </p:txBody>
      </p:sp>
      <p:sp>
        <p:nvSpPr>
          <p:cNvPr id="685" name="O"/>
          <p:cNvSpPr/>
          <p:nvPr/>
        </p:nvSpPr>
        <p:spPr>
          <a:xfrm>
            <a:off x="3119889" y="3069088"/>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O</a:t>
            </a:r>
          </a:p>
        </p:txBody>
      </p:sp>
      <p:sp>
        <p:nvSpPr>
          <p:cNvPr id="686" name="S"/>
          <p:cNvSpPr/>
          <p:nvPr/>
        </p:nvSpPr>
        <p:spPr>
          <a:xfrm>
            <a:off x="3119889" y="3829764"/>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S</a:t>
            </a:r>
          </a:p>
        </p:txBody>
      </p:sp>
      <p:sp>
        <p:nvSpPr>
          <p:cNvPr id="687" name="T"/>
          <p:cNvSpPr/>
          <p:nvPr/>
        </p:nvSpPr>
        <p:spPr>
          <a:xfrm>
            <a:off x="3119889" y="4549599"/>
            <a:ext cx="617731" cy="3563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T</a:t>
            </a:r>
          </a:p>
        </p:txBody>
      </p:sp>
      <p:sp>
        <p:nvSpPr>
          <p:cNvPr id="688" name="Rectangle"/>
          <p:cNvSpPr/>
          <p:nvPr/>
        </p:nvSpPr>
        <p:spPr>
          <a:xfrm>
            <a:off x="3805320" y="2248536"/>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89" name="Vision &amp; Mission"/>
          <p:cNvSpPr/>
          <p:nvPr/>
        </p:nvSpPr>
        <p:spPr>
          <a:xfrm>
            <a:off x="3975012" y="2336717"/>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Vision &amp; Mission</a:t>
            </a:r>
          </a:p>
        </p:txBody>
      </p:sp>
      <p:sp>
        <p:nvSpPr>
          <p:cNvPr id="690" name="Rectangle"/>
          <p:cNvSpPr/>
          <p:nvPr/>
        </p:nvSpPr>
        <p:spPr>
          <a:xfrm>
            <a:off x="3805320" y="3070475"/>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1" name="Objectives"/>
          <p:cNvSpPr/>
          <p:nvPr/>
        </p:nvSpPr>
        <p:spPr>
          <a:xfrm>
            <a:off x="3975012" y="3158656"/>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Objectives</a:t>
            </a:r>
          </a:p>
        </p:txBody>
      </p:sp>
      <p:sp>
        <p:nvSpPr>
          <p:cNvPr id="692" name="Rectangle"/>
          <p:cNvSpPr/>
          <p:nvPr/>
        </p:nvSpPr>
        <p:spPr>
          <a:xfrm>
            <a:off x="3805320" y="3831151"/>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3" name="Strategy"/>
          <p:cNvSpPr/>
          <p:nvPr/>
        </p:nvSpPr>
        <p:spPr>
          <a:xfrm>
            <a:off x="3975012" y="3924438"/>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Strategy</a:t>
            </a:r>
          </a:p>
        </p:txBody>
      </p:sp>
      <p:sp>
        <p:nvSpPr>
          <p:cNvPr id="694" name="Rectangle"/>
          <p:cNvSpPr/>
          <p:nvPr/>
        </p:nvSpPr>
        <p:spPr>
          <a:xfrm>
            <a:off x="3805320" y="4556092"/>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5" name="Tactics"/>
          <p:cNvSpPr/>
          <p:nvPr/>
        </p:nvSpPr>
        <p:spPr>
          <a:xfrm>
            <a:off x="3975012" y="4649378"/>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97"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TBL Triple Bottom Line Strategy</a:t>
            </a:r>
          </a:p>
        </p:txBody>
      </p:sp>
      <p:sp>
        <p:nvSpPr>
          <p:cNvPr id="701" name="Shape"/>
          <p:cNvSpPr/>
          <p:nvPr/>
        </p:nvSpPr>
        <p:spPr>
          <a:xfrm rot="15894">
            <a:off x="1134718" y="3137509"/>
            <a:ext cx="2131447" cy="256835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2" name="Shape"/>
          <p:cNvSpPr/>
          <p:nvPr/>
        </p:nvSpPr>
        <p:spPr>
          <a:xfrm rot="21533139">
            <a:off x="3556998" y="3122403"/>
            <a:ext cx="2167303" cy="258228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3" name="Shape"/>
          <p:cNvSpPr/>
          <p:nvPr/>
        </p:nvSpPr>
        <p:spPr>
          <a:xfrm>
            <a:off x="2866436" y="4281024"/>
            <a:ext cx="1110212" cy="1128310"/>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4" name="Shape"/>
          <p:cNvSpPr/>
          <p:nvPr/>
        </p:nvSpPr>
        <p:spPr>
          <a:xfrm>
            <a:off x="2016512" y="1339727"/>
            <a:ext cx="2778185" cy="158380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5" name="Shape"/>
          <p:cNvSpPr/>
          <p:nvPr/>
        </p:nvSpPr>
        <p:spPr>
          <a:xfrm>
            <a:off x="2037761"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6" name="Shape"/>
          <p:cNvSpPr/>
          <p:nvPr/>
        </p:nvSpPr>
        <p:spPr>
          <a:xfrm>
            <a:off x="3546374"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7" name="Shape"/>
          <p:cNvSpPr/>
          <p:nvPr/>
        </p:nvSpPr>
        <p:spPr>
          <a:xfrm>
            <a:off x="2871747" y="3170235"/>
            <a:ext cx="1102447" cy="1062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8" name="People"/>
          <p:cNvSpPr/>
          <p:nvPr/>
        </p:nvSpPr>
        <p:spPr>
          <a:xfrm>
            <a:off x="2815428" y="2015089"/>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709" name="Planet"/>
          <p:cNvSpPr/>
          <p:nvPr/>
        </p:nvSpPr>
        <p:spPr>
          <a:xfrm>
            <a:off x="1294075" y="44655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Planet</a:t>
            </a:r>
          </a:p>
        </p:txBody>
      </p:sp>
      <p:sp>
        <p:nvSpPr>
          <p:cNvPr id="710" name="Profit"/>
          <p:cNvSpPr/>
          <p:nvPr/>
        </p:nvSpPr>
        <p:spPr>
          <a:xfrm>
            <a:off x="4352096" y="44655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a:t>
            </a:r>
          </a:p>
        </p:txBody>
      </p:sp>
      <p:sp>
        <p:nvSpPr>
          <p:cNvPr id="711" name="Bearable"/>
          <p:cNvSpPr/>
          <p:nvPr/>
        </p:nvSpPr>
        <p:spPr>
          <a:xfrm>
            <a:off x="1927121" y="319949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Bearable</a:t>
            </a:r>
          </a:p>
        </p:txBody>
      </p:sp>
      <p:sp>
        <p:nvSpPr>
          <p:cNvPr id="712" name="Equitable"/>
          <p:cNvSpPr/>
          <p:nvPr/>
        </p:nvSpPr>
        <p:spPr>
          <a:xfrm>
            <a:off x="3688418" y="3199498"/>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Equitable</a:t>
            </a:r>
          </a:p>
        </p:txBody>
      </p:sp>
      <p:sp>
        <p:nvSpPr>
          <p:cNvPr id="713" name="Sustainable"/>
          <p:cNvSpPr/>
          <p:nvPr/>
        </p:nvSpPr>
        <p:spPr>
          <a:xfrm>
            <a:off x="2815428" y="374065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Sustainable</a:t>
            </a:r>
          </a:p>
        </p:txBody>
      </p:sp>
      <p:sp>
        <p:nvSpPr>
          <p:cNvPr id="714" name="Viable"/>
          <p:cNvSpPr/>
          <p:nvPr/>
        </p:nvSpPr>
        <p:spPr>
          <a:xfrm>
            <a:off x="2815428" y="4741271"/>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71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Benchmarking Process</a:t>
            </a:r>
          </a:p>
        </p:txBody>
      </p:sp>
      <p:sp>
        <p:nvSpPr>
          <p:cNvPr id="720" name="Planning"/>
          <p:cNvSpPr/>
          <p:nvPr/>
        </p:nvSpPr>
        <p:spPr>
          <a:xfrm>
            <a:off x="2470991" y="7094007"/>
            <a:ext cx="194907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Planning</a:t>
            </a:r>
          </a:p>
        </p:txBody>
      </p:sp>
      <p:sp>
        <p:nvSpPr>
          <p:cNvPr id="721" name="Analyses"/>
          <p:cNvSpPr/>
          <p:nvPr/>
        </p:nvSpPr>
        <p:spPr>
          <a:xfrm>
            <a:off x="2840560" y="5716217"/>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Analyses</a:t>
            </a:r>
          </a:p>
        </p:txBody>
      </p:sp>
      <p:sp>
        <p:nvSpPr>
          <p:cNvPr id="722" name="Outcomes"/>
          <p:cNvSpPr/>
          <p:nvPr/>
        </p:nvSpPr>
        <p:spPr>
          <a:xfrm>
            <a:off x="2840560" y="4268182"/>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Outcomes</a:t>
            </a:r>
          </a:p>
        </p:txBody>
      </p:sp>
      <p:sp>
        <p:nvSpPr>
          <p:cNvPr id="723" name="Implementation"/>
          <p:cNvSpPr/>
          <p:nvPr/>
        </p:nvSpPr>
        <p:spPr>
          <a:xfrm>
            <a:off x="2840560" y="2681253"/>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Implementation</a:t>
            </a:r>
          </a:p>
        </p:txBody>
      </p:sp>
      <p:sp>
        <p:nvSpPr>
          <p:cNvPr id="724" name="Completion"/>
          <p:cNvSpPr/>
          <p:nvPr/>
        </p:nvSpPr>
        <p:spPr>
          <a:xfrm>
            <a:off x="2840560" y="137599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Completion</a:t>
            </a:r>
          </a:p>
        </p:txBody>
      </p:sp>
      <p:sp>
        <p:nvSpPr>
          <p:cNvPr id="725" name="What is to be benchmarked?…"/>
          <p:cNvSpPr/>
          <p:nvPr/>
        </p:nvSpPr>
        <p:spPr>
          <a:xfrm>
            <a:off x="683608" y="7360601"/>
            <a:ext cx="552383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What is to be benchmarked?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Who to benchmark against?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Methodology &amp; Data</a:t>
            </a:r>
          </a:p>
        </p:txBody>
      </p:sp>
      <p:sp>
        <p:nvSpPr>
          <p:cNvPr id="726" name="Gap analysis…"/>
          <p:cNvSpPr/>
          <p:nvPr/>
        </p:nvSpPr>
        <p:spPr>
          <a:xfrm>
            <a:off x="683608" y="5986929"/>
            <a:ext cx="552383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Gap analysis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Future performance projections</a:t>
            </a:r>
          </a:p>
        </p:txBody>
      </p:sp>
      <p:sp>
        <p:nvSpPr>
          <p:cNvPr id="727" name="Communication and organizational buy-in…"/>
          <p:cNvSpPr/>
          <p:nvPr/>
        </p:nvSpPr>
        <p:spPr>
          <a:xfrm>
            <a:off x="663187" y="4498432"/>
            <a:ext cx="556468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Communication and organizational buy-in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Goal setting</a:t>
            </a:r>
          </a:p>
        </p:txBody>
      </p:sp>
      <p:sp>
        <p:nvSpPr>
          <p:cNvPr id="728" name="Action Plan…"/>
          <p:cNvSpPr/>
          <p:nvPr/>
        </p:nvSpPr>
        <p:spPr>
          <a:xfrm>
            <a:off x="663187" y="2939558"/>
            <a:ext cx="556468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Action Plan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Implement &amp; monitor progress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Review and recalibrate</a:t>
            </a:r>
          </a:p>
        </p:txBody>
      </p:sp>
      <p:sp>
        <p:nvSpPr>
          <p:cNvPr id="729" name="Gained leadership in the industry…"/>
          <p:cNvSpPr/>
          <p:nvPr/>
        </p:nvSpPr>
        <p:spPr>
          <a:xfrm>
            <a:off x="683608" y="1648683"/>
            <a:ext cx="552383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Gained leadership in the 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New practiced fully integrated in the company</a:t>
            </a:r>
          </a:p>
        </p:txBody>
      </p:sp>
      <p:sp>
        <p:nvSpPr>
          <p:cNvPr id="730" name="Triangle"/>
          <p:cNvSpPr/>
          <p:nvPr/>
        </p:nvSpPr>
        <p:spPr>
          <a:xfrm rot="8100000">
            <a:off x="3294871" y="8071255"/>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1" name="Triangle"/>
          <p:cNvSpPr/>
          <p:nvPr/>
        </p:nvSpPr>
        <p:spPr>
          <a:xfrm rot="8100000">
            <a:off x="3294871" y="6585399"/>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2" name="Triangle"/>
          <p:cNvSpPr/>
          <p:nvPr/>
        </p:nvSpPr>
        <p:spPr>
          <a:xfrm rot="8100000">
            <a:off x="3294871" y="5115154"/>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3" name="Triangle"/>
          <p:cNvSpPr/>
          <p:nvPr/>
        </p:nvSpPr>
        <p:spPr>
          <a:xfrm rot="8100000">
            <a:off x="3294871" y="3639182"/>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4" name="Triangle"/>
          <p:cNvSpPr/>
          <p:nvPr/>
        </p:nvSpPr>
        <p:spPr>
          <a:xfrm rot="8100000">
            <a:off x="3294871" y="2163497"/>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5" name="Line"/>
          <p:cNvSpPr/>
          <p:nvPr/>
        </p:nvSpPr>
        <p:spPr>
          <a:xfrm>
            <a:off x="987105" y="8348199"/>
            <a:ext cx="496959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6" name="Line"/>
          <p:cNvSpPr/>
          <p:nvPr/>
        </p:nvSpPr>
        <p:spPr>
          <a:xfrm>
            <a:off x="1315347" y="6872428"/>
            <a:ext cx="4291710"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7" name="Line"/>
          <p:cNvSpPr/>
          <p:nvPr/>
        </p:nvSpPr>
        <p:spPr>
          <a:xfrm>
            <a:off x="1636636" y="5396657"/>
            <a:ext cx="3672745"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8" name="Line"/>
          <p:cNvSpPr/>
          <p:nvPr/>
        </p:nvSpPr>
        <p:spPr>
          <a:xfrm>
            <a:off x="1977177" y="3920885"/>
            <a:ext cx="2966453"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9" name="Line"/>
          <p:cNvSpPr/>
          <p:nvPr/>
        </p:nvSpPr>
        <p:spPr>
          <a:xfrm>
            <a:off x="2369604" y="2445114"/>
            <a:ext cx="214260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385574" y="1455266"/>
          <a:ext cx="4079064"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601643" y="2669862"/>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744" name="Performance…"/>
          <p:cNvSpPr/>
          <p:nvPr/>
        </p:nvSpPr>
        <p:spPr>
          <a:xfrm>
            <a:off x="3686476" y="2096216"/>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Management</a:t>
            </a:r>
          </a:p>
        </p:txBody>
      </p:sp>
      <p:sp>
        <p:nvSpPr>
          <p:cNvPr id="745" name="Competency…"/>
          <p:cNvSpPr/>
          <p:nvPr/>
        </p:nvSpPr>
        <p:spPr>
          <a:xfrm>
            <a:off x="2839011" y="3255099"/>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Competency</a:t>
            </a:r>
          </a:p>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Framework</a:t>
            </a:r>
          </a:p>
        </p:txBody>
      </p:sp>
      <p:sp>
        <p:nvSpPr>
          <p:cNvPr id="746" name="Career Development"/>
          <p:cNvSpPr/>
          <p:nvPr/>
        </p:nvSpPr>
        <p:spPr>
          <a:xfrm>
            <a:off x="2849222" y="4679453"/>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Career Development</a:t>
            </a:r>
          </a:p>
        </p:txBody>
      </p:sp>
      <p:sp>
        <p:nvSpPr>
          <p:cNvPr id="747" name="Succession…"/>
          <p:cNvSpPr/>
          <p:nvPr/>
        </p:nvSpPr>
        <p:spPr>
          <a:xfrm>
            <a:off x="1511656" y="3683937"/>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Succession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Planning</a:t>
            </a:r>
          </a:p>
        </p:txBody>
      </p:sp>
      <p:sp>
        <p:nvSpPr>
          <p:cNvPr id="748" name="Recruitment…"/>
          <p:cNvSpPr/>
          <p:nvPr/>
        </p:nvSpPr>
        <p:spPr>
          <a:xfrm>
            <a:off x="2001757" y="2096216"/>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Recruitment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&amp; Selection</a:t>
            </a:r>
          </a:p>
        </p:txBody>
      </p:sp>
      <p:sp>
        <p:nvSpPr>
          <p:cNvPr id="749" name="Training &amp; Development"/>
          <p:cNvSpPr/>
          <p:nvPr/>
        </p:nvSpPr>
        <p:spPr>
          <a:xfrm>
            <a:off x="4171471" y="3683937"/>
            <a:ext cx="1169094" cy="41352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Training</a:t>
            </a:r>
            <a:br>
              <a:rPr sz="1206" dirty="0">
                <a:solidFill>
                  <a:schemeClr val="tx1"/>
                </a:solidFill>
              </a:rPr>
            </a:br>
            <a:r>
              <a:rPr sz="1206" dirty="0">
                <a:solidFill>
                  <a:schemeClr val="tx1"/>
                </a:solidFill>
              </a:rPr>
              <a:t>&amp; Development</a:t>
            </a:r>
          </a:p>
        </p:txBody>
      </p:sp>
      <p:sp>
        <p:nvSpPr>
          <p:cNvPr id="750" name="Arrow"/>
          <p:cNvSpPr/>
          <p:nvPr/>
        </p:nvSpPr>
        <p:spPr>
          <a:xfrm rot="4318934">
            <a:off x="4528699" y="2928978"/>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1" name="Arrow"/>
          <p:cNvSpPr/>
          <p:nvPr/>
        </p:nvSpPr>
        <p:spPr>
          <a:xfrm rot="8619518">
            <a:off x="3966446" y="4430189"/>
            <a:ext cx="403312" cy="510522"/>
          </a:xfrm>
          <a:prstGeom prst="rightArrow">
            <a:avLst>
              <a:gd name="adj1" fmla="val 32000"/>
              <a:gd name="adj2" fmla="val 55696"/>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2" name="Arrow"/>
          <p:cNvSpPr/>
          <p:nvPr/>
        </p:nvSpPr>
        <p:spPr>
          <a:xfrm rot="12964814">
            <a:off x="2311724" y="4312200"/>
            <a:ext cx="408417" cy="510522"/>
          </a:xfrm>
          <a:prstGeom prst="rightArrow">
            <a:avLst>
              <a:gd name="adj1" fmla="val 32000"/>
              <a:gd name="adj2" fmla="val 5500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3" name="Arrow"/>
          <p:cNvSpPr/>
          <p:nvPr/>
        </p:nvSpPr>
        <p:spPr>
          <a:xfrm rot="17316775">
            <a:off x="1959015" y="2711803"/>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4" name="Arrow"/>
          <p:cNvSpPr/>
          <p:nvPr/>
        </p:nvSpPr>
        <p:spPr>
          <a:xfrm rot="102264">
            <a:off x="3338263" y="1847564"/>
            <a:ext cx="393102" cy="510522"/>
          </a:xfrm>
          <a:prstGeom prst="rightArrow">
            <a:avLst>
              <a:gd name="adj1" fmla="val 32000"/>
              <a:gd name="adj2" fmla="val 57143"/>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5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667569"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Strategy Overview</a:t>
            </a:r>
          </a:p>
        </p:txBody>
      </p:sp>
      <p:sp>
        <p:nvSpPr>
          <p:cNvPr id="58"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Diffusion of Innovation</a:t>
            </a:r>
          </a:p>
        </p:txBody>
      </p:sp>
      <p:sp>
        <p:nvSpPr>
          <p:cNvPr id="760" name="2.5 %…"/>
          <p:cNvSpPr/>
          <p:nvPr/>
        </p:nvSpPr>
        <p:spPr>
          <a:xfrm>
            <a:off x="712423" y="4252669"/>
            <a:ext cx="75788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2.5 %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Innovators </a:t>
            </a:r>
          </a:p>
        </p:txBody>
      </p:sp>
      <p:sp>
        <p:nvSpPr>
          <p:cNvPr id="761" name="13.5 %…"/>
          <p:cNvSpPr/>
          <p:nvPr/>
        </p:nvSpPr>
        <p:spPr>
          <a:xfrm>
            <a:off x="1577554" y="4249774"/>
            <a:ext cx="89198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13.5 %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Adopters</a:t>
            </a:r>
          </a:p>
        </p:txBody>
      </p:sp>
      <p:sp>
        <p:nvSpPr>
          <p:cNvPr id="762" name="34 %…"/>
          <p:cNvSpPr/>
          <p:nvPr/>
        </p:nvSpPr>
        <p:spPr>
          <a:xfrm>
            <a:off x="2667222" y="4249774"/>
            <a:ext cx="75788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3" name="34 %…"/>
          <p:cNvSpPr/>
          <p:nvPr/>
        </p:nvSpPr>
        <p:spPr>
          <a:xfrm>
            <a:off x="3830732" y="4249774"/>
            <a:ext cx="83645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Late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4" name="16 %…"/>
          <p:cNvSpPr/>
          <p:nvPr/>
        </p:nvSpPr>
        <p:spPr>
          <a:xfrm>
            <a:off x="5057563" y="4252669"/>
            <a:ext cx="1005726"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16 %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Laggards</a:t>
            </a:r>
          </a:p>
        </p:txBody>
      </p:sp>
      <p:sp>
        <p:nvSpPr>
          <p:cNvPr id="765" name="Line"/>
          <p:cNvSpPr/>
          <p:nvPr/>
        </p:nvSpPr>
        <p:spPr>
          <a:xfrm flipH="1" flipV="1">
            <a:off x="3630552" y="1492057"/>
            <a:ext cx="0" cy="373558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6" name="Line"/>
          <p:cNvSpPr/>
          <p:nvPr/>
        </p:nvSpPr>
        <p:spPr>
          <a:xfrm flipV="1">
            <a:off x="4877667" y="2927749"/>
            <a:ext cx="0" cy="229989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7" name="Line"/>
          <p:cNvSpPr/>
          <p:nvPr/>
        </p:nvSpPr>
        <p:spPr>
          <a:xfrm flipH="1" flipV="1">
            <a:off x="2479938" y="2425694"/>
            <a:ext cx="0" cy="280194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8" name="Line"/>
          <p:cNvSpPr/>
          <p:nvPr/>
        </p:nvSpPr>
        <p:spPr>
          <a:xfrm flipH="1" flipV="1">
            <a:off x="1534165" y="3743587"/>
            <a:ext cx="0" cy="147508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9" name="Line"/>
          <p:cNvSpPr/>
          <p:nvPr/>
        </p:nvSpPr>
        <p:spPr>
          <a:xfrm>
            <a:off x="642585" y="5222820"/>
            <a:ext cx="480309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70" name="→Time"/>
          <p:cNvSpPr/>
          <p:nvPr/>
        </p:nvSpPr>
        <p:spPr>
          <a:xfrm>
            <a:off x="5540180" y="5118290"/>
            <a:ext cx="6462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7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774" name="Line"/>
          <p:cNvSpPr/>
          <p:nvPr/>
        </p:nvSpPr>
        <p:spPr>
          <a:xfrm>
            <a:off x="633817" y="1492058"/>
            <a:ext cx="5575085" cy="25366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2047595" y="4620580"/>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7" name="Rectangle"/>
          <p:cNvSpPr/>
          <p:nvPr/>
        </p:nvSpPr>
        <p:spPr>
          <a:xfrm>
            <a:off x="2047595" y="3756724"/>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8" name="Rectangle"/>
          <p:cNvSpPr/>
          <p:nvPr/>
        </p:nvSpPr>
        <p:spPr>
          <a:xfrm>
            <a:off x="2047595" y="2892868"/>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9" name="The Resource-Based View"/>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Resource-Based View</a:t>
            </a:r>
          </a:p>
        </p:txBody>
      </p:sp>
      <p:sp>
        <p:nvSpPr>
          <p:cNvPr id="780" name="Rectangle"/>
          <p:cNvSpPr/>
          <p:nvPr/>
        </p:nvSpPr>
        <p:spPr>
          <a:xfrm>
            <a:off x="2047595" y="2029012"/>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81" name="Strategy"/>
          <p:cNvSpPr/>
          <p:nvPr/>
        </p:nvSpPr>
        <p:spPr>
          <a:xfrm>
            <a:off x="2486803" y="212740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783" name="Competitive Advantage"/>
          <p:cNvSpPr/>
          <p:nvPr/>
        </p:nvSpPr>
        <p:spPr>
          <a:xfrm>
            <a:off x="2228990" y="2994044"/>
            <a:ext cx="190424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Competitive Advantage</a:t>
            </a:r>
          </a:p>
        </p:txBody>
      </p:sp>
      <p:sp>
        <p:nvSpPr>
          <p:cNvPr id="784" name="Capabilities"/>
          <p:cNvSpPr/>
          <p:nvPr/>
        </p:nvSpPr>
        <p:spPr>
          <a:xfrm>
            <a:off x="2486803" y="3863175"/>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Capabilities</a:t>
            </a:r>
          </a:p>
        </p:txBody>
      </p:sp>
      <p:sp>
        <p:nvSpPr>
          <p:cNvPr id="785" name="Resources"/>
          <p:cNvSpPr/>
          <p:nvPr/>
        </p:nvSpPr>
        <p:spPr>
          <a:xfrm>
            <a:off x="2486803" y="4720851"/>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Resources</a:t>
            </a:r>
          </a:p>
        </p:txBody>
      </p:sp>
      <p:sp>
        <p:nvSpPr>
          <p:cNvPr id="787" name="Line"/>
          <p:cNvSpPr/>
          <p:nvPr/>
        </p:nvSpPr>
        <p:spPr>
          <a:xfrm flipH="1" flipV="1">
            <a:off x="3184368" y="4248265"/>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8" name="Line"/>
          <p:cNvSpPr/>
          <p:nvPr/>
        </p:nvSpPr>
        <p:spPr>
          <a:xfrm flipV="1">
            <a:off x="4453574" y="4806906"/>
            <a:ext cx="108052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9" name="Line"/>
          <p:cNvSpPr/>
          <p:nvPr/>
        </p:nvSpPr>
        <p:spPr>
          <a:xfrm flipH="1" flipV="1">
            <a:off x="5534102" y="2186747"/>
            <a:ext cx="0" cy="262016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0" name="Line"/>
          <p:cNvSpPr/>
          <p:nvPr/>
        </p:nvSpPr>
        <p:spPr>
          <a:xfrm flipV="1">
            <a:off x="4453574" y="2203249"/>
            <a:ext cx="1094662"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1" name="Circle"/>
          <p:cNvSpPr/>
          <p:nvPr/>
        </p:nvSpPr>
        <p:spPr>
          <a:xfrm>
            <a:off x="5315375" y="3303356"/>
            <a:ext cx="444153"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2" name="5"/>
          <p:cNvSpPr/>
          <p:nvPr/>
        </p:nvSpPr>
        <p:spPr>
          <a:xfrm>
            <a:off x="5403259" y="3439443"/>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a:t>
            </a:r>
          </a:p>
        </p:txBody>
      </p:sp>
      <p:sp>
        <p:nvSpPr>
          <p:cNvPr id="793" name="Circle"/>
          <p:cNvSpPr/>
          <p:nvPr/>
        </p:nvSpPr>
        <p:spPr>
          <a:xfrm>
            <a:off x="1150367" y="1996422"/>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4" name="4"/>
          <p:cNvSpPr/>
          <p:nvPr/>
        </p:nvSpPr>
        <p:spPr>
          <a:xfrm>
            <a:off x="1238250" y="2132508"/>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4</a:t>
            </a:r>
          </a:p>
        </p:txBody>
      </p:sp>
      <p:sp>
        <p:nvSpPr>
          <p:cNvPr id="795" name="Circle"/>
          <p:cNvSpPr/>
          <p:nvPr/>
        </p:nvSpPr>
        <p:spPr>
          <a:xfrm>
            <a:off x="1150367" y="2828571"/>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6" name="3"/>
          <p:cNvSpPr/>
          <p:nvPr/>
        </p:nvSpPr>
        <p:spPr>
          <a:xfrm>
            <a:off x="1247215" y="2973623"/>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3</a:t>
            </a:r>
          </a:p>
        </p:txBody>
      </p:sp>
      <p:sp>
        <p:nvSpPr>
          <p:cNvPr id="797" name="Circle"/>
          <p:cNvSpPr/>
          <p:nvPr/>
        </p:nvSpPr>
        <p:spPr>
          <a:xfrm>
            <a:off x="1150367" y="3737299"/>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8" name="2"/>
          <p:cNvSpPr/>
          <p:nvPr/>
        </p:nvSpPr>
        <p:spPr>
          <a:xfrm>
            <a:off x="1247215" y="3873385"/>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2</a:t>
            </a:r>
          </a:p>
        </p:txBody>
      </p:sp>
      <p:sp>
        <p:nvSpPr>
          <p:cNvPr id="799" name="Circle"/>
          <p:cNvSpPr/>
          <p:nvPr/>
        </p:nvSpPr>
        <p:spPr>
          <a:xfrm>
            <a:off x="1150367" y="4589868"/>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00" name="1"/>
          <p:cNvSpPr/>
          <p:nvPr/>
        </p:nvSpPr>
        <p:spPr>
          <a:xfrm>
            <a:off x="1247215" y="4725956"/>
            <a:ext cx="26547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02"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84368" y="3369670"/>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84368" y="2517972"/>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Profit Pools</a:t>
            </a:r>
          </a:p>
        </p:txBody>
      </p:sp>
      <p:sp>
        <p:nvSpPr>
          <p:cNvPr id="806" name="Line"/>
          <p:cNvSpPr/>
          <p:nvPr/>
        </p:nvSpPr>
        <p:spPr>
          <a:xfrm flipH="1">
            <a:off x="1416913" y="1741256"/>
            <a:ext cx="0" cy="270777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7" name="Line"/>
          <p:cNvSpPr/>
          <p:nvPr/>
        </p:nvSpPr>
        <p:spPr>
          <a:xfrm flipH="1">
            <a:off x="1190877" y="3640305"/>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8" name="Line"/>
          <p:cNvSpPr/>
          <p:nvPr/>
        </p:nvSpPr>
        <p:spPr>
          <a:xfrm flipH="1">
            <a:off x="1190877" y="3011853"/>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9" name="Line"/>
          <p:cNvSpPr/>
          <p:nvPr/>
        </p:nvSpPr>
        <p:spPr>
          <a:xfrm flipH="1">
            <a:off x="1190876" y="2383402"/>
            <a:ext cx="236143"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0" name="Line"/>
          <p:cNvSpPr/>
          <p:nvPr/>
        </p:nvSpPr>
        <p:spPr>
          <a:xfrm flipH="1">
            <a:off x="1190877" y="1754950"/>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1" name="Rectangle"/>
          <p:cNvSpPr/>
          <p:nvPr/>
        </p:nvSpPr>
        <p:spPr>
          <a:xfrm>
            <a:off x="5352762" y="3035830"/>
            <a:ext cx="679518" cy="1230356"/>
          </a:xfrm>
          <a:prstGeom prst="rect">
            <a:avLst/>
          </a:prstGeom>
          <a:solidFill>
            <a:srgbClr val="FFFFFF"/>
          </a:solidFill>
          <a:ln w="25400" cap="flat">
            <a:solidFill>
              <a:schemeClr val="accent1"/>
            </a:solidFill>
            <a:prstDash val="solid"/>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2" name="Rectangle"/>
          <p:cNvSpPr/>
          <p:nvPr/>
        </p:nvSpPr>
        <p:spPr>
          <a:xfrm>
            <a:off x="1428504" y="2001985"/>
            <a:ext cx="522505" cy="2263449"/>
          </a:xfrm>
          <a:prstGeom prst="rect">
            <a:avLst/>
          </a:prstGeom>
          <a:solidFill>
            <a:schemeClr val="accent5"/>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3" name="Rectangle"/>
          <p:cNvSpPr/>
          <p:nvPr/>
        </p:nvSpPr>
        <p:spPr>
          <a:xfrm>
            <a:off x="1951039" y="3596653"/>
            <a:ext cx="1437910" cy="668783"/>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4" name="Rectangle"/>
          <p:cNvSpPr/>
          <p:nvPr/>
        </p:nvSpPr>
        <p:spPr>
          <a:xfrm>
            <a:off x="3388979" y="3933326"/>
            <a:ext cx="1437968" cy="332109"/>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5" name="Rectangle"/>
          <p:cNvSpPr/>
          <p:nvPr/>
        </p:nvSpPr>
        <p:spPr>
          <a:xfrm>
            <a:off x="4828045" y="2337950"/>
            <a:ext cx="550828" cy="1936450"/>
          </a:xfrm>
          <a:prstGeom prst="rect">
            <a:avLst/>
          </a:prstGeom>
          <a:solidFill>
            <a:schemeClr val="accent1"/>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7" name="0"/>
          <p:cNvSpPr/>
          <p:nvPr/>
        </p:nvSpPr>
        <p:spPr>
          <a:xfrm>
            <a:off x="921526" y="4509197"/>
            <a:ext cx="537772" cy="17371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18" name="Line"/>
          <p:cNvSpPr/>
          <p:nvPr/>
        </p:nvSpPr>
        <p:spPr>
          <a:xfrm>
            <a:off x="4043397" y="4365419"/>
            <a:ext cx="0" cy="886863"/>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9" name="Line"/>
          <p:cNvSpPr/>
          <p:nvPr/>
        </p:nvSpPr>
        <p:spPr>
          <a:xfrm>
            <a:off x="1186905" y="4268757"/>
            <a:ext cx="4849696"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0" name="Line"/>
          <p:cNvSpPr/>
          <p:nvPr/>
        </p:nvSpPr>
        <p:spPr>
          <a:xfrm>
            <a:off x="6037017" y="4261040"/>
            <a:ext cx="0" cy="187988"/>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1" name="Line"/>
          <p:cNvSpPr/>
          <p:nvPr/>
        </p:nvSpPr>
        <p:spPr>
          <a:xfrm flipH="1">
            <a:off x="1600446" y="4365420"/>
            <a:ext cx="0" cy="891931"/>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2" name="Line"/>
          <p:cNvSpPr/>
          <p:nvPr/>
        </p:nvSpPr>
        <p:spPr>
          <a:xfrm>
            <a:off x="2480033" y="4365419"/>
            <a:ext cx="0" cy="50982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3" name="Line"/>
          <p:cNvSpPr/>
          <p:nvPr/>
        </p:nvSpPr>
        <p:spPr>
          <a:xfrm>
            <a:off x="5093929" y="4365420"/>
            <a:ext cx="0" cy="27711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4" name="Line"/>
          <p:cNvSpPr/>
          <p:nvPr/>
        </p:nvSpPr>
        <p:spPr>
          <a:xfrm>
            <a:off x="5693788" y="4449029"/>
            <a:ext cx="0" cy="68949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5" name="Share of Industry Revenue"/>
          <p:cNvSpPr/>
          <p:nvPr/>
        </p:nvSpPr>
        <p:spPr>
          <a:xfrm>
            <a:off x="2527115" y="1579297"/>
            <a:ext cx="216927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Share of Industry Revenue </a:t>
            </a:r>
          </a:p>
        </p:txBody>
      </p:sp>
      <p:sp>
        <p:nvSpPr>
          <p:cNvPr id="826" name="40%"/>
          <p:cNvSpPr/>
          <p:nvPr/>
        </p:nvSpPr>
        <p:spPr>
          <a:xfrm>
            <a:off x="719417" y="1674226"/>
            <a:ext cx="38764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40%</a:t>
            </a:r>
          </a:p>
        </p:txBody>
      </p:sp>
      <p:sp>
        <p:nvSpPr>
          <p:cNvPr id="827" name="30"/>
          <p:cNvSpPr/>
          <p:nvPr/>
        </p:nvSpPr>
        <p:spPr>
          <a:xfrm>
            <a:off x="870920" y="2299885"/>
            <a:ext cx="23614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30</a:t>
            </a:r>
          </a:p>
        </p:txBody>
      </p:sp>
      <p:sp>
        <p:nvSpPr>
          <p:cNvPr id="828" name="20"/>
          <p:cNvSpPr/>
          <p:nvPr/>
        </p:nvSpPr>
        <p:spPr>
          <a:xfrm>
            <a:off x="870920" y="2918346"/>
            <a:ext cx="23614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20</a:t>
            </a:r>
          </a:p>
        </p:txBody>
      </p:sp>
      <p:sp>
        <p:nvSpPr>
          <p:cNvPr id="829" name="10"/>
          <p:cNvSpPr/>
          <p:nvPr/>
        </p:nvSpPr>
        <p:spPr>
          <a:xfrm>
            <a:off x="862008" y="3549994"/>
            <a:ext cx="24505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a:t>
            </a:r>
          </a:p>
        </p:txBody>
      </p:sp>
      <p:sp>
        <p:nvSpPr>
          <p:cNvPr id="830" name="0"/>
          <p:cNvSpPr/>
          <p:nvPr/>
        </p:nvSpPr>
        <p:spPr>
          <a:xfrm>
            <a:off x="921830" y="4162464"/>
            <a:ext cx="18523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31" name="Profit Margin"/>
          <p:cNvSpPr/>
          <p:nvPr/>
        </p:nvSpPr>
        <p:spPr>
          <a:xfrm rot="16200000">
            <a:off x="109859" y="2923562"/>
            <a:ext cx="12493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Margin</a:t>
            </a:r>
          </a:p>
        </p:txBody>
      </p:sp>
      <p:sp>
        <p:nvSpPr>
          <p:cNvPr id="832" name="Product…"/>
          <p:cNvSpPr/>
          <p:nvPr/>
        </p:nvSpPr>
        <p:spPr>
          <a:xfrm>
            <a:off x="1203215" y="5357370"/>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1</a:t>
            </a:r>
          </a:p>
        </p:txBody>
      </p:sp>
      <p:sp>
        <p:nvSpPr>
          <p:cNvPr id="833" name="Product…"/>
          <p:cNvSpPr/>
          <p:nvPr/>
        </p:nvSpPr>
        <p:spPr>
          <a:xfrm>
            <a:off x="2082801" y="5004219"/>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2</a:t>
            </a:r>
          </a:p>
        </p:txBody>
      </p:sp>
      <p:sp>
        <p:nvSpPr>
          <p:cNvPr id="834" name="Product…"/>
          <p:cNvSpPr/>
          <p:nvPr/>
        </p:nvSpPr>
        <p:spPr>
          <a:xfrm>
            <a:off x="3646166" y="5329285"/>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3</a:t>
            </a:r>
          </a:p>
        </p:txBody>
      </p:sp>
      <p:sp>
        <p:nvSpPr>
          <p:cNvPr id="835" name="Product…"/>
          <p:cNvSpPr/>
          <p:nvPr/>
        </p:nvSpPr>
        <p:spPr>
          <a:xfrm>
            <a:off x="4696697" y="4727216"/>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4</a:t>
            </a:r>
          </a:p>
        </p:txBody>
      </p:sp>
      <p:sp>
        <p:nvSpPr>
          <p:cNvPr id="836" name="Product…"/>
          <p:cNvSpPr/>
          <p:nvPr/>
        </p:nvSpPr>
        <p:spPr>
          <a:xfrm>
            <a:off x="5296556" y="5238545"/>
            <a:ext cx="79446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5</a:t>
            </a:r>
          </a:p>
        </p:txBody>
      </p:sp>
      <p:sp>
        <p:nvSpPr>
          <p:cNvPr id="837" name="100%"/>
          <p:cNvSpPr/>
          <p:nvPr/>
        </p:nvSpPr>
        <p:spPr>
          <a:xfrm>
            <a:off x="5773237" y="4502329"/>
            <a:ext cx="5377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39"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Coopetition Value Net Model</a:t>
            </a:r>
          </a:p>
        </p:txBody>
      </p:sp>
      <p:sp>
        <p:nvSpPr>
          <p:cNvPr id="843" name="Polygon"/>
          <p:cNvSpPr/>
          <p:nvPr/>
        </p:nvSpPr>
        <p:spPr>
          <a:xfrm>
            <a:off x="4413295"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4" name="Polygon"/>
          <p:cNvSpPr/>
          <p:nvPr/>
        </p:nvSpPr>
        <p:spPr>
          <a:xfrm>
            <a:off x="2732435" y="1381244"/>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5" name="Polygon"/>
          <p:cNvSpPr/>
          <p:nvPr/>
        </p:nvSpPr>
        <p:spPr>
          <a:xfrm>
            <a:off x="1135750"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6" name="Polygon"/>
          <p:cNvSpPr/>
          <p:nvPr/>
        </p:nvSpPr>
        <p:spPr>
          <a:xfrm>
            <a:off x="2741400" y="4178899"/>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7" name="Customers"/>
          <p:cNvSpPr/>
          <p:nvPr/>
        </p:nvSpPr>
        <p:spPr>
          <a:xfrm>
            <a:off x="2730681" y="2091667"/>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Customers</a:t>
            </a:r>
          </a:p>
        </p:txBody>
      </p:sp>
      <p:sp>
        <p:nvSpPr>
          <p:cNvPr id="848" name="Company"/>
          <p:cNvSpPr/>
          <p:nvPr/>
        </p:nvSpPr>
        <p:spPr>
          <a:xfrm>
            <a:off x="3025689" y="3516021"/>
            <a:ext cx="8015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Company</a:t>
            </a:r>
          </a:p>
        </p:txBody>
      </p:sp>
      <p:sp>
        <p:nvSpPr>
          <p:cNvPr id="849" name="Suppliers"/>
          <p:cNvSpPr/>
          <p:nvPr/>
        </p:nvSpPr>
        <p:spPr>
          <a:xfrm>
            <a:off x="2730681" y="492505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Suppliers</a:t>
            </a:r>
          </a:p>
        </p:txBody>
      </p:sp>
      <p:sp>
        <p:nvSpPr>
          <p:cNvPr id="850" name="Competitors"/>
          <p:cNvSpPr/>
          <p:nvPr/>
        </p:nvSpPr>
        <p:spPr>
          <a:xfrm>
            <a:off x="1137855" y="353644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Competitors</a:t>
            </a:r>
          </a:p>
        </p:txBody>
      </p:sp>
      <p:sp>
        <p:nvSpPr>
          <p:cNvPr id="851" name="Complementors"/>
          <p:cNvSpPr/>
          <p:nvPr/>
        </p:nvSpPr>
        <p:spPr>
          <a:xfrm>
            <a:off x="4420505" y="3536442"/>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Complementors</a:t>
            </a:r>
          </a:p>
        </p:txBody>
      </p:sp>
      <p:sp>
        <p:nvSpPr>
          <p:cNvPr id="853" name="Line"/>
          <p:cNvSpPr/>
          <p:nvPr/>
        </p:nvSpPr>
        <p:spPr>
          <a:xfrm flipH="1">
            <a:off x="1975380" y="2136563"/>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4" name="Line"/>
          <p:cNvSpPr/>
          <p:nvPr/>
        </p:nvSpPr>
        <p:spPr>
          <a:xfrm>
            <a:off x="4303877" y="2151879"/>
            <a:ext cx="549239" cy="54923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5" name="Line"/>
          <p:cNvSpPr/>
          <p:nvPr/>
        </p:nvSpPr>
        <p:spPr>
          <a:xfrm flipV="1">
            <a:off x="4284652" y="4498907"/>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6" name="Line"/>
          <p:cNvSpPr/>
          <p:nvPr/>
        </p:nvSpPr>
        <p:spPr>
          <a:xfrm flipH="1" flipV="1">
            <a:off x="1975379" y="4538714"/>
            <a:ext cx="557058" cy="5570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7" name="Line"/>
          <p:cNvSpPr/>
          <p:nvPr/>
        </p:nvSpPr>
        <p:spPr>
          <a:xfrm flipV="1">
            <a:off x="391262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8" name="Line"/>
          <p:cNvSpPr/>
          <p:nvPr/>
        </p:nvSpPr>
        <p:spPr>
          <a:xfrm>
            <a:off x="3426447" y="3785496"/>
            <a:ext cx="0" cy="289805"/>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9" name="Line"/>
          <p:cNvSpPr/>
          <p:nvPr/>
        </p:nvSpPr>
        <p:spPr>
          <a:xfrm>
            <a:off x="3426447" y="3147345"/>
            <a:ext cx="0" cy="300389"/>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6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6645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1177603" y="1473137"/>
            <a:ext cx="4538534" cy="33439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5" name="Triangle"/>
          <p:cNvSpPr/>
          <p:nvPr/>
        </p:nvSpPr>
        <p:spPr>
          <a:xfrm>
            <a:off x="1949088" y="2196145"/>
            <a:ext cx="2995562" cy="22077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6" name="System Lock-in"/>
          <p:cNvSpPr/>
          <p:nvPr/>
        </p:nvSpPr>
        <p:spPr>
          <a:xfrm>
            <a:off x="2712812" y="117783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System Lock-in</a:t>
            </a:r>
          </a:p>
        </p:txBody>
      </p:sp>
      <p:sp>
        <p:nvSpPr>
          <p:cNvPr id="867" name="Customer Solutions"/>
          <p:cNvSpPr/>
          <p:nvPr/>
        </p:nvSpPr>
        <p:spPr>
          <a:xfrm>
            <a:off x="548204" y="5030435"/>
            <a:ext cx="123546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Solutions</a:t>
            </a:r>
          </a:p>
        </p:txBody>
      </p:sp>
      <p:sp>
        <p:nvSpPr>
          <p:cNvPr id="868" name="Best Product"/>
          <p:cNvSpPr/>
          <p:nvPr/>
        </p:nvSpPr>
        <p:spPr>
          <a:xfrm>
            <a:off x="5341996" y="5030435"/>
            <a:ext cx="77599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Best Product</a:t>
            </a:r>
          </a:p>
        </p:txBody>
      </p:sp>
      <p:sp>
        <p:nvSpPr>
          <p:cNvPr id="869" name="Circle"/>
          <p:cNvSpPr/>
          <p:nvPr/>
        </p:nvSpPr>
        <p:spPr>
          <a:xfrm>
            <a:off x="3337107" y="1432295"/>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0" name="Circle"/>
          <p:cNvSpPr/>
          <p:nvPr/>
        </p:nvSpPr>
        <p:spPr>
          <a:xfrm>
            <a:off x="56140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1" name="Circle"/>
          <p:cNvSpPr/>
          <p:nvPr/>
        </p:nvSpPr>
        <p:spPr>
          <a:xfrm>
            <a:off x="11061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2" name="Circle"/>
          <p:cNvSpPr/>
          <p:nvPr/>
        </p:nvSpPr>
        <p:spPr>
          <a:xfrm>
            <a:off x="223310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3" name="Circle"/>
          <p:cNvSpPr/>
          <p:nvPr/>
        </p:nvSpPr>
        <p:spPr>
          <a:xfrm>
            <a:off x="3360079"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4" name="Circle"/>
          <p:cNvSpPr/>
          <p:nvPr/>
        </p:nvSpPr>
        <p:spPr>
          <a:xfrm>
            <a:off x="448705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5" name="Circle"/>
          <p:cNvSpPr/>
          <p:nvPr/>
        </p:nvSpPr>
        <p:spPr>
          <a:xfrm>
            <a:off x="5062668" y="3903462"/>
            <a:ext cx="224630"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6" name="Circle"/>
          <p:cNvSpPr/>
          <p:nvPr/>
        </p:nvSpPr>
        <p:spPr>
          <a:xfrm>
            <a:off x="3924206"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7" name="Circle"/>
          <p:cNvSpPr/>
          <p:nvPr/>
        </p:nvSpPr>
        <p:spPr>
          <a:xfrm>
            <a:off x="2188434" y="303277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8" name="Circle"/>
          <p:cNvSpPr/>
          <p:nvPr/>
        </p:nvSpPr>
        <p:spPr>
          <a:xfrm>
            <a:off x="2734691"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9" name="Circle"/>
          <p:cNvSpPr/>
          <p:nvPr/>
        </p:nvSpPr>
        <p:spPr>
          <a:xfrm>
            <a:off x="1616650" y="3908322"/>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80" name="Proprietary…"/>
          <p:cNvSpPr/>
          <p:nvPr/>
        </p:nvSpPr>
        <p:spPr>
          <a:xfrm>
            <a:off x="4303086" y="2156090"/>
            <a:ext cx="103125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Proprietary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Standard</a:t>
            </a:r>
          </a:p>
        </p:txBody>
      </p:sp>
      <p:sp>
        <p:nvSpPr>
          <p:cNvPr id="881" name="Low costs"/>
          <p:cNvSpPr/>
          <p:nvPr/>
        </p:nvSpPr>
        <p:spPr>
          <a:xfrm>
            <a:off x="5410422" y="3932260"/>
            <a:ext cx="77599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costs</a:t>
            </a:r>
          </a:p>
        </p:txBody>
      </p:sp>
      <p:sp>
        <p:nvSpPr>
          <p:cNvPr id="882" name="Dominant…"/>
          <p:cNvSpPr/>
          <p:nvPr/>
        </p:nvSpPr>
        <p:spPr>
          <a:xfrm>
            <a:off x="1652405" y="2159296"/>
            <a:ext cx="92001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Dominant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exchange</a:t>
            </a:r>
          </a:p>
        </p:txBody>
      </p:sp>
      <p:sp>
        <p:nvSpPr>
          <p:cNvPr id="883" name="Exclusive…"/>
          <p:cNvSpPr/>
          <p:nvPr/>
        </p:nvSpPr>
        <p:spPr>
          <a:xfrm>
            <a:off x="1045005" y="2961199"/>
            <a:ext cx="980041"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Exclusive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channel</a:t>
            </a:r>
          </a:p>
        </p:txBody>
      </p:sp>
      <p:sp>
        <p:nvSpPr>
          <p:cNvPr id="884" name="Horizontal…"/>
          <p:cNvSpPr/>
          <p:nvPr/>
        </p:nvSpPr>
        <p:spPr>
          <a:xfrm>
            <a:off x="637744" y="3813008"/>
            <a:ext cx="83705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Horizontal</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breadth</a:t>
            </a:r>
          </a:p>
        </p:txBody>
      </p:sp>
      <p:sp>
        <p:nvSpPr>
          <p:cNvPr id="885" name="Redefining Customer Relationship"/>
          <p:cNvSpPr/>
          <p:nvPr/>
        </p:nvSpPr>
        <p:spPr>
          <a:xfrm>
            <a:off x="1829793" y="5028602"/>
            <a:ext cx="103125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Redefining Customer Relationship</a:t>
            </a:r>
          </a:p>
        </p:txBody>
      </p:sp>
      <p:sp>
        <p:nvSpPr>
          <p:cNvPr id="886" name="Customer…"/>
          <p:cNvSpPr/>
          <p:nvPr/>
        </p:nvSpPr>
        <p:spPr>
          <a:xfrm>
            <a:off x="2965612" y="5030436"/>
            <a:ext cx="103125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Integration</a:t>
            </a:r>
          </a:p>
        </p:txBody>
      </p:sp>
      <p:sp>
        <p:nvSpPr>
          <p:cNvPr id="887" name="Differentiation"/>
          <p:cNvSpPr/>
          <p:nvPr/>
        </p:nvSpPr>
        <p:spPr>
          <a:xfrm>
            <a:off x="3999507" y="5033330"/>
            <a:ext cx="119972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888" name="Delta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90"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92" name="Enabled through…"/>
          <p:cNvSpPr/>
          <p:nvPr/>
        </p:nvSpPr>
        <p:spPr>
          <a:xfrm>
            <a:off x="2778086" y="3389624"/>
            <a:ext cx="138861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Enabled through</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effective use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Distinctive capability Model</a:t>
            </a:r>
          </a:p>
        </p:txBody>
      </p:sp>
      <p:sp>
        <p:nvSpPr>
          <p:cNvPr id="895" name="Shape"/>
          <p:cNvSpPr/>
          <p:nvPr/>
        </p:nvSpPr>
        <p:spPr>
          <a:xfrm rot="17460441">
            <a:off x="1396994" y="1447099"/>
            <a:ext cx="2102649" cy="1993310"/>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6" name="Shape"/>
          <p:cNvSpPr/>
          <p:nvPr/>
        </p:nvSpPr>
        <p:spPr>
          <a:xfrm rot="17460441">
            <a:off x="2371077" y="3356225"/>
            <a:ext cx="1989295" cy="199775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7" name="Shape"/>
          <p:cNvSpPr/>
          <p:nvPr/>
        </p:nvSpPr>
        <p:spPr>
          <a:xfrm rot="17460441">
            <a:off x="3753615" y="1594724"/>
            <a:ext cx="1802421" cy="1967173"/>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8" name="Circle"/>
          <p:cNvSpPr/>
          <p:nvPr/>
        </p:nvSpPr>
        <p:spPr>
          <a:xfrm>
            <a:off x="2386331" y="2227775"/>
            <a:ext cx="1981750" cy="1981749"/>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899" name="Reputation"/>
          <p:cNvSpPr/>
          <p:nvPr/>
        </p:nvSpPr>
        <p:spPr>
          <a:xfrm>
            <a:off x="3894593" y="2337686"/>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Reputation</a:t>
            </a:r>
          </a:p>
        </p:txBody>
      </p:sp>
      <p:sp>
        <p:nvSpPr>
          <p:cNvPr id="900" name="Architecture"/>
          <p:cNvSpPr/>
          <p:nvPr/>
        </p:nvSpPr>
        <p:spPr>
          <a:xfrm>
            <a:off x="1344848" y="2286634"/>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Architecture</a:t>
            </a:r>
          </a:p>
        </p:txBody>
      </p:sp>
      <p:sp>
        <p:nvSpPr>
          <p:cNvPr id="901" name="Innovation"/>
          <p:cNvSpPr/>
          <p:nvPr/>
        </p:nvSpPr>
        <p:spPr>
          <a:xfrm>
            <a:off x="2560342" y="4546139"/>
            <a:ext cx="1509904" cy="188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a:t>
            </a:r>
          </a:p>
        </p:txBody>
      </p:sp>
      <p:sp>
        <p:nvSpPr>
          <p:cNvPr id="902" name="Shape"/>
          <p:cNvSpPr/>
          <p:nvPr/>
        </p:nvSpPr>
        <p:spPr>
          <a:xfrm>
            <a:off x="2746462" y="2769009"/>
            <a:ext cx="1260104" cy="1071810"/>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3" name="Shape"/>
          <p:cNvSpPr/>
          <p:nvPr/>
        </p:nvSpPr>
        <p:spPr>
          <a:xfrm>
            <a:off x="2842314" y="2608026"/>
            <a:ext cx="376850" cy="37553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05"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Bottom of the pyramid model (BOP) </a:t>
            </a:r>
          </a:p>
        </p:txBody>
      </p:sp>
      <p:sp>
        <p:nvSpPr>
          <p:cNvPr id="909" name="Rectangle"/>
          <p:cNvSpPr/>
          <p:nvPr/>
        </p:nvSpPr>
        <p:spPr>
          <a:xfrm>
            <a:off x="1229831" y="4408314"/>
            <a:ext cx="4395291" cy="556296"/>
          </a:xfrm>
          <a:prstGeom prst="rect">
            <a:avLst/>
          </a:prstGeom>
          <a:solidFill>
            <a:schemeClr val="accent1"/>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0" name="Rectangle"/>
          <p:cNvSpPr/>
          <p:nvPr/>
        </p:nvSpPr>
        <p:spPr>
          <a:xfrm>
            <a:off x="1229831" y="3800982"/>
            <a:ext cx="4395291" cy="556297"/>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1" name="Rectangle"/>
          <p:cNvSpPr/>
          <p:nvPr/>
        </p:nvSpPr>
        <p:spPr>
          <a:xfrm>
            <a:off x="1229831" y="3101784"/>
            <a:ext cx="4395291" cy="643059"/>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2" name="Triangle"/>
          <p:cNvSpPr/>
          <p:nvPr/>
        </p:nvSpPr>
        <p:spPr>
          <a:xfrm>
            <a:off x="2069192" y="2126604"/>
            <a:ext cx="2721078" cy="28384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3" name="Line"/>
          <p:cNvSpPr/>
          <p:nvPr/>
        </p:nvSpPr>
        <p:spPr>
          <a:xfrm flipV="1">
            <a:off x="2852225" y="3072677"/>
            <a:ext cx="1138657"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4" name="Line"/>
          <p:cNvSpPr/>
          <p:nvPr/>
        </p:nvSpPr>
        <p:spPr>
          <a:xfrm flipV="1">
            <a:off x="2467708" y="3768222"/>
            <a:ext cx="1940924"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5" name="Line"/>
          <p:cNvSpPr/>
          <p:nvPr/>
        </p:nvSpPr>
        <p:spPr>
          <a:xfrm flipV="1">
            <a:off x="2195733" y="4384274"/>
            <a:ext cx="2496219"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6" name="Levels"/>
          <p:cNvSpPr/>
          <p:nvPr/>
        </p:nvSpPr>
        <p:spPr>
          <a:xfrm>
            <a:off x="2765766" y="1773930"/>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Levels</a:t>
            </a:r>
          </a:p>
        </p:txBody>
      </p:sp>
      <p:sp>
        <p:nvSpPr>
          <p:cNvPr id="917" name="Annual Income"/>
          <p:cNvSpPr/>
          <p:nvPr/>
        </p:nvSpPr>
        <p:spPr>
          <a:xfrm>
            <a:off x="1223550" y="2697974"/>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Annual Income</a:t>
            </a:r>
          </a:p>
        </p:txBody>
      </p:sp>
      <p:sp>
        <p:nvSpPr>
          <p:cNvPr id="918" name="Population in millions"/>
          <p:cNvSpPr/>
          <p:nvPr/>
        </p:nvSpPr>
        <p:spPr>
          <a:xfrm>
            <a:off x="3989699" y="2697897"/>
            <a:ext cx="1654962"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Population in millions</a:t>
            </a:r>
          </a:p>
        </p:txBody>
      </p:sp>
      <p:sp>
        <p:nvSpPr>
          <p:cNvPr id="919" name="&gt; $ 20 K"/>
          <p:cNvSpPr/>
          <p:nvPr/>
        </p:nvSpPr>
        <p:spPr>
          <a:xfrm>
            <a:off x="1299794" y="3340750"/>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&gt; $ 20 K</a:t>
            </a:r>
          </a:p>
        </p:txBody>
      </p:sp>
      <p:sp>
        <p:nvSpPr>
          <p:cNvPr id="920" name="$ 1.5K - 20 K"/>
          <p:cNvSpPr/>
          <p:nvPr/>
        </p:nvSpPr>
        <p:spPr>
          <a:xfrm>
            <a:off x="1299794" y="3978704"/>
            <a:ext cx="1326469" cy="188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$ 1.5K - 20 K</a:t>
            </a:r>
          </a:p>
        </p:txBody>
      </p:sp>
      <p:sp>
        <p:nvSpPr>
          <p:cNvPr id="921" name="Less then…"/>
          <p:cNvSpPr/>
          <p:nvPr/>
        </p:nvSpPr>
        <p:spPr>
          <a:xfrm>
            <a:off x="1299250" y="4489068"/>
            <a:ext cx="1327557" cy="3674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Less then </a:t>
            </a:r>
          </a:p>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$ 1.5 K</a:t>
            </a:r>
          </a:p>
        </p:txBody>
      </p:sp>
      <p:sp>
        <p:nvSpPr>
          <p:cNvPr id="922" name="4.000"/>
          <p:cNvSpPr/>
          <p:nvPr/>
        </p:nvSpPr>
        <p:spPr>
          <a:xfrm>
            <a:off x="4946092" y="4591064"/>
            <a:ext cx="59201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4.000</a:t>
            </a:r>
          </a:p>
        </p:txBody>
      </p:sp>
      <p:sp>
        <p:nvSpPr>
          <p:cNvPr id="923" name="1.500-1.750"/>
          <p:cNvSpPr/>
          <p:nvPr/>
        </p:nvSpPr>
        <p:spPr>
          <a:xfrm>
            <a:off x="4659051" y="3983732"/>
            <a:ext cx="87905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1.500-1.750</a:t>
            </a:r>
          </a:p>
        </p:txBody>
      </p:sp>
      <p:sp>
        <p:nvSpPr>
          <p:cNvPr id="924" name="75 - 100"/>
          <p:cNvSpPr/>
          <p:nvPr/>
        </p:nvSpPr>
        <p:spPr>
          <a:xfrm>
            <a:off x="4659051" y="3335570"/>
            <a:ext cx="879059" cy="188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75 - 100</a:t>
            </a:r>
          </a:p>
        </p:txBody>
      </p:sp>
      <p:sp>
        <p:nvSpPr>
          <p:cNvPr id="925" name="Arrow"/>
          <p:cNvSpPr/>
          <p:nvPr/>
        </p:nvSpPr>
        <p:spPr>
          <a:xfrm rot="5400000">
            <a:off x="3243124" y="3260772"/>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6" name="Arrow"/>
          <p:cNvSpPr/>
          <p:nvPr/>
        </p:nvSpPr>
        <p:spPr>
          <a:xfrm rot="5400000">
            <a:off x="3243124" y="3903828"/>
            <a:ext cx="367462" cy="381225"/>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7" name="Arrow"/>
          <p:cNvSpPr/>
          <p:nvPr/>
        </p:nvSpPr>
        <p:spPr>
          <a:xfrm rot="5400000">
            <a:off x="3243124" y="4485644"/>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29"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Open Innovation Framework</a:t>
            </a:r>
          </a:p>
        </p:txBody>
      </p:sp>
      <p:sp>
        <p:nvSpPr>
          <p:cNvPr id="933" name="Shape"/>
          <p:cNvSpPr/>
          <p:nvPr/>
        </p:nvSpPr>
        <p:spPr>
          <a:xfrm rot="16200000">
            <a:off x="1773625" y="1905004"/>
            <a:ext cx="3497070" cy="2858919"/>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5316" tIns="15316" rIns="15316" bIns="15316" anchor="ctr"/>
          <a:lstStyle/>
          <a:p>
            <a:pPr marL="0" marR="0" algn="l"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34" name="Circle"/>
          <p:cNvSpPr/>
          <p:nvPr/>
        </p:nvSpPr>
        <p:spPr>
          <a:xfrm>
            <a:off x="684282"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5" name="Circle"/>
          <p:cNvSpPr/>
          <p:nvPr/>
        </p:nvSpPr>
        <p:spPr>
          <a:xfrm>
            <a:off x="1389468" y="369135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6" name="Circle"/>
          <p:cNvSpPr/>
          <p:nvPr/>
        </p:nvSpPr>
        <p:spPr>
          <a:xfrm>
            <a:off x="608372" y="420697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7" name="Circle"/>
          <p:cNvSpPr/>
          <p:nvPr/>
        </p:nvSpPr>
        <p:spPr>
          <a:xfrm>
            <a:off x="1665150" y="332888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8" name="Circle"/>
          <p:cNvSpPr/>
          <p:nvPr/>
        </p:nvSpPr>
        <p:spPr>
          <a:xfrm>
            <a:off x="976579" y="354840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9" name="Circle"/>
          <p:cNvSpPr/>
          <p:nvPr/>
        </p:nvSpPr>
        <p:spPr>
          <a:xfrm>
            <a:off x="608372" y="204996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0" name="Circle"/>
          <p:cNvSpPr/>
          <p:nvPr/>
        </p:nvSpPr>
        <p:spPr>
          <a:xfrm>
            <a:off x="1326287" y="27733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1" name="Circle"/>
          <p:cNvSpPr/>
          <p:nvPr/>
        </p:nvSpPr>
        <p:spPr>
          <a:xfrm>
            <a:off x="873842"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2" name="Circle"/>
          <p:cNvSpPr/>
          <p:nvPr/>
        </p:nvSpPr>
        <p:spPr>
          <a:xfrm>
            <a:off x="1614098"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3" name="Circle"/>
          <p:cNvSpPr/>
          <p:nvPr/>
        </p:nvSpPr>
        <p:spPr>
          <a:xfrm>
            <a:off x="1536450" y="444678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4" name="Circle"/>
          <p:cNvSpPr/>
          <p:nvPr/>
        </p:nvSpPr>
        <p:spPr>
          <a:xfrm>
            <a:off x="992963" y="463071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5" name="Circle"/>
          <p:cNvSpPr/>
          <p:nvPr/>
        </p:nvSpPr>
        <p:spPr>
          <a:xfrm>
            <a:off x="1142511" y="2154683"/>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6" name="Circle"/>
          <p:cNvSpPr/>
          <p:nvPr/>
        </p:nvSpPr>
        <p:spPr>
          <a:xfrm>
            <a:off x="1129103" y="408955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7" name="Line"/>
          <p:cNvSpPr/>
          <p:nvPr/>
        </p:nvSpPr>
        <p:spPr>
          <a:xfrm flipV="1">
            <a:off x="1288142" y="3141527"/>
            <a:ext cx="636804" cy="23624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48" name="Circle"/>
          <p:cNvSpPr/>
          <p:nvPr/>
        </p:nvSpPr>
        <p:spPr>
          <a:xfrm>
            <a:off x="2206302" y="38802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9" name="Circle"/>
          <p:cNvSpPr/>
          <p:nvPr/>
        </p:nvSpPr>
        <p:spPr>
          <a:xfrm>
            <a:off x="2466668" y="32931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0" name="Circle"/>
          <p:cNvSpPr/>
          <p:nvPr/>
        </p:nvSpPr>
        <p:spPr>
          <a:xfrm>
            <a:off x="3084398" y="280304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1" name="Circle"/>
          <p:cNvSpPr/>
          <p:nvPr/>
        </p:nvSpPr>
        <p:spPr>
          <a:xfrm>
            <a:off x="2522825" y="271625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2" name="Circle"/>
          <p:cNvSpPr/>
          <p:nvPr/>
        </p:nvSpPr>
        <p:spPr>
          <a:xfrm>
            <a:off x="2859769" y="375261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3" name="Circle"/>
          <p:cNvSpPr/>
          <p:nvPr/>
        </p:nvSpPr>
        <p:spPr>
          <a:xfrm>
            <a:off x="3574499"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4" name="Circle"/>
          <p:cNvSpPr/>
          <p:nvPr/>
        </p:nvSpPr>
        <p:spPr>
          <a:xfrm>
            <a:off x="4365806"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5" name="Circle"/>
          <p:cNvSpPr/>
          <p:nvPr/>
        </p:nvSpPr>
        <p:spPr>
          <a:xfrm>
            <a:off x="5310271"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6" name="Circle"/>
          <p:cNvSpPr/>
          <p:nvPr/>
        </p:nvSpPr>
        <p:spPr>
          <a:xfrm>
            <a:off x="4498542" y="236910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7" name="Circle"/>
          <p:cNvSpPr/>
          <p:nvPr/>
        </p:nvSpPr>
        <p:spPr>
          <a:xfrm>
            <a:off x="4524068" y="398234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8" name="Circle"/>
          <p:cNvSpPr/>
          <p:nvPr/>
        </p:nvSpPr>
        <p:spPr>
          <a:xfrm>
            <a:off x="2624929" y="5197389"/>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9" name="Circle"/>
          <p:cNvSpPr/>
          <p:nvPr/>
        </p:nvSpPr>
        <p:spPr>
          <a:xfrm>
            <a:off x="3845075" y="4324398"/>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0" name="Circle"/>
          <p:cNvSpPr/>
          <p:nvPr/>
        </p:nvSpPr>
        <p:spPr>
          <a:xfrm>
            <a:off x="2910821" y="160842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1" name="Circle"/>
          <p:cNvSpPr/>
          <p:nvPr/>
        </p:nvSpPr>
        <p:spPr>
          <a:xfrm>
            <a:off x="2287986" y="213936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2" name="Circle"/>
          <p:cNvSpPr/>
          <p:nvPr/>
        </p:nvSpPr>
        <p:spPr>
          <a:xfrm>
            <a:off x="3497921" y="2072999"/>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3" name="Ideas"/>
          <p:cNvSpPr/>
          <p:nvPr/>
        </p:nvSpPr>
        <p:spPr>
          <a:xfrm>
            <a:off x="684949" y="2880548"/>
            <a:ext cx="52715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Ideas</a:t>
            </a:r>
          </a:p>
        </p:txBody>
      </p:sp>
      <p:sp>
        <p:nvSpPr>
          <p:cNvPr id="964" name="Corporate Limit"/>
          <p:cNvSpPr/>
          <p:nvPr/>
        </p:nvSpPr>
        <p:spPr>
          <a:xfrm rot="19409196">
            <a:off x="2642031" y="4446943"/>
            <a:ext cx="12456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Corporate Limit</a:t>
            </a:r>
          </a:p>
        </p:txBody>
      </p:sp>
      <p:sp>
        <p:nvSpPr>
          <p:cNvPr id="965" name="Alternative Market"/>
          <p:cNvSpPr/>
          <p:nvPr/>
        </p:nvSpPr>
        <p:spPr>
          <a:xfrm>
            <a:off x="3718539" y="1836406"/>
            <a:ext cx="18787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Alternative Market</a:t>
            </a:r>
          </a:p>
        </p:txBody>
      </p:sp>
      <p:sp>
        <p:nvSpPr>
          <p:cNvPr id="966" name="Other Industry Markets"/>
          <p:cNvSpPr/>
          <p:nvPr/>
        </p:nvSpPr>
        <p:spPr>
          <a:xfrm>
            <a:off x="4433269" y="4285416"/>
            <a:ext cx="17679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Other Industry Markets </a:t>
            </a:r>
          </a:p>
        </p:txBody>
      </p:sp>
      <p:sp>
        <p:nvSpPr>
          <p:cNvPr id="967" name="Markets"/>
          <p:cNvSpPr/>
          <p:nvPr/>
        </p:nvSpPr>
        <p:spPr>
          <a:xfrm>
            <a:off x="5641441" y="3250946"/>
            <a:ext cx="64181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Markets</a:t>
            </a:r>
          </a:p>
        </p:txBody>
      </p:sp>
      <p:sp>
        <p:nvSpPr>
          <p:cNvPr id="968" name="Line"/>
          <p:cNvSpPr/>
          <p:nvPr/>
        </p:nvSpPr>
        <p:spPr>
          <a:xfrm flipV="1">
            <a:off x="4695945" y="3335160"/>
            <a:ext cx="527406"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69" name="Line"/>
          <p:cNvSpPr/>
          <p:nvPr/>
        </p:nvSpPr>
        <p:spPr>
          <a:xfrm flipV="1">
            <a:off x="3940373" y="3335159"/>
            <a:ext cx="324617"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0" name="Line"/>
          <p:cNvSpPr/>
          <p:nvPr/>
        </p:nvSpPr>
        <p:spPr>
          <a:xfrm flipV="1">
            <a:off x="2871305" y="3335160"/>
            <a:ext cx="512564"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1" name="Line"/>
          <p:cNvSpPr/>
          <p:nvPr/>
        </p:nvSpPr>
        <p:spPr>
          <a:xfrm flipV="1">
            <a:off x="2569360" y="1855537"/>
            <a:ext cx="288979" cy="256954"/>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2" name="Line"/>
          <p:cNvSpPr/>
          <p:nvPr/>
        </p:nvSpPr>
        <p:spPr>
          <a:xfrm>
            <a:off x="3186488" y="1867364"/>
            <a:ext cx="267282" cy="198417"/>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3" name="Line"/>
          <p:cNvSpPr/>
          <p:nvPr/>
        </p:nvSpPr>
        <p:spPr>
          <a:xfrm>
            <a:off x="3633002" y="2420306"/>
            <a:ext cx="4" cy="36213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4" name="Circle"/>
          <p:cNvSpPr/>
          <p:nvPr/>
        </p:nvSpPr>
        <p:spPr>
          <a:xfrm>
            <a:off x="3497921" y="2854097"/>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5" name="Line"/>
          <p:cNvSpPr/>
          <p:nvPr/>
        </p:nvSpPr>
        <p:spPr>
          <a:xfrm>
            <a:off x="2401416" y="4214436"/>
            <a:ext cx="278873" cy="909446"/>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6" name="Line"/>
          <p:cNvSpPr/>
          <p:nvPr/>
        </p:nvSpPr>
        <p:spPr>
          <a:xfrm flipV="1">
            <a:off x="2985167" y="4572519"/>
            <a:ext cx="831671" cy="610232"/>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7" name="Line"/>
          <p:cNvSpPr/>
          <p:nvPr/>
        </p:nvSpPr>
        <p:spPr>
          <a:xfrm flipH="1" flipV="1">
            <a:off x="3811372" y="3567550"/>
            <a:ext cx="215258" cy="680948"/>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8" name="Line"/>
          <p:cNvSpPr/>
          <p:nvPr/>
        </p:nvSpPr>
        <p:spPr>
          <a:xfrm flipV="1">
            <a:off x="4542073" y="2723273"/>
            <a:ext cx="50370" cy="35861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9" name="Line"/>
          <p:cNvSpPr/>
          <p:nvPr/>
        </p:nvSpPr>
        <p:spPr>
          <a:xfrm>
            <a:off x="4523820" y="3587368"/>
            <a:ext cx="66452" cy="35599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667205" y="331893"/>
            <a:ext cx="5523839" cy="6335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Business Process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988" name="Shape"/>
          <p:cNvSpPr/>
          <p:nvPr/>
        </p:nvSpPr>
        <p:spPr>
          <a:xfrm>
            <a:off x="2751325" y="3816771"/>
            <a:ext cx="1218577" cy="10639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89" name="Shape"/>
          <p:cNvSpPr/>
          <p:nvPr/>
        </p:nvSpPr>
        <p:spPr>
          <a:xfrm>
            <a:off x="3164263" y="4069363"/>
            <a:ext cx="1610547" cy="8088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0" name="Shape"/>
          <p:cNvSpPr/>
          <p:nvPr/>
        </p:nvSpPr>
        <p:spPr>
          <a:xfrm>
            <a:off x="3711023" y="2921219"/>
            <a:ext cx="1063898" cy="1220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1" name="Shape"/>
          <p:cNvSpPr/>
          <p:nvPr/>
        </p:nvSpPr>
        <p:spPr>
          <a:xfrm>
            <a:off x="3967198" y="2113688"/>
            <a:ext cx="808112" cy="1612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2" name="Shape"/>
          <p:cNvSpPr/>
          <p:nvPr/>
        </p:nvSpPr>
        <p:spPr>
          <a:xfrm>
            <a:off x="2816323" y="2113689"/>
            <a:ext cx="1219586" cy="10647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3" name="Shape"/>
          <p:cNvSpPr/>
          <p:nvPr/>
        </p:nvSpPr>
        <p:spPr>
          <a:xfrm>
            <a:off x="2013389" y="2113688"/>
            <a:ext cx="1610544" cy="80888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4" name="Shape"/>
          <p:cNvSpPr/>
          <p:nvPr/>
        </p:nvSpPr>
        <p:spPr>
          <a:xfrm>
            <a:off x="2013389" y="2852329"/>
            <a:ext cx="1063900" cy="12152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5" name="Shape"/>
          <p:cNvSpPr/>
          <p:nvPr/>
        </p:nvSpPr>
        <p:spPr>
          <a:xfrm>
            <a:off x="2013390" y="3265662"/>
            <a:ext cx="808113" cy="16136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7" name="1"/>
          <p:cNvSpPr/>
          <p:nvPr/>
        </p:nvSpPr>
        <p:spPr>
          <a:xfrm>
            <a:off x="3471118" y="2270203"/>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1</a:t>
            </a:r>
          </a:p>
        </p:txBody>
      </p:sp>
      <p:sp>
        <p:nvSpPr>
          <p:cNvPr id="998" name="2"/>
          <p:cNvSpPr/>
          <p:nvPr/>
        </p:nvSpPr>
        <p:spPr>
          <a:xfrm>
            <a:off x="4206269" y="2734777"/>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a:t>
            </a:r>
          </a:p>
        </p:txBody>
      </p:sp>
      <p:sp>
        <p:nvSpPr>
          <p:cNvPr id="999" name="3"/>
          <p:cNvSpPr/>
          <p:nvPr/>
        </p:nvSpPr>
        <p:spPr>
          <a:xfrm>
            <a:off x="4221585" y="3776241"/>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sp>
        <p:nvSpPr>
          <p:cNvPr id="1000" name="4"/>
          <p:cNvSpPr/>
          <p:nvPr/>
        </p:nvSpPr>
        <p:spPr>
          <a:xfrm>
            <a:off x="3736590" y="4419497"/>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a:t>
            </a:r>
          </a:p>
        </p:txBody>
      </p:sp>
      <p:sp>
        <p:nvSpPr>
          <p:cNvPr id="1001" name="5"/>
          <p:cNvSpPr/>
          <p:nvPr/>
        </p:nvSpPr>
        <p:spPr>
          <a:xfrm>
            <a:off x="2929966" y="4496075"/>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5</a:t>
            </a:r>
          </a:p>
        </p:txBody>
      </p:sp>
      <p:sp>
        <p:nvSpPr>
          <p:cNvPr id="1002" name="6"/>
          <p:cNvSpPr/>
          <p:nvPr/>
        </p:nvSpPr>
        <p:spPr>
          <a:xfrm>
            <a:off x="2205026" y="3980449"/>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a:t>
            </a:r>
          </a:p>
        </p:txBody>
      </p:sp>
      <p:sp>
        <p:nvSpPr>
          <p:cNvPr id="1003" name="7"/>
          <p:cNvSpPr/>
          <p:nvPr/>
        </p:nvSpPr>
        <p:spPr>
          <a:xfrm>
            <a:off x="2087606" y="3112563"/>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7</a:t>
            </a:r>
          </a:p>
        </p:txBody>
      </p:sp>
      <p:sp>
        <p:nvSpPr>
          <p:cNvPr id="1004" name="8"/>
          <p:cNvSpPr/>
          <p:nvPr/>
        </p:nvSpPr>
        <p:spPr>
          <a:xfrm>
            <a:off x="2582812" y="2402938"/>
            <a:ext cx="38289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a:t>
            </a:r>
          </a:p>
        </p:txBody>
      </p:sp>
      <p:sp>
        <p:nvSpPr>
          <p:cNvPr id="1005" name="Develop Vision and Objectives"/>
          <p:cNvSpPr/>
          <p:nvPr/>
        </p:nvSpPr>
        <p:spPr>
          <a:xfrm>
            <a:off x="2570048" y="1523010"/>
            <a:ext cx="164898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Develop Vision and Objectives</a:t>
            </a:r>
          </a:p>
        </p:txBody>
      </p:sp>
      <p:sp>
        <p:nvSpPr>
          <p:cNvPr id="1006" name="Understanding…"/>
          <p:cNvSpPr/>
          <p:nvPr/>
        </p:nvSpPr>
        <p:spPr>
          <a:xfrm>
            <a:off x="4520240" y="1919383"/>
            <a:ext cx="122014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Understanding</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Existing Processes</a:t>
            </a:r>
          </a:p>
        </p:txBody>
      </p:sp>
      <p:sp>
        <p:nvSpPr>
          <p:cNvPr id="1007" name="Identify Process for Re-design"/>
          <p:cNvSpPr/>
          <p:nvPr/>
        </p:nvSpPr>
        <p:spPr>
          <a:xfrm>
            <a:off x="4959287" y="3236527"/>
            <a:ext cx="1031252"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Process for Re-design</a:t>
            </a:r>
          </a:p>
        </p:txBody>
      </p:sp>
      <p:sp>
        <p:nvSpPr>
          <p:cNvPr id="1008" name="Identify Change Levels"/>
          <p:cNvSpPr/>
          <p:nvPr/>
        </p:nvSpPr>
        <p:spPr>
          <a:xfrm>
            <a:off x="4520240" y="4555505"/>
            <a:ext cx="122014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Change Levels</a:t>
            </a:r>
          </a:p>
        </p:txBody>
      </p:sp>
      <p:sp>
        <p:nvSpPr>
          <p:cNvPr id="1009" name="Implement the New Process"/>
          <p:cNvSpPr/>
          <p:nvPr/>
        </p:nvSpPr>
        <p:spPr>
          <a:xfrm>
            <a:off x="2784467" y="5127288"/>
            <a:ext cx="122014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the New Process</a:t>
            </a:r>
          </a:p>
        </p:txBody>
      </p:sp>
      <p:sp>
        <p:nvSpPr>
          <p:cNvPr id="1010" name="Make New Process Operational"/>
          <p:cNvSpPr/>
          <p:nvPr/>
        </p:nvSpPr>
        <p:spPr>
          <a:xfrm>
            <a:off x="1181432" y="4471988"/>
            <a:ext cx="122014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Make New Process Operational</a:t>
            </a:r>
          </a:p>
        </p:txBody>
      </p:sp>
      <p:sp>
        <p:nvSpPr>
          <p:cNvPr id="1011" name="Evaluate the New Process"/>
          <p:cNvSpPr/>
          <p:nvPr/>
        </p:nvSpPr>
        <p:spPr>
          <a:xfrm>
            <a:off x="969565" y="3241631"/>
            <a:ext cx="86278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Evaluate the New Process</a:t>
            </a:r>
          </a:p>
        </p:txBody>
      </p:sp>
      <p:sp>
        <p:nvSpPr>
          <p:cNvPr id="1012" name="Ongoing Continuous Improvement"/>
          <p:cNvSpPr/>
          <p:nvPr/>
        </p:nvSpPr>
        <p:spPr>
          <a:xfrm>
            <a:off x="1224826" y="1919382"/>
            <a:ext cx="113335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Porter's three generic strategies</a:t>
            </a:r>
          </a:p>
        </p:txBody>
      </p:sp>
      <p:sp>
        <p:nvSpPr>
          <p:cNvPr id="1015" name="Rectangle"/>
          <p:cNvSpPr/>
          <p:nvPr/>
        </p:nvSpPr>
        <p:spPr>
          <a:xfrm>
            <a:off x="1571145"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6" name="Rectangle"/>
          <p:cNvSpPr/>
          <p:nvPr/>
        </p:nvSpPr>
        <p:spPr>
          <a:xfrm>
            <a:off x="3439653"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7" name="Rectangle"/>
          <p:cNvSpPr/>
          <p:nvPr/>
        </p:nvSpPr>
        <p:spPr>
          <a:xfrm>
            <a:off x="1571145" y="4250771"/>
            <a:ext cx="3731910" cy="913833"/>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8" name="Differentiation"/>
          <p:cNvSpPr/>
          <p:nvPr/>
        </p:nvSpPr>
        <p:spPr>
          <a:xfrm>
            <a:off x="1939374" y="3227860"/>
            <a:ext cx="120993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1019" name="Overall Cost…"/>
          <p:cNvSpPr/>
          <p:nvPr/>
        </p:nvSpPr>
        <p:spPr>
          <a:xfrm>
            <a:off x="3767040" y="3144344"/>
            <a:ext cx="120993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Overall Cost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Leadership</a:t>
            </a:r>
          </a:p>
        </p:txBody>
      </p:sp>
      <p:sp>
        <p:nvSpPr>
          <p:cNvPr id="1020" name="Industry…"/>
          <p:cNvSpPr/>
          <p:nvPr/>
        </p:nvSpPr>
        <p:spPr>
          <a:xfrm>
            <a:off x="798359" y="2552140"/>
            <a:ext cx="70962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Target</a:t>
            </a:r>
          </a:p>
        </p:txBody>
      </p:sp>
      <p:sp>
        <p:nvSpPr>
          <p:cNvPr id="1021" name="Strategic Target"/>
          <p:cNvSpPr/>
          <p:nvPr/>
        </p:nvSpPr>
        <p:spPr>
          <a:xfrm rot="16200000">
            <a:off x="466780" y="3707171"/>
            <a:ext cx="134893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Target</a:t>
            </a:r>
          </a:p>
        </p:txBody>
      </p:sp>
      <p:sp>
        <p:nvSpPr>
          <p:cNvPr id="1022" name="Particular Segment…"/>
          <p:cNvSpPr/>
          <p:nvPr/>
        </p:nvSpPr>
        <p:spPr>
          <a:xfrm>
            <a:off x="798359" y="4620248"/>
            <a:ext cx="709625"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Particular Segment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Only</a:t>
            </a:r>
          </a:p>
        </p:txBody>
      </p:sp>
      <p:sp>
        <p:nvSpPr>
          <p:cNvPr id="1023" name="Uniqueness Perceived…"/>
          <p:cNvSpPr/>
          <p:nvPr/>
        </p:nvSpPr>
        <p:spPr>
          <a:xfrm>
            <a:off x="1592219" y="1954830"/>
            <a:ext cx="173577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Uniqueness Perceived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by the Customer</a:t>
            </a:r>
          </a:p>
        </p:txBody>
      </p:sp>
      <p:sp>
        <p:nvSpPr>
          <p:cNvPr id="1024" name="Low Cost Position"/>
          <p:cNvSpPr/>
          <p:nvPr/>
        </p:nvSpPr>
        <p:spPr>
          <a:xfrm>
            <a:off x="3542409" y="2038346"/>
            <a:ext cx="173577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 Position</a:t>
            </a:r>
          </a:p>
        </p:txBody>
      </p:sp>
      <p:sp>
        <p:nvSpPr>
          <p:cNvPr id="1025" name="Focus"/>
          <p:cNvSpPr/>
          <p:nvPr/>
        </p:nvSpPr>
        <p:spPr>
          <a:xfrm>
            <a:off x="2426921" y="4611372"/>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Focus</a:t>
            </a:r>
          </a:p>
        </p:txBody>
      </p:sp>
      <p:sp>
        <p:nvSpPr>
          <p:cNvPr id="1026" name="Strategic Advantage"/>
          <p:cNvSpPr/>
          <p:nvPr/>
        </p:nvSpPr>
        <p:spPr>
          <a:xfrm>
            <a:off x="2426922" y="1650350"/>
            <a:ext cx="202166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Advantage</a:t>
            </a:r>
          </a:p>
        </p:txBody>
      </p:sp>
      <p:sp>
        <p:nvSpPr>
          <p:cNvPr id="1027" name="Rectangle"/>
          <p:cNvSpPr/>
          <p:nvPr/>
        </p:nvSpPr>
        <p:spPr>
          <a:xfrm>
            <a:off x="1560494" y="4156209"/>
            <a:ext cx="3757435" cy="173577"/>
          </a:xfrm>
          <a:prstGeom prst="rect">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8" name="Rectangle"/>
          <p:cNvSpPr/>
          <p:nvPr/>
        </p:nvSpPr>
        <p:spPr>
          <a:xfrm>
            <a:off x="2507951" y="4044011"/>
            <a:ext cx="1863402" cy="387996"/>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29" name="Stuck in the middle"/>
          <p:cNvSpPr/>
          <p:nvPr/>
        </p:nvSpPr>
        <p:spPr>
          <a:xfrm>
            <a:off x="2551999" y="4157009"/>
            <a:ext cx="17715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1031"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Action Plan</a:t>
            </a:r>
          </a:p>
        </p:txBody>
      </p:sp>
      <p:sp>
        <p:nvSpPr>
          <p:cNvPr id="63" name="Line"/>
          <p:cNvSpPr/>
          <p:nvPr/>
        </p:nvSpPr>
        <p:spPr>
          <a:xfrm flipH="1" flipV="1">
            <a:off x="3700175" y="2570079"/>
            <a:ext cx="2500970"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4" name="Rectangle"/>
          <p:cNvSpPr/>
          <p:nvPr/>
        </p:nvSpPr>
        <p:spPr>
          <a:xfrm rot="5400000">
            <a:off x="2748954" y="1695606"/>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5" name="Rectangle"/>
          <p:cNvSpPr/>
          <p:nvPr/>
        </p:nvSpPr>
        <p:spPr>
          <a:xfrm rot="5400000">
            <a:off x="2748954" y="3155455"/>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6" name="Rectangle"/>
          <p:cNvSpPr/>
          <p:nvPr/>
        </p:nvSpPr>
        <p:spPr>
          <a:xfrm rot="5400000">
            <a:off x="2748954" y="4615304"/>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7" name="Rectangle"/>
          <p:cNvSpPr/>
          <p:nvPr/>
        </p:nvSpPr>
        <p:spPr>
          <a:xfrm rot="5400000">
            <a:off x="2748954" y="6075152"/>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8" name="Rectangle"/>
          <p:cNvSpPr/>
          <p:nvPr/>
        </p:nvSpPr>
        <p:spPr>
          <a:xfrm rot="5400000">
            <a:off x="2748954" y="7535001"/>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9" name="Line"/>
          <p:cNvSpPr/>
          <p:nvPr/>
        </p:nvSpPr>
        <p:spPr>
          <a:xfrm flipH="1">
            <a:off x="3700175" y="5492513"/>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0" name="Line"/>
          <p:cNvSpPr/>
          <p:nvPr/>
        </p:nvSpPr>
        <p:spPr>
          <a:xfrm flipH="1">
            <a:off x="3689965" y="8414947"/>
            <a:ext cx="243707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1" name="Line"/>
          <p:cNvSpPr/>
          <p:nvPr/>
        </p:nvSpPr>
        <p:spPr>
          <a:xfrm flipH="1">
            <a:off x="652365" y="6944646"/>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2" name="Line"/>
          <p:cNvSpPr/>
          <p:nvPr/>
        </p:nvSpPr>
        <p:spPr>
          <a:xfrm flipH="1" flipV="1">
            <a:off x="652365" y="4020637"/>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3" name="Action One"/>
          <p:cNvSpPr/>
          <p:nvPr/>
        </p:nvSpPr>
        <p:spPr>
          <a:xfrm>
            <a:off x="3831751" y="1199448"/>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One</a:t>
            </a:r>
          </a:p>
        </p:txBody>
      </p:sp>
      <p:sp>
        <p:nvSpPr>
          <p:cNvPr id="74" name="Action Three"/>
          <p:cNvSpPr/>
          <p:nvPr/>
        </p:nvSpPr>
        <p:spPr>
          <a:xfrm>
            <a:off x="3831751" y="4072529"/>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Three</a:t>
            </a:r>
          </a:p>
        </p:txBody>
      </p:sp>
      <p:sp>
        <p:nvSpPr>
          <p:cNvPr id="75" name="Action Five"/>
          <p:cNvSpPr/>
          <p:nvPr/>
        </p:nvSpPr>
        <p:spPr>
          <a:xfrm>
            <a:off x="3831751" y="7057846"/>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Five</a:t>
            </a:r>
          </a:p>
        </p:txBody>
      </p:sp>
      <p:sp>
        <p:nvSpPr>
          <p:cNvPr id="76" name="Action Two"/>
          <p:cNvSpPr/>
          <p:nvPr/>
        </p:nvSpPr>
        <p:spPr>
          <a:xfrm>
            <a:off x="1197940" y="2575399"/>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Two</a:t>
            </a:r>
          </a:p>
        </p:txBody>
      </p:sp>
      <p:sp>
        <p:nvSpPr>
          <p:cNvPr id="77" name="Action Four"/>
          <p:cNvSpPr/>
          <p:nvPr/>
        </p:nvSpPr>
        <p:spPr>
          <a:xfrm>
            <a:off x="1197940" y="5497833"/>
            <a:ext cx="1874456"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Four</a:t>
            </a:r>
          </a:p>
        </p:txBody>
      </p:sp>
      <p:sp>
        <p:nvSpPr>
          <p:cNvPr id="78" name="3 / 2 / 20XX"/>
          <p:cNvSpPr/>
          <p:nvPr/>
        </p:nvSpPr>
        <p:spPr>
          <a:xfrm rot="5400000">
            <a:off x="2994431" y="1727151"/>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79" name="3 / 2 / 20XX"/>
          <p:cNvSpPr/>
          <p:nvPr/>
        </p:nvSpPr>
        <p:spPr>
          <a:xfrm rot="5400000">
            <a:off x="2994431" y="3197582"/>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0" name="3 / 2 / 20XX"/>
          <p:cNvSpPr/>
          <p:nvPr/>
        </p:nvSpPr>
        <p:spPr>
          <a:xfrm rot="5400000">
            <a:off x="2994431" y="4619933"/>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1" name="3 / 2 / 20XX"/>
          <p:cNvSpPr/>
          <p:nvPr/>
        </p:nvSpPr>
        <p:spPr>
          <a:xfrm rot="5400000">
            <a:off x="2994431" y="6076182"/>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2" name="3 / 2 / 20XX"/>
          <p:cNvSpPr/>
          <p:nvPr/>
        </p:nvSpPr>
        <p:spPr>
          <a:xfrm rot="5400000">
            <a:off x="2994431" y="7532431"/>
            <a:ext cx="922614" cy="1484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3" name="Lorem ipsum, or lipsum as it is sometimes known, is dummy text used in laying out print, graphic or web designs."/>
          <p:cNvSpPr/>
          <p:nvPr/>
        </p:nvSpPr>
        <p:spPr>
          <a:xfrm>
            <a:off x="3818409" y="1544796"/>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18409" y="439148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18409" y="734182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683418" y="2900884"/>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683418" y="5827678"/>
            <a:ext cx="2392914" cy="93583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659170" y="638321"/>
            <a:ext cx="5531873"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Contacts</a:t>
            </a:r>
          </a:p>
        </p:txBody>
      </p:sp>
      <p:sp>
        <p:nvSpPr>
          <p:cNvPr id="1035" name="Rectangle"/>
          <p:cNvSpPr/>
          <p:nvPr/>
        </p:nvSpPr>
        <p:spPr>
          <a:xfrm>
            <a:off x="1587231" y="1259204"/>
            <a:ext cx="3675752" cy="7138002"/>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6" name="Rectangle"/>
          <p:cNvSpPr/>
          <p:nvPr/>
        </p:nvSpPr>
        <p:spPr>
          <a:xfrm>
            <a:off x="1587231" y="8478889"/>
            <a:ext cx="3675752" cy="66367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7" name="E-mail:"/>
          <p:cNvSpPr/>
          <p:nvPr/>
        </p:nvSpPr>
        <p:spPr>
          <a:xfrm>
            <a:off x="2876211" y="5427544"/>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E-mail:</a:t>
            </a:r>
          </a:p>
        </p:txBody>
      </p:sp>
      <p:sp>
        <p:nvSpPr>
          <p:cNvPr id="1038" name="Address:"/>
          <p:cNvSpPr/>
          <p:nvPr/>
        </p:nvSpPr>
        <p:spPr>
          <a:xfrm>
            <a:off x="2876211" y="2783403"/>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Address:</a:t>
            </a:r>
          </a:p>
        </p:txBody>
      </p:sp>
      <p:sp>
        <p:nvSpPr>
          <p:cNvPr id="1039" name="Phone:"/>
          <p:cNvSpPr/>
          <p:nvPr/>
        </p:nvSpPr>
        <p:spPr>
          <a:xfrm>
            <a:off x="2876211" y="4076600"/>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Phone:</a:t>
            </a:r>
          </a:p>
        </p:txBody>
      </p:sp>
      <p:sp>
        <p:nvSpPr>
          <p:cNvPr id="1040" name="Social:"/>
          <p:cNvSpPr/>
          <p:nvPr/>
        </p:nvSpPr>
        <p:spPr>
          <a:xfrm>
            <a:off x="2876211" y="6386243"/>
            <a:ext cx="1087410" cy="185564"/>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Social:</a:t>
            </a:r>
          </a:p>
        </p:txBody>
      </p:sp>
      <p:sp>
        <p:nvSpPr>
          <p:cNvPr id="1041" name="00 Happy Str.,…"/>
          <p:cNvSpPr/>
          <p:nvPr/>
        </p:nvSpPr>
        <p:spPr>
          <a:xfrm>
            <a:off x="2317471" y="3056526"/>
            <a:ext cx="2197209" cy="5925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1042" name="Office: +1 111-000-000…"/>
          <p:cNvSpPr/>
          <p:nvPr/>
        </p:nvSpPr>
        <p:spPr>
          <a:xfrm>
            <a:off x="2317471" y="4349724"/>
            <a:ext cx="2197209" cy="5925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1043" name="contact@email.com"/>
          <p:cNvSpPr/>
          <p:nvPr/>
        </p:nvSpPr>
        <p:spPr>
          <a:xfrm>
            <a:off x="2317471" y="5672902"/>
            <a:ext cx="2197209" cy="1843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contact@email.com</a:t>
            </a:r>
          </a:p>
        </p:txBody>
      </p:sp>
      <p:sp>
        <p:nvSpPr>
          <p:cNvPr id="1044" name="facebook.com/yourpage"/>
          <p:cNvSpPr/>
          <p:nvPr/>
        </p:nvSpPr>
        <p:spPr>
          <a:xfrm>
            <a:off x="2317471" y="6628116"/>
            <a:ext cx="2197209" cy="1843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626362" y="638321"/>
            <a:ext cx="5564681"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Goals &amp; Objectives</a:t>
            </a:r>
          </a:p>
        </p:txBody>
      </p:sp>
      <p:sp>
        <p:nvSpPr>
          <p:cNvPr id="90" name="Square"/>
          <p:cNvSpPr/>
          <p:nvPr/>
        </p:nvSpPr>
        <p:spPr>
          <a:xfrm>
            <a:off x="651765" y="150428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 name="Shape"/>
          <p:cNvSpPr/>
          <p:nvPr/>
        </p:nvSpPr>
        <p:spPr>
          <a:xfrm>
            <a:off x="830625" y="1693787"/>
            <a:ext cx="372681" cy="37268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2" name="Reliability"/>
          <p:cNvSpPr/>
          <p:nvPr/>
        </p:nvSpPr>
        <p:spPr>
          <a:xfrm>
            <a:off x="1674221" y="1358608"/>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Reliability</a:t>
            </a:r>
          </a:p>
        </p:txBody>
      </p:sp>
      <p:sp>
        <p:nvSpPr>
          <p:cNvPr id="93" name="Square"/>
          <p:cNvSpPr/>
          <p:nvPr/>
        </p:nvSpPr>
        <p:spPr>
          <a:xfrm>
            <a:off x="651765" y="3942540"/>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 name="Best Services"/>
          <p:cNvSpPr/>
          <p:nvPr/>
        </p:nvSpPr>
        <p:spPr>
          <a:xfrm>
            <a:off x="1674221" y="3728841"/>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Best Services</a:t>
            </a:r>
          </a:p>
        </p:txBody>
      </p:sp>
      <p:sp>
        <p:nvSpPr>
          <p:cNvPr id="95" name="Shape"/>
          <p:cNvSpPr/>
          <p:nvPr/>
        </p:nvSpPr>
        <p:spPr>
          <a:xfrm>
            <a:off x="912131" y="4129769"/>
            <a:ext cx="214419" cy="3982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6" name="Square"/>
          <p:cNvSpPr/>
          <p:nvPr/>
        </p:nvSpPr>
        <p:spPr>
          <a:xfrm>
            <a:off x="651765" y="6356542"/>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 name="Profit Increasing"/>
          <p:cNvSpPr/>
          <p:nvPr/>
        </p:nvSpPr>
        <p:spPr>
          <a:xfrm>
            <a:off x="1674221" y="6142842"/>
            <a:ext cx="175108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Increasing</a:t>
            </a:r>
          </a:p>
        </p:txBody>
      </p:sp>
      <p:sp>
        <p:nvSpPr>
          <p:cNvPr id="98" name="Shape"/>
          <p:cNvSpPr/>
          <p:nvPr/>
        </p:nvSpPr>
        <p:spPr>
          <a:xfrm>
            <a:off x="840658" y="6588828"/>
            <a:ext cx="357365" cy="260366"/>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9" name="Excellence"/>
          <p:cNvSpPr/>
          <p:nvPr/>
        </p:nvSpPr>
        <p:spPr>
          <a:xfrm>
            <a:off x="3341089" y="2543724"/>
            <a:ext cx="18991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Excellence</a:t>
            </a:r>
          </a:p>
        </p:txBody>
      </p:sp>
      <p:sp>
        <p:nvSpPr>
          <p:cNvPr id="100" name="Shape"/>
          <p:cNvSpPr/>
          <p:nvPr/>
        </p:nvSpPr>
        <p:spPr>
          <a:xfrm>
            <a:off x="5596163" y="2901468"/>
            <a:ext cx="454363" cy="372681"/>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1" name="Square"/>
          <p:cNvSpPr/>
          <p:nvPr/>
        </p:nvSpPr>
        <p:spPr>
          <a:xfrm>
            <a:off x="5465980" y="272532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 name="Happy Customers"/>
          <p:cNvSpPr/>
          <p:nvPr/>
        </p:nvSpPr>
        <p:spPr>
          <a:xfrm>
            <a:off x="3341089" y="4944230"/>
            <a:ext cx="189913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Happy Customers</a:t>
            </a:r>
          </a:p>
        </p:txBody>
      </p:sp>
      <p:sp>
        <p:nvSpPr>
          <p:cNvPr id="103" name="Shape"/>
          <p:cNvSpPr/>
          <p:nvPr/>
        </p:nvSpPr>
        <p:spPr>
          <a:xfrm>
            <a:off x="5588505" y="5384380"/>
            <a:ext cx="418627" cy="301208"/>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4" name="Square"/>
          <p:cNvSpPr/>
          <p:nvPr/>
        </p:nvSpPr>
        <p:spPr>
          <a:xfrm>
            <a:off x="5465980" y="5144435"/>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5" name="Innovations"/>
          <p:cNvSpPr/>
          <p:nvPr/>
        </p:nvSpPr>
        <p:spPr>
          <a:xfrm>
            <a:off x="3193038" y="7343157"/>
            <a:ext cx="2011454"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Innovations</a:t>
            </a:r>
          </a:p>
        </p:txBody>
      </p:sp>
      <p:sp>
        <p:nvSpPr>
          <p:cNvPr id="106" name="Shape"/>
          <p:cNvSpPr/>
          <p:nvPr/>
        </p:nvSpPr>
        <p:spPr>
          <a:xfrm>
            <a:off x="5631956" y="7711594"/>
            <a:ext cx="418627" cy="41862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7" name="Square"/>
          <p:cNvSpPr/>
          <p:nvPr/>
        </p:nvSpPr>
        <p:spPr>
          <a:xfrm>
            <a:off x="5465980" y="7558437"/>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674221" y="1717465"/>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674221" y="4092883"/>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674221" y="6523691"/>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712824" y="2863654"/>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712824" y="5282761"/>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712824" y="7701867"/>
            <a:ext cx="4527405" cy="4533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35826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6" name="Rectangle"/>
          <p:cNvSpPr/>
          <p:nvPr/>
        </p:nvSpPr>
        <p:spPr>
          <a:xfrm>
            <a:off x="639777" y="4908620"/>
            <a:ext cx="5570659" cy="2912191"/>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7" name="Kaplan &amp; Norton Strategy Ma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18" name="Rectangle"/>
          <p:cNvSpPr/>
          <p:nvPr/>
        </p:nvSpPr>
        <p:spPr>
          <a:xfrm>
            <a:off x="65100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9" name="Line"/>
          <p:cNvSpPr/>
          <p:nvPr/>
        </p:nvSpPr>
        <p:spPr>
          <a:xfrm>
            <a:off x="652610" y="4517214"/>
            <a:ext cx="5557827"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0" name="Line"/>
          <p:cNvSpPr/>
          <p:nvPr/>
        </p:nvSpPr>
        <p:spPr>
          <a:xfrm>
            <a:off x="652610" y="8242866"/>
            <a:ext cx="5553841"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1" name="Rectangle"/>
          <p:cNvSpPr/>
          <p:nvPr/>
        </p:nvSpPr>
        <p:spPr>
          <a:xfrm>
            <a:off x="2907729" y="1689157"/>
            <a:ext cx="1182388" cy="791614"/>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2" name="Rectangle"/>
          <p:cNvSpPr/>
          <p:nvPr/>
        </p:nvSpPr>
        <p:spPr>
          <a:xfrm>
            <a:off x="1113718"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3" name="Rectangle"/>
          <p:cNvSpPr/>
          <p:nvPr/>
        </p:nvSpPr>
        <p:spPr>
          <a:xfrm>
            <a:off x="2170890"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4" name="Rectangle"/>
          <p:cNvSpPr/>
          <p:nvPr/>
        </p:nvSpPr>
        <p:spPr>
          <a:xfrm>
            <a:off x="3845014"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5" name="Rectangle"/>
          <p:cNvSpPr/>
          <p:nvPr/>
        </p:nvSpPr>
        <p:spPr>
          <a:xfrm>
            <a:off x="4902186"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nvGrpSpPr>
          <p:cNvPr id="132" name="Group"/>
          <p:cNvGrpSpPr/>
          <p:nvPr/>
        </p:nvGrpSpPr>
        <p:grpSpPr>
          <a:xfrm>
            <a:off x="712297" y="6392241"/>
            <a:ext cx="5433407" cy="658904"/>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sp>
        <p:nvSpPr>
          <p:cNvPr id="133" name="Line"/>
          <p:cNvSpPr/>
          <p:nvPr/>
        </p:nvSpPr>
        <p:spPr>
          <a:xfrm flipV="1">
            <a:off x="1433517"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4" name="Line"/>
          <p:cNvSpPr/>
          <p:nvPr/>
        </p:nvSpPr>
        <p:spPr>
          <a:xfrm flipV="1">
            <a:off x="2510745"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5" name="Line"/>
          <p:cNvSpPr/>
          <p:nvPr/>
        </p:nvSpPr>
        <p:spPr>
          <a:xfrm flipH="1" flipV="1">
            <a:off x="4295274"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6" name="Line"/>
          <p:cNvSpPr/>
          <p:nvPr/>
        </p:nvSpPr>
        <p:spPr>
          <a:xfrm flipH="1" flipV="1">
            <a:off x="4258851"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7" name="Line"/>
          <p:cNvSpPr/>
          <p:nvPr/>
        </p:nvSpPr>
        <p:spPr>
          <a:xfrm flipH="1" flipV="1">
            <a:off x="157509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8" name="Line"/>
          <p:cNvSpPr/>
          <p:nvPr/>
        </p:nvSpPr>
        <p:spPr>
          <a:xfrm flipH="1" flipV="1">
            <a:off x="2635482"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9" name="Line"/>
          <p:cNvSpPr/>
          <p:nvPr/>
        </p:nvSpPr>
        <p:spPr>
          <a:xfrm flipH="1" flipV="1">
            <a:off x="4309604"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0" name="Line"/>
          <p:cNvSpPr/>
          <p:nvPr/>
        </p:nvSpPr>
        <p:spPr>
          <a:xfrm flipH="1" flipV="1">
            <a:off x="536677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2" name="Long-Term…"/>
          <p:cNvSpPr/>
          <p:nvPr/>
        </p:nvSpPr>
        <p:spPr>
          <a:xfrm>
            <a:off x="2898124" y="1834415"/>
            <a:ext cx="1182387"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464603">
              <a:lnSpc>
                <a:spcPct val="90000"/>
              </a:lnSpc>
              <a:defRPr sz="3000">
                <a:solidFill>
                  <a:srgbClr val="FFFFFF"/>
                </a:solidFill>
                <a:uFillTx/>
                <a:latin typeface="Ubuntu"/>
                <a:ea typeface="Ubuntu"/>
                <a:cs typeface="Ubuntu"/>
                <a:sym typeface="Ubuntu"/>
              </a:defRPr>
            </a:pPr>
            <a:r>
              <a:rPr sz="1206"/>
              <a:t>Long-Term</a:t>
            </a:r>
          </a:p>
          <a:p>
            <a:pPr marL="0" marR="0" defTabSz="464603">
              <a:lnSpc>
                <a:spcPct val="90000"/>
              </a:lnSpc>
              <a:defRPr sz="3000">
                <a:solidFill>
                  <a:srgbClr val="FFFFFF"/>
                </a:solidFill>
                <a:uFillTx/>
                <a:latin typeface="Ubuntu"/>
                <a:ea typeface="Ubuntu"/>
                <a:cs typeface="Ubuntu"/>
                <a:sym typeface="Ubuntu"/>
              </a:defRPr>
            </a:pPr>
            <a:r>
              <a:rPr sz="1206"/>
              <a:t>Shareholder Value</a:t>
            </a:r>
          </a:p>
        </p:txBody>
      </p:sp>
      <p:sp>
        <p:nvSpPr>
          <p:cNvPr id="143" name="Growth Strategy"/>
          <p:cNvSpPr/>
          <p:nvPr/>
        </p:nvSpPr>
        <p:spPr>
          <a:xfrm>
            <a:off x="4511046" y="1330470"/>
            <a:ext cx="15426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Growth Strategy </a:t>
            </a:r>
          </a:p>
        </p:txBody>
      </p:sp>
      <p:sp>
        <p:nvSpPr>
          <p:cNvPr id="144" name="Productivity Strategy"/>
          <p:cNvSpPr/>
          <p:nvPr/>
        </p:nvSpPr>
        <p:spPr>
          <a:xfrm>
            <a:off x="734163" y="1330470"/>
            <a:ext cx="15426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Productivity Strategy </a:t>
            </a:r>
          </a:p>
        </p:txBody>
      </p:sp>
      <p:sp>
        <p:nvSpPr>
          <p:cNvPr id="145" name="Enhance…"/>
          <p:cNvSpPr/>
          <p:nvPr/>
        </p:nvSpPr>
        <p:spPr>
          <a:xfrm>
            <a:off x="4985660"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Enhance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Value</a:t>
            </a:r>
          </a:p>
        </p:txBody>
      </p:sp>
      <p:sp>
        <p:nvSpPr>
          <p:cNvPr id="146" name="Expand Revenue…"/>
          <p:cNvSpPr/>
          <p:nvPr/>
        </p:nvSpPr>
        <p:spPr>
          <a:xfrm>
            <a:off x="3919951" y="3194835"/>
            <a:ext cx="784043"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Expand Revenue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p:txBody>
      </p:sp>
      <p:sp>
        <p:nvSpPr>
          <p:cNvPr id="147" name="Increase Asset…"/>
          <p:cNvSpPr/>
          <p:nvPr/>
        </p:nvSpPr>
        <p:spPr>
          <a:xfrm>
            <a:off x="2256990"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Increase Asset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Utilization</a:t>
            </a:r>
          </a:p>
        </p:txBody>
      </p:sp>
      <p:sp>
        <p:nvSpPr>
          <p:cNvPr id="148" name="Improve Cost…"/>
          <p:cNvSpPr/>
          <p:nvPr/>
        </p:nvSpPr>
        <p:spPr>
          <a:xfrm>
            <a:off x="1184104" y="3278351"/>
            <a:ext cx="76171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Improve Cost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Structure</a:t>
            </a:r>
          </a:p>
        </p:txBody>
      </p:sp>
      <p:sp>
        <p:nvSpPr>
          <p:cNvPr id="149" name="Rectangle"/>
          <p:cNvSpPr/>
          <p:nvPr/>
        </p:nvSpPr>
        <p:spPr>
          <a:xfrm>
            <a:off x="4374820"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0" name="Rectangle"/>
          <p:cNvSpPr/>
          <p:nvPr/>
        </p:nvSpPr>
        <p:spPr>
          <a:xfrm>
            <a:off x="2070858"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1" name="Customer Value Proposition"/>
          <p:cNvSpPr/>
          <p:nvPr/>
        </p:nvSpPr>
        <p:spPr>
          <a:xfrm>
            <a:off x="2758499" y="5016681"/>
            <a:ext cx="1542623"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Value Proposition</a:t>
            </a:r>
          </a:p>
        </p:txBody>
      </p:sp>
      <p:sp>
        <p:nvSpPr>
          <p:cNvPr id="152" name="Partnership"/>
          <p:cNvSpPr/>
          <p:nvPr/>
        </p:nvSpPr>
        <p:spPr>
          <a:xfrm>
            <a:off x="4342944" y="5922757"/>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Partnership</a:t>
            </a:r>
          </a:p>
        </p:txBody>
      </p:sp>
      <p:sp>
        <p:nvSpPr>
          <p:cNvPr id="153" name="Availability"/>
          <p:cNvSpPr/>
          <p:nvPr/>
        </p:nvSpPr>
        <p:spPr>
          <a:xfrm>
            <a:off x="2038982" y="5909388"/>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Availability</a:t>
            </a:r>
          </a:p>
        </p:txBody>
      </p:sp>
      <p:sp>
        <p:nvSpPr>
          <p:cNvPr id="154" name="Price"/>
          <p:cNvSpPr/>
          <p:nvPr/>
        </p:nvSpPr>
        <p:spPr>
          <a:xfrm>
            <a:off x="836424" y="6637958"/>
            <a:ext cx="54928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Price</a:t>
            </a:r>
          </a:p>
        </p:txBody>
      </p:sp>
      <p:sp>
        <p:nvSpPr>
          <p:cNvPr id="155" name="Quality"/>
          <p:cNvSpPr/>
          <p:nvPr/>
        </p:nvSpPr>
        <p:spPr>
          <a:xfrm>
            <a:off x="1709747" y="6637958"/>
            <a:ext cx="6817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Quality</a:t>
            </a:r>
          </a:p>
        </p:txBody>
      </p:sp>
      <p:sp>
        <p:nvSpPr>
          <p:cNvPr id="156" name="Selection"/>
          <p:cNvSpPr/>
          <p:nvPr/>
        </p:nvSpPr>
        <p:spPr>
          <a:xfrm>
            <a:off x="2600266" y="6637958"/>
            <a:ext cx="76171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Selection</a:t>
            </a:r>
          </a:p>
        </p:txBody>
      </p:sp>
      <p:sp>
        <p:nvSpPr>
          <p:cNvPr id="157" name="Functionality"/>
          <p:cNvSpPr/>
          <p:nvPr/>
        </p:nvSpPr>
        <p:spPr>
          <a:xfrm>
            <a:off x="3542477" y="6554442"/>
            <a:ext cx="681702"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206">
                <a:solidFill>
                  <a:schemeClr val="tx1"/>
                </a:solidFill>
              </a:rPr>
              <a:t>Functionality</a:t>
            </a:r>
          </a:p>
        </p:txBody>
      </p:sp>
      <p:sp>
        <p:nvSpPr>
          <p:cNvPr id="158" name="Service"/>
          <p:cNvSpPr/>
          <p:nvPr/>
        </p:nvSpPr>
        <p:spPr>
          <a:xfrm>
            <a:off x="4474157" y="6638176"/>
            <a:ext cx="681702"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Service</a:t>
            </a:r>
          </a:p>
        </p:txBody>
      </p:sp>
      <p:sp>
        <p:nvSpPr>
          <p:cNvPr id="159" name="Brand"/>
          <p:cNvSpPr/>
          <p:nvPr/>
        </p:nvSpPr>
        <p:spPr>
          <a:xfrm>
            <a:off x="5375207" y="6638176"/>
            <a:ext cx="6596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Brand</a:t>
            </a:r>
          </a:p>
        </p:txBody>
      </p:sp>
      <p:sp>
        <p:nvSpPr>
          <p:cNvPr id="160" name="Product / Service Attributes"/>
          <p:cNvSpPr/>
          <p:nvPr/>
        </p:nvSpPr>
        <p:spPr>
          <a:xfrm>
            <a:off x="1853847" y="7141503"/>
            <a:ext cx="1308365"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 / Service Attributes</a:t>
            </a:r>
          </a:p>
        </p:txBody>
      </p:sp>
      <p:sp>
        <p:nvSpPr>
          <p:cNvPr id="161" name="Relationship"/>
          <p:cNvSpPr/>
          <p:nvPr/>
        </p:nvSpPr>
        <p:spPr>
          <a:xfrm>
            <a:off x="4338999" y="7144398"/>
            <a:ext cx="93392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Relationship</a:t>
            </a:r>
          </a:p>
        </p:txBody>
      </p:sp>
      <p:sp>
        <p:nvSpPr>
          <p:cNvPr id="162" name="Image"/>
          <p:cNvSpPr/>
          <p:nvPr/>
        </p:nvSpPr>
        <p:spPr>
          <a:xfrm>
            <a:off x="5375207" y="7144398"/>
            <a:ext cx="659675"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Image</a:t>
            </a:r>
          </a:p>
        </p:txBody>
      </p:sp>
      <p:sp>
        <p:nvSpPr>
          <p:cNvPr id="163" name="Financial Perspective"/>
          <p:cNvSpPr/>
          <p:nvPr/>
        </p:nvSpPr>
        <p:spPr>
          <a:xfrm rot="16200000">
            <a:off x="-527964" y="2947179"/>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 Perspective</a:t>
            </a:r>
          </a:p>
        </p:txBody>
      </p:sp>
      <p:sp>
        <p:nvSpPr>
          <p:cNvPr id="164" name="Customer Perspective"/>
          <p:cNvSpPr/>
          <p:nvPr/>
        </p:nvSpPr>
        <p:spPr>
          <a:xfrm rot="16200000">
            <a:off x="-527964" y="6281199"/>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Perspective</a:t>
            </a:r>
          </a:p>
        </p:txBody>
      </p:sp>
      <p:sp>
        <p:nvSpPr>
          <p:cNvPr id="165" name="Line"/>
          <p:cNvSpPr/>
          <p:nvPr/>
        </p:nvSpPr>
        <p:spPr>
          <a:xfrm flipH="1" flipV="1">
            <a:off x="157509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6" name="Line"/>
          <p:cNvSpPr/>
          <p:nvPr/>
        </p:nvSpPr>
        <p:spPr>
          <a:xfrm flipH="1" flipV="1">
            <a:off x="2635482"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7" name="Line"/>
          <p:cNvSpPr/>
          <p:nvPr/>
        </p:nvSpPr>
        <p:spPr>
          <a:xfrm flipH="1" flipV="1">
            <a:off x="4309604"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8" name="Line"/>
          <p:cNvSpPr/>
          <p:nvPr/>
        </p:nvSpPr>
        <p:spPr>
          <a:xfrm flipH="1" flipV="1">
            <a:off x="536677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711277" y="1451098"/>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711277" y="5064094"/>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71" name="Kaplan &amp; Norton Strategy Map"/>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72" name="Internal Perspective"/>
          <p:cNvSpPr/>
          <p:nvPr/>
        </p:nvSpPr>
        <p:spPr>
          <a:xfrm rot="16200000">
            <a:off x="-527964" y="3223108"/>
            <a:ext cx="2042716"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Internal Perspective</a:t>
            </a:r>
          </a:p>
        </p:txBody>
      </p:sp>
      <p:sp>
        <p:nvSpPr>
          <p:cNvPr id="173" name="Learning and Growth Perspective"/>
          <p:cNvSpPr/>
          <p:nvPr/>
        </p:nvSpPr>
        <p:spPr>
          <a:xfrm rot="16200000">
            <a:off x="-885090" y="6718324"/>
            <a:ext cx="275696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Learning and Growth Perspective</a:t>
            </a:r>
          </a:p>
        </p:txBody>
      </p:sp>
      <p:sp>
        <p:nvSpPr>
          <p:cNvPr id="174" name="Rectangle"/>
          <p:cNvSpPr/>
          <p:nvPr/>
        </p:nvSpPr>
        <p:spPr>
          <a:xfrm>
            <a:off x="712047"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5" name="Rectangle"/>
          <p:cNvSpPr/>
          <p:nvPr/>
        </p:nvSpPr>
        <p:spPr>
          <a:xfrm>
            <a:off x="2101180"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6" name="Rectangle"/>
          <p:cNvSpPr/>
          <p:nvPr/>
        </p:nvSpPr>
        <p:spPr>
          <a:xfrm>
            <a:off x="3494613"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7" name="Rectangle"/>
          <p:cNvSpPr/>
          <p:nvPr/>
        </p:nvSpPr>
        <p:spPr>
          <a:xfrm>
            <a:off x="4883746"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8" name="Rectangle"/>
          <p:cNvSpPr/>
          <p:nvPr/>
        </p:nvSpPr>
        <p:spPr>
          <a:xfrm>
            <a:off x="711278"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9" name="Rectangle"/>
          <p:cNvSpPr/>
          <p:nvPr/>
        </p:nvSpPr>
        <p:spPr>
          <a:xfrm>
            <a:off x="2100411"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0" name="Rectangle"/>
          <p:cNvSpPr/>
          <p:nvPr/>
        </p:nvSpPr>
        <p:spPr>
          <a:xfrm>
            <a:off x="3493846"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1" name="Rectangle"/>
          <p:cNvSpPr/>
          <p:nvPr/>
        </p:nvSpPr>
        <p:spPr>
          <a:xfrm>
            <a:off x="4882977"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3" name="Operations Management Processes"/>
          <p:cNvSpPr/>
          <p:nvPr/>
        </p:nvSpPr>
        <p:spPr>
          <a:xfrm>
            <a:off x="839649" y="1796045"/>
            <a:ext cx="1015219" cy="713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Operations Management Processes</a:t>
            </a:r>
          </a:p>
        </p:txBody>
      </p:sp>
      <p:sp>
        <p:nvSpPr>
          <p:cNvPr id="184" name="Customer…"/>
          <p:cNvSpPr/>
          <p:nvPr/>
        </p:nvSpPr>
        <p:spPr>
          <a:xfrm>
            <a:off x="2235575" y="1796045"/>
            <a:ext cx="1015219" cy="71305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Customer</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Management Processes</a:t>
            </a:r>
          </a:p>
        </p:txBody>
      </p:sp>
      <p:sp>
        <p:nvSpPr>
          <p:cNvPr id="185" name="Innovation…"/>
          <p:cNvSpPr/>
          <p:nvPr/>
        </p:nvSpPr>
        <p:spPr>
          <a:xfrm>
            <a:off x="3620304" y="1911742"/>
            <a:ext cx="1015219" cy="481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Innovation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Processes</a:t>
            </a:r>
          </a:p>
        </p:txBody>
      </p:sp>
      <p:sp>
        <p:nvSpPr>
          <p:cNvPr id="186" name="Regulatory…"/>
          <p:cNvSpPr/>
          <p:nvPr/>
        </p:nvSpPr>
        <p:spPr>
          <a:xfrm>
            <a:off x="4990102" y="1911742"/>
            <a:ext cx="1090545" cy="481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Regulatory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and Social Processes</a:t>
            </a:r>
          </a:p>
        </p:txBody>
      </p:sp>
      <p:sp>
        <p:nvSpPr>
          <p:cNvPr id="187" name="• Supply…"/>
          <p:cNvSpPr/>
          <p:nvPr/>
        </p:nvSpPr>
        <p:spPr>
          <a:xfrm>
            <a:off x="793702" y="3255510"/>
            <a:ext cx="1148687"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Supply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Production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Distribution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108">
                <a:solidFill>
                  <a:schemeClr val="tx1"/>
                </a:solidFill>
              </a:rPr>
              <a:t> Risk Management </a:t>
            </a:r>
          </a:p>
        </p:txBody>
      </p:sp>
      <p:sp>
        <p:nvSpPr>
          <p:cNvPr id="188" name="• Selection…"/>
          <p:cNvSpPr/>
          <p:nvPr/>
        </p:nvSpPr>
        <p:spPr>
          <a:xfrm>
            <a:off x="2239306" y="3255510"/>
            <a:ext cx="1079553"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Selection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Acquisition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Retention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Growth</a:t>
            </a:r>
          </a:p>
        </p:txBody>
      </p:sp>
      <p:sp>
        <p:nvSpPr>
          <p:cNvPr id="189" name="• Opportunity ID…"/>
          <p:cNvSpPr/>
          <p:nvPr/>
        </p:nvSpPr>
        <p:spPr>
          <a:xfrm>
            <a:off x="3545256" y="3268348"/>
            <a:ext cx="1148688"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Opportunity ID</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R&amp;D Portfolio</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24">
                <a:solidFill>
                  <a:schemeClr val="tx1"/>
                </a:solidFill>
              </a:rPr>
              <a:t> Design|Develop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Launch</a:t>
            </a:r>
          </a:p>
        </p:txBody>
      </p:sp>
      <p:sp>
        <p:nvSpPr>
          <p:cNvPr id="190" name="• Environment…"/>
          <p:cNvSpPr/>
          <p:nvPr/>
        </p:nvSpPr>
        <p:spPr>
          <a:xfrm>
            <a:off x="4941195" y="3255510"/>
            <a:ext cx="1188360" cy="9444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Environment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Safety &amp; Health</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Employment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Community</a:t>
            </a:r>
          </a:p>
        </p:txBody>
      </p:sp>
      <p:sp>
        <p:nvSpPr>
          <p:cNvPr id="195" name="Rectangle"/>
          <p:cNvSpPr/>
          <p:nvPr/>
        </p:nvSpPr>
        <p:spPr>
          <a:xfrm>
            <a:off x="711278"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6" name="Rectangle"/>
          <p:cNvSpPr/>
          <p:nvPr/>
        </p:nvSpPr>
        <p:spPr>
          <a:xfrm>
            <a:off x="2100411"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7" name="Rectangle"/>
          <p:cNvSpPr/>
          <p:nvPr/>
        </p:nvSpPr>
        <p:spPr>
          <a:xfrm>
            <a:off x="3493846"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8" name="Rectangle"/>
          <p:cNvSpPr/>
          <p:nvPr/>
        </p:nvSpPr>
        <p:spPr>
          <a:xfrm>
            <a:off x="4882977"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9" name="Rectangle"/>
          <p:cNvSpPr/>
          <p:nvPr/>
        </p:nvSpPr>
        <p:spPr>
          <a:xfrm>
            <a:off x="644669" y="5636985"/>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0" name="Rectangle"/>
          <p:cNvSpPr/>
          <p:nvPr/>
        </p:nvSpPr>
        <p:spPr>
          <a:xfrm>
            <a:off x="644669" y="6354967"/>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1" name="Rectangle"/>
          <p:cNvSpPr/>
          <p:nvPr/>
        </p:nvSpPr>
        <p:spPr>
          <a:xfrm>
            <a:off x="644669" y="7072949"/>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2" name="Human Capital"/>
          <p:cNvSpPr/>
          <p:nvPr/>
        </p:nvSpPr>
        <p:spPr>
          <a:xfrm>
            <a:off x="2160926" y="5771200"/>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Human Capital</a:t>
            </a:r>
          </a:p>
        </p:txBody>
      </p:sp>
      <p:sp>
        <p:nvSpPr>
          <p:cNvPr id="203" name="Information Capital"/>
          <p:cNvSpPr/>
          <p:nvPr/>
        </p:nvSpPr>
        <p:spPr>
          <a:xfrm>
            <a:off x="2160926" y="6489181"/>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Information Capital</a:t>
            </a:r>
          </a:p>
        </p:txBody>
      </p:sp>
      <p:sp>
        <p:nvSpPr>
          <p:cNvPr id="204" name="Organizational Capital"/>
          <p:cNvSpPr/>
          <p:nvPr/>
        </p:nvSpPr>
        <p:spPr>
          <a:xfrm>
            <a:off x="2160926" y="7185184"/>
            <a:ext cx="2511921"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Organizational Capital</a:t>
            </a:r>
          </a:p>
        </p:txBody>
      </p:sp>
      <p:sp>
        <p:nvSpPr>
          <p:cNvPr id="205" name="Culture"/>
          <p:cNvSpPr/>
          <p:nvPr/>
        </p:nvSpPr>
        <p:spPr>
          <a:xfrm>
            <a:off x="862042"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Culture</a:t>
            </a:r>
          </a:p>
        </p:txBody>
      </p:sp>
      <p:sp>
        <p:nvSpPr>
          <p:cNvPr id="206" name="Leadership"/>
          <p:cNvSpPr/>
          <p:nvPr/>
        </p:nvSpPr>
        <p:spPr>
          <a:xfrm>
            <a:off x="2250504" y="7771291"/>
            <a:ext cx="951769"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Leadership</a:t>
            </a:r>
          </a:p>
        </p:txBody>
      </p:sp>
      <p:sp>
        <p:nvSpPr>
          <p:cNvPr id="207" name="Alignment"/>
          <p:cNvSpPr/>
          <p:nvPr/>
        </p:nvSpPr>
        <p:spPr>
          <a:xfrm>
            <a:off x="3642697"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Alignment</a:t>
            </a:r>
          </a:p>
        </p:txBody>
      </p:sp>
      <p:sp>
        <p:nvSpPr>
          <p:cNvPr id="208" name="Teamwork"/>
          <p:cNvSpPr/>
          <p:nvPr/>
        </p:nvSpPr>
        <p:spPr>
          <a:xfrm>
            <a:off x="5031159" y="7771291"/>
            <a:ext cx="951768" cy="25026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Teamwork</a:t>
            </a:r>
          </a:p>
        </p:txBody>
      </p:sp>
      <p:sp>
        <p:nvSpPr>
          <p:cNvPr id="210" name="Line"/>
          <p:cNvSpPr/>
          <p:nvPr/>
        </p:nvSpPr>
        <p:spPr>
          <a:xfrm flipH="1" flipV="1">
            <a:off x="1302885"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1" name="Line"/>
          <p:cNvSpPr/>
          <p:nvPr/>
        </p:nvSpPr>
        <p:spPr>
          <a:xfrm flipH="1" flipV="1">
            <a:off x="2721683"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2" name="Line"/>
          <p:cNvSpPr/>
          <p:nvPr/>
        </p:nvSpPr>
        <p:spPr>
          <a:xfrm flipH="1" flipV="1">
            <a:off x="4115116" y="1263331"/>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3" name="Line"/>
          <p:cNvSpPr/>
          <p:nvPr/>
        </p:nvSpPr>
        <p:spPr>
          <a:xfrm flipH="1" flipV="1">
            <a:off x="5508470" y="1263331"/>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302885"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721683"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15116" y="4894256"/>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508470" y="4894257"/>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Canvas</a:t>
            </a:r>
          </a:p>
        </p:txBody>
      </p:sp>
      <p:sp>
        <p:nvSpPr>
          <p:cNvPr id="216" name="Offering Level"/>
          <p:cNvSpPr/>
          <p:nvPr/>
        </p:nvSpPr>
        <p:spPr>
          <a:xfrm rot="16199996">
            <a:off x="489243" y="2953589"/>
            <a:ext cx="1072095" cy="265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Offering Level</a:t>
            </a:r>
          </a:p>
        </p:txBody>
      </p:sp>
      <p:sp>
        <p:nvSpPr>
          <p:cNvPr id="217" name="Competing Factors"/>
          <p:cNvSpPr/>
          <p:nvPr/>
        </p:nvSpPr>
        <p:spPr>
          <a:xfrm rot="21599998">
            <a:off x="2796797" y="4719992"/>
            <a:ext cx="1577511" cy="2654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Competing Factors</a:t>
            </a:r>
          </a:p>
        </p:txBody>
      </p:sp>
      <p:sp>
        <p:nvSpPr>
          <p:cNvPr id="218" name="Line"/>
          <p:cNvSpPr/>
          <p:nvPr/>
        </p:nvSpPr>
        <p:spPr>
          <a:xfrm flipH="1">
            <a:off x="1238393" y="1654684"/>
            <a:ext cx="0" cy="3002933"/>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9" name="Line"/>
          <p:cNvSpPr/>
          <p:nvPr/>
        </p:nvSpPr>
        <p:spPr>
          <a:xfrm flipH="1" flipV="1">
            <a:off x="1236327" y="4645338"/>
            <a:ext cx="4451419" cy="0"/>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433334" y="2063045"/>
          <a:ext cx="4186262" cy="2843476"/>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910201" y="1386946"/>
            <a:ext cx="65857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Hight</a:t>
            </a:r>
          </a:p>
        </p:txBody>
      </p:sp>
      <p:sp>
        <p:nvSpPr>
          <p:cNvPr id="222" name="Low"/>
          <p:cNvSpPr/>
          <p:nvPr/>
        </p:nvSpPr>
        <p:spPr>
          <a:xfrm>
            <a:off x="910201" y="4766595"/>
            <a:ext cx="65857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a:t>
            </a:r>
          </a:p>
        </p:txBody>
      </p:sp>
      <p:sp>
        <p:nvSpPr>
          <p:cNvPr id="223" name="Blue Ocean Strategic Move"/>
          <p:cNvSpPr/>
          <p:nvPr/>
        </p:nvSpPr>
        <p:spPr>
          <a:xfrm>
            <a:off x="4676513" y="2302183"/>
            <a:ext cx="141924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Blue Ocean Strategic Move</a:t>
            </a:r>
          </a:p>
        </p:txBody>
      </p:sp>
      <p:sp>
        <p:nvSpPr>
          <p:cNvPr id="224" name="Industry…"/>
          <p:cNvSpPr/>
          <p:nvPr/>
        </p:nvSpPr>
        <p:spPr>
          <a:xfrm>
            <a:off x="4628102" y="3761802"/>
            <a:ext cx="141924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Industry </a:t>
            </a:r>
          </a:p>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226" name="Write Your Heading Here"/>
          <p:cNvSpPr/>
          <p:nvPr/>
        </p:nvSpPr>
        <p:spPr>
          <a:xfrm>
            <a:off x="644674" y="6025312"/>
            <a:ext cx="556962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651123" y="5957797"/>
            <a:ext cx="27506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30" name="Rectangle"/>
          <p:cNvSpPr/>
          <p:nvPr/>
        </p:nvSpPr>
        <p:spPr>
          <a:xfrm>
            <a:off x="663759" y="6501779"/>
            <a:ext cx="2750607"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1" name="Rectangle"/>
          <p:cNvSpPr/>
          <p:nvPr/>
        </p:nvSpPr>
        <p:spPr>
          <a:xfrm>
            <a:off x="3496672" y="6501779"/>
            <a:ext cx="2699994"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2" name="Rectangle"/>
          <p:cNvSpPr/>
          <p:nvPr/>
        </p:nvSpPr>
        <p:spPr>
          <a:xfrm>
            <a:off x="663759" y="7162601"/>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3" name="Rectangle"/>
          <p:cNvSpPr/>
          <p:nvPr/>
        </p:nvSpPr>
        <p:spPr>
          <a:xfrm>
            <a:off x="3496672" y="7162601"/>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4" name="Rectangle"/>
          <p:cNvSpPr/>
          <p:nvPr/>
        </p:nvSpPr>
        <p:spPr>
          <a:xfrm>
            <a:off x="663759" y="7818406"/>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5" name="Rectangle"/>
          <p:cNvSpPr/>
          <p:nvPr/>
        </p:nvSpPr>
        <p:spPr>
          <a:xfrm>
            <a:off x="3496672" y="7818406"/>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6" name="Rectangle"/>
          <p:cNvSpPr/>
          <p:nvPr/>
        </p:nvSpPr>
        <p:spPr>
          <a:xfrm>
            <a:off x="653452" y="2719402"/>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7" name="Rectangle"/>
          <p:cNvSpPr/>
          <p:nvPr/>
        </p:nvSpPr>
        <p:spPr>
          <a:xfrm>
            <a:off x="653452" y="3612842"/>
            <a:ext cx="1584467" cy="815911"/>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8" name="Rectangle"/>
          <p:cNvSpPr/>
          <p:nvPr/>
        </p:nvSpPr>
        <p:spPr>
          <a:xfrm>
            <a:off x="653452" y="4517359"/>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9" name="Rectangle"/>
          <p:cNvSpPr/>
          <p:nvPr/>
        </p:nvSpPr>
        <p:spPr>
          <a:xfrm>
            <a:off x="2316892" y="2719415"/>
            <a:ext cx="2164806" cy="81590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0" name="Rectangle"/>
          <p:cNvSpPr/>
          <p:nvPr/>
        </p:nvSpPr>
        <p:spPr>
          <a:xfrm>
            <a:off x="2316892" y="3612847"/>
            <a:ext cx="2164806" cy="170512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2" name="Rectangle"/>
          <p:cNvSpPr/>
          <p:nvPr/>
        </p:nvSpPr>
        <p:spPr>
          <a:xfrm>
            <a:off x="4560670" y="2719402"/>
            <a:ext cx="1643879" cy="815910"/>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3" name="Rectangle"/>
          <p:cNvSpPr/>
          <p:nvPr/>
        </p:nvSpPr>
        <p:spPr>
          <a:xfrm>
            <a:off x="4560670" y="3612842"/>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4" name="Rectangle"/>
          <p:cNvSpPr/>
          <p:nvPr/>
        </p:nvSpPr>
        <p:spPr>
          <a:xfrm>
            <a:off x="4560670" y="4517359"/>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6" name="Arrow"/>
          <p:cNvSpPr/>
          <p:nvPr/>
        </p:nvSpPr>
        <p:spPr>
          <a:xfrm>
            <a:off x="646795" y="1622244"/>
            <a:ext cx="5556622"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7" name="Formulation"/>
          <p:cNvSpPr/>
          <p:nvPr/>
        </p:nvSpPr>
        <p:spPr>
          <a:xfrm>
            <a:off x="2728130" y="1760884"/>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Formulation</a:t>
            </a:r>
          </a:p>
        </p:txBody>
      </p:sp>
      <p:sp>
        <p:nvSpPr>
          <p:cNvPr id="248" name="Arrow"/>
          <p:cNvSpPr/>
          <p:nvPr/>
        </p:nvSpPr>
        <p:spPr>
          <a:xfrm>
            <a:off x="652166" y="2156781"/>
            <a:ext cx="1616504"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9" name="Arrow"/>
          <p:cNvSpPr/>
          <p:nvPr/>
        </p:nvSpPr>
        <p:spPr>
          <a:xfrm>
            <a:off x="2317653" y="2156781"/>
            <a:ext cx="2173708"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0" name="Arrow"/>
          <p:cNvSpPr/>
          <p:nvPr/>
        </p:nvSpPr>
        <p:spPr>
          <a:xfrm>
            <a:off x="4540346" y="2156781"/>
            <a:ext cx="1665489"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1" name="Remote…"/>
          <p:cNvSpPr/>
          <p:nvPr/>
        </p:nvSpPr>
        <p:spPr>
          <a:xfrm>
            <a:off x="796627" y="2858888"/>
            <a:ext cx="1251369"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Remote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External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2" name="Industry…"/>
          <p:cNvSpPr/>
          <p:nvPr/>
        </p:nvSpPr>
        <p:spPr>
          <a:xfrm>
            <a:off x="796627" y="3862114"/>
            <a:ext cx="125136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3" name="Internal…"/>
          <p:cNvSpPr/>
          <p:nvPr/>
        </p:nvSpPr>
        <p:spPr>
          <a:xfrm>
            <a:off x="796627" y="4742812"/>
            <a:ext cx="125136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Assessment</a:t>
            </a:r>
          </a:p>
        </p:txBody>
      </p:sp>
      <p:sp>
        <p:nvSpPr>
          <p:cNvPr id="254" name="Guiding…"/>
          <p:cNvSpPr/>
          <p:nvPr/>
        </p:nvSpPr>
        <p:spPr>
          <a:xfrm>
            <a:off x="4778600" y="2937299"/>
            <a:ext cx="93935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Guiding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Policies</a:t>
            </a:r>
          </a:p>
        </p:txBody>
      </p:sp>
      <p:sp>
        <p:nvSpPr>
          <p:cNvPr id="255" name="Objectives…"/>
          <p:cNvSpPr/>
          <p:nvPr/>
        </p:nvSpPr>
        <p:spPr>
          <a:xfrm>
            <a:off x="4778600" y="3694310"/>
            <a:ext cx="1021042"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Objectives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Corporate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Business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Functional</a:t>
            </a:r>
          </a:p>
        </p:txBody>
      </p:sp>
      <p:sp>
        <p:nvSpPr>
          <p:cNvPr id="256" name="Measures &amp;…"/>
          <p:cNvSpPr/>
          <p:nvPr/>
        </p:nvSpPr>
        <p:spPr>
          <a:xfrm>
            <a:off x="4771759" y="4742809"/>
            <a:ext cx="939359"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Measures &amp;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Scorecards</a:t>
            </a:r>
          </a:p>
        </p:txBody>
      </p:sp>
      <p:sp>
        <p:nvSpPr>
          <p:cNvPr id="257" name="Arrow"/>
          <p:cNvSpPr/>
          <p:nvPr/>
        </p:nvSpPr>
        <p:spPr>
          <a:xfrm>
            <a:off x="651765" y="5411540"/>
            <a:ext cx="5554470"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8" name="Implementation"/>
          <p:cNvSpPr/>
          <p:nvPr/>
        </p:nvSpPr>
        <p:spPr>
          <a:xfrm>
            <a:off x="2671399" y="5550179"/>
            <a:ext cx="138861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Implementation</a:t>
            </a:r>
          </a:p>
        </p:txBody>
      </p:sp>
      <p:sp>
        <p:nvSpPr>
          <p:cNvPr id="259" name="Arrow"/>
          <p:cNvSpPr/>
          <p:nvPr/>
        </p:nvSpPr>
        <p:spPr>
          <a:xfrm>
            <a:off x="3494765" y="5957797"/>
            <a:ext cx="27038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60" name="Structure"/>
          <p:cNvSpPr/>
          <p:nvPr/>
        </p:nvSpPr>
        <p:spPr>
          <a:xfrm>
            <a:off x="757517" y="6093164"/>
            <a:ext cx="1180199" cy="17357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Structure</a:t>
            </a:r>
          </a:p>
        </p:txBody>
      </p:sp>
      <p:sp>
        <p:nvSpPr>
          <p:cNvPr id="261" name="Organizational Structure &amp; Leadership"/>
          <p:cNvSpPr/>
          <p:nvPr/>
        </p:nvSpPr>
        <p:spPr>
          <a:xfrm>
            <a:off x="757517" y="6628103"/>
            <a:ext cx="2511440"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Organizational Structure &amp; Leadership</a:t>
            </a:r>
          </a:p>
        </p:txBody>
      </p:sp>
      <p:sp>
        <p:nvSpPr>
          <p:cNvPr id="262" name="Initiatives, Programs &amp; Investments"/>
          <p:cNvSpPr/>
          <p:nvPr/>
        </p:nvSpPr>
        <p:spPr>
          <a:xfrm>
            <a:off x="757517" y="7384365"/>
            <a:ext cx="259675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Initiatives, Programs &amp; Investments</a:t>
            </a:r>
          </a:p>
        </p:txBody>
      </p:sp>
      <p:sp>
        <p:nvSpPr>
          <p:cNvPr id="263" name="Mergers, Acquisitions &amp; Divestitures"/>
          <p:cNvSpPr/>
          <p:nvPr/>
        </p:nvSpPr>
        <p:spPr>
          <a:xfrm>
            <a:off x="757517" y="8031176"/>
            <a:ext cx="2545908"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Mergers, Acquisitions &amp; Divestitures</a:t>
            </a:r>
          </a:p>
        </p:txBody>
      </p:sp>
      <p:sp>
        <p:nvSpPr>
          <p:cNvPr id="264" name="Budget &amp; Financial Plans"/>
          <p:cNvSpPr/>
          <p:nvPr/>
        </p:nvSpPr>
        <p:spPr>
          <a:xfrm>
            <a:off x="3667487" y="6711620"/>
            <a:ext cx="2235923"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Budget &amp; Financial Plans</a:t>
            </a:r>
          </a:p>
        </p:txBody>
      </p:sp>
      <p:sp>
        <p:nvSpPr>
          <p:cNvPr id="265" name="Incentives"/>
          <p:cNvSpPr/>
          <p:nvPr/>
        </p:nvSpPr>
        <p:spPr>
          <a:xfrm>
            <a:off x="3677697" y="7384365"/>
            <a:ext cx="1322250"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Incentives</a:t>
            </a:r>
          </a:p>
        </p:txBody>
      </p:sp>
      <p:sp>
        <p:nvSpPr>
          <p:cNvPr id="266" name="Review &amp; Evaluation"/>
          <p:cNvSpPr/>
          <p:nvPr/>
        </p:nvSpPr>
        <p:spPr>
          <a:xfrm>
            <a:off x="3644514" y="8031176"/>
            <a:ext cx="195497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Review &amp; Evaluation</a:t>
            </a:r>
          </a:p>
        </p:txBody>
      </p:sp>
      <p:sp>
        <p:nvSpPr>
          <p:cNvPr id="267" name="Rectangle"/>
          <p:cNvSpPr/>
          <p:nvPr/>
        </p:nvSpPr>
        <p:spPr>
          <a:xfrm>
            <a:off x="647825" y="1184138"/>
            <a:ext cx="5562352" cy="368637"/>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68" name="Purposes &amp; Values"/>
          <p:cNvSpPr/>
          <p:nvPr/>
        </p:nvSpPr>
        <p:spPr>
          <a:xfrm>
            <a:off x="2734692" y="1291738"/>
            <a:ext cx="1388617"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Purposes &amp; Values</a:t>
            </a:r>
          </a:p>
        </p:txBody>
      </p:sp>
      <p:sp>
        <p:nvSpPr>
          <p:cNvPr id="269" name="Strategic Management Framework"/>
          <p:cNvSpPr/>
          <p:nvPr/>
        </p:nvSpPr>
        <p:spPr>
          <a:xfrm>
            <a:off x="667205" y="638321"/>
            <a:ext cx="5523839" cy="3167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Strategic Management Framework</a:t>
            </a:r>
          </a:p>
        </p:txBody>
      </p:sp>
      <p:sp>
        <p:nvSpPr>
          <p:cNvPr id="270" name="Analysis"/>
          <p:cNvSpPr/>
          <p:nvPr/>
        </p:nvSpPr>
        <p:spPr>
          <a:xfrm>
            <a:off x="848803" y="2308019"/>
            <a:ext cx="10048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Analysis</a:t>
            </a:r>
          </a:p>
        </p:txBody>
      </p:sp>
      <p:sp>
        <p:nvSpPr>
          <p:cNvPr id="271" name="Strategy Formation"/>
          <p:cNvSpPr/>
          <p:nvPr/>
        </p:nvSpPr>
        <p:spPr>
          <a:xfrm>
            <a:off x="2538208" y="2308019"/>
            <a:ext cx="164387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 Formation</a:t>
            </a:r>
          </a:p>
        </p:txBody>
      </p:sp>
      <p:sp>
        <p:nvSpPr>
          <p:cNvPr id="272" name="Goal Setting"/>
          <p:cNvSpPr/>
          <p:nvPr/>
        </p:nvSpPr>
        <p:spPr>
          <a:xfrm>
            <a:off x="4771360" y="2308019"/>
            <a:ext cx="1004889"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Goal Setting</a:t>
            </a:r>
          </a:p>
        </p:txBody>
      </p:sp>
      <p:sp>
        <p:nvSpPr>
          <p:cNvPr id="273" name="Diagnosis…"/>
          <p:cNvSpPr/>
          <p:nvPr/>
        </p:nvSpPr>
        <p:spPr>
          <a:xfrm>
            <a:off x="2525617" y="2775372"/>
            <a:ext cx="1768521" cy="66813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Diagnosis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Risk assessment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Scenarios</a:t>
            </a:r>
          </a:p>
        </p:txBody>
      </p:sp>
      <p:sp>
        <p:nvSpPr>
          <p:cNvPr id="274" name="Strategic Decisions…"/>
          <p:cNvSpPr/>
          <p:nvPr/>
        </p:nvSpPr>
        <p:spPr>
          <a:xfrm>
            <a:off x="2525617" y="3693524"/>
            <a:ext cx="176852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dirty="0">
                <a:solidFill>
                  <a:schemeClr val="tx1"/>
                </a:solidFill>
              </a:rPr>
              <a:t>Strategic Decisions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Competitive Advantage</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Generic Strategy</a:t>
            </a:r>
          </a:p>
        </p:txBody>
      </p:sp>
      <p:sp>
        <p:nvSpPr>
          <p:cNvPr id="275" name="Portfolio Management…"/>
          <p:cNvSpPr/>
          <p:nvPr/>
        </p:nvSpPr>
        <p:spPr>
          <a:xfrm>
            <a:off x="2525617" y="4268399"/>
            <a:ext cx="1768521" cy="5010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Portfolio Management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Geographic Scope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Market Positioning</a:t>
            </a:r>
          </a:p>
        </p:txBody>
      </p:sp>
      <p:sp>
        <p:nvSpPr>
          <p:cNvPr id="276" name="Value Chain…"/>
          <p:cNvSpPr/>
          <p:nvPr/>
        </p:nvSpPr>
        <p:spPr>
          <a:xfrm>
            <a:off x="2525616" y="4846172"/>
            <a:ext cx="1680184" cy="3340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Value Chain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Core Competence</a:t>
            </a:r>
          </a:p>
        </p:txBody>
      </p:sp>
      <p:sp>
        <p:nvSpPr>
          <p:cNvPr id="277" name="Control &amp;Feedback"/>
          <p:cNvSpPr/>
          <p:nvPr/>
        </p:nvSpPr>
        <p:spPr>
          <a:xfrm>
            <a:off x="3664496" y="6096358"/>
            <a:ext cx="1863961" cy="16703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White">
  <a:themeElements>
    <a:clrScheme name="Custom 71">
      <a:dk1>
        <a:srgbClr val="323C40"/>
      </a:dk1>
      <a:lt1>
        <a:srgbClr val="FFFFFF"/>
      </a:lt1>
      <a:dk2>
        <a:srgbClr val="323C40"/>
      </a:dk2>
      <a:lt2>
        <a:srgbClr val="FEFFFF"/>
      </a:lt2>
      <a:accent1>
        <a:srgbClr val="C4C2C2"/>
      </a:accent1>
      <a:accent2>
        <a:srgbClr val="E1E1E3"/>
      </a:accent2>
      <a:accent3>
        <a:srgbClr val="F4F4F4"/>
      </a:accent3>
      <a:accent4>
        <a:srgbClr val="C0F0FE"/>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Letter Paper (8.5x11 in)</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119</cp:revision>
  <dcterms:modified xsi:type="dcterms:W3CDTF">2020-09-01T14:02:27Z</dcterms:modified>
</cp:coreProperties>
</file>