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72" r:id="rId2"/>
    <p:sldId id="373" r:id="rId3"/>
    <p:sldId id="375" r:id="rId4"/>
    <p:sldId id="279" r:id="rId5"/>
    <p:sldId id="376" r:id="rId6"/>
    <p:sldId id="377" r:id="rId7"/>
    <p:sldId id="378" r:id="rId8"/>
    <p:sldId id="379" r:id="rId9"/>
    <p:sldId id="380" r:id="rId10"/>
    <p:sldId id="347" r:id="rId11"/>
    <p:sldId id="383" r:id="rId12"/>
    <p:sldId id="384" r:id="rId13"/>
    <p:sldId id="392" r:id="rId14"/>
    <p:sldId id="404" r:id="rId15"/>
    <p:sldId id="403" r:id="rId16"/>
    <p:sldId id="314" r:id="rId17"/>
    <p:sldId id="330" r:id="rId18"/>
    <p:sldId id="3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677"/>
    <a:srgbClr val="037487"/>
    <a:srgbClr val="D0E39A"/>
    <a:srgbClr val="E0DFEF"/>
    <a:srgbClr val="FBC6B0"/>
    <a:srgbClr val="7192A9"/>
    <a:srgbClr val="048DA4"/>
    <a:srgbClr val="0000FF"/>
    <a:srgbClr val="CC3300"/>
    <a:srgbClr val="FFD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01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91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3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3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05776" y="2993090"/>
            <a:ext cx="3048000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1137" y="1092992"/>
            <a:ext cx="98541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and read the dialogue below. Pay attention to the highlighted sentences.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5679" y="115260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67454" y="4458253"/>
            <a:ext cx="3571296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61118" y="3742398"/>
            <a:ext cx="1924908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876714" y="5189407"/>
            <a:ext cx="5419436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667455" y="5890719"/>
            <a:ext cx="2047296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08332" y="2026629"/>
            <a:ext cx="11378868" cy="4524315"/>
          </a:xfrm>
          <a:prstGeom prst="rect">
            <a:avLst/>
          </a:prstGeom>
          <a:ln>
            <a:solidFill>
              <a:srgbClr val="048DA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/>
              <a:t>Mark: </a:t>
            </a:r>
            <a:r>
              <a:rPr lang="en-US" sz="3200" dirty="0" err="1"/>
              <a:t>Phong</a:t>
            </a:r>
            <a:r>
              <a:rPr lang="en-US" sz="3200" dirty="0"/>
              <a:t>, why are you so sad?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b="1" i="1" dirty="0" err="1" smtClean="0"/>
              <a:t>Phong</a:t>
            </a:r>
            <a:r>
              <a:rPr lang="en-US" sz="3200" b="1" i="1" dirty="0"/>
              <a:t>: </a:t>
            </a:r>
            <a:r>
              <a:rPr lang="en-US" sz="3200" dirty="0"/>
              <a:t>My grandparents called this morning. A flood destroyed their house.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b="1" i="1" dirty="0" smtClean="0"/>
              <a:t>Mark</a:t>
            </a:r>
            <a:r>
              <a:rPr lang="en-US" sz="3200" b="1" i="1" dirty="0"/>
              <a:t>: </a:t>
            </a:r>
            <a:r>
              <a:rPr lang="en-US" sz="3200" dirty="0"/>
              <a:t>I’m sorry to hear that.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b="1" i="1" dirty="0" err="1" smtClean="0"/>
              <a:t>Phong</a:t>
            </a:r>
            <a:r>
              <a:rPr lang="en-US" sz="3200" b="1" i="1" dirty="0"/>
              <a:t>: </a:t>
            </a:r>
            <a:r>
              <a:rPr lang="en-US" sz="3200" dirty="0"/>
              <a:t>It also damaged all of their crops.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b="1" i="1" dirty="0" smtClean="0"/>
              <a:t>Mark</a:t>
            </a:r>
            <a:r>
              <a:rPr lang="en-US" sz="3200" b="1" i="1" dirty="0"/>
              <a:t>: </a:t>
            </a:r>
            <a:r>
              <a:rPr lang="en-US" sz="3200" dirty="0"/>
              <a:t>That’s awful. I hope your grandparents are safe.</a:t>
            </a: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67" t="13866" r="1567" b="9664"/>
          <a:stretch/>
        </p:blipFill>
        <p:spPr>
          <a:xfrm>
            <a:off x="7376696" y="2020330"/>
            <a:ext cx="4638612" cy="341515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328738"/>
            <a:ext cx="110468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</a:t>
            </a:r>
            <a:r>
              <a:rPr lang="en-US" sz="2400" b="1" dirty="0" err="1"/>
              <a:t>Practise</a:t>
            </a:r>
            <a:r>
              <a:rPr lang="en-US" sz="2400" b="1" dirty="0"/>
              <a:t> giving and responding to bad news in the following situations.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2298" y="2028036"/>
            <a:ext cx="6801021" cy="2062103"/>
          </a:xfrm>
          <a:prstGeom prst="rect">
            <a:avLst/>
          </a:prstGeom>
          <a:solidFill>
            <a:srgbClr val="037487"/>
          </a:solidFill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You </a:t>
            </a:r>
            <a:r>
              <a:rPr lang="en-US" sz="3200" dirty="0">
                <a:solidFill>
                  <a:schemeClr val="bg1"/>
                </a:solidFill>
              </a:rPr>
              <a:t>have a friend in a mountainous area. A landslide destroyed his family’s garden yesterday. You share this news with your classmate.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5349" y="4552484"/>
            <a:ext cx="5950340" cy="1569660"/>
          </a:xfrm>
          <a:prstGeom prst="rect">
            <a:avLst/>
          </a:prstGeom>
          <a:solidFill>
            <a:srgbClr val="036677"/>
          </a:solidFill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C000"/>
                </a:solidFill>
              </a:rPr>
              <a:t>You </a:t>
            </a:r>
            <a:r>
              <a:rPr lang="en-US" sz="3200" dirty="0">
                <a:solidFill>
                  <a:srgbClr val="FFC000"/>
                </a:solidFill>
              </a:rPr>
              <a:t>hear that a big earthquake hit a city. You share this news with your </a:t>
            </a:r>
            <a:r>
              <a:rPr lang="en-US" sz="3200" dirty="0" smtClean="0">
                <a:solidFill>
                  <a:srgbClr val="FFC000"/>
                </a:solidFill>
              </a:rPr>
              <a:t>classmate.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2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08332" y="117176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10709"/>
            <a:ext cx="101532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Read the short passages below. Decide which natural disaster each person below is talking about.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1117" y="10372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72" y="1912412"/>
            <a:ext cx="6364253" cy="49076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928179" y="232408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/>
              <a:t>landslide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28179" y="392903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smtClean="0"/>
              <a:t>tornado</a:t>
            </a:r>
            <a:endParaRPr lang="en-US" sz="4800"/>
          </a:p>
        </p:txBody>
      </p:sp>
      <p:sp>
        <p:nvSpPr>
          <p:cNvPr id="20" name="Rectangle 19"/>
          <p:cNvSpPr/>
          <p:nvPr/>
        </p:nvSpPr>
        <p:spPr>
          <a:xfrm>
            <a:off x="7929695" y="547693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smtClean="0"/>
              <a:t>earthquake</a:t>
            </a:r>
            <a:endParaRPr lang="en-US" sz="4800"/>
          </a:p>
        </p:txBody>
      </p:sp>
      <p:sp>
        <p:nvSpPr>
          <p:cNvPr id="6" name="Right Arrow 5"/>
          <p:cNvSpPr/>
          <p:nvPr/>
        </p:nvSpPr>
        <p:spPr>
          <a:xfrm>
            <a:off x="6715125" y="2680262"/>
            <a:ext cx="1213054" cy="170072"/>
          </a:xfrm>
          <a:prstGeom prst="rightArrow">
            <a:avLst/>
          </a:prstGeom>
          <a:solidFill>
            <a:srgbClr val="FBC6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6715125" y="4314543"/>
            <a:ext cx="1213054" cy="170072"/>
          </a:xfrm>
          <a:prstGeom prst="rightArrow">
            <a:avLst/>
          </a:prstGeom>
          <a:solidFill>
            <a:srgbClr val="E0D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6715125" y="5863788"/>
            <a:ext cx="1213054" cy="170072"/>
          </a:xfrm>
          <a:prstGeom prst="rightArrow">
            <a:avLst/>
          </a:prstGeom>
          <a:solidFill>
            <a:srgbClr val="D0E3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89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6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042541"/>
            <a:ext cx="107490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Choose the correct answer to each question to see how much you know about natural </a:t>
            </a:r>
            <a:r>
              <a:rPr lang="en-US" sz="2400" b="1" dirty="0" smtClean="0"/>
              <a:t>disasters.</a:t>
            </a:r>
            <a:endParaRPr lang="en-US" sz="2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61117" y="12020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377" y="10770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61117" y="2030837"/>
            <a:ext cx="114237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Question 1: </a:t>
            </a:r>
            <a:r>
              <a:rPr lang="en-US" sz="3200" dirty="0"/>
              <a:t>Which of these may cause landslides?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Heavy </a:t>
            </a:r>
            <a:r>
              <a:rPr lang="en-US" sz="3200"/>
              <a:t>rain</a:t>
            </a:r>
            <a:r>
              <a:rPr lang="en-US" sz="3200" smtClean="0"/>
              <a:t>.	        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/>
              <a:t>Wind</a:t>
            </a:r>
            <a:r>
              <a:rPr lang="en-US" sz="3200" smtClean="0"/>
              <a:t>.			   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Lightning</a:t>
            </a:r>
            <a:r>
              <a:rPr lang="en-US" sz="3200"/>
              <a:t>. </a:t>
            </a:r>
            <a:endParaRPr lang="en-US" sz="3200" smtClean="0"/>
          </a:p>
          <a:p>
            <a:endParaRPr lang="en-US" sz="3200" dirty="0" smtClean="0"/>
          </a:p>
          <a:p>
            <a:r>
              <a:rPr lang="en-US" sz="3200" b="1" dirty="0" smtClean="0"/>
              <a:t>Question </a:t>
            </a:r>
            <a:r>
              <a:rPr lang="en-US" sz="3200" b="1" dirty="0"/>
              <a:t>2: </a:t>
            </a:r>
            <a:r>
              <a:rPr lang="en-US" sz="3200" dirty="0"/>
              <a:t>Which of these activities may cause landslides?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Littering.	        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Cutting down trees. 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Polluting the air</a:t>
            </a:r>
            <a:r>
              <a:rPr lang="en-US" sz="3200"/>
              <a:t>. </a:t>
            </a:r>
            <a:endParaRPr lang="en-US" sz="3200" smtClean="0"/>
          </a:p>
          <a:p>
            <a:endParaRPr lang="en-US" sz="3200" dirty="0" smtClean="0"/>
          </a:p>
          <a:p>
            <a:r>
              <a:rPr lang="en-US" sz="3200" b="1" dirty="0" smtClean="0"/>
              <a:t>Question 3</a:t>
            </a:r>
            <a:r>
              <a:rPr lang="en-US" sz="3200" b="1" dirty="0"/>
              <a:t>: </a:t>
            </a:r>
            <a:r>
              <a:rPr lang="en-US" sz="3200" dirty="0"/>
              <a:t>What scale is used for measuring earthquakes</a:t>
            </a:r>
            <a:r>
              <a:rPr lang="en-US" sz="3200"/>
              <a:t>? </a:t>
            </a:r>
            <a:endParaRPr lang="en-US" sz="3200" dirty="0"/>
          </a:p>
          <a:p>
            <a:r>
              <a:rPr lang="en-US" sz="320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dirty="0"/>
              <a:t>Fahrenheit scale. 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B0F0"/>
                </a:solidFill>
              </a:rPr>
              <a:t>B. </a:t>
            </a:r>
            <a:r>
              <a:rPr lang="en-US" sz="3200" dirty="0"/>
              <a:t>Celsius scale. </a:t>
            </a:r>
            <a:r>
              <a:rPr lang="en-US" sz="3200" dirty="0" smtClean="0"/>
              <a:t>                </a:t>
            </a:r>
            <a:r>
              <a:rPr lang="en-US" sz="3200" dirty="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Richter </a:t>
            </a:r>
            <a:r>
              <a:rPr lang="en-US" sz="3200"/>
              <a:t>scale</a:t>
            </a:r>
            <a:r>
              <a:rPr lang="en-US" sz="3200" smtClean="0"/>
              <a:t>.</a:t>
            </a:r>
            <a:endParaRPr lang="en-US" sz="3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sp>
        <p:nvSpPr>
          <p:cNvPr id="16" name="Oval 15"/>
          <p:cNvSpPr/>
          <p:nvPr/>
        </p:nvSpPr>
        <p:spPr>
          <a:xfrm>
            <a:off x="556752" y="2588087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4038472" y="4046773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8196909" y="5511052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35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042541"/>
            <a:ext cx="107490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Choose the correct answer to each question to see how much you know about natural </a:t>
            </a:r>
            <a:r>
              <a:rPr lang="en-US" sz="2400" b="1" dirty="0" smtClean="0"/>
              <a:t>disasters.</a:t>
            </a:r>
            <a:endParaRPr lang="en-US" sz="2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61117" y="12020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377" y="10770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61117" y="2130713"/>
            <a:ext cx="116319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Question </a:t>
            </a:r>
            <a:r>
              <a:rPr lang="en-US" sz="3200" b="1" dirty="0"/>
              <a:t>4: </a:t>
            </a:r>
            <a:r>
              <a:rPr lang="en-US" sz="3200" dirty="0"/>
              <a:t>What natural disaster can an earthquake cause?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A </a:t>
            </a:r>
            <a:r>
              <a:rPr lang="en-US" sz="3200"/>
              <a:t>flood</a:t>
            </a:r>
            <a:r>
              <a:rPr lang="en-US" sz="3200" smtClean="0"/>
              <a:t>.			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 </a:t>
            </a:r>
            <a:r>
              <a:rPr lang="en-US" sz="3200"/>
              <a:t>landslide</a:t>
            </a:r>
            <a:r>
              <a:rPr lang="en-US" sz="3200" smtClean="0"/>
              <a:t>.		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 tornado</a:t>
            </a:r>
            <a:r>
              <a:rPr lang="en-US" sz="3200"/>
              <a:t>. </a:t>
            </a:r>
            <a:endParaRPr lang="en-US" sz="3200" smtClean="0"/>
          </a:p>
          <a:p>
            <a:endParaRPr lang="en-US" sz="3200" dirty="0" smtClean="0"/>
          </a:p>
          <a:p>
            <a:r>
              <a:rPr lang="en-US" sz="3200" b="1" dirty="0" smtClean="0"/>
              <a:t>Question </a:t>
            </a:r>
            <a:r>
              <a:rPr lang="en-US" sz="3200" b="1" dirty="0"/>
              <a:t>5: </a:t>
            </a:r>
            <a:r>
              <a:rPr lang="en-US" sz="3200" dirty="0"/>
              <a:t>What do tornadoes form from?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An </a:t>
            </a:r>
            <a:r>
              <a:rPr lang="en-US" sz="3200"/>
              <a:t>earthquake</a:t>
            </a:r>
            <a:r>
              <a:rPr lang="en-US" sz="3200" smtClean="0"/>
              <a:t>.	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 </a:t>
            </a:r>
            <a:r>
              <a:rPr lang="en-US" sz="3200"/>
              <a:t>flood</a:t>
            </a:r>
            <a:r>
              <a:rPr lang="en-US" sz="3200" smtClean="0"/>
              <a:t>.			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/>
              <a:t>A </a:t>
            </a:r>
            <a:r>
              <a:rPr lang="en-US" sz="3200" smtClean="0"/>
              <a:t>thunderstorm.</a:t>
            </a:r>
          </a:p>
          <a:p>
            <a:r>
              <a:rPr lang="en-US" sz="3200" smtClean="0"/>
              <a:t> </a:t>
            </a:r>
            <a:endParaRPr lang="en-US" sz="3200" dirty="0" smtClean="0"/>
          </a:p>
          <a:p>
            <a:r>
              <a:rPr lang="en-US" sz="3200" b="1" dirty="0" smtClean="0"/>
              <a:t>Question </a:t>
            </a:r>
            <a:r>
              <a:rPr lang="en-US" sz="3200" b="1" dirty="0"/>
              <a:t>6: </a:t>
            </a:r>
            <a:r>
              <a:rPr lang="en-US" sz="3200" dirty="0"/>
              <a:t>Where do tornadoes mostly happen?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dirty="0"/>
              <a:t>In the </a:t>
            </a:r>
            <a:r>
              <a:rPr lang="en-US" sz="3200"/>
              <a:t>USA</a:t>
            </a:r>
            <a:r>
              <a:rPr lang="en-US" sz="3200" smtClean="0"/>
              <a:t>.		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In the </a:t>
            </a:r>
            <a:r>
              <a:rPr lang="en-US" sz="3200"/>
              <a:t>UK</a:t>
            </a:r>
            <a:r>
              <a:rPr lang="en-US" sz="3200" smtClean="0"/>
              <a:t>.		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In </a:t>
            </a:r>
            <a:r>
              <a:rPr lang="en-US" sz="3200"/>
              <a:t>Viet </a:t>
            </a:r>
            <a:r>
              <a:rPr lang="en-US" sz="3200" smtClean="0"/>
              <a:t>Nam.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sp>
        <p:nvSpPr>
          <p:cNvPr id="16" name="Oval 15"/>
          <p:cNvSpPr/>
          <p:nvPr/>
        </p:nvSpPr>
        <p:spPr>
          <a:xfrm>
            <a:off x="4195302" y="2664029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7857997" y="4146649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567724" y="5606302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739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1347" y="1083458"/>
            <a:ext cx="1021387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Compare your answers. Then check your answers with the </a:t>
            </a:r>
            <a:r>
              <a:rPr lang="en-US" sz="2400" b="1" dirty="0" smtClean="0"/>
              <a:t>key below. </a:t>
            </a:r>
            <a:r>
              <a:rPr lang="en-US" sz="2400" b="1" dirty="0"/>
              <a:t>How many points did each of you get?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8742" y="118942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527" y="10834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500"/>
          <a:stretch/>
        </p:blipFill>
        <p:spPr>
          <a:xfrm>
            <a:off x="81967" y="2653466"/>
            <a:ext cx="5530150" cy="3131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92" t="1090" r="2591" b="1090"/>
          <a:stretch/>
        </p:blipFill>
        <p:spPr>
          <a:xfrm>
            <a:off x="5691288" y="2275396"/>
            <a:ext cx="6500712" cy="409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7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78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481669" y="2503657"/>
            <a:ext cx="962888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In this lesson, </a:t>
            </a:r>
            <a:r>
              <a:rPr lang="en-US" sz="3600" b="1" dirty="0" smtClean="0">
                <a:solidFill>
                  <a:srgbClr val="FF0000"/>
                </a:solidFill>
              </a:rPr>
              <a:t>you have:</a:t>
            </a:r>
            <a:endParaRPr lang="en-US" sz="36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learnt new </a:t>
            </a:r>
            <a:r>
              <a:rPr lang="en-US" sz="3600" dirty="0"/>
              <a:t>words related to </a:t>
            </a:r>
            <a:r>
              <a:rPr lang="en-US" sz="3600" dirty="0" smtClean="0"/>
              <a:t>natural disasters.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 learnt how to give </a:t>
            </a:r>
            <a:r>
              <a:rPr lang="en-US" sz="3600"/>
              <a:t>and </a:t>
            </a:r>
            <a:r>
              <a:rPr lang="en-US" sz="3600" smtClean="0"/>
              <a:t>respond </a:t>
            </a:r>
            <a:r>
              <a:rPr lang="en-US" sz="3600" dirty="0"/>
              <a:t>to bad news. 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486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6471" y="130439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514668"/>
            <a:ext cx="6957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Learn the new </a:t>
            </a:r>
            <a:r>
              <a:rPr lang="en-US" sz="3600"/>
              <a:t>words by heart .</a:t>
            </a:r>
            <a:endParaRPr lang="en-US" sz="3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Do </a:t>
            </a:r>
            <a:r>
              <a:rPr lang="en-US" sz="3600" dirty="0"/>
              <a:t>exercises in the </a:t>
            </a:r>
            <a:r>
              <a:rPr lang="en-US" sz="3600" dirty="0" smtClean="0"/>
              <a:t>workbook.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Prepare </a:t>
            </a:r>
            <a:r>
              <a:rPr lang="en-US" sz="3600" dirty="0"/>
              <a:t>for Lesson 5 – Skills </a:t>
            </a:r>
            <a:r>
              <a:rPr lang="en-US" sz="3600" dirty="0" smtClean="0"/>
              <a:t>1.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: COMMUNICATION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568861"/>
            <a:ext cx="964452" cy="9164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12428" r="6693" b="6404"/>
          <a:stretch>
            <a:fillRect/>
          </a:stretch>
        </p:blipFill>
        <p:spPr bwMode="auto">
          <a:xfrm>
            <a:off x="2746083" y="2922378"/>
            <a:ext cx="7216624" cy="383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: COMMUNICATION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85721" y="1295876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Answering the questions.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82829" y="2148603"/>
            <a:ext cx="5755112" cy="89051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Vocabulary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and read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dialogue.</a:t>
            </a:r>
          </a:p>
          <a:p>
            <a:r>
              <a:rPr lang="en-GB" smtClean="0">
                <a:solidFill>
                  <a:schemeClr val="tx1"/>
                </a:solidFill>
              </a:rPr>
              <a:t>Task </a:t>
            </a:r>
            <a:r>
              <a:rPr lang="en-GB" dirty="0">
                <a:solidFill>
                  <a:schemeClr val="tx1"/>
                </a:solidFill>
              </a:rPr>
              <a:t>2</a:t>
            </a:r>
            <a:r>
              <a:rPr lang="en-GB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Practise </a:t>
            </a:r>
            <a:r>
              <a:rPr lang="en-US" dirty="0">
                <a:solidFill>
                  <a:schemeClr val="tx1"/>
                </a:solidFill>
              </a:rPr>
              <a:t>giving and responding to </a:t>
            </a:r>
            <a:r>
              <a:rPr lang="en-US">
                <a:solidFill>
                  <a:schemeClr val="tx1"/>
                </a:solidFill>
              </a:rPr>
              <a:t>bad </a:t>
            </a:r>
            <a:r>
              <a:rPr lang="en-US" smtClean="0">
                <a:solidFill>
                  <a:schemeClr val="tx1"/>
                </a:solidFill>
              </a:rPr>
              <a:t>news.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82829" y="3355827"/>
            <a:ext cx="5743692" cy="186603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3: </a:t>
            </a:r>
            <a:r>
              <a:rPr lang="en-US" smtClean="0">
                <a:solidFill>
                  <a:schemeClr val="tx1"/>
                </a:solidFill>
              </a:rPr>
              <a:t>Read. </a:t>
            </a:r>
            <a:r>
              <a:rPr lang="en-US">
                <a:solidFill>
                  <a:schemeClr val="tx1"/>
                </a:solidFill>
              </a:rPr>
              <a:t>Decide which natural disaster each person below is talking about.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Choose the correct answer to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question..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5: Work in pairs. Compare your answers. Then check </a:t>
            </a:r>
            <a:r>
              <a:rPr lang="en-US">
                <a:solidFill>
                  <a:schemeClr val="tx1"/>
                </a:solidFill>
              </a:rPr>
              <a:t>your </a:t>
            </a:r>
            <a:r>
              <a:rPr lang="en-US" smtClean="0">
                <a:solidFill>
                  <a:schemeClr val="tx1"/>
                </a:solidFill>
              </a:rPr>
              <a:t>answers.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7141" y="5497889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85875" y="1295876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202665" y="2343571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28996" y="3789979"/>
            <a:ext cx="2208429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KNOWLEDGE OF NATURAL DISASTERS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9" idx="0"/>
          </p:cNvCxnSpPr>
          <p:nvPr/>
        </p:nvCxnSpPr>
        <p:spPr>
          <a:xfrm>
            <a:off x="2421789" y="1601979"/>
            <a:ext cx="1698833" cy="74159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1"/>
            <a:endCxn id="40" idx="0"/>
          </p:cNvCxnSpPr>
          <p:nvPr/>
        </p:nvCxnSpPr>
        <p:spPr>
          <a:xfrm rot="10800000" flipV="1">
            <a:off x="1933211" y="2644295"/>
            <a:ext cx="1269454" cy="114568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202665" y="5578697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3"/>
            <a:endCxn id="48" idx="0"/>
          </p:cNvCxnSpPr>
          <p:nvPr/>
        </p:nvCxnSpPr>
        <p:spPr>
          <a:xfrm>
            <a:off x="3037425" y="4090703"/>
            <a:ext cx="1083197" cy="148799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52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2" descr="Earthqu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1151"/>
            <a:ext cx="7506118" cy="4220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29393" y="2067734"/>
            <a:ext cx="40482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What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 you see in the </a:t>
            </a: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</a:rPr>
              <a:t>picture</a:t>
            </a: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How do you feel?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4171" y="1337863"/>
            <a:ext cx="480215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shake </a:t>
            </a:r>
            <a:r>
              <a:rPr lang="en-US" sz="6000" smtClean="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918671" y="4684219"/>
            <a:ext cx="2681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rung, lắc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55135" y="3175256"/>
            <a:ext cx="1808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ʃeɪk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08" y="-12896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06" y="1835492"/>
            <a:ext cx="7372185" cy="4630654"/>
          </a:xfrm>
          <a:prstGeom prst="rect">
            <a:avLst/>
          </a:prstGeom>
        </p:spPr>
      </p:pic>
      <p:pic>
        <p:nvPicPr>
          <p:cNvPr id="3" name="shak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3085" y="32856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50872" y="1377663"/>
            <a:ext cx="6858375" cy="76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Fahrenheit </a:t>
            </a:r>
            <a:r>
              <a:rPr lang="en-US" sz="6000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3772" y="4716782"/>
            <a:ext cx="5652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/>
              <a:t>đ</a:t>
            </a:r>
            <a:r>
              <a:rPr lang="en-US" sz="4800" smtClean="0"/>
              <a:t>ộ </a:t>
            </a:r>
            <a:r>
              <a:rPr lang="en-US" sz="4800" dirty="0"/>
              <a:t>F (</a:t>
            </a:r>
            <a:r>
              <a:rPr lang="en-US" sz="4800" dirty="0" err="1"/>
              <a:t>đo</a:t>
            </a:r>
            <a:r>
              <a:rPr lang="en-US" sz="4800" dirty="0"/>
              <a:t> </a:t>
            </a:r>
            <a:r>
              <a:rPr lang="en-US" sz="4800" dirty="0" err="1"/>
              <a:t>nhiệt</a:t>
            </a:r>
            <a:r>
              <a:rPr lang="en-US" sz="4800" dirty="0"/>
              <a:t> </a:t>
            </a:r>
            <a:r>
              <a:rPr lang="en-US" sz="4800" dirty="0" err="1"/>
              <a:t>độ</a:t>
            </a:r>
            <a:r>
              <a:rPr lang="en-US" sz="48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13256" y="3186417"/>
            <a:ext cx="36035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færənhaɪt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1447713"/>
            <a:ext cx="3953096" cy="47853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fahrenhei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3772" y="32971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108" y="1119147"/>
            <a:ext cx="876482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Richter </a:t>
            </a:r>
            <a:r>
              <a:rPr lang="en-US" dirty="0"/>
              <a:t>scale </a:t>
            </a:r>
            <a:r>
              <a:rPr lang="en-US" sz="6000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2297" y="4573458"/>
            <a:ext cx="5203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Độ</a:t>
            </a:r>
            <a:r>
              <a:rPr lang="en-US" sz="4800" dirty="0"/>
              <a:t> </a:t>
            </a:r>
            <a:r>
              <a:rPr lang="en-US" sz="4800" dirty="0" err="1"/>
              <a:t>rích</a:t>
            </a:r>
            <a:r>
              <a:rPr lang="en-US" sz="4800" dirty="0"/>
              <a:t> </a:t>
            </a:r>
            <a:r>
              <a:rPr lang="en-US" sz="4800" dirty="0" err="1"/>
              <a:t>te</a:t>
            </a:r>
            <a:r>
              <a:rPr lang="en-US" sz="4800" dirty="0"/>
              <a:t> (</a:t>
            </a:r>
            <a:r>
              <a:rPr lang="en-US" sz="4800" dirty="0" err="1"/>
              <a:t>đo</a:t>
            </a:r>
            <a:r>
              <a:rPr lang="en-US" sz="4800" dirty="0"/>
              <a:t> </a:t>
            </a:r>
            <a:r>
              <a:rPr lang="en-US" sz="4800" dirty="0" err="1"/>
              <a:t>độ</a:t>
            </a:r>
            <a:r>
              <a:rPr lang="en-US" sz="4800" dirty="0"/>
              <a:t> </a:t>
            </a:r>
            <a:r>
              <a:rPr lang="en-US" sz="4800" dirty="0" err="1"/>
              <a:t>mạnh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r>
              <a:rPr lang="en-US" sz="4800" dirty="0"/>
              <a:t> </a:t>
            </a:r>
            <a:r>
              <a:rPr lang="en-US" sz="4800" dirty="0" err="1"/>
              <a:t>đất</a:t>
            </a:r>
            <a:r>
              <a:rPr lang="en-US" sz="48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1172" y="3137530"/>
            <a:ext cx="3452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rɪktə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skeɪl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18" y="2590206"/>
            <a:ext cx="6368440" cy="39665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ichter scal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602" y="32482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471956"/>
              </p:ext>
            </p:extLst>
          </p:nvPr>
        </p:nvGraphicFramePr>
        <p:xfrm>
          <a:off x="1352550" y="1639788"/>
          <a:ext cx="10153650" cy="45197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5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478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51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</a:t>
                      </a:r>
                      <a:r>
                        <a:rPr lang="en-US" sz="3200">
                          <a:effectLst/>
                          <a:latin typeface="+mn-lt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shake 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ʃeɪk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rung, lắc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73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Fahrenheit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færənhaɪt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 F (đo nhiệt độ)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373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Richter scale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rɪktə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skeɪl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 rích te (đo độ mạnh của động đất)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hak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577" y="2670158"/>
            <a:ext cx="609600" cy="609600"/>
          </a:xfrm>
          <a:prstGeom prst="rect">
            <a:avLst/>
          </a:prstGeom>
        </p:spPr>
      </p:pic>
      <p:pic>
        <p:nvPicPr>
          <p:cNvPr id="14" name="fahrenhei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577" y="3899674"/>
            <a:ext cx="609600" cy="609600"/>
          </a:xfrm>
          <a:prstGeom prst="rect">
            <a:avLst/>
          </a:prstGeom>
        </p:spPr>
      </p:pic>
      <p:pic>
        <p:nvPicPr>
          <p:cNvPr id="15" name="Richter scale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577" y="51291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/>
          <p:cNvSpPr/>
          <p:nvPr/>
        </p:nvSpPr>
        <p:spPr>
          <a:xfrm>
            <a:off x="350872" y="1233541"/>
            <a:ext cx="4202462" cy="2586484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chemeClr val="bg1"/>
                </a:solidFill>
              </a:rPr>
              <a:t>shake</a:t>
            </a:r>
            <a:r>
              <a:rPr lang="en-US" sz="2600" b="1" smtClean="0">
                <a:solidFill>
                  <a:schemeClr val="bg1"/>
                </a:solidFill>
              </a:rPr>
              <a:t> 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6097108" y="1202975"/>
            <a:ext cx="6147909" cy="3003507"/>
          </a:xfrm>
          <a:prstGeom prst="star1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Fahrenheit</a:t>
            </a:r>
          </a:p>
        </p:txBody>
      </p:sp>
      <p:sp>
        <p:nvSpPr>
          <p:cNvPr id="10" name="12-Point Star 9"/>
          <p:cNvSpPr/>
          <p:nvPr/>
        </p:nvSpPr>
        <p:spPr>
          <a:xfrm>
            <a:off x="3207611" y="3820025"/>
            <a:ext cx="4440964" cy="2902892"/>
          </a:xfrm>
          <a:prstGeom prst="star12">
            <a:avLst/>
          </a:prstGeom>
          <a:solidFill>
            <a:srgbClr val="0FB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Richter scale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3740</TotalTime>
  <Words>573</Words>
  <PresentationFormat>Widescreen</PresentationFormat>
  <Paragraphs>128</Paragraphs>
  <Slides>18</Slides>
  <Notes>14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2023-08-23T02:41:52Z</dcterms:modified>
</cp:coreProperties>
</file>