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79"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6600"/>
    <a:srgbClr val="CC0000"/>
    <a:srgbClr val="66003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81" d="100"/>
          <a:sy n="81"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EB5BD69-C653-45C1-A3DF-AA517BCEEFC3}"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1575195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B5BD69-C653-45C1-A3DF-AA517BCEEFC3}"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3417323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B5BD69-C653-45C1-A3DF-AA517BCEEFC3}"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2113753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EB5BD69-C653-45C1-A3DF-AA517BCEEFC3}"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11614646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EB5BD69-C653-45C1-A3DF-AA517BCEEFC3}" type="datetimeFigureOut">
              <a:rPr lang="en-US" smtClean="0"/>
              <a:t>9/28/2022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1323036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EB5BD69-C653-45C1-A3DF-AA517BCEEFC3}"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1344057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EB5BD69-C653-45C1-A3DF-AA517BCEEFC3}" type="datetimeFigureOut">
              <a:rPr lang="en-US" smtClean="0"/>
              <a:t>9/28/2022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2103591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EB5BD69-C653-45C1-A3DF-AA517BCEEFC3}" type="datetimeFigureOut">
              <a:rPr lang="en-US" smtClean="0"/>
              <a:t>9/28/2022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2218997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B5BD69-C653-45C1-A3DF-AA517BCEEFC3}" type="datetimeFigureOut">
              <a:rPr lang="en-US" smtClean="0"/>
              <a:t>9/28/2022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1169673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B5BD69-C653-45C1-A3DF-AA517BCEEFC3}"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42399377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EB5BD69-C653-45C1-A3DF-AA517BCEEFC3}" type="datetimeFigureOut">
              <a:rPr lang="en-US" smtClean="0"/>
              <a:t>9/28/2022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2B2572-1B79-4A8F-8CF5-6445CCA305F0}" type="slidenum">
              <a:rPr lang="en-US" smtClean="0"/>
              <a:t>‹#›</a:t>
            </a:fld>
            <a:endParaRPr lang="en-US"/>
          </a:p>
        </p:txBody>
      </p:sp>
    </p:spTree>
    <p:extLst>
      <p:ext uri="{BB962C8B-B14F-4D97-AF65-F5344CB8AC3E}">
        <p14:creationId xmlns:p14="http://schemas.microsoft.com/office/powerpoint/2010/main" val="835578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B5BD69-C653-45C1-A3DF-AA517BCEEFC3}" type="datetimeFigureOut">
              <a:rPr lang="en-US" smtClean="0"/>
              <a:t>9/28/2022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2B2572-1B79-4A8F-8CF5-6445CCA305F0}" type="slidenum">
              <a:rPr lang="en-US" smtClean="0"/>
              <a:t>‹#›</a:t>
            </a:fld>
            <a:endParaRPr lang="en-US"/>
          </a:p>
        </p:txBody>
      </p:sp>
    </p:spTree>
    <p:extLst>
      <p:ext uri="{BB962C8B-B14F-4D97-AF65-F5344CB8AC3E}">
        <p14:creationId xmlns:p14="http://schemas.microsoft.com/office/powerpoint/2010/main" val="32236286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27.jpeg"/><Relationship Id="rId7" Type="http://schemas.openxmlformats.org/officeDocument/2006/relationships/image" Target="../media/image31.gif"/><Relationship Id="rId2" Type="http://schemas.openxmlformats.org/officeDocument/2006/relationships/slideLayout" Target="../slideLayouts/slideLayout7.xml"/><Relationship Id="rId1" Type="http://schemas.openxmlformats.org/officeDocument/2006/relationships/audio" Target="file:///F:\GIAO%20AN%20DIEN%20TU\SINH_9\Bai_08_NhiemSacThe\Sinh%209%20BAI%208\Easy%20Listening%20-%20Piano%20-%20Yanni%20-%20Nightingale.mp3" TargetMode="Externa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png"/><Relationship Id="rId9" Type="http://schemas.openxmlformats.org/officeDocument/2006/relationships/image" Target="../media/image33.gi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Tr&#242;%20ch&#417;i%20kh&#7903;i%20&#273;&#7897;ng%20b&#224;i%205%20ti&#7871;t%201.pptx" TargetMode="External"/><Relationship Id="rId2" Type="http://schemas.openxmlformats.org/officeDocument/2006/relationships/hyperlink" Target="C&#417;%20th&#7875;%20ch&#250;ng%20ta%20d&#432;&#7899;i%20g&#243;c%20nh&#236;n%20ho&#225;%20h&#7885;c%20-%20H&#243;a%20h&#7885;c%2010%20B&#7843;ng%20tu&#7847;n%20ho&#224;n%20c&#225;c%20nguy&#234;n%20t&#7889;%20trong%20c&#417;%20th&#7875;%20ng&#432;&#7901;i.mp4"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9144000" cy="6858000"/>
          </a:xfrm>
          <a:prstGeom prst="rect">
            <a:avLst/>
          </a:prstGeom>
        </p:spPr>
      </p:pic>
      <p:pic>
        <p:nvPicPr>
          <p:cNvPr id="5" name="Picture 4"/>
          <p:cNvPicPr>
            <a:picLocks noChangeAspect="1"/>
          </p:cNvPicPr>
          <p:nvPr/>
        </p:nvPicPr>
        <p:blipFill>
          <a:blip r:embed="rId3"/>
          <a:stretch>
            <a:fillRect/>
          </a:stretch>
        </p:blipFill>
        <p:spPr>
          <a:xfrm>
            <a:off x="920366" y="463427"/>
            <a:ext cx="7080634" cy="5658911"/>
          </a:xfrm>
          <a:prstGeom prst="rect">
            <a:avLst/>
          </a:prstGeom>
        </p:spPr>
      </p:pic>
      <p:pic>
        <p:nvPicPr>
          <p:cNvPr id="6" name="Picture 8" descr="Copy (6) of 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4743450"/>
            <a:ext cx="142875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Copy (6) of atom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6515100" y="4572000"/>
            <a:ext cx="14859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698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5018" y="675420"/>
            <a:ext cx="2169552" cy="1488855"/>
          </a:xfrm>
          <a:prstGeom prst="rect">
            <a:avLst/>
          </a:prstGeom>
        </p:spPr>
      </p:pic>
      <p:sp>
        <p:nvSpPr>
          <p:cNvPr id="6" name="TextBox 5"/>
          <p:cNvSpPr txBox="1"/>
          <p:nvPr/>
        </p:nvSpPr>
        <p:spPr>
          <a:xfrm>
            <a:off x="486887" y="213756"/>
            <a:ext cx="8799617" cy="461665"/>
          </a:xfrm>
          <a:prstGeom prst="rect">
            <a:avLst/>
          </a:prstGeom>
          <a:noFill/>
        </p:spPr>
        <p:txBody>
          <a:bodyPr wrap="square" rtlCol="0">
            <a:spAutoFit/>
          </a:bodyPr>
          <a:lstStyle/>
          <a:p>
            <a:r>
              <a:rPr lang="en-US" sz="2400" b="1" dirty="0" err="1" smtClean="0">
                <a:solidFill>
                  <a:srgbClr val="0000CC"/>
                </a:solidFill>
                <a:latin typeface="Times New Roman" panose="02020603050405020304" pitchFamily="18" charset="0"/>
                <a:cs typeface="Times New Roman" panose="02020603050405020304" pitchFamily="18" charset="0"/>
              </a:rPr>
              <a:t>Hoạt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động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nhóm</a:t>
            </a:r>
            <a:r>
              <a:rPr lang="en-US" sz="2400" b="1" dirty="0" smtClean="0">
                <a:solidFill>
                  <a:srgbClr val="0000CC"/>
                </a:solidFill>
                <a:latin typeface="Times New Roman" panose="02020603050405020304" pitchFamily="18" charset="0"/>
                <a:cs typeface="Times New Roman" panose="02020603050405020304" pitchFamily="18" charset="0"/>
              </a:rPr>
              <a:t> 5 </a:t>
            </a:r>
            <a:r>
              <a:rPr lang="en-US" sz="2400" b="1" dirty="0" err="1" smtClean="0">
                <a:solidFill>
                  <a:srgbClr val="0000CC"/>
                </a:solidFill>
                <a:latin typeface="Times New Roman" panose="02020603050405020304" pitchFamily="18" charset="0"/>
                <a:cs typeface="Times New Roman" panose="02020603050405020304" pitchFamily="18" charset="0"/>
              </a:rPr>
              <a:t>phút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hoàn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thành</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phiếu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học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tập</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sau</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760846" y="675421"/>
            <a:ext cx="2642939" cy="1488855"/>
          </a:xfrm>
          <a:prstGeom prst="rect">
            <a:avLst/>
          </a:prstGeom>
        </p:spPr>
      </p:pic>
      <p:pic>
        <p:nvPicPr>
          <p:cNvPr id="8" name="Picture 7"/>
          <p:cNvPicPr>
            <a:picLocks noChangeAspect="1"/>
          </p:cNvPicPr>
          <p:nvPr/>
        </p:nvPicPr>
        <p:blipFill>
          <a:blip r:embed="rId4"/>
          <a:stretch>
            <a:fillRect/>
          </a:stretch>
        </p:blipFill>
        <p:spPr>
          <a:xfrm>
            <a:off x="7014801" y="675421"/>
            <a:ext cx="1927319" cy="1488854"/>
          </a:xfrm>
          <a:prstGeom prst="rect">
            <a:avLst/>
          </a:prstGeom>
        </p:spPr>
      </p:pic>
      <p:pic>
        <p:nvPicPr>
          <p:cNvPr id="9" name="Picture 8"/>
          <p:cNvPicPr>
            <a:picLocks noChangeAspect="1"/>
          </p:cNvPicPr>
          <p:nvPr/>
        </p:nvPicPr>
        <p:blipFill>
          <a:blip r:embed="rId5"/>
          <a:stretch>
            <a:fillRect/>
          </a:stretch>
        </p:blipFill>
        <p:spPr>
          <a:xfrm>
            <a:off x="665018" y="2374991"/>
            <a:ext cx="1745673" cy="1318674"/>
          </a:xfrm>
          <a:prstGeom prst="rect">
            <a:avLst/>
          </a:prstGeom>
        </p:spPr>
      </p:pic>
      <p:pic>
        <p:nvPicPr>
          <p:cNvPr id="10" name="Picture 9"/>
          <p:cNvPicPr>
            <a:picLocks noChangeAspect="1"/>
          </p:cNvPicPr>
          <p:nvPr/>
        </p:nvPicPr>
        <p:blipFill>
          <a:blip r:embed="rId6"/>
          <a:stretch>
            <a:fillRect/>
          </a:stretch>
        </p:blipFill>
        <p:spPr>
          <a:xfrm>
            <a:off x="3872577" y="2284765"/>
            <a:ext cx="1886955" cy="1413395"/>
          </a:xfrm>
          <a:prstGeom prst="rect">
            <a:avLst/>
          </a:prstGeom>
        </p:spPr>
      </p:pic>
      <p:graphicFrame>
        <p:nvGraphicFramePr>
          <p:cNvPr id="11" name="Table 10"/>
          <p:cNvGraphicFramePr>
            <a:graphicFrameLocks noGrp="1"/>
          </p:cNvGraphicFramePr>
          <p:nvPr>
            <p:extLst>
              <p:ext uri="{D42A27DB-BD31-4B8C-83A1-F6EECF244321}">
                <p14:modId xmlns:p14="http://schemas.microsoft.com/office/powerpoint/2010/main" val="3688922315"/>
              </p:ext>
            </p:extLst>
          </p:nvPr>
        </p:nvGraphicFramePr>
        <p:xfrm>
          <a:off x="95003" y="3726690"/>
          <a:ext cx="8847117" cy="2944368"/>
        </p:xfrm>
        <a:graphic>
          <a:graphicData uri="http://schemas.openxmlformats.org/drawingml/2006/table">
            <a:tbl>
              <a:tblPr firstRow="1" firstCol="1" bandRow="1"/>
              <a:tblGrid>
                <a:gridCol w="1769423">
                  <a:extLst>
                    <a:ext uri="{9D8B030D-6E8A-4147-A177-3AD203B41FA5}">
                      <a16:colId xmlns:a16="http://schemas.microsoft.com/office/drawing/2014/main" val="2864876236"/>
                    </a:ext>
                  </a:extLst>
                </a:gridCol>
                <a:gridCol w="2801327">
                  <a:extLst>
                    <a:ext uri="{9D8B030D-6E8A-4147-A177-3AD203B41FA5}">
                      <a16:colId xmlns:a16="http://schemas.microsoft.com/office/drawing/2014/main" val="2936101298"/>
                    </a:ext>
                  </a:extLst>
                </a:gridCol>
                <a:gridCol w="4276367">
                  <a:extLst>
                    <a:ext uri="{9D8B030D-6E8A-4147-A177-3AD203B41FA5}">
                      <a16:colId xmlns:a16="http://schemas.microsoft.com/office/drawing/2014/main" val="123976257"/>
                    </a:ext>
                  </a:extLst>
                </a:gridCol>
              </a:tblGrid>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thể</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Phân loại vật thể</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Chất tạo nên vật thể</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633159"/>
                  </a:ext>
                </a:extLst>
              </a:tr>
              <a:tr h="0">
                <a:tc>
                  <a:txBody>
                    <a:bodyPr/>
                    <a:lstStyle/>
                    <a:p>
                      <a:pPr marL="0" marR="0" algn="just">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Cây cao su</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Vật sống</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Mủ, nước, chất xơ...</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221281"/>
                  </a:ext>
                </a:extLst>
              </a:tr>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Bánh</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mỳ</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Vật không sống</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Tinh bột,bột nở,..</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310765"/>
                  </a:ext>
                </a:extLst>
              </a:tr>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Qủa</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cam</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Vật thể tự nhiên</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xơ</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vitamin C...</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8708"/>
                  </a:ext>
                </a:extLst>
              </a:tr>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kẻ</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Vật thể nhân tạo</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Nhựa</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534703"/>
                  </a:ext>
                </a:extLst>
              </a:tr>
              <a:tr h="0">
                <a:tc>
                  <a:txBody>
                    <a:bodyPr/>
                    <a:lstStyle/>
                    <a:p>
                      <a:pPr marL="0" marR="0" algn="just">
                        <a:lnSpc>
                          <a:spcPct val="115000"/>
                        </a:lnSpc>
                        <a:spcBef>
                          <a:spcPts val="0"/>
                        </a:spcBef>
                        <a:spcAft>
                          <a:spcPts val="0"/>
                        </a:spcAft>
                        <a:tabLst>
                          <a:tab pos="540385" algn="l"/>
                        </a:tabLst>
                      </a:pP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Con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chó</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Vật sống</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đạm</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chất</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béo</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nước</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423284"/>
                  </a:ext>
                </a:extLst>
              </a:tr>
            </a:tbl>
          </a:graphicData>
        </a:graphic>
      </p:graphicFrame>
      <p:sp>
        <p:nvSpPr>
          <p:cNvPr id="2" name="Rectangle 1"/>
          <p:cNvSpPr/>
          <p:nvPr/>
        </p:nvSpPr>
        <p:spPr>
          <a:xfrm>
            <a:off x="1876301" y="4144488"/>
            <a:ext cx="2766951" cy="39682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876301" y="4541313"/>
            <a:ext cx="2766951" cy="4602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876301" y="5001541"/>
            <a:ext cx="2766951" cy="82924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876301" y="5824287"/>
            <a:ext cx="2766951"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76301" y="6237453"/>
            <a:ext cx="2766951"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4643252" y="4144488"/>
            <a:ext cx="4298868"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4643252" y="4548704"/>
            <a:ext cx="4298868" cy="42921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643252" y="4982729"/>
            <a:ext cx="4298868" cy="84805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4643252" y="5821816"/>
            <a:ext cx="4298868"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4643252" y="6246437"/>
            <a:ext cx="4298868" cy="41563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6174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xit" presetSubtype="0" fill="hold" grpId="0" nodeType="clickEffect">
                                  <p:stCondLst>
                                    <p:cond delay="0"/>
                                  </p:stCondLst>
                                  <p:childTnLst>
                                    <p:animEffect transition="out" filter="wedge">
                                      <p:cBhvr>
                                        <p:cTn id="6" dur="2000"/>
                                        <p:tgtEl>
                                          <p:spTgt spid="2"/>
                                        </p:tgtEl>
                                      </p:cBhvr>
                                    </p:animEffect>
                                    <p:set>
                                      <p:cBhvr>
                                        <p:cTn id="7" dur="1" fill="hold">
                                          <p:stCondLst>
                                            <p:cond delay="19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12"/>
                                        </p:tgtEl>
                                      </p:cBhvr>
                                    </p:animEffect>
                                    <p:set>
                                      <p:cBhvr>
                                        <p:cTn id="12" dur="1" fill="hold">
                                          <p:stCondLst>
                                            <p:cond delay="1999"/>
                                          </p:stCondLst>
                                        </p:cTn>
                                        <p:tgtEl>
                                          <p:spTgt spid="1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0" presetClass="exit" presetSubtype="0" fill="hold" grpId="0" nodeType="clickEffect">
                                  <p:stCondLst>
                                    <p:cond delay="0"/>
                                  </p:stCondLst>
                                  <p:childTnLst>
                                    <p:animEffect transition="out" filter="wedge">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grpId="0" nodeType="clickEffect">
                                  <p:stCondLst>
                                    <p:cond delay="0"/>
                                  </p:stCondLst>
                                  <p:childTnLst>
                                    <p:animEffect transition="out" filter="wedge">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0" presetClass="exit" presetSubtype="0" fill="hold" grpId="0" nodeType="clickEffect">
                                  <p:stCondLst>
                                    <p:cond delay="0"/>
                                  </p:stCondLst>
                                  <p:childTnLst>
                                    <p:animEffect transition="out" filter="wedge">
                                      <p:cBhvr>
                                        <p:cTn id="26" dur="2000"/>
                                        <p:tgtEl>
                                          <p:spTgt spid="15"/>
                                        </p:tgtEl>
                                      </p:cBhvr>
                                    </p:animEffect>
                                    <p:set>
                                      <p:cBhvr>
                                        <p:cTn id="27" dur="1" fill="hold">
                                          <p:stCondLst>
                                            <p:cond delay="1999"/>
                                          </p:stCondLst>
                                        </p:cTn>
                                        <p:tgtEl>
                                          <p:spTgt spid="1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0" presetClass="exit" presetSubtype="0" fill="hold" grpId="0" nodeType="clickEffect">
                                  <p:stCondLst>
                                    <p:cond delay="0"/>
                                  </p:stCondLst>
                                  <p:childTnLst>
                                    <p:animEffect transition="out" filter="wedge">
                                      <p:cBhvr>
                                        <p:cTn id="31" dur="2000"/>
                                        <p:tgtEl>
                                          <p:spTgt spid="16"/>
                                        </p:tgtEl>
                                      </p:cBhvr>
                                    </p:animEffect>
                                    <p:set>
                                      <p:cBhvr>
                                        <p:cTn id="32" dur="1" fill="hold">
                                          <p:stCondLst>
                                            <p:cond delay="1999"/>
                                          </p:stCondLst>
                                        </p:cTn>
                                        <p:tgtEl>
                                          <p:spTgt spid="1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0" presetClass="exit" presetSubtype="0" fill="hold" grpId="0" nodeType="clickEffect">
                                  <p:stCondLst>
                                    <p:cond delay="0"/>
                                  </p:stCondLst>
                                  <p:childTnLst>
                                    <p:animEffect transition="out" filter="wedge">
                                      <p:cBhvr>
                                        <p:cTn id="36" dur="2000"/>
                                        <p:tgtEl>
                                          <p:spTgt spid="17"/>
                                        </p:tgtEl>
                                      </p:cBhvr>
                                    </p:animEffect>
                                    <p:set>
                                      <p:cBhvr>
                                        <p:cTn id="37" dur="1" fill="hold">
                                          <p:stCondLst>
                                            <p:cond delay="1999"/>
                                          </p:stCondLst>
                                        </p:cTn>
                                        <p:tgtEl>
                                          <p:spTgt spid="1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0" presetClass="exit" presetSubtype="0" fill="hold" grpId="0" nodeType="clickEffect">
                                  <p:stCondLst>
                                    <p:cond delay="0"/>
                                  </p:stCondLst>
                                  <p:childTnLst>
                                    <p:animEffect transition="out" filter="wedge">
                                      <p:cBhvr>
                                        <p:cTn id="41" dur="2000"/>
                                        <p:tgtEl>
                                          <p:spTgt spid="18"/>
                                        </p:tgtEl>
                                      </p:cBhvr>
                                    </p:animEffect>
                                    <p:set>
                                      <p:cBhvr>
                                        <p:cTn id="42" dur="1" fill="hold">
                                          <p:stCondLst>
                                            <p:cond delay="1999"/>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0" presetClass="exit" presetSubtype="0" fill="hold" grpId="0" nodeType="clickEffect">
                                  <p:stCondLst>
                                    <p:cond delay="0"/>
                                  </p:stCondLst>
                                  <p:childTnLst>
                                    <p:animEffect transition="out" filter="wedge">
                                      <p:cBhvr>
                                        <p:cTn id="46" dur="2000"/>
                                        <p:tgtEl>
                                          <p:spTgt spid="19"/>
                                        </p:tgtEl>
                                      </p:cBhvr>
                                    </p:animEffect>
                                    <p:set>
                                      <p:cBhvr>
                                        <p:cTn id="47" dur="1" fill="hold">
                                          <p:stCondLst>
                                            <p:cond delay="1999"/>
                                          </p:stCondLst>
                                        </p:cTn>
                                        <p:tgtEl>
                                          <p:spTgt spid="19"/>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0" presetClass="exit" presetSubtype="0" fill="hold" grpId="0" nodeType="clickEffect">
                                  <p:stCondLst>
                                    <p:cond delay="0"/>
                                  </p:stCondLst>
                                  <p:childTnLst>
                                    <p:animEffect transition="out" filter="wedg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69905"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2807179"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I.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ở </a:t>
            </a:r>
            <a:r>
              <a:rPr lang="en-US" sz="2000" b="1" dirty="0" err="1">
                <a:solidFill>
                  <a:srgbClr val="C00000"/>
                </a:solidFill>
                <a:latin typeface="Times New Roman" panose="02020603050405020304" pitchFamily="18" charset="0"/>
                <a:cs typeface="Times New Roman" panose="02020603050405020304" pitchFamily="18" charset="0"/>
              </a:rPr>
              <a:t>xung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quanh</a:t>
            </a:r>
            <a:r>
              <a:rPr lang="en-US" sz="2000" b="1" dirty="0">
                <a:solidFill>
                  <a:srgbClr val="C00000"/>
                </a:solidFill>
                <a:latin typeface="Times New Roman" panose="02020603050405020304" pitchFamily="18" charset="0"/>
                <a:cs typeface="Times New Roman" panose="02020603050405020304" pitchFamily="18" charset="0"/>
              </a:rPr>
              <a:t> ta</a:t>
            </a:r>
          </a:p>
        </p:txBody>
      </p:sp>
      <p:sp>
        <p:nvSpPr>
          <p:cNvPr id="3" name="Rectangle 2"/>
          <p:cNvSpPr/>
          <p:nvPr/>
        </p:nvSpPr>
        <p:spPr>
          <a:xfrm>
            <a:off x="0" y="835318"/>
            <a:ext cx="4769905" cy="3170099"/>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 Xung quanh em có rất nhiều vật thể khác nhau:</a:t>
            </a:r>
          </a:p>
          <a:p>
            <a:r>
              <a:rPr lang="vi-VN" sz="2000" b="1" dirty="0">
                <a:latin typeface="Times New Roman" panose="02020603050405020304" pitchFamily="18" charset="0"/>
                <a:cs typeface="Times New Roman" panose="02020603050405020304" pitchFamily="18" charset="0"/>
              </a:rPr>
              <a:t>  + Vật thể rất lớn: Mặt Trăng, Mặt Trời, các ngôi sao…</a:t>
            </a:r>
          </a:p>
          <a:p>
            <a:r>
              <a:rPr lang="vi-VN" sz="2000" b="1" dirty="0">
                <a:latin typeface="Times New Roman" panose="02020603050405020304" pitchFamily="18" charset="0"/>
                <a:cs typeface="Times New Roman" panose="02020603050405020304" pitchFamily="18" charset="0"/>
              </a:rPr>
              <a:t>  + Vật thể rất nhỏ (mắt thường không thể thấy): vi khuẩn, virus…</a:t>
            </a:r>
          </a:p>
          <a:p>
            <a:r>
              <a:rPr lang="vi-VN" sz="2000" b="1" dirty="0">
                <a:latin typeface="Times New Roman" panose="02020603050405020304" pitchFamily="18" charset="0"/>
                <a:cs typeface="Times New Roman" panose="02020603050405020304" pitchFamily="18" charset="0"/>
              </a:rPr>
              <a:t>  + Vật thể có sẵn trong tự nhiên (vật thể tự nhiên): đất, nước, cỏ, cây…</a:t>
            </a:r>
          </a:p>
          <a:p>
            <a:r>
              <a:rPr lang="vi-VN" sz="2000" b="1" dirty="0">
                <a:latin typeface="Times New Roman" panose="02020603050405020304" pitchFamily="18" charset="0"/>
                <a:cs typeface="Times New Roman" panose="02020603050405020304" pitchFamily="18" charset="0"/>
              </a:rPr>
              <a:t>  + Vật thể do con người tạo ra (vật thể nhân tạo): quần áo, sách vở, nhà cửa…</a:t>
            </a:r>
          </a:p>
        </p:txBody>
      </p:sp>
      <p:sp>
        <p:nvSpPr>
          <p:cNvPr id="5" name="Rectangle 4"/>
          <p:cNvSpPr/>
          <p:nvPr/>
        </p:nvSpPr>
        <p:spPr>
          <a:xfrm>
            <a:off x="0" y="3901757"/>
            <a:ext cx="4769904" cy="1938992"/>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 Mọi vật thể đều do chất tạo nên: cái cốc làm bằng thủy tinh</a:t>
            </a:r>
          </a:p>
          <a:p>
            <a:r>
              <a:rPr lang="vi-VN" sz="2000" b="1" dirty="0">
                <a:latin typeface="Times New Roman" panose="02020603050405020304" pitchFamily="18" charset="0"/>
                <a:cs typeface="Times New Roman" panose="02020603050405020304" pitchFamily="18" charset="0"/>
              </a:rPr>
              <a:t>  + Một vật thể có thể do nhiều chất tạo </a:t>
            </a:r>
            <a:r>
              <a:rPr lang="vi-VN" sz="2000" b="1" dirty="0" smtClean="0">
                <a:latin typeface="Times New Roman" panose="02020603050405020304" pitchFamily="18" charset="0"/>
                <a:cs typeface="Times New Roman" panose="02020603050405020304" pitchFamily="18" charset="0"/>
              </a:rPr>
              <a:t>nên</a:t>
            </a:r>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  </a:t>
            </a:r>
            <a:endParaRPr lang="en-US" sz="2000" b="1"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Một chất có thể có trong nhiều vật thể khác nhau </a:t>
            </a:r>
            <a:r>
              <a:rPr lang="vi-VN" sz="2000" b="1" dirty="0" smtClean="0">
                <a:latin typeface="Times New Roman" panose="02020603050405020304" pitchFamily="18" charset="0"/>
                <a:cs typeface="Times New Roman" panose="02020603050405020304" pitchFamily="18" charset="0"/>
              </a:rPr>
              <a:t>như</a:t>
            </a:r>
            <a:r>
              <a:rPr lang="en-US" sz="2000" b="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902065" y="941578"/>
            <a:ext cx="4241935" cy="1983933"/>
          </a:xfrm>
          <a:prstGeom prst="rect">
            <a:avLst/>
          </a:prstGeom>
        </p:spPr>
      </p:pic>
      <p:pic>
        <p:nvPicPr>
          <p:cNvPr id="8" name="Picture 7"/>
          <p:cNvPicPr>
            <a:picLocks noChangeAspect="1"/>
          </p:cNvPicPr>
          <p:nvPr/>
        </p:nvPicPr>
        <p:blipFill>
          <a:blip r:embed="rId3"/>
          <a:stretch>
            <a:fillRect/>
          </a:stretch>
        </p:blipFill>
        <p:spPr>
          <a:xfrm>
            <a:off x="4902064" y="4355551"/>
            <a:ext cx="3811979" cy="1827861"/>
          </a:xfrm>
          <a:prstGeom prst="rect">
            <a:avLst/>
          </a:prstGeom>
        </p:spPr>
      </p:pic>
      <p:sp>
        <p:nvSpPr>
          <p:cNvPr id="9" name="Rectangle 8"/>
          <p:cNvSpPr/>
          <p:nvPr/>
        </p:nvSpPr>
        <p:spPr>
          <a:xfrm>
            <a:off x="4902064" y="577518"/>
            <a:ext cx="4235455" cy="400110"/>
          </a:xfrm>
          <a:prstGeom prst="rect">
            <a:avLst/>
          </a:prstGeom>
        </p:spPr>
        <p:txBody>
          <a:bodyPr wrap="none">
            <a:spAutoFit/>
          </a:bodyPr>
          <a:lstStyle/>
          <a:p>
            <a:r>
              <a:rPr lang="en-US" sz="2000" b="1" dirty="0" err="1">
                <a:solidFill>
                  <a:srgbClr val="0000CC"/>
                </a:solidFill>
                <a:latin typeface="Times New Roman" panose="02020603050405020304" pitchFamily="18" charset="0"/>
                <a:cs typeface="Times New Roman" panose="02020603050405020304" pitchFamily="18" charset="0"/>
              </a:rPr>
              <a:t>Một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vật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thể</a:t>
            </a:r>
            <a:r>
              <a:rPr lang="en-US" sz="2000" b="1" dirty="0">
                <a:solidFill>
                  <a:srgbClr val="0000CC"/>
                </a:solidFill>
                <a:latin typeface="Times New Roman" panose="02020603050405020304" pitchFamily="18" charset="0"/>
                <a:cs typeface="Times New Roman" panose="02020603050405020304" pitchFamily="18" charset="0"/>
              </a:rPr>
              <a:t> do </a:t>
            </a:r>
            <a:r>
              <a:rPr lang="en-US" sz="2000" b="1" dirty="0" err="1">
                <a:solidFill>
                  <a:srgbClr val="0000CC"/>
                </a:solidFill>
                <a:latin typeface="Times New Roman" panose="02020603050405020304" pitchFamily="18" charset="0"/>
                <a:cs typeface="Times New Roman" panose="02020603050405020304" pitchFamily="18" charset="0"/>
              </a:rPr>
              <a:t>nhiều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tạo</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nên</a:t>
            </a:r>
            <a:r>
              <a:rPr lang="en-US" sz="2000" b="1" dirty="0">
                <a:solidFill>
                  <a:srgbClr val="0000CC"/>
                </a:solidFill>
                <a:latin typeface="Times New Roman" panose="02020603050405020304" pitchFamily="18" charset="0"/>
                <a:cs typeface="Times New Roman" panose="02020603050405020304" pitchFamily="18" charset="0"/>
              </a:rPr>
              <a:t>.</a:t>
            </a:r>
          </a:p>
        </p:txBody>
      </p:sp>
      <p:sp>
        <p:nvSpPr>
          <p:cNvPr id="10" name="Rectangle 9"/>
          <p:cNvSpPr/>
          <p:nvPr/>
        </p:nvSpPr>
        <p:spPr>
          <a:xfrm>
            <a:off x="4733791" y="2801701"/>
            <a:ext cx="4572000" cy="923330"/>
          </a:xfrm>
          <a:prstGeom prst="rect">
            <a:avLst/>
          </a:prstGeom>
        </p:spPr>
        <p:txBody>
          <a:bodyPr>
            <a:spAutoFit/>
          </a:bodyPr>
          <a:lstStyle/>
          <a:p>
            <a:r>
              <a:rPr lang="vi-VN" b="1" dirty="0">
                <a:solidFill>
                  <a:srgbClr val="C00000"/>
                </a:solidFill>
                <a:latin typeface="Times New Roman" panose="02020603050405020304" pitchFamily="18" charset="0"/>
                <a:cs typeface="Times New Roman" panose="02020603050405020304" pitchFamily="18" charset="0"/>
              </a:rPr>
              <a:t>Ví dụ: Trong rau củ có chứa nhiều chất như nước, chất xơ, vitamin, enzyme, muối khoáng,...</a:t>
            </a:r>
            <a:endParaRPr lang="en-US" b="1" dirty="0">
              <a:solidFill>
                <a:srgbClr val="C000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751847" y="3601229"/>
            <a:ext cx="4572000" cy="707886"/>
          </a:xfrm>
          <a:prstGeom prst="rect">
            <a:avLst/>
          </a:prstGeom>
        </p:spPr>
        <p:txBody>
          <a:bodyPr>
            <a:spAutoFit/>
          </a:bodyPr>
          <a:lstStyle/>
          <a:p>
            <a:r>
              <a:rPr lang="en-US" sz="2000" b="1" dirty="0" err="1" smtClean="0">
                <a:solidFill>
                  <a:srgbClr val="0000CC"/>
                </a:solidFill>
                <a:latin typeface="Times New Roman" panose="02020603050405020304" pitchFamily="18" charset="0"/>
                <a:cs typeface="Times New Roman" panose="02020603050405020304" pitchFamily="18" charset="0"/>
              </a:rPr>
              <a:t>Một</a:t>
            </a:r>
            <a:r>
              <a:rPr lang="en-US" sz="2000" b="1" dirty="0" smtClean="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chất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thể</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có</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trong</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nhiều</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vật</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thể</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khác</a:t>
            </a:r>
            <a:r>
              <a:rPr lang="en-US" sz="2000" b="1" dirty="0">
                <a:solidFill>
                  <a:srgbClr val="0000CC"/>
                </a:solidFill>
                <a:latin typeface="Times New Roman" panose="02020603050405020304" pitchFamily="18" charset="0"/>
                <a:cs typeface="Times New Roman" panose="02020603050405020304" pitchFamily="18" charset="0"/>
              </a:rPr>
              <a:t> </a:t>
            </a:r>
            <a:r>
              <a:rPr lang="en-US" sz="2000" b="1" dirty="0" err="1">
                <a:solidFill>
                  <a:srgbClr val="0000CC"/>
                </a:solidFill>
                <a:latin typeface="Times New Roman" panose="02020603050405020304" pitchFamily="18" charset="0"/>
                <a:cs typeface="Times New Roman" panose="02020603050405020304" pitchFamily="18" charset="0"/>
              </a:rPr>
              <a:t>nhau</a:t>
            </a:r>
            <a:r>
              <a:rPr lang="en-US" sz="2000" b="1" dirty="0" smtClean="0">
                <a:solidFill>
                  <a:srgbClr val="0000CC"/>
                </a:solidFill>
                <a:latin typeface="Times New Roman" panose="02020603050405020304" pitchFamily="18" charset="0"/>
                <a:cs typeface="Times New Roman" panose="02020603050405020304" pitchFamily="18" charset="0"/>
              </a:rPr>
              <a:t>.</a:t>
            </a:r>
            <a:endParaRPr lang="en-US" sz="2000" b="1"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4769904" y="6123660"/>
            <a:ext cx="4572000" cy="646331"/>
          </a:xfrm>
          <a:prstGeom prst="rect">
            <a:avLst/>
          </a:prstGeom>
        </p:spPr>
        <p:txBody>
          <a:bodyPr>
            <a:spAutoFit/>
          </a:bodyPr>
          <a:lstStyle/>
          <a:p>
            <a:r>
              <a:rPr lang="en-US" b="1" dirty="0" err="1">
                <a:solidFill>
                  <a:srgbClr val="C00000"/>
                </a:solidFill>
                <a:latin typeface="Times New Roman" panose="02020603050405020304" pitchFamily="18" charset="0"/>
                <a:cs typeface="Times New Roman" panose="02020603050405020304" pitchFamily="18" charset="0"/>
              </a:rPr>
              <a:t>Ví</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dụ</a:t>
            </a:r>
            <a:r>
              <a:rPr lang="en-US" b="1" dirty="0">
                <a:solidFill>
                  <a:srgbClr val="C00000"/>
                </a:solidFill>
                <a:latin typeface="Times New Roman" panose="02020603050405020304" pitchFamily="18" charset="0"/>
                <a:cs typeface="Times New Roman" panose="02020603050405020304" pitchFamily="18" charset="0"/>
              </a:rPr>
              <a:t>: Protein </a:t>
            </a:r>
            <a:r>
              <a:rPr lang="en-US" b="1" dirty="0" err="1">
                <a:solidFill>
                  <a:srgbClr val="C00000"/>
                </a:solidFill>
                <a:latin typeface="Times New Roman" panose="02020603050405020304" pitchFamily="18" charset="0"/>
                <a:cs typeface="Times New Roman" panose="02020603050405020304" pitchFamily="18" charset="0"/>
              </a:rPr>
              <a:t>có</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trong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sữa</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phô</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mai</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trứng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thịt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cá</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hạt</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ngũ</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cốc</a:t>
            </a:r>
            <a:r>
              <a:rPr lang="en-US"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1704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circle(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ircle(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circle(in)">
                                      <p:cBhvr>
                                        <p:cTn id="22" dur="20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2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5">
                                            <p:txEl>
                                              <p:pRg st="2" end="2"/>
                                            </p:txEl>
                                          </p:spTgt>
                                        </p:tgtEl>
                                        <p:attrNameLst>
                                          <p:attrName>style.visibility</p:attrName>
                                        </p:attrNameLst>
                                      </p:cBhvr>
                                      <p:to>
                                        <p:strVal val="visible"/>
                                      </p:to>
                                    </p:set>
                                    <p:animEffect transition="in" filter="circle(in)">
                                      <p:cBhvr>
                                        <p:cTn id="47"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23C58DF-A0C3-4F7A-B1CD-778D945DAB11}"/>
              </a:ext>
            </a:extLst>
          </p:cNvPr>
          <p:cNvSpPr>
            <a:spLocks noGrp="1"/>
          </p:cNvSpPr>
          <p:nvPr>
            <p:ph type="title"/>
          </p:nvPr>
        </p:nvSpPr>
        <p:spPr/>
        <p:txBody>
          <a:bodyPr>
            <a:normAutofit/>
          </a:bodyPr>
          <a:lstStyle/>
          <a:p>
            <a:r>
              <a:rPr lang="vi-VN" sz="2700" dirty="0" err="1">
                <a:solidFill>
                  <a:srgbClr val="FF0000"/>
                </a:solidFill>
              </a:rPr>
              <a:t>Chọn</a:t>
            </a:r>
            <a:r>
              <a:rPr lang="vi-VN" sz="2700" dirty="0">
                <a:solidFill>
                  <a:srgbClr val="FF0000"/>
                </a:solidFill>
              </a:rPr>
              <a:t> </a:t>
            </a:r>
            <a:r>
              <a:rPr lang="vi-VN" sz="2700" dirty="0" err="1">
                <a:solidFill>
                  <a:srgbClr val="FF0000"/>
                </a:solidFill>
              </a:rPr>
              <a:t>từ</a:t>
            </a:r>
            <a:r>
              <a:rPr lang="vi-VN" sz="2700" dirty="0">
                <a:solidFill>
                  <a:srgbClr val="FF0000"/>
                </a:solidFill>
              </a:rPr>
              <a:t> </a:t>
            </a:r>
            <a:r>
              <a:rPr lang="vi-VN" sz="2700" dirty="0" err="1">
                <a:solidFill>
                  <a:srgbClr val="FF0000"/>
                </a:solidFill>
              </a:rPr>
              <a:t>thích</a:t>
            </a:r>
            <a:r>
              <a:rPr lang="vi-VN" sz="2700" dirty="0">
                <a:solidFill>
                  <a:srgbClr val="FF0000"/>
                </a:solidFill>
              </a:rPr>
              <a:t> </a:t>
            </a:r>
            <a:r>
              <a:rPr lang="vi-VN" sz="2700" dirty="0" err="1">
                <a:solidFill>
                  <a:srgbClr val="FF0000"/>
                </a:solidFill>
              </a:rPr>
              <a:t>hợp</a:t>
            </a:r>
            <a:r>
              <a:rPr lang="vi-VN" sz="2700" dirty="0">
                <a:solidFill>
                  <a:srgbClr val="FF0000"/>
                </a:solidFill>
              </a:rPr>
              <a:t> trong </a:t>
            </a:r>
            <a:r>
              <a:rPr lang="vi-VN" sz="2700" dirty="0" err="1">
                <a:solidFill>
                  <a:srgbClr val="FF0000"/>
                </a:solidFill>
              </a:rPr>
              <a:t>các</a:t>
            </a:r>
            <a:r>
              <a:rPr lang="vi-VN" sz="2700" dirty="0">
                <a:solidFill>
                  <a:srgbClr val="FF0000"/>
                </a:solidFill>
              </a:rPr>
              <a:t> </a:t>
            </a:r>
            <a:r>
              <a:rPr lang="vi-VN" sz="2700" dirty="0" err="1">
                <a:solidFill>
                  <a:srgbClr val="FF0000"/>
                </a:solidFill>
              </a:rPr>
              <a:t>từ</a:t>
            </a:r>
            <a:r>
              <a:rPr lang="vi-VN" sz="2700" dirty="0">
                <a:solidFill>
                  <a:srgbClr val="FF0000"/>
                </a:solidFill>
              </a:rPr>
              <a:t> cho </a:t>
            </a:r>
            <a:r>
              <a:rPr lang="vi-VN" sz="2700" dirty="0" err="1">
                <a:solidFill>
                  <a:srgbClr val="FF0000"/>
                </a:solidFill>
              </a:rPr>
              <a:t>dưới</a:t>
            </a:r>
            <a:r>
              <a:rPr lang="vi-VN" sz="2700" dirty="0">
                <a:solidFill>
                  <a:srgbClr val="FF0000"/>
                </a:solidFill>
              </a:rPr>
              <a:t> đây </a:t>
            </a:r>
            <a:r>
              <a:rPr lang="vi-VN" sz="2700" dirty="0" err="1">
                <a:solidFill>
                  <a:srgbClr val="FF0000"/>
                </a:solidFill>
              </a:rPr>
              <a:t>để</a:t>
            </a:r>
            <a:r>
              <a:rPr lang="vi-VN" sz="2700" dirty="0">
                <a:solidFill>
                  <a:srgbClr val="FF0000"/>
                </a:solidFill>
              </a:rPr>
              <a:t> </a:t>
            </a:r>
            <a:r>
              <a:rPr lang="vi-VN" sz="2700" dirty="0" err="1">
                <a:solidFill>
                  <a:srgbClr val="FF0000"/>
                </a:solidFill>
              </a:rPr>
              <a:t>hoàn</a:t>
            </a:r>
            <a:r>
              <a:rPr lang="vi-VN" sz="2700" dirty="0">
                <a:solidFill>
                  <a:srgbClr val="FF0000"/>
                </a:solidFill>
              </a:rPr>
              <a:t> </a:t>
            </a:r>
            <a:r>
              <a:rPr lang="vi-VN" sz="2700" dirty="0" err="1">
                <a:solidFill>
                  <a:srgbClr val="FF0000"/>
                </a:solidFill>
              </a:rPr>
              <a:t>thành</a:t>
            </a:r>
            <a:r>
              <a:rPr lang="vi-VN" sz="2700" dirty="0">
                <a:solidFill>
                  <a:srgbClr val="FF0000"/>
                </a:solidFill>
              </a:rPr>
              <a:t> câu bên </a:t>
            </a:r>
            <a:r>
              <a:rPr lang="vi-VN" sz="2700" dirty="0" err="1">
                <a:solidFill>
                  <a:srgbClr val="FF0000"/>
                </a:solidFill>
              </a:rPr>
              <a:t>dưới</a:t>
            </a:r>
            <a:r>
              <a:rPr lang="vi-VN" sz="2700" dirty="0">
                <a:solidFill>
                  <a:srgbClr val="FF0000"/>
                </a:solidFill>
              </a:rPr>
              <a:t>:</a:t>
            </a:r>
          </a:p>
        </p:txBody>
      </p:sp>
      <p:sp>
        <p:nvSpPr>
          <p:cNvPr id="4" name="Chỗ dành sẵn cho Chân trang 3">
            <a:extLst>
              <a:ext uri="{FF2B5EF4-FFF2-40B4-BE49-F238E27FC236}">
                <a16:creationId xmlns:a16="http://schemas.microsoft.com/office/drawing/2014/main" id="{B4F3FDA7-93AE-4102-A163-327F8A2B79D2}"/>
              </a:ext>
            </a:extLst>
          </p:cNvPr>
          <p:cNvSpPr>
            <a:spLocks noGrp="1"/>
          </p:cNvSpPr>
          <p:nvPr>
            <p:ph type="ftr" sz="quarter" idx="11"/>
          </p:nvPr>
        </p:nvSpPr>
        <p:spPr/>
        <p:txBody>
          <a:bodyPr/>
          <a:lstStyle/>
          <a:p>
            <a:r>
              <a:rPr lang="en-US"/>
              <a:t>Designed by PoweredTemplate</a:t>
            </a:r>
          </a:p>
        </p:txBody>
      </p:sp>
      <p:sp>
        <p:nvSpPr>
          <p:cNvPr id="13" name="Chỗ dành sẵn cho Nội dung 10">
            <a:extLst>
              <a:ext uri="{FF2B5EF4-FFF2-40B4-BE49-F238E27FC236}">
                <a16:creationId xmlns:a16="http://schemas.microsoft.com/office/drawing/2014/main" id="{6AFA2C8F-2A83-4299-B32E-B8769A8CA0CA}"/>
              </a:ext>
            </a:extLst>
          </p:cNvPr>
          <p:cNvSpPr txBox="1">
            <a:spLocks/>
          </p:cNvSpPr>
          <p:nvPr/>
        </p:nvSpPr>
        <p:spPr>
          <a:xfrm>
            <a:off x="955222" y="2934554"/>
            <a:ext cx="7886700" cy="2010796"/>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sz="2100" dirty="0">
                <a:solidFill>
                  <a:srgbClr val="0000CC"/>
                </a:solidFill>
              </a:rPr>
              <a:t>a. ……………. </a:t>
            </a:r>
            <a:r>
              <a:rPr lang="vi-VN" sz="2100" dirty="0" err="1">
                <a:solidFill>
                  <a:srgbClr val="0000CC"/>
                </a:solidFill>
              </a:rPr>
              <a:t>tạo</a:t>
            </a:r>
            <a:r>
              <a:rPr lang="vi-VN" sz="2100" dirty="0">
                <a:solidFill>
                  <a:srgbClr val="0000CC"/>
                </a:solidFill>
              </a:rPr>
              <a:t> nên ………………... </a:t>
            </a:r>
          </a:p>
          <a:p>
            <a:pPr marL="0" indent="0">
              <a:buNone/>
            </a:pPr>
            <a:r>
              <a:rPr lang="vi-VN" sz="2100" dirty="0">
                <a:solidFill>
                  <a:srgbClr val="0000CC"/>
                </a:solidFill>
              </a:rPr>
              <a:t>    Ở đâu </a:t>
            </a:r>
            <a:r>
              <a:rPr lang="vi-VN" sz="2100" dirty="0" err="1">
                <a:solidFill>
                  <a:srgbClr val="0000CC"/>
                </a:solidFill>
              </a:rPr>
              <a:t>có</a:t>
            </a:r>
            <a:r>
              <a:rPr lang="vi-VN" sz="2100" dirty="0">
                <a:solidFill>
                  <a:srgbClr val="0000CC"/>
                </a:solidFill>
              </a:rPr>
              <a:t> </a:t>
            </a:r>
            <a:r>
              <a:rPr lang="vi-VN" sz="2100" dirty="0" err="1">
                <a:solidFill>
                  <a:srgbClr val="0000CC"/>
                </a:solidFill>
              </a:rPr>
              <a:t>vật</a:t>
            </a:r>
            <a:r>
              <a:rPr lang="vi-VN" sz="2100" dirty="0">
                <a:solidFill>
                  <a:srgbClr val="0000CC"/>
                </a:solidFill>
              </a:rPr>
              <a:t> </a:t>
            </a:r>
            <a:r>
              <a:rPr lang="vi-VN" sz="2100" dirty="0" err="1">
                <a:solidFill>
                  <a:srgbClr val="0000CC"/>
                </a:solidFill>
              </a:rPr>
              <a:t>thể</a:t>
            </a:r>
            <a:r>
              <a:rPr lang="vi-VN" sz="2100" dirty="0">
                <a:solidFill>
                  <a:srgbClr val="0000CC"/>
                </a:solidFill>
              </a:rPr>
              <a:t>, ở </a:t>
            </a:r>
            <a:r>
              <a:rPr lang="vi-VN" sz="2100" dirty="0" err="1">
                <a:solidFill>
                  <a:srgbClr val="0000CC"/>
                </a:solidFill>
              </a:rPr>
              <a:t>đó</a:t>
            </a:r>
            <a:r>
              <a:rPr lang="vi-VN" sz="2100" dirty="0">
                <a:solidFill>
                  <a:srgbClr val="0000CC"/>
                </a:solidFill>
              </a:rPr>
              <a:t> </a:t>
            </a:r>
            <a:r>
              <a:rPr lang="vi-VN" sz="2100" dirty="0" err="1">
                <a:solidFill>
                  <a:srgbClr val="0000CC"/>
                </a:solidFill>
              </a:rPr>
              <a:t>có</a:t>
            </a:r>
            <a:r>
              <a:rPr lang="vi-VN" sz="2100" dirty="0">
                <a:solidFill>
                  <a:srgbClr val="0000CC"/>
                </a:solidFill>
              </a:rPr>
              <a:t> ………………………….…</a:t>
            </a:r>
          </a:p>
          <a:p>
            <a:pPr marL="0" indent="0">
              <a:buNone/>
            </a:pPr>
            <a:r>
              <a:rPr lang="vi-VN" sz="2100" dirty="0">
                <a:solidFill>
                  <a:srgbClr val="0000CC"/>
                </a:solidFill>
              </a:rPr>
              <a:t>b. </a:t>
            </a:r>
            <a:r>
              <a:rPr lang="vi-VN" sz="2100" dirty="0" err="1">
                <a:solidFill>
                  <a:srgbClr val="0000CC"/>
                </a:solidFill>
              </a:rPr>
              <a:t>Một</a:t>
            </a:r>
            <a:r>
              <a:rPr lang="vi-VN" sz="2100" dirty="0">
                <a:solidFill>
                  <a:srgbClr val="0000CC"/>
                </a:solidFill>
              </a:rPr>
              <a:t> </a:t>
            </a:r>
            <a:r>
              <a:rPr lang="vi-VN" sz="2100" dirty="0" err="1">
                <a:solidFill>
                  <a:srgbClr val="0000CC"/>
                </a:solidFill>
              </a:rPr>
              <a:t>vật</a:t>
            </a:r>
            <a:r>
              <a:rPr lang="vi-VN" sz="2100" dirty="0">
                <a:solidFill>
                  <a:srgbClr val="0000CC"/>
                </a:solidFill>
              </a:rPr>
              <a:t> </a:t>
            </a:r>
            <a:r>
              <a:rPr lang="vi-VN" sz="2100" dirty="0" err="1">
                <a:solidFill>
                  <a:srgbClr val="0000CC"/>
                </a:solidFill>
              </a:rPr>
              <a:t>thể</a:t>
            </a:r>
            <a:r>
              <a:rPr lang="vi-VN" sz="2100" dirty="0">
                <a:solidFill>
                  <a:srgbClr val="0000CC"/>
                </a:solidFill>
              </a:rPr>
              <a:t> </a:t>
            </a:r>
            <a:r>
              <a:rPr lang="vi-VN" sz="2100" dirty="0" err="1">
                <a:solidFill>
                  <a:srgbClr val="0000CC"/>
                </a:solidFill>
              </a:rPr>
              <a:t>có</a:t>
            </a:r>
            <a:r>
              <a:rPr lang="vi-VN" sz="2100" dirty="0">
                <a:solidFill>
                  <a:srgbClr val="0000CC"/>
                </a:solidFill>
              </a:rPr>
              <a:t> </a:t>
            </a:r>
            <a:r>
              <a:rPr lang="vi-VN" sz="2100" dirty="0" err="1">
                <a:solidFill>
                  <a:srgbClr val="0000CC"/>
                </a:solidFill>
              </a:rPr>
              <a:t>thể</a:t>
            </a:r>
            <a:r>
              <a:rPr lang="vi-VN" sz="2100" dirty="0">
                <a:solidFill>
                  <a:srgbClr val="0000CC"/>
                </a:solidFill>
              </a:rPr>
              <a:t> do ……… </a:t>
            </a:r>
            <a:r>
              <a:rPr lang="vi-VN" sz="2100" dirty="0" err="1">
                <a:solidFill>
                  <a:srgbClr val="0000CC"/>
                </a:solidFill>
              </a:rPr>
              <a:t>hoặc</a:t>
            </a:r>
            <a:r>
              <a:rPr lang="vi-VN" sz="2100" dirty="0">
                <a:solidFill>
                  <a:srgbClr val="0000CC"/>
                </a:solidFill>
              </a:rPr>
              <a:t> ……………… </a:t>
            </a:r>
            <a:r>
              <a:rPr lang="vi-VN" sz="2100" dirty="0" err="1">
                <a:solidFill>
                  <a:srgbClr val="0000CC"/>
                </a:solidFill>
              </a:rPr>
              <a:t>chất</a:t>
            </a:r>
            <a:r>
              <a:rPr lang="vi-VN" sz="2100" dirty="0">
                <a:solidFill>
                  <a:srgbClr val="0000CC"/>
                </a:solidFill>
              </a:rPr>
              <a:t> </a:t>
            </a:r>
            <a:r>
              <a:rPr lang="vi-VN" sz="2100" dirty="0" err="1">
                <a:solidFill>
                  <a:srgbClr val="0000CC"/>
                </a:solidFill>
              </a:rPr>
              <a:t>tạo</a:t>
            </a:r>
            <a:r>
              <a:rPr lang="vi-VN" sz="2100" dirty="0">
                <a:solidFill>
                  <a:srgbClr val="0000CC"/>
                </a:solidFill>
              </a:rPr>
              <a:t> nên. </a:t>
            </a:r>
          </a:p>
          <a:p>
            <a:pPr marL="0" indent="0">
              <a:buNone/>
            </a:pPr>
            <a:r>
              <a:rPr lang="vi-VN" sz="2100" dirty="0">
                <a:solidFill>
                  <a:srgbClr val="0000CC"/>
                </a:solidFill>
              </a:rPr>
              <a:t>    </a:t>
            </a:r>
            <a:r>
              <a:rPr lang="vi-VN" sz="2100" dirty="0" err="1">
                <a:solidFill>
                  <a:srgbClr val="0000CC"/>
                </a:solidFill>
              </a:rPr>
              <a:t>Một</a:t>
            </a:r>
            <a:r>
              <a:rPr lang="vi-VN" sz="2100" dirty="0">
                <a:solidFill>
                  <a:srgbClr val="0000CC"/>
                </a:solidFill>
              </a:rPr>
              <a:t> </a:t>
            </a:r>
            <a:r>
              <a:rPr lang="vi-VN" sz="2100" dirty="0" err="1">
                <a:solidFill>
                  <a:srgbClr val="0000CC"/>
                </a:solidFill>
              </a:rPr>
              <a:t>chất</a:t>
            </a:r>
            <a:r>
              <a:rPr lang="vi-VN" sz="2100" dirty="0">
                <a:solidFill>
                  <a:srgbClr val="0000CC"/>
                </a:solidFill>
              </a:rPr>
              <a:t> </a:t>
            </a:r>
            <a:r>
              <a:rPr lang="vi-VN" sz="2100" dirty="0" err="1">
                <a:solidFill>
                  <a:srgbClr val="0000CC"/>
                </a:solidFill>
              </a:rPr>
              <a:t>có</a:t>
            </a:r>
            <a:r>
              <a:rPr lang="vi-VN" sz="2100" dirty="0">
                <a:solidFill>
                  <a:srgbClr val="0000CC"/>
                </a:solidFill>
              </a:rPr>
              <a:t> </a:t>
            </a:r>
            <a:r>
              <a:rPr lang="vi-VN" sz="2100" dirty="0" err="1">
                <a:solidFill>
                  <a:srgbClr val="0000CC"/>
                </a:solidFill>
              </a:rPr>
              <a:t>thể</a:t>
            </a:r>
            <a:r>
              <a:rPr lang="vi-VN" sz="2100" dirty="0">
                <a:solidFill>
                  <a:srgbClr val="0000CC"/>
                </a:solidFill>
              </a:rPr>
              <a:t> </a:t>
            </a:r>
            <a:r>
              <a:rPr lang="vi-VN" sz="2100" dirty="0" err="1">
                <a:solidFill>
                  <a:srgbClr val="0000CC"/>
                </a:solidFill>
              </a:rPr>
              <a:t>có</a:t>
            </a:r>
            <a:r>
              <a:rPr lang="vi-VN" sz="2100" dirty="0">
                <a:solidFill>
                  <a:srgbClr val="0000CC"/>
                </a:solidFill>
              </a:rPr>
              <a:t> trong ………………….… </a:t>
            </a:r>
            <a:r>
              <a:rPr lang="vi-VN" sz="2100" dirty="0" err="1">
                <a:solidFill>
                  <a:srgbClr val="0000CC"/>
                </a:solidFill>
              </a:rPr>
              <a:t>vật</a:t>
            </a:r>
            <a:r>
              <a:rPr lang="vi-VN" sz="2100" dirty="0">
                <a:solidFill>
                  <a:srgbClr val="0000CC"/>
                </a:solidFill>
              </a:rPr>
              <a:t> </a:t>
            </a:r>
            <a:r>
              <a:rPr lang="vi-VN" sz="2100" dirty="0" err="1">
                <a:solidFill>
                  <a:srgbClr val="0000CC"/>
                </a:solidFill>
              </a:rPr>
              <a:t>thể</a:t>
            </a:r>
            <a:r>
              <a:rPr lang="vi-VN" sz="2100" dirty="0">
                <a:solidFill>
                  <a:srgbClr val="0000CC"/>
                </a:solidFill>
              </a:rPr>
              <a:t>.</a:t>
            </a:r>
          </a:p>
          <a:p>
            <a:endParaRPr lang="vi-VN" sz="2100" dirty="0">
              <a:solidFill>
                <a:srgbClr val="0000CC"/>
              </a:solidFill>
            </a:endParaRPr>
          </a:p>
        </p:txBody>
      </p:sp>
      <p:sp>
        <p:nvSpPr>
          <p:cNvPr id="14" name="Tiêu đề 1">
            <a:extLst>
              <a:ext uri="{FF2B5EF4-FFF2-40B4-BE49-F238E27FC236}">
                <a16:creationId xmlns:a16="http://schemas.microsoft.com/office/drawing/2014/main" id="{6C4EE7AF-D487-4155-94D9-000537AB745A}"/>
              </a:ext>
            </a:extLst>
          </p:cNvPr>
          <p:cNvSpPr txBox="1">
            <a:spLocks/>
          </p:cNvSpPr>
          <p:nvPr/>
        </p:nvSpPr>
        <p:spPr>
          <a:xfrm>
            <a:off x="628650" y="1979246"/>
            <a:ext cx="1143000" cy="6471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100" i="1" dirty="0" err="1">
                <a:solidFill>
                  <a:srgbClr val="FF0000"/>
                </a:solidFill>
                <a:latin typeface="+mn-lt"/>
              </a:rPr>
              <a:t>vật</a:t>
            </a:r>
            <a:r>
              <a:rPr lang="vi-VN" sz="2100" i="1" dirty="0">
                <a:solidFill>
                  <a:srgbClr val="FF0000"/>
                </a:solidFill>
                <a:latin typeface="+mn-lt"/>
              </a:rPr>
              <a:t> </a:t>
            </a:r>
            <a:r>
              <a:rPr lang="vi-VN" sz="2100" i="1" dirty="0" err="1">
                <a:solidFill>
                  <a:srgbClr val="FF0000"/>
                </a:solidFill>
                <a:latin typeface="+mn-lt"/>
              </a:rPr>
              <a:t>thể</a:t>
            </a:r>
            <a:endParaRPr lang="vi-VN" sz="2100" i="1" dirty="0">
              <a:solidFill>
                <a:srgbClr val="FF0000"/>
              </a:solidFill>
              <a:latin typeface="+mn-lt"/>
            </a:endParaRPr>
          </a:p>
        </p:txBody>
      </p:sp>
      <p:sp>
        <p:nvSpPr>
          <p:cNvPr id="15" name="Tiêu đề 1">
            <a:extLst>
              <a:ext uri="{FF2B5EF4-FFF2-40B4-BE49-F238E27FC236}">
                <a16:creationId xmlns:a16="http://schemas.microsoft.com/office/drawing/2014/main" id="{7B4B3E71-7762-463C-A235-C481DC0B5431}"/>
              </a:ext>
            </a:extLst>
          </p:cNvPr>
          <p:cNvSpPr txBox="1">
            <a:spLocks/>
          </p:cNvSpPr>
          <p:nvPr/>
        </p:nvSpPr>
        <p:spPr>
          <a:xfrm>
            <a:off x="2290082" y="1979246"/>
            <a:ext cx="1143000" cy="6471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100" i="1" dirty="0" err="1">
                <a:solidFill>
                  <a:srgbClr val="FF0000"/>
                </a:solidFill>
                <a:latin typeface="+mn-lt"/>
              </a:rPr>
              <a:t>Chất</a:t>
            </a:r>
            <a:endParaRPr lang="vi-VN" sz="2100" i="1" dirty="0">
              <a:solidFill>
                <a:srgbClr val="FF0000"/>
              </a:solidFill>
              <a:latin typeface="+mn-lt"/>
            </a:endParaRPr>
          </a:p>
        </p:txBody>
      </p:sp>
      <p:sp>
        <p:nvSpPr>
          <p:cNvPr id="17" name="Tiêu đề 1">
            <a:extLst>
              <a:ext uri="{FF2B5EF4-FFF2-40B4-BE49-F238E27FC236}">
                <a16:creationId xmlns:a16="http://schemas.microsoft.com/office/drawing/2014/main" id="{BECAD59F-D743-4A23-AC8A-0E260E09449B}"/>
              </a:ext>
            </a:extLst>
          </p:cNvPr>
          <p:cNvSpPr txBox="1">
            <a:spLocks/>
          </p:cNvSpPr>
          <p:nvPr/>
        </p:nvSpPr>
        <p:spPr>
          <a:xfrm>
            <a:off x="5094515" y="1979246"/>
            <a:ext cx="710293" cy="6471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100" i="1" dirty="0" err="1">
                <a:solidFill>
                  <a:srgbClr val="FF0000"/>
                </a:solidFill>
                <a:latin typeface="+mn-lt"/>
              </a:rPr>
              <a:t>một</a:t>
            </a:r>
            <a:endParaRPr lang="vi-VN" sz="2100" i="1" dirty="0">
              <a:solidFill>
                <a:srgbClr val="FF0000"/>
              </a:solidFill>
              <a:latin typeface="+mn-lt"/>
            </a:endParaRPr>
          </a:p>
        </p:txBody>
      </p:sp>
      <p:sp>
        <p:nvSpPr>
          <p:cNvPr id="18" name="Tiêu đề 1">
            <a:extLst>
              <a:ext uri="{FF2B5EF4-FFF2-40B4-BE49-F238E27FC236}">
                <a16:creationId xmlns:a16="http://schemas.microsoft.com/office/drawing/2014/main" id="{16FFA666-7969-46C6-9033-A591A8B01FD8}"/>
              </a:ext>
            </a:extLst>
          </p:cNvPr>
          <p:cNvSpPr txBox="1">
            <a:spLocks/>
          </p:cNvSpPr>
          <p:nvPr/>
        </p:nvSpPr>
        <p:spPr>
          <a:xfrm>
            <a:off x="6531429" y="1990898"/>
            <a:ext cx="1143000" cy="6471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100" i="1" dirty="0" err="1">
                <a:solidFill>
                  <a:srgbClr val="FF0000"/>
                </a:solidFill>
                <a:latin typeface="+mn-lt"/>
              </a:rPr>
              <a:t>nhiều</a:t>
            </a:r>
            <a:endParaRPr lang="vi-VN" sz="2100" i="1" dirty="0">
              <a:solidFill>
                <a:srgbClr val="FF0000"/>
              </a:solidFill>
              <a:latin typeface="+mn-lt"/>
            </a:endParaRPr>
          </a:p>
        </p:txBody>
      </p:sp>
      <p:sp>
        <p:nvSpPr>
          <p:cNvPr id="19" name="Tiêu đề 1">
            <a:extLst>
              <a:ext uri="{FF2B5EF4-FFF2-40B4-BE49-F238E27FC236}">
                <a16:creationId xmlns:a16="http://schemas.microsoft.com/office/drawing/2014/main" id="{DAA10629-D003-4C35-924C-63ADAEB714A0}"/>
              </a:ext>
            </a:extLst>
          </p:cNvPr>
          <p:cNvSpPr txBox="1">
            <a:spLocks/>
          </p:cNvSpPr>
          <p:nvPr/>
        </p:nvSpPr>
        <p:spPr>
          <a:xfrm>
            <a:off x="4661807" y="3150949"/>
            <a:ext cx="1143000" cy="6471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100" i="1" dirty="0" err="1">
                <a:solidFill>
                  <a:srgbClr val="FF0000"/>
                </a:solidFill>
                <a:latin typeface="+mn-lt"/>
              </a:rPr>
              <a:t>chất</a:t>
            </a:r>
            <a:endParaRPr lang="vi-VN" sz="2100" i="1" dirty="0">
              <a:solidFill>
                <a:srgbClr val="FF0000"/>
              </a:solidFill>
              <a:latin typeface="+mn-lt"/>
            </a:endParaRPr>
          </a:p>
        </p:txBody>
      </p:sp>
      <p:sp>
        <p:nvSpPr>
          <p:cNvPr id="20" name="Tiêu đề 1">
            <a:extLst>
              <a:ext uri="{FF2B5EF4-FFF2-40B4-BE49-F238E27FC236}">
                <a16:creationId xmlns:a16="http://schemas.microsoft.com/office/drawing/2014/main" id="{561DAB48-57F5-40C0-87EF-265768A9551B}"/>
              </a:ext>
            </a:extLst>
          </p:cNvPr>
          <p:cNvSpPr txBox="1">
            <a:spLocks/>
          </p:cNvSpPr>
          <p:nvPr/>
        </p:nvSpPr>
        <p:spPr>
          <a:xfrm>
            <a:off x="4792435" y="3965756"/>
            <a:ext cx="1142999" cy="647103"/>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100" i="1" dirty="0" err="1">
                <a:solidFill>
                  <a:srgbClr val="FF0000"/>
                </a:solidFill>
                <a:latin typeface="+mn-lt"/>
              </a:rPr>
              <a:t>nhiều</a:t>
            </a:r>
            <a:endParaRPr lang="vi-VN" sz="2100" i="1" dirty="0">
              <a:solidFill>
                <a:srgbClr val="FF0000"/>
              </a:solidFill>
              <a:latin typeface="+mn-lt"/>
            </a:endParaRPr>
          </a:p>
        </p:txBody>
      </p:sp>
    </p:spTree>
    <p:extLst>
      <p:ext uri="{BB962C8B-B14F-4D97-AF65-F5344CB8AC3E}">
        <p14:creationId xmlns:p14="http://schemas.microsoft.com/office/powerpoint/2010/main" val="373596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grpId="0" nodeType="clickEffect">
                                  <p:stCondLst>
                                    <p:cond delay="0"/>
                                  </p:stCondLst>
                                  <p:childTnLst>
                                    <p:animMotion origin="layout" path="M -8.33333E-7 1.85185E-6 L -0.08055 0.12384 " pathEditMode="relative" rAng="0" ptsTypes="AA">
                                      <p:cBhvr>
                                        <p:cTn id="6" dur="2000" fill="hold"/>
                                        <p:tgtEl>
                                          <p:spTgt spid="15"/>
                                        </p:tgtEl>
                                        <p:attrNameLst>
                                          <p:attrName>ppt_x</p:attrName>
                                          <p:attrName>ppt_y</p:attrName>
                                        </p:attrNameLst>
                                      </p:cBhvr>
                                      <p:rCtr x="-4028" y="6181"/>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grpId="0" nodeType="clickEffect">
                                  <p:stCondLst>
                                    <p:cond delay="0"/>
                                  </p:stCondLst>
                                  <p:childTnLst>
                                    <p:animMotion origin="layout" path="M -0.08212 0.01435 L 0.36233 0.11666 " pathEditMode="relative" rAng="0" ptsTypes="AA">
                                      <p:cBhvr>
                                        <p:cTn id="10" dur="2000" fill="hold"/>
                                        <p:tgtEl>
                                          <p:spTgt spid="14"/>
                                        </p:tgtEl>
                                        <p:attrNameLst>
                                          <p:attrName>ppt_x</p:attrName>
                                          <p:attrName>ppt_y</p:attrName>
                                        </p:attrNameLst>
                                      </p:cBhvr>
                                      <p:rCtr x="22222" y="5116"/>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9" presetClass="path" presetSubtype="0" accel="50000" decel="50000" fill="hold" grpId="0" nodeType="clickEffect">
                                  <p:stCondLst>
                                    <p:cond delay="0"/>
                                  </p:stCondLst>
                                  <p:childTnLst>
                                    <p:animMotion origin="layout" path="M 3.05556E-6 1.85185E-6 L -0.13108 0.2375 " pathEditMode="relative" rAng="0" ptsTypes="AA">
                                      <p:cBhvr>
                                        <p:cTn id="18" dur="2000" fill="hold"/>
                                        <p:tgtEl>
                                          <p:spTgt spid="17"/>
                                        </p:tgtEl>
                                        <p:attrNameLst>
                                          <p:attrName>ppt_x</p:attrName>
                                          <p:attrName>ppt_y</p:attrName>
                                        </p:attrNameLst>
                                      </p:cBhvr>
                                      <p:rCtr x="-6562" y="11875"/>
                                    </p:animMotion>
                                  </p:childTnLst>
                                </p:cTn>
                              </p:par>
                            </p:childTnLst>
                          </p:cTn>
                        </p:par>
                      </p:childTnLst>
                    </p:cTn>
                  </p:par>
                  <p:par>
                    <p:cTn id="19" fill="hold">
                      <p:stCondLst>
                        <p:cond delay="indefinite"/>
                      </p:stCondLst>
                      <p:childTnLst>
                        <p:par>
                          <p:cTn id="20" fill="hold">
                            <p:stCondLst>
                              <p:cond delay="0"/>
                            </p:stCondLst>
                            <p:childTnLst>
                              <p:par>
                                <p:cTn id="21" presetID="49" presetClass="path" presetSubtype="0" accel="50000" decel="50000" fill="hold" grpId="0" nodeType="clickEffect">
                                  <p:stCondLst>
                                    <p:cond delay="0"/>
                                  </p:stCondLst>
                                  <p:childTnLst>
                                    <p:animMotion origin="layout" path="M 3.88889E-6 5.55112E-17 L -0.09879 0.23565 " pathEditMode="relative" rAng="0" ptsTypes="AA">
                                      <p:cBhvr>
                                        <p:cTn id="22" dur="2000" fill="hold"/>
                                        <p:tgtEl>
                                          <p:spTgt spid="18"/>
                                        </p:tgtEl>
                                        <p:attrNameLst>
                                          <p:attrName>ppt_x</p:attrName>
                                          <p:attrName>ppt_y</p:attrName>
                                        </p:attrNameLst>
                                      </p:cBhvr>
                                      <p:rCtr x="-4948" y="11782"/>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18" grpId="0"/>
      <p:bldP spid="19" grpId="0"/>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69905"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2807179"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I.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ở </a:t>
            </a:r>
            <a:r>
              <a:rPr lang="en-US" sz="2000" b="1" dirty="0" err="1">
                <a:solidFill>
                  <a:srgbClr val="C00000"/>
                </a:solidFill>
                <a:latin typeface="Times New Roman" panose="02020603050405020304" pitchFamily="18" charset="0"/>
                <a:cs typeface="Times New Roman" panose="02020603050405020304" pitchFamily="18" charset="0"/>
              </a:rPr>
              <a:t>xung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quanh</a:t>
            </a:r>
            <a:r>
              <a:rPr lang="en-US" sz="2000" b="1" dirty="0">
                <a:solidFill>
                  <a:srgbClr val="C00000"/>
                </a:solidFill>
                <a:latin typeface="Times New Roman" panose="02020603050405020304" pitchFamily="18" charset="0"/>
                <a:cs typeface="Times New Roman" panose="02020603050405020304" pitchFamily="18" charset="0"/>
              </a:rPr>
              <a:t> ta</a:t>
            </a:r>
          </a:p>
        </p:txBody>
      </p:sp>
      <p:sp>
        <p:nvSpPr>
          <p:cNvPr id="3" name="Rectangle 2"/>
          <p:cNvSpPr/>
          <p:nvPr/>
        </p:nvSpPr>
        <p:spPr>
          <a:xfrm>
            <a:off x="0" y="835318"/>
            <a:ext cx="4769905" cy="3170099"/>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 Xung quanh em có rất nhiều vật thể khác nhau:</a:t>
            </a:r>
          </a:p>
          <a:p>
            <a:r>
              <a:rPr lang="vi-VN" sz="2000" b="1" dirty="0">
                <a:latin typeface="Times New Roman" panose="02020603050405020304" pitchFamily="18" charset="0"/>
                <a:cs typeface="Times New Roman" panose="02020603050405020304" pitchFamily="18" charset="0"/>
              </a:rPr>
              <a:t>  + Vật thể rất lớn: Mặt Trăng, Mặt Trời, các ngôi sao…</a:t>
            </a:r>
          </a:p>
          <a:p>
            <a:r>
              <a:rPr lang="vi-VN" sz="2000" b="1" dirty="0">
                <a:latin typeface="Times New Roman" panose="02020603050405020304" pitchFamily="18" charset="0"/>
                <a:cs typeface="Times New Roman" panose="02020603050405020304" pitchFamily="18" charset="0"/>
              </a:rPr>
              <a:t>  + Vật thể rất nhỏ (mắt thường không thể thấy): vi khuẩn, virus…</a:t>
            </a:r>
          </a:p>
          <a:p>
            <a:r>
              <a:rPr lang="vi-VN" sz="2000" b="1" dirty="0">
                <a:latin typeface="Times New Roman" panose="02020603050405020304" pitchFamily="18" charset="0"/>
                <a:cs typeface="Times New Roman" panose="02020603050405020304" pitchFamily="18" charset="0"/>
              </a:rPr>
              <a:t>  + Vật thể có sẵn trong tự nhiên (vật thể tự nhiên): đất, nước, cỏ, cây…</a:t>
            </a:r>
          </a:p>
          <a:p>
            <a:r>
              <a:rPr lang="vi-VN" sz="2000" b="1" dirty="0">
                <a:latin typeface="Times New Roman" panose="02020603050405020304" pitchFamily="18" charset="0"/>
                <a:cs typeface="Times New Roman" panose="02020603050405020304" pitchFamily="18" charset="0"/>
              </a:rPr>
              <a:t>  + Vật thể do con người tạo ra (vật thể nhân tạo): quần áo, sách vở, nhà cửa…</a:t>
            </a:r>
          </a:p>
        </p:txBody>
      </p:sp>
      <p:sp>
        <p:nvSpPr>
          <p:cNvPr id="5" name="Rectangle 4"/>
          <p:cNvSpPr/>
          <p:nvPr/>
        </p:nvSpPr>
        <p:spPr>
          <a:xfrm>
            <a:off x="0" y="3901757"/>
            <a:ext cx="4769904" cy="1938992"/>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 Mọi vật thể đều do chất tạo nên: cái cốc làm bằng thủy tinh</a:t>
            </a:r>
          </a:p>
          <a:p>
            <a:r>
              <a:rPr lang="vi-VN" sz="2000" b="1" dirty="0">
                <a:latin typeface="Times New Roman" panose="02020603050405020304" pitchFamily="18" charset="0"/>
                <a:cs typeface="Times New Roman" panose="02020603050405020304" pitchFamily="18" charset="0"/>
              </a:rPr>
              <a:t>  + Một vật thể có thể do nhiều chất tạo </a:t>
            </a:r>
            <a:r>
              <a:rPr lang="vi-VN" sz="2000" b="1" dirty="0" smtClean="0">
                <a:latin typeface="Times New Roman" panose="02020603050405020304" pitchFamily="18" charset="0"/>
                <a:cs typeface="Times New Roman" panose="02020603050405020304" pitchFamily="18" charset="0"/>
              </a:rPr>
              <a:t>nên</a:t>
            </a:r>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  </a:t>
            </a:r>
            <a:endParaRPr lang="en-US" sz="2000" b="1"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Một chất có thể có trong nhiều vật thể khác nhau </a:t>
            </a:r>
            <a:r>
              <a:rPr lang="vi-VN" sz="2000" b="1" dirty="0" smtClean="0">
                <a:latin typeface="Times New Roman" panose="02020603050405020304" pitchFamily="18" charset="0"/>
                <a:cs typeface="Times New Roman" panose="02020603050405020304" pitchFamily="18" charset="0"/>
              </a:rPr>
              <a:t>như</a:t>
            </a:r>
            <a:r>
              <a:rPr lang="en-US" sz="2000" b="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 y="5749209"/>
            <a:ext cx="2199641" cy="400110"/>
          </a:xfrm>
          <a:prstGeom prst="rect">
            <a:avLst/>
          </a:prstGeom>
        </p:spPr>
        <p:txBody>
          <a:bodyPr wrap="none">
            <a:spAutoFit/>
          </a:bodyPr>
          <a:lstStyle/>
          <a:p>
            <a:pPr lvl="0" fontAlgn="base"/>
            <a:r>
              <a:rPr lang="vi-VN" sz="2000" b="1" dirty="0">
                <a:solidFill>
                  <a:srgbClr val="C00000"/>
                </a:solidFill>
                <a:latin typeface="Times New Roman" pitchFamily="18" charset="0"/>
                <a:cs typeface="Times New Roman" pitchFamily="18" charset="0"/>
              </a:rPr>
              <a:t>II. Ba thể của chất</a:t>
            </a:r>
          </a:p>
        </p:txBody>
      </p:sp>
    </p:spTree>
    <p:extLst>
      <p:ext uri="{BB962C8B-B14F-4D97-AF65-F5344CB8AC3E}">
        <p14:creationId xmlns:p14="http://schemas.microsoft.com/office/powerpoint/2010/main" val="36668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96883" y="160754"/>
            <a:ext cx="8645237" cy="830997"/>
          </a:xfrm>
          <a:prstGeom prst="rect">
            <a:avLst/>
          </a:prstGeom>
        </p:spPr>
        <p:txBody>
          <a:bodyPr wrap="square">
            <a:spAutoFit/>
          </a:bodyPr>
          <a:lstStyle/>
          <a:p>
            <a:r>
              <a:rPr lang="en-US" sz="2400" b="1" dirty="0" err="1">
                <a:solidFill>
                  <a:srgbClr val="0000CC"/>
                </a:solidFill>
                <a:latin typeface="Times New Roman" panose="02020603050405020304" pitchFamily="18" charset="0"/>
                <a:cs typeface="Times New Roman" panose="02020603050405020304" pitchFamily="18" charset="0"/>
              </a:rPr>
              <a:t>Chọn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hoặc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cụm</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từ</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định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không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xác</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định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để</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hoàn</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thành</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bảng</a:t>
            </a:r>
            <a:r>
              <a:rPr lang="en-US" sz="2400" b="1" dirty="0">
                <a:solidFill>
                  <a:srgbClr val="0000CC"/>
                </a:solidFill>
                <a:latin typeface="Times New Roman" panose="02020603050405020304" pitchFamily="18" charset="0"/>
                <a:cs typeface="Times New Roman" panose="02020603050405020304" pitchFamily="18" charset="0"/>
              </a:rPr>
              <a:t> </a:t>
            </a:r>
            <a:r>
              <a:rPr lang="en-US" sz="2400" b="1" dirty="0" err="1">
                <a:solidFill>
                  <a:srgbClr val="0000CC"/>
                </a:solidFill>
                <a:latin typeface="Times New Roman" panose="02020603050405020304" pitchFamily="18" charset="0"/>
                <a:cs typeface="Times New Roman" panose="02020603050405020304" pitchFamily="18" charset="0"/>
              </a:rPr>
              <a:t>sau</a:t>
            </a:r>
            <a:r>
              <a:rPr lang="en-US" sz="2400" b="1" dirty="0">
                <a:solidFill>
                  <a:srgbClr val="0000CC"/>
                </a:solidFill>
                <a:latin typeface="Times New Roman" panose="02020603050405020304" pitchFamily="18" charset="0"/>
                <a:cs typeface="Times New Roman" panose="02020603050405020304" pitchFamily="18"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3548363927"/>
              </p:ext>
            </p:extLst>
          </p:nvPr>
        </p:nvGraphicFramePr>
        <p:xfrm>
          <a:off x="296885" y="1331404"/>
          <a:ext cx="8478981" cy="3580640"/>
        </p:xfrm>
        <a:graphic>
          <a:graphicData uri="http://schemas.openxmlformats.org/drawingml/2006/table">
            <a:tbl>
              <a:tblPr firstRow="1" firstCol="1" bandRow="1"/>
              <a:tblGrid>
                <a:gridCol w="1261252">
                  <a:extLst>
                    <a:ext uri="{9D8B030D-6E8A-4147-A177-3AD203B41FA5}">
                      <a16:colId xmlns:a16="http://schemas.microsoft.com/office/drawing/2014/main" val="497561343"/>
                    </a:ext>
                  </a:extLst>
                </a:gridCol>
                <a:gridCol w="1400153">
                  <a:extLst>
                    <a:ext uri="{9D8B030D-6E8A-4147-A177-3AD203B41FA5}">
                      <a16:colId xmlns:a16="http://schemas.microsoft.com/office/drawing/2014/main" val="2736681771"/>
                    </a:ext>
                  </a:extLst>
                </a:gridCol>
                <a:gridCol w="1799616">
                  <a:extLst>
                    <a:ext uri="{9D8B030D-6E8A-4147-A177-3AD203B41FA5}">
                      <a16:colId xmlns:a16="http://schemas.microsoft.com/office/drawing/2014/main" val="1664307795"/>
                    </a:ext>
                  </a:extLst>
                </a:gridCol>
                <a:gridCol w="2348119">
                  <a:extLst>
                    <a:ext uri="{9D8B030D-6E8A-4147-A177-3AD203B41FA5}">
                      <a16:colId xmlns:a16="http://schemas.microsoft.com/office/drawing/2014/main" val="4258800775"/>
                    </a:ext>
                  </a:extLst>
                </a:gridCol>
                <a:gridCol w="1669841">
                  <a:extLst>
                    <a:ext uri="{9D8B030D-6E8A-4147-A177-3AD203B41FA5}">
                      <a16:colId xmlns:a16="http://schemas.microsoft.com/office/drawing/2014/main" val="2371457871"/>
                    </a:ext>
                  </a:extLst>
                </a:gridCol>
              </a:tblGrid>
              <a:tr h="0">
                <a:tc>
                  <a:txBody>
                    <a:bodyPr/>
                    <a:lstStyle/>
                    <a:p>
                      <a:pPr marL="0" marR="0" algn="r">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Arial" panose="020B0604020202020204" pitchFamily="34" charset="0"/>
                        </a:rPr>
                        <a:t>     </a:t>
                      </a:r>
                      <a:r>
                        <a:rPr lang="en-US" sz="2000" b="1" dirty="0" err="1">
                          <a:solidFill>
                            <a:srgbClr val="006600"/>
                          </a:solidFill>
                          <a:effectLst/>
                          <a:latin typeface="Times New Roman" panose="02020603050405020304" pitchFamily="18" charset="0"/>
                          <a:ea typeface="Arial" panose="020B0604020202020204" pitchFamily="34" charset="0"/>
                        </a:rPr>
                        <a:t>Đặc</a:t>
                      </a:r>
                      <a:r>
                        <a:rPr lang="en-US" sz="2000" b="1" dirty="0">
                          <a:solidFill>
                            <a:srgbClr val="006600"/>
                          </a:solidFill>
                          <a:effectLst/>
                          <a:latin typeface="Times New Roman" panose="02020603050405020304" pitchFamily="18" charset="0"/>
                          <a:ea typeface="Arial" panose="020B0604020202020204" pitchFamily="34" charset="0"/>
                        </a:rPr>
                        <a:t> </a:t>
                      </a:r>
                      <a:r>
                        <a:rPr lang="en-US" sz="2000" b="1" dirty="0" smtClean="0">
                          <a:solidFill>
                            <a:srgbClr val="006600"/>
                          </a:solidFill>
                          <a:effectLst/>
                          <a:latin typeface="Times New Roman" panose="02020603050405020304" pitchFamily="18" charset="0"/>
                          <a:ea typeface="Arial" panose="020B0604020202020204" pitchFamily="34" charset="0"/>
                        </a:rPr>
                        <a:t>  </a:t>
                      </a:r>
                      <a:r>
                        <a:rPr lang="en-US" sz="2000" b="1" dirty="0" err="1" smtClean="0">
                          <a:solidFill>
                            <a:srgbClr val="006600"/>
                          </a:solidFill>
                          <a:effectLst/>
                          <a:latin typeface="Times New Roman" panose="02020603050405020304" pitchFamily="18" charset="0"/>
                          <a:ea typeface="Arial" panose="020B0604020202020204" pitchFamily="34" charset="0"/>
                        </a:rPr>
                        <a:t>điểm</a:t>
                      </a:r>
                      <a:endParaRPr lang="en-US" sz="2000" b="1" dirty="0">
                        <a:solidFill>
                          <a:srgbClr val="00660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rPr>
                        <a:t>Chất</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Khối lượng</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Hình dạng</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Kích thước( thể tích)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rPr>
                        <a:t>Các</a:t>
                      </a:r>
                      <a:r>
                        <a:rPr lang="en-US" sz="2400" b="1" dirty="0">
                          <a:solidFill>
                            <a:srgbClr val="006600"/>
                          </a:solidFill>
                          <a:effectLst/>
                          <a:latin typeface="Times New Roman" panose="02020603050405020304" pitchFamily="18" charset="0"/>
                          <a:ea typeface="Arial" panose="020B0604020202020204" pitchFamily="34" charset="0"/>
                        </a:rPr>
                        <a:t> </a:t>
                      </a:r>
                      <a:r>
                        <a:rPr lang="en-US" sz="2400" b="1" dirty="0" err="1">
                          <a:solidFill>
                            <a:srgbClr val="006600"/>
                          </a:solidFill>
                          <a:effectLst/>
                          <a:latin typeface="Times New Roman" panose="02020603050405020304" pitchFamily="18" charset="0"/>
                          <a:ea typeface="Arial" panose="020B0604020202020204" pitchFamily="34" charset="0"/>
                        </a:rPr>
                        <a:t>hạt</a:t>
                      </a:r>
                      <a:r>
                        <a:rPr lang="en-US" sz="2400" b="1" dirty="0">
                          <a:solidFill>
                            <a:srgbClr val="006600"/>
                          </a:solidFill>
                          <a:effectLst/>
                          <a:latin typeface="Times New Roman" panose="02020603050405020304" pitchFamily="18" charset="0"/>
                          <a:ea typeface="Arial" panose="020B0604020202020204" pitchFamily="34" charset="0"/>
                        </a:rPr>
                        <a:t> </a:t>
                      </a:r>
                      <a:r>
                        <a:rPr lang="en-US" sz="2400" b="1" dirty="0" err="1">
                          <a:solidFill>
                            <a:srgbClr val="006600"/>
                          </a:solidFill>
                          <a:effectLst/>
                          <a:latin typeface="Times New Roman" panose="02020603050405020304" pitchFamily="18" charset="0"/>
                          <a:ea typeface="Arial" panose="020B0604020202020204" pitchFamily="34" charset="0"/>
                        </a:rPr>
                        <a:t>vật</a:t>
                      </a:r>
                      <a:r>
                        <a:rPr lang="en-US" sz="2400" b="1" dirty="0">
                          <a:solidFill>
                            <a:srgbClr val="006600"/>
                          </a:solidFill>
                          <a:effectLst/>
                          <a:latin typeface="Times New Roman" panose="02020603050405020304" pitchFamily="18" charset="0"/>
                          <a:ea typeface="Arial" panose="020B0604020202020204" pitchFamily="34" charset="0"/>
                        </a:rPr>
                        <a:t> </a:t>
                      </a:r>
                      <a:r>
                        <a:rPr lang="en-US" sz="2400" b="1" dirty="0" err="1">
                          <a:solidFill>
                            <a:srgbClr val="006600"/>
                          </a:solidFill>
                          <a:effectLst/>
                          <a:latin typeface="Times New Roman" panose="02020603050405020304" pitchFamily="18" charset="0"/>
                          <a:ea typeface="Arial" panose="020B0604020202020204" pitchFamily="34" charset="0"/>
                        </a:rPr>
                        <a:t>chất</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55571204"/>
                  </a:ext>
                </a:extLst>
              </a:tr>
              <a:tr h="0">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Chất rắn</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Arial" panose="020B0604020202020204" pitchFamily="34" charset="0"/>
                        </a:rPr>
                        <a:t> </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13204111"/>
                  </a:ext>
                </a:extLst>
              </a:tr>
              <a:tr h="0">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Chất lỏng</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Arial" panose="020B0604020202020204" pitchFamily="34" charset="0"/>
                        </a:rPr>
                        <a:t> </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5835333"/>
                  </a:ext>
                </a:extLst>
              </a:tr>
              <a:tr h="0">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Chất khí</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a:solidFill>
                            <a:srgbClr val="006600"/>
                          </a:solidFill>
                          <a:effectLst/>
                          <a:latin typeface="Times New Roman" panose="02020603050405020304" pitchFamily="18" charset="0"/>
                          <a:ea typeface="Arial" panose="020B0604020202020204" pitchFamily="34" charset="0"/>
                        </a:rPr>
                        <a:t> </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Arial" panose="020B0604020202020204" pitchFamily="34" charset="0"/>
                        </a:rPr>
                        <a:t> </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5696766"/>
                  </a:ext>
                </a:extLst>
              </a:tr>
            </a:tbl>
          </a:graphicData>
        </a:graphic>
      </p:graphicFrame>
      <p:cxnSp>
        <p:nvCxnSpPr>
          <p:cNvPr id="8" name="Straight Connector 7"/>
          <p:cNvCxnSpPr/>
          <p:nvPr/>
        </p:nvCxnSpPr>
        <p:spPr>
          <a:xfrm>
            <a:off x="296883" y="1341912"/>
            <a:ext cx="1258785" cy="11637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039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par>
                                <p:cTn id="13" presetID="6"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ircle(in)">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31816961"/>
              </p:ext>
            </p:extLst>
          </p:nvPr>
        </p:nvGraphicFramePr>
        <p:xfrm>
          <a:off x="332509" y="1401289"/>
          <a:ext cx="8657112" cy="3681794"/>
        </p:xfrm>
        <a:graphic>
          <a:graphicData uri="http://schemas.openxmlformats.org/drawingml/2006/table">
            <a:tbl>
              <a:tblPr firstRow="1" firstCol="1" bandRow="1"/>
              <a:tblGrid>
                <a:gridCol w="1135960">
                  <a:extLst>
                    <a:ext uri="{9D8B030D-6E8A-4147-A177-3AD203B41FA5}">
                      <a16:colId xmlns:a16="http://schemas.microsoft.com/office/drawing/2014/main" val="2728819914"/>
                    </a:ext>
                  </a:extLst>
                </a:gridCol>
                <a:gridCol w="1440308">
                  <a:extLst>
                    <a:ext uri="{9D8B030D-6E8A-4147-A177-3AD203B41FA5}">
                      <a16:colId xmlns:a16="http://schemas.microsoft.com/office/drawing/2014/main" val="1389359032"/>
                    </a:ext>
                  </a:extLst>
                </a:gridCol>
                <a:gridCol w="1875962">
                  <a:extLst>
                    <a:ext uri="{9D8B030D-6E8A-4147-A177-3AD203B41FA5}">
                      <a16:colId xmlns:a16="http://schemas.microsoft.com/office/drawing/2014/main" val="3190025624"/>
                    </a:ext>
                  </a:extLst>
                </a:gridCol>
                <a:gridCol w="1841354">
                  <a:extLst>
                    <a:ext uri="{9D8B030D-6E8A-4147-A177-3AD203B41FA5}">
                      <a16:colId xmlns:a16="http://schemas.microsoft.com/office/drawing/2014/main" val="3484699418"/>
                    </a:ext>
                  </a:extLst>
                </a:gridCol>
                <a:gridCol w="2363528">
                  <a:extLst>
                    <a:ext uri="{9D8B030D-6E8A-4147-A177-3AD203B41FA5}">
                      <a16:colId xmlns:a16="http://schemas.microsoft.com/office/drawing/2014/main" val="755944176"/>
                    </a:ext>
                  </a:extLst>
                </a:gridCol>
              </a:tblGrid>
              <a:tr h="961582">
                <a:tc>
                  <a:txBody>
                    <a:bodyPr/>
                    <a:lstStyle/>
                    <a:p>
                      <a:pPr marL="0" marR="0" algn="r">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Arial" panose="020B0604020202020204" pitchFamily="34" charset="0"/>
                        </a:rPr>
                        <a:t>   </a:t>
                      </a:r>
                      <a:r>
                        <a:rPr lang="en-US" sz="2000" b="1" dirty="0" err="1">
                          <a:solidFill>
                            <a:srgbClr val="006600"/>
                          </a:solidFill>
                          <a:effectLst/>
                          <a:latin typeface="Times New Roman" panose="02020603050405020304" pitchFamily="18" charset="0"/>
                          <a:ea typeface="Arial" panose="020B0604020202020204" pitchFamily="34" charset="0"/>
                        </a:rPr>
                        <a:t>Đặc</a:t>
                      </a:r>
                      <a:r>
                        <a:rPr lang="en-US" sz="2000" b="1" dirty="0">
                          <a:solidFill>
                            <a:srgbClr val="006600"/>
                          </a:solidFill>
                          <a:effectLst/>
                          <a:latin typeface="Times New Roman" panose="02020603050405020304" pitchFamily="18" charset="0"/>
                          <a:ea typeface="Arial" panose="020B0604020202020204" pitchFamily="34" charset="0"/>
                        </a:rPr>
                        <a:t> </a:t>
                      </a:r>
                      <a:r>
                        <a:rPr lang="en-US" sz="2000" b="1" dirty="0" err="1">
                          <a:solidFill>
                            <a:srgbClr val="006600"/>
                          </a:solidFill>
                          <a:effectLst/>
                          <a:latin typeface="Times New Roman" panose="02020603050405020304" pitchFamily="18" charset="0"/>
                          <a:ea typeface="Arial" panose="020B0604020202020204" pitchFamily="34" charset="0"/>
                        </a:rPr>
                        <a:t>điểm</a:t>
                      </a:r>
                      <a:endParaRPr lang="en-US" sz="2000" b="1" dirty="0">
                        <a:solidFill>
                          <a:srgbClr val="006600"/>
                        </a:solidFill>
                        <a:effectLst/>
                        <a:latin typeface="Times New Roman" panose="02020603050405020304" pitchFamily="18" charset="0"/>
                        <a:ea typeface="Times New Roman" panose="02020603050405020304" pitchFamily="18" charset="0"/>
                      </a:endParaRPr>
                    </a:p>
                    <a:p>
                      <a:pPr marL="0" marR="0">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rPr>
                        <a:t>Chất</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Khối lượng</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Hình dạng</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Kích thước</a:t>
                      </a:r>
                      <a:endParaRPr lang="en-US" sz="2400" b="1">
                        <a:solidFill>
                          <a:srgbClr val="006600"/>
                        </a:solidFill>
                        <a:effectLst/>
                        <a:latin typeface="Times New Roman" panose="02020603050405020304" pitchFamily="18" charset="0"/>
                        <a:ea typeface="Times New Roman" panose="02020603050405020304" pitchFamily="18" charset="0"/>
                      </a:endParaRPr>
                    </a:p>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 thể tích)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Các hạt vật chất</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7670189"/>
                  </a:ext>
                </a:extLst>
              </a:tr>
              <a:tr h="641055">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Chất rắn</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Liên kết chặt chẽ</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9534943"/>
                  </a:ext>
                </a:extLst>
              </a:tr>
              <a:tr h="641055">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Chất lỏng</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Không 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Liên kết lỏng lẻo</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85669433"/>
                  </a:ext>
                </a:extLst>
              </a:tr>
              <a:tr h="641055">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Chất khí</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Không 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rPr>
                        <a:t>Không xác định</a:t>
                      </a:r>
                      <a:endParaRPr lang="en-US" sz="2400" b="1">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rPr>
                        <a:t>Chuyển</a:t>
                      </a:r>
                      <a:r>
                        <a:rPr lang="en-US" sz="2400" b="1" dirty="0">
                          <a:solidFill>
                            <a:srgbClr val="006600"/>
                          </a:solidFill>
                          <a:effectLst/>
                          <a:latin typeface="Times New Roman" panose="02020603050405020304" pitchFamily="18" charset="0"/>
                          <a:ea typeface="Arial" panose="020B0604020202020204" pitchFamily="34" charset="0"/>
                        </a:rPr>
                        <a:t> </a:t>
                      </a:r>
                      <a:r>
                        <a:rPr lang="en-US" sz="2400" b="1" dirty="0" err="1">
                          <a:solidFill>
                            <a:srgbClr val="006600"/>
                          </a:solidFill>
                          <a:effectLst/>
                          <a:latin typeface="Times New Roman" panose="02020603050405020304" pitchFamily="18" charset="0"/>
                          <a:ea typeface="Arial" panose="020B0604020202020204" pitchFamily="34" charset="0"/>
                        </a:rPr>
                        <a:t>động</a:t>
                      </a:r>
                      <a:r>
                        <a:rPr lang="en-US" sz="2400" b="1" dirty="0">
                          <a:solidFill>
                            <a:srgbClr val="006600"/>
                          </a:solidFill>
                          <a:effectLst/>
                          <a:latin typeface="Times New Roman" panose="02020603050405020304" pitchFamily="18" charset="0"/>
                          <a:ea typeface="Arial" panose="020B0604020202020204" pitchFamily="34" charset="0"/>
                        </a:rPr>
                        <a:t> </a:t>
                      </a:r>
                      <a:r>
                        <a:rPr lang="en-US" sz="2400" b="1" dirty="0" err="1">
                          <a:solidFill>
                            <a:srgbClr val="006600"/>
                          </a:solidFill>
                          <a:effectLst/>
                          <a:latin typeface="Times New Roman" panose="02020603050405020304" pitchFamily="18" charset="0"/>
                          <a:ea typeface="Arial" panose="020B0604020202020204" pitchFamily="34" charset="0"/>
                        </a:rPr>
                        <a:t>tự</a:t>
                      </a:r>
                      <a:r>
                        <a:rPr lang="en-US" sz="2400" b="1" dirty="0">
                          <a:solidFill>
                            <a:srgbClr val="006600"/>
                          </a:solidFill>
                          <a:effectLst/>
                          <a:latin typeface="Times New Roman" panose="02020603050405020304" pitchFamily="18" charset="0"/>
                          <a:ea typeface="Arial" panose="020B0604020202020204" pitchFamily="34" charset="0"/>
                        </a:rPr>
                        <a:t> do</a:t>
                      </a:r>
                      <a:endParaRPr lang="en-US" sz="2400" b="1" dirty="0">
                        <a:solidFill>
                          <a:srgbClr val="006600"/>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1347302"/>
                  </a:ext>
                </a:extLst>
              </a:tr>
            </a:tbl>
          </a:graphicData>
        </a:graphic>
      </p:graphicFrame>
      <p:cxnSp>
        <p:nvCxnSpPr>
          <p:cNvPr id="7" name="Straight Connector 6"/>
          <p:cNvCxnSpPr/>
          <p:nvPr/>
        </p:nvCxnSpPr>
        <p:spPr>
          <a:xfrm>
            <a:off x="308758" y="1401289"/>
            <a:ext cx="1163782" cy="1163782"/>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460667" y="2565071"/>
            <a:ext cx="1425038"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97581" y="2565071"/>
            <a:ext cx="1876300"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785756" y="2565071"/>
            <a:ext cx="1828799"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626431" y="2565071"/>
            <a:ext cx="2363190"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460668" y="3408441"/>
            <a:ext cx="1425038"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897579" y="3408441"/>
            <a:ext cx="1876301"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773879" y="3408218"/>
            <a:ext cx="1852551"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626429" y="3396343"/>
            <a:ext cx="2363191"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472541" y="4252034"/>
            <a:ext cx="1425038"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885704" y="4239490"/>
            <a:ext cx="1900047"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4773869" y="4227169"/>
            <a:ext cx="1864429"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626426" y="4238152"/>
            <a:ext cx="2363193" cy="83127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327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grpId="0" nodeType="clickEffect">
                                  <p:stCondLst>
                                    <p:cond delay="0"/>
                                  </p:stCondLst>
                                  <p:childTnLst>
                                    <p:animEffect transition="out" filter="wipe(down)">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xit" presetSubtype="4" fill="hold" grpId="0" nodeType="clickEffect">
                                  <p:stCondLst>
                                    <p:cond delay="0"/>
                                  </p:stCondLst>
                                  <p:childTnLst>
                                    <p:animEffect transition="out" filter="wipe(dow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xit" presetSubtype="4" fill="hold" grpId="0" nodeType="clickEffect">
                                  <p:stCondLst>
                                    <p:cond delay="0"/>
                                  </p:stCondLst>
                                  <p:childTnLst>
                                    <p:animEffect transition="out" filter="wipe(down)">
                                      <p:cBhvr>
                                        <p:cTn id="16" dur="500"/>
                                        <p:tgtEl>
                                          <p:spTgt spid="10"/>
                                        </p:tgtEl>
                                      </p:cBhvr>
                                    </p:animEffect>
                                    <p:set>
                                      <p:cBhvr>
                                        <p:cTn id="17" dur="1" fill="hold">
                                          <p:stCondLst>
                                            <p:cond delay="499"/>
                                          </p:stCondLst>
                                        </p:cTn>
                                        <p:tgtEl>
                                          <p:spTgt spid="10"/>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1"/>
                                        </p:tgtEl>
                                      </p:cBhvr>
                                    </p:animEffect>
                                    <p:set>
                                      <p:cBhvr>
                                        <p:cTn id="22" dur="1" fill="hold">
                                          <p:stCondLst>
                                            <p:cond delay="499"/>
                                          </p:stCondLst>
                                        </p:cTn>
                                        <p:tgtEl>
                                          <p:spTgt spid="1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xit" presetSubtype="4" fill="hold" grpId="0" nodeType="clickEffect">
                                  <p:stCondLst>
                                    <p:cond delay="0"/>
                                  </p:stCondLst>
                                  <p:childTnLst>
                                    <p:animEffect transition="out" filter="wipe(down)">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2" presetClass="exit" presetSubtype="4" fill="hold" grpId="0" nodeType="clickEffect">
                                  <p:stCondLst>
                                    <p:cond delay="0"/>
                                  </p:stCondLst>
                                  <p:childTnLst>
                                    <p:animEffect transition="out" filter="wipe(down)">
                                      <p:cBhvr>
                                        <p:cTn id="36" dur="500"/>
                                        <p:tgtEl>
                                          <p:spTgt spid="14"/>
                                        </p:tgtEl>
                                      </p:cBhvr>
                                    </p:animEffect>
                                    <p:set>
                                      <p:cBhvr>
                                        <p:cTn id="37" dur="1" fill="hold">
                                          <p:stCondLst>
                                            <p:cond delay="499"/>
                                          </p:stCondLst>
                                        </p:cTn>
                                        <p:tgtEl>
                                          <p:spTgt spid="1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xit" presetSubtype="4" fill="hold" grpId="0" nodeType="clickEffect">
                                  <p:stCondLst>
                                    <p:cond delay="0"/>
                                  </p:stCondLst>
                                  <p:childTnLst>
                                    <p:animEffect transition="out" filter="wipe(down)">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xit" presetSubtype="4" fill="hold" grpId="0" nodeType="clickEffect">
                                  <p:stCondLst>
                                    <p:cond delay="0"/>
                                  </p:stCondLst>
                                  <p:childTnLst>
                                    <p:animEffect transition="out" filter="wipe(down)">
                                      <p:cBhvr>
                                        <p:cTn id="46" dur="500"/>
                                        <p:tgtEl>
                                          <p:spTgt spid="16"/>
                                        </p:tgtEl>
                                      </p:cBhvr>
                                    </p:animEffect>
                                    <p:set>
                                      <p:cBhvr>
                                        <p:cTn id="47" dur="1" fill="hold">
                                          <p:stCondLst>
                                            <p:cond delay="499"/>
                                          </p:stCondLst>
                                        </p:cTn>
                                        <p:tgtEl>
                                          <p:spTgt spid="16"/>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2" presetClass="exit" presetSubtype="4" fill="hold" grpId="0" nodeType="clickEffect">
                                  <p:stCondLst>
                                    <p:cond delay="0"/>
                                  </p:stCondLst>
                                  <p:childTnLst>
                                    <p:animEffect transition="out" filter="wipe(down)">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xit" presetSubtype="4" fill="hold" grpId="0" nodeType="clickEffect">
                                  <p:stCondLst>
                                    <p:cond delay="0"/>
                                  </p:stCondLst>
                                  <p:childTnLst>
                                    <p:animEffect transition="out" filter="wipe(down)">
                                      <p:cBhvr>
                                        <p:cTn id="56" dur="500"/>
                                        <p:tgtEl>
                                          <p:spTgt spid="18"/>
                                        </p:tgtEl>
                                      </p:cBhvr>
                                    </p:animEffect>
                                    <p:set>
                                      <p:cBhvr>
                                        <p:cTn id="57" dur="1" fill="hold">
                                          <p:stCondLst>
                                            <p:cond delay="499"/>
                                          </p:stCondLst>
                                        </p:cTn>
                                        <p:tgtEl>
                                          <p:spTgt spid="18"/>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22" presetClass="exit" presetSubtype="4" fill="hold" grpId="0" nodeType="clickEffect">
                                  <p:stCondLst>
                                    <p:cond delay="0"/>
                                  </p:stCondLst>
                                  <p:childTnLst>
                                    <p:animEffect transition="out" filter="wipe(down)">
                                      <p:cBhvr>
                                        <p:cTn id="61" dur="500"/>
                                        <p:tgtEl>
                                          <p:spTgt spid="19"/>
                                        </p:tgtEl>
                                      </p:cBhvr>
                                    </p:animEffect>
                                    <p:set>
                                      <p:cBhvr>
                                        <p:cTn id="62"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69905"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2807179"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I.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ở </a:t>
            </a:r>
            <a:r>
              <a:rPr lang="en-US" sz="2000" b="1" dirty="0" err="1">
                <a:solidFill>
                  <a:srgbClr val="C00000"/>
                </a:solidFill>
                <a:latin typeface="Times New Roman" panose="02020603050405020304" pitchFamily="18" charset="0"/>
                <a:cs typeface="Times New Roman" panose="02020603050405020304" pitchFamily="18" charset="0"/>
              </a:rPr>
              <a:t>xung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quanh</a:t>
            </a:r>
            <a:r>
              <a:rPr lang="en-US" sz="2000" b="1" dirty="0">
                <a:solidFill>
                  <a:srgbClr val="C00000"/>
                </a:solidFill>
                <a:latin typeface="Times New Roman" panose="02020603050405020304" pitchFamily="18" charset="0"/>
                <a:cs typeface="Times New Roman" panose="02020603050405020304" pitchFamily="18" charset="0"/>
              </a:rPr>
              <a:t> ta</a:t>
            </a:r>
          </a:p>
        </p:txBody>
      </p:sp>
      <p:sp>
        <p:nvSpPr>
          <p:cNvPr id="3" name="Rectangle 2"/>
          <p:cNvSpPr/>
          <p:nvPr/>
        </p:nvSpPr>
        <p:spPr>
          <a:xfrm>
            <a:off x="0" y="835318"/>
            <a:ext cx="4769905" cy="3170099"/>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 Xung quanh em có rất nhiều vật thể khác nhau:</a:t>
            </a:r>
          </a:p>
          <a:p>
            <a:r>
              <a:rPr lang="vi-VN" sz="2000" b="1" dirty="0">
                <a:latin typeface="Times New Roman" panose="02020603050405020304" pitchFamily="18" charset="0"/>
                <a:cs typeface="Times New Roman" panose="02020603050405020304" pitchFamily="18" charset="0"/>
              </a:rPr>
              <a:t>  + Vật thể rất lớn: Mặt Trăng, Mặt Trời, các ngôi sao…</a:t>
            </a:r>
          </a:p>
          <a:p>
            <a:r>
              <a:rPr lang="vi-VN" sz="2000" b="1" dirty="0">
                <a:latin typeface="Times New Roman" panose="02020603050405020304" pitchFamily="18" charset="0"/>
                <a:cs typeface="Times New Roman" panose="02020603050405020304" pitchFamily="18" charset="0"/>
              </a:rPr>
              <a:t>  + Vật thể rất nhỏ (mắt thường không thể thấy): vi khuẩn, virus…</a:t>
            </a:r>
          </a:p>
          <a:p>
            <a:r>
              <a:rPr lang="vi-VN" sz="2000" b="1" dirty="0">
                <a:latin typeface="Times New Roman" panose="02020603050405020304" pitchFamily="18" charset="0"/>
                <a:cs typeface="Times New Roman" panose="02020603050405020304" pitchFamily="18" charset="0"/>
              </a:rPr>
              <a:t>  + Vật thể có sẵn trong tự nhiên (vật thể tự nhiên): đất, nước, cỏ, cây…</a:t>
            </a:r>
          </a:p>
          <a:p>
            <a:r>
              <a:rPr lang="vi-VN" sz="2000" b="1" dirty="0">
                <a:latin typeface="Times New Roman" panose="02020603050405020304" pitchFamily="18" charset="0"/>
                <a:cs typeface="Times New Roman" panose="02020603050405020304" pitchFamily="18" charset="0"/>
              </a:rPr>
              <a:t>  + Vật thể do con người tạo ra (vật thể nhân tạo): quần áo, sách vở, nhà cửa…</a:t>
            </a:r>
          </a:p>
        </p:txBody>
      </p:sp>
      <p:sp>
        <p:nvSpPr>
          <p:cNvPr id="5" name="Rectangle 4"/>
          <p:cNvSpPr/>
          <p:nvPr/>
        </p:nvSpPr>
        <p:spPr>
          <a:xfrm>
            <a:off x="0" y="3901757"/>
            <a:ext cx="4769904" cy="1938992"/>
          </a:xfrm>
          <a:prstGeom prst="rect">
            <a:avLst/>
          </a:prstGeom>
        </p:spPr>
        <p:txBody>
          <a:bodyPr wrap="square">
            <a:spAutoFit/>
          </a:bodyPr>
          <a:lstStyle/>
          <a:p>
            <a:r>
              <a:rPr lang="vi-VN" sz="2000" b="1" dirty="0">
                <a:latin typeface="Times New Roman" panose="02020603050405020304" pitchFamily="18" charset="0"/>
                <a:cs typeface="Times New Roman" panose="02020603050405020304" pitchFamily="18" charset="0"/>
              </a:rPr>
              <a:t>- Mọi vật thể đều do chất tạo nên: cái cốc làm bằng thủy tinh</a:t>
            </a:r>
          </a:p>
          <a:p>
            <a:r>
              <a:rPr lang="vi-VN" sz="2000" b="1" dirty="0">
                <a:latin typeface="Times New Roman" panose="02020603050405020304" pitchFamily="18" charset="0"/>
                <a:cs typeface="Times New Roman" panose="02020603050405020304" pitchFamily="18" charset="0"/>
              </a:rPr>
              <a:t>  + Một vật thể có thể do nhiều chất tạo </a:t>
            </a:r>
            <a:r>
              <a:rPr lang="vi-VN" sz="2000" b="1" dirty="0" smtClean="0">
                <a:latin typeface="Times New Roman" panose="02020603050405020304" pitchFamily="18" charset="0"/>
                <a:cs typeface="Times New Roman" panose="02020603050405020304" pitchFamily="18" charset="0"/>
              </a:rPr>
              <a:t>nên</a:t>
            </a:r>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  </a:t>
            </a:r>
            <a:endParaRPr lang="en-US" sz="2000" b="1" dirty="0" smtClean="0">
              <a:latin typeface="Times New Roman" panose="02020603050405020304" pitchFamily="18" charset="0"/>
              <a:cs typeface="Times New Roman" panose="02020603050405020304" pitchFamily="18" charset="0"/>
            </a:endParaRPr>
          </a:p>
          <a:p>
            <a:r>
              <a:rPr lang="vi-VN" sz="2000" b="1" dirty="0" smtClean="0">
                <a:latin typeface="Times New Roman" panose="02020603050405020304" pitchFamily="18" charset="0"/>
                <a:cs typeface="Times New Roman" panose="02020603050405020304" pitchFamily="18" charset="0"/>
              </a:rPr>
              <a:t>+ </a:t>
            </a:r>
            <a:r>
              <a:rPr lang="vi-VN" sz="2000" b="1" dirty="0">
                <a:latin typeface="Times New Roman" panose="02020603050405020304" pitchFamily="18" charset="0"/>
                <a:cs typeface="Times New Roman" panose="02020603050405020304" pitchFamily="18" charset="0"/>
              </a:rPr>
              <a:t>Một chất có thể có trong nhiều vật thể khác nhau </a:t>
            </a:r>
            <a:r>
              <a:rPr lang="vi-VN" sz="2000" b="1" dirty="0" smtClean="0">
                <a:latin typeface="Times New Roman" panose="02020603050405020304" pitchFamily="18" charset="0"/>
                <a:cs typeface="Times New Roman" panose="02020603050405020304" pitchFamily="18" charset="0"/>
              </a:rPr>
              <a:t>như</a:t>
            </a:r>
            <a:r>
              <a:rPr lang="en-US" sz="2000" b="1" dirty="0" smtClean="0">
                <a:latin typeface="Times New Roman" panose="02020603050405020304" pitchFamily="18" charset="0"/>
                <a:cs typeface="Times New Roman" panose="02020603050405020304" pitchFamily="18" charset="0"/>
              </a:rPr>
              <a:t>.</a:t>
            </a:r>
            <a:endParaRPr lang="vi-VN" sz="20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1" y="5749209"/>
            <a:ext cx="2199641" cy="400110"/>
          </a:xfrm>
          <a:prstGeom prst="rect">
            <a:avLst/>
          </a:prstGeom>
        </p:spPr>
        <p:txBody>
          <a:bodyPr wrap="none">
            <a:spAutoFit/>
          </a:bodyPr>
          <a:lstStyle/>
          <a:p>
            <a:pPr lvl="0" fontAlgn="base"/>
            <a:r>
              <a:rPr lang="vi-VN" sz="2000" b="1" dirty="0">
                <a:solidFill>
                  <a:srgbClr val="C00000"/>
                </a:solidFill>
                <a:latin typeface="Times New Roman" pitchFamily="18" charset="0"/>
                <a:cs typeface="Times New Roman" pitchFamily="18" charset="0"/>
              </a:rPr>
              <a:t>II. Ba thể của chất</a:t>
            </a:r>
          </a:p>
        </p:txBody>
      </p:sp>
      <p:sp>
        <p:nvSpPr>
          <p:cNvPr id="7" name="Rectangle 6"/>
          <p:cNvSpPr/>
          <p:nvPr/>
        </p:nvSpPr>
        <p:spPr>
          <a:xfrm>
            <a:off x="-20070" y="6149319"/>
            <a:ext cx="1431802" cy="400110"/>
          </a:xfrm>
          <a:prstGeom prst="rect">
            <a:avLst/>
          </a:prstGeom>
        </p:spPr>
        <p:txBody>
          <a:bodyPr wrap="none">
            <a:spAutoFit/>
          </a:bodyPr>
          <a:lstStyle/>
          <a:p>
            <a:r>
              <a:rPr lang="en-US" sz="2000" b="1" dirty="0">
                <a:solidFill>
                  <a:srgbClr val="CC0000"/>
                </a:solidFill>
                <a:latin typeface="Times New Roman" panose="02020603050405020304" pitchFamily="18" charset="0"/>
                <a:cs typeface="Times New Roman" panose="02020603050405020304" pitchFamily="18" charset="0"/>
              </a:rPr>
              <a:t>1. </a:t>
            </a:r>
            <a:r>
              <a:rPr lang="en-US" sz="2000" b="1" dirty="0" err="1">
                <a:solidFill>
                  <a:srgbClr val="CC0000"/>
                </a:solidFill>
                <a:latin typeface="Times New Roman" panose="02020603050405020304" pitchFamily="18" charset="0"/>
                <a:cs typeface="Times New Roman" panose="02020603050405020304" pitchFamily="18" charset="0"/>
              </a:rPr>
              <a:t>Chất</a:t>
            </a:r>
            <a:r>
              <a:rPr lang="en-US" sz="2000" b="1" dirty="0">
                <a:solidFill>
                  <a:srgbClr val="CC0000"/>
                </a:solidFill>
                <a:latin typeface="Times New Roman" panose="02020603050405020304" pitchFamily="18" charset="0"/>
                <a:cs typeface="Times New Roman" panose="02020603050405020304" pitchFamily="18" charset="0"/>
              </a:rPr>
              <a:t> </a:t>
            </a:r>
            <a:r>
              <a:rPr lang="en-US" sz="2000" b="1" dirty="0" err="1">
                <a:solidFill>
                  <a:srgbClr val="CC0000"/>
                </a:solidFill>
                <a:latin typeface="Times New Roman" panose="02020603050405020304" pitchFamily="18" charset="0"/>
                <a:cs typeface="Times New Roman" panose="02020603050405020304" pitchFamily="18" charset="0"/>
              </a:rPr>
              <a:t>rắn</a:t>
            </a:r>
            <a:endParaRPr lang="en-US" sz="2000" b="1" dirty="0">
              <a:solidFill>
                <a:srgbClr val="CC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769904" y="620192"/>
            <a:ext cx="4572000" cy="707886"/>
          </a:xfrm>
          <a:prstGeom prst="rect">
            <a:avLst/>
          </a:prstGeom>
        </p:spPr>
        <p:txBody>
          <a:bodyPr>
            <a:spAutoFit/>
          </a:bodyPr>
          <a:lstStyle/>
          <a:p>
            <a:r>
              <a:rPr lang="en-US" sz="2000" b="1" dirty="0" smtClean="0">
                <a:latin typeface="+mj-lt"/>
              </a:rPr>
              <a:t>-</a:t>
            </a:r>
            <a:r>
              <a:rPr lang="vi-VN" sz="2000" b="1" dirty="0" smtClean="0">
                <a:latin typeface="+mj-lt"/>
              </a:rPr>
              <a:t>Chất </a:t>
            </a:r>
            <a:r>
              <a:rPr lang="vi-VN" sz="2000" b="1" dirty="0">
                <a:latin typeface="+mj-lt"/>
              </a:rPr>
              <a:t>rắn có khối lượng, hình dạng và thể tích xác định.</a:t>
            </a:r>
            <a:endParaRPr lang="en-US" sz="2000" b="1" dirty="0">
              <a:latin typeface="+mj-lt"/>
            </a:endParaRPr>
          </a:p>
        </p:txBody>
      </p:sp>
    </p:spTree>
    <p:extLst>
      <p:ext uri="{BB962C8B-B14F-4D97-AF65-F5344CB8AC3E}">
        <p14:creationId xmlns:p14="http://schemas.microsoft.com/office/powerpoint/2010/main" val="2030083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69905"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2807179"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I.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ở </a:t>
            </a:r>
            <a:r>
              <a:rPr lang="en-US" sz="2000" b="1" dirty="0" err="1">
                <a:solidFill>
                  <a:srgbClr val="C00000"/>
                </a:solidFill>
                <a:latin typeface="Times New Roman" panose="02020603050405020304" pitchFamily="18" charset="0"/>
                <a:cs typeface="Times New Roman" panose="02020603050405020304" pitchFamily="18" charset="0"/>
              </a:rPr>
              <a:t>xung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quanh</a:t>
            </a:r>
            <a:r>
              <a:rPr lang="en-US" sz="2000" b="1" dirty="0">
                <a:solidFill>
                  <a:srgbClr val="C00000"/>
                </a:solidFill>
                <a:latin typeface="Times New Roman" panose="02020603050405020304" pitchFamily="18" charset="0"/>
                <a:cs typeface="Times New Roman" panose="02020603050405020304" pitchFamily="18" charset="0"/>
              </a:rPr>
              <a:t> ta</a:t>
            </a:r>
          </a:p>
        </p:txBody>
      </p:sp>
      <p:sp>
        <p:nvSpPr>
          <p:cNvPr id="13" name="Rectangle 12"/>
          <p:cNvSpPr/>
          <p:nvPr/>
        </p:nvSpPr>
        <p:spPr>
          <a:xfrm>
            <a:off x="-32483" y="783859"/>
            <a:ext cx="2199641" cy="400110"/>
          </a:xfrm>
          <a:prstGeom prst="rect">
            <a:avLst/>
          </a:prstGeom>
        </p:spPr>
        <p:txBody>
          <a:bodyPr wrap="none">
            <a:spAutoFit/>
          </a:bodyPr>
          <a:lstStyle/>
          <a:p>
            <a:pPr lvl="0" fontAlgn="base"/>
            <a:r>
              <a:rPr lang="vi-VN" sz="2000" b="1" dirty="0">
                <a:solidFill>
                  <a:srgbClr val="C00000"/>
                </a:solidFill>
                <a:latin typeface="Times New Roman" pitchFamily="18" charset="0"/>
                <a:cs typeface="Times New Roman" pitchFamily="18" charset="0"/>
              </a:rPr>
              <a:t>II. Ba thể của chất</a:t>
            </a:r>
          </a:p>
        </p:txBody>
      </p:sp>
      <p:sp>
        <p:nvSpPr>
          <p:cNvPr id="7" name="Rectangle 6"/>
          <p:cNvSpPr/>
          <p:nvPr/>
        </p:nvSpPr>
        <p:spPr>
          <a:xfrm>
            <a:off x="0" y="1183969"/>
            <a:ext cx="1431802" cy="400110"/>
          </a:xfrm>
          <a:prstGeom prst="rect">
            <a:avLst/>
          </a:prstGeom>
        </p:spPr>
        <p:txBody>
          <a:bodyPr wrap="none">
            <a:spAutoFit/>
          </a:bodyPr>
          <a:lstStyle/>
          <a:p>
            <a:r>
              <a:rPr lang="en-US" sz="2000" b="1" dirty="0">
                <a:solidFill>
                  <a:srgbClr val="CC0000"/>
                </a:solidFill>
                <a:latin typeface="Times New Roman" panose="02020603050405020304" pitchFamily="18" charset="0"/>
                <a:cs typeface="Times New Roman" panose="02020603050405020304" pitchFamily="18" charset="0"/>
              </a:rPr>
              <a:t>1. </a:t>
            </a:r>
            <a:r>
              <a:rPr lang="en-US" sz="2000" b="1" dirty="0" err="1">
                <a:solidFill>
                  <a:srgbClr val="CC0000"/>
                </a:solidFill>
                <a:latin typeface="Times New Roman" panose="02020603050405020304" pitchFamily="18" charset="0"/>
                <a:cs typeface="Times New Roman" panose="02020603050405020304" pitchFamily="18" charset="0"/>
              </a:rPr>
              <a:t>Chất</a:t>
            </a:r>
            <a:r>
              <a:rPr lang="en-US" sz="2000" b="1" dirty="0">
                <a:solidFill>
                  <a:srgbClr val="CC0000"/>
                </a:solidFill>
                <a:latin typeface="Times New Roman" panose="02020603050405020304" pitchFamily="18" charset="0"/>
                <a:cs typeface="Times New Roman" panose="02020603050405020304" pitchFamily="18" charset="0"/>
              </a:rPr>
              <a:t> </a:t>
            </a:r>
            <a:r>
              <a:rPr lang="en-US" sz="2000" b="1" dirty="0" err="1">
                <a:solidFill>
                  <a:srgbClr val="CC0000"/>
                </a:solidFill>
                <a:latin typeface="Times New Roman" panose="02020603050405020304" pitchFamily="18" charset="0"/>
                <a:cs typeface="Times New Roman" panose="02020603050405020304" pitchFamily="18" charset="0"/>
              </a:rPr>
              <a:t>rắn</a:t>
            </a:r>
            <a:endParaRPr lang="en-US" sz="2000" b="1" dirty="0">
              <a:solidFill>
                <a:srgbClr val="CC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483" y="1539246"/>
            <a:ext cx="4802388" cy="707886"/>
          </a:xfrm>
          <a:prstGeom prst="rect">
            <a:avLst/>
          </a:prstGeom>
        </p:spPr>
        <p:txBody>
          <a:bodyPr wrap="square">
            <a:spAutoFit/>
          </a:bodyPr>
          <a:lstStyle/>
          <a:p>
            <a:r>
              <a:rPr lang="en-US" sz="2000" b="1" dirty="0" smtClean="0">
                <a:latin typeface="+mj-lt"/>
              </a:rPr>
              <a:t>-</a:t>
            </a:r>
            <a:r>
              <a:rPr lang="vi-VN" sz="2000" b="1" dirty="0" smtClean="0">
                <a:latin typeface="+mj-lt"/>
              </a:rPr>
              <a:t>Chất </a:t>
            </a:r>
            <a:r>
              <a:rPr lang="vi-VN" sz="2000" b="1" dirty="0">
                <a:latin typeface="+mj-lt"/>
              </a:rPr>
              <a:t>rắn có khối lượng, hình dạng và thể tích xác định.</a:t>
            </a:r>
            <a:endParaRPr lang="en-US" sz="2000" b="1" dirty="0">
              <a:latin typeface="+mj-lt"/>
            </a:endParaRPr>
          </a:p>
        </p:txBody>
      </p:sp>
      <p:sp>
        <p:nvSpPr>
          <p:cNvPr id="9" name="TextBox 8"/>
          <p:cNvSpPr txBox="1"/>
          <p:nvPr/>
        </p:nvSpPr>
        <p:spPr>
          <a:xfrm>
            <a:off x="4850821" y="520470"/>
            <a:ext cx="3431968" cy="400110"/>
          </a:xfrm>
          <a:prstGeom prst="rect">
            <a:avLst/>
          </a:prstGeom>
          <a:noFill/>
        </p:spPr>
        <p:txBody>
          <a:bodyPr wrap="square" rtlCol="0">
            <a:spAutoFit/>
          </a:bodyPr>
          <a:lstStyle/>
          <a:p>
            <a:r>
              <a:rPr lang="en-US" sz="2000" b="1" i="1" dirty="0" err="1" smtClean="0">
                <a:solidFill>
                  <a:srgbClr val="0000CC"/>
                </a:solidFill>
                <a:latin typeface="Times New Roman" panose="02020603050405020304" pitchFamily="18" charset="0"/>
                <a:cs typeface="Times New Roman" panose="02020603050405020304" pitchFamily="18" charset="0"/>
              </a:rPr>
              <a:t>Đặc</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điểm</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của</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chất</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rắn</a:t>
            </a:r>
            <a:r>
              <a:rPr lang="en-US" sz="2000" b="1" i="1" dirty="0" smtClean="0">
                <a:solidFill>
                  <a:srgbClr val="0000CC"/>
                </a:solidFill>
                <a:latin typeface="Times New Roman" panose="02020603050405020304" pitchFamily="18" charset="0"/>
                <a:cs typeface="Times New Roman" panose="02020603050405020304" pitchFamily="18" charset="0"/>
              </a:rPr>
              <a:t>?</a:t>
            </a:r>
            <a:endParaRPr lang="en-US" sz="2000" b="1" i="1" dirty="0">
              <a:solidFill>
                <a:srgbClr val="0000CC"/>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4850821" y="913717"/>
            <a:ext cx="4237449" cy="1670079"/>
          </a:xfrm>
          <a:prstGeom prst="rect">
            <a:avLst/>
          </a:prstGeom>
        </p:spPr>
      </p:pic>
      <p:sp>
        <p:nvSpPr>
          <p:cNvPr id="11" name="Rectangle 10"/>
          <p:cNvSpPr/>
          <p:nvPr/>
        </p:nvSpPr>
        <p:spPr>
          <a:xfrm>
            <a:off x="4850821" y="2583796"/>
            <a:ext cx="3939569" cy="1631216"/>
          </a:xfrm>
          <a:prstGeom prst="rect">
            <a:avLst/>
          </a:prstGeom>
        </p:spPr>
        <p:txBody>
          <a:bodyPr wrap="square">
            <a:spAutoFit/>
          </a:bodyPr>
          <a:lstStyle/>
          <a:p>
            <a:r>
              <a:rPr lang="vi-VN" sz="2000" b="1" dirty="0">
                <a:solidFill>
                  <a:srgbClr val="FF0000"/>
                </a:solidFill>
                <a:latin typeface="Times New Roman" panose="02020603050405020304" pitchFamily="18" charset="0"/>
                <a:cs typeface="Times New Roman" panose="02020603050405020304" pitchFamily="18" charset="0"/>
              </a:rPr>
              <a:t>Đặc điểm</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Có khối lượng, hình dạng và thể tích xác định</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Các hạt liên kết chặt chẽ</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Rất khó bị nén.</a:t>
            </a:r>
          </a:p>
        </p:txBody>
      </p:sp>
      <p:pic>
        <p:nvPicPr>
          <p:cNvPr id="12" name="Picture 11"/>
          <p:cNvPicPr>
            <a:picLocks noChangeAspect="1"/>
          </p:cNvPicPr>
          <p:nvPr/>
        </p:nvPicPr>
        <p:blipFill>
          <a:blip r:embed="rId3"/>
          <a:stretch>
            <a:fillRect/>
          </a:stretch>
        </p:blipFill>
        <p:spPr>
          <a:xfrm>
            <a:off x="4850821" y="4483530"/>
            <a:ext cx="4383336" cy="1394698"/>
          </a:xfrm>
          <a:prstGeom prst="rect">
            <a:avLst/>
          </a:prstGeom>
        </p:spPr>
      </p:pic>
      <p:sp>
        <p:nvSpPr>
          <p:cNvPr id="14" name="Rectangle 13"/>
          <p:cNvSpPr/>
          <p:nvPr/>
        </p:nvSpPr>
        <p:spPr>
          <a:xfrm>
            <a:off x="43527" y="2217727"/>
            <a:ext cx="1516762"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2.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lỏng</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2483" y="2593772"/>
            <a:ext cx="4982945" cy="1323439"/>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Chất </a:t>
            </a:r>
            <a:r>
              <a:rPr lang="vi-VN" sz="2000" b="1" dirty="0">
                <a:latin typeface="Times New Roman" panose="02020603050405020304" pitchFamily="18" charset="0"/>
                <a:cs typeface="Times New Roman" panose="02020603050405020304" pitchFamily="18" charset="0"/>
              </a:rPr>
              <a:t>lỏng có khối lượng và thể tích xác định. Chất lỏng không có hình dạng xác định mà có hình dạng của vật chứa nó. Chất lỏng dễ chảy.</a:t>
            </a:r>
            <a:endParaRPr lang="en-US"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817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circle(in)">
                                      <p:cBhvr>
                                        <p:cTn id="32" dur="2000"/>
                                        <p:tgtEl>
                                          <p:spTgt spid="11">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wipe(down)">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down)">
                                      <p:cBhvr>
                                        <p:cTn id="42" dur="500"/>
                                        <p:tgtEl>
                                          <p:spTgt spid="11">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1">
                                            <p:txEl>
                                              <p:pRg st="3" end="3"/>
                                            </p:txEl>
                                          </p:spTgt>
                                        </p:tgtEl>
                                        <p:attrNameLst>
                                          <p:attrName>style.visibility</p:attrName>
                                        </p:attrNameLst>
                                      </p:cBhvr>
                                      <p:to>
                                        <p:strVal val="visible"/>
                                      </p:to>
                                    </p:set>
                                    <p:animEffect transition="in" filter="circle(in)">
                                      <p:cBhvr>
                                        <p:cTn id="47" dur="2000"/>
                                        <p:tgtEl>
                                          <p:spTgt spid="11">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circle(in)">
                                      <p:cBhvr>
                                        <p:cTn id="52" dur="2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Effect transition="in" filter="circle(in)">
                                      <p:cBhvr>
                                        <p:cTn id="57" dur="2000"/>
                                        <p:tgtEl>
                                          <p:spTgt spid="14"/>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16" fill="hold" grpId="0" nodeType="click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circle(in)">
                                      <p:cBhvr>
                                        <p:cTn id="6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P spid="9" grpId="0"/>
      <p:bldP spid="14"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69905"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2807179"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I.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ở </a:t>
            </a:r>
            <a:r>
              <a:rPr lang="en-US" sz="2000" b="1" dirty="0" err="1">
                <a:solidFill>
                  <a:srgbClr val="C00000"/>
                </a:solidFill>
                <a:latin typeface="Times New Roman" panose="02020603050405020304" pitchFamily="18" charset="0"/>
                <a:cs typeface="Times New Roman" panose="02020603050405020304" pitchFamily="18" charset="0"/>
              </a:rPr>
              <a:t>xung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quanh</a:t>
            </a:r>
            <a:r>
              <a:rPr lang="en-US" sz="2000" b="1" dirty="0">
                <a:solidFill>
                  <a:srgbClr val="C00000"/>
                </a:solidFill>
                <a:latin typeface="Times New Roman" panose="02020603050405020304" pitchFamily="18" charset="0"/>
                <a:cs typeface="Times New Roman" panose="02020603050405020304" pitchFamily="18" charset="0"/>
              </a:rPr>
              <a:t> ta</a:t>
            </a:r>
          </a:p>
        </p:txBody>
      </p:sp>
      <p:sp>
        <p:nvSpPr>
          <p:cNvPr id="13" name="Rectangle 12"/>
          <p:cNvSpPr/>
          <p:nvPr/>
        </p:nvSpPr>
        <p:spPr>
          <a:xfrm>
            <a:off x="-32483" y="783859"/>
            <a:ext cx="2199641" cy="400110"/>
          </a:xfrm>
          <a:prstGeom prst="rect">
            <a:avLst/>
          </a:prstGeom>
        </p:spPr>
        <p:txBody>
          <a:bodyPr wrap="none">
            <a:spAutoFit/>
          </a:bodyPr>
          <a:lstStyle/>
          <a:p>
            <a:pPr lvl="0" fontAlgn="base"/>
            <a:r>
              <a:rPr lang="vi-VN" sz="2000" b="1" dirty="0">
                <a:solidFill>
                  <a:srgbClr val="C00000"/>
                </a:solidFill>
                <a:latin typeface="Times New Roman" pitchFamily="18" charset="0"/>
                <a:cs typeface="Times New Roman" pitchFamily="18" charset="0"/>
              </a:rPr>
              <a:t>II. Ba thể của chất</a:t>
            </a:r>
          </a:p>
        </p:txBody>
      </p:sp>
      <p:sp>
        <p:nvSpPr>
          <p:cNvPr id="7" name="Rectangle 6"/>
          <p:cNvSpPr/>
          <p:nvPr/>
        </p:nvSpPr>
        <p:spPr>
          <a:xfrm>
            <a:off x="0" y="1183969"/>
            <a:ext cx="1431802" cy="400110"/>
          </a:xfrm>
          <a:prstGeom prst="rect">
            <a:avLst/>
          </a:prstGeom>
        </p:spPr>
        <p:txBody>
          <a:bodyPr wrap="none">
            <a:spAutoFit/>
          </a:bodyPr>
          <a:lstStyle/>
          <a:p>
            <a:r>
              <a:rPr lang="en-US" sz="2000" b="1" dirty="0">
                <a:solidFill>
                  <a:srgbClr val="CC0000"/>
                </a:solidFill>
                <a:latin typeface="Times New Roman" panose="02020603050405020304" pitchFamily="18" charset="0"/>
                <a:cs typeface="Times New Roman" panose="02020603050405020304" pitchFamily="18" charset="0"/>
              </a:rPr>
              <a:t>1. </a:t>
            </a:r>
            <a:r>
              <a:rPr lang="en-US" sz="2000" b="1" dirty="0" err="1">
                <a:solidFill>
                  <a:srgbClr val="CC0000"/>
                </a:solidFill>
                <a:latin typeface="Times New Roman" panose="02020603050405020304" pitchFamily="18" charset="0"/>
                <a:cs typeface="Times New Roman" panose="02020603050405020304" pitchFamily="18" charset="0"/>
              </a:rPr>
              <a:t>Chất</a:t>
            </a:r>
            <a:r>
              <a:rPr lang="en-US" sz="2000" b="1" dirty="0">
                <a:solidFill>
                  <a:srgbClr val="CC0000"/>
                </a:solidFill>
                <a:latin typeface="Times New Roman" panose="02020603050405020304" pitchFamily="18" charset="0"/>
                <a:cs typeface="Times New Roman" panose="02020603050405020304" pitchFamily="18" charset="0"/>
              </a:rPr>
              <a:t> </a:t>
            </a:r>
            <a:r>
              <a:rPr lang="en-US" sz="2000" b="1" dirty="0" err="1">
                <a:solidFill>
                  <a:srgbClr val="CC0000"/>
                </a:solidFill>
                <a:latin typeface="Times New Roman" panose="02020603050405020304" pitchFamily="18" charset="0"/>
                <a:cs typeface="Times New Roman" panose="02020603050405020304" pitchFamily="18" charset="0"/>
              </a:rPr>
              <a:t>rắn</a:t>
            </a:r>
            <a:endParaRPr lang="en-US" sz="2000" b="1" dirty="0">
              <a:solidFill>
                <a:srgbClr val="CC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483" y="1539246"/>
            <a:ext cx="4802388" cy="707886"/>
          </a:xfrm>
          <a:prstGeom prst="rect">
            <a:avLst/>
          </a:prstGeom>
        </p:spPr>
        <p:txBody>
          <a:bodyPr wrap="square">
            <a:spAutoFit/>
          </a:bodyPr>
          <a:lstStyle/>
          <a:p>
            <a:r>
              <a:rPr lang="en-US" sz="2000" b="1" dirty="0" smtClean="0">
                <a:latin typeface="+mj-lt"/>
              </a:rPr>
              <a:t>-</a:t>
            </a:r>
            <a:r>
              <a:rPr lang="vi-VN" sz="2000" b="1" dirty="0" smtClean="0">
                <a:latin typeface="+mj-lt"/>
              </a:rPr>
              <a:t>Chất </a:t>
            </a:r>
            <a:r>
              <a:rPr lang="vi-VN" sz="2000" b="1" dirty="0">
                <a:latin typeface="+mj-lt"/>
              </a:rPr>
              <a:t>rắn có khối lượng, hình dạng và thể tích xác định.</a:t>
            </a:r>
            <a:endParaRPr lang="en-US" sz="2000" b="1" dirty="0">
              <a:latin typeface="+mj-lt"/>
            </a:endParaRPr>
          </a:p>
        </p:txBody>
      </p:sp>
      <p:sp>
        <p:nvSpPr>
          <p:cNvPr id="9" name="TextBox 8"/>
          <p:cNvSpPr txBox="1"/>
          <p:nvPr/>
        </p:nvSpPr>
        <p:spPr>
          <a:xfrm>
            <a:off x="4850821" y="520470"/>
            <a:ext cx="3431968" cy="400110"/>
          </a:xfrm>
          <a:prstGeom prst="rect">
            <a:avLst/>
          </a:prstGeom>
          <a:noFill/>
        </p:spPr>
        <p:txBody>
          <a:bodyPr wrap="square" rtlCol="0">
            <a:spAutoFit/>
          </a:bodyPr>
          <a:lstStyle/>
          <a:p>
            <a:r>
              <a:rPr lang="en-US" sz="2000" b="1" i="1" dirty="0" err="1" smtClean="0">
                <a:solidFill>
                  <a:srgbClr val="0000CC"/>
                </a:solidFill>
                <a:latin typeface="Times New Roman" panose="02020603050405020304" pitchFamily="18" charset="0"/>
                <a:cs typeface="Times New Roman" panose="02020603050405020304" pitchFamily="18" charset="0"/>
              </a:rPr>
              <a:t>Đặc</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điểm</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của</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chất</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lỏng</a:t>
            </a:r>
            <a:r>
              <a:rPr lang="en-US" sz="2000" b="1" i="1" dirty="0" smtClean="0">
                <a:solidFill>
                  <a:srgbClr val="0000CC"/>
                </a:solidFill>
                <a:latin typeface="Times New Roman" panose="02020603050405020304" pitchFamily="18" charset="0"/>
                <a:cs typeface="Times New Roman" panose="02020603050405020304" pitchFamily="18" charset="0"/>
              </a:rPr>
              <a:t>?</a:t>
            </a:r>
            <a:endParaRPr lang="en-US" sz="2000" b="1" i="1" dirty="0">
              <a:solidFill>
                <a:srgbClr val="0000CC"/>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850821" y="2583796"/>
            <a:ext cx="3939569" cy="1938992"/>
          </a:xfrm>
          <a:prstGeom prst="rect">
            <a:avLst/>
          </a:prstGeom>
        </p:spPr>
        <p:txBody>
          <a:bodyPr wrap="square">
            <a:spAutoFit/>
          </a:bodyPr>
          <a:lstStyle/>
          <a:p>
            <a:r>
              <a:rPr lang="vi-VN" sz="2000" b="1" dirty="0">
                <a:solidFill>
                  <a:srgbClr val="FF0000"/>
                </a:solidFill>
                <a:latin typeface="Times New Roman" panose="02020603050405020304" pitchFamily="18" charset="0"/>
                <a:cs typeface="Times New Roman" panose="02020603050405020304" pitchFamily="18" charset="0"/>
              </a:rPr>
              <a:t>Đặc điểm:</a:t>
            </a:r>
          </a:p>
          <a:p>
            <a:r>
              <a:rPr lang="vi-VN" sz="2000" b="1" dirty="0">
                <a:solidFill>
                  <a:srgbClr val="FF0000"/>
                </a:solidFill>
                <a:latin typeface="Times New Roman" panose="02020603050405020304" pitchFamily="18" charset="0"/>
                <a:cs typeface="Times New Roman" panose="02020603050405020304" pitchFamily="18" charset="0"/>
              </a:rPr>
              <a:t>- Có khối lượng và thể tích xác định.</a:t>
            </a:r>
          </a:p>
          <a:p>
            <a:r>
              <a:rPr lang="vi-VN" sz="2000" b="1" dirty="0">
                <a:solidFill>
                  <a:srgbClr val="FF0000"/>
                </a:solidFill>
                <a:latin typeface="Times New Roman" panose="02020603050405020304" pitchFamily="18" charset="0"/>
                <a:cs typeface="Times New Roman" panose="02020603050405020304" pitchFamily="18" charset="0"/>
              </a:rPr>
              <a:t>- Hình dạng không xác định.</a:t>
            </a:r>
          </a:p>
          <a:p>
            <a:r>
              <a:rPr lang="vi-VN" sz="2000" b="1" dirty="0">
                <a:solidFill>
                  <a:srgbClr val="FF0000"/>
                </a:solidFill>
                <a:latin typeface="Times New Roman" panose="02020603050405020304" pitchFamily="18" charset="0"/>
                <a:cs typeface="Times New Roman" panose="02020603050405020304" pitchFamily="18" charset="0"/>
              </a:rPr>
              <a:t>- Các hạt liên kết với nhau không chặt chẽ</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43527" y="2217727"/>
            <a:ext cx="1516762"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2.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lỏng</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2483" y="2593772"/>
            <a:ext cx="4982945" cy="1323439"/>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Chất </a:t>
            </a:r>
            <a:r>
              <a:rPr lang="vi-VN" sz="2000" b="1" dirty="0">
                <a:latin typeface="Times New Roman" panose="02020603050405020304" pitchFamily="18" charset="0"/>
                <a:cs typeface="Times New Roman" panose="02020603050405020304" pitchFamily="18" charset="0"/>
              </a:rPr>
              <a:t>lỏng có khối lượng và thể tích xác định. Chất lỏng không có hình dạng xác định mà có hình dạng của vật chứa nó. Chất lỏng dễ chảy.</a:t>
            </a:r>
            <a:endParaRPr lang="en-US" sz="2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4982945" y="939460"/>
            <a:ext cx="2481468" cy="1654312"/>
          </a:xfrm>
          <a:prstGeom prst="rect">
            <a:avLst/>
          </a:prstGeom>
        </p:spPr>
      </p:pic>
      <p:pic>
        <p:nvPicPr>
          <p:cNvPr id="5" name="Picture 4"/>
          <p:cNvPicPr>
            <a:picLocks noChangeAspect="1"/>
          </p:cNvPicPr>
          <p:nvPr/>
        </p:nvPicPr>
        <p:blipFill>
          <a:blip r:embed="rId3"/>
          <a:stretch>
            <a:fillRect/>
          </a:stretch>
        </p:blipFill>
        <p:spPr>
          <a:xfrm>
            <a:off x="4982945" y="4680161"/>
            <a:ext cx="3993226" cy="1505843"/>
          </a:xfrm>
          <a:prstGeom prst="rect">
            <a:avLst/>
          </a:prstGeom>
        </p:spPr>
      </p:pic>
      <p:sp>
        <p:nvSpPr>
          <p:cNvPr id="16" name="Rectangle 15"/>
          <p:cNvSpPr/>
          <p:nvPr/>
        </p:nvSpPr>
        <p:spPr>
          <a:xfrm>
            <a:off x="19990" y="3850667"/>
            <a:ext cx="1402948"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3.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khí</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7235" y="4245650"/>
            <a:ext cx="4572000" cy="1631216"/>
          </a:xfrm>
          <a:prstGeom prst="rect">
            <a:avLst/>
          </a:prstGeom>
        </p:spPr>
        <p:txBody>
          <a:bodyPr>
            <a:spAutoFit/>
          </a:bodyPr>
          <a:lstStyle/>
          <a:p>
            <a:r>
              <a:rPr lang="en-US" sz="2000" b="1" dirty="0" smtClean="0">
                <a:latin typeface="+mj-lt"/>
              </a:rPr>
              <a:t>-</a:t>
            </a:r>
            <a:r>
              <a:rPr lang="vi-VN" sz="2000" b="1" dirty="0" smtClean="0">
                <a:latin typeface="+mj-lt"/>
              </a:rPr>
              <a:t>Chất </a:t>
            </a:r>
            <a:r>
              <a:rPr lang="vi-VN" sz="2000" b="1" dirty="0">
                <a:latin typeface="+mj-lt"/>
              </a:rPr>
              <a:t>khí có khối lượng xác định nhưng không có hình dạng và thể tích xác định. Chất khí có thể lan tỏa theo mọi hướng và chiếm toàn bộ thể tích bất kì vật nào chứa nó.</a:t>
            </a:r>
            <a:endParaRPr lang="en-US" sz="2000" b="1" dirty="0">
              <a:latin typeface="+mj-lt"/>
            </a:endParaRPr>
          </a:p>
        </p:txBody>
      </p:sp>
    </p:spTree>
    <p:extLst>
      <p:ext uri="{BB962C8B-B14F-4D97-AF65-F5344CB8AC3E}">
        <p14:creationId xmlns:p14="http://schemas.microsoft.com/office/powerpoint/2010/main" val="83620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circle(in)">
                                      <p:cBhvr>
                                        <p:cTn id="22" dur="20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circle(in)">
                                      <p:cBhvr>
                                        <p:cTn id="27" dur="20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circle(in)">
                                      <p:cBhvr>
                                        <p:cTn id="32" dur="20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circle(in)">
                                      <p:cBhvr>
                                        <p:cTn id="37" dur="20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circle(in)">
                                      <p:cBhvr>
                                        <p:cTn id="42" dur="20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circle(in)">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a:xfrm>
            <a:off x="4769905"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2807179"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I.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ở </a:t>
            </a:r>
            <a:r>
              <a:rPr lang="en-US" sz="2000" b="1" dirty="0" err="1">
                <a:solidFill>
                  <a:srgbClr val="C00000"/>
                </a:solidFill>
                <a:latin typeface="Times New Roman" panose="02020603050405020304" pitchFamily="18" charset="0"/>
                <a:cs typeface="Times New Roman" panose="02020603050405020304" pitchFamily="18" charset="0"/>
              </a:rPr>
              <a:t>xung</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quanh</a:t>
            </a:r>
            <a:r>
              <a:rPr lang="en-US" sz="2000" b="1" dirty="0">
                <a:solidFill>
                  <a:srgbClr val="C00000"/>
                </a:solidFill>
                <a:latin typeface="Times New Roman" panose="02020603050405020304" pitchFamily="18" charset="0"/>
                <a:cs typeface="Times New Roman" panose="02020603050405020304" pitchFamily="18" charset="0"/>
              </a:rPr>
              <a:t> ta</a:t>
            </a:r>
          </a:p>
        </p:txBody>
      </p:sp>
      <p:sp>
        <p:nvSpPr>
          <p:cNvPr id="13" name="Rectangle 12"/>
          <p:cNvSpPr/>
          <p:nvPr/>
        </p:nvSpPr>
        <p:spPr>
          <a:xfrm>
            <a:off x="-32483" y="783859"/>
            <a:ext cx="2199641" cy="400110"/>
          </a:xfrm>
          <a:prstGeom prst="rect">
            <a:avLst/>
          </a:prstGeom>
        </p:spPr>
        <p:txBody>
          <a:bodyPr wrap="none">
            <a:spAutoFit/>
          </a:bodyPr>
          <a:lstStyle/>
          <a:p>
            <a:pPr lvl="0" fontAlgn="base"/>
            <a:r>
              <a:rPr lang="vi-VN" sz="2000" b="1" dirty="0">
                <a:solidFill>
                  <a:srgbClr val="C00000"/>
                </a:solidFill>
                <a:latin typeface="Times New Roman" pitchFamily="18" charset="0"/>
                <a:cs typeface="Times New Roman" pitchFamily="18" charset="0"/>
              </a:rPr>
              <a:t>II. Ba thể của chất</a:t>
            </a:r>
          </a:p>
        </p:txBody>
      </p:sp>
      <p:sp>
        <p:nvSpPr>
          <p:cNvPr id="7" name="Rectangle 6"/>
          <p:cNvSpPr/>
          <p:nvPr/>
        </p:nvSpPr>
        <p:spPr>
          <a:xfrm>
            <a:off x="0" y="1183969"/>
            <a:ext cx="1431802" cy="400110"/>
          </a:xfrm>
          <a:prstGeom prst="rect">
            <a:avLst/>
          </a:prstGeom>
        </p:spPr>
        <p:txBody>
          <a:bodyPr wrap="none">
            <a:spAutoFit/>
          </a:bodyPr>
          <a:lstStyle/>
          <a:p>
            <a:r>
              <a:rPr lang="en-US" sz="2000" b="1" dirty="0">
                <a:solidFill>
                  <a:srgbClr val="CC0000"/>
                </a:solidFill>
                <a:latin typeface="Times New Roman" panose="02020603050405020304" pitchFamily="18" charset="0"/>
                <a:cs typeface="Times New Roman" panose="02020603050405020304" pitchFamily="18" charset="0"/>
              </a:rPr>
              <a:t>1. </a:t>
            </a:r>
            <a:r>
              <a:rPr lang="en-US" sz="2000" b="1" dirty="0" err="1">
                <a:solidFill>
                  <a:srgbClr val="CC0000"/>
                </a:solidFill>
                <a:latin typeface="Times New Roman" panose="02020603050405020304" pitchFamily="18" charset="0"/>
                <a:cs typeface="Times New Roman" panose="02020603050405020304" pitchFamily="18" charset="0"/>
              </a:rPr>
              <a:t>Chất</a:t>
            </a:r>
            <a:r>
              <a:rPr lang="en-US" sz="2000" b="1" dirty="0">
                <a:solidFill>
                  <a:srgbClr val="CC0000"/>
                </a:solidFill>
                <a:latin typeface="Times New Roman" panose="02020603050405020304" pitchFamily="18" charset="0"/>
                <a:cs typeface="Times New Roman" panose="02020603050405020304" pitchFamily="18" charset="0"/>
              </a:rPr>
              <a:t> </a:t>
            </a:r>
            <a:r>
              <a:rPr lang="en-US" sz="2000" b="1" dirty="0" err="1">
                <a:solidFill>
                  <a:srgbClr val="CC0000"/>
                </a:solidFill>
                <a:latin typeface="Times New Roman" panose="02020603050405020304" pitchFamily="18" charset="0"/>
                <a:cs typeface="Times New Roman" panose="02020603050405020304" pitchFamily="18" charset="0"/>
              </a:rPr>
              <a:t>rắn</a:t>
            </a:r>
            <a:endParaRPr lang="en-US" sz="2000" b="1" dirty="0">
              <a:solidFill>
                <a:srgbClr val="CC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2483" y="1539246"/>
            <a:ext cx="4802388" cy="707886"/>
          </a:xfrm>
          <a:prstGeom prst="rect">
            <a:avLst/>
          </a:prstGeom>
        </p:spPr>
        <p:txBody>
          <a:bodyPr wrap="square">
            <a:spAutoFit/>
          </a:bodyPr>
          <a:lstStyle/>
          <a:p>
            <a:r>
              <a:rPr lang="en-US" sz="2000" b="1" dirty="0" smtClean="0">
                <a:latin typeface="+mj-lt"/>
              </a:rPr>
              <a:t>-</a:t>
            </a:r>
            <a:r>
              <a:rPr lang="vi-VN" sz="2000" b="1" dirty="0" smtClean="0">
                <a:latin typeface="+mj-lt"/>
              </a:rPr>
              <a:t>Chất </a:t>
            </a:r>
            <a:r>
              <a:rPr lang="vi-VN" sz="2000" b="1" dirty="0">
                <a:latin typeface="+mj-lt"/>
              </a:rPr>
              <a:t>rắn có khối lượng, hình dạng và thể tích xác định.</a:t>
            </a:r>
            <a:endParaRPr lang="en-US" sz="2000" b="1" dirty="0">
              <a:latin typeface="+mj-lt"/>
            </a:endParaRPr>
          </a:p>
        </p:txBody>
      </p:sp>
      <p:sp>
        <p:nvSpPr>
          <p:cNvPr id="9" name="TextBox 8"/>
          <p:cNvSpPr txBox="1"/>
          <p:nvPr/>
        </p:nvSpPr>
        <p:spPr>
          <a:xfrm>
            <a:off x="4850821" y="520470"/>
            <a:ext cx="3431968" cy="400110"/>
          </a:xfrm>
          <a:prstGeom prst="rect">
            <a:avLst/>
          </a:prstGeom>
          <a:noFill/>
        </p:spPr>
        <p:txBody>
          <a:bodyPr wrap="square" rtlCol="0">
            <a:spAutoFit/>
          </a:bodyPr>
          <a:lstStyle/>
          <a:p>
            <a:r>
              <a:rPr lang="en-US" sz="2000" b="1" i="1" dirty="0" err="1" smtClean="0">
                <a:solidFill>
                  <a:srgbClr val="0000CC"/>
                </a:solidFill>
                <a:latin typeface="Times New Roman" panose="02020603050405020304" pitchFamily="18" charset="0"/>
                <a:cs typeface="Times New Roman" panose="02020603050405020304" pitchFamily="18" charset="0"/>
              </a:rPr>
              <a:t>Đặc</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điểm</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của</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chất</a:t>
            </a:r>
            <a:r>
              <a:rPr lang="en-US" sz="2000" b="1" i="1" dirty="0" smtClean="0">
                <a:solidFill>
                  <a:srgbClr val="0000CC"/>
                </a:solidFill>
                <a:latin typeface="Times New Roman" panose="02020603050405020304" pitchFamily="18" charset="0"/>
                <a:cs typeface="Times New Roman" panose="02020603050405020304" pitchFamily="18" charset="0"/>
              </a:rPr>
              <a:t> </a:t>
            </a:r>
            <a:r>
              <a:rPr lang="en-US" sz="2000" b="1" i="1" dirty="0" err="1" smtClean="0">
                <a:solidFill>
                  <a:srgbClr val="0000CC"/>
                </a:solidFill>
                <a:latin typeface="Times New Roman" panose="02020603050405020304" pitchFamily="18" charset="0"/>
                <a:cs typeface="Times New Roman" panose="02020603050405020304" pitchFamily="18" charset="0"/>
              </a:rPr>
              <a:t>khí</a:t>
            </a:r>
            <a:r>
              <a:rPr lang="en-US" sz="2000" b="1" i="1" dirty="0" smtClean="0">
                <a:solidFill>
                  <a:srgbClr val="0000CC"/>
                </a:solidFill>
                <a:latin typeface="Times New Roman" panose="02020603050405020304" pitchFamily="18" charset="0"/>
                <a:cs typeface="Times New Roman" panose="02020603050405020304" pitchFamily="18" charset="0"/>
              </a:rPr>
              <a:t>?</a:t>
            </a:r>
            <a:endParaRPr lang="en-US" sz="2000" b="1" i="1" dirty="0">
              <a:solidFill>
                <a:srgbClr val="0000CC"/>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895014" y="2750898"/>
            <a:ext cx="3939569" cy="1938992"/>
          </a:xfrm>
          <a:prstGeom prst="rect">
            <a:avLst/>
          </a:prstGeom>
        </p:spPr>
        <p:txBody>
          <a:bodyPr wrap="square">
            <a:spAutoFit/>
          </a:bodyPr>
          <a:lstStyle/>
          <a:p>
            <a:r>
              <a:rPr lang="vi-VN" sz="2000" b="1" dirty="0">
                <a:solidFill>
                  <a:srgbClr val="FF0000"/>
                </a:solidFill>
                <a:latin typeface="Times New Roman" panose="02020603050405020304" pitchFamily="18" charset="0"/>
                <a:cs typeface="Times New Roman" panose="02020603050405020304" pitchFamily="18" charset="0"/>
              </a:rPr>
              <a:t>Đặc điểm</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Có khối lượng xác định</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Hình dạng và thể tích không xác định</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Các hạt chuyển động tự do</a:t>
            </a:r>
            <a:r>
              <a:rPr lang="vi-VN" sz="2000" b="1" dirty="0" smtClean="0">
                <a:solidFill>
                  <a:srgbClr val="FF0000"/>
                </a:solidFill>
                <a:latin typeface="Times New Roman" panose="02020603050405020304" pitchFamily="18" charset="0"/>
                <a:cs typeface="Times New Roman" panose="02020603050405020304" pitchFamily="18" charset="0"/>
              </a:rPr>
              <a:t>.</a:t>
            </a:r>
            <a:endParaRPr lang="vi-VN" sz="2000" b="1" dirty="0">
              <a:solidFill>
                <a:srgbClr val="FF0000"/>
              </a:solidFill>
              <a:latin typeface="Times New Roman" panose="02020603050405020304" pitchFamily="18" charset="0"/>
              <a:cs typeface="Times New Roman" panose="02020603050405020304" pitchFamily="18" charset="0"/>
            </a:endParaRPr>
          </a:p>
          <a:p>
            <a:r>
              <a:rPr lang="vi-VN" sz="2000" b="1" dirty="0">
                <a:solidFill>
                  <a:srgbClr val="FF0000"/>
                </a:solidFill>
                <a:latin typeface="Times New Roman" panose="02020603050405020304" pitchFamily="18" charset="0"/>
                <a:cs typeface="Times New Roman" panose="02020603050405020304" pitchFamily="18" charset="0"/>
              </a:rPr>
              <a:t>- Dễ bị nén.</a:t>
            </a:r>
          </a:p>
        </p:txBody>
      </p:sp>
      <p:sp>
        <p:nvSpPr>
          <p:cNvPr id="14" name="Rectangle 13"/>
          <p:cNvSpPr/>
          <p:nvPr/>
        </p:nvSpPr>
        <p:spPr>
          <a:xfrm>
            <a:off x="43527" y="2217727"/>
            <a:ext cx="1516762"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2.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lỏng</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32483" y="2593772"/>
            <a:ext cx="4982945" cy="1323439"/>
          </a:xfrm>
          <a:prstGeom prst="rect">
            <a:avLst/>
          </a:prstGeom>
        </p:spPr>
        <p:txBody>
          <a:bodyPr wrap="square">
            <a:spAutoFit/>
          </a:bodyPr>
          <a:lstStyle/>
          <a:p>
            <a:r>
              <a:rPr lang="en-US" sz="2000" b="1" dirty="0" smtClean="0">
                <a:latin typeface="Times New Roman" panose="02020603050405020304" pitchFamily="18" charset="0"/>
                <a:cs typeface="Times New Roman" panose="02020603050405020304" pitchFamily="18" charset="0"/>
              </a:rPr>
              <a:t>-</a:t>
            </a:r>
            <a:r>
              <a:rPr lang="vi-VN" sz="2000" b="1" dirty="0" smtClean="0">
                <a:latin typeface="Times New Roman" panose="02020603050405020304" pitchFamily="18" charset="0"/>
                <a:cs typeface="Times New Roman" panose="02020603050405020304" pitchFamily="18" charset="0"/>
              </a:rPr>
              <a:t>Chất </a:t>
            </a:r>
            <a:r>
              <a:rPr lang="vi-VN" sz="2000" b="1" dirty="0">
                <a:latin typeface="Times New Roman" panose="02020603050405020304" pitchFamily="18" charset="0"/>
                <a:cs typeface="Times New Roman" panose="02020603050405020304" pitchFamily="18" charset="0"/>
              </a:rPr>
              <a:t>lỏng có khối lượng và thể tích xác định. Chất lỏng không có hình dạng xác định mà có hình dạng của vật chứa nó. Chất lỏng dễ chảy.</a:t>
            </a:r>
            <a:endParaRPr lang="en-US" sz="2000"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9990" y="3850667"/>
            <a:ext cx="1402948" cy="400110"/>
          </a:xfrm>
          <a:prstGeom prst="rect">
            <a:avLst/>
          </a:prstGeom>
        </p:spPr>
        <p:txBody>
          <a:bodyPr wrap="none">
            <a:spAutoFit/>
          </a:bodyPr>
          <a:lstStyle/>
          <a:p>
            <a:r>
              <a:rPr lang="en-US" sz="2000" b="1" dirty="0">
                <a:solidFill>
                  <a:srgbClr val="C00000"/>
                </a:solidFill>
                <a:latin typeface="Times New Roman" panose="02020603050405020304" pitchFamily="18" charset="0"/>
                <a:cs typeface="Times New Roman" panose="02020603050405020304" pitchFamily="18" charset="0"/>
              </a:rPr>
              <a:t>3. </a:t>
            </a:r>
            <a:r>
              <a:rPr lang="en-US" sz="2000" b="1" dirty="0" err="1">
                <a:solidFill>
                  <a:srgbClr val="C00000"/>
                </a:solidFill>
                <a:latin typeface="Times New Roman" panose="02020603050405020304" pitchFamily="18" charset="0"/>
                <a:cs typeface="Times New Roman" panose="02020603050405020304" pitchFamily="18" charset="0"/>
              </a:rPr>
              <a:t>Chất</a:t>
            </a:r>
            <a:r>
              <a:rPr lang="en-US" sz="2000" b="1" dirty="0">
                <a:solidFill>
                  <a:srgbClr val="C00000"/>
                </a:solidFill>
                <a:latin typeface="Times New Roman" panose="020206030504050203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cs typeface="Times New Roman" panose="02020603050405020304" pitchFamily="18" charset="0"/>
              </a:rPr>
              <a:t>khí</a:t>
            </a:r>
            <a:endParaRPr lang="en-US" sz="2000" b="1" dirty="0">
              <a:solidFill>
                <a:srgbClr val="C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17235" y="4245650"/>
            <a:ext cx="4572000" cy="1631216"/>
          </a:xfrm>
          <a:prstGeom prst="rect">
            <a:avLst/>
          </a:prstGeom>
        </p:spPr>
        <p:txBody>
          <a:bodyPr>
            <a:spAutoFit/>
          </a:bodyPr>
          <a:lstStyle/>
          <a:p>
            <a:r>
              <a:rPr lang="en-US" sz="2000" b="1" dirty="0" smtClean="0">
                <a:latin typeface="+mj-lt"/>
              </a:rPr>
              <a:t>-</a:t>
            </a:r>
            <a:r>
              <a:rPr lang="vi-VN" sz="2000" b="1" dirty="0" smtClean="0">
                <a:latin typeface="+mj-lt"/>
              </a:rPr>
              <a:t>Chất </a:t>
            </a:r>
            <a:r>
              <a:rPr lang="vi-VN" sz="2000" b="1" dirty="0">
                <a:latin typeface="+mj-lt"/>
              </a:rPr>
              <a:t>khí có khối lượng xác định nhưng không có hình dạng và thể tích xác định. Chất khí có thể lan tỏa theo mọi hướng và chiếm toàn bộ thể tích bất kì vật nào chứa nó.</a:t>
            </a:r>
            <a:endParaRPr lang="en-US" sz="2000" b="1" dirty="0">
              <a:latin typeface="+mj-lt"/>
            </a:endParaRPr>
          </a:p>
        </p:txBody>
      </p:sp>
      <p:pic>
        <p:nvPicPr>
          <p:cNvPr id="10" name="Picture 9"/>
          <p:cNvPicPr>
            <a:picLocks noChangeAspect="1"/>
          </p:cNvPicPr>
          <p:nvPr/>
        </p:nvPicPr>
        <p:blipFill>
          <a:blip r:embed="rId2"/>
          <a:stretch>
            <a:fillRect/>
          </a:stretch>
        </p:blipFill>
        <p:spPr>
          <a:xfrm>
            <a:off x="4918079" y="874859"/>
            <a:ext cx="2691488" cy="1794646"/>
          </a:xfrm>
          <a:prstGeom prst="rect">
            <a:avLst/>
          </a:prstGeom>
        </p:spPr>
      </p:pic>
      <p:pic>
        <p:nvPicPr>
          <p:cNvPr id="12" name="Picture 11"/>
          <p:cNvPicPr>
            <a:picLocks noChangeAspect="1"/>
          </p:cNvPicPr>
          <p:nvPr/>
        </p:nvPicPr>
        <p:blipFill>
          <a:blip r:embed="rId3"/>
          <a:stretch>
            <a:fillRect/>
          </a:stretch>
        </p:blipFill>
        <p:spPr>
          <a:xfrm>
            <a:off x="4895014" y="5025100"/>
            <a:ext cx="3503221" cy="1444857"/>
          </a:xfrm>
          <a:prstGeom prst="rect">
            <a:avLst/>
          </a:prstGeom>
        </p:spPr>
      </p:pic>
    </p:spTree>
    <p:extLst>
      <p:ext uri="{BB962C8B-B14F-4D97-AF65-F5344CB8AC3E}">
        <p14:creationId xmlns:p14="http://schemas.microsoft.com/office/powerpoint/2010/main" val="1582456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circle(in)">
                                      <p:cBhvr>
                                        <p:cTn id="17" dur="2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1">
                                            <p:txEl>
                                              <p:pRg st="1" end="1"/>
                                            </p:txEl>
                                          </p:spTgt>
                                        </p:tgtEl>
                                        <p:attrNameLst>
                                          <p:attrName>style.visibility</p:attrName>
                                        </p:attrNameLst>
                                      </p:cBhvr>
                                      <p:to>
                                        <p:strVal val="visible"/>
                                      </p:to>
                                    </p:set>
                                    <p:animEffect transition="in" filter="circle(in)">
                                      <p:cBhvr>
                                        <p:cTn id="22" dur="2000"/>
                                        <p:tgtEl>
                                          <p:spTgt spid="11">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xEl>
                                              <p:pRg st="2" end="2"/>
                                            </p:txEl>
                                          </p:spTgt>
                                        </p:tgtEl>
                                        <p:attrNameLst>
                                          <p:attrName>style.visibility</p:attrName>
                                        </p:attrNameLst>
                                      </p:cBhvr>
                                      <p:to>
                                        <p:strVal val="visible"/>
                                      </p:to>
                                    </p:set>
                                    <p:animEffect transition="in" filter="circle(in)">
                                      <p:cBhvr>
                                        <p:cTn id="27" dur="2000"/>
                                        <p:tgtEl>
                                          <p:spTgt spid="11">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1">
                                            <p:txEl>
                                              <p:pRg st="3" end="3"/>
                                            </p:txEl>
                                          </p:spTgt>
                                        </p:tgtEl>
                                        <p:attrNameLst>
                                          <p:attrName>style.visibility</p:attrName>
                                        </p:attrNameLst>
                                      </p:cBhvr>
                                      <p:to>
                                        <p:strVal val="visible"/>
                                      </p:to>
                                    </p:set>
                                    <p:animEffect transition="in" filter="circle(in)">
                                      <p:cBhvr>
                                        <p:cTn id="32" dur="2000"/>
                                        <p:tgtEl>
                                          <p:spTgt spid="11">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1">
                                            <p:txEl>
                                              <p:pRg st="4" end="4"/>
                                            </p:txEl>
                                          </p:spTgt>
                                        </p:tgtEl>
                                        <p:attrNameLst>
                                          <p:attrName>style.visibility</p:attrName>
                                        </p:attrNameLst>
                                      </p:cBhvr>
                                      <p:to>
                                        <p:strVal val="visible"/>
                                      </p:to>
                                    </p:set>
                                    <p:animEffect transition="in" filter="circle(in)">
                                      <p:cBhvr>
                                        <p:cTn id="37" dur="2000"/>
                                        <p:tgtEl>
                                          <p:spTgt spid="1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94862"/>
            <a:ext cx="9049423" cy="5090301"/>
          </a:xfrm>
          <a:prstGeom prst="rect">
            <a:avLst/>
          </a:prstGeom>
        </p:spPr>
      </p:pic>
    </p:spTree>
    <p:extLst>
      <p:ext uri="{BB962C8B-B14F-4D97-AF65-F5344CB8AC3E}">
        <p14:creationId xmlns:p14="http://schemas.microsoft.com/office/powerpoint/2010/main" val="16168629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33695" y="239877"/>
            <a:ext cx="4711546" cy="461665"/>
          </a:xfrm>
          <a:prstGeom prst="rect">
            <a:avLst/>
          </a:prstGeom>
        </p:spPr>
        <p:txBody>
          <a:bodyPr wrap="none">
            <a:spAutoFit/>
          </a:bodyPr>
          <a:lstStyle/>
          <a:p>
            <a:r>
              <a:rPr lang="vi-VN" sz="2400" b="1" dirty="0">
                <a:solidFill>
                  <a:srgbClr val="006600"/>
                </a:solidFill>
                <a:latin typeface="Times New Roman" panose="02020603050405020304" pitchFamily="18" charset="0"/>
                <a:cs typeface="Times New Roman" panose="02020603050405020304" pitchFamily="18" charset="0"/>
              </a:rPr>
              <a:t>Sơ đồ tư duy: Sự đa dạng của chất</a:t>
            </a:r>
            <a:endParaRPr lang="en-US" sz="2400" b="1" dirty="0">
              <a:solidFill>
                <a:srgbClr val="0066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 y="701542"/>
            <a:ext cx="9189985" cy="6156458"/>
          </a:xfrm>
          <a:prstGeom prst="rect">
            <a:avLst/>
          </a:prstGeom>
        </p:spPr>
      </p:pic>
    </p:spTree>
    <p:extLst>
      <p:ext uri="{BB962C8B-B14F-4D97-AF65-F5344CB8AC3E}">
        <p14:creationId xmlns:p14="http://schemas.microsoft.com/office/powerpoint/2010/main" val="314233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03426" y="144874"/>
            <a:ext cx="2464008"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C.LUYỆN </a:t>
            </a:r>
            <a:r>
              <a:rPr lang="en-US" sz="2400" b="1" dirty="0">
                <a:solidFill>
                  <a:srgbClr val="006600"/>
                </a:solidFill>
                <a:latin typeface="Times New Roman" panose="02020603050405020304" pitchFamily="18" charset="0"/>
                <a:cs typeface="Times New Roman" panose="02020603050405020304" pitchFamily="18" charset="0"/>
              </a:rPr>
              <a:t>TẬP .</a:t>
            </a:r>
            <a:r>
              <a:rPr lang="en-US" sz="2400" b="1" dirty="0" smtClean="0">
                <a:solidFill>
                  <a:srgbClr val="006600"/>
                </a:solidFill>
                <a:latin typeface="Times New Roman" panose="02020603050405020304" pitchFamily="18" charset="0"/>
                <a:cs typeface="Times New Roman" panose="02020603050405020304" pitchFamily="18" charset="0"/>
              </a:rPr>
              <a:t> </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184067" y="606539"/>
            <a:ext cx="8651174" cy="400110"/>
          </a:xfrm>
          <a:prstGeom prst="rect">
            <a:avLst/>
          </a:prstGeom>
        </p:spPr>
        <p:txBody>
          <a:bodyPr wrap="square">
            <a:spAutoFit/>
          </a:bodyPr>
          <a:lstStyle/>
          <a:p>
            <a:r>
              <a:rPr lang="en-US" sz="2000" b="1" i="1" dirty="0" err="1">
                <a:solidFill>
                  <a:srgbClr val="0000CC"/>
                </a:solidFill>
                <a:latin typeface="Times New Roman" panose="02020603050405020304" pitchFamily="18" charset="0"/>
                <a:cs typeface="Times New Roman" panose="02020603050405020304" pitchFamily="18" charset="0"/>
              </a:rPr>
              <a:t>Tìm</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hiểu</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những</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chất</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quanh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em</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để</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hoàn</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thành</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bảng</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theo</a:t>
            </a:r>
            <a:r>
              <a:rPr lang="en-US" sz="2000" b="1" i="1" dirty="0">
                <a:solidFill>
                  <a:srgbClr val="0000CC"/>
                </a:solidFill>
                <a:latin typeface="Times New Roman" panose="02020603050405020304" pitchFamily="18" charset="0"/>
                <a:cs typeface="Times New Roman" panose="02020603050405020304" pitchFamily="18" charset="0"/>
              </a:rPr>
              <a:t> </a:t>
            </a:r>
            <a:r>
              <a:rPr lang="en-US" sz="2000" b="1" i="1" dirty="0" err="1">
                <a:solidFill>
                  <a:srgbClr val="0000CC"/>
                </a:solidFill>
                <a:latin typeface="Times New Roman" panose="02020603050405020304" pitchFamily="18" charset="0"/>
                <a:cs typeface="Times New Roman" panose="02020603050405020304" pitchFamily="18" charset="0"/>
              </a:rPr>
              <a:t>gợi</a:t>
            </a:r>
            <a:r>
              <a:rPr lang="en-US" sz="2000" b="1" i="1" dirty="0">
                <a:solidFill>
                  <a:srgbClr val="0000CC"/>
                </a:solidFill>
                <a:latin typeface="Times New Roman" panose="02020603050405020304" pitchFamily="18" charset="0"/>
                <a:cs typeface="Times New Roman" panose="02020603050405020304" pitchFamily="18" charset="0"/>
              </a:rPr>
              <a:t> ý </a:t>
            </a:r>
            <a:r>
              <a:rPr lang="en-US" sz="2000" b="1" i="1" dirty="0" err="1">
                <a:solidFill>
                  <a:srgbClr val="0000CC"/>
                </a:solidFill>
                <a:latin typeface="Times New Roman" panose="02020603050405020304" pitchFamily="18" charset="0"/>
                <a:cs typeface="Times New Roman" panose="02020603050405020304" pitchFamily="18" charset="0"/>
              </a:rPr>
              <a:t>sau</a:t>
            </a:r>
            <a:r>
              <a:rPr lang="en-US" sz="2000" b="1" i="1" dirty="0" smtClean="0">
                <a:solidFill>
                  <a:srgbClr val="0000CC"/>
                </a:solidFill>
                <a:latin typeface="Times New Roman" panose="02020603050405020304" pitchFamily="18" charset="0"/>
                <a:cs typeface="Times New Roman" panose="02020603050405020304" pitchFamily="18" charset="0"/>
              </a:rPr>
              <a:t>:</a:t>
            </a:r>
            <a:endParaRPr lang="en-US" sz="2000" b="1" i="1" dirty="0">
              <a:solidFill>
                <a:srgbClr val="0000CC"/>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3793" y="1006649"/>
            <a:ext cx="8821448" cy="5308795"/>
          </a:xfrm>
          <a:prstGeom prst="rect">
            <a:avLst/>
          </a:prstGeom>
        </p:spPr>
      </p:pic>
      <p:sp>
        <p:nvSpPr>
          <p:cNvPr id="5" name="Rectangle 4"/>
          <p:cNvSpPr/>
          <p:nvPr/>
        </p:nvSpPr>
        <p:spPr>
          <a:xfrm>
            <a:off x="332509" y="2671948"/>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86940" y="2671947"/>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7" name="Rectangle 6"/>
          <p:cNvSpPr/>
          <p:nvPr/>
        </p:nvSpPr>
        <p:spPr>
          <a:xfrm>
            <a:off x="4436392" y="2671947"/>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8" name="Rectangle 7"/>
          <p:cNvSpPr/>
          <p:nvPr/>
        </p:nvSpPr>
        <p:spPr>
          <a:xfrm>
            <a:off x="6485844" y="2671947"/>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9" name="Rectangle 8"/>
          <p:cNvSpPr/>
          <p:nvPr/>
        </p:nvSpPr>
        <p:spPr>
          <a:xfrm>
            <a:off x="332509" y="3431968"/>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381961" y="3445669"/>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4446156" y="3445668"/>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6478948" y="3431967"/>
            <a:ext cx="2042556" cy="7600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17766" y="4191988"/>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4" name="Rectangle 13"/>
          <p:cNvSpPr/>
          <p:nvPr/>
        </p:nvSpPr>
        <p:spPr>
          <a:xfrm>
            <a:off x="2392781" y="4191988"/>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4446156" y="4201373"/>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6478948" y="4187673"/>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328586" y="5205098"/>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8" name="Rectangle 17"/>
          <p:cNvSpPr/>
          <p:nvPr/>
        </p:nvSpPr>
        <p:spPr>
          <a:xfrm>
            <a:off x="2381961" y="5197077"/>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4429496" y="5189571"/>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
        <p:nvSpPr>
          <p:cNvPr id="20" name="Rectangle 19"/>
          <p:cNvSpPr/>
          <p:nvPr/>
        </p:nvSpPr>
        <p:spPr>
          <a:xfrm>
            <a:off x="6495608" y="5197077"/>
            <a:ext cx="2042556" cy="10094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0000CC"/>
                </a:solidFill>
                <a:latin typeface="Times New Roman" panose="02020603050405020304" pitchFamily="18" charset="0"/>
                <a:cs typeface="Times New Roman" panose="02020603050405020304" pitchFamily="18" charset="0"/>
              </a:rPr>
              <a:t>?</a:t>
            </a:r>
            <a:endParaRPr lang="en-US" sz="2400" b="1" dirty="0">
              <a:solidFill>
                <a:srgbClr val="0000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98798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0" nodeType="clickEffect">
                                  <p:stCondLst>
                                    <p:cond delay="0"/>
                                  </p:stCondLst>
                                  <p:childTnLst>
                                    <p:anim calcmode="lin" valueType="num">
                                      <p:cBhvr>
                                        <p:cTn id="13" dur="500"/>
                                        <p:tgtEl>
                                          <p:spTgt spid="6"/>
                                        </p:tgtEl>
                                        <p:attrNameLst>
                                          <p:attrName>ppt_w</p:attrName>
                                        </p:attrNameLst>
                                      </p:cBhvr>
                                      <p:tavLst>
                                        <p:tav tm="0">
                                          <p:val>
                                            <p:strVal val="ppt_w"/>
                                          </p:val>
                                        </p:tav>
                                        <p:tav tm="100000">
                                          <p:val>
                                            <p:fltVal val="0"/>
                                          </p:val>
                                        </p:tav>
                                      </p:tavLst>
                                    </p:anim>
                                    <p:anim calcmode="lin" valueType="num">
                                      <p:cBhvr>
                                        <p:cTn id="14" dur="500"/>
                                        <p:tgtEl>
                                          <p:spTgt spid="6"/>
                                        </p:tgtEl>
                                        <p:attrNameLst>
                                          <p:attrName>ppt_h</p:attrName>
                                        </p:attrNameLst>
                                      </p:cBhvr>
                                      <p:tavLst>
                                        <p:tav tm="0">
                                          <p:val>
                                            <p:strVal val="ppt_h"/>
                                          </p:val>
                                        </p:tav>
                                        <p:tav tm="100000">
                                          <p:val>
                                            <p:fltVal val="0"/>
                                          </p:val>
                                        </p:tav>
                                      </p:tavLst>
                                    </p:anim>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7"/>
                                        </p:tgtEl>
                                        <p:attrNameLst>
                                          <p:attrName>ppt_w</p:attrName>
                                        </p:attrNameLst>
                                      </p:cBhvr>
                                      <p:tavLst>
                                        <p:tav tm="0">
                                          <p:val>
                                            <p:strVal val="ppt_w"/>
                                          </p:val>
                                        </p:tav>
                                        <p:tav tm="100000">
                                          <p:val>
                                            <p:fltVal val="0"/>
                                          </p:val>
                                        </p:tav>
                                      </p:tavLst>
                                    </p:anim>
                                    <p:anim calcmode="lin" valueType="num">
                                      <p:cBhvr>
                                        <p:cTn id="21" dur="500"/>
                                        <p:tgtEl>
                                          <p:spTgt spid="7"/>
                                        </p:tgtEl>
                                        <p:attrNameLst>
                                          <p:attrName>ppt_h</p:attrName>
                                        </p:attrNameLst>
                                      </p:cBhvr>
                                      <p:tavLst>
                                        <p:tav tm="0">
                                          <p:val>
                                            <p:strVal val="ppt_h"/>
                                          </p:val>
                                        </p:tav>
                                        <p:tav tm="100000">
                                          <p:val>
                                            <p:fltVal val="0"/>
                                          </p:val>
                                        </p:tav>
                                      </p:tavLst>
                                    </p:anim>
                                    <p:animEffect transition="out" filter="fade">
                                      <p:cBhvr>
                                        <p:cTn id="22" dur="500"/>
                                        <p:tgtEl>
                                          <p:spTgt spid="7"/>
                                        </p:tgtEl>
                                      </p:cBhvr>
                                    </p:animEffect>
                                    <p:set>
                                      <p:cBhvr>
                                        <p:cTn id="23" dur="1" fill="hold">
                                          <p:stCondLst>
                                            <p:cond delay="499"/>
                                          </p:stCondLst>
                                        </p:cTn>
                                        <p:tgtEl>
                                          <p:spTgt spid="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grpId="0" nodeType="clickEffect">
                                  <p:stCondLst>
                                    <p:cond delay="0"/>
                                  </p:stCondLst>
                                  <p:childTnLst>
                                    <p:anim calcmode="lin" valueType="num">
                                      <p:cBhvr>
                                        <p:cTn id="27" dur="500"/>
                                        <p:tgtEl>
                                          <p:spTgt spid="8"/>
                                        </p:tgtEl>
                                        <p:attrNameLst>
                                          <p:attrName>ppt_w</p:attrName>
                                        </p:attrNameLst>
                                      </p:cBhvr>
                                      <p:tavLst>
                                        <p:tav tm="0">
                                          <p:val>
                                            <p:strVal val="ppt_w"/>
                                          </p:val>
                                        </p:tav>
                                        <p:tav tm="100000">
                                          <p:val>
                                            <p:fltVal val="0"/>
                                          </p:val>
                                        </p:tav>
                                      </p:tavLst>
                                    </p:anim>
                                    <p:anim calcmode="lin" valueType="num">
                                      <p:cBhvr>
                                        <p:cTn id="28" dur="500"/>
                                        <p:tgtEl>
                                          <p:spTgt spid="8"/>
                                        </p:tgtEl>
                                        <p:attrNameLst>
                                          <p:attrName>ppt_h</p:attrName>
                                        </p:attrNameLst>
                                      </p:cBhvr>
                                      <p:tavLst>
                                        <p:tav tm="0">
                                          <p:val>
                                            <p:strVal val="ppt_h"/>
                                          </p:val>
                                        </p:tav>
                                        <p:tav tm="100000">
                                          <p:val>
                                            <p:fltVal val="0"/>
                                          </p:val>
                                        </p:tav>
                                      </p:tavLst>
                                    </p:anim>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grpId="0" nodeType="clickEffect">
                                  <p:stCondLst>
                                    <p:cond delay="0"/>
                                  </p:stCondLst>
                                  <p:childTnLst>
                                    <p:anim calcmode="lin" valueType="num">
                                      <p:cBhvr>
                                        <p:cTn id="34" dur="500"/>
                                        <p:tgtEl>
                                          <p:spTgt spid="9"/>
                                        </p:tgtEl>
                                        <p:attrNameLst>
                                          <p:attrName>ppt_w</p:attrName>
                                        </p:attrNameLst>
                                      </p:cBhvr>
                                      <p:tavLst>
                                        <p:tav tm="0">
                                          <p:val>
                                            <p:strVal val="ppt_w"/>
                                          </p:val>
                                        </p:tav>
                                        <p:tav tm="100000">
                                          <p:val>
                                            <p:fltVal val="0"/>
                                          </p:val>
                                        </p:tav>
                                      </p:tavLst>
                                    </p:anim>
                                    <p:anim calcmode="lin" valueType="num">
                                      <p:cBhvr>
                                        <p:cTn id="35" dur="500"/>
                                        <p:tgtEl>
                                          <p:spTgt spid="9"/>
                                        </p:tgtEl>
                                        <p:attrNameLst>
                                          <p:attrName>ppt_h</p:attrName>
                                        </p:attrNameLst>
                                      </p:cBhvr>
                                      <p:tavLst>
                                        <p:tav tm="0">
                                          <p:val>
                                            <p:strVal val="ppt_h"/>
                                          </p:val>
                                        </p:tav>
                                        <p:tav tm="100000">
                                          <p:val>
                                            <p:fltVal val="0"/>
                                          </p:val>
                                        </p:tav>
                                      </p:tavLst>
                                    </p:anim>
                                    <p:animEffect transition="out" filter="fade">
                                      <p:cBhvr>
                                        <p:cTn id="36" dur="500"/>
                                        <p:tgtEl>
                                          <p:spTgt spid="9"/>
                                        </p:tgtEl>
                                      </p:cBhvr>
                                    </p:animEffect>
                                    <p:set>
                                      <p:cBhvr>
                                        <p:cTn id="37" dur="1" fill="hold">
                                          <p:stCondLst>
                                            <p:cond delay="4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grpId="0" nodeType="clickEffect">
                                  <p:stCondLst>
                                    <p:cond delay="0"/>
                                  </p:stCondLst>
                                  <p:childTnLst>
                                    <p:anim calcmode="lin" valueType="num">
                                      <p:cBhvr>
                                        <p:cTn id="41" dur="500"/>
                                        <p:tgtEl>
                                          <p:spTgt spid="10"/>
                                        </p:tgtEl>
                                        <p:attrNameLst>
                                          <p:attrName>ppt_w</p:attrName>
                                        </p:attrNameLst>
                                      </p:cBhvr>
                                      <p:tavLst>
                                        <p:tav tm="0">
                                          <p:val>
                                            <p:strVal val="ppt_w"/>
                                          </p:val>
                                        </p:tav>
                                        <p:tav tm="100000">
                                          <p:val>
                                            <p:fltVal val="0"/>
                                          </p:val>
                                        </p:tav>
                                      </p:tavLst>
                                    </p:anim>
                                    <p:anim calcmode="lin" valueType="num">
                                      <p:cBhvr>
                                        <p:cTn id="42" dur="500"/>
                                        <p:tgtEl>
                                          <p:spTgt spid="10"/>
                                        </p:tgtEl>
                                        <p:attrNameLst>
                                          <p:attrName>ppt_h</p:attrName>
                                        </p:attrNameLst>
                                      </p:cBhvr>
                                      <p:tavLst>
                                        <p:tav tm="0">
                                          <p:val>
                                            <p:strVal val="ppt_h"/>
                                          </p:val>
                                        </p:tav>
                                        <p:tav tm="100000">
                                          <p:val>
                                            <p:fltVal val="0"/>
                                          </p:val>
                                        </p:tav>
                                      </p:tavLst>
                                    </p:anim>
                                    <p:animEffect transition="out" filter="fade">
                                      <p:cBhvr>
                                        <p:cTn id="43" dur="500"/>
                                        <p:tgtEl>
                                          <p:spTgt spid="10"/>
                                        </p:tgtEl>
                                      </p:cBhvr>
                                    </p:animEffect>
                                    <p:set>
                                      <p:cBhvr>
                                        <p:cTn id="44" dur="1" fill="hold">
                                          <p:stCondLst>
                                            <p:cond delay="499"/>
                                          </p:stCondLst>
                                        </p:cTn>
                                        <p:tgtEl>
                                          <p:spTgt spid="10"/>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grpId="0" nodeType="clickEffect">
                                  <p:stCondLst>
                                    <p:cond delay="0"/>
                                  </p:stCondLst>
                                  <p:childTnLst>
                                    <p:anim calcmode="lin" valueType="num">
                                      <p:cBhvr>
                                        <p:cTn id="48" dur="500"/>
                                        <p:tgtEl>
                                          <p:spTgt spid="11"/>
                                        </p:tgtEl>
                                        <p:attrNameLst>
                                          <p:attrName>ppt_w</p:attrName>
                                        </p:attrNameLst>
                                      </p:cBhvr>
                                      <p:tavLst>
                                        <p:tav tm="0">
                                          <p:val>
                                            <p:strVal val="ppt_w"/>
                                          </p:val>
                                        </p:tav>
                                        <p:tav tm="100000">
                                          <p:val>
                                            <p:fltVal val="0"/>
                                          </p:val>
                                        </p:tav>
                                      </p:tavLst>
                                    </p:anim>
                                    <p:anim calcmode="lin" valueType="num">
                                      <p:cBhvr>
                                        <p:cTn id="49" dur="500"/>
                                        <p:tgtEl>
                                          <p:spTgt spid="11"/>
                                        </p:tgtEl>
                                        <p:attrNameLst>
                                          <p:attrName>ppt_h</p:attrName>
                                        </p:attrNameLst>
                                      </p:cBhvr>
                                      <p:tavLst>
                                        <p:tav tm="0">
                                          <p:val>
                                            <p:strVal val="ppt_h"/>
                                          </p:val>
                                        </p:tav>
                                        <p:tav tm="100000">
                                          <p:val>
                                            <p:fltVal val="0"/>
                                          </p:val>
                                        </p:tav>
                                      </p:tavLst>
                                    </p:anim>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grpId="0" nodeType="clickEffect">
                                  <p:stCondLst>
                                    <p:cond delay="0"/>
                                  </p:stCondLst>
                                  <p:childTnLst>
                                    <p:anim calcmode="lin" valueType="num">
                                      <p:cBhvr>
                                        <p:cTn id="55" dur="500"/>
                                        <p:tgtEl>
                                          <p:spTgt spid="12"/>
                                        </p:tgtEl>
                                        <p:attrNameLst>
                                          <p:attrName>ppt_w</p:attrName>
                                        </p:attrNameLst>
                                      </p:cBhvr>
                                      <p:tavLst>
                                        <p:tav tm="0">
                                          <p:val>
                                            <p:strVal val="ppt_w"/>
                                          </p:val>
                                        </p:tav>
                                        <p:tav tm="100000">
                                          <p:val>
                                            <p:fltVal val="0"/>
                                          </p:val>
                                        </p:tav>
                                      </p:tavLst>
                                    </p:anim>
                                    <p:anim calcmode="lin" valueType="num">
                                      <p:cBhvr>
                                        <p:cTn id="56" dur="500"/>
                                        <p:tgtEl>
                                          <p:spTgt spid="12"/>
                                        </p:tgtEl>
                                        <p:attrNameLst>
                                          <p:attrName>ppt_h</p:attrName>
                                        </p:attrNameLst>
                                      </p:cBhvr>
                                      <p:tavLst>
                                        <p:tav tm="0">
                                          <p:val>
                                            <p:strVal val="ppt_h"/>
                                          </p:val>
                                        </p:tav>
                                        <p:tav tm="100000">
                                          <p:val>
                                            <p:fltVal val="0"/>
                                          </p:val>
                                        </p:tav>
                                      </p:tavLst>
                                    </p:anim>
                                    <p:animEffect transition="out" filter="fade">
                                      <p:cBhvr>
                                        <p:cTn id="57" dur="500"/>
                                        <p:tgtEl>
                                          <p:spTgt spid="12"/>
                                        </p:tgtEl>
                                      </p:cBhvr>
                                    </p:animEffect>
                                    <p:set>
                                      <p:cBhvr>
                                        <p:cTn id="58" dur="1" fill="hold">
                                          <p:stCondLst>
                                            <p:cond delay="499"/>
                                          </p:stCondLst>
                                        </p:cTn>
                                        <p:tgtEl>
                                          <p:spTgt spid="1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xit" presetSubtype="32" fill="hold" grpId="0" nodeType="clickEffect">
                                  <p:stCondLst>
                                    <p:cond delay="0"/>
                                  </p:stCondLst>
                                  <p:childTnLst>
                                    <p:anim calcmode="lin" valueType="num">
                                      <p:cBhvr>
                                        <p:cTn id="62" dur="500"/>
                                        <p:tgtEl>
                                          <p:spTgt spid="13"/>
                                        </p:tgtEl>
                                        <p:attrNameLst>
                                          <p:attrName>ppt_w</p:attrName>
                                        </p:attrNameLst>
                                      </p:cBhvr>
                                      <p:tavLst>
                                        <p:tav tm="0">
                                          <p:val>
                                            <p:strVal val="ppt_w"/>
                                          </p:val>
                                        </p:tav>
                                        <p:tav tm="100000">
                                          <p:val>
                                            <p:fltVal val="0"/>
                                          </p:val>
                                        </p:tav>
                                      </p:tavLst>
                                    </p:anim>
                                    <p:anim calcmode="lin" valueType="num">
                                      <p:cBhvr>
                                        <p:cTn id="63" dur="500"/>
                                        <p:tgtEl>
                                          <p:spTgt spid="13"/>
                                        </p:tgtEl>
                                        <p:attrNameLst>
                                          <p:attrName>ppt_h</p:attrName>
                                        </p:attrNameLst>
                                      </p:cBhvr>
                                      <p:tavLst>
                                        <p:tav tm="0">
                                          <p:val>
                                            <p:strVal val="ppt_h"/>
                                          </p:val>
                                        </p:tav>
                                        <p:tav tm="100000">
                                          <p:val>
                                            <p:fltVal val="0"/>
                                          </p:val>
                                        </p:tav>
                                      </p:tavLst>
                                    </p:anim>
                                    <p:animEffect transition="out" filter="fade">
                                      <p:cBhvr>
                                        <p:cTn id="64" dur="500"/>
                                        <p:tgtEl>
                                          <p:spTgt spid="13"/>
                                        </p:tgtEl>
                                      </p:cBhvr>
                                    </p:animEffect>
                                    <p:set>
                                      <p:cBhvr>
                                        <p:cTn id="65" dur="1" fill="hold">
                                          <p:stCondLst>
                                            <p:cond delay="499"/>
                                          </p:stCondLst>
                                        </p:cTn>
                                        <p:tgtEl>
                                          <p:spTgt spid="13"/>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grpId="0" nodeType="clickEffect">
                                  <p:stCondLst>
                                    <p:cond delay="0"/>
                                  </p:stCondLst>
                                  <p:childTnLst>
                                    <p:anim calcmode="lin" valueType="num">
                                      <p:cBhvr>
                                        <p:cTn id="69" dur="500"/>
                                        <p:tgtEl>
                                          <p:spTgt spid="14"/>
                                        </p:tgtEl>
                                        <p:attrNameLst>
                                          <p:attrName>ppt_w</p:attrName>
                                        </p:attrNameLst>
                                      </p:cBhvr>
                                      <p:tavLst>
                                        <p:tav tm="0">
                                          <p:val>
                                            <p:strVal val="ppt_w"/>
                                          </p:val>
                                        </p:tav>
                                        <p:tav tm="100000">
                                          <p:val>
                                            <p:fltVal val="0"/>
                                          </p:val>
                                        </p:tav>
                                      </p:tavLst>
                                    </p:anim>
                                    <p:anim calcmode="lin" valueType="num">
                                      <p:cBhvr>
                                        <p:cTn id="70" dur="500"/>
                                        <p:tgtEl>
                                          <p:spTgt spid="14"/>
                                        </p:tgtEl>
                                        <p:attrNameLst>
                                          <p:attrName>ppt_h</p:attrName>
                                        </p:attrNameLst>
                                      </p:cBhvr>
                                      <p:tavLst>
                                        <p:tav tm="0">
                                          <p:val>
                                            <p:strVal val="ppt_h"/>
                                          </p:val>
                                        </p:tav>
                                        <p:tav tm="100000">
                                          <p:val>
                                            <p:fltVal val="0"/>
                                          </p:val>
                                        </p:tav>
                                      </p:tavLst>
                                    </p:anim>
                                    <p:animEffect transition="out" filter="fade">
                                      <p:cBhvr>
                                        <p:cTn id="71" dur="500"/>
                                        <p:tgtEl>
                                          <p:spTgt spid="14"/>
                                        </p:tgtEl>
                                      </p:cBhvr>
                                    </p:animEffect>
                                    <p:set>
                                      <p:cBhvr>
                                        <p:cTn id="72" dur="1" fill="hold">
                                          <p:stCondLst>
                                            <p:cond delay="499"/>
                                          </p:stCondLst>
                                        </p:cTn>
                                        <p:tgtEl>
                                          <p:spTgt spid="1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xit" presetSubtype="32" fill="hold" grpId="0" nodeType="clickEffect">
                                  <p:stCondLst>
                                    <p:cond delay="0"/>
                                  </p:stCondLst>
                                  <p:childTnLst>
                                    <p:anim calcmode="lin" valueType="num">
                                      <p:cBhvr>
                                        <p:cTn id="76" dur="500"/>
                                        <p:tgtEl>
                                          <p:spTgt spid="15"/>
                                        </p:tgtEl>
                                        <p:attrNameLst>
                                          <p:attrName>ppt_w</p:attrName>
                                        </p:attrNameLst>
                                      </p:cBhvr>
                                      <p:tavLst>
                                        <p:tav tm="0">
                                          <p:val>
                                            <p:strVal val="ppt_w"/>
                                          </p:val>
                                        </p:tav>
                                        <p:tav tm="100000">
                                          <p:val>
                                            <p:fltVal val="0"/>
                                          </p:val>
                                        </p:tav>
                                      </p:tavLst>
                                    </p:anim>
                                    <p:anim calcmode="lin" valueType="num">
                                      <p:cBhvr>
                                        <p:cTn id="77" dur="500"/>
                                        <p:tgtEl>
                                          <p:spTgt spid="15"/>
                                        </p:tgtEl>
                                        <p:attrNameLst>
                                          <p:attrName>ppt_h</p:attrName>
                                        </p:attrNameLst>
                                      </p:cBhvr>
                                      <p:tavLst>
                                        <p:tav tm="0">
                                          <p:val>
                                            <p:strVal val="ppt_h"/>
                                          </p:val>
                                        </p:tav>
                                        <p:tav tm="100000">
                                          <p:val>
                                            <p:fltVal val="0"/>
                                          </p:val>
                                        </p:tav>
                                      </p:tavLst>
                                    </p:anim>
                                    <p:animEffect transition="out" filter="fade">
                                      <p:cBhvr>
                                        <p:cTn id="78" dur="500"/>
                                        <p:tgtEl>
                                          <p:spTgt spid="15"/>
                                        </p:tgtEl>
                                      </p:cBhvr>
                                    </p:animEffect>
                                    <p:set>
                                      <p:cBhvr>
                                        <p:cTn id="79" dur="1" fill="hold">
                                          <p:stCondLst>
                                            <p:cond delay="499"/>
                                          </p:stCondLst>
                                        </p:cTn>
                                        <p:tgtEl>
                                          <p:spTgt spid="15"/>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grpId="0" nodeType="clickEffect">
                                  <p:stCondLst>
                                    <p:cond delay="0"/>
                                  </p:stCondLst>
                                  <p:childTnLst>
                                    <p:anim calcmode="lin" valueType="num">
                                      <p:cBhvr>
                                        <p:cTn id="83" dur="500"/>
                                        <p:tgtEl>
                                          <p:spTgt spid="16"/>
                                        </p:tgtEl>
                                        <p:attrNameLst>
                                          <p:attrName>ppt_w</p:attrName>
                                        </p:attrNameLst>
                                      </p:cBhvr>
                                      <p:tavLst>
                                        <p:tav tm="0">
                                          <p:val>
                                            <p:strVal val="ppt_w"/>
                                          </p:val>
                                        </p:tav>
                                        <p:tav tm="100000">
                                          <p:val>
                                            <p:fltVal val="0"/>
                                          </p:val>
                                        </p:tav>
                                      </p:tavLst>
                                    </p:anim>
                                    <p:anim calcmode="lin" valueType="num">
                                      <p:cBhvr>
                                        <p:cTn id="84" dur="500"/>
                                        <p:tgtEl>
                                          <p:spTgt spid="16"/>
                                        </p:tgtEl>
                                        <p:attrNameLst>
                                          <p:attrName>ppt_h</p:attrName>
                                        </p:attrNameLst>
                                      </p:cBhvr>
                                      <p:tavLst>
                                        <p:tav tm="0">
                                          <p:val>
                                            <p:strVal val="ppt_h"/>
                                          </p:val>
                                        </p:tav>
                                        <p:tav tm="100000">
                                          <p:val>
                                            <p:fltVal val="0"/>
                                          </p:val>
                                        </p:tav>
                                      </p:tavLst>
                                    </p:anim>
                                    <p:animEffect transition="out" filter="fade">
                                      <p:cBhvr>
                                        <p:cTn id="85" dur="500"/>
                                        <p:tgtEl>
                                          <p:spTgt spid="16"/>
                                        </p:tgtEl>
                                      </p:cBhvr>
                                    </p:animEffect>
                                    <p:set>
                                      <p:cBhvr>
                                        <p:cTn id="86" dur="1" fill="hold">
                                          <p:stCondLst>
                                            <p:cond delay="499"/>
                                          </p:stCondLst>
                                        </p:cTn>
                                        <p:tgtEl>
                                          <p:spTgt spid="16"/>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53" presetClass="exit" presetSubtype="32" fill="hold" grpId="0" nodeType="clickEffect">
                                  <p:stCondLst>
                                    <p:cond delay="0"/>
                                  </p:stCondLst>
                                  <p:childTnLst>
                                    <p:anim calcmode="lin" valueType="num">
                                      <p:cBhvr>
                                        <p:cTn id="90" dur="500"/>
                                        <p:tgtEl>
                                          <p:spTgt spid="17"/>
                                        </p:tgtEl>
                                        <p:attrNameLst>
                                          <p:attrName>ppt_w</p:attrName>
                                        </p:attrNameLst>
                                      </p:cBhvr>
                                      <p:tavLst>
                                        <p:tav tm="0">
                                          <p:val>
                                            <p:strVal val="ppt_w"/>
                                          </p:val>
                                        </p:tav>
                                        <p:tav tm="100000">
                                          <p:val>
                                            <p:fltVal val="0"/>
                                          </p:val>
                                        </p:tav>
                                      </p:tavLst>
                                    </p:anim>
                                    <p:anim calcmode="lin" valueType="num">
                                      <p:cBhvr>
                                        <p:cTn id="91" dur="500"/>
                                        <p:tgtEl>
                                          <p:spTgt spid="17"/>
                                        </p:tgtEl>
                                        <p:attrNameLst>
                                          <p:attrName>ppt_h</p:attrName>
                                        </p:attrNameLst>
                                      </p:cBhvr>
                                      <p:tavLst>
                                        <p:tav tm="0">
                                          <p:val>
                                            <p:strVal val="ppt_h"/>
                                          </p:val>
                                        </p:tav>
                                        <p:tav tm="100000">
                                          <p:val>
                                            <p:fltVal val="0"/>
                                          </p:val>
                                        </p:tav>
                                      </p:tavLst>
                                    </p:anim>
                                    <p:animEffect transition="out" filter="fade">
                                      <p:cBhvr>
                                        <p:cTn id="92" dur="500"/>
                                        <p:tgtEl>
                                          <p:spTgt spid="17"/>
                                        </p:tgtEl>
                                      </p:cBhvr>
                                    </p:animEffect>
                                    <p:set>
                                      <p:cBhvr>
                                        <p:cTn id="93" dur="1" fill="hold">
                                          <p:stCondLst>
                                            <p:cond delay="499"/>
                                          </p:stCondLst>
                                        </p:cTn>
                                        <p:tgtEl>
                                          <p:spTgt spid="17"/>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53" presetClass="exit" presetSubtype="32" fill="hold" grpId="0" nodeType="clickEffect">
                                  <p:stCondLst>
                                    <p:cond delay="0"/>
                                  </p:stCondLst>
                                  <p:childTnLst>
                                    <p:anim calcmode="lin" valueType="num">
                                      <p:cBhvr>
                                        <p:cTn id="97" dur="500"/>
                                        <p:tgtEl>
                                          <p:spTgt spid="18"/>
                                        </p:tgtEl>
                                        <p:attrNameLst>
                                          <p:attrName>ppt_w</p:attrName>
                                        </p:attrNameLst>
                                      </p:cBhvr>
                                      <p:tavLst>
                                        <p:tav tm="0">
                                          <p:val>
                                            <p:strVal val="ppt_w"/>
                                          </p:val>
                                        </p:tav>
                                        <p:tav tm="100000">
                                          <p:val>
                                            <p:fltVal val="0"/>
                                          </p:val>
                                        </p:tav>
                                      </p:tavLst>
                                    </p:anim>
                                    <p:anim calcmode="lin" valueType="num">
                                      <p:cBhvr>
                                        <p:cTn id="98" dur="500"/>
                                        <p:tgtEl>
                                          <p:spTgt spid="18"/>
                                        </p:tgtEl>
                                        <p:attrNameLst>
                                          <p:attrName>ppt_h</p:attrName>
                                        </p:attrNameLst>
                                      </p:cBhvr>
                                      <p:tavLst>
                                        <p:tav tm="0">
                                          <p:val>
                                            <p:strVal val="ppt_h"/>
                                          </p:val>
                                        </p:tav>
                                        <p:tav tm="100000">
                                          <p:val>
                                            <p:fltVal val="0"/>
                                          </p:val>
                                        </p:tav>
                                      </p:tavLst>
                                    </p:anim>
                                    <p:animEffect transition="out" filter="fade">
                                      <p:cBhvr>
                                        <p:cTn id="99" dur="500"/>
                                        <p:tgtEl>
                                          <p:spTgt spid="18"/>
                                        </p:tgtEl>
                                      </p:cBhvr>
                                    </p:animEffect>
                                    <p:set>
                                      <p:cBhvr>
                                        <p:cTn id="100" dur="1" fill="hold">
                                          <p:stCondLst>
                                            <p:cond delay="499"/>
                                          </p:stCondLst>
                                        </p:cTn>
                                        <p:tgtEl>
                                          <p:spTgt spid="18"/>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53" presetClass="exit" presetSubtype="32" fill="hold" grpId="0" nodeType="clickEffect">
                                  <p:stCondLst>
                                    <p:cond delay="0"/>
                                  </p:stCondLst>
                                  <p:childTnLst>
                                    <p:anim calcmode="lin" valueType="num">
                                      <p:cBhvr>
                                        <p:cTn id="104" dur="500"/>
                                        <p:tgtEl>
                                          <p:spTgt spid="19"/>
                                        </p:tgtEl>
                                        <p:attrNameLst>
                                          <p:attrName>ppt_w</p:attrName>
                                        </p:attrNameLst>
                                      </p:cBhvr>
                                      <p:tavLst>
                                        <p:tav tm="0">
                                          <p:val>
                                            <p:strVal val="ppt_w"/>
                                          </p:val>
                                        </p:tav>
                                        <p:tav tm="100000">
                                          <p:val>
                                            <p:fltVal val="0"/>
                                          </p:val>
                                        </p:tav>
                                      </p:tavLst>
                                    </p:anim>
                                    <p:anim calcmode="lin" valueType="num">
                                      <p:cBhvr>
                                        <p:cTn id="105" dur="500"/>
                                        <p:tgtEl>
                                          <p:spTgt spid="19"/>
                                        </p:tgtEl>
                                        <p:attrNameLst>
                                          <p:attrName>ppt_h</p:attrName>
                                        </p:attrNameLst>
                                      </p:cBhvr>
                                      <p:tavLst>
                                        <p:tav tm="0">
                                          <p:val>
                                            <p:strVal val="ppt_h"/>
                                          </p:val>
                                        </p:tav>
                                        <p:tav tm="100000">
                                          <p:val>
                                            <p:fltVal val="0"/>
                                          </p:val>
                                        </p:tav>
                                      </p:tavLst>
                                    </p:anim>
                                    <p:animEffect transition="out" filter="fade">
                                      <p:cBhvr>
                                        <p:cTn id="106" dur="500"/>
                                        <p:tgtEl>
                                          <p:spTgt spid="19"/>
                                        </p:tgtEl>
                                      </p:cBhvr>
                                    </p:animEffect>
                                    <p:set>
                                      <p:cBhvr>
                                        <p:cTn id="107" dur="1" fill="hold">
                                          <p:stCondLst>
                                            <p:cond delay="499"/>
                                          </p:stCondLst>
                                        </p:cTn>
                                        <p:tgtEl>
                                          <p:spTgt spid="19"/>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xit" presetSubtype="32" fill="hold" grpId="0" nodeType="clickEffect">
                                  <p:stCondLst>
                                    <p:cond delay="0"/>
                                  </p:stCondLst>
                                  <p:childTnLst>
                                    <p:anim calcmode="lin" valueType="num">
                                      <p:cBhvr>
                                        <p:cTn id="111" dur="500"/>
                                        <p:tgtEl>
                                          <p:spTgt spid="20"/>
                                        </p:tgtEl>
                                        <p:attrNameLst>
                                          <p:attrName>ppt_w</p:attrName>
                                        </p:attrNameLst>
                                      </p:cBhvr>
                                      <p:tavLst>
                                        <p:tav tm="0">
                                          <p:val>
                                            <p:strVal val="ppt_w"/>
                                          </p:val>
                                        </p:tav>
                                        <p:tav tm="100000">
                                          <p:val>
                                            <p:fltVal val="0"/>
                                          </p:val>
                                        </p:tav>
                                      </p:tavLst>
                                    </p:anim>
                                    <p:anim calcmode="lin" valueType="num">
                                      <p:cBhvr>
                                        <p:cTn id="112" dur="500"/>
                                        <p:tgtEl>
                                          <p:spTgt spid="20"/>
                                        </p:tgtEl>
                                        <p:attrNameLst>
                                          <p:attrName>ppt_h</p:attrName>
                                        </p:attrNameLst>
                                      </p:cBhvr>
                                      <p:tavLst>
                                        <p:tav tm="0">
                                          <p:val>
                                            <p:strVal val="ppt_h"/>
                                          </p:val>
                                        </p:tav>
                                        <p:tav tm="100000">
                                          <p:val>
                                            <p:fltVal val="0"/>
                                          </p:val>
                                        </p:tav>
                                      </p:tavLst>
                                    </p:anim>
                                    <p:animEffect transition="out" filter="fade">
                                      <p:cBhvr>
                                        <p:cTn id="113" dur="500"/>
                                        <p:tgtEl>
                                          <p:spTgt spid="20"/>
                                        </p:tgtEl>
                                      </p:cBhvr>
                                    </p:animEffect>
                                    <p:set>
                                      <p:cBhvr>
                                        <p:cTn id="114"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817" y="606539"/>
            <a:ext cx="8532421" cy="1323439"/>
          </a:xfrm>
          <a:prstGeom prst="rect">
            <a:avLst/>
          </a:prstGeom>
        </p:spPr>
        <p:txBody>
          <a:bodyPr wrap="square">
            <a:spAutoFit/>
          </a:bodyPr>
          <a:lstStyle/>
          <a:p>
            <a:r>
              <a:rPr lang="vi-VN" sz="2000" b="1" i="1" dirty="0">
                <a:solidFill>
                  <a:srgbClr val="0000CC"/>
                </a:solidFill>
                <a:latin typeface="+mj-lt"/>
              </a:rPr>
              <a:t>Em hãy kể tên một số chất rắn được dùng làm vật liệu trong xây dựng nhà cửa, cầu, </a:t>
            </a:r>
            <a:r>
              <a:rPr lang="vi-VN" sz="2000" b="1" i="1" dirty="0" smtClean="0">
                <a:solidFill>
                  <a:srgbClr val="0000CC"/>
                </a:solidFill>
                <a:latin typeface="+mj-lt"/>
              </a:rPr>
              <a:t>đường</a:t>
            </a:r>
            <a:endParaRPr lang="en-US" sz="2000" b="1" i="1" dirty="0" smtClean="0">
              <a:solidFill>
                <a:srgbClr val="0000CC"/>
              </a:solidFill>
              <a:latin typeface="+mj-lt"/>
            </a:endParaRPr>
          </a:p>
          <a:p>
            <a:r>
              <a:rPr lang="en-US" sz="2000" b="1" i="1" dirty="0" smtClean="0">
                <a:solidFill>
                  <a:srgbClr val="0000CC"/>
                </a:solidFill>
                <a:latin typeface="+mj-lt"/>
              </a:rPr>
              <a:t>-</a:t>
            </a:r>
            <a:r>
              <a:rPr lang="vi-VN" sz="2000" b="1" dirty="0" smtClean="0">
                <a:solidFill>
                  <a:srgbClr val="CC0000"/>
                </a:solidFill>
                <a:latin typeface="+mj-lt"/>
              </a:rPr>
              <a:t>Một </a:t>
            </a:r>
            <a:r>
              <a:rPr lang="vi-VN" sz="2000" b="1" dirty="0">
                <a:solidFill>
                  <a:srgbClr val="CC0000"/>
                </a:solidFill>
                <a:latin typeface="+mj-lt"/>
              </a:rPr>
              <a:t>số chất rắn được dùng làm vật liệu trong xây dựng nhà cửa, cầu đường: nhôm, sắt, thủy tinh, đá</a:t>
            </a:r>
            <a:r>
              <a:rPr lang="vi-VN" sz="2000" b="1" dirty="0" smtClean="0">
                <a:solidFill>
                  <a:srgbClr val="CC0000"/>
                </a:solidFill>
                <a:latin typeface="+mj-lt"/>
              </a:rPr>
              <a:t>…</a:t>
            </a:r>
            <a:endParaRPr lang="vi-VN" sz="2000" b="1" dirty="0">
              <a:solidFill>
                <a:srgbClr val="CC0000"/>
              </a:solidFill>
              <a:latin typeface="+mj-lt"/>
            </a:endParaRPr>
          </a:p>
        </p:txBody>
      </p:sp>
      <p:sp>
        <p:nvSpPr>
          <p:cNvPr id="5" name="Rectangle 4"/>
          <p:cNvSpPr/>
          <p:nvPr/>
        </p:nvSpPr>
        <p:spPr>
          <a:xfrm>
            <a:off x="3003426" y="144874"/>
            <a:ext cx="2464008"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C.LUYỆN </a:t>
            </a:r>
            <a:r>
              <a:rPr lang="en-US" sz="2400" b="1" dirty="0">
                <a:solidFill>
                  <a:srgbClr val="006600"/>
                </a:solidFill>
                <a:latin typeface="Times New Roman" panose="02020603050405020304" pitchFamily="18" charset="0"/>
                <a:cs typeface="Times New Roman" panose="02020603050405020304" pitchFamily="18" charset="0"/>
              </a:rPr>
              <a:t>TẬP .</a:t>
            </a:r>
            <a:r>
              <a:rPr lang="en-US" sz="2400" b="1" dirty="0" smtClean="0">
                <a:solidFill>
                  <a:srgbClr val="006600"/>
                </a:solidFill>
                <a:latin typeface="Times New Roman" panose="02020603050405020304" pitchFamily="18" charset="0"/>
                <a:cs typeface="Times New Roman" panose="02020603050405020304" pitchFamily="18" charset="0"/>
              </a:rPr>
              <a:t> </a:t>
            </a:r>
            <a:endParaRPr lang="en-US" sz="24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396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149079" y="156750"/>
            <a:ext cx="2198038"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D.VẬN </a:t>
            </a:r>
            <a:r>
              <a:rPr lang="en-US" sz="2400" b="1" dirty="0">
                <a:solidFill>
                  <a:srgbClr val="006600"/>
                </a:solidFill>
                <a:latin typeface="Times New Roman" panose="02020603050405020304" pitchFamily="18" charset="0"/>
                <a:cs typeface="Times New Roman" panose="02020603050405020304" pitchFamily="18" charset="0"/>
              </a:rPr>
              <a:t>DỤNG </a:t>
            </a:r>
          </a:p>
        </p:txBody>
      </p:sp>
      <p:sp>
        <p:nvSpPr>
          <p:cNvPr id="5" name="Rectangle 4"/>
          <p:cNvSpPr/>
          <p:nvPr/>
        </p:nvSpPr>
        <p:spPr>
          <a:xfrm>
            <a:off x="796406" y="770676"/>
            <a:ext cx="6903383" cy="3046988"/>
          </a:xfrm>
          <a:prstGeom prst="rect">
            <a:avLst/>
          </a:prstGeom>
        </p:spPr>
        <p:txBody>
          <a:bodyPr wrap="square">
            <a:spAutoFit/>
          </a:bodyPr>
          <a:lstStyle/>
          <a:p>
            <a:r>
              <a:rPr lang="vi-VN" sz="2400" b="1" dirty="0">
                <a:solidFill>
                  <a:srgbClr val="C00000"/>
                </a:solidFill>
                <a:latin typeface="Times New Roman" panose="02020603050405020304" pitchFamily="18" charset="0"/>
                <a:cs typeface="Times New Roman" panose="02020603050405020304" pitchFamily="18" charset="0"/>
              </a:rPr>
              <a:t>1. Một số chất có trong:</a:t>
            </a:r>
          </a:p>
          <a:p>
            <a:r>
              <a:rPr lang="en-US" sz="2400" b="1" dirty="0" smtClean="0">
                <a:solidFill>
                  <a:srgbClr val="C00000"/>
                </a:solidFill>
                <a:latin typeface="Times New Roman" panose="02020603050405020304" pitchFamily="18" charset="0"/>
                <a:cs typeface="Times New Roman" panose="02020603050405020304" pitchFamily="18" charset="0"/>
              </a:rPr>
              <a:t>-</a:t>
            </a:r>
            <a:r>
              <a:rPr lang="en-US" sz="2400" b="1" dirty="0">
                <a:solidFill>
                  <a:srgbClr val="C00000"/>
                </a:solidFill>
                <a:latin typeface="Times New Roman" panose="02020603050405020304" pitchFamily="18" charset="0"/>
                <a:cs typeface="Times New Roman" panose="02020603050405020304" pitchFamily="18" charset="0"/>
              </a:rPr>
              <a:t>N</a:t>
            </a:r>
            <a:r>
              <a:rPr lang="vi-VN" sz="2400" b="1" dirty="0" smtClean="0">
                <a:solidFill>
                  <a:srgbClr val="C00000"/>
                </a:solidFill>
                <a:latin typeface="Times New Roman" panose="02020603050405020304" pitchFamily="18" charset="0"/>
                <a:cs typeface="Times New Roman" panose="02020603050405020304" pitchFamily="18" charset="0"/>
              </a:rPr>
              <a:t>ước </a:t>
            </a:r>
            <a:r>
              <a:rPr lang="vi-VN" sz="2400" b="1" dirty="0">
                <a:solidFill>
                  <a:srgbClr val="C00000"/>
                </a:solidFill>
                <a:latin typeface="Times New Roman" panose="02020603050405020304" pitchFamily="18" charset="0"/>
                <a:cs typeface="Times New Roman" panose="02020603050405020304" pitchFamily="18" charset="0"/>
              </a:rPr>
              <a:t>biển là: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en-US" sz="2400" b="1" dirty="0" smtClean="0">
                <a:solidFill>
                  <a:srgbClr val="C00000"/>
                </a:solidFill>
                <a:latin typeface="Times New Roman" panose="02020603050405020304" pitchFamily="18" charset="0"/>
                <a:cs typeface="Times New Roman" panose="02020603050405020304" pitchFamily="18" charset="0"/>
              </a:rPr>
              <a:t>-B</a:t>
            </a:r>
            <a:r>
              <a:rPr lang="vi-VN" sz="2400" b="1" dirty="0" smtClean="0">
                <a:solidFill>
                  <a:srgbClr val="C00000"/>
                </a:solidFill>
                <a:latin typeface="Times New Roman" panose="02020603050405020304" pitchFamily="18" charset="0"/>
                <a:cs typeface="Times New Roman" panose="02020603050405020304" pitchFamily="18" charset="0"/>
              </a:rPr>
              <a:t>ắp </a:t>
            </a:r>
            <a:r>
              <a:rPr lang="vi-VN" sz="2400" b="1" dirty="0">
                <a:solidFill>
                  <a:srgbClr val="C00000"/>
                </a:solidFill>
                <a:latin typeface="Times New Roman" panose="02020603050405020304" pitchFamily="18" charset="0"/>
                <a:cs typeface="Times New Roman" panose="02020603050405020304" pitchFamily="18" charset="0"/>
              </a:rPr>
              <a:t>ngô: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a:t>
            </a:r>
            <a:r>
              <a:rPr lang="en-US" sz="2400" b="1" dirty="0" smtClean="0">
                <a:solidFill>
                  <a:srgbClr val="C00000"/>
                </a:solidFill>
                <a:latin typeface="Times New Roman" panose="02020603050405020304" pitchFamily="18" charset="0"/>
                <a:cs typeface="Times New Roman" panose="02020603050405020304" pitchFamily="18" charset="0"/>
              </a:rPr>
              <a:t>B</a:t>
            </a:r>
            <a:r>
              <a:rPr lang="vi-VN" sz="2400" b="1" dirty="0" smtClean="0">
                <a:solidFill>
                  <a:srgbClr val="C00000"/>
                </a:solidFill>
                <a:latin typeface="Times New Roman" panose="02020603050405020304" pitchFamily="18" charset="0"/>
                <a:cs typeface="Times New Roman" panose="02020603050405020304" pitchFamily="18" charset="0"/>
              </a:rPr>
              <a:t>ình </a:t>
            </a:r>
            <a:r>
              <a:rPr lang="vi-VN" sz="2400" b="1" dirty="0">
                <a:solidFill>
                  <a:srgbClr val="C00000"/>
                </a:solidFill>
                <a:latin typeface="Times New Roman" panose="02020603050405020304" pitchFamily="18" charset="0"/>
                <a:cs typeface="Times New Roman" panose="02020603050405020304" pitchFamily="18" charset="0"/>
              </a:rPr>
              <a:t>chứa khí oxygen :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2</a:t>
            </a:r>
            <a:r>
              <a:rPr lang="vi-VN" sz="2400" b="1" dirty="0">
                <a:solidFill>
                  <a:srgbClr val="C00000"/>
                </a:solidFill>
                <a:latin typeface="Times New Roman" panose="02020603050405020304" pitchFamily="18" charset="0"/>
                <a:cs typeface="Times New Roman" panose="02020603050405020304" pitchFamily="18" charset="0"/>
              </a:rPr>
              <a:t>. Một số vật thể chứa :</a:t>
            </a:r>
          </a:p>
          <a:p>
            <a:r>
              <a:rPr lang="en-US" sz="2400" b="1" dirty="0" smtClean="0">
                <a:solidFill>
                  <a:srgbClr val="C00000"/>
                </a:solidFill>
                <a:latin typeface="Times New Roman" panose="02020603050405020304" pitchFamily="18" charset="0"/>
                <a:cs typeface="Times New Roman" panose="02020603050405020304" pitchFamily="18" charset="0"/>
              </a:rPr>
              <a:t>-S</a:t>
            </a:r>
            <a:r>
              <a:rPr lang="vi-VN" sz="2400" b="1" dirty="0" smtClean="0">
                <a:solidFill>
                  <a:srgbClr val="C00000"/>
                </a:solidFill>
                <a:latin typeface="Times New Roman" panose="02020603050405020304" pitchFamily="18" charset="0"/>
                <a:cs typeface="Times New Roman" panose="02020603050405020304" pitchFamily="18" charset="0"/>
              </a:rPr>
              <a:t>ắt </a:t>
            </a:r>
            <a:r>
              <a:rPr lang="vi-VN" sz="2400" b="1" dirty="0">
                <a:solidFill>
                  <a:srgbClr val="C00000"/>
                </a:solidFill>
                <a:latin typeface="Times New Roman" panose="02020603050405020304" pitchFamily="18" charset="0"/>
                <a:cs typeface="Times New Roman" panose="02020603050405020304" pitchFamily="18" charset="0"/>
              </a:rPr>
              <a:t>: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en-US" sz="2400" b="1" dirty="0" smtClean="0">
                <a:solidFill>
                  <a:srgbClr val="C00000"/>
                </a:solidFill>
                <a:latin typeface="Times New Roman" panose="02020603050405020304" pitchFamily="18" charset="0"/>
                <a:cs typeface="Times New Roman" panose="02020603050405020304" pitchFamily="18" charset="0"/>
              </a:rPr>
              <a:t>-T</a:t>
            </a:r>
            <a:r>
              <a:rPr lang="vi-VN" sz="2400" b="1" dirty="0" smtClean="0">
                <a:solidFill>
                  <a:srgbClr val="C00000"/>
                </a:solidFill>
                <a:latin typeface="Times New Roman" panose="02020603050405020304" pitchFamily="18" charset="0"/>
                <a:cs typeface="Times New Roman" panose="02020603050405020304" pitchFamily="18" charset="0"/>
              </a:rPr>
              <a:t>inh </a:t>
            </a:r>
            <a:r>
              <a:rPr lang="vi-VN" sz="2400" b="1" dirty="0">
                <a:solidFill>
                  <a:srgbClr val="C00000"/>
                </a:solidFill>
                <a:latin typeface="Times New Roman" panose="02020603050405020304" pitchFamily="18" charset="0"/>
                <a:cs typeface="Times New Roman" panose="02020603050405020304" pitchFamily="18" charset="0"/>
              </a:rPr>
              <a:t>bột : </a:t>
            </a:r>
            <a:endParaRPr lang="en-US" sz="2400" b="1" dirty="0" smtClean="0">
              <a:solidFill>
                <a:srgbClr val="C00000"/>
              </a:solidFill>
              <a:latin typeface="Times New Roman" panose="02020603050405020304" pitchFamily="18" charset="0"/>
              <a:cs typeface="Times New Roman" panose="02020603050405020304" pitchFamily="18" charset="0"/>
            </a:endParaRPr>
          </a:p>
          <a:p>
            <a:r>
              <a:rPr lang="vi-VN" sz="2400" b="1" dirty="0" smtClean="0">
                <a:solidFill>
                  <a:srgbClr val="C00000"/>
                </a:solidFill>
                <a:latin typeface="Times New Roman" panose="02020603050405020304" pitchFamily="18" charset="0"/>
                <a:cs typeface="Times New Roman" panose="02020603050405020304" pitchFamily="18" charset="0"/>
              </a:rPr>
              <a:t>- </a:t>
            </a:r>
            <a:r>
              <a:rPr lang="en-US" sz="2400" b="1" dirty="0" smtClean="0">
                <a:solidFill>
                  <a:srgbClr val="C00000"/>
                </a:solidFill>
                <a:latin typeface="Times New Roman" panose="02020603050405020304" pitchFamily="18" charset="0"/>
                <a:cs typeface="Times New Roman" panose="02020603050405020304" pitchFamily="18" charset="0"/>
              </a:rPr>
              <a:t>Đ</a:t>
            </a:r>
            <a:r>
              <a:rPr lang="vi-VN" sz="2400" b="1" dirty="0" smtClean="0">
                <a:solidFill>
                  <a:srgbClr val="C00000"/>
                </a:solidFill>
                <a:latin typeface="Times New Roman" panose="02020603050405020304" pitchFamily="18" charset="0"/>
                <a:cs typeface="Times New Roman" panose="02020603050405020304" pitchFamily="18" charset="0"/>
              </a:rPr>
              <a:t>ường :</a:t>
            </a:r>
            <a:endParaRPr lang="vi-VN" sz="2400" b="1" dirty="0">
              <a:solidFill>
                <a:srgbClr val="C0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674066" y="1131861"/>
            <a:ext cx="2821606" cy="461665"/>
          </a:xfrm>
          <a:prstGeom prst="rect">
            <a:avLst/>
          </a:prstGeom>
        </p:spPr>
        <p:txBody>
          <a:bodyPr wrap="none">
            <a:spAutoFit/>
          </a:bodyPr>
          <a:lstStyle/>
          <a:p>
            <a:pPr lvl="0"/>
            <a:r>
              <a:rPr lang="vi-VN" sz="2400" b="1" dirty="0">
                <a:solidFill>
                  <a:srgbClr val="006600"/>
                </a:solidFill>
                <a:latin typeface="Times New Roman" panose="02020603050405020304" pitchFamily="18" charset="0"/>
                <a:cs typeface="Times New Roman" panose="02020603050405020304" pitchFamily="18" charset="0"/>
              </a:rPr>
              <a:t>nước, muối, oxygen.</a:t>
            </a:r>
            <a:endParaRPr lang="vi-VN" sz="2400" b="1" dirty="0">
              <a:solidFill>
                <a:srgbClr val="0066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2119746" y="1493046"/>
            <a:ext cx="4993574" cy="461665"/>
          </a:xfrm>
          <a:prstGeom prst="rect">
            <a:avLst/>
          </a:prstGeom>
        </p:spPr>
        <p:txBody>
          <a:bodyPr wrap="square">
            <a:spAutoFit/>
          </a:bodyPr>
          <a:lstStyle/>
          <a:p>
            <a:pPr lvl="0"/>
            <a:r>
              <a:rPr lang="vi-VN" sz="2400" b="1" dirty="0">
                <a:solidFill>
                  <a:srgbClr val="006600"/>
                </a:solidFill>
                <a:latin typeface="Times New Roman" panose="02020603050405020304" pitchFamily="18" charset="0"/>
                <a:cs typeface="Times New Roman" panose="02020603050405020304" pitchFamily="18" charset="0"/>
              </a:rPr>
              <a:t>nước, tinh bột, chất đạm, chất béo.</a:t>
            </a:r>
            <a:endParaRPr lang="vi-VN" sz="2400" b="1" dirty="0">
              <a:solidFill>
                <a:srgbClr val="0066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63870" y="1875150"/>
            <a:ext cx="1920719" cy="461665"/>
          </a:xfrm>
          <a:prstGeom prst="rect">
            <a:avLst/>
          </a:prstGeom>
        </p:spPr>
        <p:txBody>
          <a:bodyPr wrap="none">
            <a:spAutoFit/>
          </a:bodyPr>
          <a:lstStyle/>
          <a:p>
            <a:pPr lvl="0"/>
            <a:r>
              <a:rPr lang="vi-VN" sz="2400" b="1" dirty="0">
                <a:solidFill>
                  <a:srgbClr val="006600"/>
                </a:solidFill>
                <a:latin typeface="Times New Roman" panose="02020603050405020304" pitchFamily="18" charset="0"/>
                <a:cs typeface="Times New Roman" panose="02020603050405020304" pitchFamily="18" charset="0"/>
              </a:rPr>
              <a:t>oxygen, thép.</a:t>
            </a:r>
            <a:endParaRPr lang="vi-VN" sz="2400" b="1" dirty="0">
              <a:solidFill>
                <a:srgbClr val="0066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583585" y="2618439"/>
            <a:ext cx="2664512" cy="461665"/>
          </a:xfrm>
          <a:prstGeom prst="rect">
            <a:avLst/>
          </a:prstGeom>
        </p:spPr>
        <p:txBody>
          <a:bodyPr wrap="none">
            <a:spAutoFit/>
          </a:bodyPr>
          <a:lstStyle/>
          <a:p>
            <a:pPr lvl="0"/>
            <a:r>
              <a:rPr lang="vi-VN" sz="2400" b="1" dirty="0">
                <a:solidFill>
                  <a:srgbClr val="006600"/>
                </a:solidFill>
                <a:latin typeface="Times New Roman" panose="02020603050405020304" pitchFamily="18" charset="0"/>
                <a:cs typeface="Times New Roman" panose="02020603050405020304" pitchFamily="18" charset="0"/>
              </a:rPr>
              <a:t>cột bê tông, vỏ tàu.</a:t>
            </a:r>
            <a:endParaRPr lang="vi-VN" sz="2400" b="1" dirty="0">
              <a:solidFill>
                <a:srgbClr val="0066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242245" y="2987218"/>
            <a:ext cx="3642344" cy="461665"/>
          </a:xfrm>
          <a:prstGeom prst="rect">
            <a:avLst/>
          </a:prstGeom>
        </p:spPr>
        <p:txBody>
          <a:bodyPr wrap="none">
            <a:spAutoFit/>
          </a:bodyPr>
          <a:lstStyle/>
          <a:p>
            <a:pPr lvl="0"/>
            <a:r>
              <a:rPr lang="vi-VN" sz="2400" b="1" dirty="0">
                <a:solidFill>
                  <a:srgbClr val="006600"/>
                </a:solidFill>
                <a:latin typeface="Times New Roman" panose="02020603050405020304" pitchFamily="18" charset="0"/>
                <a:cs typeface="Times New Roman" panose="02020603050405020304" pitchFamily="18" charset="0"/>
              </a:rPr>
              <a:t>hạt gạo, bánh mì, bát bún.</a:t>
            </a:r>
            <a:endParaRPr lang="vi-VN" sz="2400" b="1" dirty="0">
              <a:solidFill>
                <a:srgbClr val="00660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2119746" y="3340809"/>
            <a:ext cx="3472425" cy="461665"/>
          </a:xfrm>
          <a:prstGeom prst="rect">
            <a:avLst/>
          </a:prstGeom>
        </p:spPr>
        <p:txBody>
          <a:bodyPr wrap="none">
            <a:spAutoFit/>
          </a:bodyPr>
          <a:lstStyle/>
          <a:p>
            <a:r>
              <a:rPr lang="vi-VN" sz="2400" b="1" dirty="0">
                <a:solidFill>
                  <a:srgbClr val="006600"/>
                </a:solidFill>
                <a:latin typeface="Times New Roman" panose="02020603050405020304" pitchFamily="18" charset="0"/>
                <a:cs typeface="Times New Roman" panose="02020603050405020304" pitchFamily="18" charset="0"/>
              </a:rPr>
              <a:t>kẹo, nước ngọt, quả xoài.</a:t>
            </a:r>
          </a:p>
        </p:txBody>
      </p:sp>
      <p:sp>
        <p:nvSpPr>
          <p:cNvPr id="12" name="Rectangle 11"/>
          <p:cNvSpPr/>
          <p:nvPr/>
        </p:nvSpPr>
        <p:spPr>
          <a:xfrm>
            <a:off x="941120" y="3817662"/>
            <a:ext cx="7350825" cy="2308324"/>
          </a:xfrm>
          <a:prstGeom prst="rect">
            <a:avLst/>
          </a:prstGeom>
        </p:spPr>
        <p:txBody>
          <a:bodyPr wrap="square">
            <a:spAutoFit/>
          </a:bodyPr>
          <a:lstStyle/>
          <a:p>
            <a:r>
              <a:rPr lang="vi-VN" sz="2400" b="1" i="1" dirty="0">
                <a:solidFill>
                  <a:srgbClr val="0000CC"/>
                </a:solidFill>
                <a:latin typeface="Times New Roman" panose="02020603050405020304" pitchFamily="18" charset="0"/>
                <a:cs typeface="Times New Roman" panose="02020603050405020304" pitchFamily="18" charset="0"/>
              </a:rPr>
              <a:t>Dựa vào đặc điểm nào của chất lỏng mà ta có thể bơm xăng vào các bình chứa có hình dạng khác nhau</a:t>
            </a:r>
            <a:r>
              <a:rPr lang="vi-VN" sz="2400" b="1" i="1" dirty="0" smtClean="0">
                <a:solidFill>
                  <a:srgbClr val="0000CC"/>
                </a:solidFill>
                <a:latin typeface="Times New Roman" panose="02020603050405020304" pitchFamily="18" charset="0"/>
                <a:cs typeface="Times New Roman" panose="02020603050405020304" pitchFamily="18" charset="0"/>
              </a:rPr>
              <a:t>?</a:t>
            </a:r>
            <a:endParaRPr lang="en-US" sz="2400" b="1" i="1" dirty="0" smtClean="0">
              <a:solidFill>
                <a:srgbClr val="0000CC"/>
              </a:solidFill>
              <a:latin typeface="Times New Roman" panose="02020603050405020304" pitchFamily="18" charset="0"/>
              <a:cs typeface="Times New Roman" panose="02020603050405020304" pitchFamily="18" charset="0"/>
            </a:endParaRPr>
          </a:p>
          <a:p>
            <a:r>
              <a:rPr lang="vi-VN" sz="2400" b="1" dirty="0">
                <a:solidFill>
                  <a:srgbClr val="C00000"/>
                </a:solidFill>
                <a:latin typeface="Times New Roman" panose="02020603050405020304" pitchFamily="18" charset="0"/>
                <a:cs typeface="Times New Roman" panose="02020603050405020304" pitchFamily="18" charset="0"/>
              </a:rPr>
              <a:t>Xăng là chất lỏng. Mà chất lỏng không có hình dạng xác định chỉ có hình dạng của vật chứa nó. Do đó ta có thể bơm xăng vào các bình chứa có hình dạng khác nhau</a:t>
            </a:r>
            <a:r>
              <a:rPr lang="vi-VN" sz="2400" b="1" dirty="0" smtClean="0">
                <a:solidFill>
                  <a:srgbClr val="C00000"/>
                </a:solidFill>
                <a:latin typeface="Times New Roman" panose="02020603050405020304" pitchFamily="18" charset="0"/>
                <a:cs typeface="Times New Roman" panose="02020603050405020304" pitchFamily="18" charset="0"/>
              </a:rPr>
              <a:t>.</a:t>
            </a:r>
            <a:endParaRPr lang="vi-VN"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931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down)">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circle(in)">
                                      <p:cBhvr>
                                        <p:cTn id="50" dur="20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nodeType="clickEffect">
                                  <p:stCondLst>
                                    <p:cond delay="0"/>
                                  </p:stCondLst>
                                  <p:childTnLst>
                                    <p:set>
                                      <p:cBhvr>
                                        <p:cTn id="54" dur="1" fill="hold">
                                          <p:stCondLst>
                                            <p:cond delay="0"/>
                                          </p:stCondLst>
                                        </p:cTn>
                                        <p:tgtEl>
                                          <p:spTgt spid="12">
                                            <p:txEl>
                                              <p:pRg st="1" end="1"/>
                                            </p:txEl>
                                          </p:spTgt>
                                        </p:tgtEl>
                                        <p:attrNameLst>
                                          <p:attrName>style.visibility</p:attrName>
                                        </p:attrNameLst>
                                      </p:cBhvr>
                                      <p:to>
                                        <p:strVal val="visible"/>
                                      </p:to>
                                    </p:set>
                                    <p:animEffect transition="in" filter="circle(in)">
                                      <p:cBhvr>
                                        <p:cTn id="55" dur="20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6" descr="68338,1176245249,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8572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Easy Listening - Piano - Yanni - Nightingale.mp3">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914400" y="5543550"/>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11" descr="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9093772">
            <a:off x="7011592" y="4818460"/>
            <a:ext cx="750094"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13" descr="15"/>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7200900" y="2571751"/>
            <a:ext cx="600075" cy="35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14" descr="17"/>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4514850" y="857250"/>
            <a:ext cx="1071563"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15" descr="1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57351" y="3429000"/>
            <a:ext cx="635794"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12" descr="12"/>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057400" y="1143000"/>
            <a:ext cx="928688"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4" name="WordArt 10"/>
          <p:cNvSpPr>
            <a:spLocks noChangeArrowheads="1" noChangeShapeType="1" noTextEdit="1"/>
          </p:cNvSpPr>
          <p:nvPr/>
        </p:nvSpPr>
        <p:spPr bwMode="auto">
          <a:xfrm>
            <a:off x="1828800" y="2457450"/>
            <a:ext cx="5486400" cy="1200150"/>
          </a:xfrm>
          <a:prstGeom prst="rect">
            <a:avLst/>
          </a:prstGeom>
        </p:spPr>
        <p:txBody>
          <a:bodyPr wrap="none" fromWordArt="1">
            <a:prstTxWarp prst="textPlain">
              <a:avLst>
                <a:gd name="adj" fmla="val 50000"/>
              </a:avLst>
            </a:prstTxWarp>
          </a:bodyPr>
          <a:lstStyle/>
          <a:p>
            <a:pPr algn="ctr"/>
            <a:r>
              <a:rPr lang="en-US" sz="2700" i="1" kern="10">
                <a:ln w="9525">
                  <a:solidFill>
                    <a:srgbClr val="000000"/>
                  </a:solidFill>
                  <a:round/>
                  <a:headEnd/>
                  <a:tailEnd/>
                </a:ln>
                <a:gradFill rotWithShape="1">
                  <a:gsLst>
                    <a:gs pos="0">
                      <a:srgbClr val="0000FF"/>
                    </a:gs>
                    <a:gs pos="50000">
                      <a:srgbClr val="FFFF00"/>
                    </a:gs>
                    <a:gs pos="100000">
                      <a:srgbClr val="0000FF"/>
                    </a:gs>
                  </a:gsLst>
                  <a:lin ang="18900000" scaled="1"/>
                </a:gra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Chúc sức khỏe quý thầy cô và các em </a:t>
            </a:r>
          </a:p>
        </p:txBody>
      </p:sp>
    </p:spTree>
    <p:extLst>
      <p:ext uri="{BB962C8B-B14F-4D97-AF65-F5344CB8AC3E}">
        <p14:creationId xmlns:p14="http://schemas.microsoft.com/office/powerpoint/2010/main" val="42337292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1992"/>
                                        </p:tgtEl>
                                      </p:cBhvr>
                                    </p:cmd>
                                  </p:childTnLst>
                                </p:cTn>
                              </p:par>
                              <p:par>
                                <p:cTn id="7" presetID="2" presetClass="entr" presetSubtype="4" fill="hold" nodeType="withEffect">
                                  <p:stCondLst>
                                    <p:cond delay="0"/>
                                  </p:stCondLst>
                                  <p:childTnLst>
                                    <p:set>
                                      <p:cBhvr>
                                        <p:cTn id="8" dur="1" fill="hold">
                                          <p:stCondLst>
                                            <p:cond delay="0"/>
                                          </p:stCondLst>
                                        </p:cTn>
                                        <p:tgtEl>
                                          <p:spTgt spid="41994"/>
                                        </p:tgtEl>
                                        <p:attrNameLst>
                                          <p:attrName>style.visibility</p:attrName>
                                        </p:attrNameLst>
                                      </p:cBhvr>
                                      <p:to>
                                        <p:strVal val="visible"/>
                                      </p:to>
                                    </p:set>
                                    <p:anim calcmode="lin" valueType="num">
                                      <p:cBhvr additive="base">
                                        <p:cTn id="9" dur="500" fill="hold"/>
                                        <p:tgtEl>
                                          <p:spTgt spid="41994"/>
                                        </p:tgtEl>
                                        <p:attrNameLst>
                                          <p:attrName>ppt_x</p:attrName>
                                        </p:attrNameLst>
                                      </p:cBhvr>
                                      <p:tavLst>
                                        <p:tav tm="0">
                                          <p:val>
                                            <p:strVal val="#ppt_x"/>
                                          </p:val>
                                        </p:tav>
                                        <p:tav tm="100000">
                                          <p:val>
                                            <p:strVal val="#ppt_x"/>
                                          </p:val>
                                        </p:tav>
                                      </p:tavLst>
                                    </p:anim>
                                    <p:anim calcmode="lin" valueType="num">
                                      <p:cBhvr additive="base">
                                        <p:cTn id="10" dur="500" fill="hold"/>
                                        <p:tgtEl>
                                          <p:spTgt spid="419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p:cTn id="11" repeatCount="3000" fill="hold" display="0">
                  <p:stCondLst>
                    <p:cond delay="indefinite"/>
                  </p:stCondLst>
                  <p:endCondLst>
                    <p:cond evt="onPrev" delay="0">
                      <p:tgtEl>
                        <p:sldTgt/>
                      </p:tgtEl>
                    </p:cond>
                    <p:cond evt="onStopAudio" delay="0">
                      <p:tgtEl>
                        <p:sldTgt/>
                      </p:tgtEl>
                    </p:cond>
                  </p:endCondLst>
                </p:cTn>
                <p:tgtEl>
                  <p:spTgt spid="4199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50646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76249" y="132999"/>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4" name="TextBox 3">
            <a:hlinkClick r:id="rId2" action="ppaction://hlinkfile"/>
          </p:cNvPr>
          <p:cNvSpPr txBox="1"/>
          <p:nvPr/>
        </p:nvSpPr>
        <p:spPr>
          <a:xfrm>
            <a:off x="0" y="547933"/>
            <a:ext cx="2018805" cy="461665"/>
          </a:xfrm>
          <a:prstGeom prst="rect">
            <a:avLst/>
          </a:prstGeom>
          <a:noFill/>
        </p:spPr>
        <p:txBody>
          <a:bodyPr wrap="square" rtlCol="0">
            <a:spAutoFit/>
          </a:bodyPr>
          <a:lstStyle/>
          <a:p>
            <a:pPr defTabSz="457200"/>
            <a:r>
              <a:rPr lang="en-US" sz="2400" b="1" dirty="0">
                <a:solidFill>
                  <a:srgbClr val="002060"/>
                </a:solidFill>
                <a:latin typeface="Times New Roman" pitchFamily="18" charset="0"/>
                <a:cs typeface="Times New Roman" pitchFamily="18" charset="0"/>
              </a:rPr>
              <a:t>A. </a:t>
            </a:r>
            <a:r>
              <a:rPr lang="en-US" sz="2400" b="1" dirty="0" err="1">
                <a:solidFill>
                  <a:srgbClr val="002060"/>
                </a:solidFill>
                <a:latin typeface="Times New Roman" pitchFamily="18" charset="0"/>
                <a:cs typeface="Times New Roman" pitchFamily="18" charset="0"/>
              </a:rPr>
              <a:t>Khởi</a:t>
            </a:r>
            <a:r>
              <a:rPr lang="en-US" sz="2400" b="1" dirty="0">
                <a:solidFill>
                  <a:srgbClr val="002060"/>
                </a:solidFill>
                <a:latin typeface="Times New Roman" pitchFamily="18" charset="0"/>
                <a:cs typeface="Times New Roman" pitchFamily="18" charset="0"/>
              </a:rPr>
              <a:t> </a:t>
            </a:r>
            <a:r>
              <a:rPr lang="en-US" sz="2400" b="1" dirty="0" err="1" smtClean="0">
                <a:solidFill>
                  <a:srgbClr val="002060"/>
                </a:solidFill>
                <a:latin typeface="Times New Roman" pitchFamily="18" charset="0"/>
                <a:cs typeface="Times New Roman" pitchFamily="18" charset="0"/>
              </a:rPr>
              <a:t>động</a:t>
            </a:r>
            <a:r>
              <a:rPr lang="en-US" sz="2400" b="1" dirty="0" smtClean="0">
                <a:solidFill>
                  <a:srgbClr val="002060"/>
                </a:solidFill>
                <a:latin typeface="Times New Roman" pitchFamily="18" charset="0"/>
                <a:cs typeface="Times New Roman" pitchFamily="18" charset="0"/>
              </a:rPr>
              <a:t> </a:t>
            </a:r>
            <a:endParaRPr lang="en-US" sz="2400" b="1" dirty="0">
              <a:solidFill>
                <a:srgbClr val="002060"/>
              </a:solidFill>
              <a:latin typeface="Times New Roman" pitchFamily="18" charset="0"/>
              <a:cs typeface="Times New Roman" pitchFamily="18" charset="0"/>
            </a:endParaRPr>
          </a:p>
        </p:txBody>
      </p:sp>
      <p:sp>
        <p:nvSpPr>
          <p:cNvPr id="5" name="TextBox 4">
            <a:hlinkClick r:id="rId3" action="ppaction://hlinkpres?slideindex=1&amp;slidetitle="/>
          </p:cNvPr>
          <p:cNvSpPr txBox="1"/>
          <p:nvPr/>
        </p:nvSpPr>
        <p:spPr>
          <a:xfrm>
            <a:off x="2018806" y="547932"/>
            <a:ext cx="1306286" cy="420628"/>
          </a:xfrm>
          <a:prstGeom prst="rect">
            <a:avLst/>
          </a:prstGeom>
          <a:solidFill>
            <a:srgbClr val="FFFF00"/>
          </a:solidFill>
        </p:spPr>
        <p:txBody>
          <a:bodyPr wrap="square" rtlCol="0">
            <a:spAutoFit/>
          </a:bodyPr>
          <a:lstStyle/>
          <a:p>
            <a:r>
              <a:rPr lang="en-US" sz="3200" b="1" baseline="-25000" dirty="0" err="1" smtClean="0">
                <a:solidFill>
                  <a:srgbClr val="FF0000"/>
                </a:solidFill>
                <a:latin typeface="Times New Roman" panose="02020603050405020304" pitchFamily="18" charset="0"/>
                <a:cs typeface="Times New Roman" panose="02020603050405020304" pitchFamily="18" charset="0"/>
              </a:rPr>
              <a:t>Trò</a:t>
            </a:r>
            <a:r>
              <a:rPr lang="en-US" sz="3200" b="1" baseline="-25000" dirty="0" smtClean="0">
                <a:solidFill>
                  <a:srgbClr val="FF0000"/>
                </a:solidFill>
                <a:latin typeface="Times New Roman" panose="02020603050405020304" pitchFamily="18" charset="0"/>
                <a:cs typeface="Times New Roman" panose="02020603050405020304" pitchFamily="18" charset="0"/>
              </a:rPr>
              <a:t> </a:t>
            </a:r>
            <a:r>
              <a:rPr lang="en-US" sz="3200" b="1" baseline="-25000" dirty="0" err="1" smtClean="0">
                <a:solidFill>
                  <a:srgbClr val="FF0000"/>
                </a:solidFill>
                <a:latin typeface="Times New Roman" panose="02020603050405020304" pitchFamily="18" charset="0"/>
                <a:cs typeface="Times New Roman" panose="02020603050405020304" pitchFamily="18" charset="0"/>
              </a:rPr>
              <a:t>chơi</a:t>
            </a:r>
            <a:endParaRPr lang="en-US" sz="3200" b="1" baseline="-25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89032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76249" y="132999"/>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sp>
        <p:nvSpPr>
          <p:cNvPr id="3" name="Oval 2"/>
          <p:cNvSpPr/>
          <p:nvPr/>
        </p:nvSpPr>
        <p:spPr>
          <a:xfrm>
            <a:off x="1905000" y="2999839"/>
            <a:ext cx="914400" cy="9144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1</a:t>
            </a:r>
          </a:p>
        </p:txBody>
      </p:sp>
      <p:sp>
        <p:nvSpPr>
          <p:cNvPr id="4" name="Oval 3"/>
          <p:cNvSpPr/>
          <p:nvPr/>
        </p:nvSpPr>
        <p:spPr>
          <a:xfrm>
            <a:off x="3733800" y="2999839"/>
            <a:ext cx="914400" cy="914400"/>
          </a:xfrm>
          <a:prstGeom prst="ellipse">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smtClean="0">
                <a:ln>
                  <a:noFill/>
                </a:ln>
                <a:solidFill>
                  <a:prstClr val="white"/>
                </a:solidFill>
                <a:effectLst/>
                <a:uLnTx/>
                <a:uFillTx/>
                <a:latin typeface="Times New Roman" pitchFamily="18" charset="0"/>
                <a:ea typeface="+mn-ea"/>
                <a:cs typeface="Times New Roman" pitchFamily="18" charset="0"/>
              </a:rPr>
              <a:t>2</a:t>
            </a:r>
          </a:p>
        </p:txBody>
      </p:sp>
      <p:sp>
        <p:nvSpPr>
          <p:cNvPr id="7" name="Right Arrow 6"/>
          <p:cNvSpPr/>
          <p:nvPr/>
        </p:nvSpPr>
        <p:spPr>
          <a:xfrm>
            <a:off x="4724400" y="3457039"/>
            <a:ext cx="609600" cy="152400"/>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8" name="Right Arrow 7"/>
          <p:cNvSpPr/>
          <p:nvPr/>
        </p:nvSpPr>
        <p:spPr>
          <a:xfrm>
            <a:off x="2971800" y="3457039"/>
            <a:ext cx="609600" cy="152400"/>
          </a:xfrm>
          <a:prstGeom prst="right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0" name="Up Arrow 9"/>
          <p:cNvSpPr/>
          <p:nvPr/>
        </p:nvSpPr>
        <p:spPr>
          <a:xfrm flipH="1">
            <a:off x="2362202" y="2390239"/>
            <a:ext cx="45719" cy="533400"/>
          </a:xfrm>
          <a:prstGeom prst="upArrow">
            <a:avLst/>
          </a:prstGeom>
          <a:solidFill>
            <a:srgbClr val="FF0000"/>
          </a:solid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Calibri" panose="020F0502020204030204"/>
              <a:ea typeface="+mn-ea"/>
              <a:cs typeface="+mn-cs"/>
            </a:endParaRPr>
          </a:p>
        </p:txBody>
      </p:sp>
      <p:sp>
        <p:nvSpPr>
          <p:cNvPr id="14" name="Rectangle 13"/>
          <p:cNvSpPr/>
          <p:nvPr/>
        </p:nvSpPr>
        <p:spPr>
          <a:xfrm>
            <a:off x="1336590" y="1508161"/>
            <a:ext cx="2142662" cy="830997"/>
          </a:xfrm>
          <a:prstGeom prst="rect">
            <a:avLst/>
          </a:prstGeom>
          <a:ln>
            <a:solidFill>
              <a:srgbClr val="FF0000"/>
            </a:solidFill>
          </a:ln>
        </p:spPr>
        <p:txBody>
          <a:bodyPr wrap="square">
            <a:spAutoFit/>
          </a:bodyPr>
          <a:lstStyle/>
          <a:p>
            <a:r>
              <a:rPr lang="vi-VN" sz="2400" b="1" dirty="0">
                <a:solidFill>
                  <a:srgbClr val="C00000"/>
                </a:solidFill>
                <a:latin typeface="Times New Roman" panose="02020603050405020304" pitchFamily="18" charset="0"/>
              </a:rPr>
              <a:t>I. Chất ở xung quanh ta</a:t>
            </a:r>
          </a:p>
        </p:txBody>
      </p:sp>
      <p:sp>
        <p:nvSpPr>
          <p:cNvPr id="17" name="Rectangle 16"/>
          <p:cNvSpPr/>
          <p:nvPr/>
        </p:nvSpPr>
        <p:spPr>
          <a:xfrm>
            <a:off x="5410200" y="3206353"/>
            <a:ext cx="1633847" cy="707886"/>
          </a:xfrm>
          <a:prstGeom prst="rect">
            <a:avLst/>
          </a:prstGeom>
          <a:ln>
            <a:solidFill>
              <a:srgbClr val="FF0000"/>
            </a:solidFill>
          </a:ln>
        </p:spPr>
        <p:txBody>
          <a:bodyPr wrap="square">
            <a:spAutoFit/>
          </a:bodyPr>
          <a:lstStyle/>
          <a:p>
            <a:pPr fontAlgn="base"/>
            <a:r>
              <a:rPr lang="vi-VN" sz="2000" b="1" dirty="0">
                <a:solidFill>
                  <a:srgbClr val="C00000"/>
                </a:solidFill>
                <a:latin typeface="Times New Roman" pitchFamily="18" charset="0"/>
                <a:cs typeface="Times New Roman" pitchFamily="18" charset="0"/>
              </a:rPr>
              <a:t>II. Ba thể của chất</a:t>
            </a:r>
          </a:p>
        </p:txBody>
      </p:sp>
      <p:sp>
        <p:nvSpPr>
          <p:cNvPr id="18" name="TextBox 17"/>
          <p:cNvSpPr txBox="1"/>
          <p:nvPr/>
        </p:nvSpPr>
        <p:spPr>
          <a:xfrm>
            <a:off x="-16925" y="554190"/>
            <a:ext cx="2286000" cy="461665"/>
          </a:xfrm>
          <a:prstGeom prst="rect">
            <a:avLst/>
          </a:prstGeom>
          <a:noFill/>
        </p:spPr>
        <p:txBody>
          <a:bodyPr wrap="square" rtlCol="0">
            <a:spAutoFit/>
          </a:bodyPr>
          <a:lstStyle/>
          <a:p>
            <a:r>
              <a:rPr lang="en-US" sz="2400" b="1" dirty="0">
                <a:solidFill>
                  <a:srgbClr val="0000CC"/>
                </a:solidFill>
                <a:latin typeface="Times New Roman" pitchFamily="18" charset="0"/>
                <a:cs typeface="Times New Roman" pitchFamily="18" charset="0"/>
              </a:rPr>
              <a:t>B. </a:t>
            </a:r>
            <a:r>
              <a:rPr lang="en-US" sz="2400" b="1" dirty="0" err="1">
                <a:solidFill>
                  <a:srgbClr val="0000CC"/>
                </a:solidFill>
                <a:latin typeface="Times New Roman" pitchFamily="18" charset="0"/>
                <a:cs typeface="Times New Roman" pitchFamily="18" charset="0"/>
              </a:rPr>
              <a:t>Nội</a:t>
            </a:r>
            <a:r>
              <a:rPr lang="en-US" sz="2400" b="1" dirty="0">
                <a:solidFill>
                  <a:srgbClr val="0000CC"/>
                </a:solidFill>
                <a:latin typeface="Times New Roman" pitchFamily="18" charset="0"/>
                <a:cs typeface="Times New Roman" pitchFamily="18" charset="0"/>
              </a:rPr>
              <a:t> dung</a:t>
            </a:r>
          </a:p>
        </p:txBody>
      </p:sp>
    </p:spTree>
    <p:extLst>
      <p:ext uri="{BB962C8B-B14F-4D97-AF65-F5344CB8AC3E}">
        <p14:creationId xmlns:p14="http://schemas.microsoft.com/office/powerpoint/2010/main" val="17247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edge">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heckerboard(across)">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checkerboard(across)">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checkerboard(across)">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4"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wheel(4)">
                                      <p:cBhvr>
                                        <p:cTn id="42" dur="20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0"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edge">
                                      <p:cBhvr>
                                        <p:cTn id="4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P spid="7" grpId="0" animBg="1"/>
      <p:bldP spid="8" grpId="0" animBg="1"/>
      <p:bldP spid="10" grpId="0" animBg="1"/>
      <p:bldP spid="14" grpId="0" animBg="1"/>
      <p:bldP spid="17" grpId="0" animBg="1"/>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a:stCxn id="2" idx="2"/>
          </p:cNvCxnSpPr>
          <p:nvPr/>
        </p:nvCxnSpPr>
        <p:spPr>
          <a:xfrm>
            <a:off x="4401771"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582789"/>
            <a:ext cx="3334567"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 </a:t>
            </a:r>
            <a:r>
              <a:rPr lang="en-US" sz="2400" b="1" dirty="0" err="1">
                <a:solidFill>
                  <a:srgbClr val="C00000"/>
                </a:solidFill>
                <a:latin typeface="Times New Roman" panose="02020603050405020304" pitchFamily="18" charset="0"/>
                <a:cs typeface="Times New Roman" panose="02020603050405020304" pitchFamily="18" charset="0"/>
              </a:rPr>
              <a:t>Chất</a:t>
            </a:r>
            <a:r>
              <a:rPr lang="en-US" sz="2400" b="1" dirty="0">
                <a:solidFill>
                  <a:srgbClr val="C00000"/>
                </a:solidFill>
                <a:latin typeface="Times New Roman" panose="02020603050405020304" pitchFamily="18" charset="0"/>
                <a:cs typeface="Times New Roman" panose="02020603050405020304" pitchFamily="18" charset="0"/>
              </a:rPr>
              <a:t> ở </a:t>
            </a:r>
            <a:r>
              <a:rPr lang="en-US" sz="2400" b="1" dirty="0" err="1">
                <a:solidFill>
                  <a:srgbClr val="C00000"/>
                </a:solidFill>
                <a:latin typeface="Times New Roman" panose="02020603050405020304" pitchFamily="18" charset="0"/>
                <a:cs typeface="Times New Roman" panose="02020603050405020304" pitchFamily="18" charset="0"/>
              </a:rPr>
              <a:t>xung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quanh</a:t>
            </a:r>
            <a:r>
              <a:rPr lang="en-US" sz="2400" b="1" dirty="0">
                <a:solidFill>
                  <a:srgbClr val="C00000"/>
                </a:solidFill>
                <a:latin typeface="Times New Roman" panose="02020603050405020304" pitchFamily="18" charset="0"/>
                <a:cs typeface="Times New Roman" panose="02020603050405020304" pitchFamily="18" charset="0"/>
              </a:rPr>
              <a:t> ta</a:t>
            </a:r>
          </a:p>
        </p:txBody>
      </p:sp>
    </p:spTree>
    <p:extLst>
      <p:ext uri="{BB962C8B-B14F-4D97-AF65-F5344CB8AC3E}">
        <p14:creationId xmlns:p14="http://schemas.microsoft.com/office/powerpoint/2010/main" val="209369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80951" y="228278"/>
            <a:ext cx="7629896" cy="830997"/>
          </a:xfrm>
          <a:prstGeom prst="rect">
            <a:avLst/>
          </a:prstGeom>
        </p:spPr>
        <p:txBody>
          <a:bodyPr wrap="square">
            <a:spAutoFit/>
          </a:bodyPr>
          <a:lstStyle/>
          <a:p>
            <a:r>
              <a:rPr lang="en-US" sz="2400" b="1" dirty="0" err="1">
                <a:solidFill>
                  <a:srgbClr val="660033"/>
                </a:solidFill>
                <a:latin typeface="Times New Roman" panose="02020603050405020304" pitchFamily="18" charset="0"/>
                <a:cs typeface="Times New Roman" panose="02020603050405020304" pitchFamily="18" charset="0"/>
              </a:rPr>
              <a:t>Sắp</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xếp</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những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vật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thể</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trong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hình</a:t>
            </a:r>
            <a:r>
              <a:rPr lang="en-US" sz="2400" b="1" dirty="0">
                <a:solidFill>
                  <a:srgbClr val="660033"/>
                </a:solidFill>
                <a:latin typeface="Times New Roman" panose="02020603050405020304" pitchFamily="18" charset="0"/>
                <a:cs typeface="Times New Roman" panose="02020603050405020304" pitchFamily="18" charset="0"/>
              </a:rPr>
              <a:t> 5.1 </a:t>
            </a:r>
            <a:r>
              <a:rPr lang="en-US" sz="2400" b="1" dirty="0" err="1">
                <a:solidFill>
                  <a:srgbClr val="660033"/>
                </a:solidFill>
                <a:latin typeface="Times New Roman" panose="02020603050405020304" pitchFamily="18" charset="0"/>
                <a:cs typeface="Times New Roman" panose="02020603050405020304" pitchFamily="18" charset="0"/>
              </a:rPr>
              <a:t>theo</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nhóm</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vật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thể</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tự</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nhiên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vật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thể</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nhân</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tạo</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vật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không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sống</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vật</a:t>
            </a:r>
            <a:r>
              <a:rPr lang="en-US" sz="2400" b="1" dirty="0">
                <a:solidFill>
                  <a:srgbClr val="660033"/>
                </a:solidFill>
                <a:latin typeface="Times New Roman" panose="02020603050405020304" pitchFamily="18" charset="0"/>
                <a:cs typeface="Times New Roman" panose="02020603050405020304" pitchFamily="18" charset="0"/>
              </a:rPr>
              <a:t> </a:t>
            </a:r>
            <a:r>
              <a:rPr lang="en-US" sz="2400" b="1" dirty="0" err="1">
                <a:solidFill>
                  <a:srgbClr val="660033"/>
                </a:solidFill>
                <a:latin typeface="Times New Roman" panose="02020603050405020304" pitchFamily="18" charset="0"/>
                <a:cs typeface="Times New Roman" panose="02020603050405020304" pitchFamily="18" charset="0"/>
              </a:rPr>
              <a:t>sống</a:t>
            </a:r>
            <a:r>
              <a:rPr lang="en-US" sz="2400" b="1" dirty="0" smtClean="0">
                <a:solidFill>
                  <a:srgbClr val="660033"/>
                </a:solidFill>
                <a:latin typeface="Times New Roman" panose="02020603050405020304" pitchFamily="18" charset="0"/>
                <a:cs typeface="Times New Roman" panose="02020603050405020304" pitchFamily="18" charset="0"/>
              </a:rPr>
              <a:t>.</a:t>
            </a:r>
            <a:endParaRPr lang="en-US" sz="2400" b="1" dirty="0">
              <a:solidFill>
                <a:srgbClr val="660033"/>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596448" y="1553185"/>
            <a:ext cx="8586948" cy="3707584"/>
          </a:xfrm>
          <a:prstGeom prst="rect">
            <a:avLst/>
          </a:prstGeom>
        </p:spPr>
      </p:pic>
      <p:sp>
        <p:nvSpPr>
          <p:cNvPr id="9" name="Rectangle 8"/>
          <p:cNvSpPr/>
          <p:nvPr/>
        </p:nvSpPr>
        <p:spPr>
          <a:xfrm>
            <a:off x="1102426" y="2737259"/>
            <a:ext cx="2923309" cy="4096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dirty="0" smtClean="0">
                <a:solidFill>
                  <a:srgbClr val="006600"/>
                </a:solidFill>
                <a:latin typeface="Times New Roman" panose="02020603050405020304" pitchFamily="18" charset="0"/>
                <a:cs typeface="Times New Roman" panose="02020603050405020304" pitchFamily="18" charset="0"/>
              </a:rPr>
              <a:t>a)</a:t>
            </a:r>
            <a:r>
              <a:rPr lang="en-US" sz="2000" b="1" dirty="0" err="1" smtClean="0">
                <a:solidFill>
                  <a:srgbClr val="006600"/>
                </a:solidFill>
                <a:latin typeface="Times New Roman" panose="02020603050405020304" pitchFamily="18" charset="0"/>
                <a:cs typeface="Times New Roman" panose="02020603050405020304" pitchFamily="18" charset="0"/>
              </a:rPr>
              <a:t>Bình</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chứa</a:t>
            </a:r>
            <a:r>
              <a:rPr lang="en-US" sz="2000" b="1" dirty="0" smtClean="0">
                <a:solidFill>
                  <a:srgbClr val="006600"/>
                </a:solidFill>
                <a:latin typeface="Times New Roman" panose="02020603050405020304" pitchFamily="18" charset="0"/>
                <a:cs typeface="Times New Roman" panose="02020603050405020304" pitchFamily="18" charset="0"/>
              </a:rPr>
              <a:t> oxygen(</a:t>
            </a:r>
            <a:r>
              <a:rPr lang="en-US" sz="2000" b="1" dirty="0" err="1" smtClean="0">
                <a:solidFill>
                  <a:srgbClr val="006600"/>
                </a:solidFill>
                <a:latin typeface="Times New Roman" panose="02020603050405020304" pitchFamily="18" charset="0"/>
                <a:cs typeface="Times New Roman" panose="02020603050405020304" pitchFamily="18" charset="0"/>
              </a:rPr>
              <a:t>Oxi</a:t>
            </a:r>
            <a:r>
              <a:rPr lang="en-US" sz="2000" b="1" dirty="0" smtClean="0">
                <a:solidFill>
                  <a:srgbClr val="006600"/>
                </a:solidFill>
                <a:latin typeface="Times New Roman" panose="02020603050405020304" pitchFamily="18" charset="0"/>
                <a:cs typeface="Times New Roman" panose="02020603050405020304" pitchFamily="18" charset="0"/>
              </a:rPr>
              <a:t>)</a:t>
            </a:r>
            <a:endParaRPr lang="en-US" sz="2000" b="1"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417620" y="2717155"/>
            <a:ext cx="1294411" cy="400110"/>
          </a:xfrm>
          <a:prstGeom prst="rect">
            <a:avLst/>
          </a:prstGeom>
          <a:solidFill>
            <a:schemeClr val="bg1"/>
          </a:solidFill>
          <a:ln>
            <a:solidFill>
              <a:schemeClr val="bg1"/>
            </a:solidFill>
          </a:ln>
        </p:spPr>
        <p:txBody>
          <a:bodyPr wrap="square" rtlCol="0">
            <a:spAutoFit/>
          </a:bodyPr>
          <a:lstStyle/>
          <a:p>
            <a:r>
              <a:rPr lang="en-US" sz="2000" b="1" dirty="0" smtClean="0">
                <a:solidFill>
                  <a:srgbClr val="006600"/>
                </a:solidFill>
                <a:latin typeface="Times New Roman" panose="02020603050405020304" pitchFamily="18" charset="0"/>
                <a:cs typeface="Times New Roman" panose="02020603050405020304" pitchFamily="18" charset="0"/>
              </a:rPr>
              <a:t>b)</a:t>
            </a:r>
            <a:r>
              <a:rPr lang="en-US" sz="2000" b="1" dirty="0" err="1" smtClean="0">
                <a:solidFill>
                  <a:srgbClr val="006600"/>
                </a:solidFill>
                <a:latin typeface="Times New Roman" panose="02020603050405020304" pitchFamily="18" charset="0"/>
                <a:cs typeface="Times New Roman" panose="02020603050405020304" pitchFamily="18" charset="0"/>
              </a:rPr>
              <a:t>Bút</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chì</a:t>
            </a:r>
            <a:endParaRPr lang="en-US" sz="2000" b="1" dirty="0">
              <a:solidFill>
                <a:srgbClr val="00660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6994566" y="2737259"/>
            <a:ext cx="1270660" cy="400110"/>
          </a:xfrm>
          <a:prstGeom prst="rect">
            <a:avLst/>
          </a:prstGeom>
          <a:solidFill>
            <a:schemeClr val="bg1"/>
          </a:solidFill>
          <a:ln>
            <a:solidFill>
              <a:schemeClr val="bg1"/>
            </a:solidFill>
          </a:ln>
        </p:spPr>
        <p:txBody>
          <a:bodyPr wrap="square" rtlCol="0">
            <a:spAutoFit/>
          </a:bodyPr>
          <a:lstStyle/>
          <a:p>
            <a:r>
              <a:rPr lang="en-US" sz="2000" b="1" dirty="0" smtClean="0">
                <a:solidFill>
                  <a:srgbClr val="006600"/>
                </a:solidFill>
                <a:latin typeface="Times New Roman" panose="02020603050405020304" pitchFamily="18" charset="0"/>
                <a:cs typeface="Times New Roman" panose="02020603050405020304" pitchFamily="18" charset="0"/>
              </a:rPr>
              <a:t>c)Con </a:t>
            </a:r>
            <a:r>
              <a:rPr lang="en-US" sz="2000" b="1" dirty="0" err="1" smtClean="0">
                <a:solidFill>
                  <a:srgbClr val="006600"/>
                </a:solidFill>
                <a:latin typeface="Times New Roman" panose="02020603050405020304" pitchFamily="18" charset="0"/>
                <a:cs typeface="Times New Roman" panose="02020603050405020304" pitchFamily="18" charset="0"/>
              </a:rPr>
              <a:t>gà</a:t>
            </a:r>
            <a:endParaRPr lang="en-US" sz="2000" b="1" dirty="0">
              <a:solidFill>
                <a:srgbClr val="0066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2071700" y="4548096"/>
            <a:ext cx="1650670" cy="400110"/>
          </a:xfrm>
          <a:prstGeom prst="rect">
            <a:avLst/>
          </a:prstGeom>
          <a:solidFill>
            <a:schemeClr val="bg1"/>
          </a:solidFill>
          <a:ln>
            <a:solidFill>
              <a:schemeClr val="bg1"/>
            </a:solidFill>
          </a:ln>
        </p:spPr>
        <p:txBody>
          <a:bodyPr wrap="square" rtlCol="0">
            <a:spAutoFit/>
          </a:bodyPr>
          <a:lstStyle/>
          <a:p>
            <a:r>
              <a:rPr lang="en-US" sz="2000" b="1" dirty="0" smtClean="0">
                <a:solidFill>
                  <a:srgbClr val="006600"/>
                </a:solidFill>
                <a:latin typeface="Times New Roman" panose="02020603050405020304" pitchFamily="18" charset="0"/>
                <a:cs typeface="Times New Roman" panose="02020603050405020304" pitchFamily="18" charset="0"/>
              </a:rPr>
              <a:t>d)Vi </a:t>
            </a:r>
            <a:r>
              <a:rPr lang="en-US" sz="2000" b="1" dirty="0" err="1" smtClean="0">
                <a:solidFill>
                  <a:srgbClr val="006600"/>
                </a:solidFill>
                <a:latin typeface="Times New Roman" panose="02020603050405020304" pitchFamily="18" charset="0"/>
                <a:cs typeface="Times New Roman" panose="02020603050405020304" pitchFamily="18" charset="0"/>
              </a:rPr>
              <a:t>khuẩn</a:t>
            </a:r>
            <a:endParaRPr lang="en-US" sz="2000" b="1" dirty="0">
              <a:solidFill>
                <a:srgbClr val="0066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4669169" y="4548096"/>
            <a:ext cx="1264722" cy="400110"/>
          </a:xfrm>
          <a:prstGeom prst="rect">
            <a:avLst/>
          </a:prstGeom>
          <a:solidFill>
            <a:schemeClr val="bg1"/>
          </a:solidFill>
          <a:ln>
            <a:solidFill>
              <a:schemeClr val="bg1"/>
            </a:solidFill>
          </a:ln>
        </p:spPr>
        <p:txBody>
          <a:bodyPr wrap="square" rtlCol="0">
            <a:spAutoFit/>
          </a:bodyPr>
          <a:lstStyle/>
          <a:p>
            <a:r>
              <a:rPr lang="en-US" sz="2000" b="1" dirty="0" smtClean="0">
                <a:solidFill>
                  <a:srgbClr val="006600"/>
                </a:solidFill>
                <a:latin typeface="Times New Roman" panose="02020603050405020304" pitchFamily="18" charset="0"/>
                <a:cs typeface="Times New Roman" panose="02020603050405020304" pitchFamily="18" charset="0"/>
              </a:rPr>
              <a:t>e)</a:t>
            </a:r>
            <a:r>
              <a:rPr lang="en-US" sz="2000" b="1" dirty="0" err="1" smtClean="0">
                <a:solidFill>
                  <a:srgbClr val="006600"/>
                </a:solidFill>
                <a:latin typeface="Times New Roman" panose="02020603050405020304" pitchFamily="18" charset="0"/>
                <a:cs typeface="Times New Roman" panose="02020603050405020304" pitchFamily="18" charset="0"/>
              </a:rPr>
              <a:t>Nước</a:t>
            </a:r>
            <a:r>
              <a:rPr lang="en-US" sz="2000" b="1" dirty="0" smtClean="0">
                <a:solidFill>
                  <a:srgbClr val="006600"/>
                </a:solidFill>
                <a:latin typeface="Times New Roman" panose="02020603050405020304" pitchFamily="18" charset="0"/>
                <a:cs typeface="Times New Roman" panose="02020603050405020304" pitchFamily="18" charset="0"/>
              </a:rPr>
              <a:t> </a:t>
            </a:r>
            <a:endParaRPr lang="en-US" sz="2000" b="1" dirty="0">
              <a:solidFill>
                <a:srgbClr val="00660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7006985" y="4578874"/>
            <a:ext cx="1626375" cy="400110"/>
          </a:xfrm>
          <a:prstGeom prst="rect">
            <a:avLst/>
          </a:prstGeom>
          <a:solidFill>
            <a:schemeClr val="bg1"/>
          </a:solidFill>
          <a:ln>
            <a:solidFill>
              <a:schemeClr val="bg1"/>
            </a:solidFill>
          </a:ln>
        </p:spPr>
        <p:txBody>
          <a:bodyPr wrap="square" rtlCol="0">
            <a:spAutoFit/>
          </a:bodyPr>
          <a:lstStyle/>
          <a:p>
            <a:r>
              <a:rPr lang="en-US" sz="2000" b="1" dirty="0" smtClean="0">
                <a:solidFill>
                  <a:srgbClr val="006600"/>
                </a:solidFill>
                <a:latin typeface="Times New Roman" panose="02020603050405020304" pitchFamily="18" charset="0"/>
                <a:cs typeface="Times New Roman" panose="02020603050405020304" pitchFamily="18" charset="0"/>
              </a:rPr>
              <a:t>g)</a:t>
            </a:r>
            <a:r>
              <a:rPr lang="en-US" sz="2000" b="1" dirty="0" err="1" smtClean="0">
                <a:solidFill>
                  <a:srgbClr val="006600"/>
                </a:solidFill>
                <a:latin typeface="Times New Roman" panose="02020603050405020304" pitchFamily="18" charset="0"/>
                <a:cs typeface="Times New Roman" panose="02020603050405020304" pitchFamily="18" charset="0"/>
              </a:rPr>
              <a:t>Bắp</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ngô</a:t>
            </a:r>
            <a:endParaRPr lang="en-US" sz="2000" b="1" dirty="0">
              <a:solidFill>
                <a:srgbClr val="00660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2802578" y="4940137"/>
            <a:ext cx="4488872" cy="400110"/>
          </a:xfrm>
          <a:prstGeom prst="rect">
            <a:avLst/>
          </a:prstGeom>
          <a:solidFill>
            <a:schemeClr val="bg1"/>
          </a:solidFill>
          <a:ln>
            <a:solidFill>
              <a:schemeClr val="bg1"/>
            </a:solidFill>
          </a:ln>
        </p:spPr>
        <p:txBody>
          <a:bodyPr wrap="square" rtlCol="0">
            <a:spAutoFit/>
          </a:bodyPr>
          <a:lstStyle/>
          <a:p>
            <a:r>
              <a:rPr lang="en-US" sz="2000" b="1" dirty="0" err="1" smtClean="0">
                <a:solidFill>
                  <a:srgbClr val="006600"/>
                </a:solidFill>
                <a:latin typeface="Times New Roman" panose="02020603050405020304" pitchFamily="18" charset="0"/>
                <a:cs typeface="Times New Roman" panose="02020603050405020304" pitchFamily="18" charset="0"/>
              </a:rPr>
              <a:t>Hình</a:t>
            </a:r>
            <a:r>
              <a:rPr lang="en-US" sz="2000" b="1" dirty="0" smtClean="0">
                <a:solidFill>
                  <a:srgbClr val="006600"/>
                </a:solidFill>
                <a:latin typeface="Times New Roman" panose="02020603050405020304" pitchFamily="18" charset="0"/>
                <a:cs typeface="Times New Roman" panose="02020603050405020304" pitchFamily="18" charset="0"/>
              </a:rPr>
              <a:t> 5.1. </a:t>
            </a:r>
            <a:r>
              <a:rPr lang="en-US" sz="2000" b="1" dirty="0" err="1" smtClean="0">
                <a:solidFill>
                  <a:srgbClr val="006600"/>
                </a:solidFill>
                <a:latin typeface="Times New Roman" panose="02020603050405020304" pitchFamily="18" charset="0"/>
                <a:cs typeface="Times New Roman" panose="02020603050405020304" pitchFamily="18" charset="0"/>
              </a:rPr>
              <a:t>Một</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số</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vật</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thể</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xung</a:t>
            </a:r>
            <a:r>
              <a:rPr lang="en-US" sz="2000" b="1" dirty="0" smtClean="0">
                <a:solidFill>
                  <a:srgbClr val="006600"/>
                </a:solidFill>
                <a:latin typeface="Times New Roman" panose="02020603050405020304" pitchFamily="18" charset="0"/>
                <a:cs typeface="Times New Roman" panose="02020603050405020304" pitchFamily="18" charset="0"/>
              </a:rPr>
              <a:t> </a:t>
            </a:r>
            <a:r>
              <a:rPr lang="en-US" sz="2000" b="1" dirty="0" err="1" smtClean="0">
                <a:solidFill>
                  <a:srgbClr val="006600"/>
                </a:solidFill>
                <a:latin typeface="Times New Roman" panose="02020603050405020304" pitchFamily="18" charset="0"/>
                <a:cs typeface="Times New Roman" panose="02020603050405020304" pitchFamily="18" charset="0"/>
              </a:rPr>
              <a:t>quanh</a:t>
            </a:r>
            <a:r>
              <a:rPr lang="en-US" sz="2000" b="1" dirty="0" smtClean="0">
                <a:solidFill>
                  <a:srgbClr val="006600"/>
                </a:solidFill>
                <a:latin typeface="Times New Roman" panose="02020603050405020304" pitchFamily="18" charset="0"/>
                <a:cs typeface="Times New Roman" panose="02020603050405020304" pitchFamily="18" charset="0"/>
              </a:rPr>
              <a:t> ta</a:t>
            </a:r>
            <a:endParaRPr lang="en-US" sz="2000" b="1" dirty="0">
              <a:solidFill>
                <a:srgbClr val="00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435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circle(in)">
                                      <p:cBhvr>
                                        <p:cTn id="21" dur="2000"/>
                                        <p:tgtEl>
                                          <p:spTgt spid="12"/>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circle(in)">
                                      <p:cBhvr>
                                        <p:cTn id="24" dur="2000"/>
                                        <p:tgtEl>
                                          <p:spTgt spid="13"/>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ircle(in)">
                                      <p:cBhvr>
                                        <p:cTn id="27" dur="2000"/>
                                        <p:tgtEl>
                                          <p:spTgt spid="14"/>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circle(in)">
                                      <p:cBhvr>
                                        <p:cTn id="30" dur="2000"/>
                                        <p:tgtEl>
                                          <p:spTgt spid="15"/>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circle(in)">
                                      <p:cBhvr>
                                        <p:cTn id="33"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11" grpId="0" animBg="1"/>
      <p:bldP spid="12" grpId="0" animBg="1"/>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70119622"/>
              </p:ext>
            </p:extLst>
          </p:nvPr>
        </p:nvGraphicFramePr>
        <p:xfrm>
          <a:off x="723509" y="-4441"/>
          <a:ext cx="7873584" cy="6737750"/>
        </p:xfrm>
        <a:graphic>
          <a:graphicData uri="http://schemas.openxmlformats.org/drawingml/2006/table">
            <a:tbl>
              <a:tblPr firstRow="1" firstCol="1" bandRow="1"/>
              <a:tblGrid>
                <a:gridCol w="2698873">
                  <a:extLst>
                    <a:ext uri="{9D8B030D-6E8A-4147-A177-3AD203B41FA5}">
                      <a16:colId xmlns:a16="http://schemas.microsoft.com/office/drawing/2014/main" val="558768793"/>
                    </a:ext>
                  </a:extLst>
                </a:gridCol>
                <a:gridCol w="5174711">
                  <a:extLst>
                    <a:ext uri="{9D8B030D-6E8A-4147-A177-3AD203B41FA5}">
                      <a16:colId xmlns:a16="http://schemas.microsoft.com/office/drawing/2014/main" val="4141810828"/>
                    </a:ext>
                  </a:extLst>
                </a:gridCol>
              </a:tblGrid>
              <a:tr h="583640">
                <a:tc>
                  <a:txBody>
                    <a:bodyPr/>
                    <a:lstStyle/>
                    <a:p>
                      <a:pPr marL="0" marR="0" algn="l">
                        <a:lnSpc>
                          <a:spcPct val="115000"/>
                        </a:lnSpc>
                        <a:spcBef>
                          <a:spcPts val="0"/>
                        </a:spcBef>
                        <a:spcAft>
                          <a:spcPts val="0"/>
                        </a:spcAft>
                        <a:tabLst>
                          <a:tab pos="540385" algn="l"/>
                        </a:tabLst>
                      </a:pPr>
                      <a:r>
                        <a:rPr lang="en-US" sz="2400" b="1">
                          <a:solidFill>
                            <a:srgbClr val="0000CC"/>
                          </a:solidFill>
                          <a:effectLst/>
                          <a:latin typeface="Times New Roman" panose="02020603050405020304" pitchFamily="18" charset="0"/>
                          <a:ea typeface="Arial" panose="020B0604020202020204" pitchFamily="34" charset="0"/>
                        </a:rPr>
                        <a:t>Vật thể</a:t>
                      </a:r>
                      <a:endParaRPr lang="en-US" sz="24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a:solidFill>
                            <a:srgbClr val="0000CC"/>
                          </a:solidFill>
                          <a:effectLst/>
                          <a:latin typeface="Times New Roman" panose="02020603050405020304" pitchFamily="18" charset="0"/>
                          <a:ea typeface="Arial" panose="020B0604020202020204" pitchFamily="34" charset="0"/>
                        </a:rPr>
                        <a:t>Phân loại vật thể</a:t>
                      </a:r>
                      <a:endParaRPr lang="en-US" sz="24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7180486"/>
                  </a:ext>
                </a:extLst>
              </a:tr>
              <a:tr h="1271373">
                <a:tc>
                  <a:txBody>
                    <a:bodyPr/>
                    <a:lstStyle/>
                    <a:p>
                      <a:pPr marL="0" marR="0" algn="l">
                        <a:lnSpc>
                          <a:spcPct val="115000"/>
                        </a:lnSpc>
                        <a:spcBef>
                          <a:spcPts val="0"/>
                        </a:spcBef>
                        <a:spcAft>
                          <a:spcPts val="0"/>
                        </a:spcAft>
                        <a:tabLst>
                          <a:tab pos="540385" algn="l"/>
                        </a:tabLst>
                      </a:pPr>
                      <a:r>
                        <a:rPr lang="en-US" sz="2400" b="1" dirty="0" err="1">
                          <a:solidFill>
                            <a:srgbClr val="0000CC"/>
                          </a:solidFill>
                          <a:effectLst/>
                          <a:latin typeface="Times New Roman" panose="02020603050405020304" pitchFamily="18" charset="0"/>
                          <a:ea typeface="Arial" panose="020B0604020202020204" pitchFamily="34" charset="0"/>
                        </a:rPr>
                        <a:t>Bình</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a:solidFill>
                            <a:srgbClr val="0000CC"/>
                          </a:solidFill>
                          <a:effectLst/>
                          <a:latin typeface="Times New Roman" panose="02020603050405020304" pitchFamily="18" charset="0"/>
                          <a:ea typeface="Arial" panose="020B0604020202020204" pitchFamily="34" charset="0"/>
                        </a:rPr>
                        <a:t>chứa</a:t>
                      </a:r>
                      <a:r>
                        <a:rPr lang="en-US" sz="2400" b="1" dirty="0">
                          <a:solidFill>
                            <a:srgbClr val="0000CC"/>
                          </a:solidFill>
                          <a:effectLst/>
                          <a:latin typeface="Times New Roman" panose="02020603050405020304" pitchFamily="18" charset="0"/>
                          <a:ea typeface="Arial" panose="020B0604020202020204" pitchFamily="34" charset="0"/>
                        </a:rPr>
                        <a:t> </a:t>
                      </a:r>
                      <a:endParaRPr lang="en-US" sz="2400" b="1" dirty="0" smtClean="0">
                        <a:solidFill>
                          <a:srgbClr val="0000CC"/>
                        </a:solidFill>
                        <a:effectLst/>
                        <a:latin typeface="Times New Roman" panose="02020603050405020304" pitchFamily="18" charset="0"/>
                        <a:ea typeface="Arial" panose="020B0604020202020204" pitchFamily="34" charset="0"/>
                      </a:endParaRPr>
                    </a:p>
                    <a:p>
                      <a:pPr marL="0" marR="0" algn="l">
                        <a:lnSpc>
                          <a:spcPct val="115000"/>
                        </a:lnSpc>
                        <a:spcBef>
                          <a:spcPts val="0"/>
                        </a:spcBef>
                        <a:spcAft>
                          <a:spcPts val="0"/>
                        </a:spcAft>
                        <a:tabLst>
                          <a:tab pos="540385" algn="l"/>
                        </a:tabLst>
                      </a:pPr>
                      <a:r>
                        <a:rPr lang="en-US" sz="2400" b="1" dirty="0" err="1" smtClean="0">
                          <a:solidFill>
                            <a:srgbClr val="0000CC"/>
                          </a:solidFill>
                          <a:effectLst/>
                          <a:latin typeface="Times New Roman" panose="02020603050405020304" pitchFamily="18" charset="0"/>
                          <a:ea typeface="Arial" panose="020B0604020202020204" pitchFamily="34" charset="0"/>
                        </a:rPr>
                        <a:t>khí</a:t>
                      </a:r>
                      <a:r>
                        <a:rPr lang="en-US" sz="2400" b="1" dirty="0" smtClean="0">
                          <a:solidFill>
                            <a:srgbClr val="0000CC"/>
                          </a:solidFill>
                          <a:effectLst/>
                          <a:latin typeface="Times New Roman" panose="02020603050405020304" pitchFamily="18" charset="0"/>
                          <a:ea typeface="Arial" panose="020B0604020202020204" pitchFamily="34" charset="0"/>
                        </a:rPr>
                        <a:t> </a:t>
                      </a:r>
                      <a:r>
                        <a:rPr lang="en-US" sz="2400" b="1" dirty="0" err="1" smtClean="0">
                          <a:solidFill>
                            <a:srgbClr val="0000CC"/>
                          </a:solidFill>
                          <a:effectLst/>
                          <a:latin typeface="Times New Roman" panose="02020603050405020304" pitchFamily="18" charset="0"/>
                          <a:ea typeface="Arial" panose="020B0604020202020204" pitchFamily="34" charset="0"/>
                        </a:rPr>
                        <a:t>Oxigen</a:t>
                      </a:r>
                      <a:endParaRPr lang="en-US" sz="2400" b="1" dirty="0" smtClean="0">
                        <a:solidFill>
                          <a:srgbClr val="0000CC"/>
                        </a:solidFill>
                        <a:effectLst/>
                        <a:latin typeface="Times New Roman" panose="02020603050405020304" pitchFamily="18"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a:solidFill>
                            <a:srgbClr val="0000CC"/>
                          </a:solidFill>
                          <a:effectLst/>
                          <a:latin typeface="Times New Roman" panose="02020603050405020304" pitchFamily="18" charset="0"/>
                          <a:ea typeface="Arial" panose="020B0604020202020204" pitchFamily="34" charset="0"/>
                        </a:rPr>
                        <a:t>Vật thể nhân tạo</a:t>
                      </a:r>
                      <a:endParaRPr lang="en-US" sz="24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476659"/>
                  </a:ext>
                </a:extLst>
              </a:tr>
              <a:tr h="1095668">
                <a:tc>
                  <a:txBody>
                    <a:bodyPr/>
                    <a:lstStyle/>
                    <a:p>
                      <a:pPr marL="0" marR="0" algn="l">
                        <a:lnSpc>
                          <a:spcPct val="115000"/>
                        </a:lnSpc>
                        <a:spcBef>
                          <a:spcPts val="0"/>
                        </a:spcBef>
                        <a:spcAft>
                          <a:spcPts val="0"/>
                        </a:spcAft>
                        <a:tabLst>
                          <a:tab pos="540385" algn="l"/>
                        </a:tabLst>
                      </a:pPr>
                      <a:r>
                        <a:rPr lang="en-US" sz="2400" b="1" dirty="0" err="1">
                          <a:solidFill>
                            <a:srgbClr val="0000CC"/>
                          </a:solidFill>
                          <a:effectLst/>
                          <a:latin typeface="Times New Roman" panose="02020603050405020304" pitchFamily="18" charset="0"/>
                          <a:ea typeface="Arial" panose="020B0604020202020204" pitchFamily="34" charset="0"/>
                        </a:rPr>
                        <a:t>Bút</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smtClean="0">
                          <a:solidFill>
                            <a:srgbClr val="0000CC"/>
                          </a:solidFill>
                          <a:effectLst/>
                          <a:latin typeface="Times New Roman" panose="02020603050405020304" pitchFamily="18" charset="0"/>
                          <a:ea typeface="Arial" panose="020B0604020202020204" pitchFamily="34" charset="0"/>
                        </a:rPr>
                        <a:t>chì</a:t>
                      </a:r>
                      <a:endParaRPr lang="en-US" sz="2400" b="1" dirty="0" smtClean="0">
                        <a:solidFill>
                          <a:srgbClr val="0000CC"/>
                        </a:solidFill>
                        <a:effectLst/>
                        <a:latin typeface="Times New Roman" panose="02020603050405020304" pitchFamily="18"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dirty="0" err="1">
                          <a:solidFill>
                            <a:srgbClr val="0000CC"/>
                          </a:solidFill>
                          <a:effectLst/>
                          <a:latin typeface="Times New Roman" panose="02020603050405020304" pitchFamily="18" charset="0"/>
                          <a:ea typeface="Arial" panose="020B0604020202020204" pitchFamily="34" charset="0"/>
                        </a:rPr>
                        <a:t>Vật</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a:solidFill>
                            <a:srgbClr val="0000CC"/>
                          </a:solidFill>
                          <a:effectLst/>
                          <a:latin typeface="Times New Roman" panose="02020603050405020304" pitchFamily="18" charset="0"/>
                          <a:ea typeface="Arial" panose="020B0604020202020204" pitchFamily="34" charset="0"/>
                        </a:rPr>
                        <a:t>không</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a:solidFill>
                            <a:srgbClr val="0000CC"/>
                          </a:solidFill>
                          <a:effectLst/>
                          <a:latin typeface="Times New Roman" panose="02020603050405020304" pitchFamily="18" charset="0"/>
                          <a:ea typeface="Arial" panose="020B0604020202020204" pitchFamily="34" charset="0"/>
                        </a:rPr>
                        <a:t>sống</a:t>
                      </a:r>
                      <a:endParaRPr lang="en-US" sz="24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41268942"/>
                  </a:ext>
                </a:extLst>
              </a:tr>
              <a:tr h="1034797">
                <a:tc>
                  <a:txBody>
                    <a:bodyPr/>
                    <a:lstStyle/>
                    <a:p>
                      <a:pPr marL="0" marR="0" algn="l">
                        <a:lnSpc>
                          <a:spcPct val="115000"/>
                        </a:lnSpc>
                        <a:spcBef>
                          <a:spcPts val="0"/>
                        </a:spcBef>
                        <a:spcAft>
                          <a:spcPts val="0"/>
                        </a:spcAft>
                        <a:tabLst>
                          <a:tab pos="540385" algn="l"/>
                        </a:tabLst>
                      </a:pPr>
                      <a:r>
                        <a:rPr lang="en-US" sz="2400" b="1" dirty="0">
                          <a:solidFill>
                            <a:srgbClr val="0000CC"/>
                          </a:solidFill>
                          <a:effectLst/>
                          <a:latin typeface="Times New Roman" panose="02020603050405020304" pitchFamily="18" charset="0"/>
                          <a:ea typeface="Arial" panose="020B0604020202020204" pitchFamily="34" charset="0"/>
                        </a:rPr>
                        <a:t>Con </a:t>
                      </a:r>
                      <a:r>
                        <a:rPr lang="en-US" sz="2400" b="1" dirty="0" err="1" smtClean="0">
                          <a:solidFill>
                            <a:srgbClr val="0000CC"/>
                          </a:solidFill>
                          <a:effectLst/>
                          <a:latin typeface="Times New Roman" panose="02020603050405020304" pitchFamily="18" charset="0"/>
                          <a:ea typeface="Arial" panose="020B0604020202020204" pitchFamily="34" charset="0"/>
                        </a:rPr>
                        <a:t>gà</a:t>
                      </a:r>
                      <a:endParaRPr lang="en-US" sz="2400" b="1" dirty="0" smtClean="0">
                        <a:solidFill>
                          <a:srgbClr val="0000CC"/>
                        </a:solidFill>
                        <a:effectLst/>
                        <a:latin typeface="Times New Roman" panose="02020603050405020304" pitchFamily="18" charset="0"/>
                        <a:ea typeface="Arial" panose="020B0604020202020204" pitchFamily="34"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a:solidFill>
                            <a:srgbClr val="0000CC"/>
                          </a:solidFill>
                          <a:effectLst/>
                          <a:latin typeface="Times New Roman" panose="02020603050405020304" pitchFamily="18" charset="0"/>
                          <a:ea typeface="Arial" panose="020B0604020202020204" pitchFamily="34" charset="0"/>
                        </a:rPr>
                        <a:t>Vật sống</a:t>
                      </a:r>
                      <a:endParaRPr lang="en-US" sz="24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33700443"/>
                  </a:ext>
                </a:extLst>
              </a:tr>
              <a:tr h="1096580">
                <a:tc>
                  <a:txBody>
                    <a:bodyPr/>
                    <a:lstStyle/>
                    <a:p>
                      <a:pPr marL="0" marR="0" algn="l">
                        <a:lnSpc>
                          <a:spcPct val="115000"/>
                        </a:lnSpc>
                        <a:spcBef>
                          <a:spcPts val="0"/>
                        </a:spcBef>
                        <a:spcAft>
                          <a:spcPts val="0"/>
                        </a:spcAft>
                        <a:tabLst>
                          <a:tab pos="540385" algn="l"/>
                        </a:tabLst>
                      </a:pPr>
                      <a:r>
                        <a:rPr lang="en-US" sz="2400" b="1" dirty="0">
                          <a:solidFill>
                            <a:srgbClr val="0000CC"/>
                          </a:solidFill>
                          <a:effectLst/>
                          <a:latin typeface="Times New Roman" panose="02020603050405020304" pitchFamily="18" charset="0"/>
                          <a:ea typeface="Arial" panose="020B0604020202020204" pitchFamily="34" charset="0"/>
                        </a:rPr>
                        <a:t>Vi </a:t>
                      </a:r>
                      <a:r>
                        <a:rPr lang="en-US" sz="2400" b="1" dirty="0" err="1" smtClean="0">
                          <a:solidFill>
                            <a:srgbClr val="0000CC"/>
                          </a:solidFill>
                          <a:effectLst/>
                          <a:latin typeface="Times New Roman" panose="02020603050405020304" pitchFamily="18" charset="0"/>
                          <a:ea typeface="Arial" panose="020B0604020202020204" pitchFamily="34" charset="0"/>
                        </a:rPr>
                        <a:t>khuẩn</a:t>
                      </a:r>
                      <a:endParaRPr lang="en-US" sz="2400" b="1" dirty="0" smtClean="0">
                        <a:solidFill>
                          <a:srgbClr val="0000CC"/>
                        </a:solidFill>
                        <a:effectLst/>
                        <a:latin typeface="Times New Roman" panose="02020603050405020304" pitchFamily="18" charset="0"/>
                        <a:ea typeface="Arial" panose="020B0604020202020204" pitchFamily="34" charset="0"/>
                      </a:endParaRPr>
                    </a:p>
                    <a:p>
                      <a:pPr marL="0" marR="0" algn="l">
                        <a:lnSpc>
                          <a:spcPct val="115000"/>
                        </a:lnSpc>
                        <a:spcBef>
                          <a:spcPts val="0"/>
                        </a:spcBef>
                        <a:spcAft>
                          <a:spcPts val="0"/>
                        </a:spcAft>
                        <a:tabLst>
                          <a:tab pos="540385" algn="l"/>
                        </a:tabLst>
                      </a:pPr>
                      <a:endParaRPr lang="en-US" sz="2400" b="1" dirty="0" smtClean="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a:solidFill>
                            <a:srgbClr val="0000CC"/>
                          </a:solidFill>
                          <a:effectLst/>
                          <a:latin typeface="Times New Roman" panose="02020603050405020304" pitchFamily="18" charset="0"/>
                          <a:ea typeface="Arial" panose="020B0604020202020204" pitchFamily="34" charset="0"/>
                        </a:rPr>
                        <a:t>Vật sống</a:t>
                      </a:r>
                      <a:endParaRPr lang="en-US" sz="24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3321262"/>
                  </a:ext>
                </a:extLst>
              </a:tr>
              <a:tr h="827846">
                <a:tc>
                  <a:txBody>
                    <a:bodyPr/>
                    <a:lstStyle/>
                    <a:p>
                      <a:pPr marL="0" marR="0" algn="l">
                        <a:lnSpc>
                          <a:spcPct val="115000"/>
                        </a:lnSpc>
                        <a:spcBef>
                          <a:spcPts val="0"/>
                        </a:spcBef>
                        <a:spcAft>
                          <a:spcPts val="0"/>
                        </a:spcAft>
                        <a:tabLst>
                          <a:tab pos="540385" algn="l"/>
                        </a:tabLst>
                      </a:pPr>
                      <a:r>
                        <a:rPr lang="en-US" sz="2400" b="1" dirty="0" err="1" smtClean="0">
                          <a:solidFill>
                            <a:srgbClr val="0000CC"/>
                          </a:solidFill>
                          <a:effectLst/>
                          <a:latin typeface="Times New Roman" panose="02020603050405020304" pitchFamily="18" charset="0"/>
                          <a:ea typeface="Arial" panose="020B0604020202020204" pitchFamily="34" charset="0"/>
                        </a:rPr>
                        <a:t>Nước</a:t>
                      </a:r>
                      <a:endParaRPr lang="en-US" sz="2400" b="1" dirty="0" smtClean="0">
                        <a:solidFill>
                          <a:srgbClr val="0000CC"/>
                        </a:solidFill>
                        <a:effectLst/>
                        <a:latin typeface="Times New Roman" panose="02020603050405020304" pitchFamily="18" charset="0"/>
                        <a:ea typeface="Arial" panose="020B0604020202020204" pitchFamily="34" charset="0"/>
                      </a:endParaRPr>
                    </a:p>
                    <a:p>
                      <a:pPr marL="0" marR="0" algn="l">
                        <a:lnSpc>
                          <a:spcPct val="115000"/>
                        </a:lnSpc>
                        <a:spcBef>
                          <a:spcPts val="0"/>
                        </a:spcBef>
                        <a:spcAft>
                          <a:spcPts val="0"/>
                        </a:spcAft>
                        <a:tabLst>
                          <a:tab pos="540385" algn="l"/>
                        </a:tabLst>
                      </a:pPr>
                      <a:endParaRPr lang="en-US" sz="2400" b="1" dirty="0" smtClean="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a:solidFill>
                            <a:srgbClr val="0000CC"/>
                          </a:solidFill>
                          <a:effectLst/>
                          <a:latin typeface="Times New Roman" panose="02020603050405020304" pitchFamily="18" charset="0"/>
                          <a:ea typeface="Arial" panose="020B0604020202020204" pitchFamily="34" charset="0"/>
                        </a:rPr>
                        <a:t>Vật thể tự nhiên</a:t>
                      </a:r>
                      <a:endParaRPr lang="en-US" sz="2400" b="1">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46422866"/>
                  </a:ext>
                </a:extLst>
              </a:tr>
              <a:tr h="827846">
                <a:tc>
                  <a:txBody>
                    <a:bodyPr/>
                    <a:lstStyle/>
                    <a:p>
                      <a:pPr marL="0" marR="0" algn="l">
                        <a:lnSpc>
                          <a:spcPct val="115000"/>
                        </a:lnSpc>
                        <a:spcBef>
                          <a:spcPts val="0"/>
                        </a:spcBef>
                        <a:spcAft>
                          <a:spcPts val="0"/>
                        </a:spcAft>
                        <a:tabLst>
                          <a:tab pos="540385" algn="l"/>
                        </a:tabLst>
                      </a:pPr>
                      <a:r>
                        <a:rPr lang="en-US" sz="2400" b="1" dirty="0" err="1">
                          <a:solidFill>
                            <a:srgbClr val="0000CC"/>
                          </a:solidFill>
                          <a:effectLst/>
                          <a:latin typeface="Times New Roman" panose="02020603050405020304" pitchFamily="18" charset="0"/>
                          <a:ea typeface="Arial" panose="020B0604020202020204" pitchFamily="34" charset="0"/>
                        </a:rPr>
                        <a:t>Bắp</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smtClean="0">
                          <a:solidFill>
                            <a:srgbClr val="0000CC"/>
                          </a:solidFill>
                          <a:effectLst/>
                          <a:latin typeface="Times New Roman" panose="02020603050405020304" pitchFamily="18" charset="0"/>
                          <a:ea typeface="Arial" panose="020B0604020202020204" pitchFamily="34" charset="0"/>
                        </a:rPr>
                        <a:t>ngô</a:t>
                      </a:r>
                      <a:endParaRPr lang="en-US" sz="2400" b="1" dirty="0" smtClean="0">
                        <a:solidFill>
                          <a:srgbClr val="0000CC"/>
                        </a:solidFill>
                        <a:effectLst/>
                        <a:latin typeface="Times New Roman" panose="02020603050405020304" pitchFamily="18" charset="0"/>
                        <a:ea typeface="Arial" panose="020B0604020202020204" pitchFamily="34" charset="0"/>
                      </a:endParaRPr>
                    </a:p>
                    <a:p>
                      <a:pPr marL="0" marR="0" algn="l">
                        <a:lnSpc>
                          <a:spcPct val="115000"/>
                        </a:lnSpc>
                        <a:spcBef>
                          <a:spcPts val="0"/>
                        </a:spcBef>
                        <a:spcAft>
                          <a:spcPts val="0"/>
                        </a:spcAft>
                        <a:tabLst>
                          <a:tab pos="540385" algn="l"/>
                        </a:tabLst>
                      </a:pPr>
                      <a:endParaRPr lang="en-US" sz="24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l">
                        <a:lnSpc>
                          <a:spcPct val="115000"/>
                        </a:lnSpc>
                        <a:spcBef>
                          <a:spcPts val="0"/>
                        </a:spcBef>
                        <a:spcAft>
                          <a:spcPts val="0"/>
                        </a:spcAft>
                        <a:tabLst>
                          <a:tab pos="540385" algn="l"/>
                        </a:tabLst>
                      </a:pPr>
                      <a:r>
                        <a:rPr lang="en-US" sz="2400" b="1" dirty="0" err="1">
                          <a:solidFill>
                            <a:srgbClr val="0000CC"/>
                          </a:solidFill>
                          <a:effectLst/>
                          <a:latin typeface="Times New Roman" panose="02020603050405020304" pitchFamily="18" charset="0"/>
                          <a:ea typeface="Arial" panose="020B0604020202020204" pitchFamily="34" charset="0"/>
                        </a:rPr>
                        <a:t>Vật</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a:solidFill>
                            <a:srgbClr val="0000CC"/>
                          </a:solidFill>
                          <a:effectLst/>
                          <a:latin typeface="Times New Roman" panose="02020603050405020304" pitchFamily="18" charset="0"/>
                          <a:ea typeface="Arial" panose="020B0604020202020204" pitchFamily="34" charset="0"/>
                        </a:rPr>
                        <a:t>thể</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a:solidFill>
                            <a:srgbClr val="0000CC"/>
                          </a:solidFill>
                          <a:effectLst/>
                          <a:latin typeface="Times New Roman" panose="02020603050405020304" pitchFamily="18" charset="0"/>
                          <a:ea typeface="Arial" panose="020B0604020202020204" pitchFamily="34" charset="0"/>
                        </a:rPr>
                        <a:t>tự</a:t>
                      </a:r>
                      <a:r>
                        <a:rPr lang="en-US" sz="2400" b="1" dirty="0">
                          <a:solidFill>
                            <a:srgbClr val="0000CC"/>
                          </a:solidFill>
                          <a:effectLst/>
                          <a:latin typeface="Times New Roman" panose="02020603050405020304" pitchFamily="18" charset="0"/>
                          <a:ea typeface="Arial" panose="020B0604020202020204" pitchFamily="34" charset="0"/>
                        </a:rPr>
                        <a:t> </a:t>
                      </a:r>
                      <a:r>
                        <a:rPr lang="en-US" sz="2400" b="1" dirty="0" err="1">
                          <a:solidFill>
                            <a:srgbClr val="0000CC"/>
                          </a:solidFill>
                          <a:effectLst/>
                          <a:latin typeface="Times New Roman" panose="02020603050405020304" pitchFamily="18" charset="0"/>
                          <a:ea typeface="Arial" panose="020B0604020202020204" pitchFamily="34" charset="0"/>
                        </a:rPr>
                        <a:t>nhiên</a:t>
                      </a:r>
                      <a:endParaRPr lang="en-US" sz="2400" b="1" dirty="0">
                        <a:solidFill>
                          <a:srgbClr val="0000CC"/>
                        </a:solidFill>
                        <a:effectLst/>
                        <a:latin typeface="Times New Roman" panose="02020603050405020304" pitchFamily="18" charset="0"/>
                        <a:ea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3975852"/>
                  </a:ext>
                </a:extLst>
              </a:tr>
            </a:tbl>
          </a:graphicData>
        </a:graphic>
      </p:graphicFrame>
      <p:pic>
        <p:nvPicPr>
          <p:cNvPr id="6" name="Picture 5"/>
          <p:cNvPicPr>
            <a:picLocks noChangeAspect="1"/>
          </p:cNvPicPr>
          <p:nvPr/>
        </p:nvPicPr>
        <p:blipFill>
          <a:blip r:embed="rId2"/>
          <a:stretch>
            <a:fillRect/>
          </a:stretch>
        </p:blipFill>
        <p:spPr>
          <a:xfrm>
            <a:off x="735384" y="593767"/>
            <a:ext cx="2684709" cy="1185270"/>
          </a:xfrm>
          <a:prstGeom prst="rect">
            <a:avLst/>
          </a:prstGeom>
          <a:solidFill>
            <a:schemeClr val="tx1"/>
          </a:solidFill>
          <a:ln>
            <a:solidFill>
              <a:schemeClr val="tx1"/>
            </a:solidFill>
          </a:ln>
        </p:spPr>
      </p:pic>
      <p:sp>
        <p:nvSpPr>
          <p:cNvPr id="7" name="Rectangle 6"/>
          <p:cNvSpPr/>
          <p:nvPr/>
        </p:nvSpPr>
        <p:spPr>
          <a:xfrm>
            <a:off x="3420093" y="581891"/>
            <a:ext cx="5177000" cy="12825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735384" y="1888176"/>
            <a:ext cx="1021279" cy="1021279"/>
          </a:xfrm>
          <a:prstGeom prst="rect">
            <a:avLst/>
          </a:prstGeom>
        </p:spPr>
      </p:pic>
      <p:sp>
        <p:nvSpPr>
          <p:cNvPr id="9" name="Rectangle 8"/>
          <p:cNvSpPr/>
          <p:nvPr/>
        </p:nvSpPr>
        <p:spPr>
          <a:xfrm>
            <a:off x="3420093" y="1864426"/>
            <a:ext cx="5177000" cy="10572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a:stretch>
            <a:fillRect/>
          </a:stretch>
        </p:blipFill>
        <p:spPr>
          <a:xfrm>
            <a:off x="783528" y="3018595"/>
            <a:ext cx="1116523" cy="874638"/>
          </a:xfrm>
          <a:prstGeom prst="rect">
            <a:avLst/>
          </a:prstGeom>
        </p:spPr>
      </p:pic>
      <p:sp>
        <p:nvSpPr>
          <p:cNvPr id="11" name="Rectangle 10"/>
          <p:cNvSpPr/>
          <p:nvPr/>
        </p:nvSpPr>
        <p:spPr>
          <a:xfrm>
            <a:off x="3420093" y="2921647"/>
            <a:ext cx="5177000" cy="10572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a:off x="783528" y="4002373"/>
            <a:ext cx="1442404" cy="1030289"/>
          </a:xfrm>
          <a:prstGeom prst="rect">
            <a:avLst/>
          </a:prstGeom>
        </p:spPr>
      </p:pic>
      <p:sp>
        <p:nvSpPr>
          <p:cNvPr id="13" name="Rectangle 12"/>
          <p:cNvSpPr/>
          <p:nvPr/>
        </p:nvSpPr>
        <p:spPr>
          <a:xfrm>
            <a:off x="3420093" y="3990498"/>
            <a:ext cx="5177000" cy="1057221"/>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a:stretch>
            <a:fillRect/>
          </a:stretch>
        </p:blipFill>
        <p:spPr>
          <a:xfrm>
            <a:off x="783527" y="5059593"/>
            <a:ext cx="1304031" cy="830567"/>
          </a:xfrm>
          <a:prstGeom prst="rect">
            <a:avLst/>
          </a:prstGeom>
        </p:spPr>
      </p:pic>
      <p:sp>
        <p:nvSpPr>
          <p:cNvPr id="15" name="Rectangle 14"/>
          <p:cNvSpPr/>
          <p:nvPr/>
        </p:nvSpPr>
        <p:spPr>
          <a:xfrm>
            <a:off x="3420093" y="5044537"/>
            <a:ext cx="5177000" cy="845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735384" y="5888032"/>
            <a:ext cx="1299473" cy="927824"/>
          </a:xfrm>
          <a:prstGeom prst="rect">
            <a:avLst/>
          </a:prstGeom>
        </p:spPr>
      </p:pic>
      <p:sp>
        <p:nvSpPr>
          <p:cNvPr id="17" name="Rectangle 16"/>
          <p:cNvSpPr/>
          <p:nvPr/>
        </p:nvSpPr>
        <p:spPr>
          <a:xfrm>
            <a:off x="3420093" y="5886095"/>
            <a:ext cx="5177000" cy="84562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731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xit" presetSubtype="0" fill="hold" grpId="0" nodeType="clickEffect">
                                  <p:stCondLst>
                                    <p:cond delay="0"/>
                                  </p:stCondLst>
                                  <p:childTnLst>
                                    <p:animEffect transition="out" filter="wedge">
                                      <p:cBhvr>
                                        <p:cTn id="11" dur="2000"/>
                                        <p:tgtEl>
                                          <p:spTgt spid="7"/>
                                        </p:tgtEl>
                                      </p:cBhvr>
                                    </p:animEffect>
                                    <p:set>
                                      <p:cBhvr>
                                        <p:cTn id="12" dur="1" fill="hold">
                                          <p:stCondLst>
                                            <p:cond delay="19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xit" presetSubtype="0" fill="hold" grpId="0" nodeType="clickEffect">
                                  <p:stCondLst>
                                    <p:cond delay="0"/>
                                  </p:stCondLst>
                                  <p:childTnLst>
                                    <p:animEffect transition="out" filter="wedge">
                                      <p:cBhvr>
                                        <p:cTn id="21" dur="2000"/>
                                        <p:tgtEl>
                                          <p:spTgt spid="9"/>
                                        </p:tgtEl>
                                      </p:cBhvr>
                                    </p:animEffect>
                                    <p:set>
                                      <p:cBhvr>
                                        <p:cTn id="22" dur="1" fill="hold">
                                          <p:stCondLst>
                                            <p:cond delay="19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xit" presetSubtype="0" fill="hold" grpId="0" nodeType="clickEffect">
                                  <p:stCondLst>
                                    <p:cond delay="0"/>
                                  </p:stCondLst>
                                  <p:childTnLst>
                                    <p:animEffect transition="out" filter="wedge">
                                      <p:cBhvr>
                                        <p:cTn id="31" dur="2000"/>
                                        <p:tgtEl>
                                          <p:spTgt spid="11"/>
                                        </p:tgtEl>
                                      </p:cBhvr>
                                    </p:animEffect>
                                    <p:set>
                                      <p:cBhvr>
                                        <p:cTn id="32" dur="1" fill="hold">
                                          <p:stCondLst>
                                            <p:cond delay="1999"/>
                                          </p:stCondLst>
                                        </p:cTn>
                                        <p:tgtEl>
                                          <p:spTgt spid="1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circle(in)">
                                      <p:cBhvr>
                                        <p:cTn id="37" dur="20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xit" presetSubtype="0" fill="hold" grpId="0" nodeType="clickEffect">
                                  <p:stCondLst>
                                    <p:cond delay="0"/>
                                  </p:stCondLst>
                                  <p:childTnLst>
                                    <p:animEffect transition="out" filter="wedge">
                                      <p:cBhvr>
                                        <p:cTn id="41" dur="2000"/>
                                        <p:tgtEl>
                                          <p:spTgt spid="13"/>
                                        </p:tgtEl>
                                      </p:cBhvr>
                                    </p:animEffect>
                                    <p:set>
                                      <p:cBhvr>
                                        <p:cTn id="42" dur="1" fill="hold">
                                          <p:stCondLst>
                                            <p:cond delay="1999"/>
                                          </p:stCondLst>
                                        </p:cTn>
                                        <p:tgtEl>
                                          <p:spTgt spid="1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down)">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0" presetClass="exit" presetSubtype="0" fill="hold" grpId="0" nodeType="clickEffect">
                                  <p:stCondLst>
                                    <p:cond delay="0"/>
                                  </p:stCondLst>
                                  <p:childTnLst>
                                    <p:animEffect transition="out" filter="wedge">
                                      <p:cBhvr>
                                        <p:cTn id="51" dur="2000"/>
                                        <p:tgtEl>
                                          <p:spTgt spid="15"/>
                                        </p:tgtEl>
                                      </p:cBhvr>
                                    </p:animEffect>
                                    <p:set>
                                      <p:cBhvr>
                                        <p:cTn id="52" dur="1" fill="hold">
                                          <p:stCondLst>
                                            <p:cond delay="1999"/>
                                          </p:stCondLst>
                                        </p:cTn>
                                        <p:tgtEl>
                                          <p:spTgt spid="15"/>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6" presetClass="entr" presetSubtype="16" fill="hold"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circle(in)">
                                      <p:cBhvr>
                                        <p:cTn id="57" dur="20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20" presetClass="exit" presetSubtype="0" fill="hold" grpId="0" nodeType="clickEffect">
                                  <p:stCondLst>
                                    <p:cond delay="0"/>
                                  </p:stCondLst>
                                  <p:childTnLst>
                                    <p:animEffect transition="out" filter="wedge">
                                      <p:cBhvr>
                                        <p:cTn id="61" dur="2000"/>
                                        <p:tgtEl>
                                          <p:spTgt spid="17"/>
                                        </p:tgtEl>
                                      </p:cBhvr>
                                    </p:animEffect>
                                    <p:set>
                                      <p:cBhvr>
                                        <p:cTn id="62" dur="1" fill="hold">
                                          <p:stCondLst>
                                            <p:cond delay="1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1" grpId="0" animBg="1"/>
      <p:bldP spid="13" grpId="0" animBg="1"/>
      <p:bldP spid="15"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98119" y="121124"/>
            <a:ext cx="5607304" cy="461665"/>
          </a:xfrm>
          <a:prstGeom prst="rect">
            <a:avLst/>
          </a:prstGeom>
        </p:spPr>
        <p:txBody>
          <a:bodyPr wrap="none">
            <a:spAutoFit/>
          </a:bodyPr>
          <a:lstStyle/>
          <a:p>
            <a:r>
              <a:rPr lang="en-US" sz="2400" b="1" dirty="0" smtClean="0">
                <a:solidFill>
                  <a:srgbClr val="006600"/>
                </a:solidFill>
                <a:latin typeface="Times New Roman" panose="02020603050405020304" pitchFamily="18" charset="0"/>
                <a:cs typeface="Times New Roman" panose="02020603050405020304" pitchFamily="18" charset="0"/>
              </a:rPr>
              <a:t>BÀI 5: SỰ ĐA DẠNG CỦA CHẤT(2 </a:t>
            </a:r>
            <a:r>
              <a:rPr lang="en-US" sz="2400" b="1" dirty="0" err="1" smtClean="0">
                <a:solidFill>
                  <a:srgbClr val="006600"/>
                </a:solidFill>
                <a:latin typeface="Times New Roman" panose="02020603050405020304" pitchFamily="18" charset="0"/>
                <a:cs typeface="Times New Roman" panose="02020603050405020304" pitchFamily="18" charset="0"/>
              </a:rPr>
              <a:t>tiết</a:t>
            </a:r>
            <a:r>
              <a:rPr lang="en-US" sz="2400" b="1" dirty="0" smtClean="0">
                <a:solidFill>
                  <a:srgbClr val="006600"/>
                </a:solidFill>
                <a:latin typeface="Times New Roman" panose="02020603050405020304" pitchFamily="18" charset="0"/>
                <a:cs typeface="Times New Roman" panose="02020603050405020304" pitchFamily="18" charset="0"/>
              </a:rPr>
              <a:t>)</a:t>
            </a:r>
            <a:endParaRPr lang="en-US" sz="2400" b="1" dirty="0">
              <a:solidFill>
                <a:srgbClr val="006600"/>
              </a:solidFill>
              <a:latin typeface="Times New Roman" panose="02020603050405020304" pitchFamily="18" charset="0"/>
              <a:cs typeface="Times New Roman" panose="02020603050405020304" pitchFamily="18" charset="0"/>
            </a:endParaRPr>
          </a:p>
        </p:txBody>
      </p:sp>
      <p:cxnSp>
        <p:nvCxnSpPr>
          <p:cNvPr id="4" name="Straight Connector 3"/>
          <p:cNvCxnSpPr>
            <a:stCxn id="2" idx="2"/>
          </p:cNvCxnSpPr>
          <p:nvPr/>
        </p:nvCxnSpPr>
        <p:spPr>
          <a:xfrm>
            <a:off x="4401771" y="582789"/>
            <a:ext cx="0" cy="627521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0" y="474749"/>
            <a:ext cx="3334567" cy="461665"/>
          </a:xfrm>
          <a:prstGeom prst="rect">
            <a:avLst/>
          </a:prstGeom>
        </p:spPr>
        <p:txBody>
          <a:bodyPr wrap="none">
            <a:spAutoFit/>
          </a:bodyPr>
          <a:lstStyle/>
          <a:p>
            <a:r>
              <a:rPr lang="en-US" sz="2400" b="1" dirty="0">
                <a:solidFill>
                  <a:srgbClr val="C00000"/>
                </a:solidFill>
                <a:latin typeface="Times New Roman" panose="02020603050405020304" pitchFamily="18" charset="0"/>
                <a:cs typeface="Times New Roman" panose="02020603050405020304" pitchFamily="18" charset="0"/>
              </a:rPr>
              <a:t>I. </a:t>
            </a:r>
            <a:r>
              <a:rPr lang="en-US" sz="2400" b="1" dirty="0" err="1">
                <a:solidFill>
                  <a:srgbClr val="C00000"/>
                </a:solidFill>
                <a:latin typeface="Times New Roman" panose="02020603050405020304" pitchFamily="18" charset="0"/>
                <a:cs typeface="Times New Roman" panose="02020603050405020304" pitchFamily="18" charset="0"/>
              </a:rPr>
              <a:t>Chất</a:t>
            </a:r>
            <a:r>
              <a:rPr lang="en-US" sz="2400" b="1" dirty="0">
                <a:solidFill>
                  <a:srgbClr val="C00000"/>
                </a:solidFill>
                <a:latin typeface="Times New Roman" panose="02020603050405020304" pitchFamily="18" charset="0"/>
                <a:cs typeface="Times New Roman" panose="02020603050405020304" pitchFamily="18" charset="0"/>
              </a:rPr>
              <a:t> ở </a:t>
            </a:r>
            <a:r>
              <a:rPr lang="en-US" sz="2400" b="1" dirty="0" err="1">
                <a:solidFill>
                  <a:srgbClr val="C00000"/>
                </a:solidFill>
                <a:latin typeface="Times New Roman" panose="02020603050405020304" pitchFamily="18" charset="0"/>
                <a:cs typeface="Times New Roman" panose="02020603050405020304" pitchFamily="18" charset="0"/>
              </a:rPr>
              <a:t>xung</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quanh</a:t>
            </a:r>
            <a:r>
              <a:rPr lang="en-US" sz="2400" b="1" dirty="0">
                <a:solidFill>
                  <a:srgbClr val="C00000"/>
                </a:solidFill>
                <a:latin typeface="Times New Roman" panose="02020603050405020304" pitchFamily="18" charset="0"/>
                <a:cs typeface="Times New Roman" panose="02020603050405020304" pitchFamily="18" charset="0"/>
              </a:rPr>
              <a:t> ta</a:t>
            </a:r>
          </a:p>
        </p:txBody>
      </p:sp>
      <p:sp>
        <p:nvSpPr>
          <p:cNvPr id="3" name="Rectangle 2"/>
          <p:cNvSpPr/>
          <p:nvPr/>
        </p:nvSpPr>
        <p:spPr>
          <a:xfrm>
            <a:off x="0" y="936414"/>
            <a:ext cx="4401771" cy="4893647"/>
          </a:xfrm>
          <a:prstGeom prst="rect">
            <a:avLst/>
          </a:prstGeom>
        </p:spPr>
        <p:txBody>
          <a:bodyPr wrap="square">
            <a:spAutoFit/>
          </a:bodyPr>
          <a:lstStyle/>
          <a:p>
            <a:r>
              <a:rPr lang="vi-VN" sz="2400" b="1" dirty="0">
                <a:latin typeface="Times New Roman" panose="02020603050405020304" pitchFamily="18" charset="0"/>
                <a:cs typeface="Times New Roman" panose="02020603050405020304" pitchFamily="18" charset="0"/>
              </a:rPr>
              <a:t>- Xung quanh em có rất nhiều vật thể khác nhau:</a:t>
            </a:r>
          </a:p>
          <a:p>
            <a:r>
              <a:rPr lang="vi-VN" sz="2400" b="1" dirty="0">
                <a:latin typeface="Times New Roman" panose="02020603050405020304" pitchFamily="18" charset="0"/>
                <a:cs typeface="Times New Roman" panose="02020603050405020304" pitchFamily="18" charset="0"/>
              </a:rPr>
              <a:t>  + Vật thể rất lớn: Mặt Trăng, Mặt Trời, các ngôi sao…</a:t>
            </a:r>
          </a:p>
          <a:p>
            <a:r>
              <a:rPr lang="vi-VN" sz="2400" b="1" dirty="0">
                <a:latin typeface="Times New Roman" panose="02020603050405020304" pitchFamily="18" charset="0"/>
                <a:cs typeface="Times New Roman" panose="02020603050405020304" pitchFamily="18" charset="0"/>
              </a:rPr>
              <a:t>  + Vật thể rất nhỏ (mắt thường không thể thấy): vi khuẩn, virus…</a:t>
            </a:r>
          </a:p>
          <a:p>
            <a:r>
              <a:rPr lang="vi-VN" sz="2400" b="1" dirty="0">
                <a:latin typeface="Times New Roman" panose="02020603050405020304" pitchFamily="18" charset="0"/>
                <a:cs typeface="Times New Roman" panose="02020603050405020304" pitchFamily="18" charset="0"/>
              </a:rPr>
              <a:t>  + Vật thể có sẵn trong tự nhiên (vật thể tự nhiên): đất, nước, cỏ, cây…</a:t>
            </a:r>
          </a:p>
          <a:p>
            <a:r>
              <a:rPr lang="vi-VN" sz="2400" b="1" dirty="0">
                <a:latin typeface="Times New Roman" panose="02020603050405020304" pitchFamily="18" charset="0"/>
                <a:cs typeface="Times New Roman" panose="02020603050405020304" pitchFamily="18" charset="0"/>
              </a:rPr>
              <a:t>  + Vật thể do con người tạo ra (vật thể nhân tạo): quần áo, sách vở, nhà cửa…</a:t>
            </a:r>
          </a:p>
        </p:txBody>
      </p:sp>
    </p:spTree>
    <p:extLst>
      <p:ext uri="{BB962C8B-B14F-4D97-AF65-F5344CB8AC3E}">
        <p14:creationId xmlns:p14="http://schemas.microsoft.com/office/powerpoint/2010/main" val="2960580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ircle(in)">
                                      <p:cBhvr>
                                        <p:cTn id="22" dur="20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ircle(in)">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circle(in)">
                                      <p:cBhvr>
                                        <p:cTn id="42"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366345587"/>
              </p:ext>
            </p:extLst>
          </p:nvPr>
        </p:nvGraphicFramePr>
        <p:xfrm>
          <a:off x="95003" y="4099624"/>
          <a:ext cx="8847117" cy="2523744"/>
        </p:xfrm>
        <a:graphic>
          <a:graphicData uri="http://schemas.openxmlformats.org/drawingml/2006/table">
            <a:tbl>
              <a:tblPr firstRow="1" firstCol="1" bandRow="1"/>
              <a:tblGrid>
                <a:gridCol w="1769423">
                  <a:extLst>
                    <a:ext uri="{9D8B030D-6E8A-4147-A177-3AD203B41FA5}">
                      <a16:colId xmlns:a16="http://schemas.microsoft.com/office/drawing/2014/main" val="2864876236"/>
                    </a:ext>
                  </a:extLst>
                </a:gridCol>
                <a:gridCol w="2801327">
                  <a:extLst>
                    <a:ext uri="{9D8B030D-6E8A-4147-A177-3AD203B41FA5}">
                      <a16:colId xmlns:a16="http://schemas.microsoft.com/office/drawing/2014/main" val="2936101298"/>
                    </a:ext>
                  </a:extLst>
                </a:gridCol>
                <a:gridCol w="4276367">
                  <a:extLst>
                    <a:ext uri="{9D8B030D-6E8A-4147-A177-3AD203B41FA5}">
                      <a16:colId xmlns:a16="http://schemas.microsoft.com/office/drawing/2014/main" val="123976257"/>
                    </a:ext>
                  </a:extLst>
                </a:gridCol>
              </a:tblGrid>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thể</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Phân loại vật thể</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r>
                        <a:rPr lang="en-US" sz="2400" b="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Chất tạo nên vật thể</a:t>
                      </a:r>
                      <a:endParaRPr lang="en-US" sz="2400" b="1">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04633159"/>
                  </a:ext>
                </a:extLst>
              </a:tr>
              <a:tr h="0">
                <a:tc>
                  <a:txBody>
                    <a:bodyPr/>
                    <a:lstStyle/>
                    <a:p>
                      <a:pPr marL="0" marR="0" algn="just">
                        <a:lnSpc>
                          <a:spcPct val="115000"/>
                        </a:lnSpc>
                        <a:spcBef>
                          <a:spcPts val="0"/>
                        </a:spcBef>
                        <a:spcAft>
                          <a:spcPts val="0"/>
                        </a:spcAft>
                        <a:tabLst>
                          <a:tab pos="540385" algn="l"/>
                        </a:tabLst>
                      </a:pPr>
                      <a:r>
                        <a:rPr lang="vi-VN" sz="2400" b="1" dirty="0">
                          <a:solidFill>
                            <a:srgbClr val="006600"/>
                          </a:solidFill>
                          <a:effectLst/>
                          <a:latin typeface="Times New Roman" panose="02020603050405020304" pitchFamily="18" charset="0"/>
                          <a:ea typeface="Calibri" panose="020F0502020204030204" pitchFamily="34" charset="0"/>
                          <a:cs typeface="Times New Roman" panose="02020603050405020304" pitchFamily="18" charset="0"/>
                        </a:rPr>
                        <a:t>Cây cao su</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4221281"/>
                  </a:ext>
                </a:extLst>
              </a:tr>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Bánh</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mỳ</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98310765"/>
                  </a:ext>
                </a:extLst>
              </a:tr>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Qủa</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cam</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72208708"/>
                  </a:ext>
                </a:extLst>
              </a:tr>
              <a:tr h="0">
                <a:tc>
                  <a:txBody>
                    <a:bodyPr/>
                    <a:lstStyle/>
                    <a:p>
                      <a:pPr marL="0" marR="0" algn="just">
                        <a:lnSpc>
                          <a:spcPct val="115000"/>
                        </a:lnSpc>
                        <a:spcBef>
                          <a:spcPts val="0"/>
                        </a:spcBef>
                        <a:spcAft>
                          <a:spcPts val="0"/>
                        </a:spcAft>
                        <a:tabLst>
                          <a:tab pos="540385" algn="l"/>
                        </a:tabLst>
                      </a:pP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Thước</a:t>
                      </a: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kẻ</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16534703"/>
                  </a:ext>
                </a:extLst>
              </a:tr>
              <a:tr h="0">
                <a:tc>
                  <a:txBody>
                    <a:bodyPr/>
                    <a:lstStyle/>
                    <a:p>
                      <a:pPr marL="0" marR="0" algn="just">
                        <a:lnSpc>
                          <a:spcPct val="115000"/>
                        </a:lnSpc>
                        <a:spcBef>
                          <a:spcPts val="0"/>
                        </a:spcBef>
                        <a:spcAft>
                          <a:spcPts val="0"/>
                        </a:spcAft>
                        <a:tabLst>
                          <a:tab pos="540385" algn="l"/>
                        </a:tabLst>
                      </a:pPr>
                      <a:r>
                        <a:rPr lang="en-US" sz="2400" b="1" dirty="0">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Con </a:t>
                      </a:r>
                      <a:r>
                        <a:rPr lang="en-US" sz="2400" b="1" dirty="0" err="1">
                          <a:solidFill>
                            <a:srgbClr val="006600"/>
                          </a:solidFill>
                          <a:effectLst/>
                          <a:latin typeface="Times New Roman" panose="02020603050405020304" pitchFamily="18" charset="0"/>
                          <a:ea typeface="Arial" panose="020B0604020202020204" pitchFamily="34" charset="0"/>
                          <a:cs typeface="Times New Roman" panose="02020603050405020304" pitchFamily="18" charset="0"/>
                        </a:rPr>
                        <a:t>chó</a:t>
                      </a: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0"/>
                        </a:spcAft>
                        <a:tabLst>
                          <a:tab pos="540385" algn="l"/>
                        </a:tabLst>
                      </a:pPr>
                      <a:endParaRPr lang="en-US" sz="2400" b="1" dirty="0">
                        <a:solidFill>
                          <a:srgbClr val="0066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41423284"/>
                  </a:ext>
                </a:extLst>
              </a:tr>
            </a:tbl>
          </a:graphicData>
        </a:graphic>
      </p:graphicFrame>
      <p:pic>
        <p:nvPicPr>
          <p:cNvPr id="5" name="Picture 4"/>
          <p:cNvPicPr>
            <a:picLocks noChangeAspect="1"/>
          </p:cNvPicPr>
          <p:nvPr/>
        </p:nvPicPr>
        <p:blipFill>
          <a:blip r:embed="rId2"/>
          <a:stretch>
            <a:fillRect/>
          </a:stretch>
        </p:blipFill>
        <p:spPr>
          <a:xfrm>
            <a:off x="665018" y="675420"/>
            <a:ext cx="2169552" cy="1488855"/>
          </a:xfrm>
          <a:prstGeom prst="rect">
            <a:avLst/>
          </a:prstGeom>
        </p:spPr>
      </p:pic>
      <p:sp>
        <p:nvSpPr>
          <p:cNvPr id="6" name="TextBox 5"/>
          <p:cNvSpPr txBox="1"/>
          <p:nvPr/>
        </p:nvSpPr>
        <p:spPr>
          <a:xfrm>
            <a:off x="486887" y="213756"/>
            <a:ext cx="8799617" cy="461665"/>
          </a:xfrm>
          <a:prstGeom prst="rect">
            <a:avLst/>
          </a:prstGeom>
          <a:noFill/>
        </p:spPr>
        <p:txBody>
          <a:bodyPr wrap="square" rtlCol="0">
            <a:spAutoFit/>
          </a:bodyPr>
          <a:lstStyle/>
          <a:p>
            <a:r>
              <a:rPr lang="en-US" sz="2400" b="1" dirty="0" err="1" smtClean="0">
                <a:solidFill>
                  <a:srgbClr val="0000CC"/>
                </a:solidFill>
                <a:latin typeface="Times New Roman" panose="02020603050405020304" pitchFamily="18" charset="0"/>
                <a:cs typeface="Times New Roman" panose="02020603050405020304" pitchFamily="18" charset="0"/>
              </a:rPr>
              <a:t>Hoạt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động</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nhóm</a:t>
            </a:r>
            <a:r>
              <a:rPr lang="en-US" sz="2400" b="1" dirty="0" smtClean="0">
                <a:solidFill>
                  <a:srgbClr val="0000CC"/>
                </a:solidFill>
                <a:latin typeface="Times New Roman" panose="02020603050405020304" pitchFamily="18" charset="0"/>
                <a:cs typeface="Times New Roman" panose="02020603050405020304" pitchFamily="18" charset="0"/>
              </a:rPr>
              <a:t> 5 </a:t>
            </a:r>
            <a:r>
              <a:rPr lang="en-US" sz="2400" b="1" dirty="0" err="1" smtClean="0">
                <a:solidFill>
                  <a:srgbClr val="0000CC"/>
                </a:solidFill>
                <a:latin typeface="Times New Roman" panose="02020603050405020304" pitchFamily="18" charset="0"/>
                <a:cs typeface="Times New Roman" panose="02020603050405020304" pitchFamily="18" charset="0"/>
              </a:rPr>
              <a:t>phút</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hoàn</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thành</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phiếu</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học</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tập</a:t>
            </a:r>
            <a:r>
              <a:rPr lang="en-US" sz="2400" b="1" dirty="0" smtClean="0">
                <a:solidFill>
                  <a:srgbClr val="0000CC"/>
                </a:solidFill>
                <a:latin typeface="Times New Roman" panose="02020603050405020304" pitchFamily="18" charset="0"/>
                <a:cs typeface="Times New Roman" panose="02020603050405020304" pitchFamily="18" charset="0"/>
              </a:rPr>
              <a:t> </a:t>
            </a:r>
            <a:r>
              <a:rPr lang="en-US" sz="2400" b="1" dirty="0" err="1" smtClean="0">
                <a:solidFill>
                  <a:srgbClr val="0000CC"/>
                </a:solidFill>
                <a:latin typeface="Times New Roman" panose="02020603050405020304" pitchFamily="18" charset="0"/>
                <a:cs typeface="Times New Roman" panose="02020603050405020304" pitchFamily="18" charset="0"/>
              </a:rPr>
              <a:t>sau</a:t>
            </a:r>
            <a:endParaRPr lang="en-US" sz="2400" b="1" dirty="0">
              <a:solidFill>
                <a:srgbClr val="0000CC"/>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3760846" y="675421"/>
            <a:ext cx="2642939" cy="1488855"/>
          </a:xfrm>
          <a:prstGeom prst="rect">
            <a:avLst/>
          </a:prstGeom>
        </p:spPr>
      </p:pic>
      <p:pic>
        <p:nvPicPr>
          <p:cNvPr id="8" name="Picture 7"/>
          <p:cNvPicPr>
            <a:picLocks noChangeAspect="1"/>
          </p:cNvPicPr>
          <p:nvPr/>
        </p:nvPicPr>
        <p:blipFill>
          <a:blip r:embed="rId4"/>
          <a:stretch>
            <a:fillRect/>
          </a:stretch>
        </p:blipFill>
        <p:spPr>
          <a:xfrm>
            <a:off x="7014801" y="675421"/>
            <a:ext cx="1927319" cy="1488854"/>
          </a:xfrm>
          <a:prstGeom prst="rect">
            <a:avLst/>
          </a:prstGeom>
        </p:spPr>
      </p:pic>
      <p:pic>
        <p:nvPicPr>
          <p:cNvPr id="9" name="Picture 8"/>
          <p:cNvPicPr>
            <a:picLocks noChangeAspect="1"/>
          </p:cNvPicPr>
          <p:nvPr/>
        </p:nvPicPr>
        <p:blipFill>
          <a:blip r:embed="rId5"/>
          <a:stretch>
            <a:fillRect/>
          </a:stretch>
        </p:blipFill>
        <p:spPr>
          <a:xfrm>
            <a:off x="665018" y="2374991"/>
            <a:ext cx="2169552" cy="1638870"/>
          </a:xfrm>
          <a:prstGeom prst="rect">
            <a:avLst/>
          </a:prstGeom>
        </p:spPr>
      </p:pic>
      <p:pic>
        <p:nvPicPr>
          <p:cNvPr id="10" name="Picture 9"/>
          <p:cNvPicPr>
            <a:picLocks noChangeAspect="1"/>
          </p:cNvPicPr>
          <p:nvPr/>
        </p:nvPicPr>
        <p:blipFill>
          <a:blip r:embed="rId6"/>
          <a:stretch>
            <a:fillRect/>
          </a:stretch>
        </p:blipFill>
        <p:spPr>
          <a:xfrm>
            <a:off x="3848827" y="2166011"/>
            <a:ext cx="2466975" cy="1847850"/>
          </a:xfrm>
          <a:prstGeom prst="rect">
            <a:avLst/>
          </a:prstGeom>
        </p:spPr>
      </p:pic>
    </p:spTree>
    <p:extLst>
      <p:ext uri="{BB962C8B-B14F-4D97-AF65-F5344CB8AC3E}">
        <p14:creationId xmlns:p14="http://schemas.microsoft.com/office/powerpoint/2010/main" val="28439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circle(in)">
                                      <p:cBhvr>
                                        <p:cTn id="18" dur="2000"/>
                                        <p:tgtEl>
                                          <p:spTgt spid="7"/>
                                        </p:tgtEl>
                                      </p:cBhvr>
                                    </p:animEffect>
                                  </p:childTnLst>
                                </p:cTn>
                              </p:par>
                              <p:par>
                                <p:cTn id="19" presetID="6"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circle(in)">
                                      <p:cBhvr>
                                        <p:cTn id="21" dur="2000"/>
                                        <p:tgtEl>
                                          <p:spTgt spid="10"/>
                                        </p:tgtEl>
                                      </p:cBhvr>
                                    </p:animEffect>
                                  </p:childTnLst>
                                </p:cTn>
                              </p:par>
                              <p:par>
                                <p:cTn id="22" presetID="6"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par>
                                <p:cTn id="25" presetID="6" presetClass="entr" presetSubtype="1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circle(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155</TotalTime>
  <Words>1811</Words>
  <Application>Microsoft Office PowerPoint</Application>
  <PresentationFormat>On-screen Show (4:3)</PresentationFormat>
  <Paragraphs>244</Paragraphs>
  <Slides>25</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Chọn từ thích hợp trong các từ cho dưới đây để hoàn thành câu bên dưới: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23</cp:revision>
  <dcterms:created xsi:type="dcterms:W3CDTF">2022-09-28T07:42:54Z</dcterms:created>
  <dcterms:modified xsi:type="dcterms:W3CDTF">2022-09-28T11:08:17Z</dcterms:modified>
</cp:coreProperties>
</file>