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1" r:id="rId3"/>
    <p:sldId id="269" r:id="rId4"/>
    <p:sldId id="273" r:id="rId5"/>
    <p:sldId id="292" r:id="rId6"/>
    <p:sldId id="278" r:id="rId7"/>
    <p:sldId id="2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81" autoAdjust="0"/>
  </p:normalViewPr>
  <p:slideViewPr>
    <p:cSldViewPr snapToGrid="0">
      <p:cViewPr varScale="1">
        <p:scale>
          <a:sx n="68" d="100"/>
          <a:sy n="68"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8/3/2023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8/3/2023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268850" y="211049"/>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272610" y="284508"/>
              <a:ext cx="6473678"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5</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PHÉP CHIẾU SONG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SONG</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❹</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PHÉP CHIẾU SONG SONG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FF"/>
                    </a:solidFill>
                    <a:ea typeface="Times New Roman" panose="02020603050405020304" pitchFamily="18" charset="0"/>
                  </a:rPr>
                  <a:t> </a:t>
                </a:r>
                <a:r>
                  <a:rPr lang="en-US"/>
                  <a:t>Cho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đường thẳng </a:t>
                </a:r>
                <a14:m>
                  <m:oMath xmlns:m="http://schemas.openxmlformats.org/officeDocument/2006/math">
                    <m:r>
                      <m:rPr>
                        <m:sty m:val="p"/>
                      </m:rPr>
                      <a:rPr lang="en-US">
                        <a:latin typeface="Cambria Math" panose="02040503050406030204" pitchFamily="18" charset="0"/>
                      </a:rPr>
                      <m:t>Δ</m:t>
                    </m:r>
                  </m:oMath>
                </a14:m>
                <a:r>
                  <a:rPr lang="en-US"/>
                  <a:t> cắt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Với mỗi điểm </a:t>
                </a:r>
                <a14:m>
                  <m:oMath xmlns:m="http://schemas.openxmlformats.org/officeDocument/2006/math">
                    <m:r>
                      <a:rPr lang="en-US" i="1">
                        <a:latin typeface="Cambria Math" panose="02040503050406030204" pitchFamily="18" charset="0"/>
                      </a:rPr>
                      <m:t>𝑀</m:t>
                    </m:r>
                  </m:oMath>
                </a14:m>
                <a:r>
                  <a:rPr lang="en-US"/>
                  <a:t> trong không gian ta xác định điểm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m:t>
                        </m:r>
                      </m:sup>
                    </m:sSup>
                  </m:oMath>
                </a14:m>
                <a:r>
                  <a:rPr lang="en-US"/>
                  <a:t> như sau:</a:t>
                </a:r>
              </a:p>
              <a:p>
                <a:pPr lvl="0"/>
                <a:r>
                  <a:rPr lang="en-US"/>
                  <a:t>Nếu </a:t>
                </a:r>
                <a14:m>
                  <m:oMath xmlns:m="http://schemas.openxmlformats.org/officeDocument/2006/math">
                    <m:r>
                      <a:rPr lang="en-US" i="1">
                        <a:latin typeface="Cambria Math" panose="02040503050406030204" pitchFamily="18" charset="0"/>
                      </a:rPr>
                      <m:t>𝑀</m:t>
                    </m:r>
                  </m:oMath>
                </a14:m>
                <a:r>
                  <a:rPr lang="en-US"/>
                  <a:t> thuộc </a:t>
                </a:r>
                <a14:m>
                  <m:oMath xmlns:m="http://schemas.openxmlformats.org/officeDocument/2006/math">
                    <m:r>
                      <m:rPr>
                        <m:sty m:val="p"/>
                      </m:rPr>
                      <a:rPr lang="en-US">
                        <a:latin typeface="Cambria Math" panose="02040503050406030204" pitchFamily="18" charset="0"/>
                      </a:rPr>
                      <m:t>Δ</m:t>
                    </m:r>
                  </m:oMath>
                </a14:m>
                <a:r>
                  <a:rPr lang="en-US"/>
                  <a:t> thì </a:t>
                </a:r>
                <a14:m>
                  <m:oMath xmlns:m="http://schemas.openxmlformats.org/officeDocument/2006/math">
                    <m:r>
                      <a:rPr lang="en-US" i="1">
                        <a:latin typeface="Cambria Math" panose="02040503050406030204" pitchFamily="18" charset="0"/>
                      </a:rPr>
                      <m:t>𝑀</m:t>
                    </m:r>
                  </m:oMath>
                </a14:m>
                <a:r>
                  <a:rPr lang="en-US"/>
                  <a:t> là giao điểm của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a:t>
                </a:r>
                <a14:m>
                  <m:oMath xmlns:m="http://schemas.openxmlformats.org/officeDocument/2006/math">
                    <m:r>
                      <m:rPr>
                        <m:sty m:val="p"/>
                      </m:rPr>
                      <a:rPr lang="en-US">
                        <a:latin typeface="Cambria Math" panose="02040503050406030204" pitchFamily="18" charset="0"/>
                      </a:rPr>
                      <m:t>Δ</m:t>
                    </m:r>
                  </m:oMath>
                </a14:m>
                <a:r>
                  <a:rPr lang="en-US"/>
                  <a:t>.</a:t>
                </a:r>
              </a:p>
              <a:p>
                <a:pPr lvl="0"/>
                <a:r>
                  <a:rPr lang="en-US"/>
                  <a:t>Nếu </a:t>
                </a:r>
                <a14:m>
                  <m:oMath xmlns:m="http://schemas.openxmlformats.org/officeDocument/2006/math">
                    <m:r>
                      <a:rPr lang="en-US" i="1">
                        <a:latin typeface="Cambria Math" panose="02040503050406030204" pitchFamily="18" charset="0"/>
                      </a:rPr>
                      <m:t>𝑀</m:t>
                    </m:r>
                  </m:oMath>
                </a14:m>
                <a:r>
                  <a:rPr lang="en-US"/>
                  <a:t> không thuộc </a:t>
                </a:r>
                <a14:m>
                  <m:oMath xmlns:m="http://schemas.openxmlformats.org/officeDocument/2006/math">
                    <m:r>
                      <m:rPr>
                        <m:sty m:val="p"/>
                      </m:rPr>
                      <a:rPr lang="en-US">
                        <a:latin typeface="Cambria Math" panose="02040503050406030204" pitchFamily="18" charset="0"/>
                      </a:rPr>
                      <m:t>Δ</m:t>
                    </m:r>
                  </m:oMath>
                </a14:m>
                <a:r>
                  <a:rPr lang="en-US"/>
                  <a:t> thì </a:t>
                </a:r>
                <a14:m>
                  <m:oMath xmlns:m="http://schemas.openxmlformats.org/officeDocument/2006/math">
                    <m:r>
                      <a:rPr lang="en-US" i="1">
                        <a:latin typeface="Cambria Math" panose="02040503050406030204" pitchFamily="18" charset="0"/>
                      </a:rPr>
                      <m:t>𝑀</m:t>
                    </m:r>
                  </m:oMath>
                </a14:m>
                <a:r>
                  <a:rPr lang="en-US"/>
                  <a:t> là giao điểm của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và đường thẳng qua </a:t>
                </a:r>
                <a14:m>
                  <m:oMath xmlns:m="http://schemas.openxmlformats.org/officeDocument/2006/math">
                    <m:r>
                      <a:rPr lang="en-US" i="1">
                        <a:latin typeface="Cambria Math" panose="02040503050406030204" pitchFamily="18" charset="0"/>
                      </a:rPr>
                      <m:t>𝑀</m:t>
                    </m:r>
                  </m:oMath>
                </a14:m>
                <a:r>
                  <a:rPr lang="en-US"/>
                  <a:t> song song với </a:t>
                </a:r>
                <a14:m>
                  <m:oMath xmlns:m="http://schemas.openxmlformats.org/officeDocument/2006/math">
                    <m:r>
                      <m:rPr>
                        <m:sty m:val="p"/>
                      </m:rPr>
                      <a:rPr lang="en-US">
                        <a:latin typeface="Cambria Math" panose="02040503050406030204" pitchFamily="18" charset="0"/>
                      </a:rPr>
                      <m:t>Δ</m:t>
                    </m:r>
                  </m:oMath>
                </a14:m>
                <a:r>
                  <a:rPr lang="en-US"/>
                  <a:t>. </a:t>
                </a:r>
              </a:p>
              <a:p>
                <a:pPr lvl="0"/>
                <a:r>
                  <a:rPr lang="en-US"/>
                  <a:t>Điểm </a:t>
                </a:r>
                <a14:m>
                  <m:oMath xmlns:m="http://schemas.openxmlformats.org/officeDocument/2006/math">
                    <m:r>
                      <a:rPr lang="en-US" i="1">
                        <a:latin typeface="Cambria Math" panose="02040503050406030204" pitchFamily="18" charset="0"/>
                      </a:rPr>
                      <m:t>𝑀</m:t>
                    </m:r>
                  </m:oMath>
                </a14:m>
                <a:r>
                  <a:rPr lang="en-US"/>
                  <a:t> ' được gọi là hình chiếu l song song của điểm </a:t>
                </a:r>
                <a14:m>
                  <m:oMath xmlns:m="http://schemas.openxmlformats.org/officeDocument/2006/math">
                    <m:r>
                      <a:rPr lang="en-US" i="1">
                        <a:latin typeface="Cambria Math" panose="02040503050406030204" pitchFamily="18" charset="0"/>
                      </a:rPr>
                      <m:t>𝑀</m:t>
                    </m:r>
                  </m:oMath>
                </a14:m>
                <a:r>
                  <a:rPr lang="en-US"/>
                  <a:t> trên 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theo phương </a:t>
                </a:r>
                <a14:m>
                  <m:oMath xmlns:m="http://schemas.openxmlformats.org/officeDocument/2006/math">
                    <m:r>
                      <m:rPr>
                        <m:sty m:val="p"/>
                      </m:rPr>
                      <a:rPr lang="en-US">
                        <a:latin typeface="Cambria Math" panose="02040503050406030204" pitchFamily="18" charset="0"/>
                      </a:rPr>
                      <m:t>Δ</m:t>
                    </m:r>
                  </m:oMath>
                </a14:m>
                <a:r>
                  <a:rPr lang="en-US"/>
                  <a:t> lên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theo phương </a:t>
                </a:r>
                <a14:m>
                  <m:oMath xmlns:m="http://schemas.openxmlformats.org/officeDocument/2006/math">
                    <m:r>
                      <m:rPr>
                        <m:sty m:val="p"/>
                      </m:rPr>
                      <a:rPr lang="en-US">
                        <a:latin typeface="Cambria Math" panose="02040503050406030204" pitchFamily="18" charset="0"/>
                      </a:rPr>
                      <m:t>Δ</m:t>
                    </m:r>
                  </m:oMath>
                </a14:m>
                <a:r>
                  <a:rPr lang="en-US"/>
                  <a:t>.</a:t>
                </a:r>
              </a:p>
              <a:p>
                <a:pPr lvl="0"/>
                <a:r>
                  <a:rPr lang="en-US"/>
                  <a:t>Mặt phẳng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𝛼</m:t>
                    </m:r>
                    <m:r>
                      <a:rPr lang="en-US">
                        <a:latin typeface="Cambria Math" panose="02040503050406030204" pitchFamily="18" charset="0"/>
                      </a:rPr>
                      <m:t>)</m:t>
                    </m:r>
                  </m:oMath>
                </a14:m>
                <a:r>
                  <a:rPr lang="en-US"/>
                  <a:t> được gọi là mặt phẳng chiếu, phương </a:t>
                </a:r>
                <a14:m>
                  <m:oMath xmlns:m="http://schemas.openxmlformats.org/officeDocument/2006/math">
                    <m:r>
                      <m:rPr>
                        <m:sty m:val="p"/>
                      </m:rPr>
                      <a:rPr lang="en-US">
                        <a:latin typeface="Cambria Math" panose="02040503050406030204" pitchFamily="18" charset="0"/>
                      </a:rPr>
                      <m:t>Δ</m:t>
                    </m:r>
                  </m:oMath>
                </a14:m>
                <a:r>
                  <a:rPr lang="en-US"/>
                  <a:t> được gọi là phương chiếu.</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2703" r="-636"/>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1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a:t>
            </a:r>
            <a:r>
              <a:rPr lang="en-US" sz="3200" b="1">
                <a:solidFill>
                  <a:srgbClr val="000099"/>
                </a:solidFill>
                <a:ea typeface="Calibri" panose="020F0502020204030204" pitchFamily="34" charset="0"/>
                <a:cs typeface="Times New Roman" panose="02020603050405020304" pitchFamily="18" charset="0"/>
              </a:rPr>
              <a:t>. PHÉP CHIẾU SONG SONG</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solidFill>
                    <a:srgbClr val="0000FF"/>
                  </a:solidFill>
                  <a:ea typeface="Times New Roman" panose="02020603050405020304" pitchFamily="18" charset="0"/>
                </a:endParaRPr>
              </a:p>
              <a:p>
                <a:endParaRPr lang="en-US" b="1">
                  <a:solidFill>
                    <a:srgbClr val="0000FF"/>
                  </a:solidFill>
                </a:endParaRPr>
              </a:p>
              <a:p>
                <a:endParaRPr lang="en-US" b="1">
                  <a:solidFill>
                    <a:srgbClr val="0000FF"/>
                  </a:solidFill>
                </a:endParaRPr>
              </a:p>
              <a:p>
                <a:endParaRPr lang="en-US" b="1">
                  <a:solidFill>
                    <a:srgbClr val="0000FF"/>
                  </a:solidFill>
                </a:endParaRPr>
              </a:p>
              <a:p>
                <a:r>
                  <a:rPr lang="en-US"/>
                  <a:t>Cho hình </a:t>
                </a:r>
                <a14:m>
                  <m:oMath xmlns:m="http://schemas.openxmlformats.org/officeDocument/2006/math">
                    <m:r>
                      <a:rPr lang="en-US" i="1">
                        <a:latin typeface="Cambria Math" panose="02040503050406030204" pitchFamily="18" charset="0"/>
                      </a:rPr>
                      <m:t>ℋ</m:t>
                    </m:r>
                  </m:oMath>
                </a14:m>
                <a:r>
                  <a:rPr lang="en-US"/>
                  <a:t>. Tập hợ </a:t>
                </a:r>
                <a14:m>
                  <m:oMath xmlns:m="http://schemas.openxmlformats.org/officeDocument/2006/math">
                    <m:r>
                      <a:rPr lang="en-US" i="1">
                        <a:latin typeface="Cambria Math" panose="02040503050406030204" pitchFamily="18" charset="0"/>
                      </a:rPr>
                      <m:t>ℋ</m:t>
                    </m:r>
                  </m:oMath>
                </a14:m>
                <a:r>
                  <a:rPr lang="en-US"/>
                  <a:t> ' các hình chiếu </a:t>
                </a:r>
                <a14:m>
                  <m:oMath xmlns:m="http://schemas.openxmlformats.org/officeDocument/2006/math">
                    <m:r>
                      <a:rPr lang="en-US" i="1">
                        <a:latin typeface="Cambria Math" panose="02040503050406030204" pitchFamily="18" charset="0"/>
                      </a:rPr>
                      <m:t>𝑀</m:t>
                    </m:r>
                  </m:oMath>
                </a14:m>
                <a:r>
                  <a:rPr lang="en-US"/>
                  <a:t> của các điềm </a:t>
                </a:r>
                <a14:m>
                  <m:oMath xmlns:m="http://schemas.openxmlformats.org/officeDocument/2006/math">
                    <m:r>
                      <a:rPr lang="en-US" i="1">
                        <a:latin typeface="Cambria Math" panose="02040503050406030204" pitchFamily="18" charset="0"/>
                      </a:rPr>
                      <m:t>𝑀</m:t>
                    </m:r>
                  </m:oMath>
                </a14:m>
                <a:r>
                  <a:rPr lang="en-US"/>
                  <a:t> thuộc </a:t>
                </a:r>
                <a14:m>
                  <m:oMath xmlns:m="http://schemas.openxmlformats.org/officeDocument/2006/math">
                    <m:r>
                      <a:rPr lang="en-US" i="1">
                        <a:latin typeface="Cambria Math" panose="02040503050406030204" pitchFamily="18" charset="0"/>
                      </a:rPr>
                      <m:t>ℋ</m:t>
                    </m:r>
                  </m:oMath>
                </a14:m>
                <a:r>
                  <a:rPr lang="en-US"/>
                  <a:t> qua phép chiếu song song được gọi là hình chiếu của </a:t>
                </a:r>
                <a14:m>
                  <m:oMath xmlns:m="http://schemas.openxmlformats.org/officeDocument/2006/math">
                    <m:r>
                      <a:rPr lang="en-US" i="1">
                        <a:latin typeface="Cambria Math" panose="02040503050406030204" pitchFamily="18" charset="0"/>
                      </a:rPr>
                      <m:t>ℋ</m:t>
                    </m:r>
                  </m:oMath>
                </a14:m>
                <a:r>
                  <a:rPr lang="en-US"/>
                  <a:t> qua phép chiếu song song đó.</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6D5A0D-FC8F-4732-AA01-EDD2C277BB1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459458" y="1685058"/>
            <a:ext cx="2992739" cy="2042880"/>
          </a:xfrm>
          <a:prstGeom prst="rect">
            <a:avLst/>
          </a:prstGeom>
        </p:spPr>
      </p:pic>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a:t>
            </a:r>
            <a:r>
              <a:rPr lang="en-US" sz="3200" b="1">
                <a:solidFill>
                  <a:srgbClr val="000099"/>
                </a:solidFill>
                <a:effectLst/>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TÍNH CHẤT CỦA PHÉP CHIẾU SONG SONG</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a:ea typeface="Calibri" panose="020F0502020204030204" pitchFamily="34" charset="0"/>
              </a:rPr>
              <a:t> Phép chiếu song song biến ba điểm thẳng hàng thành ba điểm thẳng hàng và không làm thay đổi thứ tự ba điểm đó. </a:t>
            </a:r>
          </a:p>
          <a:p>
            <a:pPr marL="0" marR="0" algn="just">
              <a:lnSpc>
                <a:spcPct val="107000"/>
              </a:lnSpc>
              <a:spcBef>
                <a:spcPts val="0"/>
              </a:spcBef>
              <a:spcAft>
                <a:spcPts val="800"/>
              </a:spcAft>
            </a:pPr>
            <a:r>
              <a:rPr lang="en-US">
                <a:ea typeface="Calibri" panose="020F0502020204030204" pitchFamily="34" charset="0"/>
              </a:rPr>
              <a:t>Phép chiếu song song biến đường thẳng thành đường thẳng, tia thành tia, đoạn thẳng thành đoạn thẳng.</a:t>
            </a:r>
            <a:endParaRPr lang="en-US">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a:ea typeface="Calibri" panose="020F0502020204030204" pitchFamily="34" charset="0"/>
              </a:rPr>
              <a:t> Phép chiếu song song biến hai đường thẳng song song thành hai đường thẳng song song hoặc trùng nhau.</a:t>
            </a:r>
            <a:endParaRPr lang="en-US">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a:t>
            </a:r>
            <a:r>
              <a:rPr lang="en-US" sz="3200" b="1">
                <a:solidFill>
                  <a:srgbClr val="000099"/>
                </a:solidFill>
                <a:effectLst/>
                <a:ea typeface="Calibri" panose="020F0502020204030204" pitchFamily="34" charset="0"/>
                <a:cs typeface="Times New Roman" panose="02020603050405020304" pitchFamily="18" charset="0"/>
              </a:rPr>
              <a:t>. </a:t>
            </a:r>
            <a:r>
              <a:rPr lang="en-US" sz="3200" b="1">
                <a:solidFill>
                  <a:srgbClr val="000099"/>
                </a:solidFill>
                <a:ea typeface="Calibri" panose="020F0502020204030204" pitchFamily="34" charset="0"/>
                <a:cs typeface="Times New Roman" panose="02020603050405020304" pitchFamily="18" charset="0"/>
              </a:rPr>
              <a:t>TÍNH CHẤT CỦA PHÉP CHIẾU SONG SONG</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8526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vi-VN">
                <a:ea typeface="Calibri" panose="020F0502020204030204" pitchFamily="34" charset="0"/>
              </a:rPr>
              <a:t> Phép chiếu song song giữ nguyên tỉ số độ dài của hai đoạn thẳng cùng nằm trên một đường thẳng hoặc nằm trên hai đường thẳng song song.</a:t>
            </a: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324C023-54B3-419F-A84F-27A33D659FF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3247516" y="3429000"/>
            <a:ext cx="6229632" cy="2503735"/>
          </a:xfrm>
          <a:prstGeom prst="rect">
            <a:avLst/>
          </a:prstGeom>
        </p:spPr>
      </p:pic>
    </p:spTree>
    <p:extLst>
      <p:ext uri="{BB962C8B-B14F-4D97-AF65-F5344CB8AC3E}">
        <p14:creationId xmlns:p14="http://schemas.microsoft.com/office/powerpoint/2010/main" val="3198306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a:t>
            </a:r>
            <a:r>
              <a:rPr lang="en-US" sz="3200" b="1">
                <a:solidFill>
                  <a:srgbClr val="000099"/>
                </a:solidFill>
                <a:ea typeface="Calibri" panose="020F0502020204030204" pitchFamily="34" charset="0"/>
                <a:cs typeface="Times New Roman" panose="02020603050405020304" pitchFamily="18" charset="0"/>
              </a:rPr>
              <a:t>. HÌNH BIỂU DIỄN CỦA MỘT HÌNH TRONG TRONG KHÔNG GIAN</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FF"/>
                </a:solidFill>
                <a:latin typeface="Aarial"/>
                <a:ea typeface="Times New Roman" panose="02020603050405020304" pitchFamily="18" charset="0"/>
              </a:rPr>
              <a:t> </a:t>
            </a:r>
            <a:r>
              <a:rPr lang="en-US"/>
              <a:t>Hình biều diễn của một hình trong không gian là hình chiếu song song của hình đó trên một mặt phẳng theo một phương chiếu nào đó hoặc hình đồng dạng với hình chiếu đó.</a:t>
            </a:r>
          </a:p>
          <a:p>
            <a:r>
              <a:rPr lang="fr-FR" b="1"/>
              <a:t>Hình biểu diễn của các hình thường gặp</a:t>
            </a:r>
            <a:endParaRPr lang="en-US"/>
          </a:p>
          <a:p>
            <a:r>
              <a:rPr lang="fr-FR" b="1"/>
              <a:t> Tam giác: </a:t>
            </a:r>
            <a:r>
              <a:rPr lang="fr-FR"/>
              <a:t> Một tam giác bất kì bao giờ cũng có thể coi là hình biểu diễn của một tam giác có dạng tùy ý cho trước (có thể là tam giác đều, tam giác cân, tam giác vuông,v.v…) </a:t>
            </a:r>
            <a:endParaRPr lang="en-US"/>
          </a:p>
          <a:p>
            <a:pPr marL="302260" marR="0" indent="-121920">
              <a:lnSpc>
                <a:spcPct val="107000"/>
              </a:lnSpc>
              <a:spcBef>
                <a:spcPts val="0"/>
              </a:spcBef>
              <a:spcAft>
                <a:spcPts val="800"/>
              </a:spcAft>
            </a:pPr>
            <a:r>
              <a:rPr lang="fr-FR" b="1">
                <a:ea typeface="Calibri" panose="020F0502020204030204" pitchFamily="34" charset="0"/>
              </a:rPr>
              <a:t> Hình bình hành: </a:t>
            </a:r>
            <a:r>
              <a:rPr lang="fr-FR">
                <a:ea typeface="Calibri" panose="020F0502020204030204" pitchFamily="34" charset="0"/>
              </a:rPr>
              <a:t> Một hình bình hành bao giờ cũng có thể coi là hình biểu diễn của một hình bình hành tùy ý cho trước (có thể là hình bình hành, hình vuông, hình thoi, hình chữ nhật…)</a:t>
            </a:r>
            <a:endParaRPr lang="en-US" sz="2800">
              <a:latin typeface="Calibri" panose="020F0502020204030204" pitchFamily="34" charset="0"/>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39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a:t>
            </a:r>
            <a:r>
              <a:rPr lang="en-US" sz="3200" b="1">
                <a:solidFill>
                  <a:srgbClr val="000099"/>
                </a:solidFill>
                <a:ea typeface="Calibri" panose="020F0502020204030204" pitchFamily="34" charset="0"/>
                <a:cs typeface="Times New Roman" panose="02020603050405020304" pitchFamily="18" charset="0"/>
              </a:rPr>
              <a:t>. HÌNH BIỂU DIỄN CỦA MỘT HÌNH TRONG TRONG KHÔNG GIAN</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0000FF"/>
                </a:solidFill>
                <a:latin typeface="Aarial"/>
                <a:ea typeface="Times New Roman" panose="02020603050405020304" pitchFamily="18" charset="0"/>
              </a:rPr>
              <a:t> </a:t>
            </a:r>
            <a:r>
              <a:rPr lang="fr-FR" b="1"/>
              <a:t>Hình thang: </a:t>
            </a:r>
            <a:r>
              <a:rPr lang="fr-FR"/>
              <a:t> Một hình thang bất kì bao giờ cũng có thể coi là hình biểu diễn của một hình thang tùy ý cho trước, miễn là tỉ số độ dài hai đáy của hình biểu diễn phải bằng tỉ số độ dài hai đáy của hình thang ban đầu.</a:t>
            </a:r>
            <a:endParaRPr lang="en-US"/>
          </a:p>
          <a:p>
            <a:r>
              <a:rPr lang="fr-FR" b="1"/>
              <a:t> Hình tròn:</a:t>
            </a:r>
            <a:r>
              <a:rPr lang="fr-FR"/>
              <a:t> Người ta thường dùng hình elip để biểu diễn cho hình tròn</a:t>
            </a:r>
            <a:endParaRPr lang="en-US"/>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17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618</Words>
  <PresentationFormat>Widescreen</PresentationFormat>
  <Paragraphs>40</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HGPSoeiKakugothicUB</vt:lpstr>
      <vt:lpstr>Yu Gothic</vt:lpstr>
      <vt:lpstr>Aarial</vt:lpstr>
      <vt:lpstr>Arial</vt:lpstr>
      <vt:lpstr>Baumans</vt:lpstr>
      <vt:lpstr>Calibri</vt:lpstr>
      <vt:lpstr>Calibri Light</vt:lpstr>
      <vt:lpstr>Cambria Math</vt:lpstr>
      <vt:lpstr>Georgia Pro Cond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2023-08-03T07:35:44Z</dcterms:modified>
</cp:coreProperties>
</file>