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9"/>
  </p:notesMasterIdLst>
  <p:sldIdLst>
    <p:sldId id="4152" r:id="rId4"/>
    <p:sldId id="4266" r:id="rId5"/>
    <p:sldId id="4324" r:id="rId6"/>
    <p:sldId id="4158" r:id="rId7"/>
    <p:sldId id="4299" r:id="rId8"/>
    <p:sldId id="4300" r:id="rId9"/>
    <p:sldId id="4245" r:id="rId10"/>
    <p:sldId id="4189" r:id="rId11"/>
    <p:sldId id="4301" r:id="rId12"/>
    <p:sldId id="4267" r:id="rId13"/>
    <p:sldId id="4302" r:id="rId14"/>
    <p:sldId id="4222" r:id="rId15"/>
    <p:sldId id="4269" r:id="rId16"/>
    <p:sldId id="4303" r:id="rId17"/>
    <p:sldId id="4304" r:id="rId18"/>
    <p:sldId id="4305" r:id="rId19"/>
    <p:sldId id="4306" r:id="rId20"/>
    <p:sldId id="4323" r:id="rId21"/>
    <p:sldId id="4169" r:id="rId22"/>
    <p:sldId id="4203" r:id="rId23"/>
    <p:sldId id="4308" r:id="rId24"/>
    <p:sldId id="4309" r:id="rId25"/>
    <p:sldId id="4310" r:id="rId26"/>
    <p:sldId id="4311" r:id="rId27"/>
    <p:sldId id="4312" r:id="rId28"/>
    <p:sldId id="4313" r:id="rId29"/>
    <p:sldId id="4314" r:id="rId30"/>
    <p:sldId id="4315" r:id="rId31"/>
    <p:sldId id="4316" r:id="rId32"/>
    <p:sldId id="4317" r:id="rId33"/>
    <p:sldId id="4318" r:id="rId34"/>
    <p:sldId id="4319" r:id="rId35"/>
    <p:sldId id="4320" r:id="rId36"/>
    <p:sldId id="4321" r:id="rId37"/>
    <p:sldId id="4322" r:id="rId38"/>
  </p:sldIdLst>
  <p:sldSz cx="12192000" cy="6858000"/>
  <p:notesSz cx="6858000" cy="9144000"/>
  <p:embeddedFontLst>
    <p:embeddedFont>
      <p:font typeface="Ballet 16pt" charset="0"/>
      <p:regular r:id="rId40"/>
    </p:embeddedFont>
    <p:embeddedFont>
      <p:font typeface="Barlow Condensed Medium" panose="00000606000000000000" pitchFamily="2" charset="0"/>
      <p:regular r:id="rId41"/>
      <p: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iCiel Bambola" panose="02000000000000000000" pitchFamily="2" charset="0"/>
      <p:regular r:id="rId49"/>
    </p:embeddedFont>
    <p:embeddedFont>
      <p:font typeface="iCiel Soup of Justice" pitchFamily="2" charset="0"/>
      <p:regular r:id="rId50"/>
    </p:embeddedFont>
    <p:embeddedFont>
      <p:font typeface="Oswald Medium" panose="00000600000000000000" pitchFamily="2" charset="0"/>
      <p:regular r:id="rId51"/>
    </p:embeddedFont>
    <p:embeddedFont>
      <p:font typeface="Pangolin" panose="020B0604020202020204" charset="0"/>
      <p:regular r:id="rId52"/>
    </p:embeddedFont>
    <p:embeddedFont>
      <p:font typeface="Roboto" pitchFamily="2" charset="0"/>
      <p:regular r:id="rId53"/>
      <p:bold r:id="rId54"/>
      <p:italic r:id="rId55"/>
      <p:boldItalic r:id="rId56"/>
    </p:embeddedFont>
    <p:embeddedFont>
      <p:font typeface="Roboto Black" pitchFamily="2" charset="0"/>
      <p:regular r:id="rId57"/>
      <p:bold r:id="rId58"/>
      <p:boldItalic r:id="rId5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F5"/>
    <a:srgbClr val="AAE1FA"/>
    <a:srgbClr val="BB8CBF"/>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91052" autoAdjust="0"/>
  </p:normalViewPr>
  <p:slideViewPr>
    <p:cSldViewPr snapToGrid="0">
      <p:cViewPr varScale="1">
        <p:scale>
          <a:sx n="79" d="100"/>
          <a:sy n="79" d="100"/>
        </p:scale>
        <p:origin x="120"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lợi ích của việc xem ti vi và phân tích từng ích lợi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548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tác hại của việc xem ti vi và phân tích từng tác hại.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688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94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 Trong các ý trên, em có mắc phải sai làm khi ngồi xem ti vi không? Đó là gì? Cách phắc phục?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75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phân</a:t>
            </a:r>
            <a:r>
              <a:rPr lang="en-US" baseline="0"/>
              <a:t> tích, lấy ví dụ cho HS hiểu và phòng tránh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69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đưa</a:t>
            </a:r>
            <a:r>
              <a:rPr lang="en-US" baseline="0"/>
              <a:t> ra lời khuyên </a:t>
            </a:r>
            <a:r>
              <a:rPr lang="en-US"/>
              <a:t>cho HS sử</a:t>
            </a:r>
            <a:r>
              <a:rPr lang="en-US" baseline="0"/>
              <a:t> dụng ti vi an toàn, đúng cách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853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03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việc gì? Trẻ em nên sử dụng máy </a:t>
            </a:r>
            <a:r>
              <a:rPr lang="en-US" baseline="0"/>
              <a:t>thu hình</a:t>
            </a:r>
            <a:r>
              <a:rPr lang="vi-VN" baseline="0"/>
              <a:t> trong thời gian bao lâu?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700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9435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40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527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90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8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061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729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568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4020359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2647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112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0215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404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33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21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sau đó bắt đầu trò chơi. Khi HS trả lời xong câu hỏi, hỏi HS một vài chương trình đã kể có nội dung gì? Xem trong bao lâu?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Khám phá khoa học: Những thí nghiệm khổng lồ là chương trình được phát sóng trên kênh truyền hình VTV7. Chương trình bao gồm nhiều thí nghiệm khoa học lý thú, nhằm truyền cảm hứng khám phá thế giới xung quanh cho các em nhỏ. Với sự dẫn dắt của MC Trần Ngọc dí dỏm được nhiều khán giả yêu mến, chương trình càng trở nên thú vị và gần gũi hơn với khán giả nhỏ tuổi</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930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Lớp học cầu vồng</a:t>
            </a:r>
            <a:r>
              <a:rPr lang="en-US" baseline="0"/>
              <a:t> </a:t>
            </a:r>
            <a:r>
              <a:rPr lang="vi-VN" baseline="0"/>
              <a:t>là chương trình dành riêng cho các bạn nhỏ ở độ tuổi mầm non. Chương trình là một lớp học đặc biệt rộn ràng âm nhạc, tràn ngập màu sắc và tiếng cười ở khắp mọi nơi. Mỗi số lên sóng sẽ có một chủ đề xuyên suốt và gần gũi với cuộc sống của các em nhỏ</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37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giải</a:t>
            </a:r>
            <a:r>
              <a:rPr lang="en-US" baseline="0"/>
              <a:t> thích thêm: tính khoảng cách: tivi nhà 40 inch thì khoảng cách an toàn khi xem là khoảng 4m. </a:t>
            </a:r>
            <a:r>
              <a:rPr lang="vi-VN" baseline="0"/>
              <a:t>Tuyệt đối không nên mở tivi trong giờ ăn vì đây là lúc cần tập trung ăn và hoàn thành công việc chính của mình. Bên cạnh đó, cũng không nên xem tivi trước khi đi ngủ, vì việc xem tivi buổi tối ngay trước khi đi ngủ có thể ảnh hưởng đến chất lượng giấc ngủ</a:t>
            </a:r>
            <a:r>
              <a:rPr lang="en-US" baseline="0"/>
              <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hỏi</a:t>
            </a:r>
            <a:r>
              <a:rPr lang="en-US" baseline="0"/>
              <a:t> hs: đoạn thông tin trên nói về điều gì? (nói về việc xem ti vi có lợi ích và tác hại). Theo em thông tin trên là đúng không? GV đưa thêm thông tin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80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2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5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2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6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08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333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9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525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9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582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369667" y="1167990"/>
            <a:ext cx="6893126" cy="5468546"/>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2582538" y="48455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7" name="TextBox 6"/>
          <p:cNvSpPr txBox="1"/>
          <p:nvPr/>
        </p:nvSpPr>
        <p:spPr>
          <a:xfrm>
            <a:off x="-267847" y="1674375"/>
            <a:ext cx="5631872" cy="1015663"/>
          </a:xfrm>
          <a:prstGeom prst="rect">
            <a:avLst/>
          </a:prstGeom>
          <a:noFill/>
        </p:spPr>
        <p:txBody>
          <a:bodyPr wrap="square" rtlCol="0">
            <a:spAutoFit/>
          </a:bodyPr>
          <a:lstStyle/>
          <a:p>
            <a:pPr lvl="0" algn="ctr">
              <a:defRPr/>
            </a:pPr>
            <a:r>
              <a:rPr lang="en-US" altLang="zh-CN" sz="6000" b="1" dirty="0">
                <a:solidFill>
                  <a:srgbClr val="0070C0"/>
                </a:solidFill>
                <a:latin typeface="Roboto Black" panose="02000000000000000000" pitchFamily="2" charset="0"/>
                <a:ea typeface="Roboto Black" panose="02000000000000000000" pitchFamily="2" charset="0"/>
              </a:rPr>
              <a:t>CẨM NANG</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7" y="703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42334" y="2690038"/>
            <a:ext cx="6027567" cy="1938992"/>
          </a:xfrm>
          <a:prstGeom prst="rect">
            <a:avLst/>
          </a:prstGeom>
          <a:noFill/>
        </p:spPr>
        <p:txBody>
          <a:bodyPr wrap="square" rtlCol="0">
            <a:spAutoFit/>
          </a:bodyPr>
          <a:lstStyle/>
          <a:p>
            <a:pPr lvl="0" algn="ctr">
              <a:defRPr/>
            </a:pPr>
            <a:r>
              <a:rPr lang="en-US" altLang="zh-CN" sz="6000" b="1" dirty="0">
                <a:solidFill>
                  <a:schemeClr val="accent2">
                    <a:lumMod val="75000"/>
                  </a:schemeClr>
                </a:solidFill>
                <a:latin typeface="Roboto Black" panose="02000000000000000000" pitchFamily="2" charset="0"/>
                <a:ea typeface="Roboto Black" panose="02000000000000000000" pitchFamily="2" charset="0"/>
              </a:rPr>
              <a:t>SỬ </a:t>
            </a:r>
            <a:r>
              <a:rPr lang="en-US" altLang="zh-CN" sz="6000" b="1">
                <a:solidFill>
                  <a:schemeClr val="accent2">
                    <a:lumMod val="75000"/>
                  </a:schemeClr>
                </a:solidFill>
                <a:latin typeface="Roboto Black" panose="02000000000000000000" pitchFamily="2" charset="0"/>
                <a:ea typeface="Roboto Black" panose="02000000000000000000" pitchFamily="2" charset="0"/>
              </a:rPr>
              <a:t>DỤNG </a:t>
            </a:r>
          </a:p>
          <a:p>
            <a:pPr lvl="0" algn="ctr">
              <a:defRPr/>
            </a:pPr>
            <a:r>
              <a:rPr lang="en-US" altLang="zh-CN" sz="6000" b="1">
                <a:solidFill>
                  <a:schemeClr val="accent2">
                    <a:lumMod val="75000"/>
                  </a:schemeClr>
                </a:solidFill>
                <a:latin typeface="Roboto Black" panose="02000000000000000000" pitchFamily="2" charset="0"/>
                <a:ea typeface="Roboto Black" panose="02000000000000000000" pitchFamily="2" charset="0"/>
              </a:rPr>
              <a:t>MÁY THU HÌNH</a:t>
            </a:r>
            <a:endParaRPr lang="en-US" altLang="zh-CN" sz="6000" b="1" dirty="0">
              <a:solidFill>
                <a:schemeClr val="accent2">
                  <a:lumMod val="75000"/>
                </a:schemeClr>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B7CFFA23-DB6F-D2D3-D351-3B4149365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2538" y="4661244"/>
            <a:ext cx="1810861" cy="1796877"/>
          </a:xfrm>
          <a:prstGeom prst="rect">
            <a:avLst/>
          </a:prstGeom>
        </p:spPr>
      </p:pic>
      <p:sp>
        <p:nvSpPr>
          <p:cNvPr id="43" name="TextBox 42">
            <a:extLst>
              <a:ext uri="{FF2B5EF4-FFF2-40B4-BE49-F238E27FC236}">
                <a16:creationId xmlns:a16="http://schemas.microsoft.com/office/drawing/2014/main" id="{5B1500B4-2A13-B105-884B-9C3A22343CC6}"/>
              </a:ext>
            </a:extLst>
          </p:cNvPr>
          <p:cNvSpPr txBox="1"/>
          <p:nvPr/>
        </p:nvSpPr>
        <p:spPr>
          <a:xfrm>
            <a:off x="2958923" y="532884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478071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Nêu những lợi ích mà ti vi đem lại</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07755" y="5574414"/>
            <a:ext cx="4626325"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Kích thích khả năng sáng tạo</a:t>
            </a:r>
            <a:endParaRPr lang="vi-VN" sz="2400">
              <a:solidFill>
                <a:srgbClr val="002060"/>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80" y="2064074"/>
            <a:ext cx="4953916" cy="4156671"/>
          </a:xfrm>
          <a:prstGeom prst="rect">
            <a:avLst/>
          </a:prstGeom>
          <a:noFill/>
          <a:ln>
            <a:noFill/>
          </a:ln>
          <a:effectLst>
            <a:outerShdw blurRad="107950" dist="12700" dir="5400000" algn="ctr">
              <a:srgbClr val="000000"/>
            </a:outerShdw>
          </a:effectLst>
        </p:spPr>
      </p:pic>
      <p:sp>
        <p:nvSpPr>
          <p:cNvPr id="15" name="TextBox 14"/>
          <p:cNvSpPr txBox="1"/>
          <p:nvPr/>
        </p:nvSpPr>
        <p:spPr>
          <a:xfrm>
            <a:off x="507755" y="2222362"/>
            <a:ext cx="4522049" cy="1015663"/>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thể học hỏi được những kỹ năng cần thiết</a:t>
            </a:r>
          </a:p>
        </p:txBody>
      </p:sp>
      <p:sp>
        <p:nvSpPr>
          <p:cNvPr id="16" name="TextBox 15"/>
          <p:cNvSpPr txBox="1"/>
          <p:nvPr/>
        </p:nvSpPr>
        <p:spPr>
          <a:xfrm>
            <a:off x="507755" y="3339713"/>
            <a:ext cx="4522049" cy="1384995"/>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Có </a:t>
            </a:r>
            <a:r>
              <a:rPr lang="vi-VN" sz="2400">
                <a:solidFill>
                  <a:srgbClr val="002060"/>
                </a:solidFill>
                <a:latin typeface="Roboto" panose="02000000000000000000" pitchFamily="2" charset="0"/>
                <a:ea typeface="Roboto" panose="02000000000000000000" pitchFamily="2" charset="0"/>
              </a:rPr>
              <a:t>cơ hội tiếp thu thêm được nhiều điều mới mẻ vừa có những phút giây giải trí thú vị</a:t>
            </a:r>
          </a:p>
        </p:txBody>
      </p:sp>
      <p:sp>
        <p:nvSpPr>
          <p:cNvPr id="26" name="TextBox 25"/>
          <p:cNvSpPr txBox="1"/>
          <p:nvPr/>
        </p:nvSpPr>
        <p:spPr>
          <a:xfrm>
            <a:off x="507755" y="4826396"/>
            <a:ext cx="4755659"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Nâng cao tinh thần thể thao</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5159140" y="1440925"/>
            <a:ext cx="6571182" cy="461665"/>
          </a:xfrm>
          <a:prstGeom prst="rect">
            <a:avLst/>
          </a:prstGeom>
          <a:noFill/>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Làm cho hành vi và thói quen của trẻ tốt hơn</a:t>
            </a:r>
          </a:p>
        </p:txBody>
      </p:sp>
    </p:spTree>
    <p:extLst>
      <p:ext uri="{BB962C8B-B14F-4D97-AF65-F5344CB8AC3E}">
        <p14:creationId xmlns:p14="http://schemas.microsoft.com/office/powerpoint/2010/main" val="28812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7529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a:t>
            </a:r>
            <a:r>
              <a:rPr lang="vi-VN" sz="2400">
                <a:solidFill>
                  <a:srgbClr val="002060"/>
                </a:solidFill>
                <a:latin typeface="Roboto" panose="02000000000000000000" pitchFamily="2" charset="0"/>
                <a:ea typeface="Roboto" panose="02000000000000000000" pitchFamily="2" charset="0"/>
              </a:rPr>
              <a:t>hững ảnh hưởng không tốt có thể xảy ra khi xem ti vi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888277" y="5178610"/>
            <a:ext cx="4626325" cy="646331"/>
          </a:xfrm>
          <a:prstGeom prst="rect">
            <a:avLst/>
          </a:prstGeom>
          <a:noFill/>
        </p:spPr>
        <p:txBody>
          <a:bodyPr wrap="square" rtlCol="0">
            <a:spAutoFit/>
          </a:bodyPr>
          <a:lstStyle/>
          <a:p>
            <a:pPr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những hành vi bất thường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11" y="2232662"/>
            <a:ext cx="4953916" cy="3945440"/>
          </a:xfrm>
          <a:prstGeom prst="rect">
            <a:avLst/>
          </a:prstGeom>
          <a:noFill/>
          <a:ln>
            <a:noFill/>
          </a:ln>
          <a:effectLst>
            <a:outerShdw blurRad="107950" dist="12700" dir="5400000" algn="ctr">
              <a:srgbClr val="000000"/>
            </a:outerShdw>
          </a:effectLst>
        </p:spPr>
      </p:pic>
      <p:sp>
        <p:nvSpPr>
          <p:cNvPr id="15" name="TextBox 14"/>
          <p:cNvSpPr txBox="1"/>
          <p:nvPr/>
        </p:nvSpPr>
        <p:spPr>
          <a:xfrm>
            <a:off x="5888277" y="2258928"/>
            <a:ext cx="475565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Làm giảm khả năng tập trung</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888277" y="3232155"/>
            <a:ext cx="452204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Giảm thời gian vận động </a:t>
            </a:r>
            <a:endParaRPr lang="vi-V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5888277" y="4205382"/>
            <a:ext cx="5893045"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ây ra bệnh béo phì,</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bệnh về mắt ở trẻ</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169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578528" y="1992469"/>
            <a:ext cx="8239240" cy="3886685"/>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7" name="TextBox 16"/>
          <p:cNvSpPr txBox="1"/>
          <p:nvPr/>
        </p:nvSpPr>
        <p:spPr>
          <a:xfrm>
            <a:off x="1871087" y="2619458"/>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1871087" y="3289480"/>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9" name="TextBox 18"/>
          <p:cNvSpPr txBox="1"/>
          <p:nvPr/>
        </p:nvSpPr>
        <p:spPr>
          <a:xfrm>
            <a:off x="1871086" y="4591582"/>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0" name="TextBox 19"/>
          <p:cNvSpPr txBox="1"/>
          <p:nvPr/>
        </p:nvSpPr>
        <p:spPr>
          <a:xfrm>
            <a:off x="1871085" y="5226074"/>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6019573" y="2655207"/>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6019572" y="3317945"/>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5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6743557" y="3427885"/>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1" y="2428002"/>
            <a:ext cx="4272786"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4403668" y="2513912"/>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1</a:t>
            </a:r>
            <a:endParaRPr lang="en-US" sz="3200">
              <a:latin typeface="Roboto Black" panose="02000000000000000000" pitchFamily="2" charset="0"/>
              <a:ea typeface="Roboto Black" panose="02000000000000000000" pitchFamily="2" charset="0"/>
            </a:endParaRPr>
          </a:p>
        </p:txBody>
      </p:sp>
      <p:sp>
        <p:nvSpPr>
          <p:cNvPr id="14" name="TextBox 13"/>
          <p:cNvSpPr txBox="1"/>
          <p:nvPr/>
        </p:nvSpPr>
        <p:spPr>
          <a:xfrm>
            <a:off x="6743557" y="4607007"/>
            <a:ext cx="3458916"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rất gần ti vi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cxnSp>
        <p:nvCxnSpPr>
          <p:cNvPr id="21" name="Straight Arrow Connector 20"/>
          <p:cNvCxnSpPr/>
          <p:nvPr/>
        </p:nvCxnSpPr>
        <p:spPr>
          <a:xfrm flipH="1">
            <a:off x="2304715" y="3427885"/>
            <a:ext cx="1234018" cy="808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71087"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91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26" presetClass="emph" presetSubtype="0" repeatCount="3000" fill="hold" nodeType="withEffect">
                                  <p:stCondLst>
                                    <p:cond delay="0"/>
                                  </p:stCondLst>
                                  <p:childTnLst>
                                    <p:animEffect transition="out" filter="fade">
                                      <p:cBhvr>
                                        <p:cTn id="44" dur="1000" tmFilter="0, 0; .2, .5; .8, .5; 1, 0"/>
                                        <p:tgtEl>
                                          <p:spTgt spid="21"/>
                                        </p:tgtEl>
                                      </p:cBhvr>
                                    </p:animEffect>
                                    <p:animScale>
                                      <p:cBhvr>
                                        <p:cTn id="45"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39010" y="3668732"/>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289" y="2428002"/>
            <a:ext cx="4241931"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6621334" y="2553576"/>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14" name="TextBox 13"/>
          <p:cNvSpPr txBox="1"/>
          <p:nvPr/>
        </p:nvSpPr>
        <p:spPr>
          <a:xfrm>
            <a:off x="439010" y="4847854"/>
            <a:ext cx="4286994"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lệch so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2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039" y="3192859"/>
            <a:ext cx="402301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604" y="2269759"/>
            <a:ext cx="4891276" cy="38113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8036248" y="2389947"/>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14" name="TextBox 13"/>
          <p:cNvSpPr txBox="1"/>
          <p:nvPr/>
        </p:nvSpPr>
        <p:spPr>
          <a:xfrm>
            <a:off x="8732603" y="2834130"/>
            <a:ext cx="3349690" cy="1200329"/>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đúng khoảng cách, tư thế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279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0004" y="271345"/>
            <a:ext cx="9848826" cy="1077218"/>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NHỮNG </a:t>
            </a:r>
            <a:r>
              <a:rPr lang="vi-VN" sz="3200">
                <a:solidFill>
                  <a:srgbClr val="002060"/>
                </a:solidFill>
                <a:latin typeface="Roboto Black" panose="02000000000000000000" pitchFamily="2" charset="0"/>
                <a:ea typeface="Roboto Black" panose="02000000000000000000" pitchFamily="2" charset="0"/>
              </a:rPr>
              <a:t>ẢNH HƯỞNG XẤU CÓ THỂ XẢY RA KHI </a:t>
            </a:r>
            <a:endParaRPr lang="en-US" sz="3200">
              <a:solidFill>
                <a:srgbClr val="002060"/>
              </a:solidFill>
              <a:latin typeface="Roboto Black" panose="02000000000000000000" pitchFamily="2" charset="0"/>
              <a:ea typeface="Roboto Black" panose="02000000000000000000" pitchFamily="2" charset="0"/>
            </a:endParaRPr>
          </a:p>
          <a:p>
            <a:pPr lvl="0" algn="ctr">
              <a:defRPr/>
            </a:pPr>
            <a:r>
              <a:rPr lang="vi-VN" sz="3200">
                <a:solidFill>
                  <a:srgbClr val="002060"/>
                </a:solidFill>
                <a:latin typeface="Roboto Black" panose="02000000000000000000" pitchFamily="2" charset="0"/>
                <a:ea typeface="Roboto Black" panose="02000000000000000000" pitchFamily="2" charset="0"/>
              </a:rPr>
              <a:t>LỰA CHỌN VỊ TRÍ NGỒI XEM TI VI KHÔNG</a:t>
            </a:r>
            <a:r>
              <a:rPr lang="en-US" sz="3200">
                <a:solidFill>
                  <a:srgbClr val="002060"/>
                </a:solidFill>
                <a:latin typeface="Roboto Black" panose="02000000000000000000" pitchFamily="2" charset="0"/>
                <a:ea typeface="Roboto Black" panose="02000000000000000000" pitchFamily="2" charset="0"/>
              </a:rPr>
              <a:t> </a:t>
            </a:r>
            <a:r>
              <a:rPr lang="vi-VN" sz="3200">
                <a:solidFill>
                  <a:srgbClr val="002060"/>
                </a:solidFill>
                <a:latin typeface="Roboto Black" panose="02000000000000000000" pitchFamily="2" charset="0"/>
                <a:ea typeface="Roboto Black" panose="02000000000000000000" pitchFamily="2" charset="0"/>
              </a:rPr>
              <a:t>PHÙ HỢP</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54" name="TextBox 53"/>
          <p:cNvSpPr txBox="1"/>
          <p:nvPr/>
        </p:nvSpPr>
        <p:spPr>
          <a:xfrm>
            <a:off x="451320" y="2535746"/>
            <a:ext cx="4023019" cy="1200329"/>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en-US" altLang="zh-CN" sz="2400">
                <a:solidFill>
                  <a:srgbClr val="002060"/>
                </a:solidFill>
                <a:latin typeface="Roboto" panose="02000000000000000000" pitchFamily="2" charset="0"/>
                <a:ea typeface="Roboto" panose="02000000000000000000" pitchFamily="2" charset="0"/>
              </a:rPr>
              <a:t>Gây ra các bệnh về mắt như: cận thị, loạn thị, viễn thị, lác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51319" y="3711668"/>
            <a:ext cx="402301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về xương: vẹo cột sống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26" name="Picture 2" descr="Tác hại của việc xem tivi không đúng khoa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86" y="2438585"/>
            <a:ext cx="4771190" cy="29894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1320" y="4887590"/>
            <a:ext cx="4023018"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đối với cơ thể: béo phì, đau vai gáy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294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93573" y="756859"/>
            <a:ext cx="5844585"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LỜI KHUYÊN CHO BẠN</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1705" y="1867354"/>
            <a:ext cx="5628323" cy="40427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flipH="1">
            <a:off x="383888" y="3397460"/>
            <a:ext cx="4988698" cy="2493169"/>
            <a:chOff x="169266" y="3362169"/>
            <a:chExt cx="3553801" cy="1425521"/>
          </a:xfrm>
          <a:solidFill>
            <a:srgbClr val="AAE1FA"/>
          </a:solidFill>
          <a:scene3d>
            <a:camera prst="orthographicFront">
              <a:rot lat="0" lon="0" rev="0"/>
            </a:camera>
            <a:lightRig rig="glow" dir="t">
              <a:rot lat="0" lon="0" rev="4800000"/>
            </a:lightRig>
          </a:scene3d>
        </p:grpSpPr>
        <p:sp>
          <p:nvSpPr>
            <p:cNvPr id="8" name="Rectangle 5"/>
            <p:cNvSpPr/>
            <p:nvPr/>
          </p:nvSpPr>
          <p:spPr>
            <a:xfrm>
              <a:off x="637837" y="3362169"/>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515361" flipH="1" flipV="1">
              <a:off x="169266" y="4073835"/>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extBox 10"/>
          <p:cNvSpPr txBox="1"/>
          <p:nvPr/>
        </p:nvSpPr>
        <p:spPr>
          <a:xfrm>
            <a:off x="757148" y="3932783"/>
            <a:ext cx="390020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Khi xem ti vi, chúng ta cần</a:t>
            </a:r>
          </a:p>
          <a:p>
            <a:pPr lvl="0" algn="just">
              <a:defRPr/>
            </a:pPr>
            <a:r>
              <a:rPr lang="en-US" altLang="zh-CN" sz="2400">
                <a:solidFill>
                  <a:srgbClr val="002060"/>
                </a:solidFill>
                <a:latin typeface="Roboto" panose="02000000000000000000" pitchFamily="2" charset="0"/>
                <a:ea typeface="Roboto" panose="02000000000000000000" pitchFamily="2" charset="0"/>
              </a:rPr>
              <a:t>ngồi chính diện với màn hình ti vi và giữ khoảng cách an toàn theo khuyến cáo của nhà sản xuất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975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6" name="Rectangle 5"/>
          <p:cNvSpPr/>
          <p:nvPr/>
        </p:nvSpPr>
        <p:spPr>
          <a:xfrm>
            <a:off x="1495093" y="1714090"/>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hãy cho biết cách xem ti vi đúng cách</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8" name="Rectangle 17"/>
          <p:cNvSpPr/>
          <p:nvPr/>
        </p:nvSpPr>
        <p:spPr>
          <a:xfrm>
            <a:off x="1495093" y="3998539"/>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cần làm gì để xem ti vi đúng cách</a:t>
            </a:r>
          </a:p>
          <a:p>
            <a:pPr>
              <a:spcBef>
                <a:spcPts val="6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9" name="TextBox 18"/>
          <p:cNvSpPr txBox="1"/>
          <p:nvPr/>
        </p:nvSpPr>
        <p:spPr>
          <a:xfrm>
            <a:off x="1601577" y="4274621"/>
            <a:ext cx="8639701"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Khi xem ti vi, chúng ta cần ngồi chính diện với màn hình ti vi </a:t>
            </a:r>
          </a:p>
          <a:p>
            <a:pPr lvl="0" algn="just">
              <a:defRPr/>
            </a:pPr>
            <a:r>
              <a:rPr lang="en-US" sz="2400">
                <a:solidFill>
                  <a:srgbClr val="FF0000"/>
                </a:solidFill>
                <a:latin typeface="Roboto" panose="02000000000000000000" pitchFamily="2" charset="0"/>
                <a:ea typeface="Roboto" panose="02000000000000000000" pitchFamily="2" charset="0"/>
              </a:rPr>
              <a:t>và giữ khoảng cách an toàn theo khuyến cáo của nhà sản xuất</a:t>
            </a:r>
          </a:p>
        </p:txBody>
      </p:sp>
      <p:sp>
        <p:nvSpPr>
          <p:cNvPr id="20" name="TextBox 19"/>
          <p:cNvSpPr txBox="1"/>
          <p:nvPr/>
        </p:nvSpPr>
        <p:spPr>
          <a:xfrm>
            <a:off x="1601579" y="2127894"/>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N</a:t>
            </a:r>
            <a:r>
              <a:rPr lang="vi-VN" sz="2400">
                <a:solidFill>
                  <a:srgbClr val="FF0000"/>
                </a:solidFill>
                <a:latin typeface="Roboto" panose="02000000000000000000" pitchFamily="2" charset="0"/>
                <a:ea typeface="Roboto" panose="02000000000000000000" pitchFamily="2" charset="0"/>
              </a:rPr>
              <a:t>gồi cách ti</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vi </a:t>
            </a:r>
            <a:r>
              <a:rPr lang="en-US" sz="2400">
                <a:solidFill>
                  <a:srgbClr val="FF0000"/>
                </a:solidFill>
                <a:latin typeface="Roboto" panose="02000000000000000000" pitchFamily="2" charset="0"/>
                <a:ea typeface="Roboto" panose="02000000000000000000" pitchFamily="2" charset="0"/>
              </a:rPr>
              <a:t>đúng khoảng cách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1601578" y="2490378"/>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Chỉ nên xem tivi 1 - 2 giờ/ngày, chia thành nhiều lần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601577" y="2877182"/>
            <a:ext cx="7815713" cy="461665"/>
          </a:xfrm>
          <a:prstGeom prst="rect">
            <a:avLst/>
          </a:prstGeom>
          <a:noFill/>
        </p:spPr>
        <p:txBody>
          <a:bodyPr wrap="square" rtlCol="0">
            <a:spAutoFit/>
          </a:bodyPr>
          <a:lstStyle/>
          <a:p>
            <a:pPr lvl="0" algn="just">
              <a:defRPr/>
            </a:pPr>
            <a:r>
              <a:rPr lang="en-US" sz="2400" spc="-50">
                <a:solidFill>
                  <a:srgbClr val="FF000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185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80311" y="626983"/>
            <a:ext cx="59633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9203" y="4638516"/>
            <a:ext cx="1373710" cy="110610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1491" y="1348563"/>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bảo vệ mắt khi xem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7474" y="2362221"/>
            <a:ext cx="6829425" cy="3838553"/>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791326" y="1694046"/>
            <a:ext cx="8595360" cy="3878981"/>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p:nvPr/>
        </p:nvSpPr>
        <p:spPr>
          <a:xfrm flipH="1" flipV="1">
            <a:off x="0" y="5917722"/>
            <a:ext cx="12192000" cy="940278"/>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211880">
                <a:moveTo>
                  <a:pt x="0" y="0"/>
                </a:moveTo>
                <a:lnTo>
                  <a:pt x="12192000" y="0"/>
                </a:lnTo>
                <a:lnTo>
                  <a:pt x="12192000" y="845389"/>
                </a:lnTo>
                <a:cubicBezTo>
                  <a:pt x="11731445" y="1027981"/>
                  <a:pt x="10600906" y="1329905"/>
                  <a:pt x="9428672" y="1095554"/>
                </a:cubicBezTo>
                <a:cubicBezTo>
                  <a:pt x="8256438" y="861203"/>
                  <a:pt x="7501148" y="1449238"/>
                  <a:pt x="5727940" y="1095555"/>
                </a:cubicBezTo>
                <a:cubicBezTo>
                  <a:pt x="3954732" y="741872"/>
                  <a:pt x="954657" y="1027982"/>
                  <a:pt x="0" y="845389"/>
                </a:cubicBezTo>
                <a:lnTo>
                  <a:pt x="0" y="0"/>
                </a:ln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8837423" y="5137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18" name="TextBox 17"/>
          <p:cNvSpPr txBox="1"/>
          <p:nvPr/>
        </p:nvSpPr>
        <p:spPr>
          <a:xfrm>
            <a:off x="5756713" y="1748535"/>
            <a:ext cx="5631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CẨM NANG</a:t>
            </a:r>
          </a:p>
        </p:txBody>
      </p:sp>
      <p:sp>
        <p:nvSpPr>
          <p:cNvPr id="19" name="TextBox 18"/>
          <p:cNvSpPr txBox="1"/>
          <p:nvPr/>
        </p:nvSpPr>
        <p:spPr>
          <a:xfrm>
            <a:off x="5756713" y="2773063"/>
            <a:ext cx="58621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SỬ DỤNG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 MÁY THU HÌNH</a:t>
            </a:r>
            <a:endParaRPr kumimoji="0" lang="en-US" altLang="zh-CN" sz="6000" b="1" i="0" u="none" strike="noStrike" kern="1200" cap="none" spc="0" normalizeH="0" baseline="0" noProof="0" dirty="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endParaRPr>
          </a:p>
        </p:txBody>
      </p:sp>
      <p:pic>
        <p:nvPicPr>
          <p:cNvPr id="20" name="Picture 19">
            <a:extLst>
              <a:ext uri="{FF2B5EF4-FFF2-40B4-BE49-F238E27FC236}">
                <a16:creationId xmlns:a16="http://schemas.microsoft.com/office/drawing/2014/main" id="{B7CFFA23-DB6F-D2D3-D351-3B4149365997}"/>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837423" y="4690427"/>
            <a:ext cx="1810861" cy="1796877"/>
          </a:xfrm>
          <a:prstGeom prst="rect">
            <a:avLst/>
          </a:prstGeom>
        </p:spPr>
      </p:pic>
      <p:sp>
        <p:nvSpPr>
          <p:cNvPr id="21" name="TextBox 20">
            <a:extLst>
              <a:ext uri="{FF2B5EF4-FFF2-40B4-BE49-F238E27FC236}">
                <a16:creationId xmlns:a16="http://schemas.microsoft.com/office/drawing/2014/main" id="{5B1500B4-2A13-B105-884B-9C3A22343CC6}"/>
              </a:ext>
            </a:extLst>
          </p:cNvPr>
          <p:cNvSpPr txBox="1"/>
          <p:nvPr/>
        </p:nvSpPr>
        <p:spPr>
          <a:xfrm rot="635566">
            <a:off x="9136806" y="53688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9" y="1748535"/>
            <a:ext cx="5663864" cy="46564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745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535675" y="1421960"/>
            <a:ext cx="70955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hướng dẫn sử dụng máy thu hình</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381027" y="274658"/>
            <a:ext cx="74633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341" y="2678247"/>
            <a:ext cx="5292829" cy="3038475"/>
          </a:xfrm>
          <a:prstGeom prst="rect">
            <a:avLst/>
          </a:prstGeom>
          <a:effectLst>
            <a:outerShdw blurRad="63500" sx="102000" sy="102000" algn="ctr" rotWithShape="0">
              <a:prstClr val="black">
                <a:alpha val="40000"/>
              </a:prstClr>
            </a:outerShdw>
          </a:effectLst>
        </p:spPr>
      </p:pic>
      <p:grpSp>
        <p:nvGrpSpPr>
          <p:cNvPr id="7" name="Group 6"/>
          <p:cNvGrpSpPr/>
          <p:nvPr/>
        </p:nvGrpSpPr>
        <p:grpSpPr>
          <a:xfrm>
            <a:off x="1045014" y="2678247"/>
            <a:ext cx="2981325" cy="3038475"/>
            <a:chOff x="1045014" y="2678247"/>
            <a:chExt cx="2981325" cy="3038475"/>
          </a:xfrm>
        </p:grpSpPr>
        <p:pic>
          <p:nvPicPr>
            <p:cNvPr id="5" name="Picture 4"/>
            <p:cNvPicPr>
              <a:picLocks noChangeAspect="1"/>
            </p:cNvPicPr>
            <p:nvPr/>
          </p:nvPicPr>
          <p:blipFill>
            <a:blip r:embed="rId5"/>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11" name="TextBox 10">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25553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80765" y="277611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NÊN,</a:t>
            </a:r>
            <a:r>
              <a:rPr kumimoji="0" lang="en-US"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KHÔNG NÊN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0" name="TextBox 9"/>
          <p:cNvSpPr txBox="1"/>
          <p:nvPr/>
        </p:nvSpPr>
        <p:spPr>
          <a:xfrm>
            <a:off x="1680765" y="438079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52" y="2776113"/>
            <a:ext cx="3434528" cy="2823667"/>
          </a:xfrm>
          <a:prstGeom prst="rect">
            <a:avLst/>
          </a:prstGeom>
        </p:spPr>
      </p:pic>
    </p:spTree>
    <p:extLst>
      <p:ext uri="{BB962C8B-B14F-4D97-AF65-F5344CB8AC3E}">
        <p14:creationId xmlns:p14="http://schemas.microsoft.com/office/powerpoint/2010/main" val="41264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60871" y="1517727"/>
            <a:ext cx="97870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3787084" y="3014419"/>
            <a:ext cx="341587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cẩm nang</a:t>
            </a:r>
          </a:p>
        </p:txBody>
      </p:sp>
      <p:sp>
        <p:nvSpPr>
          <p:cNvPr id="20" name="TextBox 19"/>
          <p:cNvSpPr txBox="1"/>
          <p:nvPr/>
        </p:nvSpPr>
        <p:spPr>
          <a:xfrm>
            <a:off x="3787084" y="3740146"/>
            <a:ext cx="34158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thức thể hiện thông tin, hình ảnh</a:t>
            </a:r>
          </a:p>
        </p:txBody>
      </p:sp>
      <p:sp>
        <p:nvSpPr>
          <p:cNvPr id="23" name="TextBox 22"/>
          <p:cNvSpPr txBox="1"/>
          <p:nvPr/>
        </p:nvSpPr>
        <p:spPr>
          <a:xfrm>
            <a:off x="3787084" y="4835204"/>
            <a:ext cx="320197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dáng, chất liệu cẩm nang</a:t>
            </a:r>
          </a:p>
        </p:txBody>
      </p:sp>
      <p:sp>
        <p:nvSpPr>
          <p:cNvPr id="11" name="TextBox 10"/>
          <p:cNvSpPr txBox="1"/>
          <p:nvPr/>
        </p:nvSpPr>
        <p:spPr>
          <a:xfrm>
            <a:off x="1160871" y="203550"/>
            <a:ext cx="97495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6" name="Group 5"/>
          <p:cNvGrpSpPr/>
          <p:nvPr/>
        </p:nvGrpSpPr>
        <p:grpSpPr>
          <a:xfrm>
            <a:off x="253864" y="2791658"/>
            <a:ext cx="3188690" cy="3264662"/>
            <a:chOff x="253864" y="2791658"/>
            <a:chExt cx="3188690" cy="3264662"/>
          </a:xfrm>
        </p:grpSpPr>
        <p:grpSp>
          <p:nvGrpSpPr>
            <p:cNvPr id="15" name="Group 14"/>
            <p:cNvGrpSpPr/>
            <p:nvPr/>
          </p:nvGrpSpPr>
          <p:grpSpPr>
            <a:xfrm>
              <a:off x="253864" y="2791658"/>
              <a:ext cx="3188690" cy="3264662"/>
              <a:chOff x="4620126" y="2916453"/>
              <a:chExt cx="2454441" cy="2454442"/>
            </a:xfrm>
          </p:grpSpPr>
          <p:sp>
            <p:nvSpPr>
              <p:cNvPr id="16" name="Freeform 15"/>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21" name="TextBox 20"/>
            <p:cNvSpPr txBox="1"/>
            <p:nvPr/>
          </p:nvSpPr>
          <p:spPr>
            <a:xfrm>
              <a:off x="2387292" y="3843588"/>
              <a:ext cx="71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5" name="TextBox 24"/>
            <p:cNvSpPr txBox="1"/>
            <p:nvPr/>
          </p:nvSpPr>
          <p:spPr>
            <a:xfrm>
              <a:off x="659245" y="5009797"/>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7" name="Group 6"/>
          <p:cNvGrpSpPr/>
          <p:nvPr/>
        </p:nvGrpSpPr>
        <p:grpSpPr>
          <a:xfrm>
            <a:off x="7541999" y="2677297"/>
            <a:ext cx="3837816" cy="3379023"/>
            <a:chOff x="7541999" y="2677297"/>
            <a:chExt cx="3837816" cy="3379023"/>
          </a:xfrm>
        </p:grpSpPr>
        <p:grpSp>
          <p:nvGrpSpPr>
            <p:cNvPr id="12" name="Group 11"/>
            <p:cNvGrpSpPr/>
            <p:nvPr/>
          </p:nvGrpSpPr>
          <p:grpSpPr>
            <a:xfrm>
              <a:off x="7541999" y="2677297"/>
              <a:ext cx="3837816" cy="3379023"/>
              <a:chOff x="7074567" y="3686474"/>
              <a:chExt cx="3498784" cy="2444818"/>
            </a:xfrm>
          </p:grpSpPr>
          <p:sp>
            <p:nvSpPr>
              <p:cNvPr id="13" name="Freeform 12"/>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spTree>
    <p:extLst>
      <p:ext uri="{BB962C8B-B14F-4D97-AF65-F5344CB8AC3E}">
        <p14:creationId xmlns:p14="http://schemas.microsoft.com/office/powerpoint/2010/main" val="10251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28582" y="1758684"/>
            <a:ext cx="6038844" cy="441351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Hình thức thể hiện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Nội dung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rPr>
              <a:t>Giải thích lí do em lựa chọn nội dung, hình ảnh thể hiện trên cẩm nang</a:t>
            </a:r>
            <a:endParaRPr lang="en-US" altLang="zh-CN" sz="24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400">
                <a:solidFill>
                  <a:srgbClr val="002060"/>
                </a:solidFill>
                <a:latin typeface="Roboto" panose="02000000000000000000" pitchFamily="2" charset="0"/>
                <a:ea typeface="Roboto" panose="02000000000000000000" pitchFamily="2" charset="0"/>
              </a:rPr>
              <a:t>4.</a:t>
            </a:r>
            <a:r>
              <a:rPr lang="vi-VN" altLang="zh-CN" sz="2400">
                <a:solidFill>
                  <a:srgbClr val="002060"/>
                </a:solidFill>
                <a:latin typeface="Roboto" panose="02000000000000000000" pitchFamily="2" charset="0"/>
                <a:ea typeface="Roboto" panose="02000000000000000000" pitchFamily="2" charset="0"/>
              </a:rPr>
              <a:t> Mục đích sử dụng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grpSp>
        <p:nvGrpSpPr>
          <p:cNvPr id="8" name="Group 7"/>
          <p:cNvGrpSpPr/>
          <p:nvPr/>
        </p:nvGrpSpPr>
        <p:grpSpPr>
          <a:xfrm>
            <a:off x="1297933" y="2681995"/>
            <a:ext cx="2981325" cy="3038475"/>
            <a:chOff x="1045014" y="2678247"/>
            <a:chExt cx="2981325" cy="3038475"/>
          </a:xfrm>
        </p:grpSpPr>
        <p:pic>
          <p:nvPicPr>
            <p:cNvPr id="12" name="Picture 11"/>
            <p:cNvPicPr>
              <a:picLocks noChangeAspect="1"/>
            </p:cNvPicPr>
            <p:nvPr/>
          </p:nvPicPr>
          <p:blipFill>
            <a:blip r:embed="rId4"/>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4" y="3427979"/>
              <a:ext cx="1566805" cy="1698498"/>
            </a:xfrm>
            <a:prstGeom prst="rect">
              <a:avLst/>
            </a:prstGeom>
          </p:spPr>
        </p:pic>
        <p:sp>
          <p:nvSpPr>
            <p:cNvPr id="16" name="TextBox 15">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41473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71" y="3195896"/>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1" b="98140" l="22979" r="79149"/>
                    </a14:imgEffect>
                  </a14:imgLayer>
                </a14:imgProps>
              </a:ex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11"/>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9217" b="94931" l="1919" r="95736"/>
                    </a14:imgEffect>
                  </a14:imgLayer>
                </a14:imgProps>
              </a:ext>
              <a:ext uri="{28A0092B-C50C-407E-A947-70E740481C1C}">
                <a14:useLocalDpi xmlns:a14="http://schemas.microsoft.com/office/drawing/2010/main" val="0"/>
              </a:ext>
            </a:extLst>
          </a:blip>
          <a:stretch>
            <a:fillRect/>
          </a:stretch>
        </p:blipFill>
        <p:spPr>
          <a:xfrm>
            <a:off x="1799048" y="4329124"/>
            <a:ext cx="1628150" cy="753323"/>
          </a:xfrm>
          <a:prstGeom prst="rect">
            <a:avLst/>
          </a:prstGeom>
        </p:spPr>
      </p:pic>
    </p:spTree>
    <p:extLst>
      <p:ext uri="{BB962C8B-B14F-4D97-AF65-F5344CB8AC3E}">
        <p14:creationId xmlns:p14="http://schemas.microsoft.com/office/powerpoint/2010/main" val="45365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55279" y="1167450"/>
            <a:ext cx="103555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grpSp>
        <p:nvGrpSpPr>
          <p:cNvPr id="20" name="Group 19"/>
          <p:cNvGrpSpPr/>
          <p:nvPr/>
        </p:nvGrpSpPr>
        <p:grpSpPr>
          <a:xfrm>
            <a:off x="286656" y="1899029"/>
            <a:ext cx="3188690" cy="3264662"/>
            <a:chOff x="253864" y="2791658"/>
            <a:chExt cx="3188690" cy="3264662"/>
          </a:xfrm>
        </p:grpSpPr>
        <p:grpSp>
          <p:nvGrpSpPr>
            <p:cNvPr id="21" name="Group 20"/>
            <p:cNvGrpSpPr/>
            <p:nvPr/>
          </p:nvGrpSpPr>
          <p:grpSpPr>
            <a:xfrm>
              <a:off x="253864" y="2791658"/>
              <a:ext cx="3188690" cy="3264662"/>
              <a:chOff x="4620126" y="2916453"/>
              <a:chExt cx="2454441" cy="2454442"/>
            </a:xfrm>
          </p:grpSpPr>
          <p:sp>
            <p:nvSpPr>
              <p:cNvPr id="25" name="Freeform 24"/>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accent4">
                  <a:lumMod val="60000"/>
                  <a:lumOff val="40000"/>
                </a:schemeClr>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895" y="3729295"/>
              <a:ext cx="1209616" cy="1327218"/>
            </a:xfrm>
            <a:prstGeom prst="rect">
              <a:avLst/>
            </a:prstGeom>
          </p:spPr>
        </p:pic>
        <p:sp>
          <p:nvSpPr>
            <p:cNvPr id="23" name="TextBox 22"/>
            <p:cNvSpPr txBox="1"/>
            <p:nvPr/>
          </p:nvSpPr>
          <p:spPr>
            <a:xfrm>
              <a:off x="927629" y="3453117"/>
              <a:ext cx="18411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solidFill>
                      <a:srgbClr val="44546A"/>
                    </a:solidFill>
                  </a:ln>
                  <a:solidFill>
                    <a:srgbClr val="92D050"/>
                  </a:solidFill>
                  <a:effectLst/>
                  <a:uLnTx/>
                  <a:uFillTx/>
                  <a:latin typeface="Roboto" panose="02000000000000000000" pitchFamily="2" charset="0"/>
                  <a:ea typeface="Roboto" panose="02000000000000000000" pitchFamily="2" charset="0"/>
                  <a:cs typeface="+mn-cs"/>
                </a:rPr>
                <a:t>CẨM NANG</a:t>
              </a:r>
            </a:p>
          </p:txBody>
        </p:sp>
        <p:sp>
          <p:nvSpPr>
            <p:cNvPr id="24" name="TextBox 23"/>
            <p:cNvSpPr txBox="1"/>
            <p:nvPr/>
          </p:nvSpPr>
          <p:spPr>
            <a:xfrm>
              <a:off x="659244" y="5085139"/>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endParaRPr>
            </a:p>
          </p:txBody>
        </p:sp>
      </p:grpSp>
      <p:grpSp>
        <p:nvGrpSpPr>
          <p:cNvPr id="27" name="Group 26"/>
          <p:cNvGrpSpPr/>
          <p:nvPr/>
        </p:nvGrpSpPr>
        <p:grpSpPr>
          <a:xfrm>
            <a:off x="7789884" y="3342042"/>
            <a:ext cx="3930882" cy="3379023"/>
            <a:chOff x="7541999" y="2677297"/>
            <a:chExt cx="3930882" cy="3379023"/>
          </a:xfrm>
        </p:grpSpPr>
        <p:grpSp>
          <p:nvGrpSpPr>
            <p:cNvPr id="28" name="Group 27"/>
            <p:cNvGrpSpPr/>
            <p:nvPr/>
          </p:nvGrpSpPr>
          <p:grpSpPr>
            <a:xfrm>
              <a:off x="7541999" y="2677297"/>
              <a:ext cx="3837816" cy="3379023"/>
              <a:chOff x="7074567" y="3686474"/>
              <a:chExt cx="3498784" cy="2444818"/>
            </a:xfrm>
          </p:grpSpPr>
          <p:sp>
            <p:nvSpPr>
              <p:cNvPr id="32" name="Freeform 31"/>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accent2">
                  <a:lumMod val="60000"/>
                  <a:lumOff val="4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184" y="4189007"/>
              <a:ext cx="1452058" cy="1330206"/>
            </a:xfrm>
            <a:prstGeom prst="rect">
              <a:avLst/>
            </a:prstGeom>
          </p:spPr>
        </p:pic>
        <p:sp>
          <p:nvSpPr>
            <p:cNvPr id="30" name="TextBox 29"/>
            <p:cNvSpPr txBox="1"/>
            <p:nvPr/>
          </p:nvSpPr>
          <p:spPr>
            <a:xfrm>
              <a:off x="8258741" y="3156415"/>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31" name="TextBox 30"/>
            <p:cNvSpPr txBox="1"/>
            <p:nvPr/>
          </p:nvSpPr>
          <p:spPr>
            <a:xfrm>
              <a:off x="9121964" y="3361641"/>
              <a:ext cx="235091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endParaRP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263" y="2484847"/>
            <a:ext cx="3752704" cy="30852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234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638622" y="3925245"/>
            <a:ext cx="328091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khung cẩm nang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2" name="Snip Diagonal Corner Rectangle 1"/>
          <p:cNvSpPr/>
          <p:nvPr/>
        </p:nvSpPr>
        <p:spPr>
          <a:xfrm>
            <a:off x="5495925" y="1869754"/>
            <a:ext cx="5276850" cy="3800475"/>
          </a:xfrm>
          <a:prstGeom prst="snip2Diag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38672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299" y="2035019"/>
            <a:ext cx="4701035" cy="3594448"/>
          </a:xfrm>
          <a:prstGeom prst="snip2Diag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48375" y="4080613"/>
            <a:ext cx="350583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Phác thảo các vị trí thông tin.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2600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054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460703" y="3886797"/>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nội dung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242" y="2162217"/>
            <a:ext cx="4828502" cy="3637580"/>
          </a:xfrm>
          <a:prstGeom prst="snip2DiagRect">
            <a:avLst/>
          </a:prstGeom>
          <a:effectLst>
            <a:outerShdw blurRad="63500" sx="102000" sy="102000" algn="ctr" rotWithShape="0">
              <a:prstClr val="black">
                <a:alpha val="40000"/>
              </a:prstClr>
            </a:outerShdw>
          </a:effectLst>
        </p:spPr>
      </p:pic>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71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0278" y="4021350"/>
            <a:ext cx="335298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7694481" y="247144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181" y="2471449"/>
            <a:ext cx="4615601" cy="3459775"/>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9072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5899" y="120903"/>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 theo các tiêu chí</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6012134" y="257398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6012134" y="417866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2260"/>
            <a:ext cx="4071887" cy="233756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82858" y="3996245"/>
            <a:ext cx="3983475" cy="23850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48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87244" y="1833592"/>
            <a:ext cx="5000084" cy="201901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Nội dung thể hiện trên cẩm nang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endParaRP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8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Giải thích lí do em lựa chọn nội dung, hình ảnh thể hiện trên cẩm nang</a:t>
            </a: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Mục đích sử dụng cẩm nang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1" name="Group 10"/>
          <p:cNvGrpSpPr/>
          <p:nvPr/>
        </p:nvGrpSpPr>
        <p:grpSpPr>
          <a:xfrm>
            <a:off x="4457155" y="3770123"/>
            <a:ext cx="2729505" cy="2677063"/>
            <a:chOff x="253864" y="2791658"/>
            <a:chExt cx="3188690" cy="3264662"/>
          </a:xfrm>
        </p:grpSpPr>
        <p:grpSp>
          <p:nvGrpSpPr>
            <p:cNvPr id="17" name="Group 16"/>
            <p:cNvGrpSpPr/>
            <p:nvPr/>
          </p:nvGrpSpPr>
          <p:grpSpPr>
            <a:xfrm>
              <a:off x="253864" y="2791658"/>
              <a:ext cx="3188690" cy="3264662"/>
              <a:chOff x="4620126" y="2916453"/>
              <a:chExt cx="2454441" cy="2454442"/>
            </a:xfrm>
          </p:grpSpPr>
          <p:sp>
            <p:nvSpPr>
              <p:cNvPr id="21" name="Freeform 20"/>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19" name="TextBox 18"/>
            <p:cNvSpPr txBox="1"/>
            <p:nvPr/>
          </p:nvSpPr>
          <p:spPr>
            <a:xfrm>
              <a:off x="2387292" y="3843589"/>
              <a:ext cx="716222" cy="562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0" name="TextBox 19"/>
            <p:cNvSpPr txBox="1"/>
            <p:nvPr/>
          </p:nvSpPr>
          <p:spPr>
            <a:xfrm>
              <a:off x="606307" y="4865682"/>
              <a:ext cx="2532166" cy="7131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23" name="Group 22"/>
          <p:cNvGrpSpPr/>
          <p:nvPr/>
        </p:nvGrpSpPr>
        <p:grpSpPr>
          <a:xfrm>
            <a:off x="7855986" y="3660430"/>
            <a:ext cx="3500585" cy="2896447"/>
            <a:chOff x="7541999" y="2677297"/>
            <a:chExt cx="3837816" cy="3379023"/>
          </a:xfrm>
        </p:grpSpPr>
        <p:grpSp>
          <p:nvGrpSpPr>
            <p:cNvPr id="24" name="Group 23"/>
            <p:cNvGrpSpPr/>
            <p:nvPr/>
          </p:nvGrpSpPr>
          <p:grpSpPr>
            <a:xfrm>
              <a:off x="7541999" y="2677297"/>
              <a:ext cx="3837816" cy="3379023"/>
              <a:chOff x="7074567" y="3686474"/>
              <a:chExt cx="3498784" cy="2444818"/>
            </a:xfrm>
          </p:grpSpPr>
          <p:sp>
            <p:nvSpPr>
              <p:cNvPr id="28" name="Freeform 27"/>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113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596" y="1054422"/>
            <a:ext cx="3348550" cy="1922315"/>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1053477" y="4413861"/>
            <a:ext cx="2226415" cy="2033325"/>
            <a:chOff x="1045014" y="2678247"/>
            <a:chExt cx="2981325" cy="3038475"/>
          </a:xfrm>
        </p:grpSpPr>
        <p:pic>
          <p:nvPicPr>
            <p:cNvPr id="32" name="Picture 31"/>
            <p:cNvPicPr>
              <a:picLocks noChangeAspect="1"/>
            </p:cNvPicPr>
            <p:nvPr/>
          </p:nvPicPr>
          <p:blipFill>
            <a:blip r:embed="rId7"/>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34" name="TextBox 33">
              <a:extLst>
                <a:ext uri="{FF2B5EF4-FFF2-40B4-BE49-F238E27FC236}">
                  <a16:creationId xmlns:a16="http://schemas.microsoft.com/office/drawing/2014/main" id="{1C6C1494-9761-2059-0481-6D5C41B8AC62}"/>
                </a:ext>
              </a:extLst>
            </p:cNvPr>
            <p:cNvSpPr txBox="1"/>
            <p:nvPr/>
          </p:nvSpPr>
          <p:spPr>
            <a:xfrm>
              <a:off x="1205722" y="5193039"/>
              <a:ext cx="2659905" cy="459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4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3607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26461" y="358895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56147" y="4555673"/>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045455" y="4525809"/>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883924" y="3515423"/>
            <a:ext cx="350725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2902170" y="4626196"/>
            <a:ext cx="341328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spTree>
    <p:extLst>
      <p:ext uri="{BB962C8B-B14F-4D97-AF65-F5344CB8AC3E}">
        <p14:creationId xmlns:p14="http://schemas.microsoft.com/office/powerpoint/2010/main" val="13927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2492943" y="1270535"/>
            <a:ext cx="8595360" cy="3878981"/>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26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89991" y="4001628"/>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9991" y="2531512"/>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574" y="1714154"/>
            <a:ext cx="6639803" cy="446094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6605" y="4251430"/>
            <a:ext cx="3874292"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Ai kể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nhất thì thắng cuộc</a:t>
            </a:r>
          </a:p>
        </p:txBody>
      </p:sp>
      <p:sp>
        <p:nvSpPr>
          <p:cNvPr id="8" name="TextBox 7"/>
          <p:cNvSpPr txBox="1"/>
          <p:nvPr/>
        </p:nvSpPr>
        <p:spPr>
          <a:xfrm>
            <a:off x="583309" y="1598365"/>
            <a:ext cx="1740792" cy="461665"/>
          </a:xfrm>
          <a:prstGeom prst="rect">
            <a:avLst/>
          </a:prstGeom>
          <a:noFill/>
        </p:spPr>
        <p:txBody>
          <a:bodyPr wrap="square" rtlCol="0">
            <a:spAutoFit/>
          </a:bodyPr>
          <a:lstStyle/>
          <a:p>
            <a:pPr lvl="0" algn="ctr">
              <a:defRPr/>
            </a:pPr>
            <a:r>
              <a:rPr lang="vi-V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46505" y="2603658"/>
            <a:ext cx="3874392"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Trong thời gian 1 phút, hãy kể tên các chương trình truyền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 mà em biết</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117" grpId="0"/>
      <p:bldP spid="13" grpId="0"/>
      <p:bldP spid="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a:off x="4851461" y="2526844"/>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5273348" y="2704040"/>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Khám phá</a:t>
            </a:r>
          </a:p>
          <a:p>
            <a:pPr lvl="0" algn="ctr">
              <a:defRPr/>
            </a:pPr>
            <a:r>
              <a:rPr lang="vi-VN" sz="2400">
                <a:solidFill>
                  <a:srgbClr val="002060"/>
                </a:solidFill>
                <a:latin typeface="Roboto" panose="02000000000000000000" pitchFamily="2" charset="0"/>
                <a:ea typeface="Roboto" panose="02000000000000000000" pitchFamily="2" charset="0"/>
              </a:rPr>
              <a:t>khoa học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355365"/>
            <a:ext cx="4524557" cy="3189002"/>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51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flipH="1">
            <a:off x="168632" y="3502686"/>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233556" y="3739894"/>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Lớp học cầu vồng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404895"/>
            <a:ext cx="4524557" cy="3089941"/>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361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6014" y="1416979"/>
            <a:ext cx="5656639" cy="5325521"/>
          </a:xfrm>
          <a:prstGeom prst="roundRect">
            <a:avLst>
              <a:gd name="adj" fmla="val 1413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7355899" y="1444176"/>
            <a:ext cx="4127039"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Khoảng cách: </a:t>
            </a:r>
            <a:r>
              <a:rPr lang="vi-VN" sz="2400">
                <a:solidFill>
                  <a:srgbClr val="002060"/>
                </a:solidFill>
                <a:latin typeface="Roboto" panose="02000000000000000000" pitchFamily="2" charset="0"/>
                <a:ea typeface="Roboto" panose="02000000000000000000" pitchFamily="2" charset="0"/>
              </a:rPr>
              <a:t>nên ngồi cách ti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vi với khoảng cách gấp 4 - 5 lần kích thước đường chéo màn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62" y="2935413"/>
            <a:ext cx="5400345" cy="372499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4162" y="1657236"/>
            <a:ext cx="545899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ngồi xem ti vi cần lưu ý những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7" name="TextBox 6"/>
          <p:cNvSpPr txBox="1"/>
          <p:nvPr/>
        </p:nvSpPr>
        <p:spPr>
          <a:xfrm>
            <a:off x="7355899" y="3247588"/>
            <a:ext cx="4127039"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Thời gian xem: chỉ nên xem tivi 1 - 2 giờ/ngày (có thể chia nhỏ thành 15 phút/lần)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7355899" y="4836408"/>
            <a:ext cx="4127039" cy="830997"/>
          </a:xfrm>
          <a:prstGeom prst="rect">
            <a:avLst/>
          </a:prstGeom>
          <a:noFill/>
        </p:spPr>
        <p:txBody>
          <a:bodyPr wrap="square" rtlCol="0">
            <a:spAutoFit/>
          </a:bodyPr>
          <a:lstStyle/>
          <a:p>
            <a:pPr lvl="0" algn="just">
              <a:defRPr/>
            </a:pPr>
            <a:r>
              <a:rPr lang="en-US" sz="2400" spc="-50">
                <a:solidFill>
                  <a:srgbClr val="00206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Rectangle 3"/>
          <p:cNvSpPr/>
          <p:nvPr/>
        </p:nvSpPr>
        <p:spPr>
          <a:xfrm>
            <a:off x="928137" y="2176216"/>
            <a:ext cx="1828414"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6128" y="2202364"/>
            <a:ext cx="199243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Khoảng cách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Rectangle 16"/>
          <p:cNvSpPr/>
          <p:nvPr/>
        </p:nvSpPr>
        <p:spPr>
          <a:xfrm>
            <a:off x="2990932" y="2176216"/>
            <a:ext cx="1412063"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7376" y="2176216"/>
            <a:ext cx="1349540"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42011" y="2219971"/>
            <a:ext cx="144336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hời gian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611649" y="2219970"/>
            <a:ext cx="14560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óc nhìn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1000"/>
                                        <p:tgtEl>
                                          <p:spTgt spid="116"/>
                                        </p:tgtEl>
                                      </p:cBhvr>
                                    </p:animEffect>
                                    <p:anim calcmode="lin" valueType="num">
                                      <p:cBhvr>
                                        <p:cTn id="48" dur="1000" fill="hold"/>
                                        <p:tgtEl>
                                          <p:spTgt spid="116"/>
                                        </p:tgtEl>
                                        <p:attrNameLst>
                                          <p:attrName>ppt_x</p:attrName>
                                        </p:attrNameLst>
                                      </p:cBhvr>
                                      <p:tavLst>
                                        <p:tav tm="0">
                                          <p:val>
                                            <p:strVal val="#ppt_x"/>
                                          </p:val>
                                        </p:tav>
                                        <p:tav tm="100000">
                                          <p:val>
                                            <p:strVal val="#ppt_x"/>
                                          </p:val>
                                        </p:tav>
                                      </p:tavLst>
                                    </p:anim>
                                    <p:anim calcmode="lin" valueType="num">
                                      <p:cBhvr>
                                        <p:cTn id="4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17" grpId="0"/>
      <p:bldP spid="13" grpId="0"/>
      <p:bldP spid="7" grpId="0"/>
      <p:bldP spid="8" grpId="0"/>
      <p:bldP spid="4" grpId="0" animBg="1"/>
      <p:bldP spid="14" grpId="0"/>
      <p:bldP spid="17" grpId="0" animBg="1"/>
      <p:bldP spid="18" grpId="0" animBg="1"/>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0" y="1348563"/>
            <a:ext cx="7705725" cy="4718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17884" y="4878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2775329" y="1848051"/>
            <a:ext cx="6935415" cy="3579119"/>
          </a:xfrm>
          <a:prstGeom prst="rect">
            <a:avLst/>
          </a:prstGeom>
        </p:spPr>
      </p:pic>
      <p:sp>
        <p:nvSpPr>
          <p:cNvPr id="7" name="TextBox 6"/>
          <p:cNvSpPr txBox="1"/>
          <p:nvPr/>
        </p:nvSpPr>
        <p:spPr>
          <a:xfrm>
            <a:off x="7213332" y="3018261"/>
            <a:ext cx="2229051"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Ngồi quá gần ti vi</a:t>
            </a:r>
            <a:endParaRPr lang="vi-VN" sz="2000">
              <a:solidFill>
                <a:srgbClr val="FF0000"/>
              </a:solidFill>
              <a:latin typeface="Roboto" panose="02000000000000000000" pitchFamily="2" charset="0"/>
              <a:ea typeface="Roboto" panose="02000000000000000000" pitchFamily="2" charset="0"/>
            </a:endParaRPr>
          </a:p>
        </p:txBody>
      </p:sp>
      <p:sp>
        <p:nvSpPr>
          <p:cNvPr id="8" name="TextBox 7"/>
          <p:cNvSpPr txBox="1"/>
          <p:nvPr/>
        </p:nvSpPr>
        <p:spPr>
          <a:xfrm>
            <a:off x="5769543" y="2233101"/>
            <a:ext cx="4096352"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Bạn nhỏ đang vừa ăn vừa xem ti vi</a:t>
            </a:r>
            <a:endParaRPr lang="vi-V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6895699" y="3803421"/>
            <a:ext cx="266218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Không ngồi thẳng với màn hình ti vi</a:t>
            </a:r>
            <a:endParaRPr lang="vi-VN" sz="2000">
              <a:solidFill>
                <a:srgbClr val="FF0000"/>
              </a:solidFill>
              <a:latin typeface="Roboto" panose="02000000000000000000" pitchFamily="2" charset="0"/>
              <a:ea typeface="Roboto" panose="02000000000000000000" pitchFamily="2" charset="0"/>
            </a:endParaRPr>
          </a:p>
        </p:txBody>
      </p:sp>
      <p:sp>
        <p:nvSpPr>
          <p:cNvPr id="10" name="TextBox 9"/>
          <p:cNvSpPr txBox="1"/>
          <p:nvPr/>
        </p:nvSpPr>
        <p:spPr>
          <a:xfrm>
            <a:off x="7048638" y="3410841"/>
            <a:ext cx="1680410" cy="400110"/>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Xem quá lâu</a:t>
            </a:r>
            <a:endParaRPr lang="vi-VN" sz="2000">
              <a:solidFill>
                <a:srgbClr val="FF0000"/>
              </a:solidFill>
              <a:latin typeface="Roboto" panose="02000000000000000000" pitchFamily="2" charset="0"/>
              <a:ea typeface="Roboto" panose="02000000000000000000" pitchFamily="2" charset="0"/>
            </a:endParaRPr>
          </a:p>
        </p:txBody>
      </p:sp>
      <p:sp>
        <p:nvSpPr>
          <p:cNvPr id="11" name="TextBox 10"/>
          <p:cNvSpPr txBox="1"/>
          <p:nvPr/>
        </p:nvSpPr>
        <p:spPr>
          <a:xfrm>
            <a:off x="5882237" y="4599648"/>
            <a:ext cx="398365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Nên ngồi xa, thẳng màn hình ti vi. Không nên vừa ăn vừa xem</a:t>
            </a:r>
            <a:endParaRPr lang="vi-V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614" y="1973181"/>
            <a:ext cx="9174741" cy="4271152"/>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928137" y="1309163"/>
            <a:ext cx="581917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a:t>
            </a:r>
            <a:r>
              <a:rPr lang="en-US" sz="2400">
                <a:solidFill>
                  <a:srgbClr val="002060"/>
                </a:solidFill>
                <a:latin typeface="Roboto" panose="02000000000000000000" pitchFamily="2" charset="0"/>
                <a:ea typeface="Roboto" panose="02000000000000000000" pitchFamily="2" charset="0"/>
              </a:rPr>
              <a:t>và lắng nghe </a:t>
            </a:r>
            <a:r>
              <a:rPr lang="vi-VN" sz="2400">
                <a:solidFill>
                  <a:srgbClr val="002060"/>
                </a:solidFill>
                <a:latin typeface="Roboto" panose="02000000000000000000" pitchFamily="2" charset="0"/>
                <a:ea typeface="Roboto" panose="02000000000000000000" pitchFamily="2" charset="0"/>
              </a:rPr>
              <a:t>đoạn thông tin sau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76393" y="2244028"/>
            <a:ext cx="8191100" cy="4339650"/>
          </a:xfrm>
          <a:prstGeom prst="rect">
            <a:avLst/>
          </a:prstGeom>
          <a:noFill/>
        </p:spPr>
        <p:txBody>
          <a:bodyPr wrap="square" rtlCol="0">
            <a:spAutoFit/>
          </a:bodyPr>
          <a:lstStyle/>
          <a:p>
            <a:pPr lvl="0" algn="just">
              <a:defRPr/>
            </a:pPr>
            <a:r>
              <a:rPr lang="en-US" sz="4800">
                <a:solidFill>
                  <a:srgbClr val="00B050"/>
                </a:solidFill>
                <a:latin typeface="Barlow Condensed Medium" panose="00000606000000000000" pitchFamily="2" charset="0"/>
                <a:ea typeface="Roboto" panose="02000000000000000000" pitchFamily="2" charset="0"/>
              </a:rPr>
              <a:t>“</a:t>
            </a:r>
            <a:r>
              <a:rPr lang="vi-VN" sz="2400">
                <a:solidFill>
                  <a:srgbClr val="002060"/>
                </a:solidFill>
                <a:latin typeface="Barlow Condensed Medium" panose="00000606000000000000" pitchFamily="2" charset="0"/>
                <a:ea typeface="Roboto" panose="02000000000000000000" pitchFamily="2" charset="0"/>
              </a:rPr>
              <a:t>Các nghiên cứu đã chỉ ra rằng ti vi có thể có những ảnh hưởng tích cực đối với trẻ nhỏ, một số</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chương trình dành cho trẻ em được sản xuất góp phần làm cho hành vi và thói quen của trẻ tốt hơn.</a:t>
            </a:r>
          </a:p>
          <a:p>
            <a:pPr lvl="0" algn="just">
              <a:defRPr/>
            </a:pPr>
            <a:r>
              <a:rPr lang="vi-VN" sz="2400">
                <a:solidFill>
                  <a:srgbClr val="002060"/>
                </a:solidFill>
                <a:latin typeface="Barlow Condensed Medium" panose="00000606000000000000" pitchFamily="2" charset="0"/>
                <a:ea typeface="Roboto" panose="02000000000000000000" pitchFamily="2" charset="0"/>
              </a:rPr>
              <a:t>Tuy nhiên, ti vi cũng có những ảnh hưởng tiêu cực tới trẻ nhỏ như làm giảm khả năng tập trung,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giảm thời gian vận động và đây được coi là một trong những nguyên nhân gây ra bệnh béo phì,</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bệnh về mắt ở trẻ. Ngoài ra, trẻ còn có thể có những hành vi bất thường do bắt chước nội dung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một số chương trình truyền hình không phù hợp với lứa tuổi</a:t>
            </a:r>
            <a:r>
              <a:rPr lang="en-US" sz="2400">
                <a:solidFill>
                  <a:srgbClr val="002060"/>
                </a:solidFill>
                <a:latin typeface="Barlow Condensed Medium" panose="00000606000000000000" pitchFamily="2" charset="0"/>
                <a:ea typeface="Roboto" panose="02000000000000000000" pitchFamily="2" charset="0"/>
              </a:rPr>
              <a:t>…</a:t>
            </a:r>
          </a:p>
          <a:p>
            <a:pPr lvl="0" algn="r">
              <a:defRPr/>
            </a:pPr>
            <a:r>
              <a:rPr lang="en-US" sz="6000">
                <a:solidFill>
                  <a:srgbClr val="00B050"/>
                </a:solidFill>
                <a:latin typeface="Barlow Condensed Medium" panose="00000606000000000000" pitchFamily="2" charset="0"/>
                <a:ea typeface="Roboto" panose="02000000000000000000" pitchFamily="2" charset="0"/>
              </a:rPr>
              <a:t>”</a:t>
            </a:r>
            <a:endParaRPr lang="vi-VN" sz="6000">
              <a:solidFill>
                <a:srgbClr val="00B050"/>
              </a:solidFill>
              <a:latin typeface="Barlow Condensed Medium" panose="00000606000000000000" pitchFamily="2" charset="0"/>
              <a:ea typeface="Roboto" panose="02000000000000000000" pitchFamily="2" charset="0"/>
            </a:endParaRPr>
          </a:p>
        </p:txBody>
      </p:sp>
      <p:sp>
        <p:nvSpPr>
          <p:cNvPr id="52" name="TextBox 51"/>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9683016" y="1695168"/>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2614" y="1889523"/>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928137" y="5665445"/>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720571" y="5691349"/>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8" name="Untitled Proj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9821" y="3201099"/>
            <a:ext cx="609600" cy="609600"/>
          </a:xfrm>
          <a:prstGeom prst="rect">
            <a:avLst/>
          </a:prstGeom>
        </p:spPr>
      </p:pic>
    </p:spTree>
    <p:extLst>
      <p:ext uri="{BB962C8B-B14F-4D97-AF65-F5344CB8AC3E}">
        <p14:creationId xmlns:p14="http://schemas.microsoft.com/office/powerpoint/2010/main" val="6430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5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13" grpId="0"/>
      <p:bldP spid="54" grpId="0"/>
      <p:bldP spid="52" grpId="0"/>
      <p:bldP spid="14" grpId="0"/>
      <p:bldP spid="15" grpId="0"/>
      <p:bldP spid="16"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2381</Words>
  <PresentationFormat>Widescreen</PresentationFormat>
  <Paragraphs>251</Paragraphs>
  <Slides>35</Slides>
  <Notes>35</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Arial</vt:lpstr>
      <vt:lpstr>Roboto</vt:lpstr>
      <vt:lpstr>Times New Roman</vt:lpstr>
      <vt:lpstr>Calibri Light</vt:lpstr>
      <vt:lpstr>iCiel Bambola</vt:lpstr>
      <vt:lpstr>iCiel Soup of Justice</vt:lpstr>
      <vt:lpstr>Calibri</vt:lpstr>
      <vt:lpstr>Oswald Medium</vt:lpstr>
      <vt:lpstr>Roboto Black</vt:lpstr>
      <vt:lpstr>Pangolin</vt:lpstr>
      <vt:lpstr>Barlow Condensed Medium</vt:lpstr>
      <vt:lpstr>Ballet 16pt</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2023-09-07T15:02:12Z</dcterms:modified>
</cp:coreProperties>
</file>