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257" r:id="rId4"/>
    <p:sldId id="281" r:id="rId5"/>
    <p:sldId id="282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58" r:id="rId23"/>
    <p:sldId id="259" r:id="rId24"/>
    <p:sldId id="263" r:id="rId25"/>
    <p:sldId id="262" r:id="rId26"/>
    <p:sldId id="283" r:id="rId27"/>
    <p:sldId id="260" r:id="rId28"/>
    <p:sldId id="261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>
        <p:scale>
          <a:sx n="100" d="100"/>
          <a:sy n="100" d="100"/>
        </p:scale>
        <p:origin x="398" y="-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1675B-FB4C-4AE4-B111-5D56D981E4B4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A015D-4459-4766-B7BD-7046282C7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D2677-A53C-4E16-8841-986F55F5C0BB}" type="slidenum">
              <a:rPr lang="en-SG" smtClean="0"/>
              <a:pPr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051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pPr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354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pPr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769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pPr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8346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pPr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6207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pPr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4346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pPr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7770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pPr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1376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pPr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262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pPr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031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CB99-4981-4C47-8D6F-40ABC41C88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6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CB99-4981-4C47-8D6F-40ABC41C88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1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CB99-4981-4C47-8D6F-40ABC41C88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CB99-4981-4C47-8D6F-40ABC41C88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CB99-4981-4C47-8D6F-40ABC41C88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2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CB99-4981-4C47-8D6F-40ABC41C88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3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ECB99-4981-4C47-8D6F-40ABC41C88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9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4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4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03240-B977-4783-823E-5C04A5198DC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17092-057B-4F1E-9EF4-D22C84473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2" y="698739"/>
            <a:ext cx="11209456" cy="49084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925" y="1086928"/>
            <a:ext cx="4796286" cy="81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4: ÔN TẬP VĂN BẢN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Diagonal Corner Rectangle 3">
            <a:extLst>
              <a:ext uri="{FF2B5EF4-FFF2-40B4-BE49-F238E27FC236}">
                <a16:creationId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971735" y="881243"/>
            <a:ext cx="10559080" cy="1681315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altLang="en-US" sz="3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052424" y="2889959"/>
            <a:ext cx="4964594" cy="117004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236898" y="2894148"/>
            <a:ext cx="4800515" cy="117004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052424" y="4762167"/>
            <a:ext cx="4964593" cy="117004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236898" y="4766356"/>
            <a:ext cx="4800515" cy="117004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996952"/>
            <a:ext cx="885137" cy="7080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4925791"/>
            <a:ext cx="804536" cy="704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5277835"/>
            <a:ext cx="804742" cy="7071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154398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682FC1AC-AC4F-43D2-8A38-7E600E422567}"/>
              </a:ext>
            </a:extLst>
          </p:cNvPr>
          <p:cNvSpPr/>
          <p:nvPr/>
        </p:nvSpPr>
        <p:spPr>
          <a:xfrm>
            <a:off x="558989" y="290159"/>
            <a:ext cx="11035065" cy="1770494"/>
          </a:xfrm>
          <a:prstGeom prst="snip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5D264-792A-4E44-B6E5-070BA53C014A}"/>
              </a:ext>
            </a:extLst>
          </p:cNvPr>
          <p:cNvSpPr/>
          <p:nvPr/>
        </p:nvSpPr>
        <p:spPr>
          <a:xfrm>
            <a:off x="614390" y="2664696"/>
            <a:ext cx="5249609" cy="14324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71D7D-76B6-49C3-92B6-3896B4A8D046}"/>
              </a:ext>
            </a:extLst>
          </p:cNvPr>
          <p:cNvSpPr/>
          <p:nvPr/>
        </p:nvSpPr>
        <p:spPr>
          <a:xfrm>
            <a:off x="614390" y="4483595"/>
            <a:ext cx="5249609" cy="16849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D330E-51DA-44AC-AFE2-CB840EC1195F}"/>
              </a:ext>
            </a:extLst>
          </p:cNvPr>
          <p:cNvSpPr/>
          <p:nvPr/>
        </p:nvSpPr>
        <p:spPr>
          <a:xfrm>
            <a:off x="6130614" y="4624325"/>
            <a:ext cx="5293977" cy="16849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12" y="3119312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12" y="5349813"/>
            <a:ext cx="732404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615" y="5326093"/>
            <a:ext cx="804742" cy="643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357" y="3151446"/>
            <a:ext cx="732592" cy="643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4640E6-A05C-4F7B-8E2B-E17318527ED3}"/>
              </a:ext>
            </a:extLst>
          </p:cNvPr>
          <p:cNvSpPr/>
          <p:nvPr/>
        </p:nvSpPr>
        <p:spPr>
          <a:xfrm>
            <a:off x="6130613" y="2664695"/>
            <a:ext cx="5293977" cy="14324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6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Diagonal Corner Rectangle 3">
            <a:extLst>
              <a:ext uri="{FF2B5EF4-FFF2-40B4-BE49-F238E27FC236}">
                <a16:creationId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374905" y="365761"/>
            <a:ext cx="11476514" cy="133502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38023" y="2496312"/>
            <a:ext cx="6015889" cy="191302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lphaUcPeriod"/>
            </a:pP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alt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327019" y="2496312"/>
            <a:ext cx="5431178" cy="18996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38024" y="4690873"/>
            <a:ext cx="6015888" cy="17488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lang="en-US" alt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327019" y="4690874"/>
            <a:ext cx="5431178" cy="17295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68774" y="3662273"/>
            <a:ext cx="885137" cy="7080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49375" y="5735638"/>
            <a:ext cx="804536" cy="704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940" y="5527583"/>
            <a:ext cx="804742" cy="7071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940" y="3759299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DE03FEC8-7235-4329-9FEE-10877E085EE4}"/>
              </a:ext>
            </a:extLst>
          </p:cNvPr>
          <p:cNvSpPr/>
          <p:nvPr/>
        </p:nvSpPr>
        <p:spPr>
          <a:xfrm>
            <a:off x="402337" y="1"/>
            <a:ext cx="11405098" cy="3134198"/>
          </a:xfrm>
          <a:prstGeom prst="snip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Điền từ còn thiếu trong câu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4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…..”</a:t>
            </a:r>
            <a:r>
              <a:rPr lang="vi-VN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018DD-CDC3-473E-80FA-CFB7D9D0B854}"/>
              </a:ext>
            </a:extLst>
          </p:cNvPr>
          <p:cNvSpPr/>
          <p:nvPr/>
        </p:nvSpPr>
        <p:spPr>
          <a:xfrm>
            <a:off x="402337" y="3689703"/>
            <a:ext cx="5907023" cy="116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C87E8-44F9-42EB-8596-E2DF07B9178E}"/>
              </a:ext>
            </a:extLst>
          </p:cNvPr>
          <p:cNvSpPr/>
          <p:nvPr/>
        </p:nvSpPr>
        <p:spPr>
          <a:xfrm>
            <a:off x="6510529" y="3685789"/>
            <a:ext cx="5441285" cy="116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AAD6B9-2CEA-48C0-966D-12A05A84B255}"/>
              </a:ext>
            </a:extLst>
          </p:cNvPr>
          <p:cNvSpPr/>
          <p:nvPr/>
        </p:nvSpPr>
        <p:spPr>
          <a:xfrm>
            <a:off x="402337" y="5205510"/>
            <a:ext cx="5907023" cy="116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C9A71-5DC2-46E6-AC74-9AE793B11936}"/>
              </a:ext>
            </a:extLst>
          </p:cNvPr>
          <p:cNvSpPr/>
          <p:nvPr/>
        </p:nvSpPr>
        <p:spPr>
          <a:xfrm>
            <a:off x="6510529" y="5201596"/>
            <a:ext cx="5441286" cy="116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1B951-AD38-44B2-B286-59A4975EF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12" y="3968362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BE13F5-0459-40E7-971F-E401C98F1C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86912" y="5434353"/>
            <a:ext cx="804536" cy="704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8A2582-EDF4-4850-95E1-B02865C0D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2" y="5272702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362FFE-9C3A-4D69-9A6F-1315F6777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2" y="3775636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B201B945-29E9-4CEB-85D7-E10418616F1D}"/>
              </a:ext>
            </a:extLst>
          </p:cNvPr>
          <p:cNvSpPr/>
          <p:nvPr/>
        </p:nvSpPr>
        <p:spPr>
          <a:xfrm>
            <a:off x="298612" y="780060"/>
            <a:ext cx="11576304" cy="1604597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E85F8-247A-4B26-8595-96F3824760FB}"/>
              </a:ext>
            </a:extLst>
          </p:cNvPr>
          <p:cNvSpPr/>
          <p:nvPr/>
        </p:nvSpPr>
        <p:spPr>
          <a:xfrm>
            <a:off x="896640" y="3309826"/>
            <a:ext cx="5157992" cy="1274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A. </a:t>
            </a:r>
            <a:r>
              <a:rPr lang="en-US" sz="30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0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3000" dirty="0" smtClean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393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8625-6706-4B05-B067-E95C783B26B0}"/>
              </a:ext>
            </a:extLst>
          </p:cNvPr>
          <p:cNvSpPr/>
          <p:nvPr/>
        </p:nvSpPr>
        <p:spPr>
          <a:xfrm>
            <a:off x="6257226" y="3309826"/>
            <a:ext cx="5070984" cy="1274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solidFill>
                <a:srgbClr val="393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21DDD-2553-491E-ACF0-63B6678E1998}"/>
              </a:ext>
            </a:extLst>
          </p:cNvPr>
          <p:cNvSpPr/>
          <p:nvPr/>
        </p:nvSpPr>
        <p:spPr>
          <a:xfrm>
            <a:off x="859026" y="4830104"/>
            <a:ext cx="5157992" cy="1274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3000" dirty="0" smtClean="0">
                <a:solidFill>
                  <a:srgbClr val="393A68"/>
                </a:solidFill>
                <a:latin typeface="+mj-lt"/>
              </a:rPr>
              <a:t>.</a:t>
            </a:r>
            <a:endParaRPr lang="vi-VN" sz="3000" dirty="0">
              <a:solidFill>
                <a:srgbClr val="393A68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5B765-44FA-45DA-A4F5-0A5D84934E6B}"/>
              </a:ext>
            </a:extLst>
          </p:cNvPr>
          <p:cNvSpPr/>
          <p:nvPr/>
        </p:nvSpPr>
        <p:spPr>
          <a:xfrm>
            <a:off x="6297616" y="4830104"/>
            <a:ext cx="5070984" cy="1274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D.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000" dirty="0" smtClean="0">
                <a:solidFill>
                  <a:srgbClr val="393A68"/>
                </a:solidFill>
                <a:latin typeface="+mj-lt"/>
              </a:rPr>
              <a:t>.</a:t>
            </a:r>
            <a:endParaRPr lang="vi-VN" sz="3000" dirty="0">
              <a:solidFill>
                <a:srgbClr val="393A68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5CAB8-1B2C-4EA8-8B65-59A66BB51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9" y="3575432"/>
            <a:ext cx="805722" cy="7080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20344-36E6-4158-BC2E-764F5C68C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76" y="5145558"/>
            <a:ext cx="804536" cy="643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27D65-9434-408B-94F7-8ED2C185C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18" y="5214150"/>
            <a:ext cx="804742" cy="707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0336A-945B-4DE3-B247-62B093C37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18" y="3526014"/>
            <a:ext cx="732592" cy="6437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35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B201B945-29E9-4CEB-85D7-E10418616F1D}"/>
              </a:ext>
            </a:extLst>
          </p:cNvPr>
          <p:cNvSpPr/>
          <p:nvPr/>
        </p:nvSpPr>
        <p:spPr>
          <a:xfrm>
            <a:off x="545245" y="811580"/>
            <a:ext cx="11083038" cy="1604597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E85F8-247A-4B26-8595-96F3824760FB}"/>
              </a:ext>
            </a:extLst>
          </p:cNvPr>
          <p:cNvSpPr/>
          <p:nvPr/>
        </p:nvSpPr>
        <p:spPr>
          <a:xfrm>
            <a:off x="868262" y="3178456"/>
            <a:ext cx="5157992" cy="1274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vi-VN" sz="3200" dirty="0" smtClean="0">
                <a:solidFill>
                  <a:srgbClr val="393A68"/>
                </a:solidFill>
                <a:latin typeface="+mj-lt"/>
              </a:rPr>
              <a:t>.</a:t>
            </a:r>
            <a:endParaRPr lang="vi-VN" sz="3200" dirty="0">
              <a:solidFill>
                <a:srgbClr val="393A68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8625-6706-4B05-B067-E95C783B26B0}"/>
              </a:ext>
            </a:extLst>
          </p:cNvPr>
          <p:cNvSpPr/>
          <p:nvPr/>
        </p:nvSpPr>
        <p:spPr>
          <a:xfrm>
            <a:off x="6416940" y="3182645"/>
            <a:ext cx="4906798" cy="1274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3200" dirty="0">
              <a:solidFill>
                <a:srgbClr val="393A68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21DDD-2553-491E-ACF0-63B6678E1998}"/>
              </a:ext>
            </a:extLst>
          </p:cNvPr>
          <p:cNvSpPr/>
          <p:nvPr/>
        </p:nvSpPr>
        <p:spPr>
          <a:xfrm>
            <a:off x="859026" y="4830104"/>
            <a:ext cx="5157992" cy="1274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sz="3200" dirty="0" smtClean="0">
                <a:solidFill>
                  <a:srgbClr val="393A68"/>
                </a:solidFill>
                <a:latin typeface="+mj-lt"/>
              </a:rPr>
              <a:t>.</a:t>
            </a:r>
            <a:endParaRPr lang="vi-VN" sz="3200" dirty="0">
              <a:solidFill>
                <a:srgbClr val="393A68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5B765-44FA-45DA-A4F5-0A5D84934E6B}"/>
              </a:ext>
            </a:extLst>
          </p:cNvPr>
          <p:cNvSpPr/>
          <p:nvPr/>
        </p:nvSpPr>
        <p:spPr>
          <a:xfrm>
            <a:off x="6461802" y="4830104"/>
            <a:ext cx="4906798" cy="1274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3200" dirty="0" smtClean="0">
                <a:solidFill>
                  <a:srgbClr val="393A68"/>
                </a:solidFill>
                <a:latin typeface="+mj-lt"/>
              </a:rPr>
              <a:t>.</a:t>
            </a:r>
            <a:endParaRPr lang="vi-VN" sz="3200" dirty="0">
              <a:solidFill>
                <a:srgbClr val="393A68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5CAB8-1B2C-4EA8-8B65-59A66BB51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17" y="3740905"/>
            <a:ext cx="805722" cy="7080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20344-36E6-4158-BC2E-764F5C68C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28" y="5215272"/>
            <a:ext cx="804536" cy="643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27D65-9434-408B-94F7-8ED2C185C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46" y="5326293"/>
            <a:ext cx="804742" cy="707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0336A-945B-4DE3-B247-62B093C37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46" y="3204847"/>
            <a:ext cx="732592" cy="6437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52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A5A3C59F-2B53-448A-8006-7E1B5AF37D90}"/>
              </a:ext>
            </a:extLst>
          </p:cNvPr>
          <p:cNvSpPr/>
          <p:nvPr/>
        </p:nvSpPr>
        <p:spPr>
          <a:xfrm>
            <a:off x="585216" y="355854"/>
            <a:ext cx="11046034" cy="2025446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8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8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8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8C719-D587-4EB5-842A-E11A41107DE3}"/>
              </a:ext>
            </a:extLst>
          </p:cNvPr>
          <p:cNvSpPr/>
          <p:nvPr/>
        </p:nvSpPr>
        <p:spPr>
          <a:xfrm>
            <a:off x="838575" y="3019246"/>
            <a:ext cx="5406777" cy="13176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800" b="1" dirty="0">
              <a:solidFill>
                <a:srgbClr val="393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2AEFE-4B82-494C-AE37-848669E6A9F5}"/>
              </a:ext>
            </a:extLst>
          </p:cNvPr>
          <p:cNvSpPr/>
          <p:nvPr/>
        </p:nvSpPr>
        <p:spPr>
          <a:xfrm>
            <a:off x="6437812" y="3019247"/>
            <a:ext cx="5193438" cy="13176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393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16786-D156-4993-8443-C819F70E0EE4}"/>
              </a:ext>
            </a:extLst>
          </p:cNvPr>
          <p:cNvSpPr/>
          <p:nvPr/>
        </p:nvSpPr>
        <p:spPr>
          <a:xfrm>
            <a:off x="838575" y="4654761"/>
            <a:ext cx="5406777" cy="113630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393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C8991-1C77-4EE7-92A7-BA980778913C}"/>
              </a:ext>
            </a:extLst>
          </p:cNvPr>
          <p:cNvSpPr/>
          <p:nvPr/>
        </p:nvSpPr>
        <p:spPr>
          <a:xfrm>
            <a:off x="6437812" y="4663486"/>
            <a:ext cx="5193438" cy="11275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solidFill>
                <a:srgbClr val="393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F87DB-E6A5-4A2C-AB5D-5ED0334ED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8" y="3628792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3B571-F702-47D9-A512-7437C83F8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29" y="5022332"/>
            <a:ext cx="732404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EA22E-86ED-43D7-A6CB-95FC45A27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862" y="4901015"/>
            <a:ext cx="804742" cy="643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13B41-9009-4B22-AE60-5DFAD6BA9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42" y="350234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B201B945-29E9-4CEB-85D7-E10418616F1D}"/>
              </a:ext>
            </a:extLst>
          </p:cNvPr>
          <p:cNvSpPr/>
          <p:nvPr/>
        </p:nvSpPr>
        <p:spPr>
          <a:xfrm>
            <a:off x="293298" y="506957"/>
            <a:ext cx="11502462" cy="1604597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/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lang="en-US" sz="25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</a:p>
          <a:p>
            <a:pPr lvl="0" algn="ctr"/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E85F8-247A-4B26-8595-96F3824760FB}"/>
              </a:ext>
            </a:extLst>
          </p:cNvPr>
          <p:cNvSpPr/>
          <p:nvPr/>
        </p:nvSpPr>
        <p:spPr>
          <a:xfrm>
            <a:off x="422694" y="2441448"/>
            <a:ext cx="5840947" cy="165125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vi-VN" sz="3200" dirty="0" smtClean="0">
                <a:solidFill>
                  <a:srgbClr val="393A68"/>
                </a:solidFill>
                <a:latin typeface="+mj-lt"/>
              </a:rPr>
              <a:t>.</a:t>
            </a:r>
            <a:endParaRPr lang="vi-VN" sz="3200" dirty="0">
              <a:solidFill>
                <a:srgbClr val="393A68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8625-6706-4B05-B067-E95C783B26B0}"/>
              </a:ext>
            </a:extLst>
          </p:cNvPr>
          <p:cNvSpPr/>
          <p:nvPr/>
        </p:nvSpPr>
        <p:spPr>
          <a:xfrm>
            <a:off x="6419088" y="2441447"/>
            <a:ext cx="5376672" cy="165125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3200" dirty="0">
                <a:solidFill>
                  <a:srgbClr val="393A68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vi-VN" sz="3200" dirty="0">
              <a:solidFill>
                <a:srgbClr val="393A68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21DDD-2553-491E-ACF0-63B6678E1998}"/>
              </a:ext>
            </a:extLst>
          </p:cNvPr>
          <p:cNvSpPr/>
          <p:nvPr/>
        </p:nvSpPr>
        <p:spPr>
          <a:xfrm>
            <a:off x="422694" y="4501068"/>
            <a:ext cx="5840947" cy="2009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3200" dirty="0" smtClean="0">
                <a:solidFill>
                  <a:srgbClr val="393A68"/>
                </a:solidFill>
              </a:rPr>
              <a:t>.</a:t>
            </a:r>
          </a:p>
          <a:p>
            <a:pPr fontAlgn="t"/>
            <a:endParaRPr lang="vi-VN" sz="3200" dirty="0">
              <a:solidFill>
                <a:srgbClr val="393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5B765-44FA-45DA-A4F5-0A5D84934E6B}"/>
              </a:ext>
            </a:extLst>
          </p:cNvPr>
          <p:cNvSpPr/>
          <p:nvPr/>
        </p:nvSpPr>
        <p:spPr>
          <a:xfrm>
            <a:off x="6419088" y="4501068"/>
            <a:ext cx="5376672" cy="2009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5CAB8-1B2C-4EA8-8B65-59A66BB51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11" y="3138403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20344-36E6-4158-BC2E-764F5C68C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63" y="5458538"/>
            <a:ext cx="804536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27D65-9434-408B-94F7-8ED2C185C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25" y="5394969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0336A-945B-4DE3-B247-62B093C37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775" y="3310650"/>
            <a:ext cx="732592" cy="643793"/>
          </a:xfrm>
          <a:prstGeom prst="rect">
            <a:avLst/>
          </a:prstGeom>
        </p:spPr>
      </p:pic>
      <p:sp>
        <p:nvSpPr>
          <p:cNvPr id="2" name="AutoShape 2" descr="Vua Quang Trung bắt ai như bắt một đứa trẻ? - VietNamNet"/>
          <p:cNvSpPr>
            <a:spLocks noChangeAspect="1" noChangeArrowheads="1"/>
          </p:cNvSpPr>
          <p:nvPr/>
        </p:nvSpPr>
        <p:spPr bwMode="auto">
          <a:xfrm>
            <a:off x="1397660" y="3919483"/>
            <a:ext cx="286222" cy="3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D77D8D30-4115-47A9-B125-89F437E05677}"/>
              </a:ext>
            </a:extLst>
          </p:cNvPr>
          <p:cNvSpPr/>
          <p:nvPr/>
        </p:nvSpPr>
        <p:spPr>
          <a:xfrm>
            <a:off x="625275" y="755215"/>
            <a:ext cx="11005893" cy="1604597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CB196-DC00-46E8-81BA-3A77FA74F475}"/>
              </a:ext>
            </a:extLst>
          </p:cNvPr>
          <p:cNvSpPr/>
          <p:nvPr/>
        </p:nvSpPr>
        <p:spPr>
          <a:xfrm>
            <a:off x="625275" y="3134360"/>
            <a:ext cx="5713694" cy="1301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SG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C0619-E7E8-41F4-897A-60DD32CC6418}"/>
              </a:ext>
            </a:extLst>
          </p:cNvPr>
          <p:cNvSpPr/>
          <p:nvPr/>
        </p:nvSpPr>
        <p:spPr>
          <a:xfrm>
            <a:off x="6452566" y="3138549"/>
            <a:ext cx="4906798" cy="1301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b="1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5C0D2-D8A7-4457-AF6D-827C80529F2B}"/>
              </a:ext>
            </a:extLst>
          </p:cNvPr>
          <p:cNvSpPr/>
          <p:nvPr/>
        </p:nvSpPr>
        <p:spPr>
          <a:xfrm>
            <a:off x="625275" y="5036373"/>
            <a:ext cx="5712142" cy="116960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C.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SG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91C6E-4600-4008-997A-8D8C79C689C6}"/>
              </a:ext>
            </a:extLst>
          </p:cNvPr>
          <p:cNvSpPr/>
          <p:nvPr/>
        </p:nvSpPr>
        <p:spPr>
          <a:xfrm>
            <a:off x="6452566" y="5089350"/>
            <a:ext cx="4906798" cy="116960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D.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b="1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5B977-FECD-4C9A-99B0-F2CFA7402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3" y="3749269"/>
            <a:ext cx="805722" cy="7080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51C55-BC18-4BE0-B123-943EB6690E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21221" y="5487181"/>
            <a:ext cx="804536" cy="7040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2234E8-6E22-4873-B547-0A75A761C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10" y="5498778"/>
            <a:ext cx="804742" cy="707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65F98F-77E4-4388-9B0E-16663CBB2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10" y="3733865"/>
            <a:ext cx="804742" cy="6437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16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08C719-D587-4EB5-842A-E11A41107DE3}"/>
              </a:ext>
            </a:extLst>
          </p:cNvPr>
          <p:cNvSpPr/>
          <p:nvPr/>
        </p:nvSpPr>
        <p:spPr>
          <a:xfrm>
            <a:off x="664234" y="2595371"/>
            <a:ext cx="5352784" cy="1507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kern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kern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vi-VN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2AEFE-4B82-494C-AE37-848669E6A9F5}"/>
              </a:ext>
            </a:extLst>
          </p:cNvPr>
          <p:cNvSpPr/>
          <p:nvPr/>
        </p:nvSpPr>
        <p:spPr>
          <a:xfrm>
            <a:off x="6195228" y="2595370"/>
            <a:ext cx="5321036" cy="15070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vi-VN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/>
            <a:endParaRPr lang="vi-VN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16786-D156-4993-8443-C819F70E0EE4}"/>
              </a:ext>
            </a:extLst>
          </p:cNvPr>
          <p:cNvSpPr/>
          <p:nvPr/>
        </p:nvSpPr>
        <p:spPr>
          <a:xfrm>
            <a:off x="664234" y="4359642"/>
            <a:ext cx="5352784" cy="15382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vi-VN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C8991-1C77-4EE7-92A7-BA980778913C}"/>
              </a:ext>
            </a:extLst>
          </p:cNvPr>
          <p:cNvSpPr/>
          <p:nvPr/>
        </p:nvSpPr>
        <p:spPr>
          <a:xfrm>
            <a:off x="6195228" y="4335641"/>
            <a:ext cx="5321036" cy="15622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kern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kern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kern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800" b="1" kern="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vi-VN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F87DB-E6A5-4A2C-AB5D-5ED0334ED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2687200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3B571-F702-47D9-A512-7437C83F8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4837592"/>
            <a:ext cx="732404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EA22E-86ED-43D7-A6CB-95FC45A27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14" y="4837592"/>
            <a:ext cx="804742" cy="643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13B41-9009-4B22-AE60-5DFAD6BA9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17" y="2634972"/>
            <a:ext cx="732592" cy="643793"/>
          </a:xfrm>
          <a:prstGeom prst="rect">
            <a:avLst/>
          </a:prstGeom>
        </p:spPr>
      </p:pic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A5A3C59F-2B53-448A-8006-7E1B5AF37D90}"/>
              </a:ext>
            </a:extLst>
          </p:cNvPr>
          <p:cNvSpPr/>
          <p:nvPr/>
        </p:nvSpPr>
        <p:spPr>
          <a:xfrm>
            <a:off x="446513" y="348166"/>
            <a:ext cx="11141010" cy="1990009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“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500" b="1" i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500" b="1" i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5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05738DFE-F2E0-491A-976D-074A2C854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3" t="25279" r="13619" b="154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020F94A5-52F9-4A67-9269-3864DB0CCC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5157" y="-1176260"/>
            <a:ext cx="5086577" cy="8860536"/>
          </a:xfrm>
          <a:prstGeom prst="rect">
            <a:avLst/>
          </a:prstGeom>
        </p:spPr>
      </p:pic>
      <p:pic>
        <p:nvPicPr>
          <p:cNvPr id="5" name="Picture 2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388713" y="2721651"/>
            <a:ext cx="2551610" cy="38565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1251" y="1998596"/>
            <a:ext cx="5707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romanUcPeriod"/>
            </a:pPr>
            <a:r>
              <a:rPr lang="vi-V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</a:p>
          <a:p>
            <a:pPr algn="ctr"/>
            <a:r>
              <a:rPr lang="vi-V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29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B201B945-29E9-4CEB-85D7-E10418616F1D}"/>
              </a:ext>
            </a:extLst>
          </p:cNvPr>
          <p:cNvSpPr/>
          <p:nvPr/>
        </p:nvSpPr>
        <p:spPr>
          <a:xfrm>
            <a:off x="481848" y="292952"/>
            <a:ext cx="11304768" cy="96650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E85F8-247A-4B26-8595-96F3824760FB}"/>
              </a:ext>
            </a:extLst>
          </p:cNvPr>
          <p:cNvSpPr/>
          <p:nvPr/>
        </p:nvSpPr>
        <p:spPr>
          <a:xfrm>
            <a:off x="414068" y="1927696"/>
            <a:ext cx="5676102" cy="24545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A.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7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  <a:endParaRPr lang="en-SG" sz="27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8625-6706-4B05-B067-E95C783B26B0}"/>
              </a:ext>
            </a:extLst>
          </p:cNvPr>
          <p:cNvSpPr/>
          <p:nvPr/>
        </p:nvSpPr>
        <p:spPr>
          <a:xfrm>
            <a:off x="6243725" y="1927695"/>
            <a:ext cx="5439374" cy="245452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B.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en-US" sz="25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5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bỏn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21DDD-2553-491E-ACF0-63B6678E1998}"/>
              </a:ext>
            </a:extLst>
          </p:cNvPr>
          <p:cNvSpPr/>
          <p:nvPr/>
        </p:nvSpPr>
        <p:spPr>
          <a:xfrm>
            <a:off x="481848" y="4883402"/>
            <a:ext cx="5516616" cy="12347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C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5B765-44FA-45DA-A4F5-0A5D84934E6B}"/>
              </a:ext>
            </a:extLst>
          </p:cNvPr>
          <p:cNvSpPr/>
          <p:nvPr/>
        </p:nvSpPr>
        <p:spPr>
          <a:xfrm>
            <a:off x="6347241" y="4883401"/>
            <a:ext cx="5439375" cy="12347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D.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SG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5CAB8-1B2C-4EA8-8B65-59A66BB51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61" y="3570722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20344-36E6-4158-BC2E-764F5C68C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47" y="5351455"/>
            <a:ext cx="804536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27D65-9434-408B-94F7-8ED2C185C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49" y="5351455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0336A-945B-4DE3-B247-62B093C37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2" y="3768177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D77D8D30-4115-47A9-B125-89F437E05677}"/>
              </a:ext>
            </a:extLst>
          </p:cNvPr>
          <p:cNvSpPr/>
          <p:nvPr/>
        </p:nvSpPr>
        <p:spPr>
          <a:xfrm>
            <a:off x="603849" y="657665"/>
            <a:ext cx="10844033" cy="1604597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CB196-DC00-46E8-81BA-3A77FA74F475}"/>
              </a:ext>
            </a:extLst>
          </p:cNvPr>
          <p:cNvSpPr/>
          <p:nvPr/>
        </p:nvSpPr>
        <p:spPr>
          <a:xfrm>
            <a:off x="917844" y="3005656"/>
            <a:ext cx="5218051" cy="14953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C0619-E7E8-41F4-897A-60DD32CC6418}"/>
              </a:ext>
            </a:extLst>
          </p:cNvPr>
          <p:cNvSpPr/>
          <p:nvPr/>
        </p:nvSpPr>
        <p:spPr>
          <a:xfrm>
            <a:off x="6538756" y="3009845"/>
            <a:ext cx="4906798" cy="14912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Ca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5C0D2-D8A7-4457-AF6D-827C80529F2B}"/>
              </a:ext>
            </a:extLst>
          </p:cNvPr>
          <p:cNvSpPr/>
          <p:nvPr/>
        </p:nvSpPr>
        <p:spPr>
          <a:xfrm>
            <a:off x="917844" y="4978139"/>
            <a:ext cx="5218051" cy="1322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vi-VN" sz="3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sz="3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3000" b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kumimoji="0" lang="en-US" sz="30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91C6E-4600-4008-997A-8D8C79C689C6}"/>
              </a:ext>
            </a:extLst>
          </p:cNvPr>
          <p:cNvSpPr/>
          <p:nvPr/>
        </p:nvSpPr>
        <p:spPr>
          <a:xfrm>
            <a:off x="6538756" y="4978139"/>
            <a:ext cx="4906798" cy="1322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5B977-FECD-4C9A-99B0-F2CFA7402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73" y="3753352"/>
            <a:ext cx="805722" cy="7080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51C55-BC18-4BE0-B123-943EB6690E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01948" y="5596126"/>
            <a:ext cx="804536" cy="7040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2234E8-6E22-4873-B547-0A75A761C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051" y="5578406"/>
            <a:ext cx="804742" cy="707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65F98F-77E4-4388-9B0E-16663CBB2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051" y="3877204"/>
            <a:ext cx="804742" cy="6437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99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9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0768" y="0"/>
            <a:ext cx="7919051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7345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7345"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indent="347345" algn="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7345" indent="-347345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biểu hiện và sức mạnh của tình đồng chí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93" y="228960"/>
            <a:ext cx="3888395" cy="27644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24" y="3815751"/>
            <a:ext cx="408316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9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297" y="4167295"/>
            <a:ext cx="7277819" cy="45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773" y="93442"/>
            <a:ext cx="7566869" cy="45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415" y="3211765"/>
            <a:ext cx="899447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2341" y="608784"/>
            <a:ext cx="4467890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endParaRPr lang="en-US" sz="22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296" y="4702325"/>
            <a:ext cx="6611461" cy="45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Ý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296" y="5237355"/>
            <a:ext cx="8181470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phèn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296" y="6161722"/>
            <a:ext cx="8276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nghèo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325" y="3270255"/>
            <a:ext cx="2772733" cy="35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9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9855" y="377471"/>
            <a:ext cx="1137536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879" y="1823967"/>
            <a:ext cx="846826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5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“. (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ừ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''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'‘)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878" y="2604343"/>
            <a:ext cx="7493479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877" y="3274387"/>
            <a:ext cx="9615579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“</a:t>
            </a:r>
            <a:r>
              <a:rPr lang="en-US" sz="25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: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877" y="4054763"/>
            <a:ext cx="87874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5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''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''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"/>
            <a:ext cx="12191999" cy="6859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019" y="146649"/>
            <a:ext cx="11754928" cy="1687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biểu hiện và sức mạnh của tình đồng chí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9637" y="2177650"/>
            <a:ext cx="10115909" cy="359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US" sz="2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 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 biểu hiện và sức mạnh của tình đồng chí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Dung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TV: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"/>
            <a:ext cx="12191999" cy="6859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9978" y="30363"/>
            <a:ext cx="7199407" cy="450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 N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 biểu hiện và sức mạnh của tình đồng chí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2559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(*)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(*)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-&gt;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9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51" y="394692"/>
            <a:ext cx="1214354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thơ sau và trả lời câu hỏi:</a:t>
            </a:r>
            <a:endParaRPr lang="en-US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290"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 nươmg anh gửi bạn thân cày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290"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 không mặc kệ gió lung lay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290"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gốc đa nhớ người ra lính.”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290" indent="457200" algn="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(Đồng chí - Chính Hữu)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trình bày hoàn cảnh sáng tác của bài thơ. 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 đề bài thơ. 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ra những biện pháp nghệ thuật trong câu thơ “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 nước gốc đa nhớ người ra lính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 dụng những biện pháp đó đã mang lại hiệu quả gì trong việc diễn đạt? 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0305" marR="161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0305" marR="161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0305" marR="161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viết đoạn văn diễn 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khoảng 10-12 câu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đoạn văn có sử dụng một câu ghép và một lời dẫn trực tiếp. Gạch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chú thích rõ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" y="62299"/>
            <a:ext cx="12191999" cy="6859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3281" y="2521253"/>
            <a:ext cx="2116875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889" y="169808"/>
            <a:ext cx="7110601" cy="466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vi-VN" sz="23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Hãy trình bày hoàn cảnh sáng tác của bài thơ.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872" y="706637"/>
            <a:ext cx="9891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7265" y="2038236"/>
            <a:ext cx="592277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 đề bài thơ.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54" y="1583089"/>
            <a:ext cx="3265146" cy="25581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8948" y="3010292"/>
            <a:ext cx="9031463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thức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một danh từ ngắn gọn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265" y="3499331"/>
            <a:ext cx="6096000" cy="450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Nội dung  </a:t>
            </a:r>
            <a:endParaRPr lang="en-US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872" y="4019174"/>
            <a:ext cx="11161464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iải thích từ 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 chí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265" y="5401814"/>
            <a:ext cx="1086160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69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6"/>
            <a:ext cx="12191999" cy="6859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185" y="230188"/>
            <a:ext cx="11409872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vi-VN" sz="25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ra những biện pháp nghệ thuật trong câu thơ “</a:t>
            </a:r>
            <a:r>
              <a:rPr lang="vi-VN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 nước gốc đa nhớ người ra lính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 dụng những biện pháp đó đã mang lại hiệu quả gì trong việc diễn đạt? 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185" y="1881320"/>
            <a:ext cx="11297730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5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185" y="3121688"/>
            <a:ext cx="11496136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</a:t>
            </a:r>
            <a:r>
              <a:rPr lang="vi-VN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hân hoá: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5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185" y="3820203"/>
            <a:ext cx="11496136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Tác dụng: Quê hương nhớ người lính nhưng thực ra là người lính nhớ quê nhà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 nhớ hai chiều nên càng trở nên da diết</a:t>
            </a:r>
            <a:r>
              <a:rPr lang="vi-VN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184" y="4813701"/>
            <a:ext cx="1157377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500" dirty="0"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lính hiểu tâm tư, nỗi niềm sâu kín của nhau</a:t>
            </a:r>
            <a:r>
              <a:rPr lang="vi-VN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183" y="5395995"/>
            <a:ext cx="114961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ea typeface="Times New Roman" panose="02020603050405020304" pitchFamily="18" charset="0"/>
              </a:rPr>
              <a:t>→</a:t>
            </a:r>
            <a:r>
              <a:rPr lang="vi-VN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en-US" sz="2500" dirty="0"/>
          </a:p>
        </p:txBody>
      </p:sp>
      <p:sp>
        <p:nvSpPr>
          <p:cNvPr id="11" name="Rectangle 10"/>
          <p:cNvSpPr/>
          <p:nvPr/>
        </p:nvSpPr>
        <p:spPr>
          <a:xfrm>
            <a:off x="365183" y="2472483"/>
            <a:ext cx="4435830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 dụ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 nước gốc đa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5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93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72928" y="142335"/>
            <a:ext cx="5262113" cy="836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“ĐỒNG CHÍ”</a:t>
            </a:r>
            <a:endParaRPr lang="en-US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627" y="1509623"/>
            <a:ext cx="2750387" cy="5072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HCST, XUẤT XỨ</a:t>
            </a:r>
          </a:p>
          <a:p>
            <a:pPr algn="just"/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1948,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5637" y="1509623"/>
            <a:ext cx="4882551" cy="5072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THỂ THƠ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  <a:p>
            <a:pPr algn="just"/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Ý NGHĨA NHAN ĐỀ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-“</a:t>
            </a:r>
            <a:r>
              <a:rPr lang="en-US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“</a:t>
            </a:r>
            <a:r>
              <a:rPr lang="en-US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2928" y="1509623"/>
            <a:ext cx="3403838" cy="5072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ĐỀ TÀI, CHỦ ĐỀ</a:t>
            </a:r>
          </a:p>
          <a:p>
            <a:pPr algn="just"/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3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3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 flipH="1">
            <a:off x="1716657" y="979098"/>
            <a:ext cx="4287328" cy="530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98211" y="979098"/>
            <a:ext cx="914400" cy="530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6003985" y="979098"/>
            <a:ext cx="3372927" cy="530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"/>
            <a:ext cx="12191999" cy="6859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403" y="111309"/>
            <a:ext cx="11453004" cy="239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vi-VN" sz="2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0305" marR="161290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“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0305" marR="161290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0305" marR="161290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vi-VN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290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viết đoạn văn diễn d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khoảng 10-12 câu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đoạn văn có sử dụng một câu ghép và một lời dẫn trực tiếp. Gạch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chú thích rõ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"/>
            <a:ext cx="12191999" cy="68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0"/>
            <a:ext cx="12051101" cy="6858000"/>
          </a:xfrm>
        </p:spPr>
      </p:pic>
    </p:spTree>
    <p:extLst>
      <p:ext uri="{BB962C8B-B14F-4D97-AF65-F5344CB8AC3E}">
        <p14:creationId xmlns:p14="http://schemas.microsoft.com/office/powerpoint/2010/main" val="6353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0"/>
            <a:ext cx="12071230" cy="6858000"/>
          </a:xfrm>
        </p:spPr>
      </p:pic>
    </p:spTree>
    <p:extLst>
      <p:ext uri="{BB962C8B-B14F-4D97-AF65-F5344CB8AC3E}">
        <p14:creationId xmlns:p14="http://schemas.microsoft.com/office/powerpoint/2010/main" val="34477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A5A3C59F-2B53-448A-8006-7E1B5AF37D90}"/>
              </a:ext>
            </a:extLst>
          </p:cNvPr>
          <p:cNvSpPr/>
          <p:nvPr/>
        </p:nvSpPr>
        <p:spPr>
          <a:xfrm>
            <a:off x="391667" y="1008510"/>
            <a:ext cx="7929374" cy="1313143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8C719-D587-4EB5-842A-E11A41107DE3}"/>
              </a:ext>
            </a:extLst>
          </p:cNvPr>
          <p:cNvSpPr/>
          <p:nvPr/>
        </p:nvSpPr>
        <p:spPr>
          <a:xfrm>
            <a:off x="1110220" y="3061865"/>
            <a:ext cx="4906798" cy="11721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</a:t>
            </a:r>
            <a:endParaRPr lang="vi-VN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2AEFE-4B82-494C-AE37-848669E6A9F5}"/>
              </a:ext>
            </a:extLst>
          </p:cNvPr>
          <p:cNvSpPr/>
          <p:nvPr/>
        </p:nvSpPr>
        <p:spPr>
          <a:xfrm>
            <a:off x="6130615" y="3020334"/>
            <a:ext cx="4906798" cy="11721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1946</a:t>
            </a:r>
            <a:endParaRPr lang="vi-VN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16786-D156-4993-8443-C819F70E0EE4}"/>
              </a:ext>
            </a:extLst>
          </p:cNvPr>
          <p:cNvSpPr/>
          <p:nvPr/>
        </p:nvSpPr>
        <p:spPr>
          <a:xfrm>
            <a:off x="1110220" y="4507140"/>
            <a:ext cx="4906798" cy="13787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lang="vi-VN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1947</a:t>
            </a:r>
            <a:endParaRPr lang="vi-VN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C8991-1C77-4EE7-92A7-BA980778913C}"/>
              </a:ext>
            </a:extLst>
          </p:cNvPr>
          <p:cNvSpPr/>
          <p:nvPr/>
        </p:nvSpPr>
        <p:spPr>
          <a:xfrm>
            <a:off x="6159153" y="4507140"/>
            <a:ext cx="4906798" cy="13787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t"/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1948</a:t>
            </a:r>
            <a:endParaRPr lang="vi-VN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F87DB-E6A5-4A2C-AB5D-5ED0334ED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3300701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3B571-F702-47D9-A512-7437C83F8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4837592"/>
            <a:ext cx="732404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EA22E-86ED-43D7-A6CB-95FC45A27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09" y="4837427"/>
            <a:ext cx="804742" cy="643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13B41-9009-4B22-AE60-5DFAD6BA9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4" y="3395259"/>
            <a:ext cx="732592" cy="643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36" y="5410"/>
            <a:ext cx="3798164" cy="27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Diagonal Corner Rectangle 3">
            <a:extLst>
              <a:ext uri="{FF2B5EF4-FFF2-40B4-BE49-F238E27FC236}">
                <a16:creationId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4285426" y="928283"/>
            <a:ext cx="7549523" cy="1574190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260701" y="3003226"/>
            <a:ext cx="5760537" cy="165886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(1947)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451748" y="3003226"/>
            <a:ext cx="5254349" cy="165886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(1973)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260701" y="4892442"/>
            <a:ext cx="5760537" cy="17326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(1954)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451748" y="4892442"/>
            <a:ext cx="5298292" cy="17326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13802" y="3120172"/>
            <a:ext cx="649188" cy="7080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13802" y="5064737"/>
            <a:ext cx="590073" cy="704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98" y="5237033"/>
            <a:ext cx="804742" cy="7071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355" y="3941721"/>
            <a:ext cx="804742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" y="479710"/>
            <a:ext cx="3968716" cy="22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36C58D74-FE3E-4C20-8A9B-2D5B24CA9C55}"/>
              </a:ext>
            </a:extLst>
          </p:cNvPr>
          <p:cNvSpPr/>
          <p:nvPr/>
        </p:nvSpPr>
        <p:spPr>
          <a:xfrm>
            <a:off x="832636" y="692697"/>
            <a:ext cx="10735972" cy="1925582"/>
          </a:xfrm>
          <a:prstGeom prst="snip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389A72-B2EB-4DC3-B150-635154FA27D7}"/>
              </a:ext>
            </a:extLst>
          </p:cNvPr>
          <p:cNvSpPr/>
          <p:nvPr/>
        </p:nvSpPr>
        <p:spPr>
          <a:xfrm>
            <a:off x="565092" y="3307318"/>
            <a:ext cx="5474244" cy="11591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433E3-A766-48D9-B7B2-38CE979CA98C}"/>
              </a:ext>
            </a:extLst>
          </p:cNvPr>
          <p:cNvSpPr/>
          <p:nvPr/>
        </p:nvSpPr>
        <p:spPr>
          <a:xfrm>
            <a:off x="6312024" y="3348116"/>
            <a:ext cx="5472608" cy="11591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C783F-109B-468E-88A3-B2FF14BE43F0}"/>
              </a:ext>
            </a:extLst>
          </p:cNvPr>
          <p:cNvSpPr/>
          <p:nvPr/>
        </p:nvSpPr>
        <p:spPr>
          <a:xfrm>
            <a:off x="565092" y="4821330"/>
            <a:ext cx="5474244" cy="11591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162F1-0A74-44C5-8DE8-C42007793110}"/>
              </a:ext>
            </a:extLst>
          </p:cNvPr>
          <p:cNvSpPr/>
          <p:nvPr/>
        </p:nvSpPr>
        <p:spPr>
          <a:xfrm>
            <a:off x="6312024" y="4862128"/>
            <a:ext cx="5472608" cy="11591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61D276-FC12-4773-86D4-A625E66FD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25" y="3573016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0E33D-0742-4D76-8AEF-EDC582B86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11" y="5125147"/>
            <a:ext cx="804536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D82E18-DD9F-4736-8EDC-A43552D26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016" y="5088109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91FC5-A4CB-4310-B4AD-9FD7D910A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016" y="3719013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DE03FEC8-7235-4329-9FEE-10877E085EE4}"/>
              </a:ext>
            </a:extLst>
          </p:cNvPr>
          <p:cNvSpPr/>
          <p:nvPr/>
        </p:nvSpPr>
        <p:spPr>
          <a:xfrm>
            <a:off x="852742" y="596913"/>
            <a:ext cx="10632121" cy="1604597"/>
          </a:xfrm>
          <a:prstGeom prst="snip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018DD-CDC3-473E-80FA-CFB7D9D0B854}"/>
              </a:ext>
            </a:extLst>
          </p:cNvPr>
          <p:cNvSpPr/>
          <p:nvPr/>
        </p:nvSpPr>
        <p:spPr>
          <a:xfrm>
            <a:off x="816542" y="2830167"/>
            <a:ext cx="5538538" cy="116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C87E8-44F9-42EB-8596-E2DF07B9178E}"/>
              </a:ext>
            </a:extLst>
          </p:cNvPr>
          <p:cNvSpPr/>
          <p:nvPr/>
        </p:nvSpPr>
        <p:spPr>
          <a:xfrm>
            <a:off x="6530599" y="2822450"/>
            <a:ext cx="5073743" cy="116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AAD6B9-2CEA-48C0-966D-12A05A84B255}"/>
              </a:ext>
            </a:extLst>
          </p:cNvPr>
          <p:cNvSpPr/>
          <p:nvPr/>
        </p:nvSpPr>
        <p:spPr>
          <a:xfrm>
            <a:off x="817728" y="4373406"/>
            <a:ext cx="5537352" cy="1302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C9A71-5DC2-46E6-AC74-9AE793B11936}"/>
              </a:ext>
            </a:extLst>
          </p:cNvPr>
          <p:cNvSpPr/>
          <p:nvPr/>
        </p:nvSpPr>
        <p:spPr>
          <a:xfrm>
            <a:off x="6530599" y="4373405"/>
            <a:ext cx="5073743" cy="1302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1B951-AD38-44B2-B286-59A4975EF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37" y="2993493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BE13F5-0459-40E7-971F-E401C98F1C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18323" y="4703321"/>
            <a:ext cx="804536" cy="704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8A2582-EDF4-4850-95E1-B02865C0D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54" y="4604608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362FFE-9C3A-4D69-9A6F-1315F6777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121" y="2830987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2622</Words>
  <Application>Microsoft Office PowerPoint</Application>
  <PresentationFormat>Widescreen</PresentationFormat>
  <Paragraphs>204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2021-11-07T00:43:42Z</dcterms:created>
  <dcterms:modified xsi:type="dcterms:W3CDTF">2021-11-07T09:37:31Z</dcterms:modified>
</cp:coreProperties>
</file>