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09" r:id="rId3"/>
  </p:sldMasterIdLst>
  <p:notesMasterIdLst>
    <p:notesMasterId r:id="rId65"/>
  </p:notesMasterIdLst>
  <p:sldIdLst>
    <p:sldId id="256" r:id="rId4"/>
    <p:sldId id="9600" r:id="rId5"/>
    <p:sldId id="9641" r:id="rId6"/>
    <p:sldId id="9612" r:id="rId7"/>
    <p:sldId id="9599" r:id="rId8"/>
    <p:sldId id="9613" r:id="rId9"/>
    <p:sldId id="9614" r:id="rId10"/>
    <p:sldId id="9617" r:id="rId11"/>
    <p:sldId id="9615" r:id="rId12"/>
    <p:sldId id="9596" r:id="rId13"/>
    <p:sldId id="9642" r:id="rId14"/>
    <p:sldId id="9643" r:id="rId15"/>
    <p:sldId id="9616" r:id="rId16"/>
    <p:sldId id="9551" r:id="rId17"/>
    <p:sldId id="9644" r:id="rId18"/>
    <p:sldId id="9597" r:id="rId19"/>
    <p:sldId id="9618" r:id="rId20"/>
    <p:sldId id="9645" r:id="rId21"/>
    <p:sldId id="9647" r:id="rId22"/>
    <p:sldId id="9621" r:id="rId23"/>
    <p:sldId id="9622" r:id="rId24"/>
    <p:sldId id="9626" r:id="rId25"/>
    <p:sldId id="9648" r:id="rId26"/>
    <p:sldId id="9649" r:id="rId27"/>
    <p:sldId id="9656" r:id="rId28"/>
    <p:sldId id="9657" r:id="rId29"/>
    <p:sldId id="9658" r:id="rId30"/>
    <p:sldId id="9650" r:id="rId31"/>
    <p:sldId id="9628" r:id="rId32"/>
    <p:sldId id="9652" r:id="rId33"/>
    <p:sldId id="9558" r:id="rId34"/>
    <p:sldId id="9651" r:id="rId35"/>
    <p:sldId id="9653" r:id="rId36"/>
    <p:sldId id="9627" r:id="rId37"/>
    <p:sldId id="9630" r:id="rId38"/>
    <p:sldId id="9556" r:id="rId39"/>
    <p:sldId id="9582" r:id="rId40"/>
    <p:sldId id="9634" r:id="rId41"/>
    <p:sldId id="9571" r:id="rId42"/>
    <p:sldId id="9583" r:id="rId43"/>
    <p:sldId id="9654" r:id="rId44"/>
    <p:sldId id="9655" r:id="rId45"/>
    <p:sldId id="9635" r:id="rId46"/>
    <p:sldId id="9636" r:id="rId47"/>
    <p:sldId id="9581" r:id="rId48"/>
    <p:sldId id="9574" r:id="rId49"/>
    <p:sldId id="9637" r:id="rId50"/>
    <p:sldId id="9593" r:id="rId51"/>
    <p:sldId id="9594" r:id="rId52"/>
    <p:sldId id="9595" r:id="rId53"/>
    <p:sldId id="8909" r:id="rId54"/>
    <p:sldId id="8910" r:id="rId55"/>
    <p:sldId id="8911" r:id="rId56"/>
    <p:sldId id="8912" r:id="rId57"/>
    <p:sldId id="8913" r:id="rId58"/>
    <p:sldId id="9639" r:id="rId59"/>
    <p:sldId id="9589" r:id="rId60"/>
    <p:sldId id="9580" r:id="rId61"/>
    <p:sldId id="9640" r:id="rId62"/>
    <p:sldId id="9590" r:id="rId63"/>
    <p:sldId id="9638" r:id="rId64"/>
  </p:sldIdLst>
  <p:sldSz cx="12192000" cy="6858000"/>
  <p:notesSz cx="6858000" cy="9144000"/>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A9"/>
    <a:srgbClr val="63B2FC"/>
    <a:srgbClr val="296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44"/>
      </p:cViewPr>
      <p:guideLst>
        <p:guide orient="horz" pos="2160"/>
        <p:guide pos="39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06T21:33:13.577" idx="1">
    <p:pos x="6933" y="926"/>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AF87-DB04-4B83-B05E-B4252E125F03}" type="datetimeFigureOut">
              <a:rPr lang="zh-CN" altLang="en-US" smtClean="0"/>
              <a:t>2022/1/9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10B2-857E-4C35-88F9-08B343E880D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655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344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363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199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350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2068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9477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945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532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3629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1752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340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3262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445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199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846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31</a:t>
            </a:fld>
            <a:endParaRPr lang="zh-CN" altLang="en-US"/>
          </a:p>
        </p:txBody>
      </p:sp>
    </p:spTree>
    <p:extLst>
      <p:ext uri="{BB962C8B-B14F-4D97-AF65-F5344CB8AC3E}">
        <p14:creationId xmlns:p14="http://schemas.microsoft.com/office/powerpoint/2010/main" val="2885979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911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818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34</a:t>
            </a:fld>
            <a:endParaRPr lang="zh-CN" altLang="en-US"/>
          </a:p>
        </p:txBody>
      </p:sp>
    </p:spTree>
    <p:extLst>
      <p:ext uri="{BB962C8B-B14F-4D97-AF65-F5344CB8AC3E}">
        <p14:creationId xmlns:p14="http://schemas.microsoft.com/office/powerpoint/2010/main" val="181882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440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35</a:t>
            </a:fld>
            <a:endParaRPr lang="zh-CN" altLang="en-US"/>
          </a:p>
        </p:txBody>
      </p:sp>
    </p:spTree>
    <p:extLst>
      <p:ext uri="{BB962C8B-B14F-4D97-AF65-F5344CB8AC3E}">
        <p14:creationId xmlns:p14="http://schemas.microsoft.com/office/powerpoint/2010/main" val="183960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36</a:t>
            </a:fld>
            <a:endParaRPr lang="zh-CN" altLang="en-US"/>
          </a:p>
        </p:txBody>
      </p:sp>
    </p:spTree>
    <p:extLst>
      <p:ext uri="{BB962C8B-B14F-4D97-AF65-F5344CB8AC3E}">
        <p14:creationId xmlns:p14="http://schemas.microsoft.com/office/powerpoint/2010/main" val="3513982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37</a:t>
            </a:fld>
            <a:endParaRPr lang="zh-CN" altLang="en-US"/>
          </a:p>
        </p:txBody>
      </p:sp>
    </p:spTree>
    <p:extLst>
      <p:ext uri="{BB962C8B-B14F-4D97-AF65-F5344CB8AC3E}">
        <p14:creationId xmlns:p14="http://schemas.microsoft.com/office/powerpoint/2010/main" val="131595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24439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39</a:t>
            </a:fld>
            <a:endParaRPr lang="zh-CN" altLang="en-US"/>
          </a:p>
        </p:txBody>
      </p:sp>
    </p:spTree>
    <p:extLst>
      <p:ext uri="{BB962C8B-B14F-4D97-AF65-F5344CB8AC3E}">
        <p14:creationId xmlns:p14="http://schemas.microsoft.com/office/powerpoint/2010/main" val="4218500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1626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9574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90350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6811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887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31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45</a:t>
            </a:fld>
            <a:endParaRPr lang="zh-CN" altLang="en-US"/>
          </a:p>
        </p:txBody>
      </p:sp>
    </p:spTree>
    <p:extLst>
      <p:ext uri="{BB962C8B-B14F-4D97-AF65-F5344CB8AC3E}">
        <p14:creationId xmlns:p14="http://schemas.microsoft.com/office/powerpoint/2010/main" val="1050032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46</a:t>
            </a:fld>
            <a:endParaRPr lang="zh-CN" altLang="en-US"/>
          </a:p>
        </p:txBody>
      </p:sp>
    </p:spTree>
    <p:extLst>
      <p:ext uri="{BB962C8B-B14F-4D97-AF65-F5344CB8AC3E}">
        <p14:creationId xmlns:p14="http://schemas.microsoft.com/office/powerpoint/2010/main" val="2834433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9365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8401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4866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480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3276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2977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9181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2410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8365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58</a:t>
            </a:fld>
            <a:endParaRPr lang="zh-CN" altLang="en-US"/>
          </a:p>
        </p:txBody>
      </p:sp>
    </p:spTree>
    <p:extLst>
      <p:ext uri="{BB962C8B-B14F-4D97-AF65-F5344CB8AC3E}">
        <p14:creationId xmlns:p14="http://schemas.microsoft.com/office/powerpoint/2010/main" val="690470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59</a:t>
            </a:fld>
            <a:endParaRPr lang="zh-CN" altLang="en-US"/>
          </a:p>
        </p:txBody>
      </p:sp>
    </p:spTree>
    <p:extLst>
      <p:ext uri="{BB962C8B-B14F-4D97-AF65-F5344CB8AC3E}">
        <p14:creationId xmlns:p14="http://schemas.microsoft.com/office/powerpoint/2010/main" val="2536635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961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6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065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82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38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8122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731520"/>
            <a:ext cx="11500485" cy="580771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356870"/>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4123749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941521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84668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715246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857538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89839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76468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944268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351164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1264240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256321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91D35-4946-417F-906D-6318C97A5A1F}" type="datetimeFigureOut">
              <a:rPr lang="zh-CN" altLang="en-US" smtClean="0"/>
              <a:t>2022/1/9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9454-2362-456C-BDD8-4DEFABBE5FF5}" type="slidenum">
              <a:rPr lang="zh-CN" altLang="en-US" smtClean="0"/>
              <a:t>‹#›</a:t>
            </a:fld>
            <a:endParaRPr lang="zh-CN" altLang="en-US"/>
          </a:p>
        </p:txBody>
      </p:sp>
    </p:spTree>
    <p:extLst>
      <p:ext uri="{BB962C8B-B14F-4D97-AF65-F5344CB8AC3E}">
        <p14:creationId xmlns:p14="http://schemas.microsoft.com/office/powerpoint/2010/main" val="34061607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9.wdp"/></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0.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10.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2.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7.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8.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12.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0.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1.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2.jpg"/><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2.jpg"/><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6.jpg"/><Relationship Id="rId5" Type="http://schemas.openxmlformats.org/officeDocument/2006/relationships/audio" Target="../media/audio3.wav"/><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6.jpg"/></Relationships>
</file>

<file path=ppt/slides/_rels/slide5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3.xml"/><Relationship Id="rId7"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4.xml"/><Relationship Id="rId7"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5.xml"/><Relationship Id="rId7"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 y="0"/>
            <a:ext cx="12169455" cy="6855460"/>
          </a:xfrm>
          <a:prstGeom prst="rect">
            <a:avLst/>
          </a:prstGeom>
        </p:spPr>
      </p:pic>
      <p:sp>
        <p:nvSpPr>
          <p:cNvPr id="7" name="文本框 1">
            <a:extLst>
              <a:ext uri="{FF2B5EF4-FFF2-40B4-BE49-F238E27FC236}">
                <a16:creationId xmlns:a16="http://schemas.microsoft.com/office/drawing/2014/main" id="{32A9BB08-91C1-4974-945D-E22C0AA9AF4D}"/>
              </a:ext>
            </a:extLst>
          </p:cNvPr>
          <p:cNvSpPr txBox="1"/>
          <p:nvPr/>
        </p:nvSpPr>
        <p:spPr>
          <a:xfrm>
            <a:off x="3121797" y="1144277"/>
            <a:ext cx="17459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Tiết</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6, 7</a:t>
            </a:r>
          </a:p>
        </p:txBody>
      </p:sp>
      <p:sp>
        <p:nvSpPr>
          <p:cNvPr id="8" name="文本框 1">
            <a:extLst>
              <a:ext uri="{FF2B5EF4-FFF2-40B4-BE49-F238E27FC236}">
                <a16:creationId xmlns:a16="http://schemas.microsoft.com/office/drawing/2014/main" id="{1B36518C-307B-416D-90B4-0C128B4983D2}"/>
              </a:ext>
            </a:extLst>
          </p:cNvPr>
          <p:cNvSpPr txBox="1"/>
          <p:nvPr/>
        </p:nvSpPr>
        <p:spPr>
          <a:xfrm>
            <a:off x="2376258" y="1729052"/>
            <a:ext cx="832952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 LOẠI KHÁC BIỆT</a:t>
            </a:r>
          </a:p>
        </p:txBody>
      </p:sp>
      <p:sp>
        <p:nvSpPr>
          <p:cNvPr id="10" name="文本框 1">
            <a:extLst>
              <a:ext uri="{FF2B5EF4-FFF2-40B4-BE49-F238E27FC236}">
                <a16:creationId xmlns:a16="http://schemas.microsoft.com/office/drawing/2014/main" id="{22A20484-A100-46E3-8CC0-DDD780C95558}"/>
              </a:ext>
            </a:extLst>
          </p:cNvPr>
          <p:cNvSpPr txBox="1"/>
          <p:nvPr/>
        </p:nvSpPr>
        <p:spPr>
          <a:xfrm>
            <a:off x="6369417" y="2842955"/>
            <a:ext cx="36744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GIONG-MI MUN   </a:t>
            </a:r>
          </a:p>
        </p:txBody>
      </p:sp>
      <p:sp>
        <p:nvSpPr>
          <p:cNvPr id="11" name="文本框 1">
            <a:extLst>
              <a:ext uri="{FF2B5EF4-FFF2-40B4-BE49-F238E27FC236}">
                <a16:creationId xmlns:a16="http://schemas.microsoft.com/office/drawing/2014/main" id="{AD2A6563-C2ED-445E-A1CC-3C48437B2C78}"/>
              </a:ext>
            </a:extLst>
          </p:cNvPr>
          <p:cNvSpPr txBox="1"/>
          <p:nvPr/>
        </p:nvSpPr>
        <p:spPr>
          <a:xfrm>
            <a:off x="4867788" y="3820898"/>
            <a:ext cx="32271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Giáo</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viên</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14734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Tác</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giả</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681879" y="1567451"/>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89034"/>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106027"/>
            <a:ext cx="6451230" cy="438578"/>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1946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Quốc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3031100"/>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63590" y="3427177"/>
            <a:ext cx="6383048" cy="807909"/>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Tiến sĩ Giong-mi Mun (Youngme Moon) – Giáo sư của Trường Kinh doanh Harvard.</a:t>
            </a: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284139" y="4369826"/>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204045" y="4720696"/>
            <a:ext cx="7034828" cy="1461743"/>
          </a:xfrm>
          <a:prstGeom prst="rect">
            <a:avLst/>
          </a:prstGeom>
          <a:noFill/>
        </p:spPr>
        <p:txBody>
          <a:bodyPr wrap="square" lIns="68577" tIns="34288" rIns="68577" bIns="34288" rtlCol="0">
            <a:spAutoFit/>
          </a:bodyPr>
          <a:lstStyle/>
          <a:p>
            <a:pPr lvl="0" algn="just">
              <a:lnSpc>
                <a:spcPct val="130000"/>
              </a:lnSpc>
            </a:pPr>
            <a:r>
              <a:rPr lang="en-US" sz="2400" dirty="0">
                <a:solidFill>
                  <a:prstClr val="black"/>
                </a:solidFill>
                <a:latin typeface="Times New Roman" panose="02020603050405020304" pitchFamily="18" charset="0"/>
                <a:cs typeface="Times New Roman" panose="02020603050405020304" pitchFamily="18" charset="0"/>
              </a:rPr>
              <a:t>N</a:t>
            </a:r>
            <a:r>
              <a:rPr lang="vi-VN" sz="2400" dirty="0">
                <a:solidFill>
                  <a:prstClr val="black"/>
                </a:solidFill>
                <a:latin typeface="Times New Roman" panose="02020603050405020304" pitchFamily="18" charset="0"/>
                <a:cs typeface="Times New Roman" panose="02020603050405020304" pitchFamily="18" charset="0"/>
              </a:rPr>
              <a:t>hận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giải thưởng nhờ vào quá trình giảng dạy xuất sắc cũng như những nghiên cứu có giá trị về sự giao thoa giữa kinh doanh, thương hiệu và văn hóa.</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5AB97107-70C4-4BFF-85CC-BBEAD3247E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812051" y="247387"/>
            <a:ext cx="1786350" cy="2637691"/>
          </a:xfrm>
          <a:prstGeom prst="rect">
            <a:avLst/>
          </a:prstGeom>
        </p:spPr>
      </p:pic>
      <p:pic>
        <p:nvPicPr>
          <p:cNvPr id="17" name="Picture 16">
            <a:extLst>
              <a:ext uri="{FF2B5EF4-FFF2-40B4-BE49-F238E27FC236}">
                <a16:creationId xmlns:a16="http://schemas.microsoft.com/office/drawing/2014/main" id="{493DC155-35CA-4CFC-A28B-FE263D9842BA}"/>
              </a:ext>
            </a:extLst>
          </p:cNvPr>
          <p:cNvPicPr>
            <a:picLocks noChangeAspect="1"/>
          </p:cNvPicPr>
          <p:nvPr/>
        </p:nvPicPr>
        <p:blipFill>
          <a:blip r:embed="rId6"/>
          <a:stretch>
            <a:fillRect/>
          </a:stretch>
        </p:blipFill>
        <p:spPr>
          <a:xfrm>
            <a:off x="656928" y="1624234"/>
            <a:ext cx="3266480" cy="4124325"/>
          </a:xfrm>
          <a:prstGeom prst="rect">
            <a:avLst/>
          </a:prstGeom>
        </p:spPr>
      </p:pic>
    </p:spTree>
    <p:extLst>
      <p:ext uri="{BB962C8B-B14F-4D97-AF65-F5344CB8AC3E}">
        <p14:creationId xmlns:p14="http://schemas.microsoft.com/office/powerpoint/2010/main" val="36084589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animBg="1"/>
      <p:bldP spid="29" grpId="0" animBg="1"/>
      <p:bldP spid="30" grpId="0"/>
      <p:bldP spid="32" grpId="0" animBg="1"/>
      <p:bldP spid="33" grpId="0"/>
      <p:bldP spid="35"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îsḷíḍé">
            <a:extLst>
              <a:ext uri="{FF2B5EF4-FFF2-40B4-BE49-F238E27FC236}">
                <a16:creationId xmlns:a16="http://schemas.microsoft.com/office/drawing/2014/main" id="{748FD45A-B0A1-4809-9047-896D6C368620}"/>
              </a:ext>
            </a:extLst>
          </p:cNvPr>
          <p:cNvSpPr/>
          <p:nvPr/>
        </p:nvSpPr>
        <p:spPr bwMode="auto">
          <a:xfrm>
            <a:off x="3087128" y="316505"/>
            <a:ext cx="1470267" cy="1017346"/>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6"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2337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2.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Chú</a:t>
            </a:r>
            <a:r>
              <a:rPr kumimoji="1"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thích</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2247123941"/>
              </p:ext>
            </p:extLst>
          </p:nvPr>
        </p:nvGraphicFramePr>
        <p:xfrm>
          <a:off x="2910123" y="1436701"/>
          <a:ext cx="8305959" cy="3504331"/>
        </p:xfrm>
        <a:graphic>
          <a:graphicData uri="http://schemas.openxmlformats.org/drawingml/2006/table">
            <a:tbl>
              <a:tblPr firstRow="1" bandRow="1"/>
              <a:tblGrid>
                <a:gridCol w="1552366">
                  <a:extLst>
                    <a:ext uri="{9D8B030D-6E8A-4147-A177-3AD203B41FA5}">
                      <a16:colId xmlns:a16="http://schemas.microsoft.com/office/drawing/2014/main" val="2262566196"/>
                    </a:ext>
                  </a:extLst>
                </a:gridCol>
                <a:gridCol w="1685442">
                  <a:extLst>
                    <a:ext uri="{9D8B030D-6E8A-4147-A177-3AD203B41FA5}">
                      <a16:colId xmlns:a16="http://schemas.microsoft.com/office/drawing/2014/main" val="2525621811"/>
                    </a:ext>
                  </a:extLst>
                </a:gridCol>
                <a:gridCol w="5068151">
                  <a:extLst>
                    <a:ext uri="{9D8B030D-6E8A-4147-A177-3AD203B41FA5}">
                      <a16:colId xmlns:a16="http://schemas.microsoft.com/office/drawing/2014/main" val="3112141643"/>
                    </a:ext>
                  </a:extLst>
                </a:gridCol>
              </a:tblGrid>
              <a:tr h="4516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Phiên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b. </a:t>
                      </a:r>
                      <a:r>
                        <a:rPr lang="vi-VN" dirty="0">
                          <a:latin typeface="Times New Roman" panose="02020603050405020304" pitchFamily="18" charset="0"/>
                          <a:cs typeface="Times New Roman" panose="02020603050405020304" pitchFamily="18" charset="0"/>
                        </a:rPr>
                        <a:t>Giống như lúc trước, không có gì thay đổi.</a:t>
                      </a:r>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674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2674158525"/>
                  </a:ext>
                </a:extLst>
              </a:tr>
              <a:tr h="4052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d. Sao y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6685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933708232"/>
                  </a:ext>
                </a:extLst>
              </a:tr>
            </a:tbl>
          </a:graphicData>
        </a:graphic>
      </p:graphicFrame>
    </p:spTree>
    <p:extLst>
      <p:ext uri="{BB962C8B-B14F-4D97-AF65-F5344CB8AC3E}">
        <p14:creationId xmlns:p14="http://schemas.microsoft.com/office/powerpoint/2010/main" val="23302331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îsḷíḍé">
            <a:extLst>
              <a:ext uri="{FF2B5EF4-FFF2-40B4-BE49-F238E27FC236}">
                <a16:creationId xmlns:a16="http://schemas.microsoft.com/office/drawing/2014/main" id="{748FD45A-B0A1-4809-9047-896D6C368620}"/>
              </a:ext>
            </a:extLst>
          </p:cNvPr>
          <p:cNvSpPr/>
          <p:nvPr/>
        </p:nvSpPr>
        <p:spPr bwMode="auto">
          <a:xfrm>
            <a:off x="3087128" y="316505"/>
            <a:ext cx="1470267" cy="1017346"/>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6"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2337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2.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Chú</a:t>
            </a:r>
            <a:r>
              <a:rPr kumimoji="1"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thích</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nvPr>
        </p:nvGraphicFramePr>
        <p:xfrm>
          <a:off x="2910123" y="1436701"/>
          <a:ext cx="8305959" cy="3504331"/>
        </p:xfrm>
        <a:graphic>
          <a:graphicData uri="http://schemas.openxmlformats.org/drawingml/2006/table">
            <a:tbl>
              <a:tblPr firstRow="1" bandRow="1"/>
              <a:tblGrid>
                <a:gridCol w="1552366">
                  <a:extLst>
                    <a:ext uri="{9D8B030D-6E8A-4147-A177-3AD203B41FA5}">
                      <a16:colId xmlns:a16="http://schemas.microsoft.com/office/drawing/2014/main" val="2262566196"/>
                    </a:ext>
                  </a:extLst>
                </a:gridCol>
                <a:gridCol w="1685442">
                  <a:extLst>
                    <a:ext uri="{9D8B030D-6E8A-4147-A177-3AD203B41FA5}">
                      <a16:colId xmlns:a16="http://schemas.microsoft.com/office/drawing/2014/main" val="2525621811"/>
                    </a:ext>
                  </a:extLst>
                </a:gridCol>
                <a:gridCol w="5068151">
                  <a:extLst>
                    <a:ext uri="{9D8B030D-6E8A-4147-A177-3AD203B41FA5}">
                      <a16:colId xmlns:a16="http://schemas.microsoft.com/office/drawing/2014/main" val="3112141643"/>
                    </a:ext>
                  </a:extLst>
                </a:gridCol>
              </a:tblGrid>
              <a:tr h="4516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a:solidFill>
                            <a:schemeClr val="tx1"/>
                          </a:solidFill>
                          <a:latin typeface="Times New Roman" panose="02020603050405020304" pitchFamily="18" charset="0"/>
                          <a:cs typeface="Times New Roman" panose="02020603050405020304" pitchFamily="18" charset="0"/>
                        </a:rPr>
                        <a:t>Cột</a:t>
                      </a:r>
                      <a:r>
                        <a:rPr lang="en-US"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Phiên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4296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b. </a:t>
                      </a:r>
                      <a:r>
                        <a:rPr lang="vi-VN" dirty="0">
                          <a:latin typeface="Times New Roman" panose="02020603050405020304" pitchFamily="18" charset="0"/>
                          <a:cs typeface="Times New Roman" panose="02020603050405020304" pitchFamily="18" charset="0"/>
                        </a:rPr>
                        <a:t>Giống như lúc trước, không có gì thay đổi.</a:t>
                      </a:r>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674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2674158525"/>
                  </a:ext>
                </a:extLst>
              </a:tr>
              <a:tr h="4052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d. Sao y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6685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latin typeface="Times New Roman" panose="02020603050405020304" pitchFamily="18" charset="0"/>
                          <a:cs typeface="Times New Roman" panose="02020603050405020304" pitchFamily="18" charset="0"/>
                        </a:rPr>
                        <a:t>e.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a:t>
                      </a: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933708232"/>
                  </a:ext>
                </a:extLst>
              </a:tr>
            </a:tbl>
          </a:graphicData>
        </a:graphic>
      </p:graphicFrame>
      <p:cxnSp>
        <p:nvCxnSpPr>
          <p:cNvPr id="7" name="Straight Arrow Connector 6">
            <a:extLst>
              <a:ext uri="{FF2B5EF4-FFF2-40B4-BE49-F238E27FC236}">
                <a16:creationId xmlns:a16="http://schemas.microsoft.com/office/drawing/2014/main" id="{E66CB61C-3968-4B79-9425-F461A4BB65E1}"/>
              </a:ext>
            </a:extLst>
          </p:cNvPr>
          <p:cNvCxnSpPr>
            <a:cxnSpLocks/>
          </p:cNvCxnSpPr>
          <p:nvPr/>
        </p:nvCxnSpPr>
        <p:spPr>
          <a:xfrm>
            <a:off x="4496428" y="2170651"/>
            <a:ext cx="1599572" cy="210773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id="{5931D22F-9A83-4A21-881F-8D3E1B4237A2}"/>
              </a:ext>
            </a:extLst>
          </p:cNvPr>
          <p:cNvCxnSpPr>
            <a:cxnSpLocks/>
          </p:cNvCxnSpPr>
          <p:nvPr/>
        </p:nvCxnSpPr>
        <p:spPr>
          <a:xfrm>
            <a:off x="4496428" y="2729568"/>
            <a:ext cx="1750574" cy="565208"/>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id="{24BE24D6-FC81-4CFE-8A10-91307EF3BDCA}"/>
              </a:ext>
            </a:extLst>
          </p:cNvPr>
          <p:cNvCxnSpPr>
            <a:cxnSpLocks/>
          </p:cNvCxnSpPr>
          <p:nvPr/>
        </p:nvCxnSpPr>
        <p:spPr>
          <a:xfrm flipV="1">
            <a:off x="4557395" y="2276743"/>
            <a:ext cx="1538605" cy="944629"/>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2455725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40843" y="1068221"/>
            <a:ext cx="8692200" cy="5789779"/>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80793" y="1644164"/>
            <a:ext cx="4589175" cy="353943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vi-VN" sz="4000" dirty="0">
                <a:solidFill>
                  <a:prstClr val="black"/>
                </a:solidFill>
                <a:latin typeface="Times New Roman" panose="02020603050405020304" pitchFamily="18" charset="0"/>
                <a:cs typeface="Times New Roman" panose="02020603050405020304" pitchFamily="18" charset="0"/>
              </a:rPr>
              <a:t>Câu chuyện được kể bằng lời của nhân vật nào? Kể theo ngôi thứ mấy? Tác dụng của ngôi kể</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1448160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43AD73CF-5DA1-42FC-9538-F55EACA3D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2545" y="190066"/>
            <a:ext cx="1237116" cy="1324113"/>
          </a:xfrm>
          <a:prstGeom prst="rect">
            <a:avLst/>
          </a:prstGeom>
        </p:spPr>
      </p:pic>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29530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3.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tóm</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tắt</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505710" y="1469390"/>
            <a:ext cx="8500110" cy="4478404"/>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Ngôi</a:t>
            </a:r>
            <a:r>
              <a:rPr kumimoji="0" lang="en-US" altLang="zh-CN" sz="2000" b="1" i="0" u="none" strike="noStrike" kern="1200" cap="none" spc="0" normalizeH="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2000" b="1" i="0" u="none" strike="noStrike" kern="1200" cap="none" spc="0" normalizeH="0" noProof="0" dirty="0" err="1">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kể</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284833" y="2197479"/>
            <a:ext cx="6451230" cy="438578"/>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Ngôi thứ nhất, người kể chuyện xưng “tôi”</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2966741"/>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Phương</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đạt</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284139" y="3352167"/>
            <a:ext cx="6383048" cy="438578"/>
          </a:xfrm>
          <a:prstGeom prst="rect">
            <a:avLst/>
          </a:prstGeom>
          <a:noFill/>
        </p:spPr>
        <p:txBody>
          <a:bodyPr wrap="square" lIns="68577" tIns="34288" rIns="68577"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284139" y="4211118"/>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xứ</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268765" y="4630268"/>
            <a:ext cx="6645312" cy="1177241"/>
          </a:xfrm>
          <a:prstGeom prst="rect">
            <a:avLst/>
          </a:prstGeom>
          <a:noFill/>
        </p:spPr>
        <p:txBody>
          <a:bodyPr wrap="square" lIns="68577" tIns="34288" rIns="68577" bIns="34288"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Trích từ Khác biệt - thoát khỏi bầy đàn cạnh tranh, theo Dương Ngọc Lâm dịch, NXB Khoa học xã hội và An-pha-búc, Hà Nội, 2017.</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BBAF0CDE-AC83-4490-8217-383242AC8D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6000" l="9778" r="89778">
                        <a14:foregroundMark x1="48000" y1="93333" x2="48000" y2="93333"/>
                        <a14:foregroundMark x1="45778" y1="96444" x2="45778" y2="96444"/>
                        <a14:foregroundMark x1="54667" y1="92444" x2="54667" y2="92444"/>
                        <a14:foregroundMark x1="50222" y1="34667" x2="50222" y2="34667"/>
                        <a14:foregroundMark x1="53333" y1="5778" x2="53333" y2="5778"/>
                        <a14:foregroundMark x1="51111" y1="48000" x2="51111" y2="48000"/>
                      </a14:backgroundRemoval>
                    </a14:imgEffect>
                  </a14:imgLayer>
                </a14:imgProps>
              </a:ext>
            </a:extLst>
          </a:blip>
          <a:stretch>
            <a:fillRect/>
          </a:stretch>
        </p:blipFill>
        <p:spPr>
          <a:xfrm>
            <a:off x="-771787" y="2408517"/>
            <a:ext cx="5238591" cy="4150567"/>
          </a:xfrm>
          <a:prstGeom prst="rect">
            <a:avLst/>
          </a:prstGeom>
        </p:spPr>
      </p:pic>
    </p:spTree>
    <p:extLst>
      <p:ext uri="{BB962C8B-B14F-4D97-AF65-F5344CB8AC3E}">
        <p14:creationId xmlns:p14="http://schemas.microsoft.com/office/powerpoint/2010/main" val="7222533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p:bldP spid="31" grpId="0" animBg="1"/>
      <p:bldP spid="32" grpId="0" animBg="1"/>
      <p:bldP spid="33" grpId="0"/>
      <p:bldP spid="34" grpId="0" animBg="1"/>
      <p:bldP spid="35" grpId="0"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40843" y="1068221"/>
            <a:ext cx="8692200" cy="5789779"/>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098907" y="2522452"/>
            <a:ext cx="4589175" cy="169277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37963431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632125" y="41968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文本框 1">
            <a:extLst>
              <a:ext uri="{FF2B5EF4-FFF2-40B4-BE49-F238E27FC236}">
                <a16:creationId xmlns:a16="http://schemas.microsoft.com/office/drawing/2014/main" id="{170D89EF-37C0-4BFD-A8F3-369F1A27DD5E}"/>
              </a:ext>
            </a:extLst>
          </p:cNvPr>
          <p:cNvSpPr txBox="1"/>
          <p:nvPr/>
        </p:nvSpPr>
        <p:spPr>
          <a:xfrm>
            <a:off x="4848596" y="319449"/>
            <a:ext cx="23299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4.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Bố</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cục</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588635" y="1004463"/>
            <a:ext cx="8500110" cy="5052388"/>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484202" y="1383998"/>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108196" y="1223673"/>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1: Từ đầu =&gt; ước mong điều đó (nêu vấn đề)</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42141" y="1682398"/>
            <a:ext cx="6451230" cy="438578"/>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Mỗi người cần có sự khác biệt.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484202" y="2544602"/>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108196" y="2384277"/>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2: Tiếp =&gt; mười phân vẹn mười</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021857" y="2760572"/>
            <a:ext cx="6383048" cy="807909"/>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Những bằng chứng thể hiện sự khác biệt của số đông học sinh trong lớp và J</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484202" y="3951753"/>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108196" y="3923181"/>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vi-VN"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3: Tiếp =&gt; trong mỗi con người</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028102" y="4274051"/>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Cách để tại nên sự khác biệt.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78BA951D-4F5A-4100-8F92-FA4A974A69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sp>
        <p:nvSpPr>
          <p:cNvPr id="17" name="矩形 8">
            <a:extLst>
              <a:ext uri="{FF2B5EF4-FFF2-40B4-BE49-F238E27FC236}">
                <a16:creationId xmlns:a16="http://schemas.microsoft.com/office/drawing/2014/main" id="{77652BD4-6025-4A26-9B62-0E6F1835F180}"/>
              </a:ext>
            </a:extLst>
          </p:cNvPr>
          <p:cNvSpPr/>
          <p:nvPr/>
        </p:nvSpPr>
        <p:spPr>
          <a:xfrm>
            <a:off x="3484202" y="5026958"/>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8" name="矩形 9">
            <a:extLst>
              <a:ext uri="{FF2B5EF4-FFF2-40B4-BE49-F238E27FC236}">
                <a16:creationId xmlns:a16="http://schemas.microsoft.com/office/drawing/2014/main" id="{B4CCE8E9-DB64-430B-BE20-5BEA4F6A073D}"/>
              </a:ext>
            </a:extLst>
          </p:cNvPr>
          <p:cNvSpPr/>
          <p:nvPr/>
        </p:nvSpPr>
        <p:spPr>
          <a:xfrm>
            <a:off x="4108196" y="4998386"/>
            <a:ext cx="5211973"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lvl="0" algn="ctr">
              <a:defRPr/>
            </a:pPr>
            <a:r>
              <a:rPr lang="en-US" altLang="zh-CN" b="1">
                <a:solidFill>
                  <a:prstClr val="white"/>
                </a:solidFill>
                <a:latin typeface="Times New Roman" panose="02020603050405020304" pitchFamily="18" charset="0"/>
                <a:ea typeface="等线 Light" panose="02010600030101010101" pitchFamily="2" charset="-122"/>
                <a:cs typeface="Times New Roman" panose="02020603050405020304" pitchFamily="18" charset="0"/>
                <a:sym typeface="+mn-lt"/>
              </a:rPr>
              <a:t>Đoạn 4: Phần còn lại (kết luận vấn đề)</a:t>
            </a: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19" name="TextBox 15">
            <a:extLst>
              <a:ext uri="{FF2B5EF4-FFF2-40B4-BE49-F238E27FC236}">
                <a16:creationId xmlns:a16="http://schemas.microsoft.com/office/drawing/2014/main" id="{93BD0215-0738-4726-8480-A0A50E1B7919}"/>
              </a:ext>
            </a:extLst>
          </p:cNvPr>
          <p:cNvSpPr txBox="1"/>
          <p:nvPr/>
        </p:nvSpPr>
        <p:spPr>
          <a:xfrm>
            <a:off x="4028102" y="5349256"/>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Ý nghĩa của sự khác biệt thực sự.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136004350"/>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109427"/>
            <a:ext cx="5274861" cy="1938992"/>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II. </a:t>
            </a:r>
            <a:r>
              <a:rPr kumimoji="1" lang="en-US" altLang="zh-CN" sz="6000" b="1" dirty="0" err="1">
                <a:solidFill>
                  <a:prstClr val="white"/>
                </a:solidFill>
                <a:latin typeface="Times New Roman" panose="02020603050405020304" pitchFamily="18" charset="0"/>
                <a:cs typeface="Times New Roman" panose="02020603050405020304" pitchFamily="18" charset="0"/>
              </a:rPr>
              <a:t>Khám</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phá</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văn</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bản</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28303562"/>
      </p:ext>
    </p:extLst>
  </p:cSld>
  <p:clrMapOvr>
    <a:masterClrMapping/>
  </p:clrMapOvr>
  <p:transition spd="slow" advClick="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68230-CFAC-4E5D-8B52-53AF71DF56F5}"/>
              </a:ext>
            </a:extLst>
          </p:cNvPr>
          <p:cNvPicPr>
            <a:picLocks noChangeAspect="1"/>
          </p:cNvPicPr>
          <p:nvPr/>
        </p:nvPicPr>
        <p:blipFill>
          <a:blip r:embed="rId2"/>
          <a:stretch>
            <a:fillRect/>
          </a:stretch>
        </p:blipFill>
        <p:spPr>
          <a:xfrm>
            <a:off x="1761688" y="0"/>
            <a:ext cx="8019875" cy="6858000"/>
          </a:xfrm>
          <a:prstGeom prst="rect">
            <a:avLst/>
          </a:prstGeom>
        </p:spPr>
      </p:pic>
    </p:spTree>
    <p:extLst>
      <p:ext uri="{BB962C8B-B14F-4D97-AF65-F5344CB8AC3E}">
        <p14:creationId xmlns:p14="http://schemas.microsoft.com/office/powerpoint/2010/main" val="2576871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68230-CFAC-4E5D-8B52-53AF71DF56F5}"/>
              </a:ext>
            </a:extLst>
          </p:cNvPr>
          <p:cNvPicPr>
            <a:picLocks noChangeAspect="1"/>
          </p:cNvPicPr>
          <p:nvPr/>
        </p:nvPicPr>
        <p:blipFill>
          <a:blip r:embed="rId2"/>
          <a:stretch>
            <a:fillRect/>
          </a:stretch>
        </p:blipFill>
        <p:spPr>
          <a:xfrm>
            <a:off x="1519805" y="0"/>
            <a:ext cx="9152389" cy="6858000"/>
          </a:xfrm>
          <a:prstGeom prst="rect">
            <a:avLst/>
          </a:prstGeom>
        </p:spPr>
      </p:pic>
      <p:sp>
        <p:nvSpPr>
          <p:cNvPr id="4" name="Rectangle: Rounded Corners 3">
            <a:extLst>
              <a:ext uri="{FF2B5EF4-FFF2-40B4-BE49-F238E27FC236}">
                <a16:creationId xmlns:a16="http://schemas.microsoft.com/office/drawing/2014/main" id="{F1359431-3F37-410F-8AD0-DA534965D16D}"/>
              </a:ext>
            </a:extLst>
          </p:cNvPr>
          <p:cNvSpPr/>
          <p:nvPr/>
        </p:nvSpPr>
        <p:spPr>
          <a:xfrm>
            <a:off x="1838586" y="1812023"/>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2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loại</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khác</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biệt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loại</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vô</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67F60B-8467-4F8D-B03B-F5C16CD9EF95}"/>
              </a:ext>
            </a:extLst>
          </p:cNvPr>
          <p:cNvSpPr/>
          <p:nvPr/>
        </p:nvSpPr>
        <p:spPr>
          <a:xfrm>
            <a:off x="1838586" y="3061983"/>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Tác giả có tham gia, xưng tôi và chia sẻ trải nghiệm của chính mình</a:t>
            </a:r>
          </a:p>
        </p:txBody>
      </p:sp>
      <p:sp>
        <p:nvSpPr>
          <p:cNvPr id="6" name="Rectangle: Rounded Corners 5">
            <a:extLst>
              <a:ext uri="{FF2B5EF4-FFF2-40B4-BE49-F238E27FC236}">
                <a16:creationId xmlns:a16="http://schemas.microsoft.com/office/drawing/2014/main" id="{4C039F6A-D764-45FE-9E32-C0F0B3DB3F52}"/>
              </a:ext>
            </a:extLst>
          </p:cNvPr>
          <p:cNvSpPr/>
          <p:nvPr/>
        </p:nvSpPr>
        <p:spPr>
          <a:xfrm>
            <a:off x="1838585" y="3896688"/>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 tập của thầy giáo và cách giải quyết nhiệm vụ của học sinh</a:t>
            </a:r>
          </a:p>
        </p:txBody>
      </p:sp>
      <p:sp>
        <p:nvSpPr>
          <p:cNvPr id="7" name="Rectangle: Rounded Corners 6">
            <a:extLst>
              <a:ext uri="{FF2B5EF4-FFF2-40B4-BE49-F238E27FC236}">
                <a16:creationId xmlns:a16="http://schemas.microsoft.com/office/drawing/2014/main" id="{611C6AE5-5FA2-429B-B431-C9733206C8DB}"/>
              </a:ext>
            </a:extLst>
          </p:cNvPr>
          <p:cNvSpPr/>
          <p:nvPr/>
        </p:nvSpPr>
        <p:spPr>
          <a:xfrm>
            <a:off x="1838585" y="4874006"/>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Hai sự khác biệt </a:t>
            </a:r>
          </a:p>
        </p:txBody>
      </p:sp>
      <p:sp>
        <p:nvSpPr>
          <p:cNvPr id="8" name="Rectangle: Rounded Corners 7">
            <a:extLst>
              <a:ext uri="{FF2B5EF4-FFF2-40B4-BE49-F238E27FC236}">
                <a16:creationId xmlns:a16="http://schemas.microsoft.com/office/drawing/2014/main" id="{2D8C76F6-7CC9-468B-8A55-4F0E8866C4F6}"/>
              </a:ext>
            </a:extLst>
          </p:cNvPr>
          <p:cNvSpPr/>
          <p:nvPr/>
        </p:nvSpPr>
        <p:spPr>
          <a:xfrm>
            <a:off x="1838585" y="5851324"/>
            <a:ext cx="8640661" cy="5452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Bàn luận về hai sự khác biệt</a:t>
            </a:r>
          </a:p>
        </p:txBody>
      </p:sp>
    </p:spTree>
    <p:extLst>
      <p:ext uri="{BB962C8B-B14F-4D97-AF65-F5344CB8AC3E}">
        <p14:creationId xmlns:p14="http://schemas.microsoft.com/office/powerpoint/2010/main" val="23382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172481" y="2502247"/>
            <a:ext cx="47788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KHỞI ĐỘNG</a:t>
            </a:r>
          </a:p>
        </p:txBody>
      </p:sp>
    </p:spTree>
    <p:extLst>
      <p:ext uri="{BB962C8B-B14F-4D97-AF65-F5344CB8AC3E}">
        <p14:creationId xmlns:p14="http://schemas.microsoft.com/office/powerpoint/2010/main" val="906841098"/>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5006499"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1. Mục đích của văn bản</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文本框 5">
            <a:extLst>
              <a:ext uri="{FF2B5EF4-FFF2-40B4-BE49-F238E27FC236}">
                <a16:creationId xmlns:a16="http://schemas.microsoft.com/office/drawing/2014/main" id="{7AF6C7B5-910F-4A20-89DF-E509D9F62898}"/>
              </a:ext>
            </a:extLst>
          </p:cNvPr>
          <p:cNvSpPr txBox="1"/>
          <p:nvPr/>
        </p:nvSpPr>
        <p:spPr>
          <a:xfrm>
            <a:off x="6714046" y="2645369"/>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K</a:t>
            </a:r>
            <a:r>
              <a:rPr lang="vi-VN" sz="2800" b="1" dirty="0">
                <a:solidFill>
                  <a:prstClr val="black"/>
                </a:solidFill>
                <a:latin typeface="Times New Roman" panose="02020603050405020304" pitchFamily="18" charset="0"/>
                <a:cs typeface="Times New Roman" panose="02020603050405020304" pitchFamily="18" charset="0"/>
              </a:rPr>
              <a:t>hông hướng đến mục đích chính là kể chuyện</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nvGrpSpPr>
          <p:cNvPr id="50" name="组合 21">
            <a:extLst>
              <a:ext uri="{FF2B5EF4-FFF2-40B4-BE49-F238E27FC236}">
                <a16:creationId xmlns:a16="http://schemas.microsoft.com/office/drawing/2014/main" id="{7DBCB58D-0E68-40CD-95C6-F58C4176720D}"/>
              </a:ext>
            </a:extLst>
          </p:cNvPr>
          <p:cNvGrpSpPr/>
          <p:nvPr/>
        </p:nvGrpSpPr>
        <p:grpSpPr>
          <a:xfrm>
            <a:off x="5503068" y="4155506"/>
            <a:ext cx="951230" cy="951230"/>
            <a:chOff x="5998" y="2056"/>
            <a:chExt cx="1498" cy="1498"/>
          </a:xfrm>
        </p:grpSpPr>
        <p:pic>
          <p:nvPicPr>
            <p:cNvPr id="51" name="图片 22">
              <a:extLst>
                <a:ext uri="{FF2B5EF4-FFF2-40B4-BE49-F238E27FC236}">
                  <a16:creationId xmlns:a16="http://schemas.microsoft.com/office/drawing/2014/main" id="{1701CEC3-9B5D-4C73-9D44-808C0CD0E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52" name="椭圆 23">
              <a:extLst>
                <a:ext uri="{FF2B5EF4-FFF2-40B4-BE49-F238E27FC236}">
                  <a16:creationId xmlns:a16="http://schemas.microsoft.com/office/drawing/2014/main" id="{5E1D5359-8DE5-4143-8625-431DE032F567}"/>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30">
            <a:extLst>
              <a:ext uri="{FF2B5EF4-FFF2-40B4-BE49-F238E27FC236}">
                <a16:creationId xmlns:a16="http://schemas.microsoft.com/office/drawing/2014/main" id="{7EFE1044-FF81-4C22-A3ED-8B2F0A3AE623}"/>
              </a:ext>
            </a:extLst>
          </p:cNvPr>
          <p:cNvCxnSpPr/>
          <p:nvPr/>
        </p:nvCxnSpPr>
        <p:spPr>
          <a:xfrm>
            <a:off x="6714046" y="5729427"/>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
        <p:nvSpPr>
          <p:cNvPr id="55" name="文本框 18">
            <a:extLst>
              <a:ext uri="{FF2B5EF4-FFF2-40B4-BE49-F238E27FC236}">
                <a16:creationId xmlns:a16="http://schemas.microsoft.com/office/drawing/2014/main" id="{1E514936-85B3-487F-B935-81FF28D08A86}"/>
              </a:ext>
            </a:extLst>
          </p:cNvPr>
          <p:cNvSpPr txBox="1"/>
          <p:nvPr/>
        </p:nvSpPr>
        <p:spPr>
          <a:xfrm>
            <a:off x="6714046" y="4495434"/>
            <a:ext cx="5108819" cy="954107"/>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Rút</a:t>
            </a:r>
            <a:r>
              <a:rPr lang="en-US" sz="2800" b="1" dirty="0">
                <a:solidFill>
                  <a:prstClr val="black"/>
                </a:solidFill>
                <a:latin typeface="Times New Roman" panose="02020603050405020304" pitchFamily="18" charset="0"/>
                <a:cs typeface="Times New Roman" panose="02020603050405020304" pitchFamily="18" charset="0"/>
              </a:rPr>
              <a:t> ra </a:t>
            </a:r>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mới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trọng</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1854200" y="3140776"/>
            <a:ext cx="1548822" cy="523220"/>
          </a:xfrm>
          <a:prstGeom prst="rect">
            <a:avLst/>
          </a:prstGeom>
          <a:noFill/>
        </p:spPr>
        <p:txBody>
          <a:bodyPr wrap="non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Mục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đích</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9486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par>
                                <p:cTn id="27" presetID="16" presetClass="entr" presetSubtype="2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inVertical)">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5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5006499"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1. Mục đích của văn bản</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1384995"/>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K</a:t>
            </a:r>
            <a:r>
              <a:rPr lang="vi-VN" sz="2800" b="1" dirty="0">
                <a:solidFill>
                  <a:prstClr val="black"/>
                </a:solidFill>
                <a:latin typeface="Times New Roman" panose="02020603050405020304" pitchFamily="18" charset="0"/>
                <a:cs typeface="Times New Roman" panose="02020603050405020304" pitchFamily="18" charset="0"/>
              </a:rPr>
              <a:t>hông toát lên từ câu chuyện mà được lấy từ lời bàn luận của tác giả. </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algn="ctr"/>
            <a:r>
              <a:rPr lang="en-US" sz="2800" dirty="0" err="1">
                <a:solidFill>
                  <a:srgbClr val="C00000"/>
                </a:solidFill>
                <a:latin typeface="Times New Roman" panose="02020603050405020304" pitchFamily="18" charset="0"/>
                <a:cs typeface="Times New Roman" panose="02020603050405020304" pitchFamily="18" charset="0"/>
              </a:rPr>
              <a:t>Tên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bản</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5806105" y="4374035"/>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8037576" y="4404828"/>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000600" y="4387632"/>
            <a:ext cx="1815882" cy="1384995"/>
          </a:xfrm>
          <a:prstGeom prst="rect">
            <a:avLst/>
          </a:prstGeom>
        </p:spPr>
      </p:pic>
      <p:sp>
        <p:nvSpPr>
          <p:cNvPr id="14" name="文本框 5">
            <a:extLst>
              <a:ext uri="{FF2B5EF4-FFF2-40B4-BE49-F238E27FC236}">
                <a16:creationId xmlns:a16="http://schemas.microsoft.com/office/drawing/2014/main" id="{B67C93B7-0B0C-41EE-85E5-274994EE258A}"/>
              </a:ext>
            </a:extLst>
          </p:cNvPr>
          <p:cNvSpPr txBox="1"/>
          <p:nvPr/>
        </p:nvSpPr>
        <p:spPr>
          <a:xfrm>
            <a:off x="823404" y="5183315"/>
            <a:ext cx="5108819" cy="523220"/>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=&gt;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luận</a:t>
            </a:r>
            <a:endParaRPr kumimoji="0" lang="en-US" sz="2800" b="1"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0894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par>
                                <p:cTn id="27" presetID="16" presetClass="entr" presetSubtype="2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barn(inVertical)">
                                      <p:cBhvr>
                                        <p:cTn id="29" dur="500"/>
                                        <p:tgtEl>
                                          <p:spTgt spid="53"/>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516849" y="441597"/>
            <a:ext cx="7304168" cy="1200329"/>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2. </a:t>
            </a:r>
            <a:r>
              <a:rPr kumimoji="1" lang="en-US" altLang="zh-CN" sz="3600" b="1" dirty="0" err="1">
                <a:solidFill>
                  <a:srgbClr val="002060"/>
                </a:solidFill>
                <a:latin typeface="Times New Roman" panose="02020603050405020304" pitchFamily="18" charset="0"/>
                <a:cs typeface="Times New Roman" panose="02020603050405020304" pitchFamily="18" charset="0"/>
              </a:rPr>
              <a:t>Bằng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chứng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thể</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hiện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hai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loại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khác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3212686"/>
            <a:ext cx="3612859"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nl-NL"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luận nhóm và hoàn thành phiếu học tập số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36115483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88282D-C061-4006-9299-ECEACE5606DE}"/>
              </a:ext>
            </a:extLst>
          </p:cNvPr>
          <p:cNvGrpSpPr>
            <a:grpSpLocks/>
          </p:cNvGrpSpPr>
          <p:nvPr/>
        </p:nvGrpSpPr>
        <p:grpSpPr bwMode="auto">
          <a:xfrm>
            <a:off x="402673" y="385894"/>
            <a:ext cx="11417416" cy="6289226"/>
            <a:chOff x="1190" y="1023"/>
            <a:chExt cx="9160" cy="5889"/>
          </a:xfrm>
        </p:grpSpPr>
        <p:sp>
          <p:nvSpPr>
            <p:cNvPr id="3" name="AutoShape 3">
              <a:extLst>
                <a:ext uri="{FF2B5EF4-FFF2-40B4-BE49-F238E27FC236}">
                  <a16:creationId xmlns:a16="http://schemas.microsoft.com/office/drawing/2014/main" id="{5C420988-E47D-42CD-84E4-239423232A94}"/>
                </a:ext>
              </a:extLst>
            </p:cNvPr>
            <p:cNvSpPr>
              <a:spLocks noChangeArrowheads="1"/>
            </p:cNvSpPr>
            <p:nvPr/>
          </p:nvSpPr>
          <p:spPr bwMode="auto">
            <a:xfrm>
              <a:off x="1190" y="1644"/>
              <a:ext cx="9160" cy="5268"/>
            </a:xfrm>
            <a:prstGeom prst="roundRect">
              <a:avLst>
                <a:gd name="adj" fmla="val 5088"/>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oup 3">
              <a:extLst>
                <a:ext uri="{FF2B5EF4-FFF2-40B4-BE49-F238E27FC236}">
                  <a16:creationId xmlns:a16="http://schemas.microsoft.com/office/drawing/2014/main" id="{38287B2B-5067-4FEF-920D-EEBD5E038E2C}"/>
                </a:ext>
              </a:extLst>
            </p:cNvPr>
            <p:cNvGrpSpPr>
              <a:grpSpLocks/>
            </p:cNvGrpSpPr>
            <p:nvPr/>
          </p:nvGrpSpPr>
          <p:grpSpPr bwMode="auto">
            <a:xfrm>
              <a:off x="1297" y="1592"/>
              <a:ext cx="8965" cy="5310"/>
              <a:chOff x="1512" y="1072"/>
              <a:chExt cx="8965" cy="5310"/>
            </a:xfrm>
          </p:grpSpPr>
          <p:sp>
            <p:nvSpPr>
              <p:cNvPr id="6" name="AutoShape 5">
                <a:extLst>
                  <a:ext uri="{FF2B5EF4-FFF2-40B4-BE49-F238E27FC236}">
                    <a16:creationId xmlns:a16="http://schemas.microsoft.com/office/drawing/2014/main" id="{0BE8B055-D804-49CF-9FAD-813B0A52F963}"/>
                  </a:ext>
                </a:extLst>
              </p:cNvPr>
              <p:cNvSpPr>
                <a:spLocks noChangeArrowheads="1"/>
              </p:cNvSpPr>
              <p:nvPr/>
            </p:nvSpPr>
            <p:spPr bwMode="auto">
              <a:xfrm>
                <a:off x="4028" y="5602"/>
                <a:ext cx="4140" cy="780"/>
              </a:xfrm>
              <a:prstGeom prst="roundRect">
                <a:avLst>
                  <a:gd name="adj" fmla="val 16667"/>
                </a:avLst>
              </a:prstGeom>
              <a:solidFill>
                <a:srgbClr val="ED7D31">
                  <a:lumMod val="40000"/>
                  <a:lumOff val="6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VẤN ĐỀ CẦN BÀN LUẬN</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7" name="AutoShape 6">
                <a:extLst>
                  <a:ext uri="{FF2B5EF4-FFF2-40B4-BE49-F238E27FC236}">
                    <a16:creationId xmlns:a16="http://schemas.microsoft.com/office/drawing/2014/main" id="{328026C1-3FA4-4C05-9801-4CAE4114A139}"/>
                  </a:ext>
                </a:extLst>
              </p:cNvPr>
              <p:cNvSpPr>
                <a:spLocks noChangeArrowheads="1"/>
              </p:cNvSpPr>
              <p:nvPr/>
            </p:nvSpPr>
            <p:spPr bwMode="auto">
              <a:xfrm>
                <a:off x="2302" y="4071"/>
                <a:ext cx="3270" cy="78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Ý KIẾN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8" name="AutoShape 7">
                <a:extLst>
                  <a:ext uri="{FF2B5EF4-FFF2-40B4-BE49-F238E27FC236}">
                    <a16:creationId xmlns:a16="http://schemas.microsoft.com/office/drawing/2014/main" id="{D0DCFD62-FF7C-44D5-9C3D-99FFE58A16E2}"/>
                  </a:ext>
                </a:extLst>
              </p:cNvPr>
              <p:cNvSpPr>
                <a:spLocks noChangeArrowheads="1"/>
              </p:cNvSpPr>
              <p:nvPr/>
            </p:nvSpPr>
            <p:spPr bwMode="auto">
              <a:xfrm>
                <a:off x="6592" y="4043"/>
                <a:ext cx="3270" cy="78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Ý KIẾN 2</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id="{85EC26D7-9707-4C87-A5E4-284BF21AAFF9}"/>
                  </a:ext>
                </a:extLst>
              </p:cNvPr>
              <p:cNvSpPr>
                <a:spLocks noChangeArrowheads="1"/>
              </p:cNvSpPr>
              <p:nvPr/>
            </p:nvSpPr>
            <p:spPr bwMode="auto">
              <a:xfrm>
                <a:off x="3642" y="1241"/>
                <a:ext cx="2130" cy="2400"/>
              </a:xfrm>
              <a:prstGeom prst="rect">
                <a:avLst/>
              </a:prstGeom>
              <a:solidFill>
                <a:srgbClr val="70AD47">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LÍ LẼ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0" name="Rectangle 9">
                <a:extLst>
                  <a:ext uri="{FF2B5EF4-FFF2-40B4-BE49-F238E27FC236}">
                    <a16:creationId xmlns:a16="http://schemas.microsoft.com/office/drawing/2014/main" id="{BA8F6448-FBD3-4A61-A913-7350B9048B1E}"/>
                  </a:ext>
                </a:extLst>
              </p:cNvPr>
              <p:cNvSpPr>
                <a:spLocks noChangeArrowheads="1"/>
              </p:cNvSpPr>
              <p:nvPr/>
            </p:nvSpPr>
            <p:spPr bwMode="auto">
              <a:xfrm>
                <a:off x="1512" y="1241"/>
                <a:ext cx="2130" cy="2400"/>
              </a:xfrm>
              <a:prstGeom prst="rect">
                <a:avLst/>
              </a:prstGeom>
              <a:solidFill>
                <a:srgbClr val="70AD47">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BẰNG CHỨNG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1" name="Rectangle 10">
                <a:extLst>
                  <a:ext uri="{FF2B5EF4-FFF2-40B4-BE49-F238E27FC236}">
                    <a16:creationId xmlns:a16="http://schemas.microsoft.com/office/drawing/2014/main" id="{973FD4C1-2BDD-401D-B5D8-1ED785D34C23}"/>
                  </a:ext>
                </a:extLst>
              </p:cNvPr>
              <p:cNvSpPr>
                <a:spLocks noChangeArrowheads="1"/>
              </p:cNvSpPr>
              <p:nvPr/>
            </p:nvSpPr>
            <p:spPr bwMode="auto">
              <a:xfrm>
                <a:off x="8347" y="1255"/>
                <a:ext cx="2130" cy="2407"/>
              </a:xfrm>
              <a:prstGeom prst="rect">
                <a:avLst/>
              </a:prstGeom>
              <a:solidFill>
                <a:srgbClr val="4472C4">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LÍ LẼ</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sp>
            <p:nvSpPr>
              <p:cNvPr id="12" name="Rectangle 11">
                <a:extLst>
                  <a:ext uri="{FF2B5EF4-FFF2-40B4-BE49-F238E27FC236}">
                    <a16:creationId xmlns:a16="http://schemas.microsoft.com/office/drawing/2014/main" id="{9C63F14A-FA46-4D27-A899-55EFBDFF6785}"/>
                  </a:ext>
                </a:extLst>
              </p:cNvPr>
              <p:cNvSpPr>
                <a:spLocks noChangeArrowheads="1"/>
              </p:cNvSpPr>
              <p:nvPr/>
            </p:nvSpPr>
            <p:spPr bwMode="auto">
              <a:xfrm>
                <a:off x="6193" y="1255"/>
                <a:ext cx="2130" cy="2407"/>
              </a:xfrm>
              <a:prstGeom prst="rect">
                <a:avLst/>
              </a:prstGeom>
              <a:solidFill>
                <a:srgbClr val="4472C4">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BẰNG CHỨNG</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a:t>
                </a: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a:t>
                </a:r>
              </a:p>
            </p:txBody>
          </p:sp>
          <p:cxnSp>
            <p:nvCxnSpPr>
              <p:cNvPr id="13" name="AutoShape 12">
                <a:extLst>
                  <a:ext uri="{FF2B5EF4-FFF2-40B4-BE49-F238E27FC236}">
                    <a16:creationId xmlns:a16="http://schemas.microsoft.com/office/drawing/2014/main" id="{D18BF477-7BF5-4227-B03A-00EB1DC244F9}"/>
                  </a:ext>
                </a:extLst>
              </p:cNvPr>
              <p:cNvCxnSpPr>
                <a:cxnSpLocks noChangeShapeType="1"/>
              </p:cNvCxnSpPr>
              <p:nvPr/>
            </p:nvCxnSpPr>
            <p:spPr bwMode="auto">
              <a:xfrm flipH="1">
                <a:off x="6361" y="4823"/>
                <a:ext cx="1933" cy="779"/>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AutoShape 13">
                <a:extLst>
                  <a:ext uri="{FF2B5EF4-FFF2-40B4-BE49-F238E27FC236}">
                    <a16:creationId xmlns:a16="http://schemas.microsoft.com/office/drawing/2014/main" id="{1ED2A985-03FE-4443-8B12-7583E8BF63E8}"/>
                  </a:ext>
                </a:extLst>
              </p:cNvPr>
              <p:cNvCxnSpPr>
                <a:cxnSpLocks noChangeShapeType="1"/>
                <a:endCxn id="6" idx="0"/>
              </p:cNvCxnSpPr>
              <p:nvPr/>
            </p:nvCxnSpPr>
            <p:spPr bwMode="auto">
              <a:xfrm>
                <a:off x="4045" y="4864"/>
                <a:ext cx="2053" cy="738"/>
              </a:xfrm>
              <a:prstGeom prst="straightConnector1">
                <a:avLst/>
              </a:prstGeom>
              <a:noFill/>
              <a:ln w="63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5" name="AutoShape 14">
                <a:extLst>
                  <a:ext uri="{FF2B5EF4-FFF2-40B4-BE49-F238E27FC236}">
                    <a16:creationId xmlns:a16="http://schemas.microsoft.com/office/drawing/2014/main" id="{8459F2F9-BE31-44CE-B403-17DCA789FCAF}"/>
                  </a:ext>
                </a:extLst>
              </p:cNvPr>
              <p:cNvCxnSpPr>
                <a:cxnSpLocks noChangeShapeType="1"/>
              </p:cNvCxnSpPr>
              <p:nvPr/>
            </p:nvCxnSpPr>
            <p:spPr bwMode="auto">
              <a:xfrm>
                <a:off x="3659" y="1072"/>
                <a:ext cx="0" cy="21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6" name="AutoShape 15">
                <a:extLst>
                  <a:ext uri="{FF2B5EF4-FFF2-40B4-BE49-F238E27FC236}">
                    <a16:creationId xmlns:a16="http://schemas.microsoft.com/office/drawing/2014/main" id="{59C73446-863E-45ED-8EE3-FA9F6ABF7D6E}"/>
                  </a:ext>
                </a:extLst>
              </p:cNvPr>
              <p:cNvCxnSpPr>
                <a:cxnSpLocks noChangeShapeType="1"/>
              </p:cNvCxnSpPr>
              <p:nvPr/>
            </p:nvCxnSpPr>
            <p:spPr bwMode="auto">
              <a:xfrm>
                <a:off x="8341" y="1124"/>
                <a:ext cx="0" cy="19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grpSp>
        <p:sp>
          <p:nvSpPr>
            <p:cNvPr id="5" name="AutoShape 16">
              <a:extLst>
                <a:ext uri="{FF2B5EF4-FFF2-40B4-BE49-F238E27FC236}">
                  <a16:creationId xmlns:a16="http://schemas.microsoft.com/office/drawing/2014/main" id="{FB0FD89E-AD6A-49DD-970E-B7FD526E94A5}"/>
                </a:ext>
              </a:extLst>
            </p:cNvPr>
            <p:cNvSpPr>
              <a:spLocks noChangeArrowheads="1"/>
            </p:cNvSpPr>
            <p:nvPr/>
          </p:nvSpPr>
          <p:spPr bwMode="auto">
            <a:xfrm>
              <a:off x="4358" y="1023"/>
              <a:ext cx="3336" cy="283"/>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Hoàn</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thành</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sơ</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đồ</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dưới</a:t>
              </a:r>
              <a:r>
                <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r>
                <a:rPr kumimoji="0" lang="en-US" sz="2000" b="0" i="0" u="none" strike="noStrike" kern="1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rPr>
                <a:t>đây</a:t>
              </a:r>
              <a:endPar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grpSp>
      <p:sp>
        <p:nvSpPr>
          <p:cNvPr id="17" name="AutoShape 6">
            <a:extLst>
              <a:ext uri="{FF2B5EF4-FFF2-40B4-BE49-F238E27FC236}">
                <a16:creationId xmlns:a16="http://schemas.microsoft.com/office/drawing/2014/main" id="{250ADE06-114E-4A12-A1A0-FD237E557F2A}"/>
              </a:ext>
            </a:extLst>
          </p:cNvPr>
          <p:cNvSpPr>
            <a:spLocks noChangeArrowheads="1"/>
          </p:cNvSpPr>
          <p:nvPr/>
        </p:nvSpPr>
        <p:spPr bwMode="auto">
          <a:xfrm>
            <a:off x="5872672" y="230719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B1</a:t>
            </a:r>
            <a:endParaRPr lang="en-US" sz="1200" kern="100">
              <a:effectLst/>
              <a:latin typeface="Times New Roman" panose="02020603050405020304" pitchFamily="18" charset="0"/>
              <a:ea typeface="SimSun" panose="02010600030101010101" pitchFamily="2" charset="-122"/>
            </a:endParaRPr>
          </a:p>
        </p:txBody>
      </p:sp>
      <p:sp>
        <p:nvSpPr>
          <p:cNvPr id="18" name="AutoShape 6">
            <a:extLst>
              <a:ext uri="{FF2B5EF4-FFF2-40B4-BE49-F238E27FC236}">
                <a16:creationId xmlns:a16="http://schemas.microsoft.com/office/drawing/2014/main" id="{51502EDE-CECF-4030-A29F-E911CEA8163C}"/>
              </a:ext>
            </a:extLst>
          </p:cNvPr>
          <p:cNvSpPr>
            <a:spLocks noChangeArrowheads="1"/>
          </p:cNvSpPr>
          <p:nvPr/>
        </p:nvSpPr>
        <p:spPr bwMode="auto">
          <a:xfrm>
            <a:off x="5933632" y="543139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B3</a:t>
            </a:r>
            <a:endParaRPr lang="en-US" sz="1200" kern="100">
              <a:effectLst/>
              <a:latin typeface="Times New Roman" panose="02020603050405020304" pitchFamily="18" charset="0"/>
              <a:ea typeface="SimSun" panose="02010600030101010101" pitchFamily="2" charset="-122"/>
            </a:endParaRPr>
          </a:p>
        </p:txBody>
      </p:sp>
      <p:sp>
        <p:nvSpPr>
          <p:cNvPr id="19" name="AutoShape 6">
            <a:extLst>
              <a:ext uri="{FF2B5EF4-FFF2-40B4-BE49-F238E27FC236}">
                <a16:creationId xmlns:a16="http://schemas.microsoft.com/office/drawing/2014/main" id="{4356825F-F4A3-4DA7-83C2-87D15D0B7CD0}"/>
              </a:ext>
            </a:extLst>
          </p:cNvPr>
          <p:cNvSpPr>
            <a:spLocks noChangeArrowheads="1"/>
          </p:cNvSpPr>
          <p:nvPr/>
        </p:nvSpPr>
        <p:spPr bwMode="auto">
          <a:xfrm>
            <a:off x="5893627" y="4433178"/>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B2</a:t>
            </a:r>
            <a:endParaRPr lang="en-US" sz="1200" kern="100">
              <a:effectLst/>
              <a:latin typeface="Times New Roman" panose="02020603050405020304" pitchFamily="18" charset="0"/>
              <a:ea typeface="SimSun" panose="02010600030101010101" pitchFamily="2" charset="-122"/>
            </a:endParaRPr>
          </a:p>
        </p:txBody>
      </p:sp>
      <p:cxnSp>
        <p:nvCxnSpPr>
          <p:cNvPr id="20" name="AutoShape 12">
            <a:extLst>
              <a:ext uri="{FF2B5EF4-FFF2-40B4-BE49-F238E27FC236}">
                <a16:creationId xmlns:a16="http://schemas.microsoft.com/office/drawing/2014/main" id="{745FE175-0B4B-4E2A-9E74-6294DD17104B}"/>
              </a:ext>
            </a:extLst>
          </p:cNvPr>
          <p:cNvCxnSpPr>
            <a:cxnSpLocks noChangeShapeType="1"/>
          </p:cNvCxnSpPr>
          <p:nvPr/>
        </p:nvCxnSpPr>
        <p:spPr bwMode="auto">
          <a:xfrm>
            <a:off x="7383352" y="3765888"/>
            <a:ext cx="314750" cy="399071"/>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AutoShape 12">
            <a:extLst>
              <a:ext uri="{FF2B5EF4-FFF2-40B4-BE49-F238E27FC236}">
                <a16:creationId xmlns:a16="http://schemas.microsoft.com/office/drawing/2014/main" id="{E8E1B25D-64EF-48A8-96CA-149B9F6F64D5}"/>
              </a:ext>
            </a:extLst>
          </p:cNvPr>
          <p:cNvCxnSpPr>
            <a:cxnSpLocks noChangeShapeType="1"/>
          </p:cNvCxnSpPr>
          <p:nvPr/>
        </p:nvCxnSpPr>
        <p:spPr bwMode="auto">
          <a:xfrm flipH="1">
            <a:off x="4462338" y="3799893"/>
            <a:ext cx="323776" cy="366585"/>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82655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C35E5D-91CA-4EAC-A0A2-884519FD029F}"/>
              </a:ext>
            </a:extLst>
          </p:cNvPr>
          <p:cNvGrpSpPr>
            <a:grpSpLocks/>
          </p:cNvGrpSpPr>
          <p:nvPr/>
        </p:nvGrpSpPr>
        <p:grpSpPr bwMode="auto">
          <a:xfrm>
            <a:off x="492154" y="367119"/>
            <a:ext cx="11207692" cy="6298924"/>
            <a:chOff x="1202" y="1260"/>
            <a:chExt cx="9160" cy="5714"/>
          </a:xfrm>
        </p:grpSpPr>
        <p:sp>
          <p:nvSpPr>
            <p:cNvPr id="3" name="AutoShape 3">
              <a:extLst>
                <a:ext uri="{FF2B5EF4-FFF2-40B4-BE49-F238E27FC236}">
                  <a16:creationId xmlns:a16="http://schemas.microsoft.com/office/drawing/2014/main" id="{9F211F43-D714-4350-AFDD-B1C21A5ABED6}"/>
                </a:ext>
              </a:extLst>
            </p:cNvPr>
            <p:cNvSpPr>
              <a:spLocks noChangeArrowheads="1"/>
            </p:cNvSpPr>
            <p:nvPr/>
          </p:nvSpPr>
          <p:spPr bwMode="auto">
            <a:xfrm>
              <a:off x="1202" y="1706"/>
              <a:ext cx="9160" cy="5268"/>
            </a:xfrm>
            <a:prstGeom prst="roundRect">
              <a:avLst>
                <a:gd name="adj" fmla="val 5088"/>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oup 3">
              <a:extLst>
                <a:ext uri="{FF2B5EF4-FFF2-40B4-BE49-F238E27FC236}">
                  <a16:creationId xmlns:a16="http://schemas.microsoft.com/office/drawing/2014/main" id="{9EC7BF97-7CBA-44E6-AE1A-42B65DAEBA13}"/>
                </a:ext>
              </a:extLst>
            </p:cNvPr>
            <p:cNvGrpSpPr>
              <a:grpSpLocks/>
            </p:cNvGrpSpPr>
            <p:nvPr/>
          </p:nvGrpSpPr>
          <p:grpSpPr bwMode="auto">
            <a:xfrm>
              <a:off x="1297" y="1592"/>
              <a:ext cx="8965" cy="5310"/>
              <a:chOff x="1512" y="1072"/>
              <a:chExt cx="8965" cy="5310"/>
            </a:xfrm>
          </p:grpSpPr>
          <p:sp>
            <p:nvSpPr>
              <p:cNvPr id="6" name="AutoShape 5">
                <a:extLst>
                  <a:ext uri="{FF2B5EF4-FFF2-40B4-BE49-F238E27FC236}">
                    <a16:creationId xmlns:a16="http://schemas.microsoft.com/office/drawing/2014/main" id="{A46EA9EC-90C6-41E9-8218-75FF3DA3EABF}"/>
                  </a:ext>
                </a:extLst>
              </p:cNvPr>
              <p:cNvSpPr>
                <a:spLocks noChangeArrowheads="1"/>
              </p:cNvSpPr>
              <p:nvPr/>
            </p:nvSpPr>
            <p:spPr bwMode="auto">
              <a:xfrm>
                <a:off x="4028" y="5602"/>
                <a:ext cx="4140" cy="780"/>
              </a:xfrm>
              <a:prstGeom prst="roundRect">
                <a:avLst>
                  <a:gd name="adj" fmla="val 16667"/>
                </a:avLst>
              </a:prstGeom>
              <a:solidFill>
                <a:srgbClr val="ED7D31">
                  <a:lumMod val="40000"/>
                  <a:lumOff val="6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7" name="AutoShape 6">
                <a:extLst>
                  <a:ext uri="{FF2B5EF4-FFF2-40B4-BE49-F238E27FC236}">
                    <a16:creationId xmlns:a16="http://schemas.microsoft.com/office/drawing/2014/main" id="{0EAFC8DB-2145-403F-B2AF-ACD8103F2293}"/>
                  </a:ext>
                </a:extLst>
              </p:cNvPr>
              <p:cNvSpPr>
                <a:spLocks noChangeArrowheads="1"/>
              </p:cNvSpPr>
              <p:nvPr/>
            </p:nvSpPr>
            <p:spPr bwMode="auto">
              <a:xfrm>
                <a:off x="2302" y="4284"/>
                <a:ext cx="3270" cy="567"/>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8" name="AutoShape 7">
                <a:extLst>
                  <a:ext uri="{FF2B5EF4-FFF2-40B4-BE49-F238E27FC236}">
                    <a16:creationId xmlns:a16="http://schemas.microsoft.com/office/drawing/2014/main" id="{65DE62EC-0AF3-4B6C-80DA-A1354B5652C9}"/>
                  </a:ext>
                </a:extLst>
              </p:cNvPr>
              <p:cNvSpPr>
                <a:spLocks noChangeArrowheads="1"/>
              </p:cNvSpPr>
              <p:nvPr/>
            </p:nvSpPr>
            <p:spPr bwMode="auto">
              <a:xfrm>
                <a:off x="6592" y="4305"/>
                <a:ext cx="3270" cy="518"/>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9" name="Rectangle 8">
                <a:extLst>
                  <a:ext uri="{FF2B5EF4-FFF2-40B4-BE49-F238E27FC236}">
                    <a16:creationId xmlns:a16="http://schemas.microsoft.com/office/drawing/2014/main" id="{6BB9FA51-6639-4F73-9CA3-1AC42B17D79F}"/>
                  </a:ext>
                </a:extLst>
              </p:cNvPr>
              <p:cNvSpPr>
                <a:spLocks noChangeArrowheads="1"/>
              </p:cNvSpPr>
              <p:nvPr/>
            </p:nvSpPr>
            <p:spPr bwMode="auto">
              <a:xfrm>
                <a:off x="3642" y="1241"/>
                <a:ext cx="2251" cy="2690"/>
              </a:xfrm>
              <a:prstGeom prst="rect">
                <a:avLst/>
              </a:prstGeom>
              <a:solidFill>
                <a:srgbClr val="70AD47">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rPr>
                  <a:t> </a:t>
                </a:r>
              </a:p>
            </p:txBody>
          </p:sp>
          <p:sp>
            <p:nvSpPr>
              <p:cNvPr id="10" name="Rectangle 9">
                <a:extLst>
                  <a:ext uri="{FF2B5EF4-FFF2-40B4-BE49-F238E27FC236}">
                    <a16:creationId xmlns:a16="http://schemas.microsoft.com/office/drawing/2014/main" id="{80B37B87-2B5D-46F3-9AE7-98801B175C7B}"/>
                  </a:ext>
                </a:extLst>
              </p:cNvPr>
              <p:cNvSpPr>
                <a:spLocks noChangeArrowheads="1"/>
              </p:cNvSpPr>
              <p:nvPr/>
            </p:nvSpPr>
            <p:spPr bwMode="auto">
              <a:xfrm>
                <a:off x="1512" y="1241"/>
                <a:ext cx="2130" cy="2690"/>
              </a:xfrm>
              <a:prstGeom prst="rect">
                <a:avLst/>
              </a:prstGeom>
              <a:solidFill>
                <a:srgbClr val="70AD47">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11" name="Rectangle 10">
                <a:extLst>
                  <a:ext uri="{FF2B5EF4-FFF2-40B4-BE49-F238E27FC236}">
                    <a16:creationId xmlns:a16="http://schemas.microsoft.com/office/drawing/2014/main" id="{087BA126-55F1-4820-B0E6-D80C48CE3B49}"/>
                  </a:ext>
                </a:extLst>
              </p:cNvPr>
              <p:cNvSpPr>
                <a:spLocks noChangeArrowheads="1"/>
              </p:cNvSpPr>
              <p:nvPr/>
            </p:nvSpPr>
            <p:spPr bwMode="auto">
              <a:xfrm>
                <a:off x="8347" y="1255"/>
                <a:ext cx="2130" cy="2683"/>
              </a:xfrm>
              <a:prstGeom prst="rect">
                <a:avLst/>
              </a:prstGeom>
              <a:solidFill>
                <a:srgbClr val="4472C4">
                  <a:lumMod val="40000"/>
                  <a:lumOff val="6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8E96DAD-F265-4054-A0E7-ED25A3A60ECC}"/>
                  </a:ext>
                </a:extLst>
              </p:cNvPr>
              <p:cNvSpPr>
                <a:spLocks noChangeArrowheads="1"/>
              </p:cNvSpPr>
              <p:nvPr/>
            </p:nvSpPr>
            <p:spPr bwMode="auto">
              <a:xfrm>
                <a:off x="6337" y="1255"/>
                <a:ext cx="1986" cy="2676"/>
              </a:xfrm>
              <a:prstGeom prst="rect">
                <a:avLst/>
              </a:prstGeom>
              <a:solidFill>
                <a:srgbClr val="4472C4">
                  <a:lumMod val="20000"/>
                  <a:lumOff val="80000"/>
                </a:srgbClr>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endParaRPr kumimoji="0" lang="en-US" sz="16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cxnSp>
            <p:nvCxnSpPr>
              <p:cNvPr id="13" name="AutoShape 12">
                <a:extLst>
                  <a:ext uri="{FF2B5EF4-FFF2-40B4-BE49-F238E27FC236}">
                    <a16:creationId xmlns:a16="http://schemas.microsoft.com/office/drawing/2014/main" id="{F2A6D5D9-968F-4830-89EA-E1CAFC68AA2B}"/>
                  </a:ext>
                </a:extLst>
              </p:cNvPr>
              <p:cNvCxnSpPr>
                <a:cxnSpLocks noChangeShapeType="1"/>
                <a:stCxn id="8" idx="2"/>
              </p:cNvCxnSpPr>
              <p:nvPr/>
            </p:nvCxnSpPr>
            <p:spPr bwMode="auto">
              <a:xfrm flipH="1">
                <a:off x="6241" y="4823"/>
                <a:ext cx="1986" cy="779"/>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AutoShape 13">
                <a:extLst>
                  <a:ext uri="{FF2B5EF4-FFF2-40B4-BE49-F238E27FC236}">
                    <a16:creationId xmlns:a16="http://schemas.microsoft.com/office/drawing/2014/main" id="{5085810C-160D-4715-9654-6C83D0BA9134}"/>
                  </a:ext>
                </a:extLst>
              </p:cNvPr>
              <p:cNvCxnSpPr>
                <a:cxnSpLocks noChangeShapeType="1"/>
                <a:endCxn id="6" idx="0"/>
              </p:cNvCxnSpPr>
              <p:nvPr/>
            </p:nvCxnSpPr>
            <p:spPr bwMode="auto">
              <a:xfrm>
                <a:off x="4070" y="4863"/>
                <a:ext cx="2028" cy="739"/>
              </a:xfrm>
              <a:prstGeom prst="straightConnector1">
                <a:avLst/>
              </a:prstGeom>
              <a:noFill/>
              <a:ln w="6350">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5" name="AutoShape 14">
                <a:extLst>
                  <a:ext uri="{FF2B5EF4-FFF2-40B4-BE49-F238E27FC236}">
                    <a16:creationId xmlns:a16="http://schemas.microsoft.com/office/drawing/2014/main" id="{5CA6699B-BDB7-4E2E-B336-CFFE6F84E6ED}"/>
                  </a:ext>
                </a:extLst>
              </p:cNvPr>
              <p:cNvCxnSpPr>
                <a:cxnSpLocks noChangeShapeType="1"/>
              </p:cNvCxnSpPr>
              <p:nvPr/>
            </p:nvCxnSpPr>
            <p:spPr bwMode="auto">
              <a:xfrm>
                <a:off x="3659" y="1072"/>
                <a:ext cx="0" cy="21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6" name="AutoShape 15">
                <a:extLst>
                  <a:ext uri="{FF2B5EF4-FFF2-40B4-BE49-F238E27FC236}">
                    <a16:creationId xmlns:a16="http://schemas.microsoft.com/office/drawing/2014/main" id="{5B43C97D-53E1-4476-9D7F-27495DDEAC5B}"/>
                  </a:ext>
                </a:extLst>
              </p:cNvPr>
              <p:cNvCxnSpPr>
                <a:cxnSpLocks noChangeShapeType="1"/>
              </p:cNvCxnSpPr>
              <p:nvPr/>
            </p:nvCxnSpPr>
            <p:spPr bwMode="auto">
              <a:xfrm>
                <a:off x="8341" y="1124"/>
                <a:ext cx="0" cy="190"/>
              </a:xfrm>
              <a:prstGeom prst="straightConnector1">
                <a:avLst/>
              </a:prstGeom>
              <a:noFill/>
              <a:ln w="6350">
                <a:solidFill>
                  <a:srgbClr val="000000"/>
                </a:solidFill>
                <a:prstDash val="sysDot"/>
                <a:round/>
                <a:headEnd/>
                <a:tailEnd/>
              </a:ln>
              <a:extLst>
                <a:ext uri="{909E8E84-426E-40DD-AFC4-6F175D3DCCD1}">
                  <a14:hiddenFill xmlns:a14="http://schemas.microsoft.com/office/drawing/2010/main">
                    <a:noFill/>
                  </a14:hiddenFill>
                </a:ext>
              </a:extLst>
            </p:spPr>
          </p:cxnSp>
        </p:grpSp>
        <p:sp>
          <p:nvSpPr>
            <p:cNvPr id="5" name="AutoShape 16">
              <a:extLst>
                <a:ext uri="{FF2B5EF4-FFF2-40B4-BE49-F238E27FC236}">
                  <a16:creationId xmlns:a16="http://schemas.microsoft.com/office/drawing/2014/main" id="{D6367017-76FD-4F5F-B1CA-9144EF2E5AB6}"/>
                </a:ext>
              </a:extLst>
            </p:cNvPr>
            <p:cNvSpPr>
              <a:spLocks noChangeArrowheads="1"/>
            </p:cNvSpPr>
            <p:nvPr/>
          </p:nvSpPr>
          <p:spPr bwMode="auto">
            <a:xfrm>
              <a:off x="4303" y="1260"/>
              <a:ext cx="3336" cy="283"/>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endParaRPr>
            </a:p>
          </p:txBody>
        </p:sp>
      </p:grpSp>
      <p:sp>
        <p:nvSpPr>
          <p:cNvPr id="17" name="Rectangle 16">
            <a:extLst>
              <a:ext uri="{FF2B5EF4-FFF2-40B4-BE49-F238E27FC236}">
                <a16:creationId xmlns:a16="http://schemas.microsoft.com/office/drawing/2014/main" id="{213E7518-A3A1-40C1-AE84-0366222D8F69}"/>
              </a:ext>
            </a:extLst>
          </p:cNvPr>
          <p:cNvSpPr/>
          <p:nvPr/>
        </p:nvSpPr>
        <p:spPr>
          <a:xfrm>
            <a:off x="4699415" y="365503"/>
            <a:ext cx="2868093" cy="369332"/>
          </a:xfrm>
          <a:prstGeom prst="rect">
            <a:avLst/>
          </a:prstGeom>
        </p:spPr>
        <p:txBody>
          <a:bodyPr wrap="none">
            <a:spAutoFit/>
          </a:bodyPr>
          <a:lstStyle/>
          <a:p>
            <a:r>
              <a:rPr lang="vi-VN" b="1" dirty="0">
                <a:latin typeface="+mj-lt"/>
              </a:rPr>
              <a:t>Hoàn thành sơ đồ dưới đây</a:t>
            </a:r>
          </a:p>
        </p:txBody>
      </p:sp>
      <p:sp>
        <p:nvSpPr>
          <p:cNvPr id="18" name="Rectangle 17">
            <a:extLst>
              <a:ext uri="{FF2B5EF4-FFF2-40B4-BE49-F238E27FC236}">
                <a16:creationId xmlns:a16="http://schemas.microsoft.com/office/drawing/2014/main" id="{3232DDED-863A-4F6A-A84C-0C6A9EBB9531}"/>
              </a:ext>
            </a:extLst>
          </p:cNvPr>
          <p:cNvSpPr/>
          <p:nvPr/>
        </p:nvSpPr>
        <p:spPr>
          <a:xfrm>
            <a:off x="1102950" y="962454"/>
            <a:ext cx="1687168" cy="338554"/>
          </a:xfrm>
          <a:prstGeom prst="rect">
            <a:avLst/>
          </a:prstGeom>
        </p:spPr>
        <p:txBody>
          <a:bodyPr wrap="square">
            <a:spAutoFit/>
          </a:bodyPr>
          <a:lstStyle/>
          <a:p>
            <a:r>
              <a:rPr lang="vi-VN" sz="1600" dirty="0">
                <a:latin typeface="+mj-lt"/>
              </a:rPr>
              <a:t>BẰNG CHỨNG</a:t>
            </a:r>
          </a:p>
        </p:txBody>
      </p:sp>
      <p:sp>
        <p:nvSpPr>
          <p:cNvPr id="19" name="Rectangle 18">
            <a:extLst>
              <a:ext uri="{FF2B5EF4-FFF2-40B4-BE49-F238E27FC236}">
                <a16:creationId xmlns:a16="http://schemas.microsoft.com/office/drawing/2014/main" id="{F4193084-7C87-462C-BF13-3B259D0C5646}"/>
              </a:ext>
            </a:extLst>
          </p:cNvPr>
          <p:cNvSpPr/>
          <p:nvPr/>
        </p:nvSpPr>
        <p:spPr>
          <a:xfrm>
            <a:off x="580898" y="1225858"/>
            <a:ext cx="2559154" cy="830997"/>
          </a:xfrm>
          <a:prstGeom prst="rect">
            <a:avLst/>
          </a:prstGeom>
        </p:spPr>
        <p:txBody>
          <a:bodyPr wrap="square">
            <a:spAutoFit/>
          </a:bodyPr>
          <a:lstStyle/>
          <a:p>
            <a:pPr algn="just"/>
            <a:r>
              <a:rPr lang="vi-VN" sz="1600" dirty="0">
                <a:latin typeface="+mj-lt"/>
              </a:rPr>
              <a:t>- Mặc trang phục kì dị đến trường, bộ pi-gia-ma kết hợp áo thun</a:t>
            </a:r>
          </a:p>
        </p:txBody>
      </p:sp>
      <p:sp>
        <p:nvSpPr>
          <p:cNvPr id="20" name="Rectangle 19">
            <a:extLst>
              <a:ext uri="{FF2B5EF4-FFF2-40B4-BE49-F238E27FC236}">
                <a16:creationId xmlns:a16="http://schemas.microsoft.com/office/drawing/2014/main" id="{CD62222C-23D2-478D-A6A4-A31A9C22D22F}"/>
              </a:ext>
            </a:extLst>
          </p:cNvPr>
          <p:cNvSpPr/>
          <p:nvPr/>
        </p:nvSpPr>
        <p:spPr>
          <a:xfrm>
            <a:off x="567386" y="1959035"/>
            <a:ext cx="2633179" cy="584775"/>
          </a:xfrm>
          <a:prstGeom prst="rect">
            <a:avLst/>
          </a:prstGeom>
        </p:spPr>
        <p:txBody>
          <a:bodyPr wrap="square">
            <a:spAutoFit/>
          </a:bodyPr>
          <a:lstStyle/>
          <a:p>
            <a:r>
              <a:rPr lang="vi-VN" sz="1600" dirty="0">
                <a:latin typeface="+mj-lt"/>
              </a:rPr>
              <a:t>- Sử dụng quần áo để biểu lộ cá tính</a:t>
            </a:r>
          </a:p>
        </p:txBody>
      </p:sp>
      <p:sp>
        <p:nvSpPr>
          <p:cNvPr id="21" name="Rectangle 20">
            <a:extLst>
              <a:ext uri="{FF2B5EF4-FFF2-40B4-BE49-F238E27FC236}">
                <a16:creationId xmlns:a16="http://schemas.microsoft.com/office/drawing/2014/main" id="{587D306A-87E3-4935-8E2A-61E43ECC54FE}"/>
              </a:ext>
            </a:extLst>
          </p:cNvPr>
          <p:cNvSpPr/>
          <p:nvPr/>
        </p:nvSpPr>
        <p:spPr>
          <a:xfrm>
            <a:off x="607650" y="2481763"/>
            <a:ext cx="2420562" cy="338554"/>
          </a:xfrm>
          <a:prstGeom prst="rect">
            <a:avLst/>
          </a:prstGeom>
        </p:spPr>
        <p:txBody>
          <a:bodyPr wrap="square">
            <a:spAutoFit/>
          </a:bodyPr>
          <a:lstStyle/>
          <a:p>
            <a:r>
              <a:rPr lang="vi-VN" sz="1600" dirty="0">
                <a:latin typeface="+mj-lt"/>
              </a:rPr>
              <a:t>- Để kiểu tóc kì quặc</a:t>
            </a:r>
          </a:p>
        </p:txBody>
      </p:sp>
      <p:sp>
        <p:nvSpPr>
          <p:cNvPr id="22" name="Rectangle 21">
            <a:extLst>
              <a:ext uri="{FF2B5EF4-FFF2-40B4-BE49-F238E27FC236}">
                <a16:creationId xmlns:a16="http://schemas.microsoft.com/office/drawing/2014/main" id="{914CE7E8-97AD-44A9-8800-D0AAC9FE5804}"/>
              </a:ext>
            </a:extLst>
          </p:cNvPr>
          <p:cNvSpPr/>
          <p:nvPr/>
        </p:nvSpPr>
        <p:spPr>
          <a:xfrm>
            <a:off x="631058" y="2790032"/>
            <a:ext cx="2693692" cy="584775"/>
          </a:xfrm>
          <a:prstGeom prst="rect">
            <a:avLst/>
          </a:prstGeom>
        </p:spPr>
        <p:txBody>
          <a:bodyPr wrap="square">
            <a:spAutoFit/>
          </a:bodyPr>
          <a:lstStyle/>
          <a:p>
            <a:r>
              <a:rPr lang="vi-VN" sz="1600" dirty="0">
                <a:latin typeface="+mj-lt"/>
              </a:rPr>
              <a:t>- Làm trò quái đản với trang sức và phấn</a:t>
            </a:r>
          </a:p>
        </p:txBody>
      </p:sp>
      <p:sp>
        <p:nvSpPr>
          <p:cNvPr id="23" name="Rectangle 22">
            <a:extLst>
              <a:ext uri="{FF2B5EF4-FFF2-40B4-BE49-F238E27FC236}">
                <a16:creationId xmlns:a16="http://schemas.microsoft.com/office/drawing/2014/main" id="{8ED344BF-A085-416B-B4B1-FEBD903DDDC5}"/>
              </a:ext>
            </a:extLst>
          </p:cNvPr>
          <p:cNvSpPr/>
          <p:nvPr/>
        </p:nvSpPr>
        <p:spPr>
          <a:xfrm>
            <a:off x="637366" y="3231022"/>
            <a:ext cx="2693692" cy="584775"/>
          </a:xfrm>
          <a:prstGeom prst="rect">
            <a:avLst/>
          </a:prstGeom>
        </p:spPr>
        <p:txBody>
          <a:bodyPr wrap="square">
            <a:spAutoFit/>
          </a:bodyPr>
          <a:lstStyle/>
          <a:p>
            <a:r>
              <a:rPr lang="vi-VN" sz="1600" dirty="0">
                <a:latin typeface="+mj-lt"/>
              </a:rPr>
              <a:t>- Một nhóm đi dọc hành lanh vừa cười, vừa hát</a:t>
            </a:r>
          </a:p>
        </p:txBody>
      </p:sp>
      <p:sp>
        <p:nvSpPr>
          <p:cNvPr id="24" name="Rectangle 23">
            <a:extLst>
              <a:ext uri="{FF2B5EF4-FFF2-40B4-BE49-F238E27FC236}">
                <a16:creationId xmlns:a16="http://schemas.microsoft.com/office/drawing/2014/main" id="{B500F054-B614-41AE-A50C-C9B404FAD995}"/>
              </a:ext>
            </a:extLst>
          </p:cNvPr>
          <p:cNvSpPr/>
          <p:nvPr/>
        </p:nvSpPr>
        <p:spPr>
          <a:xfrm>
            <a:off x="2105768" y="3474793"/>
            <a:ext cx="1183272" cy="338554"/>
          </a:xfrm>
          <a:prstGeom prst="rect">
            <a:avLst/>
          </a:prstGeom>
        </p:spPr>
        <p:txBody>
          <a:bodyPr wrap="square">
            <a:spAutoFit/>
          </a:bodyPr>
          <a:lstStyle/>
          <a:p>
            <a:r>
              <a:rPr lang="vi-VN" sz="1600" dirty="0">
                <a:latin typeface="+mj-lt"/>
              </a:rPr>
              <a:t>=&gt; Số đông</a:t>
            </a:r>
          </a:p>
        </p:txBody>
      </p:sp>
      <p:sp>
        <p:nvSpPr>
          <p:cNvPr id="25" name="Rectangle 24">
            <a:extLst>
              <a:ext uri="{FF2B5EF4-FFF2-40B4-BE49-F238E27FC236}">
                <a16:creationId xmlns:a16="http://schemas.microsoft.com/office/drawing/2014/main" id="{6C3B1D33-2A64-4C6D-AB7D-EE1DD3A069C1}"/>
              </a:ext>
            </a:extLst>
          </p:cNvPr>
          <p:cNvSpPr/>
          <p:nvPr/>
        </p:nvSpPr>
        <p:spPr>
          <a:xfrm>
            <a:off x="3844653" y="940418"/>
            <a:ext cx="1358850" cy="338554"/>
          </a:xfrm>
          <a:prstGeom prst="rect">
            <a:avLst/>
          </a:prstGeom>
        </p:spPr>
        <p:txBody>
          <a:bodyPr wrap="square">
            <a:spAutoFit/>
          </a:bodyPr>
          <a:lstStyle/>
          <a:p>
            <a:pPr algn="ctr"/>
            <a:r>
              <a:rPr lang="vi-VN" sz="1600" dirty="0">
                <a:latin typeface="+mj-lt"/>
              </a:rPr>
              <a:t>LÍ LẼ </a:t>
            </a:r>
          </a:p>
        </p:txBody>
      </p:sp>
      <p:sp>
        <p:nvSpPr>
          <p:cNvPr id="26" name="Rectangle 25">
            <a:extLst>
              <a:ext uri="{FF2B5EF4-FFF2-40B4-BE49-F238E27FC236}">
                <a16:creationId xmlns:a16="http://schemas.microsoft.com/office/drawing/2014/main" id="{7BA44665-0D38-4256-817E-20B2C06DA86B}"/>
              </a:ext>
            </a:extLst>
          </p:cNvPr>
          <p:cNvSpPr/>
          <p:nvPr/>
        </p:nvSpPr>
        <p:spPr>
          <a:xfrm>
            <a:off x="3200565" y="1207871"/>
            <a:ext cx="2754202" cy="1077218"/>
          </a:xfrm>
          <a:prstGeom prst="rect">
            <a:avLst/>
          </a:prstGeom>
        </p:spPr>
        <p:txBody>
          <a:bodyPr wrap="square">
            <a:spAutoFit/>
          </a:bodyPr>
          <a:lstStyle/>
          <a:p>
            <a:pPr algn="just"/>
            <a:r>
              <a:rPr lang="vi-VN" sz="1600" dirty="0">
                <a:latin typeface="+mj-lt"/>
              </a:rPr>
              <a:t>- Với lựa chọn này, dù là vô nghĩa nhưng không hề đơn độc mà đây là lựa chọn của số đông</a:t>
            </a:r>
          </a:p>
          <a:p>
            <a:pPr algn="just"/>
            <a:r>
              <a:rPr lang="vi-VN" sz="1600" dirty="0">
                <a:latin typeface="+mj-lt"/>
              </a:rPr>
              <a:t> </a:t>
            </a:r>
          </a:p>
        </p:txBody>
      </p:sp>
      <p:sp>
        <p:nvSpPr>
          <p:cNvPr id="27" name="Rectangle 26">
            <a:extLst>
              <a:ext uri="{FF2B5EF4-FFF2-40B4-BE49-F238E27FC236}">
                <a16:creationId xmlns:a16="http://schemas.microsoft.com/office/drawing/2014/main" id="{983E3B97-A965-44E8-B977-1DAB073142CA}"/>
              </a:ext>
            </a:extLst>
          </p:cNvPr>
          <p:cNvSpPr/>
          <p:nvPr/>
        </p:nvSpPr>
        <p:spPr>
          <a:xfrm>
            <a:off x="3235347" y="2132403"/>
            <a:ext cx="2666583" cy="1323439"/>
          </a:xfrm>
          <a:prstGeom prst="rect">
            <a:avLst/>
          </a:prstGeom>
        </p:spPr>
        <p:txBody>
          <a:bodyPr wrap="square">
            <a:spAutoFit/>
          </a:bodyPr>
          <a:lstStyle/>
          <a:p>
            <a:pPr algn="just"/>
            <a:r>
              <a:rPr lang="vi-VN" sz="1600" dirty="0">
                <a:latin typeface="+mj-lt"/>
              </a:rPr>
              <a:t>- Với lựa chọn này, dù là vô nghĩa nhưng không hề đơn độc mà đây là lựa chọn của số đông</a:t>
            </a:r>
          </a:p>
          <a:p>
            <a:pPr algn="just"/>
            <a:r>
              <a:rPr lang="vi-VN" sz="1600" dirty="0">
                <a:latin typeface="+mj-lt"/>
              </a:rPr>
              <a:t> </a:t>
            </a:r>
          </a:p>
        </p:txBody>
      </p:sp>
      <p:sp>
        <p:nvSpPr>
          <p:cNvPr id="28" name="Rectangle 27">
            <a:extLst>
              <a:ext uri="{FF2B5EF4-FFF2-40B4-BE49-F238E27FC236}">
                <a16:creationId xmlns:a16="http://schemas.microsoft.com/office/drawing/2014/main" id="{D8247E92-8D37-432C-A78D-2FB1E7A5F08B}"/>
              </a:ext>
            </a:extLst>
          </p:cNvPr>
          <p:cNvSpPr/>
          <p:nvPr/>
        </p:nvSpPr>
        <p:spPr>
          <a:xfrm>
            <a:off x="6895429" y="999878"/>
            <a:ext cx="1856892" cy="584775"/>
          </a:xfrm>
          <a:prstGeom prst="rect">
            <a:avLst/>
          </a:prstGeom>
        </p:spPr>
        <p:txBody>
          <a:bodyPr wrap="square">
            <a:spAutoFit/>
          </a:bodyPr>
          <a:lstStyle/>
          <a:p>
            <a:pPr algn="just"/>
            <a:r>
              <a:rPr lang="vi-VN" sz="1600" dirty="0">
                <a:latin typeface="+mj-lt"/>
              </a:rPr>
              <a:t>BẰNG CHỨNG</a:t>
            </a:r>
          </a:p>
          <a:p>
            <a:pPr algn="just"/>
            <a:endParaRPr lang="vi-VN" sz="1600" dirty="0">
              <a:latin typeface="+mj-lt"/>
            </a:endParaRPr>
          </a:p>
        </p:txBody>
      </p:sp>
      <p:sp>
        <p:nvSpPr>
          <p:cNvPr id="29" name="Rectangle 28">
            <a:extLst>
              <a:ext uri="{FF2B5EF4-FFF2-40B4-BE49-F238E27FC236}">
                <a16:creationId xmlns:a16="http://schemas.microsoft.com/office/drawing/2014/main" id="{3917DEE2-8EF7-4DD3-92BB-AAD701135A1C}"/>
              </a:ext>
            </a:extLst>
          </p:cNvPr>
          <p:cNvSpPr/>
          <p:nvPr/>
        </p:nvSpPr>
        <p:spPr>
          <a:xfrm>
            <a:off x="6490583" y="1362499"/>
            <a:ext cx="2406259" cy="584775"/>
          </a:xfrm>
          <a:prstGeom prst="rect">
            <a:avLst/>
          </a:prstGeom>
        </p:spPr>
        <p:txBody>
          <a:bodyPr wrap="square">
            <a:spAutoFit/>
          </a:bodyPr>
          <a:lstStyle/>
          <a:p>
            <a:pPr algn="just"/>
            <a:r>
              <a:rPr lang="vi-VN" sz="1600" dirty="0">
                <a:latin typeface="+mj-lt"/>
              </a:rPr>
              <a:t>- Học sinh J giơ tay trong tiết học</a:t>
            </a:r>
          </a:p>
        </p:txBody>
      </p:sp>
      <p:sp>
        <p:nvSpPr>
          <p:cNvPr id="30" name="Rectangle 29">
            <a:extLst>
              <a:ext uri="{FF2B5EF4-FFF2-40B4-BE49-F238E27FC236}">
                <a16:creationId xmlns:a16="http://schemas.microsoft.com/office/drawing/2014/main" id="{11C87EA4-1DDE-40D8-A5C2-64E7317ACFE7}"/>
              </a:ext>
            </a:extLst>
          </p:cNvPr>
          <p:cNvSpPr/>
          <p:nvPr/>
        </p:nvSpPr>
        <p:spPr>
          <a:xfrm>
            <a:off x="6490584" y="1922966"/>
            <a:ext cx="2451388" cy="830997"/>
          </a:xfrm>
          <a:prstGeom prst="rect">
            <a:avLst/>
          </a:prstGeom>
        </p:spPr>
        <p:txBody>
          <a:bodyPr wrap="square">
            <a:spAutoFit/>
          </a:bodyPr>
          <a:lstStyle/>
          <a:p>
            <a:pPr algn="just"/>
            <a:r>
              <a:rPr lang="vi-VN" sz="1600" dirty="0">
                <a:latin typeface="+mj-lt"/>
              </a:rPr>
              <a:t>- Phát biểu một cách từ tốn, dõng dạc và lễ độ, chân thành</a:t>
            </a:r>
          </a:p>
        </p:txBody>
      </p:sp>
      <p:sp>
        <p:nvSpPr>
          <p:cNvPr id="31" name="Rectangle 30">
            <a:extLst>
              <a:ext uri="{FF2B5EF4-FFF2-40B4-BE49-F238E27FC236}">
                <a16:creationId xmlns:a16="http://schemas.microsoft.com/office/drawing/2014/main" id="{F4BDBCB7-D555-4C12-B629-D7CEC4840F49}"/>
              </a:ext>
            </a:extLst>
          </p:cNvPr>
          <p:cNvSpPr/>
          <p:nvPr/>
        </p:nvSpPr>
        <p:spPr>
          <a:xfrm>
            <a:off x="6512005" y="2759777"/>
            <a:ext cx="2312505" cy="830997"/>
          </a:xfrm>
          <a:prstGeom prst="rect">
            <a:avLst/>
          </a:prstGeom>
        </p:spPr>
        <p:txBody>
          <a:bodyPr wrap="square">
            <a:spAutoFit/>
          </a:bodyPr>
          <a:lstStyle/>
          <a:p>
            <a:pPr algn="just"/>
            <a:r>
              <a:rPr lang="vi-VN" sz="1600" dirty="0">
                <a:latin typeface="+mj-lt"/>
              </a:rPr>
              <a:t>- Bắt tay thầy giáo như một lời cảm ơn chân thành  </a:t>
            </a:r>
          </a:p>
        </p:txBody>
      </p:sp>
      <p:sp>
        <p:nvSpPr>
          <p:cNvPr id="32" name="Rectangle 31">
            <a:extLst>
              <a:ext uri="{FF2B5EF4-FFF2-40B4-BE49-F238E27FC236}">
                <a16:creationId xmlns:a16="http://schemas.microsoft.com/office/drawing/2014/main" id="{D78A4048-ADA9-4EE0-99C4-3BC9312C64C0}"/>
              </a:ext>
            </a:extLst>
          </p:cNvPr>
          <p:cNvSpPr/>
          <p:nvPr/>
        </p:nvSpPr>
        <p:spPr>
          <a:xfrm>
            <a:off x="6512004" y="3558010"/>
            <a:ext cx="1848030" cy="338554"/>
          </a:xfrm>
          <a:prstGeom prst="rect">
            <a:avLst/>
          </a:prstGeom>
        </p:spPr>
        <p:txBody>
          <a:bodyPr wrap="square">
            <a:spAutoFit/>
          </a:bodyPr>
          <a:lstStyle/>
          <a:p>
            <a:pPr algn="just"/>
            <a:r>
              <a:rPr lang="vi-VN" sz="1600" dirty="0">
                <a:latin typeface="+mj-lt"/>
              </a:rPr>
              <a:t>=&gt; Cá nhân Hs J</a:t>
            </a:r>
          </a:p>
        </p:txBody>
      </p:sp>
      <p:sp>
        <p:nvSpPr>
          <p:cNvPr id="33" name="Rectangle 32">
            <a:extLst>
              <a:ext uri="{FF2B5EF4-FFF2-40B4-BE49-F238E27FC236}">
                <a16:creationId xmlns:a16="http://schemas.microsoft.com/office/drawing/2014/main" id="{F6375863-DEBC-4AFA-9745-741317F999C2}"/>
              </a:ext>
            </a:extLst>
          </p:cNvPr>
          <p:cNvSpPr/>
          <p:nvPr/>
        </p:nvSpPr>
        <p:spPr>
          <a:xfrm>
            <a:off x="9508144" y="959537"/>
            <a:ext cx="1848030" cy="338554"/>
          </a:xfrm>
          <a:prstGeom prst="rect">
            <a:avLst/>
          </a:prstGeom>
        </p:spPr>
        <p:txBody>
          <a:bodyPr wrap="square">
            <a:spAutoFit/>
          </a:bodyPr>
          <a:lstStyle/>
          <a:p>
            <a:pPr algn="just"/>
            <a:r>
              <a:rPr lang="vi-VN" sz="1600" dirty="0">
                <a:latin typeface="+mj-lt"/>
              </a:rPr>
              <a:t>LÍ LẼ</a:t>
            </a:r>
          </a:p>
        </p:txBody>
      </p:sp>
      <p:sp>
        <p:nvSpPr>
          <p:cNvPr id="34" name="Rectangle 33">
            <a:extLst>
              <a:ext uri="{FF2B5EF4-FFF2-40B4-BE49-F238E27FC236}">
                <a16:creationId xmlns:a16="http://schemas.microsoft.com/office/drawing/2014/main" id="{5C1C81DB-6399-4C90-9D44-89190F17DF7E}"/>
              </a:ext>
            </a:extLst>
          </p:cNvPr>
          <p:cNvSpPr/>
          <p:nvPr/>
        </p:nvSpPr>
        <p:spPr>
          <a:xfrm>
            <a:off x="8976434" y="1348794"/>
            <a:ext cx="2601058" cy="338554"/>
          </a:xfrm>
          <a:prstGeom prst="rect">
            <a:avLst/>
          </a:prstGeom>
        </p:spPr>
        <p:txBody>
          <a:bodyPr wrap="square">
            <a:spAutoFit/>
          </a:bodyPr>
          <a:lstStyle/>
          <a:p>
            <a:pPr lvl="0" algn="just"/>
            <a:r>
              <a:rPr lang="vi-VN" sz="1600" dirty="0">
                <a:solidFill>
                  <a:prstClr val="black"/>
                </a:solidFill>
                <a:latin typeface="Times New Roman" panose="02020603050405020304" pitchFamily="18" charset="0"/>
              </a:rPr>
              <a:t>- Hs J đã hoàn toàn thay đổi </a:t>
            </a:r>
          </a:p>
        </p:txBody>
      </p:sp>
      <p:sp>
        <p:nvSpPr>
          <p:cNvPr id="35" name="Rectangle 34">
            <a:extLst>
              <a:ext uri="{FF2B5EF4-FFF2-40B4-BE49-F238E27FC236}">
                <a16:creationId xmlns:a16="http://schemas.microsoft.com/office/drawing/2014/main" id="{D942D00E-DCF9-4BF1-8398-2D0EBBC907D2}"/>
              </a:ext>
            </a:extLst>
          </p:cNvPr>
          <p:cNvSpPr/>
          <p:nvPr/>
        </p:nvSpPr>
        <p:spPr>
          <a:xfrm>
            <a:off x="9037611" y="1933827"/>
            <a:ext cx="2318563" cy="584775"/>
          </a:xfrm>
          <a:prstGeom prst="rect">
            <a:avLst/>
          </a:prstGeom>
        </p:spPr>
        <p:txBody>
          <a:bodyPr wrap="square">
            <a:spAutoFit/>
          </a:bodyPr>
          <a:lstStyle/>
          <a:p>
            <a:pPr lvl="0" algn="just"/>
            <a:r>
              <a:rPr lang="vi-VN" sz="1600" dirty="0">
                <a:solidFill>
                  <a:prstClr val="black"/>
                </a:solidFill>
                <a:latin typeface="Times New Roman" panose="02020603050405020304" pitchFamily="18" charset="0"/>
              </a:rPr>
              <a:t>- J là người duy nhất chọn loại khác biệt có nghĩa</a:t>
            </a:r>
          </a:p>
        </p:txBody>
      </p:sp>
      <p:sp>
        <p:nvSpPr>
          <p:cNvPr id="36" name="Rectangle 35">
            <a:extLst>
              <a:ext uri="{FF2B5EF4-FFF2-40B4-BE49-F238E27FC236}">
                <a16:creationId xmlns:a16="http://schemas.microsoft.com/office/drawing/2014/main" id="{6458E726-049B-43D1-A528-7411056C3C6B}"/>
              </a:ext>
            </a:extLst>
          </p:cNvPr>
          <p:cNvSpPr/>
          <p:nvPr/>
        </p:nvSpPr>
        <p:spPr>
          <a:xfrm>
            <a:off x="2416210" y="4250411"/>
            <a:ext cx="2318563" cy="584775"/>
          </a:xfrm>
          <a:prstGeom prst="rect">
            <a:avLst/>
          </a:prstGeom>
        </p:spPr>
        <p:txBody>
          <a:bodyPr wrap="square">
            <a:spAutoFit/>
          </a:bodyPr>
          <a:lstStyle/>
          <a:p>
            <a:pPr lvl="0" algn="ctr">
              <a:defRPr/>
            </a:pPr>
            <a:r>
              <a:rPr lang="en-US" sz="1600" kern="100" dirty="0">
                <a:solidFill>
                  <a:sysClr val="windowText" lastClr="000000"/>
                </a:solidFill>
                <a:latin typeface="Times New Roman" panose="02020603050405020304" pitchFamily="18" charset="0"/>
                <a:ea typeface="SimSun" panose="02010600030101010101" pitchFamily="2" charset="-122"/>
              </a:rPr>
              <a:t>Ý KIẾN 1</a:t>
            </a:r>
          </a:p>
          <a:p>
            <a:pPr lvl="0" algn="ctr">
              <a:defRPr/>
            </a:pPr>
            <a:r>
              <a:rPr lang="en-US" sz="1600" kern="100" dirty="0" err="1">
                <a:solidFill>
                  <a:sysClr val="windowText" lastClr="000000"/>
                </a:solidFill>
                <a:latin typeface="Times New Roman" panose="02020603050405020304" pitchFamily="18" charset="0"/>
                <a:ea typeface="SimSun" panose="02010600030101010101" pitchFamily="2" charset="-122"/>
              </a:rPr>
              <a:t>Khác</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biệt</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vô</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nghĩa</a:t>
            </a:r>
            <a:endParaRPr lang="en-US" sz="1600" kern="100" dirty="0">
              <a:solidFill>
                <a:sysClr val="windowText" lastClr="000000"/>
              </a:solidFill>
              <a:latin typeface="Times New Roman" panose="02020603050405020304" pitchFamily="18" charset="0"/>
              <a:ea typeface="SimSun" panose="02010600030101010101" pitchFamily="2" charset="-122"/>
            </a:endParaRPr>
          </a:p>
        </p:txBody>
      </p:sp>
      <p:sp>
        <p:nvSpPr>
          <p:cNvPr id="37" name="Rectangle 36">
            <a:extLst>
              <a:ext uri="{FF2B5EF4-FFF2-40B4-BE49-F238E27FC236}">
                <a16:creationId xmlns:a16="http://schemas.microsoft.com/office/drawing/2014/main" id="{3A0A784E-550A-4034-A2F3-EA223E32BDA3}"/>
              </a:ext>
            </a:extLst>
          </p:cNvPr>
          <p:cNvSpPr/>
          <p:nvPr/>
        </p:nvSpPr>
        <p:spPr>
          <a:xfrm>
            <a:off x="7693712" y="4255109"/>
            <a:ext cx="2318563" cy="584775"/>
          </a:xfrm>
          <a:prstGeom prst="rect">
            <a:avLst/>
          </a:prstGeom>
        </p:spPr>
        <p:txBody>
          <a:bodyPr wrap="square">
            <a:spAutoFit/>
          </a:bodyPr>
          <a:lstStyle/>
          <a:p>
            <a:pPr lvl="0" algn="ctr">
              <a:defRPr/>
            </a:pPr>
            <a:r>
              <a:rPr lang="en-US" sz="1600" kern="100" dirty="0">
                <a:solidFill>
                  <a:sysClr val="windowText" lastClr="000000"/>
                </a:solidFill>
                <a:latin typeface="Times New Roman" panose="02020603050405020304" pitchFamily="18" charset="0"/>
                <a:ea typeface="SimSun" panose="02010600030101010101" pitchFamily="2" charset="-122"/>
              </a:rPr>
              <a:t>Ý KIẾN 2</a:t>
            </a:r>
          </a:p>
          <a:p>
            <a:pPr lvl="0" algn="ctr">
              <a:defRPr/>
            </a:pPr>
            <a:r>
              <a:rPr lang="en-US" sz="1600" kern="100" dirty="0" err="1">
                <a:solidFill>
                  <a:sysClr val="windowText" lastClr="000000"/>
                </a:solidFill>
                <a:latin typeface="Times New Roman" panose="02020603050405020304" pitchFamily="18" charset="0"/>
                <a:ea typeface="SimSun" panose="02010600030101010101" pitchFamily="2" charset="-122"/>
              </a:rPr>
              <a:t>Khác</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biệt</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có</a:t>
            </a:r>
            <a:r>
              <a:rPr lang="en-US" sz="1600" kern="100" dirty="0">
                <a:solidFill>
                  <a:sysClr val="windowText" lastClr="000000"/>
                </a:solidFill>
                <a:latin typeface="Times New Roman" panose="02020603050405020304" pitchFamily="18" charset="0"/>
                <a:ea typeface="SimSun" panose="02010600030101010101" pitchFamily="2" charset="-122"/>
              </a:rPr>
              <a:t> </a:t>
            </a:r>
            <a:r>
              <a:rPr lang="en-US" sz="1600" kern="100" dirty="0" err="1">
                <a:solidFill>
                  <a:sysClr val="windowText" lastClr="000000"/>
                </a:solidFill>
                <a:latin typeface="Times New Roman" panose="02020603050405020304" pitchFamily="18" charset="0"/>
                <a:ea typeface="SimSun" panose="02010600030101010101" pitchFamily="2" charset="-122"/>
              </a:rPr>
              <a:t>nghĩa</a:t>
            </a:r>
            <a:endParaRPr lang="en-US" sz="1600" kern="100" dirty="0">
              <a:solidFill>
                <a:sysClr val="windowText" lastClr="000000"/>
              </a:solidFill>
              <a:latin typeface="Times New Roman" panose="02020603050405020304" pitchFamily="18" charset="0"/>
              <a:ea typeface="SimSun" panose="02010600030101010101" pitchFamily="2" charset="-122"/>
            </a:endParaRPr>
          </a:p>
        </p:txBody>
      </p:sp>
      <p:sp>
        <p:nvSpPr>
          <p:cNvPr id="38" name="Rectangle 37">
            <a:extLst>
              <a:ext uri="{FF2B5EF4-FFF2-40B4-BE49-F238E27FC236}">
                <a16:creationId xmlns:a16="http://schemas.microsoft.com/office/drawing/2014/main" id="{EE6F7ACE-9FB9-4168-A475-57035096D5E6}"/>
              </a:ext>
            </a:extLst>
          </p:cNvPr>
          <p:cNvSpPr/>
          <p:nvPr/>
        </p:nvSpPr>
        <p:spPr>
          <a:xfrm>
            <a:off x="4394671" y="5709232"/>
            <a:ext cx="3755856" cy="338554"/>
          </a:xfrm>
          <a:prstGeom prst="rect">
            <a:avLst/>
          </a:prstGeom>
        </p:spPr>
        <p:txBody>
          <a:bodyPr wrap="square">
            <a:spAutoFit/>
          </a:bodyPr>
          <a:lstStyle/>
          <a:p>
            <a:pPr lvl="0" algn="ctr">
              <a:defRPr/>
            </a:pPr>
            <a:r>
              <a:rPr lang="vi-VN" sz="1600" kern="100" dirty="0">
                <a:solidFill>
                  <a:sysClr val="windowText" lastClr="000000"/>
                </a:solidFill>
                <a:latin typeface="Times New Roman" panose="02020603050405020304" pitchFamily="18" charset="0"/>
                <a:ea typeface="SimSun" panose="02010600030101010101" pitchFamily="2" charset="-122"/>
              </a:rPr>
              <a:t>VẤN ĐỀ CẦN BÀN LUẬN</a:t>
            </a:r>
          </a:p>
        </p:txBody>
      </p:sp>
      <p:sp>
        <p:nvSpPr>
          <p:cNvPr id="39" name="Rectangle 38">
            <a:extLst>
              <a:ext uri="{FF2B5EF4-FFF2-40B4-BE49-F238E27FC236}">
                <a16:creationId xmlns:a16="http://schemas.microsoft.com/office/drawing/2014/main" id="{D0B2A835-C49B-4CB8-919D-B6C5B982D15A}"/>
              </a:ext>
            </a:extLst>
          </p:cNvPr>
          <p:cNvSpPr/>
          <p:nvPr/>
        </p:nvSpPr>
        <p:spPr>
          <a:xfrm>
            <a:off x="4394671" y="5982390"/>
            <a:ext cx="3755856" cy="584775"/>
          </a:xfrm>
          <a:prstGeom prst="rect">
            <a:avLst/>
          </a:prstGeom>
        </p:spPr>
        <p:txBody>
          <a:bodyPr wrap="square">
            <a:spAutoFit/>
          </a:bodyPr>
          <a:lstStyle/>
          <a:p>
            <a:pPr lvl="0" algn="ctr">
              <a:defRPr/>
            </a:pPr>
            <a:r>
              <a:rPr lang="vi-VN" sz="1600" kern="100" dirty="0">
                <a:solidFill>
                  <a:sysClr val="windowText" lastClr="000000"/>
                </a:solidFill>
                <a:latin typeface="Times New Roman" panose="02020603050405020304" pitchFamily="18" charset="0"/>
                <a:ea typeface="SimSun" panose="02010600030101010101" pitchFamily="2" charset="-122"/>
              </a:rPr>
              <a:t>Khác biệt theo kiểu vô nghĩa sẽ bị loại bỏ, khác biệt có nghĩa sẽ được chú ý</a:t>
            </a:r>
          </a:p>
        </p:txBody>
      </p:sp>
      <p:sp>
        <p:nvSpPr>
          <p:cNvPr id="40" name="AutoShape 6">
            <a:extLst>
              <a:ext uri="{FF2B5EF4-FFF2-40B4-BE49-F238E27FC236}">
                <a16:creationId xmlns:a16="http://schemas.microsoft.com/office/drawing/2014/main" id="{991B254C-A344-437B-A48D-534EF9F00AC1}"/>
              </a:ext>
            </a:extLst>
          </p:cNvPr>
          <p:cNvSpPr>
            <a:spLocks noChangeArrowheads="1"/>
          </p:cNvSpPr>
          <p:nvPr/>
        </p:nvSpPr>
        <p:spPr bwMode="auto">
          <a:xfrm>
            <a:off x="6035143" y="232414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B1</a:t>
            </a:r>
            <a:endParaRPr lang="en-US" sz="1200" kern="100">
              <a:effectLst/>
              <a:latin typeface="Times New Roman" panose="02020603050405020304" pitchFamily="18" charset="0"/>
              <a:ea typeface="SimSun" panose="02010600030101010101" pitchFamily="2" charset="-122"/>
            </a:endParaRPr>
          </a:p>
        </p:txBody>
      </p:sp>
      <p:sp>
        <p:nvSpPr>
          <p:cNvPr id="41" name="AutoShape 6">
            <a:extLst>
              <a:ext uri="{FF2B5EF4-FFF2-40B4-BE49-F238E27FC236}">
                <a16:creationId xmlns:a16="http://schemas.microsoft.com/office/drawing/2014/main" id="{720D4592-F1AA-4713-B462-DB4B24E60A05}"/>
              </a:ext>
            </a:extLst>
          </p:cNvPr>
          <p:cNvSpPr>
            <a:spLocks noChangeArrowheads="1"/>
          </p:cNvSpPr>
          <p:nvPr/>
        </p:nvSpPr>
        <p:spPr bwMode="auto">
          <a:xfrm>
            <a:off x="6096103" y="544834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B3</a:t>
            </a:r>
            <a:endParaRPr lang="en-US" sz="1200" kern="100">
              <a:effectLst/>
              <a:latin typeface="Times New Roman" panose="02020603050405020304" pitchFamily="18" charset="0"/>
              <a:ea typeface="SimSun" panose="02010600030101010101" pitchFamily="2" charset="-122"/>
            </a:endParaRPr>
          </a:p>
        </p:txBody>
      </p:sp>
      <p:sp>
        <p:nvSpPr>
          <p:cNvPr id="42" name="AutoShape 6">
            <a:extLst>
              <a:ext uri="{FF2B5EF4-FFF2-40B4-BE49-F238E27FC236}">
                <a16:creationId xmlns:a16="http://schemas.microsoft.com/office/drawing/2014/main" id="{DD514113-E4F5-4963-B65D-599FC9456E24}"/>
              </a:ext>
            </a:extLst>
          </p:cNvPr>
          <p:cNvSpPr>
            <a:spLocks noChangeArrowheads="1"/>
          </p:cNvSpPr>
          <p:nvPr/>
        </p:nvSpPr>
        <p:spPr bwMode="auto">
          <a:xfrm>
            <a:off x="6056098" y="4450125"/>
            <a:ext cx="388620" cy="289560"/>
          </a:xfrm>
          <a:prstGeom prst="roundRect">
            <a:avLst>
              <a:gd name="adj" fmla="val 16667"/>
            </a:avLst>
          </a:prstGeom>
          <a:solidFill>
            <a:srgbClr val="FFC000">
              <a:lumMod val="60000"/>
              <a:lumOff val="40000"/>
            </a:srgbClr>
          </a:solidFill>
          <a:ln w="6350">
            <a:solidFill>
              <a:srgbClr val="000000"/>
            </a:solidFill>
            <a:round/>
            <a:headEnd/>
            <a:tailEnd/>
          </a:ln>
        </p:spPr>
        <p:txBody>
          <a:bodyPr rot="0" vert="horz" wrap="square" lIns="91440" tIns="45720" rIns="91440" bIns="45720" anchor="t" anchorCtr="0" upright="1">
            <a:noAutofit/>
          </a:bodyPr>
          <a:lstStyle/>
          <a:p>
            <a:pPr algn="ctr">
              <a:spcAft>
                <a:spcPts val="0"/>
              </a:spcAft>
            </a:pPr>
            <a:r>
              <a:rPr lang="en-US" sz="1000" kern="100">
                <a:effectLst/>
                <a:latin typeface="Times New Roman" panose="02020603050405020304" pitchFamily="18" charset="0"/>
                <a:ea typeface="SimSun" panose="02010600030101010101" pitchFamily="2" charset="-122"/>
              </a:rPr>
              <a:t>B2</a:t>
            </a:r>
            <a:endParaRPr lang="en-US" sz="1200" kern="100">
              <a:effectLst/>
              <a:latin typeface="Times New Roman" panose="02020603050405020304" pitchFamily="18" charset="0"/>
              <a:ea typeface="SimSun" panose="02010600030101010101" pitchFamily="2" charset="-122"/>
            </a:endParaRPr>
          </a:p>
        </p:txBody>
      </p:sp>
      <p:cxnSp>
        <p:nvCxnSpPr>
          <p:cNvPr id="43" name="AutoShape 12">
            <a:extLst>
              <a:ext uri="{FF2B5EF4-FFF2-40B4-BE49-F238E27FC236}">
                <a16:creationId xmlns:a16="http://schemas.microsoft.com/office/drawing/2014/main" id="{6DDF30AB-5A9E-4B0B-967A-275C03DE72ED}"/>
              </a:ext>
            </a:extLst>
          </p:cNvPr>
          <p:cNvCxnSpPr>
            <a:cxnSpLocks noChangeShapeType="1"/>
          </p:cNvCxnSpPr>
          <p:nvPr/>
        </p:nvCxnSpPr>
        <p:spPr bwMode="auto">
          <a:xfrm>
            <a:off x="7467597" y="3949812"/>
            <a:ext cx="349991" cy="271713"/>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AutoShape 12">
            <a:extLst>
              <a:ext uri="{FF2B5EF4-FFF2-40B4-BE49-F238E27FC236}">
                <a16:creationId xmlns:a16="http://schemas.microsoft.com/office/drawing/2014/main" id="{96B102CA-F18B-4C96-AB16-60B0888D51D9}"/>
              </a:ext>
            </a:extLst>
          </p:cNvPr>
          <p:cNvCxnSpPr>
            <a:cxnSpLocks noChangeShapeType="1"/>
          </p:cNvCxnSpPr>
          <p:nvPr/>
        </p:nvCxnSpPr>
        <p:spPr bwMode="auto">
          <a:xfrm flipH="1">
            <a:off x="4624810" y="3968179"/>
            <a:ext cx="355042" cy="215246"/>
          </a:xfrm>
          <a:prstGeom prst="straightConnector1">
            <a:avLst/>
          </a:prstGeom>
          <a:noFill/>
          <a:ln w="63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7437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barn(inVertical)">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barn(inVertical)">
                                      <p:cBhvr>
                                        <p:cTn id="1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họn cách thể hiện cá tính bản thân qua cách ăn mặc</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đông</a:t>
            </a:r>
            <a:r>
              <a:rPr lang="en-US" sz="2800" dirty="0">
                <a:solidFill>
                  <a:srgbClr val="C00000"/>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H</a:t>
            </a:r>
            <a:r>
              <a:rPr lang="vi-VN" sz="2800" b="1" dirty="0">
                <a:solidFill>
                  <a:prstClr val="black"/>
                </a:solidFill>
                <a:latin typeface="Times New Roman" panose="02020603050405020304" pitchFamily="18" charset="0"/>
                <a:cs typeface="Times New Roman" panose="02020603050405020304" pitchFamily="18" charset="0"/>
              </a:rPr>
              <a:t>ành động quái dị, khác thường.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814714" y="570653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5535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họn cách thể hiện sự khác biệt khác với ngày thường mình</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Học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sinh</a:t>
            </a:r>
            <a:r>
              <a:rPr lang="en-US" sz="2800" dirty="0">
                <a:solidFill>
                  <a:srgbClr val="C00000"/>
                </a:solidFill>
                <a:latin typeface="Times New Roman" panose="02020603050405020304" pitchFamily="18" charset="0"/>
                <a:cs typeface="Times New Roman" panose="02020603050405020304" pitchFamily="18" charset="0"/>
              </a:rPr>
              <a:t> J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1815882"/>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T</a:t>
            </a:r>
            <a:r>
              <a:rPr lang="vi-VN" sz="2800" b="1" dirty="0">
                <a:solidFill>
                  <a:prstClr val="black"/>
                </a:solidFill>
                <a:latin typeface="Times New Roman" panose="02020603050405020304" pitchFamily="18" charset="0"/>
                <a:cs typeface="Times New Roman" panose="02020603050405020304" pitchFamily="18" charset="0"/>
              </a:rPr>
              <a:t>hay vì nhút nhát, ít nói, cậu đã giơ tay và phát biểu trong các tiết học, xưng hô lễ độ với mọi người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814714" y="570653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192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76551" y="539280"/>
            <a:ext cx="8194872" cy="646331"/>
          </a:xfrm>
          <a:prstGeom prst="rect">
            <a:avLst/>
          </a:prstGeom>
          <a:noFill/>
        </p:spPr>
        <p:txBody>
          <a:bodyPr wrap="none" rtlCol="0">
            <a:spAutoFit/>
          </a:bodyPr>
          <a:lstStyle/>
          <a:p>
            <a:pPr lvl="0"/>
            <a:r>
              <a:rPr kumimoji="1" lang="vi-VN" altLang="zh-CN" sz="3600" b="1" dirty="0">
                <a:solidFill>
                  <a:srgbClr val="002060"/>
                </a:solidFill>
                <a:latin typeface="Times New Roman" panose="02020603050405020304" pitchFamily="18" charset="0"/>
                <a:cs typeface="Times New Roman" panose="02020603050405020304" pitchFamily="18" charset="0"/>
              </a:rPr>
              <a:t>2. Bằng chứng thể hiện hai loại khác biệt</a:t>
            </a:r>
          </a:p>
        </p:txBody>
      </p:sp>
      <p:sp>
        <p:nvSpPr>
          <p:cNvPr id="40" name="文本框 5">
            <a:extLst>
              <a:ext uri="{FF2B5EF4-FFF2-40B4-BE49-F238E27FC236}">
                <a16:creationId xmlns:a16="http://schemas.microsoft.com/office/drawing/2014/main" id="{7AF6C7B5-910F-4A20-89DF-E509D9F62898}"/>
              </a:ext>
            </a:extLst>
          </p:cNvPr>
          <p:cNvSpPr txBox="1"/>
          <p:nvPr/>
        </p:nvSpPr>
        <p:spPr>
          <a:xfrm>
            <a:off x="6486911" y="2240710"/>
            <a:ext cx="5108819" cy="523220"/>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Số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đông</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1" name="组合 11">
            <a:extLst>
              <a:ext uri="{FF2B5EF4-FFF2-40B4-BE49-F238E27FC236}">
                <a16:creationId xmlns:a16="http://schemas.microsoft.com/office/drawing/2014/main" id="{C1C25DD7-EA93-442A-BFFA-3BA2770E8D11}"/>
              </a:ext>
            </a:extLst>
          </p:cNvPr>
          <p:cNvGrpSpPr/>
          <p:nvPr/>
        </p:nvGrpSpPr>
        <p:grpSpPr>
          <a:xfrm>
            <a:off x="5460238" y="2194626"/>
            <a:ext cx="951230" cy="951230"/>
            <a:chOff x="5998" y="2056"/>
            <a:chExt cx="1498" cy="1498"/>
          </a:xfrm>
        </p:grpSpPr>
        <p:pic>
          <p:nvPicPr>
            <p:cNvPr id="42" name="图片 19">
              <a:extLst>
                <a:ext uri="{FF2B5EF4-FFF2-40B4-BE49-F238E27FC236}">
                  <a16:creationId xmlns:a16="http://schemas.microsoft.com/office/drawing/2014/main" id="{C40FF607-CE8C-4652-9DFC-FD083C9C4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43" name="椭圆 6">
              <a:extLst>
                <a:ext uri="{FF2B5EF4-FFF2-40B4-BE49-F238E27FC236}">
                  <a16:creationId xmlns:a16="http://schemas.microsoft.com/office/drawing/2014/main" id="{D0B77EAE-778D-4EBB-AC6B-C820918D9F62}"/>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01</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53" name="直接连接符 29">
            <a:extLst>
              <a:ext uri="{FF2B5EF4-FFF2-40B4-BE49-F238E27FC236}">
                <a16:creationId xmlns:a16="http://schemas.microsoft.com/office/drawing/2014/main" id="{0D222F0D-6DC9-4BA6-9E94-B72B0DF2A389}"/>
              </a:ext>
            </a:extLst>
          </p:cNvPr>
          <p:cNvCxnSpPr/>
          <p:nvPr/>
        </p:nvCxnSpPr>
        <p:spPr>
          <a:xfrm>
            <a:off x="6714046" y="3625705"/>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6641A39-ECEE-4186-8EBA-B42366F1EF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2005202" y="303324"/>
            <a:ext cx="1815882" cy="1384995"/>
          </a:xfrm>
          <a:prstGeom prst="rect">
            <a:avLst/>
          </a:prstGeom>
        </p:spPr>
      </p:pic>
      <p:pic>
        <p:nvPicPr>
          <p:cNvPr id="9" name="Picture 8">
            <a:extLst>
              <a:ext uri="{FF2B5EF4-FFF2-40B4-BE49-F238E27FC236}">
                <a16:creationId xmlns:a16="http://schemas.microsoft.com/office/drawing/2014/main" id="{16B0BB3C-9D37-4664-A4FD-129B16383583}"/>
              </a:ext>
            </a:extLst>
          </p:cNvPr>
          <p:cNvPicPr>
            <a:picLocks noChangeAspect="1"/>
          </p:cNvPicPr>
          <p:nvPr/>
        </p:nvPicPr>
        <p:blipFill>
          <a:blip r:embed="rId6"/>
          <a:stretch>
            <a:fillRect/>
          </a:stretch>
        </p:blipFill>
        <p:spPr>
          <a:xfrm>
            <a:off x="759938" y="1691895"/>
            <a:ext cx="4306410" cy="2712933"/>
          </a:xfrm>
          <a:prstGeom prst="rect">
            <a:avLst/>
          </a:prstGeom>
        </p:spPr>
      </p:pic>
      <p:sp>
        <p:nvSpPr>
          <p:cNvPr id="10" name="TextBox 9">
            <a:extLst>
              <a:ext uri="{FF2B5EF4-FFF2-40B4-BE49-F238E27FC236}">
                <a16:creationId xmlns:a16="http://schemas.microsoft.com/office/drawing/2014/main" id="{82B50B02-1EC9-4A36-91F6-232AC26AB258}"/>
              </a:ext>
            </a:extLst>
          </p:cNvPr>
          <p:cNvSpPr txBox="1"/>
          <p:nvPr/>
        </p:nvSpPr>
        <p:spPr>
          <a:xfrm>
            <a:off x="823404" y="2872328"/>
            <a:ext cx="2855881" cy="523220"/>
          </a:xfrm>
          <a:prstGeom prst="rect">
            <a:avLst/>
          </a:prstGeom>
          <a:noFill/>
        </p:spPr>
        <p:txBody>
          <a:bodyPr wrap="square" rtlCol="0">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Sự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biệt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E033104-2055-41E3-9BE5-270C601B2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343403" y="3883483"/>
            <a:ext cx="1815882" cy="1384995"/>
          </a:xfrm>
          <a:prstGeom prst="rect">
            <a:avLst/>
          </a:prstGeom>
        </p:spPr>
      </p:pic>
      <p:pic>
        <p:nvPicPr>
          <p:cNvPr id="17" name="Picture 16">
            <a:extLst>
              <a:ext uri="{FF2B5EF4-FFF2-40B4-BE49-F238E27FC236}">
                <a16:creationId xmlns:a16="http://schemas.microsoft.com/office/drawing/2014/main" id="{B79171CC-B7D2-4EEE-B11C-0F5882B8D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018885" y="405592"/>
            <a:ext cx="1815882" cy="1384995"/>
          </a:xfrm>
          <a:prstGeom prst="rect">
            <a:avLst/>
          </a:prstGeom>
        </p:spPr>
      </p:pic>
      <p:pic>
        <p:nvPicPr>
          <p:cNvPr id="18" name="Picture 17">
            <a:extLst>
              <a:ext uri="{FF2B5EF4-FFF2-40B4-BE49-F238E27FC236}">
                <a16:creationId xmlns:a16="http://schemas.microsoft.com/office/drawing/2014/main" id="{10AC96C9-9336-40CE-98C0-7799AF432C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4028" l="9958" r="99682">
                        <a14:foregroundMark x1="31992" y1="7917" x2="31992" y2="7917"/>
                        <a14:foregroundMark x1="70339" y1="6111" x2="70339" y2="6111"/>
                        <a14:foregroundMark x1="52013" y1="84167" x2="52013" y2="84167"/>
                        <a14:foregroundMark x1="49788" y1="84167" x2="49788" y2="84167"/>
                        <a14:foregroundMark x1="49788" y1="79722" x2="49788" y2="79722"/>
                        <a14:foregroundMark x1="49788" y1="79722" x2="49788" y2="79722"/>
                        <a14:foregroundMark x1="49470" y1="78611" x2="49470" y2="78611"/>
                        <a14:foregroundMark x1="42691" y1="80833" x2="42691" y2="80833"/>
                        <a14:foregroundMark x1="44703" y1="83750" x2="45551" y2="85556"/>
                        <a14:foregroundMark x1="45551" y1="85972" x2="45551" y2="85972"/>
                        <a14:foregroundMark x1="55720" y1="83056" x2="55720" y2="83056"/>
                        <a14:foregroundMark x1="53178" y1="80833" x2="53178" y2="80833"/>
                        <a14:foregroundMark x1="49470" y1="91806" x2="49470" y2="91806"/>
                        <a14:foregroundMark x1="49470" y1="92639" x2="48941" y2="93750"/>
                        <a14:foregroundMark x1="43008" y1="94028" x2="43008" y2="94028"/>
                        <a14:foregroundMark x1="48411" y1="89583" x2="48411" y2="89583"/>
                        <a14:foregroundMark x1="49258" y1="87361" x2="49258" y2="87361"/>
                        <a14:foregroundMark x1="49788" y1="85556" x2="49788" y2="85556"/>
                        <a14:foregroundMark x1="50318" y1="81528" x2="50318" y2="81528"/>
                        <a14:foregroundMark x1="50318" y1="80000" x2="50318" y2="80000"/>
                        <a14:foregroundMark x1="50318" y1="80000" x2="50318" y2="80000"/>
                        <a14:foregroundMark x1="50318" y1="79722" x2="50318" y2="79722"/>
                        <a14:foregroundMark x1="49258" y1="52361" x2="49258" y2="52361"/>
                        <a14:foregroundMark x1="61123" y1="43472" x2="61123" y2="43472"/>
                        <a14:foregroundMark x1="32627" y1="42639" x2="32627" y2="42639"/>
                        <a14:foregroundMark x1="33475" y1="41944" x2="33475" y2="41944"/>
                        <a14:foregroundMark x1="99682" y1="43472" x2="99682" y2="43472"/>
                      </a14:backgroundRemoval>
                    </a14:imgEffect>
                  </a14:imgLayer>
                </a14:imgProps>
              </a:ext>
            </a:extLst>
          </a:blip>
          <a:stretch>
            <a:fillRect/>
          </a:stretch>
        </p:blipFill>
        <p:spPr>
          <a:xfrm>
            <a:off x="-18529" y="356246"/>
            <a:ext cx="1815882" cy="1384995"/>
          </a:xfrm>
          <a:prstGeom prst="rect">
            <a:avLst/>
          </a:prstGeom>
        </p:spPr>
      </p:pic>
      <p:sp>
        <p:nvSpPr>
          <p:cNvPr id="14" name="文本框 5">
            <a:extLst>
              <a:ext uri="{FF2B5EF4-FFF2-40B4-BE49-F238E27FC236}">
                <a16:creationId xmlns:a16="http://schemas.microsoft.com/office/drawing/2014/main" id="{B67C93B7-0B0C-41EE-85E5-274994EE258A}"/>
              </a:ext>
            </a:extLst>
          </p:cNvPr>
          <p:cNvSpPr txBox="1"/>
          <p:nvPr/>
        </p:nvSpPr>
        <p:spPr>
          <a:xfrm>
            <a:off x="3128580" y="5279359"/>
            <a:ext cx="5108819" cy="954107"/>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Cách thể hiện sự khác biệt của mỗi người là khác nhau.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文本框 5">
            <a:extLst>
              <a:ext uri="{FF2B5EF4-FFF2-40B4-BE49-F238E27FC236}">
                <a16:creationId xmlns:a16="http://schemas.microsoft.com/office/drawing/2014/main" id="{B10CC07E-6A4D-4AA1-B9A8-65BC2993806A}"/>
              </a:ext>
            </a:extLst>
          </p:cNvPr>
          <p:cNvSpPr txBox="1"/>
          <p:nvPr/>
        </p:nvSpPr>
        <p:spPr>
          <a:xfrm>
            <a:off x="6709663" y="3988306"/>
            <a:ext cx="5108819" cy="523220"/>
          </a:xfrm>
          <a:prstGeom prst="rect">
            <a:avLst/>
          </a:prstGeom>
          <a:noFill/>
        </p:spPr>
        <p:txBody>
          <a:bodyPr wrap="square" rtlCol="0">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sinh</a:t>
            </a:r>
            <a:r>
              <a:rPr lang="en-US" sz="2800" b="1" dirty="0">
                <a:solidFill>
                  <a:prstClr val="black"/>
                </a:solidFill>
                <a:latin typeface="Times New Roman" panose="02020603050405020304" pitchFamily="18" charset="0"/>
                <a:cs typeface="Times New Roman" panose="02020603050405020304" pitchFamily="18" charset="0"/>
              </a:rPr>
              <a:t> J</a:t>
            </a:r>
            <a:r>
              <a:rPr lang="vi-VN"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组合 11">
            <a:extLst>
              <a:ext uri="{FF2B5EF4-FFF2-40B4-BE49-F238E27FC236}">
                <a16:creationId xmlns:a16="http://schemas.microsoft.com/office/drawing/2014/main" id="{5A527B3A-1AD8-4A66-AFB8-ABD73FCFD687}"/>
              </a:ext>
            </a:extLst>
          </p:cNvPr>
          <p:cNvGrpSpPr/>
          <p:nvPr/>
        </p:nvGrpSpPr>
        <p:grpSpPr>
          <a:xfrm>
            <a:off x="5682990" y="3942222"/>
            <a:ext cx="951230" cy="951230"/>
            <a:chOff x="5998" y="2056"/>
            <a:chExt cx="1498" cy="1498"/>
          </a:xfrm>
        </p:grpSpPr>
        <p:pic>
          <p:nvPicPr>
            <p:cNvPr id="20" name="图片 19">
              <a:extLst>
                <a:ext uri="{FF2B5EF4-FFF2-40B4-BE49-F238E27FC236}">
                  <a16:creationId xmlns:a16="http://schemas.microsoft.com/office/drawing/2014/main" id="{3D76D823-56FE-485C-A3B2-3658D410F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 y="2056"/>
              <a:ext cx="1483" cy="1490"/>
            </a:xfrm>
            <a:prstGeom prst="rect">
              <a:avLst/>
            </a:prstGeom>
          </p:spPr>
        </p:pic>
        <p:sp>
          <p:nvSpPr>
            <p:cNvPr id="21" name="椭圆 6">
              <a:extLst>
                <a:ext uri="{FF2B5EF4-FFF2-40B4-BE49-F238E27FC236}">
                  <a16:creationId xmlns:a16="http://schemas.microsoft.com/office/drawing/2014/main" id="{FE03656F-28EA-4398-833B-4CD5513F64B1}"/>
                </a:ext>
              </a:extLst>
            </p:cNvPr>
            <p:cNvSpPr/>
            <p:nvPr/>
          </p:nvSpPr>
          <p:spPr>
            <a:xfrm>
              <a:off x="5998" y="2056"/>
              <a:ext cx="1499" cy="14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02</a:t>
              </a:r>
              <a:endParaRPr kumimoji="0" lang="zh-CN" altLang="en-US" sz="3600" b="1" i="0" u="none" strike="noStrike" kern="1200" cap="none" spc="0" normalizeH="0" baseline="0" noProof="0" dirty="0">
                <a:ln>
                  <a:noFill/>
                </a:ln>
                <a:solidFill>
                  <a:srgbClr val="2A222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cxnSp>
        <p:nvCxnSpPr>
          <p:cNvPr id="22" name="直接连接符 29">
            <a:extLst>
              <a:ext uri="{FF2B5EF4-FFF2-40B4-BE49-F238E27FC236}">
                <a16:creationId xmlns:a16="http://schemas.microsoft.com/office/drawing/2014/main" id="{3D537015-246F-4CF0-9AF7-19DC5AC825EA}"/>
              </a:ext>
            </a:extLst>
          </p:cNvPr>
          <p:cNvCxnSpPr/>
          <p:nvPr/>
        </p:nvCxnSpPr>
        <p:spPr>
          <a:xfrm>
            <a:off x="6714046" y="5068971"/>
            <a:ext cx="4654550" cy="0"/>
          </a:xfrm>
          <a:prstGeom prst="line">
            <a:avLst/>
          </a:prstGeom>
          <a:ln w="57150" cmpd="sng">
            <a:solidFill>
              <a:srgbClr val="E2C497"/>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9246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10"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3. </a:t>
            </a:r>
            <a:r>
              <a:rPr kumimoji="1" lang="en-US" altLang="zh-CN" sz="3600" b="1" dirty="0" err="1">
                <a:solidFill>
                  <a:srgbClr val="002060"/>
                </a:solidFill>
                <a:latin typeface="Times New Roman" panose="02020603050405020304" pitchFamily="18" charset="0"/>
                <a:cs typeface="Times New Roman" panose="02020603050405020304" pitchFamily="18" charset="0"/>
              </a:rPr>
              <a:t>Lí</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lẽ</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dẫn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đến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hai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sự</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khác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biệt</a:t>
            </a:r>
            <a:endParaRPr kumimoji="1" lang="en-US" altLang="zh-CN" sz="3600" b="1" dirty="0">
              <a:solidFill>
                <a:srgbClr val="002060"/>
              </a:solidFill>
              <a:latin typeface="Times New Roman" panose="02020603050405020304" pitchFamily="18" charset="0"/>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giả phân chia sự khác biệt thành hai loại. Em có đồng ý với cách phân chia như thế không? Vì sao?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24702321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615153" y="0"/>
            <a:ext cx="8701596" cy="1587037"/>
            <a:chOff x="2303" y="1523"/>
            <a:chExt cx="11245" cy="355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8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10941" cy="3555"/>
              <a:chOff x="2303" y="1523"/>
              <a:chExt cx="10941" cy="355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685" y="2665"/>
                <a:ext cx="7559" cy="2413"/>
              </a:xfrm>
              <a:prstGeom prst="rect">
                <a:avLst/>
              </a:prstGeom>
              <a:noFill/>
            </p:spPr>
            <p:txBody>
              <a:bodyPr wrap="square" rtlCol="0">
                <a:spAutoFit/>
              </a:bodyPr>
              <a:lstStyle/>
              <a:p>
                <a:pPr lvl="0" algn="ctr">
                  <a:defRPr/>
                </a:pP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3.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Lí</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lẽ</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dẫn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đến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hai</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khác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biệt</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2783420" y="2438844"/>
            <a:ext cx="3203523"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lvl="0">
              <a:lnSpc>
                <a:spcPct val="100000"/>
              </a:lnSpc>
            </a:pPr>
            <a:r>
              <a:rPr lang="nl-NL" sz="2400" i="1" dirty="0">
                <a:solidFill>
                  <a:srgbClr val="44546A"/>
                </a:solidFill>
                <a:latin typeface="Times New Roman" panose="02020603050405020304" pitchFamily="18" charset="0"/>
                <a:cs typeface="Times New Roman" panose="02020603050405020304" pitchFamily="18" charset="0"/>
              </a:rPr>
              <a:t>Sự khác biệt vô nghĩa</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159140" y="4546351"/>
            <a:ext cx="5325282"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lvl="0">
              <a:lnSpc>
                <a:spcPct val="100000"/>
              </a:lnSpc>
            </a:pPr>
            <a:r>
              <a:rPr lang="en-US" sz="2400" i="1" dirty="0" err="1">
                <a:solidFill>
                  <a:srgbClr val="44546A"/>
                </a:solidFill>
                <a:latin typeface="Times New Roman" panose="02020603050405020304" pitchFamily="18" charset="0"/>
                <a:cs typeface="Times New Roman" panose="02020603050405020304" pitchFamily="18" charset="0"/>
              </a:rPr>
              <a:t>Sự</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khác</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biệt</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có</a:t>
            </a:r>
            <a:r>
              <a:rPr lang="en-US" sz="2400" i="1" dirty="0">
                <a:solidFill>
                  <a:srgbClr val="44546A"/>
                </a:solidFill>
                <a:latin typeface="Times New Roman" panose="02020603050405020304" pitchFamily="18" charset="0"/>
                <a:cs typeface="Times New Roman" panose="02020603050405020304" pitchFamily="18" charset="0"/>
              </a:rPr>
              <a:t> </a:t>
            </a:r>
            <a:r>
              <a:rPr lang="en-US" sz="2400" i="1" dirty="0" err="1">
                <a:solidFill>
                  <a:srgbClr val="44546A"/>
                </a:solidFill>
                <a:latin typeface="Times New Roman" panose="02020603050405020304" pitchFamily="18" charset="0"/>
                <a:cs typeface="Times New Roman" panose="02020603050405020304" pitchFamily="18" charset="0"/>
              </a:rPr>
              <a:t>nghĩa</a:t>
            </a:r>
            <a:r>
              <a:rPr lang="en-US" sz="2400" i="1" dirty="0">
                <a:solidFill>
                  <a:srgbClr val="44546A"/>
                </a:solidFill>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2526451" y="2415469"/>
            <a:ext cx="3569549" cy="7607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3129131" cy="8010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E21899D3-629A-436C-95E7-E51CA14F8C6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90" b="99454" l="9455" r="89455">
                        <a14:foregroundMark x1="24364" y1="92350" x2="24364" y2="92350"/>
                        <a14:foregroundMark x1="18545" y1="92350" x2="18545" y2="92350"/>
                        <a14:foregroundMark x1="19273" y1="96175" x2="20000" y2="96721"/>
                        <a14:foregroundMark x1="26909" y1="97268" x2="26909" y2="97268"/>
                        <a14:foregroundMark x1="40000" y1="91803" x2="40000" y2="91803"/>
                        <a14:foregroundMark x1="70182" y1="97268" x2="70182" y2="97268"/>
                        <a14:foregroundMark x1="69091" y1="99454" x2="69091" y2="99454"/>
                        <a14:foregroundMark x1="73818" y1="97814" x2="73818" y2="97814"/>
                        <a14:foregroundMark x1="41455" y1="90164" x2="41455" y2="90164"/>
                        <a14:foregroundMark x1="39273" y1="95082" x2="39273" y2="95082"/>
                        <a14:foregroundMark x1="40727" y1="93443" x2="40727" y2="93443"/>
                      </a14:backgroundRemoval>
                    </a14:imgEffect>
                  </a14:imgLayer>
                </a14:imgProps>
              </a:ext>
            </a:extLst>
          </a:blip>
          <a:stretch>
            <a:fillRect/>
          </a:stretch>
        </p:blipFill>
        <p:spPr>
          <a:xfrm>
            <a:off x="7763223" y="1352513"/>
            <a:ext cx="4073643" cy="2710824"/>
          </a:xfrm>
          <a:prstGeom prst="rect">
            <a:avLst/>
          </a:prstGeom>
        </p:spPr>
      </p:pic>
      <p:pic>
        <p:nvPicPr>
          <p:cNvPr id="6" name="Picture 5">
            <a:extLst>
              <a:ext uri="{FF2B5EF4-FFF2-40B4-BE49-F238E27FC236}">
                <a16:creationId xmlns:a16="http://schemas.microsoft.com/office/drawing/2014/main" id="{5AFB42DF-077F-4B84-B3C3-71B52E2A4268}"/>
              </a:ext>
            </a:extLst>
          </p:cNvPr>
          <p:cNvPicPr>
            <a:picLocks noChangeAspect="1"/>
          </p:cNvPicPr>
          <p:nvPr/>
        </p:nvPicPr>
        <p:blipFill>
          <a:blip r:embed="rId8"/>
          <a:stretch>
            <a:fillRect/>
          </a:stretch>
        </p:blipFill>
        <p:spPr>
          <a:xfrm>
            <a:off x="1699497" y="3349598"/>
            <a:ext cx="2302051" cy="2476500"/>
          </a:xfrm>
          <a:prstGeom prst="rect">
            <a:avLst/>
          </a:prstGeom>
        </p:spPr>
      </p:pic>
      <p:sp>
        <p:nvSpPr>
          <p:cNvPr id="2" name="TextBox 1">
            <a:extLst>
              <a:ext uri="{FF2B5EF4-FFF2-40B4-BE49-F238E27FC236}">
                <a16:creationId xmlns:a16="http://schemas.microsoft.com/office/drawing/2014/main" id="{D83E93EB-9185-4E6B-B70B-839653886776}"/>
              </a:ext>
            </a:extLst>
          </p:cNvPr>
          <p:cNvSpPr txBox="1"/>
          <p:nvPr/>
        </p:nvSpPr>
        <p:spPr>
          <a:xfrm>
            <a:off x="5232209" y="5826098"/>
            <a:ext cx="3624710"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bệt</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9392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688BE-641A-485C-95E6-39D09E6E44BD}"/>
              </a:ext>
            </a:extLst>
          </p:cNvPr>
          <p:cNvPicPr/>
          <p:nvPr/>
        </p:nvPicPr>
        <p:blipFill>
          <a:blip r:embed="rId2"/>
          <a:stretch>
            <a:fillRect/>
          </a:stretch>
        </p:blipFill>
        <p:spPr>
          <a:xfrm>
            <a:off x="1027861" y="1232272"/>
            <a:ext cx="3930032" cy="4119903"/>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https://i.pinimg.com/564x/19/80/0e/19800e445be9afbf00dd1ff13e53bc2a.jpg">
            <a:extLst>
              <a:ext uri="{FF2B5EF4-FFF2-40B4-BE49-F238E27FC236}">
                <a16:creationId xmlns:a16="http://schemas.microsoft.com/office/drawing/2014/main" id="{DD19BC4C-B9B4-4235-ACE6-7C04A2EE6F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5394122" y="1054711"/>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
            <a:extLst>
              <a:ext uri="{FF2B5EF4-FFF2-40B4-BE49-F238E27FC236}">
                <a16:creationId xmlns:a16="http://schemas.microsoft.com/office/drawing/2014/main" id="{FF4490D8-F11F-4E8D-9F8B-0A159AF4F97B}"/>
              </a:ext>
            </a:extLst>
          </p:cNvPr>
          <p:cNvSpPr txBox="1"/>
          <p:nvPr/>
        </p:nvSpPr>
        <p:spPr>
          <a:xfrm rot="21373374">
            <a:off x="6022096" y="1403811"/>
            <a:ext cx="5833327" cy="2862322"/>
          </a:xfrm>
          <a:prstGeom prst="rect">
            <a:avLst/>
          </a:prstGeom>
          <a:noFill/>
        </p:spPr>
        <p:txBody>
          <a:bodyPr wrap="square" rtlCol="0">
            <a:spAutoFit/>
          </a:bodyPr>
          <a:lstStyle/>
          <a:p>
            <a:pPr lvl="0" algn="ctr">
              <a:defRPr/>
            </a:pPr>
            <a:r>
              <a:rPr kumimoji="1" lang="en-US" altLang="zh-CN" sz="6000" b="1" dirty="0" err="1">
                <a:solidFill>
                  <a:prstClr val="white"/>
                </a:solidFill>
                <a:latin typeface="Times New Roman" panose="02020603050405020304" pitchFamily="18" charset="0"/>
                <a:cs typeface="Times New Roman" panose="02020603050405020304" pitchFamily="18" charset="0"/>
              </a:rPr>
              <a:t>Nhận</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xét</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về</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thông</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điệp</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từ</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hình</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ảnh</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sau</a:t>
            </a:r>
            <a:r>
              <a:rPr kumimoji="1" lang="en-US" altLang="zh-CN" sz="6000" b="1" dirty="0">
                <a:solidFill>
                  <a:prstClr val="white"/>
                </a:solidFill>
                <a:latin typeface="Times New Roman" panose="02020603050405020304" pitchFamily="18" charset="0"/>
                <a:cs typeface="Times New Roman" panose="02020603050405020304" pitchFamily="18" charset="0"/>
              </a:rPr>
              <a:t>?</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1787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3.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Lí</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lẽ</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dẫn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đến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sự</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khác</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 số mọi người chọn loại khác biệt vô nghĩa? Vì sao? Em có thích cách thể hiện này?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3364049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Lí</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lẽ</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số</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đông</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Khi quyết định mặc đồ quái dị đến trường, biết mình không phải là người duy nhất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056842" y="4409164"/>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họn trò đơn giản nhất vì không quan tâm tìm kiếm một thứ ý nghĩa hơn</a:t>
            </a:r>
            <a:r>
              <a:rPr lang="en-US" sz="2400" i="1" dirty="0">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2" name="Picture 1">
            <a:extLst>
              <a:ext uri="{FF2B5EF4-FFF2-40B4-BE49-F238E27FC236}">
                <a16:creationId xmlns:a16="http://schemas.microsoft.com/office/drawing/2014/main" id="{98F8C523-29DD-46DB-959C-3B78CD7AC4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14" b="98925" l="369" r="99631">
                        <a14:foregroundMark x1="8487" y1="11828" x2="8487" y2="11828"/>
                        <a14:foregroundMark x1="4797" y1="23118" x2="4797" y2="23118"/>
                        <a14:foregroundMark x1="23247" y1="41398" x2="23247" y2="41398"/>
                        <a14:foregroundMark x1="50554" y1="33333" x2="50554" y2="33333"/>
                        <a14:foregroundMark x1="7749" y1="94086" x2="7749" y2="94086"/>
                        <a14:foregroundMark x1="8487" y1="91935" x2="8487" y2="91935"/>
                        <a14:foregroundMark x1="6273" y1="90323" x2="6273" y2="90323"/>
                        <a14:foregroundMark x1="2583" y1="93011" x2="2583" y2="93011"/>
                        <a14:foregroundMark x1="30627" y1="92473" x2="30627" y2="92473"/>
                        <a14:foregroundMark x1="37269" y1="94624" x2="37269" y2="94624"/>
                        <a14:foregroundMark x1="54244" y1="98925" x2="54244" y2="98925"/>
                        <a14:foregroundMark x1="73432" y1="94086" x2="73432" y2="94086"/>
                        <a14:foregroundMark x1="77122" y1="91935" x2="77122" y2="91935"/>
                        <a14:foregroundMark x1="94834" y1="57527" x2="94834" y2="57527"/>
                        <a14:foregroundMark x1="99631" y1="59140" x2="99631" y2="59140"/>
                        <a14:foregroundMark x1="58303" y1="10753" x2="58303" y2="10753"/>
                        <a14:foregroundMark x1="50923" y1="9140" x2="50923" y2="9140"/>
                        <a14:foregroundMark x1="50923" y1="8602" x2="50923" y2="8602"/>
                        <a14:foregroundMark x1="50923" y1="8602" x2="50923" y2="8602"/>
                        <a14:foregroundMark x1="46863" y1="5914" x2="46863" y2="5914"/>
                      </a14:backgroundRemoval>
                    </a14:imgEffect>
                  </a14:imgLayer>
                </a14:imgProps>
              </a:ext>
            </a:extLst>
          </a:blip>
          <a:stretch>
            <a:fillRect/>
          </a:stretch>
        </p:blipFill>
        <p:spPr>
          <a:xfrm>
            <a:off x="8340003" y="1649074"/>
            <a:ext cx="2581275" cy="1771650"/>
          </a:xfrm>
          <a:prstGeom prst="rect">
            <a:avLst/>
          </a:prstGeom>
        </p:spPr>
      </p:pic>
      <p:pic>
        <p:nvPicPr>
          <p:cNvPr id="3" name="Picture 2">
            <a:extLst>
              <a:ext uri="{FF2B5EF4-FFF2-40B4-BE49-F238E27FC236}">
                <a16:creationId xmlns:a16="http://schemas.microsoft.com/office/drawing/2014/main" id="{EEAA74D8-DC35-4FED-A503-F94091E534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7778" y1="27111" x2="37778" y2="27111"/>
                        <a14:foregroundMark x1="39111" y1="19111" x2="39111" y2="19111"/>
                        <a14:foregroundMark x1="36444" y1="36444" x2="36444" y2="36444"/>
                        <a14:foregroundMark x1="42222" y1="32889" x2="42222" y2="32889"/>
                        <a14:foregroundMark x1="40889" y1="39111" x2="40889" y2="39111"/>
                        <a14:foregroundMark x1="40000" y1="40444" x2="40000" y2="40444"/>
                        <a14:foregroundMark x1="42222" y1="86667" x2="42222" y2="86667"/>
                      </a14:backgroundRemoval>
                    </a14:imgEffect>
                  </a14:imgLayer>
                </a14:imgProps>
              </a:ext>
            </a:extLst>
          </a:blip>
          <a:stretch>
            <a:fillRect/>
          </a:stretch>
        </p:blipFill>
        <p:spPr>
          <a:xfrm>
            <a:off x="832359" y="3242112"/>
            <a:ext cx="3925951" cy="3615888"/>
          </a:xfrm>
          <a:prstGeom prst="rect">
            <a:avLst/>
          </a:prstGeom>
        </p:spPr>
      </p:pic>
    </p:spTree>
    <p:extLst>
      <p:ext uri="{BB962C8B-B14F-4D97-AF65-F5344CB8AC3E}">
        <p14:creationId xmlns:p14="http://schemas.microsoft.com/office/powerpoint/2010/main" val="8604236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Lí</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lẽ</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số</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3741490" y="2232796"/>
            <a:ext cx="2922156"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Lựa</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chọn</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vô</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nghĩa</a:t>
            </a:r>
            <a:r>
              <a:rPr kumimoji="0" lang="en-US"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056842" y="4409164"/>
            <a:ext cx="3204604"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Nhưng</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không</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đơn</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400" b="0" i="1" u="none" strike="noStrike" kern="1200" cap="none" spc="0" normalizeH="0" baseline="0" noProof="0" dirty="0" err="1">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độc</a:t>
            </a:r>
            <a:r>
              <a:rPr kumimoji="0" lang="en-US" altLang="zh-CN" sz="2400" b="0" i="1" u="none" strike="noStrike" kern="1200" cap="none" spc="0" normalizeH="0" baseline="0" noProof="0" dirty="0">
                <a:ln>
                  <a:noFill/>
                </a:ln>
                <a:solidFill>
                  <a:srgbClr val="44546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3556932" y="2209421"/>
            <a:ext cx="3363684" cy="598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3062019" cy="5800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2" name="Picture 1">
            <a:extLst>
              <a:ext uri="{FF2B5EF4-FFF2-40B4-BE49-F238E27FC236}">
                <a16:creationId xmlns:a16="http://schemas.microsoft.com/office/drawing/2014/main" id="{98F8C523-29DD-46DB-959C-3B78CD7AC4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14" b="98925" l="369" r="99631">
                        <a14:foregroundMark x1="8487" y1="11828" x2="8487" y2="11828"/>
                        <a14:foregroundMark x1="4797" y1="23118" x2="4797" y2="23118"/>
                        <a14:foregroundMark x1="23247" y1="41398" x2="23247" y2="41398"/>
                        <a14:foregroundMark x1="50554" y1="33333" x2="50554" y2="33333"/>
                        <a14:foregroundMark x1="7749" y1="94086" x2="7749" y2="94086"/>
                        <a14:foregroundMark x1="8487" y1="91935" x2="8487" y2="91935"/>
                        <a14:foregroundMark x1="6273" y1="90323" x2="6273" y2="90323"/>
                        <a14:foregroundMark x1="2583" y1="93011" x2="2583" y2="93011"/>
                        <a14:foregroundMark x1="30627" y1="92473" x2="30627" y2="92473"/>
                        <a14:foregroundMark x1="37269" y1="94624" x2="37269" y2="94624"/>
                        <a14:foregroundMark x1="54244" y1="98925" x2="54244" y2="98925"/>
                        <a14:foregroundMark x1="73432" y1="94086" x2="73432" y2="94086"/>
                        <a14:foregroundMark x1="77122" y1="91935" x2="77122" y2="91935"/>
                        <a14:foregroundMark x1="94834" y1="57527" x2="94834" y2="57527"/>
                        <a14:foregroundMark x1="99631" y1="59140" x2="99631" y2="59140"/>
                        <a14:foregroundMark x1="58303" y1="10753" x2="58303" y2="10753"/>
                        <a14:foregroundMark x1="50923" y1="9140" x2="50923" y2="9140"/>
                        <a14:foregroundMark x1="50923" y1="8602" x2="50923" y2="8602"/>
                        <a14:foregroundMark x1="50923" y1="8602" x2="50923" y2="8602"/>
                        <a14:foregroundMark x1="46863" y1="5914" x2="46863" y2="5914"/>
                      </a14:backgroundRemoval>
                    </a14:imgEffect>
                  </a14:imgLayer>
                </a14:imgProps>
              </a:ext>
            </a:extLst>
          </a:blip>
          <a:stretch>
            <a:fillRect/>
          </a:stretch>
        </p:blipFill>
        <p:spPr>
          <a:xfrm>
            <a:off x="8046389" y="1407302"/>
            <a:ext cx="3561980" cy="2444754"/>
          </a:xfrm>
          <a:prstGeom prst="rect">
            <a:avLst/>
          </a:prstGeom>
        </p:spPr>
      </p:pic>
      <p:pic>
        <p:nvPicPr>
          <p:cNvPr id="3" name="Picture 2">
            <a:extLst>
              <a:ext uri="{FF2B5EF4-FFF2-40B4-BE49-F238E27FC236}">
                <a16:creationId xmlns:a16="http://schemas.microsoft.com/office/drawing/2014/main" id="{EEAA74D8-DC35-4FED-A503-F94091E534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7778" y1="27111" x2="37778" y2="27111"/>
                        <a14:foregroundMark x1="39111" y1="19111" x2="39111" y2="19111"/>
                        <a14:foregroundMark x1="36444" y1="36444" x2="36444" y2="36444"/>
                        <a14:foregroundMark x1="42222" y1="32889" x2="42222" y2="32889"/>
                        <a14:foregroundMark x1="40889" y1="39111" x2="40889" y2="39111"/>
                        <a14:foregroundMark x1="40000" y1="40444" x2="40000" y2="40444"/>
                        <a14:foregroundMark x1="42222" y1="86667" x2="42222" y2="86667"/>
                      </a14:backgroundRemoval>
                    </a14:imgEffect>
                  </a14:imgLayer>
                </a14:imgProps>
              </a:ext>
            </a:extLst>
          </a:blip>
          <a:stretch>
            <a:fillRect/>
          </a:stretch>
        </p:blipFill>
        <p:spPr>
          <a:xfrm>
            <a:off x="-151383" y="2412041"/>
            <a:ext cx="4963826" cy="4571794"/>
          </a:xfrm>
          <a:prstGeom prst="rect">
            <a:avLst/>
          </a:prstGeom>
        </p:spPr>
      </p:pic>
    </p:spTree>
    <p:extLst>
      <p:ext uri="{BB962C8B-B14F-4D97-AF65-F5344CB8AC3E}">
        <p14:creationId xmlns:p14="http://schemas.microsoft.com/office/powerpoint/2010/main" val="41362791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3638973" y="667364"/>
            <a:ext cx="73041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3.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Lí</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lẽ</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dẫn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đến</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hai</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sự</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khác</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biệt</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05710" y="2152004"/>
            <a:ext cx="8500110" cy="332169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919147" y="567684"/>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430324" y="99053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1923898"/>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546156" y="2734514"/>
            <a:ext cx="3612859"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 số mọi người chọn loại khác biệt vô nghĩa? Vì sao? Em có thích cách thể hiện này?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7D21F5D6-1423-4BBE-B682-8924F755B9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958686" y="2817895"/>
            <a:ext cx="2711879" cy="4004310"/>
          </a:xfrm>
          <a:prstGeom prst="rect">
            <a:avLst/>
          </a:prstGeom>
        </p:spPr>
      </p:pic>
    </p:spTree>
    <p:extLst>
      <p:ext uri="{BB962C8B-B14F-4D97-AF65-F5344CB8AC3E}">
        <p14:creationId xmlns:p14="http://schemas.microsoft.com/office/powerpoint/2010/main" val="25624461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Bạn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sinh</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J</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369332"/>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J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209308" y="4381399"/>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J là người duy nhất chọn loại khác biệt có nghĩa</a:t>
            </a:r>
            <a:r>
              <a:rPr lang="en-US" sz="2400" i="1" dirty="0">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81FF0602-EDFE-4B8B-82E5-24C441312A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960505" y="3429000"/>
            <a:ext cx="4249057" cy="2894202"/>
          </a:xfrm>
          <a:prstGeom prst="rect">
            <a:avLst/>
          </a:prstGeom>
        </p:spPr>
      </p:pic>
      <p:pic>
        <p:nvPicPr>
          <p:cNvPr id="5" name="Picture 4">
            <a:extLst>
              <a:ext uri="{FF2B5EF4-FFF2-40B4-BE49-F238E27FC236}">
                <a16:creationId xmlns:a16="http://schemas.microsoft.com/office/drawing/2014/main" id="{BB9395FF-F3AD-4864-AD5C-D74CF5D547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6778" l="10000" r="90000">
                        <a14:foregroundMark x1="44333" y1="5000" x2="44333" y2="5000"/>
                        <a14:foregroundMark x1="65000" y1="20111" x2="65000" y2="20111"/>
                        <a14:foregroundMark x1="65000" y1="24778" x2="65000" y2="24778"/>
                        <a14:foregroundMark x1="62778" y1="21778" x2="62778" y2="21778"/>
                        <a14:foregroundMark x1="62778" y1="21778" x2="62778" y2="21778"/>
                        <a14:foregroundMark x1="62444" y1="21556" x2="62444" y2="21556"/>
                        <a14:foregroundMark x1="62222" y1="21000" x2="62222" y2="21000"/>
                        <a14:foregroundMark x1="62222" y1="21000" x2="62222" y2="21000"/>
                        <a14:foregroundMark x1="63556" y1="19889" x2="63556" y2="19889"/>
                        <a14:foregroundMark x1="63556" y1="19889" x2="65222" y2="21778"/>
                        <a14:foregroundMark x1="65556" y1="22667" x2="65556" y2="22667"/>
                        <a14:foregroundMark x1="45889" y1="32000" x2="45889" y2="32000"/>
                        <a14:foregroundMark x1="45889" y1="32222" x2="45889" y2="32222"/>
                        <a14:foregroundMark x1="47333" y1="28111" x2="47333" y2="28111"/>
                        <a14:foregroundMark x1="47333" y1="28111" x2="47333" y2="28111"/>
                        <a14:foregroundMark x1="45667" y1="29556" x2="45667" y2="29556"/>
                        <a14:foregroundMark x1="45667" y1="29778" x2="45667" y2="30667"/>
                        <a14:foregroundMark x1="45333" y1="31444" x2="45333" y2="31444"/>
                        <a14:foregroundMark x1="45333" y1="32000" x2="45333" y2="32000"/>
                        <a14:foregroundMark x1="43222" y1="29222" x2="43222" y2="29222"/>
                        <a14:foregroundMark x1="43222" y1="29222" x2="43222" y2="29222"/>
                        <a14:foregroundMark x1="45111" y1="29778" x2="46222" y2="30889"/>
                        <a14:foregroundMark x1="47556" y1="31222" x2="47556" y2="31222"/>
                        <a14:foregroundMark x1="48111" y1="31222" x2="48111" y2="31222"/>
                        <a14:foregroundMark x1="49778" y1="30667" x2="49778" y2="30667"/>
                        <a14:foregroundMark x1="49778" y1="29222" x2="49778" y2="29222"/>
                        <a14:foregroundMark x1="49000" y1="27889" x2="49000" y2="27889"/>
                        <a14:foregroundMark x1="48667" y1="27556" x2="48667" y2="27556"/>
                        <a14:foregroundMark x1="49222" y1="50778" x2="49222" y2="50778"/>
                        <a14:foregroundMark x1="47333" y1="51333" x2="47333" y2="51333"/>
                        <a14:foregroundMark x1="45667" y1="49333" x2="45667" y2="49333"/>
                        <a14:foregroundMark x1="45333" y1="48778" x2="45333" y2="48778"/>
                        <a14:foregroundMark x1="53889" y1="53222" x2="53889" y2="53222"/>
                        <a14:foregroundMark x1="53889" y1="52444" x2="53889" y2="52444"/>
                        <a14:foregroundMark x1="54222" y1="49889" x2="54222" y2="49889"/>
                        <a14:foregroundMark x1="48667" y1="95778" x2="48667" y2="95778"/>
                        <a14:foregroundMark x1="33778" y1="96778" x2="33778" y2="96778"/>
                      </a14:backgroundRemoval>
                    </a14:imgEffect>
                  </a14:imgLayer>
                </a14:imgProps>
              </a:ext>
            </a:extLst>
          </a:blip>
          <a:stretch>
            <a:fillRect/>
          </a:stretch>
        </p:blipFill>
        <p:spPr>
          <a:xfrm>
            <a:off x="8190485" y="780177"/>
            <a:ext cx="3041009" cy="3041009"/>
          </a:xfrm>
          <a:prstGeom prst="rect">
            <a:avLst/>
          </a:prstGeom>
        </p:spPr>
      </p:pic>
    </p:spTree>
    <p:extLst>
      <p:ext uri="{BB962C8B-B14F-4D97-AF65-F5344CB8AC3E}">
        <p14:creationId xmlns:p14="http://schemas.microsoft.com/office/powerpoint/2010/main" val="18447391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3">
            <a:extLst>
              <a:ext uri="{FF2B5EF4-FFF2-40B4-BE49-F238E27FC236}">
                <a16:creationId xmlns:a16="http://schemas.microsoft.com/office/drawing/2014/main" id="{A0E310FC-0DAF-48EC-92F5-DAEBA1F56AD4}"/>
              </a:ext>
            </a:extLst>
          </p:cNvPr>
          <p:cNvGrpSpPr/>
          <p:nvPr/>
        </p:nvGrpSpPr>
        <p:grpSpPr>
          <a:xfrm>
            <a:off x="2330530" y="-209082"/>
            <a:ext cx="5921043" cy="1225434"/>
            <a:chOff x="2303" y="1523"/>
            <a:chExt cx="9324" cy="2745"/>
          </a:xfrm>
        </p:grpSpPr>
        <p:sp>
          <p:nvSpPr>
            <p:cNvPr id="18" name="矩形 4">
              <a:extLst>
                <a:ext uri="{FF2B5EF4-FFF2-40B4-BE49-F238E27FC236}">
                  <a16:creationId xmlns:a16="http://schemas.microsoft.com/office/drawing/2014/main" id="{4258A061-C813-445F-A92A-043B84B0D26C}"/>
                </a:ext>
              </a:extLst>
            </p:cNvPr>
            <p:cNvSpPr/>
            <p:nvPr/>
          </p:nvSpPr>
          <p:spPr>
            <a:xfrm>
              <a:off x="5116" y="2392"/>
              <a:ext cx="6432" cy="1704"/>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2220"/>
                </a:solidFill>
                <a:latin typeface="思源宋体 CN Medium" panose="02020500000000000000" charset="-122"/>
                <a:ea typeface="思源宋体 CN Medium" panose="02020500000000000000" charset="-122"/>
              </a:endParaRPr>
            </a:p>
          </p:txBody>
        </p:sp>
        <p:grpSp>
          <p:nvGrpSpPr>
            <p:cNvPr id="19" name="组合 2">
              <a:extLst>
                <a:ext uri="{FF2B5EF4-FFF2-40B4-BE49-F238E27FC236}">
                  <a16:creationId xmlns:a16="http://schemas.microsoft.com/office/drawing/2014/main" id="{A0B814A6-6890-4265-A1A7-682A3274023E}"/>
                </a:ext>
              </a:extLst>
            </p:cNvPr>
            <p:cNvGrpSpPr/>
            <p:nvPr/>
          </p:nvGrpSpPr>
          <p:grpSpPr>
            <a:xfrm>
              <a:off x="2303" y="1523"/>
              <a:ext cx="9324" cy="2745"/>
              <a:chOff x="2303" y="1523"/>
              <a:chExt cx="9324" cy="2745"/>
            </a:xfrm>
          </p:grpSpPr>
          <p:pic>
            <p:nvPicPr>
              <p:cNvPr id="23" name="图片 15">
                <a:extLst>
                  <a:ext uri="{FF2B5EF4-FFF2-40B4-BE49-F238E27FC236}">
                    <a16:creationId xmlns:a16="http://schemas.microsoft.com/office/drawing/2014/main" id="{1C2C9ED3-EF37-456B-83EB-F2D0E270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 y="1523"/>
                <a:ext cx="3293" cy="2745"/>
              </a:xfrm>
              <a:prstGeom prst="rect">
                <a:avLst/>
              </a:prstGeom>
            </p:spPr>
          </p:pic>
          <p:sp>
            <p:nvSpPr>
              <p:cNvPr id="24" name="文本框 12">
                <a:extLst>
                  <a:ext uri="{FF2B5EF4-FFF2-40B4-BE49-F238E27FC236}">
                    <a16:creationId xmlns:a16="http://schemas.microsoft.com/office/drawing/2014/main" id="{66146668-5A4E-4C50-87B5-165F7B3BA359}"/>
                  </a:ext>
                </a:extLst>
              </p:cNvPr>
              <p:cNvSpPr txBox="1"/>
              <p:nvPr/>
            </p:nvSpPr>
            <p:spPr>
              <a:xfrm>
                <a:off x="5195" y="2665"/>
                <a:ext cx="6432" cy="1310"/>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Bạn</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học</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sinh</a:t>
                </a:r>
                <a:r>
                  <a:rPr lang="en-US" altLang="zh-CN"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 J</a:t>
                </a:r>
                <a:endParaRPr lang="zh-CN" altLang="en-US" sz="3200" b="1"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endParaRPr>
              </a:p>
            </p:txBody>
          </p:sp>
        </p:grpSp>
      </p:grpSp>
      <p:sp>
        <p:nvSpPr>
          <p:cNvPr id="15" name="TextBox 33">
            <a:extLst>
              <a:ext uri="{FF2B5EF4-FFF2-40B4-BE49-F238E27FC236}">
                <a16:creationId xmlns:a16="http://schemas.microsoft.com/office/drawing/2014/main" id="{442A38DC-1970-4617-B7B9-7003A0AF8902}"/>
              </a:ext>
            </a:extLst>
          </p:cNvPr>
          <p:cNvSpPr txBox="1"/>
          <p:nvPr/>
        </p:nvSpPr>
        <p:spPr>
          <a:xfrm>
            <a:off x="1217475" y="2232796"/>
            <a:ext cx="5446171"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ậu đã giơ tay và phát biểu trong các tiết học.</a:t>
            </a:r>
            <a:endParaRPr lang="en-US" sz="2400" dirty="0">
              <a:latin typeface="Times New Roman" panose="02020603050405020304" pitchFamily="18" charset="0"/>
              <a:cs typeface="Times New Roman" panose="02020603050405020304" pitchFamily="18" charset="0"/>
            </a:endParaRPr>
          </a:p>
        </p:txBody>
      </p:sp>
      <p:sp>
        <p:nvSpPr>
          <p:cNvPr id="20" name="TextBox 33">
            <a:extLst>
              <a:ext uri="{FF2B5EF4-FFF2-40B4-BE49-F238E27FC236}">
                <a16:creationId xmlns:a16="http://schemas.microsoft.com/office/drawing/2014/main" id="{BC1683A4-D899-41EB-AAFE-0A0958FC1E7B}"/>
              </a:ext>
            </a:extLst>
          </p:cNvPr>
          <p:cNvSpPr txBox="1"/>
          <p:nvPr/>
        </p:nvSpPr>
        <p:spPr>
          <a:xfrm>
            <a:off x="6209308" y="4479802"/>
            <a:ext cx="5325282" cy="738664"/>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00000"/>
              </a:lnSpc>
            </a:pPr>
            <a:r>
              <a:rPr lang="vi-VN" sz="2400" i="1" dirty="0">
                <a:latin typeface="Times New Roman" panose="02020603050405020304" pitchFamily="18" charset="0"/>
                <a:cs typeface="Times New Roman" panose="02020603050405020304" pitchFamily="18" charset="0"/>
              </a:rPr>
              <a:t>Trả lời chân thành và xưng hô lễ đỗ với thầy cô, bạn bè.</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Source Han Sans CN" panose="020B0500000000000000" pitchFamily="34" charset="-128"/>
              <a:cs typeface="Times New Roman" panose="02020603050405020304" pitchFamily="18" charset="0"/>
            </a:endParaRPr>
          </a:p>
        </p:txBody>
      </p:sp>
      <p:sp>
        <p:nvSpPr>
          <p:cNvPr id="28" name="矩形 8">
            <a:extLst>
              <a:ext uri="{FF2B5EF4-FFF2-40B4-BE49-F238E27FC236}">
                <a16:creationId xmlns:a16="http://schemas.microsoft.com/office/drawing/2014/main" id="{ECF9C604-02A3-41EE-9E8C-E318D2719EFC}"/>
              </a:ext>
            </a:extLst>
          </p:cNvPr>
          <p:cNvSpPr/>
          <p:nvPr/>
        </p:nvSpPr>
        <p:spPr>
          <a:xfrm>
            <a:off x="960506" y="2209421"/>
            <a:ext cx="5960110" cy="902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9" name="矩形 8">
            <a:extLst>
              <a:ext uri="{FF2B5EF4-FFF2-40B4-BE49-F238E27FC236}">
                <a16:creationId xmlns:a16="http://schemas.microsoft.com/office/drawing/2014/main" id="{37C70D11-F206-4FBC-AFD8-47DA4CA6E843}"/>
              </a:ext>
            </a:extLst>
          </p:cNvPr>
          <p:cNvSpPr/>
          <p:nvPr/>
        </p:nvSpPr>
        <p:spPr>
          <a:xfrm>
            <a:off x="5989702" y="4323101"/>
            <a:ext cx="5847164" cy="8858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30" name="图片 14">
            <a:extLst>
              <a:ext uri="{FF2B5EF4-FFF2-40B4-BE49-F238E27FC236}">
                <a16:creationId xmlns:a16="http://schemas.microsoft.com/office/drawing/2014/main" id="{5EA8D375-2121-4FF3-960C-0D63140E392F}"/>
              </a:ext>
            </a:extLst>
          </p:cNvPr>
          <p:cNvPicPr>
            <a:picLocks noChangeAspect="1"/>
          </p:cNvPicPr>
          <p:nvPr/>
        </p:nvPicPr>
        <p:blipFill rotWithShape="1">
          <a:blip r:embed="rId4" cstate="screen">
            <a:clrChange>
              <a:clrFrom>
                <a:srgbClr val="FDF6EC"/>
              </a:clrFrom>
              <a:clrTo>
                <a:srgbClr val="FDF6EC">
                  <a:alpha val="0"/>
                </a:srgbClr>
              </a:clrTo>
            </a:clrChange>
            <a:extLst>
              <a:ext uri="{BEBA8EAE-BF5A-486C-A8C5-ECC9F3942E4B}">
                <a14:imgProps xmlns:a14="http://schemas.microsoft.com/office/drawing/2010/main">
                  <a14:imgLayer r:embed="rId5">
                    <a14:imgEffect>
                      <a14:backgroundRemoval t="0" b="100000" l="0" r="93223">
                        <a14:backgroundMark x1="14910" y1="0" x2="3614" y2="94545"/>
                        <a14:backgroundMark x1="10542" y1="46364" x2="15512" y2="82727"/>
                        <a14:backgroundMark x1="12048" y1="36591" x2="12048" y2="84318"/>
                        <a14:backgroundMark x1="21084" y1="0" x2="13554" y2="13182"/>
                        <a14:backgroundMark x1="11898" y1="14091" x2="30120" y2="7273"/>
                        <a14:backgroundMark x1="14006" y1="15682" x2="18524" y2="12273"/>
                        <a14:backgroundMark x1="12349" y1="26364" x2="12349" y2="26364"/>
                        <a14:backgroundMark x1="11446" y1="36818" x2="13102" y2="20682"/>
                        <a14:backgroundMark x1="11747" y1="32727" x2="12500" y2="26818"/>
                      </a14:backgroundRemoval>
                    </a14:imgEffect>
                  </a14:imgLayer>
                </a14:imgProps>
              </a:ext>
              <a:ext uri="{28A0092B-C50C-407E-A947-70E740481C1C}">
                <a14:useLocalDpi xmlns:a14="http://schemas.microsoft.com/office/drawing/2010/main"/>
              </a:ext>
            </a:extLst>
          </a:blip>
          <a:srcRect/>
          <a:stretch/>
        </p:blipFill>
        <p:spPr>
          <a:xfrm>
            <a:off x="5877220" y="2677156"/>
            <a:ext cx="2462783" cy="1633605"/>
          </a:xfrm>
          <a:prstGeom prst="rect">
            <a:avLst/>
          </a:prstGeom>
        </p:spPr>
      </p:pic>
      <p:pic>
        <p:nvPicPr>
          <p:cNvPr id="4" name="Picture 3">
            <a:extLst>
              <a:ext uri="{FF2B5EF4-FFF2-40B4-BE49-F238E27FC236}">
                <a16:creationId xmlns:a16="http://schemas.microsoft.com/office/drawing/2014/main" id="{81FF0602-EDFE-4B8B-82E5-24C441312A6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960505" y="3429000"/>
            <a:ext cx="4249057" cy="2894202"/>
          </a:xfrm>
          <a:prstGeom prst="rect">
            <a:avLst/>
          </a:prstGeom>
        </p:spPr>
      </p:pic>
      <p:pic>
        <p:nvPicPr>
          <p:cNvPr id="5" name="Picture 4">
            <a:extLst>
              <a:ext uri="{FF2B5EF4-FFF2-40B4-BE49-F238E27FC236}">
                <a16:creationId xmlns:a16="http://schemas.microsoft.com/office/drawing/2014/main" id="{BB9395FF-F3AD-4864-AD5C-D74CF5D547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6778" l="10000" r="90000">
                        <a14:foregroundMark x1="44333" y1="5000" x2="44333" y2="5000"/>
                        <a14:foregroundMark x1="65000" y1="20111" x2="65000" y2="20111"/>
                        <a14:foregroundMark x1="65000" y1="24778" x2="65000" y2="24778"/>
                        <a14:foregroundMark x1="62778" y1="21778" x2="62778" y2="21778"/>
                        <a14:foregroundMark x1="62778" y1="21778" x2="62778" y2="21778"/>
                        <a14:foregroundMark x1="62444" y1="21556" x2="62444" y2="21556"/>
                        <a14:foregroundMark x1="62222" y1="21000" x2="62222" y2="21000"/>
                        <a14:foregroundMark x1="62222" y1="21000" x2="62222" y2="21000"/>
                        <a14:foregroundMark x1="63556" y1="19889" x2="63556" y2="19889"/>
                        <a14:foregroundMark x1="63556" y1="19889" x2="65222" y2="21778"/>
                        <a14:foregroundMark x1="65556" y1="22667" x2="65556" y2="22667"/>
                        <a14:foregroundMark x1="45889" y1="32000" x2="45889" y2="32000"/>
                        <a14:foregroundMark x1="45889" y1="32222" x2="45889" y2="32222"/>
                        <a14:foregroundMark x1="47333" y1="28111" x2="47333" y2="28111"/>
                        <a14:foregroundMark x1="47333" y1="28111" x2="47333" y2="28111"/>
                        <a14:foregroundMark x1="45667" y1="29556" x2="45667" y2="29556"/>
                        <a14:foregroundMark x1="45667" y1="29778" x2="45667" y2="30667"/>
                        <a14:foregroundMark x1="45333" y1="31444" x2="45333" y2="31444"/>
                        <a14:foregroundMark x1="45333" y1="32000" x2="45333" y2="32000"/>
                        <a14:foregroundMark x1="43222" y1="29222" x2="43222" y2="29222"/>
                        <a14:foregroundMark x1="43222" y1="29222" x2="43222" y2="29222"/>
                        <a14:foregroundMark x1="45111" y1="29778" x2="46222" y2="30889"/>
                        <a14:foregroundMark x1="47556" y1="31222" x2="47556" y2="31222"/>
                        <a14:foregroundMark x1="48111" y1="31222" x2="48111" y2="31222"/>
                        <a14:foregroundMark x1="49778" y1="30667" x2="49778" y2="30667"/>
                        <a14:foregroundMark x1="49778" y1="29222" x2="49778" y2="29222"/>
                        <a14:foregroundMark x1="49000" y1="27889" x2="49000" y2="27889"/>
                        <a14:foregroundMark x1="48667" y1="27556" x2="48667" y2="27556"/>
                        <a14:foregroundMark x1="49222" y1="50778" x2="49222" y2="50778"/>
                        <a14:foregroundMark x1="47333" y1="51333" x2="47333" y2="51333"/>
                        <a14:foregroundMark x1="45667" y1="49333" x2="45667" y2="49333"/>
                        <a14:foregroundMark x1="45333" y1="48778" x2="45333" y2="48778"/>
                        <a14:foregroundMark x1="53889" y1="53222" x2="53889" y2="53222"/>
                        <a14:foregroundMark x1="53889" y1="52444" x2="53889" y2="52444"/>
                        <a14:foregroundMark x1="54222" y1="49889" x2="54222" y2="49889"/>
                        <a14:foregroundMark x1="48667" y1="95778" x2="48667" y2="95778"/>
                        <a14:foregroundMark x1="33778" y1="96778" x2="33778" y2="96778"/>
                      </a14:backgroundRemoval>
                    </a14:imgEffect>
                  </a14:imgLayer>
                </a14:imgProps>
              </a:ext>
            </a:extLst>
          </a:blip>
          <a:stretch>
            <a:fillRect/>
          </a:stretch>
        </p:blipFill>
        <p:spPr>
          <a:xfrm>
            <a:off x="8190485" y="780177"/>
            <a:ext cx="3041009" cy="3041009"/>
          </a:xfrm>
          <a:prstGeom prst="rect">
            <a:avLst/>
          </a:prstGeom>
        </p:spPr>
      </p:pic>
    </p:spTree>
    <p:extLst>
      <p:ext uri="{BB962C8B-B14F-4D97-AF65-F5344CB8AC3E}">
        <p14:creationId xmlns:p14="http://schemas.microsoft.com/office/powerpoint/2010/main" val="27418811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766657" y="1982621"/>
            <a:ext cx="6431663"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976419" y="2474752"/>
            <a:ext cx="3784457" cy="2677656"/>
          </a:xfrm>
          <a:prstGeom prst="rect">
            <a:avLst/>
          </a:prstGeom>
          <a:noFill/>
        </p:spPr>
        <p:txBody>
          <a:bodyPr wrap="square" rtlCol="0">
            <a:spAutoFit/>
            <a:scene3d>
              <a:camera prst="orthographicFront"/>
              <a:lightRig rig="threePt" dir="t"/>
            </a:scene3d>
            <a:sp3d contourW="12700"/>
          </a:bodyPr>
          <a:lstStyle/>
          <a:p>
            <a:pPr algn="ct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r>
              <a:rPr lang="vi-VN" sz="2400" dirty="0">
                <a:latin typeface="Times New Roman" panose="02020603050405020304" pitchFamily="18" charset="0"/>
                <a:cs typeface="Times New Roman" panose="02020603050405020304" pitchFamily="18" charset="0"/>
              </a:rPr>
              <a:t>Em rút ra được bài học gì cho bản thân? Theo em bài học về sự khác biệt được rút ra từ văn bản này có phải chỉ có giá trị đối với lứa tuổi học sinh không? Vì sao?</a:t>
            </a: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F26D0606-4CF7-42E1-9022-D10F0D31293D}"/>
              </a:ext>
            </a:extLst>
          </p:cNvPr>
          <p:cNvPicPr>
            <a:picLocks noChangeAspect="1"/>
          </p:cNvPicPr>
          <p:nvPr/>
        </p:nvPicPr>
        <p:blipFill>
          <a:blip r:embed="rId6"/>
          <a:stretch>
            <a:fillRect/>
          </a:stretch>
        </p:blipFill>
        <p:spPr>
          <a:xfrm>
            <a:off x="6035736" y="109995"/>
            <a:ext cx="2633700" cy="2633700"/>
          </a:xfrm>
          <a:prstGeom prst="rect">
            <a:avLst/>
          </a:prstGeom>
        </p:spPr>
      </p:pic>
      <p:pic>
        <p:nvPicPr>
          <p:cNvPr id="13" name="Picture 12">
            <a:extLst>
              <a:ext uri="{FF2B5EF4-FFF2-40B4-BE49-F238E27FC236}">
                <a16:creationId xmlns:a16="http://schemas.microsoft.com/office/drawing/2014/main" id="{DF76FE39-D244-4711-A73F-A9FAD78DF673}"/>
              </a:ext>
            </a:extLst>
          </p:cNvPr>
          <p:cNvPicPr>
            <a:picLocks noChangeAspect="1"/>
          </p:cNvPicPr>
          <p:nvPr/>
        </p:nvPicPr>
        <p:blipFill>
          <a:blip r:embed="rId6"/>
          <a:stretch>
            <a:fillRect/>
          </a:stretch>
        </p:blipFill>
        <p:spPr>
          <a:xfrm>
            <a:off x="9070566" y="168718"/>
            <a:ext cx="2633700" cy="2633700"/>
          </a:xfrm>
          <a:prstGeom prst="rect">
            <a:avLst/>
          </a:prstGeom>
        </p:spPr>
      </p:pic>
      <p:pic>
        <p:nvPicPr>
          <p:cNvPr id="14" name="Picture 13">
            <a:extLst>
              <a:ext uri="{FF2B5EF4-FFF2-40B4-BE49-F238E27FC236}">
                <a16:creationId xmlns:a16="http://schemas.microsoft.com/office/drawing/2014/main" id="{9A67129C-8E63-4054-B57A-3168C14E4D6A}"/>
              </a:ext>
            </a:extLst>
          </p:cNvPr>
          <p:cNvPicPr>
            <a:picLocks noChangeAspect="1"/>
          </p:cNvPicPr>
          <p:nvPr/>
        </p:nvPicPr>
        <p:blipFill>
          <a:blip r:embed="rId6"/>
          <a:stretch>
            <a:fillRect/>
          </a:stretch>
        </p:blipFill>
        <p:spPr>
          <a:xfrm>
            <a:off x="395335" y="106147"/>
            <a:ext cx="2633700" cy="2633700"/>
          </a:xfrm>
          <a:prstGeom prst="rect">
            <a:avLst/>
          </a:prstGeom>
        </p:spPr>
      </p:pic>
    </p:spTree>
    <p:extLst>
      <p:ext uri="{BB962C8B-B14F-4D97-AF65-F5344CB8AC3E}">
        <p14:creationId xmlns:p14="http://schemas.microsoft.com/office/powerpoint/2010/main" val="130612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671786" y="875652"/>
            <a:ext cx="1659429" cy="646331"/>
          </a:xfrm>
          <a:prstGeom prst="rect">
            <a:avLst/>
          </a:prstGeom>
          <a:noFill/>
        </p:spPr>
        <p:txBody>
          <a:bodyPr wrap="none" rtlCol="0">
            <a:spAutoFit/>
          </a:bodyPr>
          <a:lstStyle/>
          <a:p>
            <a:r>
              <a:rPr kumimoji="1" lang="en-US" altLang="zh-CN" sz="3600" b="1" dirty="0" err="1">
                <a:solidFill>
                  <a:srgbClr val="002060"/>
                </a:solidFill>
                <a:latin typeface="Times New Roman" panose="02020603050405020304" pitchFamily="18" charset="0"/>
                <a:cs typeface="Times New Roman" panose="02020603050405020304" pitchFamily="18" charset="0"/>
              </a:rPr>
              <a:t>Bài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học</a:t>
            </a:r>
            <a:endParaRPr kumimoji="1" lang="en-US" altLang="zh-CN" sz="3600" b="1" dirty="0">
              <a:solidFill>
                <a:srgbClr val="002060"/>
              </a:solidFill>
              <a:latin typeface="Times New Roman" panose="02020603050405020304" pitchFamily="18" charset="0"/>
              <a:cs typeface="Times New Roman" panose="02020603050405020304" pitchFamily="18" charset="0"/>
            </a:endParaRPr>
          </a:p>
        </p:txBody>
      </p:sp>
      <p:sp>
        <p:nvSpPr>
          <p:cNvPr id="22" name="TextBox 32">
            <a:extLst>
              <a:ext uri="{FF2B5EF4-FFF2-40B4-BE49-F238E27FC236}">
                <a16:creationId xmlns:a16="http://schemas.microsoft.com/office/drawing/2014/main" id="{BC41A333-8655-43EB-8E4D-1E3CD2176020}"/>
              </a:ext>
            </a:extLst>
          </p:cNvPr>
          <p:cNvSpPr txBox="1">
            <a:spLocks noChangeArrowheads="1"/>
          </p:cNvSpPr>
          <p:nvPr/>
        </p:nvSpPr>
        <p:spPr bwMode="auto">
          <a:xfrm>
            <a:off x="2373446" y="2588076"/>
            <a:ext cx="59499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01</a:t>
            </a:r>
          </a:p>
        </p:txBody>
      </p:sp>
      <p:sp>
        <p:nvSpPr>
          <p:cNvPr id="30" name="TextBox 76">
            <a:extLst>
              <a:ext uri="{FF2B5EF4-FFF2-40B4-BE49-F238E27FC236}">
                <a16:creationId xmlns:a16="http://schemas.microsoft.com/office/drawing/2014/main" id="{058E1A76-B044-4862-930B-DDCD2C93295C}"/>
              </a:ext>
            </a:extLst>
          </p:cNvPr>
          <p:cNvSpPr txBox="1"/>
          <p:nvPr/>
        </p:nvSpPr>
        <p:spPr>
          <a:xfrm>
            <a:off x="3281547" y="2165849"/>
            <a:ext cx="4400110" cy="1938992"/>
          </a:xfrm>
          <a:prstGeom prst="rect">
            <a:avLst/>
          </a:prstGeom>
          <a:noFill/>
        </p:spPr>
        <p:txBody>
          <a:bodyPr wrap="square" rtlCol="0">
            <a:spAutoFit/>
          </a:bodyPr>
          <a:lstStyle/>
          <a:p>
            <a:pPr algn="just"/>
            <a:r>
              <a:rPr lang="vi-VN" sz="2400" b="1" i="1" dirty="0">
                <a:latin typeface="Times New Roman" panose="02020603050405020304" pitchFamily="18" charset="0"/>
                <a:cs typeface="Times New Roman" panose="02020603050405020304" pitchFamily="18" charset="0"/>
              </a:rPr>
              <a:t>Chỉ những người non trẻ mới tìm cách thể hiện sự khác biệt bằng những trò lố, những hành vi kì quặc, quái đản</a:t>
            </a:r>
          </a:p>
          <a:p>
            <a:pPr algn="just"/>
            <a:endParaRPr lang="vi-VN" sz="2400" b="1" i="1" dirty="0">
              <a:latin typeface="Times New Roman" panose="02020603050405020304" pitchFamily="18" charset="0"/>
              <a:cs typeface="Times New Roman" panose="02020603050405020304" pitchFamily="18" charset="0"/>
            </a:endParaRPr>
          </a:p>
        </p:txBody>
      </p:sp>
      <p:sp>
        <p:nvSpPr>
          <p:cNvPr id="32" name="TextBox 32">
            <a:extLst>
              <a:ext uri="{FF2B5EF4-FFF2-40B4-BE49-F238E27FC236}">
                <a16:creationId xmlns:a16="http://schemas.microsoft.com/office/drawing/2014/main" id="{7B36C1E4-6302-4416-B88A-5CAC4E03450B}"/>
              </a:ext>
            </a:extLst>
          </p:cNvPr>
          <p:cNvSpPr txBox="1">
            <a:spLocks noChangeArrowheads="1"/>
          </p:cNvSpPr>
          <p:nvPr/>
        </p:nvSpPr>
        <p:spPr bwMode="auto">
          <a:xfrm>
            <a:off x="2781715" y="456818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03</a:t>
            </a:r>
          </a:p>
        </p:txBody>
      </p:sp>
      <p:sp>
        <p:nvSpPr>
          <p:cNvPr id="35" name="TextBox 76">
            <a:extLst>
              <a:ext uri="{FF2B5EF4-FFF2-40B4-BE49-F238E27FC236}">
                <a16:creationId xmlns:a16="http://schemas.microsoft.com/office/drawing/2014/main" id="{B8DDB6D7-45DA-439F-9817-C4CC9725C7C8}"/>
              </a:ext>
            </a:extLst>
          </p:cNvPr>
          <p:cNvSpPr txBox="1"/>
          <p:nvPr/>
        </p:nvSpPr>
        <p:spPr>
          <a:xfrm>
            <a:off x="3834544" y="4483099"/>
            <a:ext cx="3831393" cy="830997"/>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Tôn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trọng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riêng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mỗi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0" name="TextBox 32">
            <a:extLst>
              <a:ext uri="{FF2B5EF4-FFF2-40B4-BE49-F238E27FC236}">
                <a16:creationId xmlns:a16="http://schemas.microsoft.com/office/drawing/2014/main" id="{6FCE9369-CEDE-4E71-8BB9-F0775807F6D0}"/>
              </a:ext>
            </a:extLst>
          </p:cNvPr>
          <p:cNvSpPr txBox="1">
            <a:spLocks noChangeArrowheads="1"/>
          </p:cNvSpPr>
          <p:nvPr/>
        </p:nvSpPr>
        <p:spPr bwMode="auto">
          <a:xfrm>
            <a:off x="8089680" y="3266947"/>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02</a:t>
            </a:r>
          </a:p>
        </p:txBody>
      </p:sp>
      <p:sp>
        <p:nvSpPr>
          <p:cNvPr id="43" name="TextBox 76">
            <a:extLst>
              <a:ext uri="{FF2B5EF4-FFF2-40B4-BE49-F238E27FC236}">
                <a16:creationId xmlns:a16="http://schemas.microsoft.com/office/drawing/2014/main" id="{0528946B-4FE6-4E5D-909E-6A6467FDDC87}"/>
              </a:ext>
            </a:extLst>
          </p:cNvPr>
          <p:cNvSpPr txBox="1"/>
          <p:nvPr/>
        </p:nvSpPr>
        <p:spPr>
          <a:xfrm>
            <a:off x="8884922" y="3050372"/>
            <a:ext cx="2727958" cy="830997"/>
          </a:xfrm>
          <a:prstGeom prst="rect">
            <a:avLst/>
          </a:prstGeom>
          <a:no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Cần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cs typeface="Times New Roman" panose="02020603050405020304" pitchFamily="18" charset="0"/>
              </a:rPr>
              <a:t> ra </a:t>
            </a:r>
            <a:r>
              <a:rPr lang="en-US" sz="2400" b="1" i="1" dirty="0" err="1">
                <a:latin typeface="Times New Roman" panose="02020603050405020304" pitchFamily="18" charset="0"/>
                <a:cs typeface="Times New Roman" panose="02020603050405020304" pitchFamily="18" charset="0"/>
              </a:rPr>
              <a:t>sự</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biệt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có</a:t>
            </a:r>
            <a:r>
              <a:rPr lang="en-US" sz="2400" b="1" i="1" dirty="0">
                <a:latin typeface="Times New Roman" panose="02020603050405020304" pitchFamily="18" charset="0"/>
                <a:cs typeface="Times New Roman" panose="02020603050405020304" pitchFamily="18" charset="0"/>
              </a:rPr>
              <a:t> ý </a:t>
            </a:r>
            <a:r>
              <a:rPr lang="en-US" sz="2400" b="1" i="1" dirty="0" err="1">
                <a:latin typeface="Times New Roman" panose="02020603050405020304" pitchFamily="18" charset="0"/>
                <a:cs typeface="Times New Roman" panose="02020603050405020304" pitchFamily="18" charset="0"/>
              </a:rPr>
              <a:t>nghĩa</a:t>
            </a:r>
            <a:r>
              <a:rPr lang="en-US" sz="2400" b="1" i="1"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5" name="TextBox 32">
            <a:extLst>
              <a:ext uri="{FF2B5EF4-FFF2-40B4-BE49-F238E27FC236}">
                <a16:creationId xmlns:a16="http://schemas.microsoft.com/office/drawing/2014/main" id="{1DF6C800-02EA-4FC2-AFBC-549534BAEE38}"/>
              </a:ext>
            </a:extLst>
          </p:cNvPr>
          <p:cNvSpPr txBox="1">
            <a:spLocks noChangeArrowheads="1"/>
          </p:cNvSpPr>
          <p:nvPr/>
        </p:nvSpPr>
        <p:spPr bwMode="auto">
          <a:xfrm>
            <a:off x="8147465" y="4693792"/>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2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04</a:t>
            </a:r>
          </a:p>
        </p:txBody>
      </p:sp>
      <p:sp>
        <p:nvSpPr>
          <p:cNvPr id="48" name="TextBox 76">
            <a:extLst>
              <a:ext uri="{FF2B5EF4-FFF2-40B4-BE49-F238E27FC236}">
                <a16:creationId xmlns:a16="http://schemas.microsoft.com/office/drawing/2014/main" id="{B6E4810B-74DF-40A1-B5D3-915E25CB9959}"/>
              </a:ext>
            </a:extLst>
          </p:cNvPr>
          <p:cNvSpPr txBox="1"/>
          <p:nvPr/>
        </p:nvSpPr>
        <p:spPr>
          <a:xfrm>
            <a:off x="8976634" y="4708268"/>
            <a:ext cx="2727957" cy="830997"/>
          </a:xfrm>
          <a:prstGeom prst="rect">
            <a:avLst/>
          </a:prstGeom>
          <a:noFill/>
        </p:spPr>
        <p:txBody>
          <a:bodyPr wrap="square" rtlCol="0">
            <a:spAutoFit/>
          </a:bodyPr>
          <a:lstStyle/>
          <a:p>
            <a:pPr algn="just">
              <a:spcAft>
                <a:spcPts val="0"/>
              </a:spcAft>
              <a:tabLst>
                <a:tab pos="412115" algn="l"/>
              </a:tabLst>
            </a:pP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Lên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án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khác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biệt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vô</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nghĩa</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endParaRPr lang="en-US" sz="2000" b="1" kern="100" dirty="0">
              <a:latin typeface="Times New Roman" panose="02020603050405020304" pitchFamily="18" charset="0"/>
              <a:ea typeface="SimSun" panose="02010600030101010101" pitchFamily="2" charset="-122"/>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2884170" y="32763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447397" y="84400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6" name="Picture 15">
            <a:extLst>
              <a:ext uri="{FF2B5EF4-FFF2-40B4-BE49-F238E27FC236}">
                <a16:creationId xmlns:a16="http://schemas.microsoft.com/office/drawing/2014/main" id="{D8621404-5270-44D6-B1C9-B563C18510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1297463" y="2038996"/>
            <a:ext cx="5600283" cy="4732461"/>
          </a:xfrm>
          <a:prstGeom prst="rect">
            <a:avLst/>
          </a:prstGeom>
        </p:spPr>
      </p:pic>
      <p:pic>
        <p:nvPicPr>
          <p:cNvPr id="17" name="Picture 16">
            <a:extLst>
              <a:ext uri="{FF2B5EF4-FFF2-40B4-BE49-F238E27FC236}">
                <a16:creationId xmlns:a16="http://schemas.microsoft.com/office/drawing/2014/main" id="{AEBFAD1D-0DD5-4415-BB19-DB48638C9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6723828" y="161576"/>
            <a:ext cx="3133430" cy="3133430"/>
          </a:xfrm>
          <a:prstGeom prst="rect">
            <a:avLst/>
          </a:prstGeom>
        </p:spPr>
      </p:pic>
      <p:pic>
        <p:nvPicPr>
          <p:cNvPr id="18" name="Picture 17">
            <a:extLst>
              <a:ext uri="{FF2B5EF4-FFF2-40B4-BE49-F238E27FC236}">
                <a16:creationId xmlns:a16="http://schemas.microsoft.com/office/drawing/2014/main" id="{02C176D1-259C-45C5-8076-52F8562CE3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9578403" y="-35749"/>
            <a:ext cx="2634575" cy="2634575"/>
          </a:xfrm>
          <a:prstGeom prst="rect">
            <a:avLst/>
          </a:prstGeom>
        </p:spPr>
      </p:pic>
      <p:pic>
        <p:nvPicPr>
          <p:cNvPr id="19" name="Picture 18">
            <a:extLst>
              <a:ext uri="{FF2B5EF4-FFF2-40B4-BE49-F238E27FC236}">
                <a16:creationId xmlns:a16="http://schemas.microsoft.com/office/drawing/2014/main" id="{FCE50FB1-AD74-4015-8C4F-4ADA026FC6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185392" y="-35749"/>
            <a:ext cx="2634575" cy="2634575"/>
          </a:xfrm>
          <a:prstGeom prst="rect">
            <a:avLst/>
          </a:prstGeom>
        </p:spPr>
      </p:pic>
    </p:spTree>
    <p:extLst>
      <p:ext uri="{BB962C8B-B14F-4D97-AF65-F5344CB8AC3E}">
        <p14:creationId xmlns:p14="http://schemas.microsoft.com/office/powerpoint/2010/main" val="1296613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P spid="32" grpId="0" animBg="1"/>
      <p:bldP spid="35" grpId="0"/>
      <p:bldP spid="40" grpId="0" animBg="1"/>
      <p:bldP spid="43" grpId="0"/>
      <p:bldP spid="45" grpId="0" animBg="1"/>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3762568" cy="646331"/>
          </a:xfrm>
          <a:prstGeom prst="rect">
            <a:avLst/>
          </a:prstGeom>
          <a:noFill/>
        </p:spPr>
        <p:txBody>
          <a:bodyPr wrap="none" rtlCol="0">
            <a:spAutoFit/>
          </a:bodyPr>
          <a:lstStyle/>
          <a:p>
            <a:pPr lvl="0"/>
            <a:r>
              <a:rPr kumimoji="1" lang="en-US" altLang="zh-CN" sz="3600" b="1" dirty="0">
                <a:solidFill>
                  <a:srgbClr val="002060"/>
                </a:solidFill>
                <a:latin typeface="Times New Roman" panose="02020603050405020304" pitchFamily="18" charset="0"/>
                <a:cs typeface="Times New Roman" panose="02020603050405020304" pitchFamily="18" charset="0"/>
              </a:rPr>
              <a:t>4. </a:t>
            </a:r>
            <a:r>
              <a:rPr kumimoji="1" lang="en-US" altLang="zh-CN" sz="3600" b="1" dirty="0" err="1">
                <a:solidFill>
                  <a:srgbClr val="002060"/>
                </a:solidFill>
                <a:latin typeface="Times New Roman" panose="02020603050405020304" pitchFamily="18" charset="0"/>
                <a:cs typeface="Times New Roman" panose="02020603050405020304" pitchFamily="18" charset="0"/>
              </a:rPr>
              <a:t>Kết</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luận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vấn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đề</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đưa</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biệt</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6"/>
          <a:stretch>
            <a:fillRect/>
          </a:stretch>
        </p:blipFill>
        <p:spPr>
          <a:xfrm>
            <a:off x="9155415" y="271762"/>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6"/>
          <a:stretch>
            <a:fillRect/>
          </a:stretch>
        </p:blipFill>
        <p:spPr>
          <a:xfrm>
            <a:off x="438370" y="22445"/>
            <a:ext cx="2633700" cy="2633700"/>
          </a:xfrm>
          <a:prstGeom prst="rect">
            <a:avLst/>
          </a:prstGeom>
        </p:spPr>
      </p:pic>
    </p:spTree>
    <p:extLst>
      <p:ext uri="{BB962C8B-B14F-4D97-AF65-F5344CB8AC3E}">
        <p14:creationId xmlns:p14="http://schemas.microsoft.com/office/powerpoint/2010/main" val="8112749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2176"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组合 5">
            <a:extLst>
              <a:ext uri="{FF2B5EF4-FFF2-40B4-BE49-F238E27FC236}">
                <a16:creationId xmlns:a16="http://schemas.microsoft.com/office/drawing/2014/main" id="{BE6EAB28-40AF-4709-85A9-A978184BAA01}"/>
              </a:ext>
            </a:extLst>
          </p:cNvPr>
          <p:cNvGrpSpPr/>
          <p:nvPr/>
        </p:nvGrpSpPr>
        <p:grpSpPr>
          <a:xfrm>
            <a:off x="6637616" y="4324130"/>
            <a:ext cx="1347521" cy="1345229"/>
            <a:chOff x="5186121" y="3507044"/>
            <a:chExt cx="1010953" cy="1008922"/>
          </a:xfrm>
          <a:solidFill>
            <a:schemeClr val="accent4"/>
          </a:solidFill>
        </p:grpSpPr>
        <p:sp>
          <p:nvSpPr>
            <p:cNvPr id="22" name="Freeform 12">
              <a:extLst>
                <a:ext uri="{FF2B5EF4-FFF2-40B4-BE49-F238E27FC236}">
                  <a16:creationId xmlns:a16="http://schemas.microsoft.com/office/drawing/2014/main" id="{653B9298-A927-48AD-8F15-1B78B416F999}"/>
                </a:ext>
              </a:extLst>
            </p:cNvPr>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3" name="Freeform 13">
              <a:extLst>
                <a:ext uri="{FF2B5EF4-FFF2-40B4-BE49-F238E27FC236}">
                  <a16:creationId xmlns:a16="http://schemas.microsoft.com/office/drawing/2014/main" id="{5D8F4960-99AB-4474-8F5B-4B6AD87F010F}"/>
                </a:ext>
              </a:extLst>
            </p:cNvPr>
            <p:cNvSpPr/>
            <p:nvPr/>
          </p:nvSpPr>
          <p:spPr bwMode="auto">
            <a:xfrm flipH="1">
              <a:off x="5369846" y="4249282"/>
              <a:ext cx="141757" cy="266684"/>
            </a:xfrm>
            <a:custGeom>
              <a:avLst/>
              <a:gdLst>
                <a:gd name="T0" fmla="*/ 20 w 152"/>
                <a:gd name="T1" fmla="*/ 0 h 286"/>
                <a:gd name="T2" fmla="*/ 0 w 152"/>
                <a:gd name="T3" fmla="*/ 149 h 286"/>
                <a:gd name="T4" fmla="*/ 139 w 152"/>
                <a:gd name="T5" fmla="*/ 286 h 286"/>
                <a:gd name="T6" fmla="*/ 152 w 152"/>
                <a:gd name="T7" fmla="*/ 132 h 286"/>
                <a:gd name="T8" fmla="*/ 20 w 152"/>
                <a:gd name="T9" fmla="*/ 0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6">
                  <a:moveTo>
                    <a:pt x="20" y="0"/>
                  </a:moveTo>
                  <a:lnTo>
                    <a:pt x="0" y="149"/>
                  </a:lnTo>
                  <a:lnTo>
                    <a:pt x="139" y="286"/>
                  </a:lnTo>
                  <a:lnTo>
                    <a:pt x="152" y="132"/>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4" name="Freeform 14">
              <a:extLst>
                <a:ext uri="{FF2B5EF4-FFF2-40B4-BE49-F238E27FC236}">
                  <a16:creationId xmlns:a16="http://schemas.microsoft.com/office/drawing/2014/main" id="{02D671A0-B801-4D81-8E4A-275428B1C1EB}"/>
                </a:ext>
              </a:extLst>
            </p:cNvPr>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5" name="Freeform 15">
              <a:extLst>
                <a:ext uri="{FF2B5EF4-FFF2-40B4-BE49-F238E27FC236}">
                  <a16:creationId xmlns:a16="http://schemas.microsoft.com/office/drawing/2014/main" id="{1BEFBB2C-564B-47BF-A209-88A378C5AD4D}"/>
                </a:ext>
              </a:extLst>
            </p:cNvPr>
            <p:cNvSpPr/>
            <p:nvPr/>
          </p:nvSpPr>
          <p:spPr bwMode="auto">
            <a:xfrm flipH="1">
              <a:off x="5186121" y="4189605"/>
              <a:ext cx="265795" cy="141734"/>
            </a:xfrm>
            <a:custGeom>
              <a:avLst/>
              <a:gdLst>
                <a:gd name="T0" fmla="*/ 0 w 285"/>
                <a:gd name="T1" fmla="*/ 22 h 152"/>
                <a:gd name="T2" fmla="*/ 149 w 285"/>
                <a:gd name="T3" fmla="*/ 0 h 152"/>
                <a:gd name="T4" fmla="*/ 285 w 285"/>
                <a:gd name="T5" fmla="*/ 139 h 152"/>
                <a:gd name="T6" fmla="*/ 131 w 285"/>
                <a:gd name="T7" fmla="*/ 152 h 152"/>
                <a:gd name="T8" fmla="*/ 0 w 285"/>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52">
                  <a:moveTo>
                    <a:pt x="0" y="22"/>
                  </a:moveTo>
                  <a:lnTo>
                    <a:pt x="149" y="0"/>
                  </a:lnTo>
                  <a:lnTo>
                    <a:pt x="285" y="139"/>
                  </a:lnTo>
                  <a:lnTo>
                    <a:pt x="131"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6" name="Freeform 16">
              <a:extLst>
                <a:ext uri="{FF2B5EF4-FFF2-40B4-BE49-F238E27FC236}">
                  <a16:creationId xmlns:a16="http://schemas.microsoft.com/office/drawing/2014/main" id="{D556B934-B15C-45E5-9078-F25A21F26357}"/>
                </a:ext>
              </a:extLst>
            </p:cNvPr>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7" name="Freeform 17">
              <a:extLst>
                <a:ext uri="{FF2B5EF4-FFF2-40B4-BE49-F238E27FC236}">
                  <a16:creationId xmlns:a16="http://schemas.microsoft.com/office/drawing/2014/main" id="{ED657A79-F8E6-4889-997F-E688D8016152}"/>
                </a:ext>
              </a:extLst>
            </p:cNvPr>
            <p:cNvSpPr/>
            <p:nvPr/>
          </p:nvSpPr>
          <p:spPr bwMode="auto">
            <a:xfrm flipH="1">
              <a:off x="5453781" y="4286581"/>
              <a:ext cx="933" cy="1865"/>
            </a:xfrm>
            <a:custGeom>
              <a:avLst/>
              <a:gdLst>
                <a:gd name="T0" fmla="*/ 0 w 1"/>
                <a:gd name="T1" fmla="*/ 0 h 2"/>
                <a:gd name="T2" fmla="*/ 0 w 1"/>
                <a:gd name="T3" fmla="*/ 0 h 2"/>
                <a:gd name="T4" fmla="*/ 1 w 1"/>
                <a:gd name="T5" fmla="*/ 2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0"/>
                  </a:lnTo>
                  <a:lnTo>
                    <a:pt x="1" y="2"/>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8" name="Freeform 18">
              <a:extLst>
                <a:ext uri="{FF2B5EF4-FFF2-40B4-BE49-F238E27FC236}">
                  <a16:creationId xmlns:a16="http://schemas.microsoft.com/office/drawing/2014/main" id="{2963AA8B-B7E4-4626-951D-443616214007}"/>
                </a:ext>
              </a:extLst>
            </p:cNvPr>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29" name="Freeform 19">
              <a:extLst>
                <a:ext uri="{FF2B5EF4-FFF2-40B4-BE49-F238E27FC236}">
                  <a16:creationId xmlns:a16="http://schemas.microsoft.com/office/drawing/2014/main" id="{F279E4B2-F556-4A16-9C1E-DE433A6E23AB}"/>
                </a:ext>
              </a:extLst>
            </p:cNvPr>
            <p:cNvSpPr/>
            <p:nvPr/>
          </p:nvSpPr>
          <p:spPr bwMode="auto">
            <a:xfrm flipH="1">
              <a:off x="5450050" y="4286581"/>
              <a:ext cx="24248" cy="145464"/>
            </a:xfrm>
            <a:custGeom>
              <a:avLst/>
              <a:gdLst>
                <a:gd name="T0" fmla="*/ 21 w 26"/>
                <a:gd name="T1" fmla="*/ 0 h 156"/>
                <a:gd name="T2" fmla="*/ 0 w 26"/>
                <a:gd name="T3" fmla="*/ 149 h 156"/>
                <a:gd name="T4" fmla="*/ 8 w 26"/>
                <a:gd name="T5" fmla="*/ 156 h 156"/>
                <a:gd name="T6" fmla="*/ 26 w 26"/>
                <a:gd name="T7" fmla="*/ 8 h 156"/>
                <a:gd name="T8" fmla="*/ 22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2" y="2"/>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0" name="Freeform 20">
              <a:extLst>
                <a:ext uri="{FF2B5EF4-FFF2-40B4-BE49-F238E27FC236}">
                  <a16:creationId xmlns:a16="http://schemas.microsoft.com/office/drawing/2014/main" id="{1CFCC45D-5752-4AE9-9B8F-4292F77745D0}"/>
                </a:ext>
              </a:extLst>
            </p:cNvPr>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close/>
                  <a:moveTo>
                    <a:pt x="21" y="0"/>
                  </a:moveTo>
                  <a:lnTo>
                    <a:pt x="21" y="0"/>
                  </a:lnTo>
                  <a:lnTo>
                    <a:pt x="24" y="4"/>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1" name="Freeform 21">
              <a:extLst>
                <a:ext uri="{FF2B5EF4-FFF2-40B4-BE49-F238E27FC236}">
                  <a16:creationId xmlns:a16="http://schemas.microsoft.com/office/drawing/2014/main" id="{752B91ED-888E-44A0-AA6E-7C4CC6D2B372}"/>
                </a:ext>
              </a:extLst>
            </p:cNvPr>
            <p:cNvSpPr>
              <a:spLocks noEditPoints="1"/>
            </p:cNvSpPr>
            <p:nvPr/>
          </p:nvSpPr>
          <p:spPr bwMode="auto">
            <a:xfrm flipH="1">
              <a:off x="5410881" y="4327609"/>
              <a:ext cx="22383" cy="145464"/>
            </a:xfrm>
            <a:custGeom>
              <a:avLst/>
              <a:gdLst>
                <a:gd name="T0" fmla="*/ 0 w 24"/>
                <a:gd name="T1" fmla="*/ 149 h 156"/>
                <a:gd name="T2" fmla="*/ 0 w 24"/>
                <a:gd name="T3" fmla="*/ 149 h 156"/>
                <a:gd name="T4" fmla="*/ 8 w 24"/>
                <a:gd name="T5" fmla="*/ 156 h 156"/>
                <a:gd name="T6" fmla="*/ 8 w 24"/>
                <a:gd name="T7" fmla="*/ 156 h 156"/>
                <a:gd name="T8" fmla="*/ 0 w 24"/>
                <a:gd name="T9" fmla="*/ 149 h 156"/>
                <a:gd name="T10" fmla="*/ 21 w 24"/>
                <a:gd name="T11" fmla="*/ 0 h 156"/>
                <a:gd name="T12" fmla="*/ 21 w 24"/>
                <a:gd name="T13" fmla="*/ 0 h 156"/>
                <a:gd name="T14" fmla="*/ 24 w 24"/>
                <a:gd name="T15" fmla="*/ 4 h 156"/>
                <a:gd name="T16" fmla="*/ 21 w 24"/>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56">
                  <a:moveTo>
                    <a:pt x="0" y="149"/>
                  </a:moveTo>
                  <a:lnTo>
                    <a:pt x="0" y="149"/>
                  </a:lnTo>
                  <a:lnTo>
                    <a:pt x="8" y="156"/>
                  </a:lnTo>
                  <a:lnTo>
                    <a:pt x="0" y="149"/>
                  </a:lnTo>
                  <a:moveTo>
                    <a:pt x="21" y="0"/>
                  </a:moveTo>
                  <a:lnTo>
                    <a:pt x="21" y="0"/>
                  </a:lnTo>
                  <a:lnTo>
                    <a:pt x="24" y="4"/>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2" name="Freeform 22">
              <a:extLst>
                <a:ext uri="{FF2B5EF4-FFF2-40B4-BE49-F238E27FC236}">
                  <a16:creationId xmlns:a16="http://schemas.microsoft.com/office/drawing/2014/main" id="{31C55189-6719-4742-9E05-AE530DA7A5D2}"/>
                </a:ext>
              </a:extLst>
            </p:cNvPr>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3" name="Freeform 23">
              <a:extLst>
                <a:ext uri="{FF2B5EF4-FFF2-40B4-BE49-F238E27FC236}">
                  <a16:creationId xmlns:a16="http://schemas.microsoft.com/office/drawing/2014/main" id="{56B106A0-C76E-46A9-88CC-D8DB3A13E6A9}"/>
                </a:ext>
              </a:extLst>
            </p:cNvPr>
            <p:cNvSpPr/>
            <p:nvPr/>
          </p:nvSpPr>
          <p:spPr bwMode="auto">
            <a:xfrm flipH="1">
              <a:off x="5409015" y="4327609"/>
              <a:ext cx="24248" cy="145464"/>
            </a:xfrm>
            <a:custGeom>
              <a:avLst/>
              <a:gdLst>
                <a:gd name="T0" fmla="*/ 21 w 26"/>
                <a:gd name="T1" fmla="*/ 0 h 156"/>
                <a:gd name="T2" fmla="*/ 0 w 26"/>
                <a:gd name="T3" fmla="*/ 149 h 156"/>
                <a:gd name="T4" fmla="*/ 8 w 26"/>
                <a:gd name="T5" fmla="*/ 156 h 156"/>
                <a:gd name="T6" fmla="*/ 26 w 26"/>
                <a:gd name="T7" fmla="*/ 8 h 156"/>
                <a:gd name="T8" fmla="*/ 24 w 26"/>
                <a:gd name="T9" fmla="*/ 4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9"/>
                  </a:lnTo>
                  <a:lnTo>
                    <a:pt x="8" y="156"/>
                  </a:lnTo>
                  <a:lnTo>
                    <a:pt x="26" y="8"/>
                  </a:lnTo>
                  <a:lnTo>
                    <a:pt x="24" y="4"/>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4" name="Freeform 24">
              <a:extLst>
                <a:ext uri="{FF2B5EF4-FFF2-40B4-BE49-F238E27FC236}">
                  <a16:creationId xmlns:a16="http://schemas.microsoft.com/office/drawing/2014/main" id="{DB4D3CB9-CAF2-4D23-9F44-793607E775F2}"/>
                </a:ext>
              </a:extLst>
            </p:cNvPr>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close/>
                  <a:moveTo>
                    <a:pt x="160" y="0"/>
                  </a:moveTo>
                  <a:lnTo>
                    <a:pt x="160" y="0"/>
                  </a:lnTo>
                  <a:lnTo>
                    <a:pt x="163" y="4"/>
                  </a:lnTo>
                  <a:lnTo>
                    <a:pt x="1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5" name="Freeform 25">
              <a:extLst>
                <a:ext uri="{FF2B5EF4-FFF2-40B4-BE49-F238E27FC236}">
                  <a16:creationId xmlns:a16="http://schemas.microsoft.com/office/drawing/2014/main" id="{176C29AD-4244-4DBF-9B75-CCD122B562D6}"/>
                </a:ext>
              </a:extLst>
            </p:cNvPr>
            <p:cNvSpPr>
              <a:spLocks noEditPoints="1"/>
            </p:cNvSpPr>
            <p:nvPr/>
          </p:nvSpPr>
          <p:spPr bwMode="auto">
            <a:xfrm flipH="1">
              <a:off x="5226223" y="4274459"/>
              <a:ext cx="152016" cy="22379"/>
            </a:xfrm>
            <a:custGeom>
              <a:avLst/>
              <a:gdLst>
                <a:gd name="T0" fmla="*/ 7 w 163"/>
                <a:gd name="T1" fmla="*/ 15 h 24"/>
                <a:gd name="T2" fmla="*/ 0 w 163"/>
                <a:gd name="T3" fmla="*/ 17 h 24"/>
                <a:gd name="T4" fmla="*/ 7 w 163"/>
                <a:gd name="T5" fmla="*/ 24 h 24"/>
                <a:gd name="T6" fmla="*/ 15 w 163"/>
                <a:gd name="T7" fmla="*/ 24 h 24"/>
                <a:gd name="T8" fmla="*/ 7 w 163"/>
                <a:gd name="T9" fmla="*/ 15 h 24"/>
                <a:gd name="T10" fmla="*/ 160 w 163"/>
                <a:gd name="T11" fmla="*/ 0 h 24"/>
                <a:gd name="T12" fmla="*/ 160 w 163"/>
                <a:gd name="T13" fmla="*/ 0 h 24"/>
                <a:gd name="T14" fmla="*/ 163 w 163"/>
                <a:gd name="T15" fmla="*/ 4 h 24"/>
                <a:gd name="T16" fmla="*/ 160 w 16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24">
                  <a:moveTo>
                    <a:pt x="7" y="15"/>
                  </a:moveTo>
                  <a:lnTo>
                    <a:pt x="0" y="17"/>
                  </a:lnTo>
                  <a:lnTo>
                    <a:pt x="7" y="24"/>
                  </a:lnTo>
                  <a:lnTo>
                    <a:pt x="15" y="24"/>
                  </a:lnTo>
                  <a:lnTo>
                    <a:pt x="7" y="15"/>
                  </a:lnTo>
                  <a:moveTo>
                    <a:pt x="160" y="0"/>
                  </a:moveTo>
                  <a:lnTo>
                    <a:pt x="160" y="0"/>
                  </a:lnTo>
                  <a:lnTo>
                    <a:pt x="163" y="4"/>
                  </a:lnTo>
                  <a:lnTo>
                    <a:pt x="16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6" name="Freeform 26">
              <a:extLst>
                <a:ext uri="{FF2B5EF4-FFF2-40B4-BE49-F238E27FC236}">
                  <a16:creationId xmlns:a16="http://schemas.microsoft.com/office/drawing/2014/main" id="{65524AD4-F64F-45EB-8823-2D09EC211953}"/>
                </a:ext>
              </a:extLst>
            </p:cNvPr>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8" name="Freeform 27">
              <a:extLst>
                <a:ext uri="{FF2B5EF4-FFF2-40B4-BE49-F238E27FC236}">
                  <a16:creationId xmlns:a16="http://schemas.microsoft.com/office/drawing/2014/main" id="{BF79031B-CADD-4A3E-9E98-87DB976EAD4D}"/>
                </a:ext>
              </a:extLst>
            </p:cNvPr>
            <p:cNvSpPr/>
            <p:nvPr/>
          </p:nvSpPr>
          <p:spPr bwMode="auto">
            <a:xfrm flipH="1">
              <a:off x="5224358" y="4274459"/>
              <a:ext cx="147353" cy="22379"/>
            </a:xfrm>
            <a:custGeom>
              <a:avLst/>
              <a:gdLst>
                <a:gd name="T0" fmla="*/ 153 w 158"/>
                <a:gd name="T1" fmla="*/ 0 h 24"/>
                <a:gd name="T2" fmla="*/ 0 w 158"/>
                <a:gd name="T3" fmla="*/ 15 h 24"/>
                <a:gd name="T4" fmla="*/ 8 w 158"/>
                <a:gd name="T5" fmla="*/ 24 h 24"/>
                <a:gd name="T6" fmla="*/ 158 w 158"/>
                <a:gd name="T7" fmla="*/ 6 h 24"/>
                <a:gd name="T8" fmla="*/ 156 w 158"/>
                <a:gd name="T9" fmla="*/ 4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5"/>
                  </a:lnTo>
                  <a:lnTo>
                    <a:pt x="8" y="24"/>
                  </a:lnTo>
                  <a:lnTo>
                    <a:pt x="158" y="6"/>
                  </a:lnTo>
                  <a:lnTo>
                    <a:pt x="156" y="4"/>
                  </a:lnTo>
                  <a:lnTo>
                    <a:pt x="1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39" name="Freeform 28">
              <a:extLst>
                <a:ext uri="{FF2B5EF4-FFF2-40B4-BE49-F238E27FC236}">
                  <a16:creationId xmlns:a16="http://schemas.microsoft.com/office/drawing/2014/main" id="{3D8126B1-F829-421C-8E96-DB7144F61575}"/>
                </a:ext>
              </a:extLst>
            </p:cNvPr>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close/>
                  <a:moveTo>
                    <a:pt x="159" y="0"/>
                  </a:moveTo>
                  <a:lnTo>
                    <a:pt x="159" y="0"/>
                  </a:lnTo>
                  <a:lnTo>
                    <a:pt x="161" y="2"/>
                  </a:lnTo>
                  <a:lnTo>
                    <a:pt x="15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0" name="Freeform 29">
              <a:extLst>
                <a:ext uri="{FF2B5EF4-FFF2-40B4-BE49-F238E27FC236}">
                  <a16:creationId xmlns:a16="http://schemas.microsoft.com/office/drawing/2014/main" id="{3D4B0D05-CC26-4DC0-971F-EF4BC05AB30E}"/>
                </a:ext>
              </a:extLst>
            </p:cNvPr>
            <p:cNvSpPr>
              <a:spLocks noEditPoints="1"/>
            </p:cNvSpPr>
            <p:nvPr/>
          </p:nvSpPr>
          <p:spPr bwMode="auto">
            <a:xfrm flipH="1">
              <a:off x="5273786" y="4226903"/>
              <a:ext cx="150151" cy="22379"/>
            </a:xfrm>
            <a:custGeom>
              <a:avLst/>
              <a:gdLst>
                <a:gd name="T0" fmla="*/ 5 w 161"/>
                <a:gd name="T1" fmla="*/ 17 h 24"/>
                <a:gd name="T2" fmla="*/ 0 w 161"/>
                <a:gd name="T3" fmla="*/ 17 h 24"/>
                <a:gd name="T4" fmla="*/ 7 w 161"/>
                <a:gd name="T5" fmla="*/ 24 h 24"/>
                <a:gd name="T6" fmla="*/ 12 w 161"/>
                <a:gd name="T7" fmla="*/ 24 h 24"/>
                <a:gd name="T8" fmla="*/ 5 w 161"/>
                <a:gd name="T9" fmla="*/ 17 h 24"/>
                <a:gd name="T10" fmla="*/ 159 w 161"/>
                <a:gd name="T11" fmla="*/ 0 h 24"/>
                <a:gd name="T12" fmla="*/ 159 w 161"/>
                <a:gd name="T13" fmla="*/ 0 h 24"/>
                <a:gd name="T14" fmla="*/ 161 w 161"/>
                <a:gd name="T15" fmla="*/ 2 h 24"/>
                <a:gd name="T16" fmla="*/ 159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5" y="17"/>
                  </a:moveTo>
                  <a:lnTo>
                    <a:pt x="0" y="17"/>
                  </a:lnTo>
                  <a:lnTo>
                    <a:pt x="7" y="24"/>
                  </a:lnTo>
                  <a:lnTo>
                    <a:pt x="12" y="24"/>
                  </a:lnTo>
                  <a:lnTo>
                    <a:pt x="5" y="17"/>
                  </a:lnTo>
                  <a:moveTo>
                    <a:pt x="159" y="0"/>
                  </a:moveTo>
                  <a:lnTo>
                    <a:pt x="159" y="0"/>
                  </a:lnTo>
                  <a:lnTo>
                    <a:pt x="161" y="2"/>
                  </a:lnTo>
                  <a:lnTo>
                    <a:pt x="15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1" name="Freeform 30">
              <a:extLst>
                <a:ext uri="{FF2B5EF4-FFF2-40B4-BE49-F238E27FC236}">
                  <a16:creationId xmlns:a16="http://schemas.microsoft.com/office/drawing/2014/main" id="{3F3403BE-5D47-4E10-98CF-B61C5DC62F5A}"/>
                </a:ext>
              </a:extLst>
            </p:cNvPr>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2" name="Freeform 31">
              <a:extLst>
                <a:ext uri="{FF2B5EF4-FFF2-40B4-BE49-F238E27FC236}">
                  <a16:creationId xmlns:a16="http://schemas.microsoft.com/office/drawing/2014/main" id="{85C7B064-511A-4887-ACB8-56D8775B611F}"/>
                </a:ext>
              </a:extLst>
            </p:cNvPr>
            <p:cNvSpPr/>
            <p:nvPr/>
          </p:nvSpPr>
          <p:spPr bwMode="auto">
            <a:xfrm flipH="1">
              <a:off x="5270056" y="4226903"/>
              <a:ext cx="149218" cy="22379"/>
            </a:xfrm>
            <a:custGeom>
              <a:avLst/>
              <a:gdLst>
                <a:gd name="T0" fmla="*/ 154 w 160"/>
                <a:gd name="T1" fmla="*/ 0 h 24"/>
                <a:gd name="T2" fmla="*/ 0 w 160"/>
                <a:gd name="T3" fmla="*/ 17 h 24"/>
                <a:gd name="T4" fmla="*/ 7 w 160"/>
                <a:gd name="T5" fmla="*/ 24 h 24"/>
                <a:gd name="T6" fmla="*/ 160 w 160"/>
                <a:gd name="T7" fmla="*/ 7 h 24"/>
                <a:gd name="T8" fmla="*/ 156 w 160"/>
                <a:gd name="T9" fmla="*/ 2 h 24"/>
                <a:gd name="T10" fmla="*/ 154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4" y="0"/>
                  </a:moveTo>
                  <a:lnTo>
                    <a:pt x="0" y="17"/>
                  </a:lnTo>
                  <a:lnTo>
                    <a:pt x="7" y="24"/>
                  </a:lnTo>
                  <a:lnTo>
                    <a:pt x="160" y="7"/>
                  </a:lnTo>
                  <a:lnTo>
                    <a:pt x="156" y="2"/>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3" name="Freeform 32">
              <a:extLst>
                <a:ext uri="{FF2B5EF4-FFF2-40B4-BE49-F238E27FC236}">
                  <a16:creationId xmlns:a16="http://schemas.microsoft.com/office/drawing/2014/main" id="{C6E14031-D59C-4130-974A-B27075F7962D}"/>
                </a:ext>
              </a:extLst>
            </p:cNvPr>
            <p:cNvSpPr/>
            <p:nvPr/>
          </p:nvSpPr>
          <p:spPr bwMode="auto">
            <a:xfrm flipH="1">
              <a:off x="5329743" y="3507044"/>
              <a:ext cx="867331" cy="865323"/>
            </a:xfrm>
            <a:custGeom>
              <a:avLst/>
              <a:gdLst>
                <a:gd name="T0" fmla="*/ 81 w 507"/>
                <a:gd name="T1" fmla="*/ 31 h 506"/>
                <a:gd name="T2" fmla="*/ 81 w 507"/>
                <a:gd name="T3" fmla="*/ 31 h 506"/>
                <a:gd name="T4" fmla="*/ 0 w 507"/>
                <a:gd name="T5" fmla="*/ 0 h 506"/>
                <a:gd name="T6" fmla="*/ 37 w 507"/>
                <a:gd name="T7" fmla="*/ 79 h 506"/>
                <a:gd name="T8" fmla="*/ 37 w 507"/>
                <a:gd name="T9" fmla="*/ 79 h 506"/>
                <a:gd name="T10" fmla="*/ 888 w 507"/>
                <a:gd name="T11" fmla="*/ 928 h 506"/>
                <a:gd name="T12" fmla="*/ 930 w 507"/>
                <a:gd name="T13" fmla="*/ 884 h 506"/>
                <a:gd name="T14" fmla="*/ 81 w 507"/>
                <a:gd name="T15" fmla="*/ 31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7"/>
                  </a:moveTo>
                  <a:cubicBezTo>
                    <a:pt x="44" y="17"/>
                    <a:pt x="44" y="17"/>
                    <a:pt x="44" y="17"/>
                  </a:cubicBezTo>
                  <a:cubicBezTo>
                    <a:pt x="41" y="14"/>
                    <a:pt x="0" y="0"/>
                    <a:pt x="0" y="0"/>
                  </a:cubicBezTo>
                  <a:cubicBezTo>
                    <a:pt x="0" y="0"/>
                    <a:pt x="16" y="40"/>
                    <a:pt x="20" y="43"/>
                  </a:cubicBezTo>
                  <a:cubicBezTo>
                    <a:pt x="20" y="43"/>
                    <a:pt x="20" y="43"/>
                    <a:pt x="20" y="43"/>
                  </a:cubicBezTo>
                  <a:cubicBezTo>
                    <a:pt x="484" y="506"/>
                    <a:pt x="484" y="506"/>
                    <a:pt x="484" y="506"/>
                  </a:cubicBezTo>
                  <a:cubicBezTo>
                    <a:pt x="507" y="482"/>
                    <a:pt x="507" y="482"/>
                    <a:pt x="507" y="482"/>
                  </a:cubicBezTo>
                  <a:lnTo>
                    <a:pt x="4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grpSp>
        <p:nvGrpSpPr>
          <p:cNvPr id="44" name="组合 7">
            <a:extLst>
              <a:ext uri="{FF2B5EF4-FFF2-40B4-BE49-F238E27FC236}">
                <a16:creationId xmlns:a16="http://schemas.microsoft.com/office/drawing/2014/main" id="{4CD65DD1-8890-4B74-A53E-547BE016ECE0}"/>
              </a:ext>
            </a:extLst>
          </p:cNvPr>
          <p:cNvGrpSpPr/>
          <p:nvPr/>
        </p:nvGrpSpPr>
        <p:grpSpPr>
          <a:xfrm>
            <a:off x="6966011" y="2696656"/>
            <a:ext cx="1347523" cy="1343985"/>
            <a:chOff x="5107781" y="2781590"/>
            <a:chExt cx="1010954" cy="1007989"/>
          </a:xfrm>
          <a:solidFill>
            <a:schemeClr val="accent2"/>
          </a:solidFill>
        </p:grpSpPr>
        <p:sp>
          <p:nvSpPr>
            <p:cNvPr id="45" name="Freeform 5">
              <a:extLst>
                <a:ext uri="{FF2B5EF4-FFF2-40B4-BE49-F238E27FC236}">
                  <a16:creationId xmlns:a16="http://schemas.microsoft.com/office/drawing/2014/main" id="{14DE92C9-FB6D-444B-8C51-39FB3CE4F18F}"/>
                </a:ext>
              </a:extLst>
            </p:cNvPr>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6" name="Freeform 6">
              <a:extLst>
                <a:ext uri="{FF2B5EF4-FFF2-40B4-BE49-F238E27FC236}">
                  <a16:creationId xmlns:a16="http://schemas.microsoft.com/office/drawing/2014/main" id="{C052EBE5-F9F8-458A-B98D-908FE78F99D8}"/>
                </a:ext>
              </a:extLst>
            </p:cNvPr>
            <p:cNvSpPr/>
            <p:nvPr/>
          </p:nvSpPr>
          <p:spPr bwMode="auto">
            <a:xfrm flipH="1">
              <a:off x="5292439" y="3523828"/>
              <a:ext cx="141757" cy="265751"/>
            </a:xfrm>
            <a:custGeom>
              <a:avLst/>
              <a:gdLst>
                <a:gd name="T0" fmla="*/ 22 w 152"/>
                <a:gd name="T1" fmla="*/ 0 h 285"/>
                <a:gd name="T2" fmla="*/ 0 w 152"/>
                <a:gd name="T3" fmla="*/ 149 h 285"/>
                <a:gd name="T4" fmla="*/ 139 w 152"/>
                <a:gd name="T5" fmla="*/ 285 h 285"/>
                <a:gd name="T6" fmla="*/ 152 w 152"/>
                <a:gd name="T7" fmla="*/ 131 h 285"/>
                <a:gd name="T8" fmla="*/ 22 w 152"/>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5">
                  <a:moveTo>
                    <a:pt x="22" y="0"/>
                  </a:moveTo>
                  <a:lnTo>
                    <a:pt x="0" y="149"/>
                  </a:lnTo>
                  <a:lnTo>
                    <a:pt x="139" y="285"/>
                  </a:lnTo>
                  <a:lnTo>
                    <a:pt x="152" y="131"/>
                  </a:lnTo>
                  <a:lnTo>
                    <a:pt x="2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8" name="Freeform 7">
              <a:extLst>
                <a:ext uri="{FF2B5EF4-FFF2-40B4-BE49-F238E27FC236}">
                  <a16:creationId xmlns:a16="http://schemas.microsoft.com/office/drawing/2014/main" id="{A3CAF243-A8D8-434A-8CA5-F50E931E933E}"/>
                </a:ext>
              </a:extLst>
            </p:cNvPr>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49" name="Freeform 8">
              <a:extLst>
                <a:ext uri="{FF2B5EF4-FFF2-40B4-BE49-F238E27FC236}">
                  <a16:creationId xmlns:a16="http://schemas.microsoft.com/office/drawing/2014/main" id="{1B515E57-3B23-4376-A5FE-59FA43ADC5D5}"/>
                </a:ext>
              </a:extLst>
            </p:cNvPr>
            <p:cNvSpPr/>
            <p:nvPr/>
          </p:nvSpPr>
          <p:spPr bwMode="auto">
            <a:xfrm flipH="1">
              <a:off x="5107781" y="3464151"/>
              <a:ext cx="266728" cy="141734"/>
            </a:xfrm>
            <a:custGeom>
              <a:avLst/>
              <a:gdLst>
                <a:gd name="T0" fmla="*/ 0 w 286"/>
                <a:gd name="T1" fmla="*/ 22 h 152"/>
                <a:gd name="T2" fmla="*/ 150 w 286"/>
                <a:gd name="T3" fmla="*/ 0 h 152"/>
                <a:gd name="T4" fmla="*/ 286 w 286"/>
                <a:gd name="T5" fmla="*/ 139 h 152"/>
                <a:gd name="T6" fmla="*/ 132 w 286"/>
                <a:gd name="T7" fmla="*/ 152 h 152"/>
                <a:gd name="T8" fmla="*/ 0 w 286"/>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152">
                  <a:moveTo>
                    <a:pt x="0" y="22"/>
                  </a:moveTo>
                  <a:lnTo>
                    <a:pt x="150" y="0"/>
                  </a:lnTo>
                  <a:lnTo>
                    <a:pt x="286" y="139"/>
                  </a:lnTo>
                  <a:lnTo>
                    <a:pt x="132"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0" name="Freeform 9">
              <a:extLst>
                <a:ext uri="{FF2B5EF4-FFF2-40B4-BE49-F238E27FC236}">
                  <a16:creationId xmlns:a16="http://schemas.microsoft.com/office/drawing/2014/main" id="{942F7DDC-3F59-4FB3-9371-BCA4C88D10B9}"/>
                </a:ext>
              </a:extLst>
            </p:cNvPr>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1" name="Freeform 10">
              <a:extLst>
                <a:ext uri="{FF2B5EF4-FFF2-40B4-BE49-F238E27FC236}">
                  <a16:creationId xmlns:a16="http://schemas.microsoft.com/office/drawing/2014/main" id="{ABEC0B3E-54DD-4B3E-933C-E66EDC99E28F}"/>
                </a:ext>
              </a:extLst>
            </p:cNvPr>
            <p:cNvSpPr/>
            <p:nvPr/>
          </p:nvSpPr>
          <p:spPr bwMode="auto">
            <a:xfrm flipH="1">
              <a:off x="5191716" y="3501449"/>
              <a:ext cx="148286" cy="22379"/>
            </a:xfrm>
            <a:custGeom>
              <a:avLst/>
              <a:gdLst>
                <a:gd name="T0" fmla="*/ 154 w 159"/>
                <a:gd name="T1" fmla="*/ 0 h 24"/>
                <a:gd name="T2" fmla="*/ 0 w 159"/>
                <a:gd name="T3" fmla="*/ 17 h 24"/>
                <a:gd name="T4" fmla="*/ 7 w 159"/>
                <a:gd name="T5" fmla="*/ 24 h 24"/>
                <a:gd name="T6" fmla="*/ 159 w 159"/>
                <a:gd name="T7" fmla="*/ 8 h 24"/>
                <a:gd name="T8" fmla="*/ 154 w 159"/>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4">
                  <a:moveTo>
                    <a:pt x="154" y="0"/>
                  </a:moveTo>
                  <a:lnTo>
                    <a:pt x="0" y="17"/>
                  </a:lnTo>
                  <a:lnTo>
                    <a:pt x="7" y="24"/>
                  </a:lnTo>
                  <a:lnTo>
                    <a:pt x="159" y="8"/>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2" name="Freeform 11">
              <a:extLst>
                <a:ext uri="{FF2B5EF4-FFF2-40B4-BE49-F238E27FC236}">
                  <a16:creationId xmlns:a16="http://schemas.microsoft.com/office/drawing/2014/main" id="{889DA100-A90A-4878-B48F-A92CF0F9F1C0}"/>
                </a:ext>
              </a:extLst>
            </p:cNvPr>
            <p:cNvSpPr/>
            <p:nvPr/>
          </p:nvSpPr>
          <p:spPr bwMode="auto">
            <a:xfrm flipH="1">
              <a:off x="5251404" y="2781590"/>
              <a:ext cx="867331" cy="864391"/>
            </a:xfrm>
            <a:custGeom>
              <a:avLst/>
              <a:gdLst>
                <a:gd name="T0" fmla="*/ 79 w 507"/>
                <a:gd name="T1" fmla="*/ 31 h 505"/>
                <a:gd name="T2" fmla="*/ 79 w 507"/>
                <a:gd name="T3" fmla="*/ 31 h 505"/>
                <a:gd name="T4" fmla="*/ 0 w 507"/>
                <a:gd name="T5" fmla="*/ 0 h 505"/>
                <a:gd name="T6" fmla="*/ 35 w 507"/>
                <a:gd name="T7" fmla="*/ 79 h 505"/>
                <a:gd name="T8" fmla="*/ 35 w 507"/>
                <a:gd name="T9" fmla="*/ 79 h 505"/>
                <a:gd name="T10" fmla="*/ 886 w 507"/>
                <a:gd name="T11" fmla="*/ 927 h 505"/>
                <a:gd name="T12" fmla="*/ 930 w 507"/>
                <a:gd name="T13" fmla="*/ 885 h 505"/>
                <a:gd name="T14" fmla="*/ 79 w 507"/>
                <a:gd name="T15" fmla="*/ 31 h 5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5">
                  <a:moveTo>
                    <a:pt x="43" y="17"/>
                  </a:moveTo>
                  <a:cubicBezTo>
                    <a:pt x="43" y="17"/>
                    <a:pt x="43" y="17"/>
                    <a:pt x="43" y="17"/>
                  </a:cubicBezTo>
                  <a:cubicBezTo>
                    <a:pt x="40" y="14"/>
                    <a:pt x="0" y="0"/>
                    <a:pt x="0" y="0"/>
                  </a:cubicBezTo>
                  <a:cubicBezTo>
                    <a:pt x="0" y="0"/>
                    <a:pt x="15" y="40"/>
                    <a:pt x="19" y="43"/>
                  </a:cubicBezTo>
                  <a:cubicBezTo>
                    <a:pt x="19" y="43"/>
                    <a:pt x="19" y="43"/>
                    <a:pt x="19" y="43"/>
                  </a:cubicBezTo>
                  <a:cubicBezTo>
                    <a:pt x="483" y="505"/>
                    <a:pt x="483" y="505"/>
                    <a:pt x="483" y="505"/>
                  </a:cubicBezTo>
                  <a:cubicBezTo>
                    <a:pt x="507" y="482"/>
                    <a:pt x="507" y="482"/>
                    <a:pt x="507" y="482"/>
                  </a:cubicBezTo>
                  <a:cubicBezTo>
                    <a:pt x="43" y="17"/>
                    <a:pt x="43" y="17"/>
                    <a:pt x="43"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3" name="Freeform 33">
              <a:extLst>
                <a:ext uri="{FF2B5EF4-FFF2-40B4-BE49-F238E27FC236}">
                  <a16:creationId xmlns:a16="http://schemas.microsoft.com/office/drawing/2014/main" id="{FD162BAB-DD32-4BE9-99C5-9C363B6083F5}"/>
                </a:ext>
              </a:extLst>
            </p:cNvPr>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4" name="Freeform 34">
              <a:extLst>
                <a:ext uri="{FF2B5EF4-FFF2-40B4-BE49-F238E27FC236}">
                  <a16:creationId xmlns:a16="http://schemas.microsoft.com/office/drawing/2014/main" id="{59D7E19F-A9B5-47C7-A629-8C265E19FB2D}"/>
                </a:ext>
              </a:extLst>
            </p:cNvPr>
            <p:cNvSpPr/>
            <p:nvPr/>
          </p:nvSpPr>
          <p:spPr bwMode="auto">
            <a:xfrm flipH="1">
              <a:off x="5372643" y="3562059"/>
              <a:ext cx="24248" cy="145464"/>
            </a:xfrm>
            <a:custGeom>
              <a:avLst/>
              <a:gdLst>
                <a:gd name="T0" fmla="*/ 20 w 26"/>
                <a:gd name="T1" fmla="*/ 0 h 156"/>
                <a:gd name="T2" fmla="*/ 0 w 26"/>
                <a:gd name="T3" fmla="*/ 148 h 156"/>
                <a:gd name="T4" fmla="*/ 7 w 26"/>
                <a:gd name="T5" fmla="*/ 156 h 156"/>
                <a:gd name="T6" fmla="*/ 26 w 26"/>
                <a:gd name="T7" fmla="*/ 7 h 156"/>
                <a:gd name="T8" fmla="*/ 24 w 26"/>
                <a:gd name="T9" fmla="*/ 1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4" y="1"/>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5" name="Freeform 35">
              <a:extLst>
                <a:ext uri="{FF2B5EF4-FFF2-40B4-BE49-F238E27FC236}">
                  <a16:creationId xmlns:a16="http://schemas.microsoft.com/office/drawing/2014/main" id="{0EF9CE96-DC9D-47AA-921C-24C1E66E6591}"/>
                </a:ext>
              </a:extLst>
            </p:cNvPr>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6" name="Freeform 36">
              <a:extLst>
                <a:ext uri="{FF2B5EF4-FFF2-40B4-BE49-F238E27FC236}">
                  <a16:creationId xmlns:a16="http://schemas.microsoft.com/office/drawing/2014/main" id="{0EE7C916-CF92-4957-BBC0-5A15D2FCB5FF}"/>
                </a:ext>
              </a:extLst>
            </p:cNvPr>
            <p:cNvSpPr/>
            <p:nvPr/>
          </p:nvSpPr>
          <p:spPr bwMode="auto">
            <a:xfrm flipH="1">
              <a:off x="5374509" y="3562059"/>
              <a:ext cx="3730" cy="932"/>
            </a:xfrm>
            <a:custGeom>
              <a:avLst/>
              <a:gdLst>
                <a:gd name="T0" fmla="*/ 0 w 4"/>
                <a:gd name="T1" fmla="*/ 0 h 1"/>
                <a:gd name="T2" fmla="*/ 0 w 4"/>
                <a:gd name="T3" fmla="*/ 0 h 1"/>
                <a:gd name="T4" fmla="*/ 4 w 4"/>
                <a:gd name="T5" fmla="*/ 1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0" y="0"/>
                  </a:lnTo>
                  <a:lnTo>
                    <a:pt x="4" y="1"/>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7" name="Freeform 37">
              <a:extLst>
                <a:ext uri="{FF2B5EF4-FFF2-40B4-BE49-F238E27FC236}">
                  <a16:creationId xmlns:a16="http://schemas.microsoft.com/office/drawing/2014/main" id="{2D302A78-62EE-4C8B-945C-4B52159CD13C}"/>
                </a:ext>
              </a:extLst>
            </p:cNvPr>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8" name="Freeform 38">
              <a:extLst>
                <a:ext uri="{FF2B5EF4-FFF2-40B4-BE49-F238E27FC236}">
                  <a16:creationId xmlns:a16="http://schemas.microsoft.com/office/drawing/2014/main" id="{FB0740FC-C35C-43A4-9A1D-916DA3976859}"/>
                </a:ext>
              </a:extLst>
            </p:cNvPr>
            <p:cNvSpPr/>
            <p:nvPr/>
          </p:nvSpPr>
          <p:spPr bwMode="auto">
            <a:xfrm flipH="1">
              <a:off x="5347463" y="3741092"/>
              <a:ext cx="6528" cy="7460"/>
            </a:xfrm>
            <a:custGeom>
              <a:avLst/>
              <a:gdLst>
                <a:gd name="T0" fmla="*/ 0 w 7"/>
                <a:gd name="T1" fmla="*/ 0 h 8"/>
                <a:gd name="T2" fmla="*/ 0 w 7"/>
                <a:gd name="T3" fmla="*/ 0 h 8"/>
                <a:gd name="T4" fmla="*/ 7 w 7"/>
                <a:gd name="T5" fmla="*/ 8 h 8"/>
                <a:gd name="T6" fmla="*/ 7 w 7"/>
                <a:gd name="T7" fmla="*/ 8 h 8"/>
                <a:gd name="T8" fmla="*/ 0 w 7"/>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0" y="0"/>
                  </a:moveTo>
                  <a:lnTo>
                    <a:pt x="0" y="0"/>
                  </a:lnTo>
                  <a:lnTo>
                    <a:pt x="7" y="8"/>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59" name="Freeform 39">
              <a:extLst>
                <a:ext uri="{FF2B5EF4-FFF2-40B4-BE49-F238E27FC236}">
                  <a16:creationId xmlns:a16="http://schemas.microsoft.com/office/drawing/2014/main" id="{8375AF75-7A78-41AF-BC72-FE16C44D7885}"/>
                </a:ext>
              </a:extLst>
            </p:cNvPr>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0" name="Freeform 40">
              <a:extLst>
                <a:ext uri="{FF2B5EF4-FFF2-40B4-BE49-F238E27FC236}">
                  <a16:creationId xmlns:a16="http://schemas.microsoft.com/office/drawing/2014/main" id="{133983CF-95FD-43E2-A61B-87F560A4C983}"/>
                </a:ext>
              </a:extLst>
            </p:cNvPr>
            <p:cNvSpPr/>
            <p:nvPr/>
          </p:nvSpPr>
          <p:spPr bwMode="auto">
            <a:xfrm flipH="1">
              <a:off x="5329743" y="3603087"/>
              <a:ext cx="24248" cy="145464"/>
            </a:xfrm>
            <a:custGeom>
              <a:avLst/>
              <a:gdLst>
                <a:gd name="T0" fmla="*/ 20 w 26"/>
                <a:gd name="T1" fmla="*/ 0 h 156"/>
                <a:gd name="T2" fmla="*/ 0 w 26"/>
                <a:gd name="T3" fmla="*/ 148 h 156"/>
                <a:gd name="T4" fmla="*/ 7 w 26"/>
                <a:gd name="T5" fmla="*/ 156 h 156"/>
                <a:gd name="T6" fmla="*/ 26 w 26"/>
                <a:gd name="T7" fmla="*/ 7 h 156"/>
                <a:gd name="T8" fmla="*/ 22 w 26"/>
                <a:gd name="T9" fmla="*/ 3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8"/>
                  </a:lnTo>
                  <a:lnTo>
                    <a:pt x="7" y="156"/>
                  </a:lnTo>
                  <a:lnTo>
                    <a:pt x="26" y="7"/>
                  </a:lnTo>
                  <a:lnTo>
                    <a:pt x="22" y="3"/>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1" name="Freeform 41">
              <a:extLst>
                <a:ext uri="{FF2B5EF4-FFF2-40B4-BE49-F238E27FC236}">
                  <a16:creationId xmlns:a16="http://schemas.microsoft.com/office/drawing/2014/main" id="{27A11E1C-EA5C-4B58-A63B-E8B6465816D4}"/>
                </a:ext>
              </a:extLst>
            </p:cNvPr>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2" name="Freeform 42">
              <a:extLst>
                <a:ext uri="{FF2B5EF4-FFF2-40B4-BE49-F238E27FC236}">
                  <a16:creationId xmlns:a16="http://schemas.microsoft.com/office/drawing/2014/main" id="{6928CFD9-D2C3-4267-A929-CCCB99ED120A}"/>
                </a:ext>
              </a:extLst>
            </p:cNvPr>
            <p:cNvSpPr/>
            <p:nvPr/>
          </p:nvSpPr>
          <p:spPr bwMode="auto">
            <a:xfrm flipH="1">
              <a:off x="5333474" y="3603087"/>
              <a:ext cx="1865" cy="2797"/>
            </a:xfrm>
            <a:custGeom>
              <a:avLst/>
              <a:gdLst>
                <a:gd name="T0" fmla="*/ 0 w 2"/>
                <a:gd name="T1" fmla="*/ 0 h 3"/>
                <a:gd name="T2" fmla="*/ 0 w 2"/>
                <a:gd name="T3" fmla="*/ 0 h 3"/>
                <a:gd name="T4" fmla="*/ 2 w 2"/>
                <a:gd name="T5" fmla="*/ 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0" y="0"/>
                  </a:lnTo>
                  <a:lnTo>
                    <a:pt x="2" y="3"/>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3" name="Freeform 43">
              <a:extLst>
                <a:ext uri="{FF2B5EF4-FFF2-40B4-BE49-F238E27FC236}">
                  <a16:creationId xmlns:a16="http://schemas.microsoft.com/office/drawing/2014/main" id="{44C81E4F-5AF4-4991-9AAE-E6A94F35B4B9}"/>
                </a:ext>
              </a:extLst>
            </p:cNvPr>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close/>
                  <a:moveTo>
                    <a:pt x="152" y="0"/>
                  </a:moveTo>
                  <a:lnTo>
                    <a:pt x="152" y="0"/>
                  </a:lnTo>
                  <a:lnTo>
                    <a:pt x="156" y="2"/>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4" name="Freeform 44">
              <a:extLst>
                <a:ext uri="{FF2B5EF4-FFF2-40B4-BE49-F238E27FC236}">
                  <a16:creationId xmlns:a16="http://schemas.microsoft.com/office/drawing/2014/main" id="{1C394BB4-B592-48C6-895E-3CF7BD1173D9}"/>
                </a:ext>
              </a:extLst>
            </p:cNvPr>
            <p:cNvSpPr>
              <a:spLocks noEditPoints="1"/>
            </p:cNvSpPr>
            <p:nvPr/>
          </p:nvSpPr>
          <p:spPr bwMode="auto">
            <a:xfrm flipH="1">
              <a:off x="5148816" y="3549937"/>
              <a:ext cx="145488" cy="22379"/>
            </a:xfrm>
            <a:custGeom>
              <a:avLst/>
              <a:gdLst>
                <a:gd name="T0" fmla="*/ 0 w 156"/>
                <a:gd name="T1" fmla="*/ 14 h 24"/>
                <a:gd name="T2" fmla="*/ 0 w 156"/>
                <a:gd name="T3" fmla="*/ 14 h 24"/>
                <a:gd name="T4" fmla="*/ 7 w 156"/>
                <a:gd name="T5" fmla="*/ 24 h 24"/>
                <a:gd name="T6" fmla="*/ 9 w 156"/>
                <a:gd name="T7" fmla="*/ 24 h 24"/>
                <a:gd name="T8" fmla="*/ 0 w 156"/>
                <a:gd name="T9" fmla="*/ 14 h 24"/>
                <a:gd name="T10" fmla="*/ 152 w 156"/>
                <a:gd name="T11" fmla="*/ 0 h 24"/>
                <a:gd name="T12" fmla="*/ 152 w 156"/>
                <a:gd name="T13" fmla="*/ 0 h 24"/>
                <a:gd name="T14" fmla="*/ 156 w 156"/>
                <a:gd name="T15" fmla="*/ 2 h 24"/>
                <a:gd name="T16" fmla="*/ 152 w 1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24">
                  <a:moveTo>
                    <a:pt x="0" y="14"/>
                  </a:moveTo>
                  <a:lnTo>
                    <a:pt x="0" y="14"/>
                  </a:lnTo>
                  <a:lnTo>
                    <a:pt x="7" y="24"/>
                  </a:lnTo>
                  <a:lnTo>
                    <a:pt x="9" y="24"/>
                  </a:lnTo>
                  <a:lnTo>
                    <a:pt x="0" y="14"/>
                  </a:lnTo>
                  <a:moveTo>
                    <a:pt x="152" y="0"/>
                  </a:moveTo>
                  <a:lnTo>
                    <a:pt x="152" y="0"/>
                  </a:lnTo>
                  <a:lnTo>
                    <a:pt x="156" y="2"/>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5" name="Freeform 45">
              <a:extLst>
                <a:ext uri="{FF2B5EF4-FFF2-40B4-BE49-F238E27FC236}">
                  <a16:creationId xmlns:a16="http://schemas.microsoft.com/office/drawing/2014/main" id="{0FAD058E-C039-41C3-9F7C-FA480138EF73}"/>
                </a:ext>
              </a:extLst>
            </p:cNvPr>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6" name="Freeform 46">
              <a:extLst>
                <a:ext uri="{FF2B5EF4-FFF2-40B4-BE49-F238E27FC236}">
                  <a16:creationId xmlns:a16="http://schemas.microsoft.com/office/drawing/2014/main" id="{FF8CA72C-DE58-4590-B5D5-578215772977}"/>
                </a:ext>
              </a:extLst>
            </p:cNvPr>
            <p:cNvSpPr/>
            <p:nvPr/>
          </p:nvSpPr>
          <p:spPr bwMode="auto">
            <a:xfrm flipH="1">
              <a:off x="5145086" y="3549937"/>
              <a:ext cx="149218" cy="22379"/>
            </a:xfrm>
            <a:custGeom>
              <a:avLst/>
              <a:gdLst>
                <a:gd name="T0" fmla="*/ 152 w 160"/>
                <a:gd name="T1" fmla="*/ 0 h 24"/>
                <a:gd name="T2" fmla="*/ 0 w 160"/>
                <a:gd name="T3" fmla="*/ 14 h 24"/>
                <a:gd name="T4" fmla="*/ 9 w 160"/>
                <a:gd name="T5" fmla="*/ 24 h 24"/>
                <a:gd name="T6" fmla="*/ 160 w 160"/>
                <a:gd name="T7" fmla="*/ 5 h 24"/>
                <a:gd name="T8" fmla="*/ 156 w 160"/>
                <a:gd name="T9" fmla="*/ 2 h 24"/>
                <a:gd name="T10" fmla="*/ 152 w 160"/>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4">
                  <a:moveTo>
                    <a:pt x="152" y="0"/>
                  </a:moveTo>
                  <a:lnTo>
                    <a:pt x="0" y="14"/>
                  </a:lnTo>
                  <a:lnTo>
                    <a:pt x="9" y="24"/>
                  </a:lnTo>
                  <a:lnTo>
                    <a:pt x="160" y="5"/>
                  </a:lnTo>
                  <a:lnTo>
                    <a:pt x="156" y="2"/>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8" name="Freeform 47">
              <a:extLst>
                <a:ext uri="{FF2B5EF4-FFF2-40B4-BE49-F238E27FC236}">
                  <a16:creationId xmlns:a16="http://schemas.microsoft.com/office/drawing/2014/main" id="{968FED97-FA52-48F1-B35B-78FD5D277CD2}"/>
                </a:ext>
              </a:extLst>
            </p:cNvPr>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69" name="Freeform 48">
              <a:extLst>
                <a:ext uri="{FF2B5EF4-FFF2-40B4-BE49-F238E27FC236}">
                  <a16:creationId xmlns:a16="http://schemas.microsoft.com/office/drawing/2014/main" id="{D8B39471-BEC4-4CC6-9F41-A0E9A68BEDD9}"/>
                </a:ext>
              </a:extLst>
            </p:cNvPr>
            <p:cNvSpPr/>
            <p:nvPr/>
          </p:nvSpPr>
          <p:spPr bwMode="auto">
            <a:xfrm flipH="1">
              <a:off x="5287776" y="3562992"/>
              <a:ext cx="11191" cy="9325"/>
            </a:xfrm>
            <a:custGeom>
              <a:avLst/>
              <a:gdLst>
                <a:gd name="T0" fmla="*/ 5 w 12"/>
                <a:gd name="T1" fmla="*/ 0 h 10"/>
                <a:gd name="T2" fmla="*/ 0 w 12"/>
                <a:gd name="T3" fmla="*/ 2 h 10"/>
                <a:gd name="T4" fmla="*/ 7 w 12"/>
                <a:gd name="T5" fmla="*/ 10 h 10"/>
                <a:gd name="T6" fmla="*/ 12 w 12"/>
                <a:gd name="T7" fmla="*/ 10 h 10"/>
                <a:gd name="T8" fmla="*/ 5 w 12"/>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5" y="0"/>
                  </a:moveTo>
                  <a:lnTo>
                    <a:pt x="0" y="2"/>
                  </a:lnTo>
                  <a:lnTo>
                    <a:pt x="7" y="10"/>
                  </a:lnTo>
                  <a:lnTo>
                    <a:pt x="12" y="10"/>
                  </a:lnTo>
                  <a:lnTo>
                    <a:pt x="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grpSp>
        <p:nvGrpSpPr>
          <p:cNvPr id="70" name="组合 1">
            <a:extLst>
              <a:ext uri="{FF2B5EF4-FFF2-40B4-BE49-F238E27FC236}">
                <a16:creationId xmlns:a16="http://schemas.microsoft.com/office/drawing/2014/main" id="{A0CE6198-8410-4808-9326-8741F0C25ED3}"/>
              </a:ext>
            </a:extLst>
          </p:cNvPr>
          <p:cNvGrpSpPr/>
          <p:nvPr/>
        </p:nvGrpSpPr>
        <p:grpSpPr>
          <a:xfrm>
            <a:off x="8292776" y="4333126"/>
            <a:ext cx="1347521" cy="1346472"/>
            <a:chOff x="6073970" y="3409136"/>
            <a:chExt cx="1010953" cy="1009854"/>
          </a:xfrm>
          <a:solidFill>
            <a:schemeClr val="accent3"/>
          </a:solidFill>
        </p:grpSpPr>
        <p:sp>
          <p:nvSpPr>
            <p:cNvPr id="71" name="Freeform 49">
              <a:extLst>
                <a:ext uri="{FF2B5EF4-FFF2-40B4-BE49-F238E27FC236}">
                  <a16:creationId xmlns:a16="http://schemas.microsoft.com/office/drawing/2014/main" id="{D56516E9-7FDB-41EF-9B13-1C30C0C837CE}"/>
                </a:ext>
              </a:extLst>
            </p:cNvPr>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2" name="Freeform 50">
              <a:extLst>
                <a:ext uri="{FF2B5EF4-FFF2-40B4-BE49-F238E27FC236}">
                  <a16:creationId xmlns:a16="http://schemas.microsoft.com/office/drawing/2014/main" id="{C27DDBBD-5B6A-497A-963F-8F4DEE3795A2}"/>
                </a:ext>
              </a:extLst>
            </p:cNvPr>
            <p:cNvSpPr/>
            <p:nvPr/>
          </p:nvSpPr>
          <p:spPr bwMode="auto">
            <a:xfrm flipH="1">
              <a:off x="6259560" y="4151374"/>
              <a:ext cx="141757" cy="267616"/>
            </a:xfrm>
            <a:custGeom>
              <a:avLst/>
              <a:gdLst>
                <a:gd name="T0" fmla="*/ 22 w 152"/>
                <a:gd name="T1" fmla="*/ 0 h 287"/>
                <a:gd name="T2" fmla="*/ 0 w 152"/>
                <a:gd name="T3" fmla="*/ 149 h 287"/>
                <a:gd name="T4" fmla="*/ 140 w 152"/>
                <a:gd name="T5" fmla="*/ 287 h 287"/>
                <a:gd name="T6" fmla="*/ 152 w 152"/>
                <a:gd name="T7" fmla="*/ 132 h 287"/>
                <a:gd name="T8" fmla="*/ 22 w 152"/>
                <a:gd name="T9" fmla="*/ 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7">
                  <a:moveTo>
                    <a:pt x="22" y="0"/>
                  </a:moveTo>
                  <a:lnTo>
                    <a:pt x="0" y="149"/>
                  </a:lnTo>
                  <a:lnTo>
                    <a:pt x="140" y="287"/>
                  </a:lnTo>
                  <a:lnTo>
                    <a:pt x="152" y="132"/>
                  </a:lnTo>
                  <a:lnTo>
                    <a:pt x="2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3" name="Freeform 51">
              <a:extLst>
                <a:ext uri="{FF2B5EF4-FFF2-40B4-BE49-F238E27FC236}">
                  <a16:creationId xmlns:a16="http://schemas.microsoft.com/office/drawing/2014/main" id="{367E3AB7-31AC-4AE2-997B-008E4B958D77}"/>
                </a:ext>
              </a:extLst>
            </p:cNvPr>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4" name="Freeform 52">
              <a:extLst>
                <a:ext uri="{FF2B5EF4-FFF2-40B4-BE49-F238E27FC236}">
                  <a16:creationId xmlns:a16="http://schemas.microsoft.com/office/drawing/2014/main" id="{BD2878F5-039A-4926-921B-B1E563119CF7}"/>
                </a:ext>
              </a:extLst>
            </p:cNvPr>
            <p:cNvSpPr/>
            <p:nvPr/>
          </p:nvSpPr>
          <p:spPr bwMode="auto">
            <a:xfrm flipH="1">
              <a:off x="6073970" y="4091697"/>
              <a:ext cx="267660" cy="141734"/>
            </a:xfrm>
            <a:custGeom>
              <a:avLst/>
              <a:gdLst>
                <a:gd name="T0" fmla="*/ 0 w 287"/>
                <a:gd name="T1" fmla="*/ 22 h 152"/>
                <a:gd name="T2" fmla="*/ 151 w 287"/>
                <a:gd name="T3" fmla="*/ 0 h 152"/>
                <a:gd name="T4" fmla="*/ 287 w 287"/>
                <a:gd name="T5" fmla="*/ 140 h 152"/>
                <a:gd name="T6" fmla="*/ 133 w 287"/>
                <a:gd name="T7" fmla="*/ 152 h 152"/>
                <a:gd name="T8" fmla="*/ 0 w 287"/>
                <a:gd name="T9" fmla="*/ 2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52">
                  <a:moveTo>
                    <a:pt x="0" y="22"/>
                  </a:moveTo>
                  <a:lnTo>
                    <a:pt x="151" y="0"/>
                  </a:lnTo>
                  <a:lnTo>
                    <a:pt x="287" y="140"/>
                  </a:lnTo>
                  <a:lnTo>
                    <a:pt x="133" y="152"/>
                  </a:lnTo>
                  <a:lnTo>
                    <a:pt x="0" y="22"/>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5" name="Freeform 53">
              <a:extLst>
                <a:ext uri="{FF2B5EF4-FFF2-40B4-BE49-F238E27FC236}">
                  <a16:creationId xmlns:a16="http://schemas.microsoft.com/office/drawing/2014/main" id="{50CD97EA-CCC2-49CB-B455-4ECF67FB53F4}"/>
                </a:ext>
              </a:extLst>
            </p:cNvPr>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6" name="Freeform 54">
              <a:extLst>
                <a:ext uri="{FF2B5EF4-FFF2-40B4-BE49-F238E27FC236}">
                  <a16:creationId xmlns:a16="http://schemas.microsoft.com/office/drawing/2014/main" id="{076FF257-DAFB-43D4-AD78-89463067E723}"/>
                </a:ext>
              </a:extLst>
            </p:cNvPr>
            <p:cNvSpPr/>
            <p:nvPr/>
          </p:nvSpPr>
          <p:spPr bwMode="auto">
            <a:xfrm flipH="1">
              <a:off x="6342563" y="4189605"/>
              <a:ext cx="0" cy="1865"/>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7" name="Freeform 55">
              <a:extLst>
                <a:ext uri="{FF2B5EF4-FFF2-40B4-BE49-F238E27FC236}">
                  <a16:creationId xmlns:a16="http://schemas.microsoft.com/office/drawing/2014/main" id="{3D454E50-05C9-4481-8406-07D79ABA39DA}"/>
                </a:ext>
              </a:extLst>
            </p:cNvPr>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8" name="Freeform 56">
              <a:extLst>
                <a:ext uri="{FF2B5EF4-FFF2-40B4-BE49-F238E27FC236}">
                  <a16:creationId xmlns:a16="http://schemas.microsoft.com/office/drawing/2014/main" id="{C9A5151F-5924-45BD-88AF-FFEBFC18EA38}"/>
                </a:ext>
              </a:extLst>
            </p:cNvPr>
            <p:cNvSpPr/>
            <p:nvPr/>
          </p:nvSpPr>
          <p:spPr bwMode="auto">
            <a:xfrm flipH="1">
              <a:off x="6337899" y="4189605"/>
              <a:ext cx="24248" cy="145464"/>
            </a:xfrm>
            <a:custGeom>
              <a:avLst/>
              <a:gdLst>
                <a:gd name="T0" fmla="*/ 21 w 26"/>
                <a:gd name="T1" fmla="*/ 0 h 156"/>
                <a:gd name="T2" fmla="*/ 0 w 26"/>
                <a:gd name="T3" fmla="*/ 148 h 156"/>
                <a:gd name="T4" fmla="*/ 8 w 26"/>
                <a:gd name="T5" fmla="*/ 156 h 156"/>
                <a:gd name="T6" fmla="*/ 26 w 26"/>
                <a:gd name="T7" fmla="*/ 7 h 156"/>
                <a:gd name="T8" fmla="*/ 21 w 26"/>
                <a:gd name="T9" fmla="*/ 2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1" y="2"/>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9" name="Freeform 57">
              <a:extLst>
                <a:ext uri="{FF2B5EF4-FFF2-40B4-BE49-F238E27FC236}">
                  <a16:creationId xmlns:a16="http://schemas.microsoft.com/office/drawing/2014/main" id="{F1FFC03C-82B7-4F43-A48F-16350F52D505}"/>
                </a:ext>
              </a:extLst>
            </p:cNvPr>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close/>
                  <a:moveTo>
                    <a:pt x="21" y="0"/>
                  </a:moveTo>
                  <a:lnTo>
                    <a:pt x="21" y="0"/>
                  </a:lnTo>
                  <a:lnTo>
                    <a:pt x="22" y="3"/>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0" name="Freeform 58">
              <a:extLst>
                <a:ext uri="{FF2B5EF4-FFF2-40B4-BE49-F238E27FC236}">
                  <a16:creationId xmlns:a16="http://schemas.microsoft.com/office/drawing/2014/main" id="{8D1B037D-5183-476B-8000-A935070155B8}"/>
                </a:ext>
              </a:extLst>
            </p:cNvPr>
            <p:cNvSpPr>
              <a:spLocks noEditPoints="1"/>
            </p:cNvSpPr>
            <p:nvPr/>
          </p:nvSpPr>
          <p:spPr bwMode="auto">
            <a:xfrm flipH="1">
              <a:off x="6300595" y="4230633"/>
              <a:ext cx="20518" cy="145464"/>
            </a:xfrm>
            <a:custGeom>
              <a:avLst/>
              <a:gdLst>
                <a:gd name="T0" fmla="*/ 0 w 22"/>
                <a:gd name="T1" fmla="*/ 148 h 156"/>
                <a:gd name="T2" fmla="*/ 0 w 22"/>
                <a:gd name="T3" fmla="*/ 148 h 156"/>
                <a:gd name="T4" fmla="*/ 8 w 22"/>
                <a:gd name="T5" fmla="*/ 156 h 156"/>
                <a:gd name="T6" fmla="*/ 8 w 22"/>
                <a:gd name="T7" fmla="*/ 156 h 156"/>
                <a:gd name="T8" fmla="*/ 0 w 22"/>
                <a:gd name="T9" fmla="*/ 148 h 156"/>
                <a:gd name="T10" fmla="*/ 21 w 22"/>
                <a:gd name="T11" fmla="*/ 0 h 156"/>
                <a:gd name="T12" fmla="*/ 21 w 22"/>
                <a:gd name="T13" fmla="*/ 0 h 156"/>
                <a:gd name="T14" fmla="*/ 22 w 22"/>
                <a:gd name="T15" fmla="*/ 3 h 156"/>
                <a:gd name="T16" fmla="*/ 21 w 22"/>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56">
                  <a:moveTo>
                    <a:pt x="0" y="148"/>
                  </a:moveTo>
                  <a:lnTo>
                    <a:pt x="0" y="148"/>
                  </a:lnTo>
                  <a:lnTo>
                    <a:pt x="8" y="156"/>
                  </a:lnTo>
                  <a:lnTo>
                    <a:pt x="0" y="148"/>
                  </a:lnTo>
                  <a:moveTo>
                    <a:pt x="21" y="0"/>
                  </a:moveTo>
                  <a:lnTo>
                    <a:pt x="21" y="0"/>
                  </a:lnTo>
                  <a:lnTo>
                    <a:pt x="22" y="3"/>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1" name="Freeform 59">
              <a:extLst>
                <a:ext uri="{FF2B5EF4-FFF2-40B4-BE49-F238E27FC236}">
                  <a16:creationId xmlns:a16="http://schemas.microsoft.com/office/drawing/2014/main" id="{1126C192-AEB4-47E2-A527-324E69CAC05C}"/>
                </a:ext>
              </a:extLst>
            </p:cNvPr>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2" name="Freeform 60">
              <a:extLst>
                <a:ext uri="{FF2B5EF4-FFF2-40B4-BE49-F238E27FC236}">
                  <a16:creationId xmlns:a16="http://schemas.microsoft.com/office/drawing/2014/main" id="{963D118A-6772-4D87-8038-582C727E05EC}"/>
                </a:ext>
              </a:extLst>
            </p:cNvPr>
            <p:cNvSpPr/>
            <p:nvPr/>
          </p:nvSpPr>
          <p:spPr bwMode="auto">
            <a:xfrm flipH="1">
              <a:off x="6296864" y="4230633"/>
              <a:ext cx="24248" cy="145464"/>
            </a:xfrm>
            <a:custGeom>
              <a:avLst/>
              <a:gdLst>
                <a:gd name="T0" fmla="*/ 21 w 26"/>
                <a:gd name="T1" fmla="*/ 0 h 156"/>
                <a:gd name="T2" fmla="*/ 0 w 26"/>
                <a:gd name="T3" fmla="*/ 148 h 156"/>
                <a:gd name="T4" fmla="*/ 8 w 26"/>
                <a:gd name="T5" fmla="*/ 156 h 156"/>
                <a:gd name="T6" fmla="*/ 26 w 26"/>
                <a:gd name="T7" fmla="*/ 7 h 156"/>
                <a:gd name="T8" fmla="*/ 22 w 26"/>
                <a:gd name="T9" fmla="*/ 3 h 156"/>
                <a:gd name="T10" fmla="*/ 21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1" y="0"/>
                  </a:moveTo>
                  <a:lnTo>
                    <a:pt x="0" y="148"/>
                  </a:lnTo>
                  <a:lnTo>
                    <a:pt x="8" y="156"/>
                  </a:lnTo>
                  <a:lnTo>
                    <a:pt x="26" y="7"/>
                  </a:lnTo>
                  <a:lnTo>
                    <a:pt x="22" y="3"/>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3" name="Freeform 61">
              <a:extLst>
                <a:ext uri="{FF2B5EF4-FFF2-40B4-BE49-F238E27FC236}">
                  <a16:creationId xmlns:a16="http://schemas.microsoft.com/office/drawing/2014/main" id="{4E4135F3-81B9-4BC8-B919-7E636ED17881}"/>
                </a:ext>
              </a:extLst>
            </p:cNvPr>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close/>
                  <a:moveTo>
                    <a:pt x="160" y="0"/>
                  </a:moveTo>
                  <a:lnTo>
                    <a:pt x="160" y="0"/>
                  </a:lnTo>
                  <a:lnTo>
                    <a:pt x="162" y="2"/>
                  </a:lnTo>
                  <a:lnTo>
                    <a:pt x="1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4" name="Freeform 62">
              <a:extLst>
                <a:ext uri="{FF2B5EF4-FFF2-40B4-BE49-F238E27FC236}">
                  <a16:creationId xmlns:a16="http://schemas.microsoft.com/office/drawing/2014/main" id="{8860ED14-3287-414E-BCB9-FB7B1F2DB489}"/>
                </a:ext>
              </a:extLst>
            </p:cNvPr>
            <p:cNvSpPr>
              <a:spLocks noEditPoints="1"/>
            </p:cNvSpPr>
            <p:nvPr/>
          </p:nvSpPr>
          <p:spPr bwMode="auto">
            <a:xfrm flipH="1">
              <a:off x="6115005" y="4177483"/>
              <a:ext cx="151084" cy="22379"/>
            </a:xfrm>
            <a:custGeom>
              <a:avLst/>
              <a:gdLst>
                <a:gd name="T0" fmla="*/ 7 w 162"/>
                <a:gd name="T1" fmla="*/ 16 h 24"/>
                <a:gd name="T2" fmla="*/ 0 w 162"/>
                <a:gd name="T3" fmla="*/ 16 h 24"/>
                <a:gd name="T4" fmla="*/ 7 w 162"/>
                <a:gd name="T5" fmla="*/ 24 h 24"/>
                <a:gd name="T6" fmla="*/ 15 w 162"/>
                <a:gd name="T7" fmla="*/ 24 h 24"/>
                <a:gd name="T8" fmla="*/ 7 w 162"/>
                <a:gd name="T9" fmla="*/ 16 h 24"/>
                <a:gd name="T10" fmla="*/ 160 w 162"/>
                <a:gd name="T11" fmla="*/ 0 h 24"/>
                <a:gd name="T12" fmla="*/ 160 w 162"/>
                <a:gd name="T13" fmla="*/ 0 h 24"/>
                <a:gd name="T14" fmla="*/ 162 w 162"/>
                <a:gd name="T15" fmla="*/ 2 h 24"/>
                <a:gd name="T16" fmla="*/ 160 w 16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24">
                  <a:moveTo>
                    <a:pt x="7" y="16"/>
                  </a:moveTo>
                  <a:lnTo>
                    <a:pt x="0" y="16"/>
                  </a:lnTo>
                  <a:lnTo>
                    <a:pt x="7" y="24"/>
                  </a:lnTo>
                  <a:lnTo>
                    <a:pt x="15" y="24"/>
                  </a:lnTo>
                  <a:lnTo>
                    <a:pt x="7" y="16"/>
                  </a:lnTo>
                  <a:moveTo>
                    <a:pt x="160" y="0"/>
                  </a:moveTo>
                  <a:lnTo>
                    <a:pt x="160" y="0"/>
                  </a:lnTo>
                  <a:lnTo>
                    <a:pt x="162" y="2"/>
                  </a:lnTo>
                  <a:lnTo>
                    <a:pt x="16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5" name="Freeform 63">
              <a:extLst>
                <a:ext uri="{FF2B5EF4-FFF2-40B4-BE49-F238E27FC236}">
                  <a16:creationId xmlns:a16="http://schemas.microsoft.com/office/drawing/2014/main" id="{708D4DBD-3B78-4456-A846-26E940171C2D}"/>
                </a:ext>
              </a:extLst>
            </p:cNvPr>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6" name="Freeform 64">
              <a:extLst>
                <a:ext uri="{FF2B5EF4-FFF2-40B4-BE49-F238E27FC236}">
                  <a16:creationId xmlns:a16="http://schemas.microsoft.com/office/drawing/2014/main" id="{9367A99B-9EE6-4686-86AA-D1F76BC4E201}"/>
                </a:ext>
              </a:extLst>
            </p:cNvPr>
            <p:cNvSpPr/>
            <p:nvPr/>
          </p:nvSpPr>
          <p:spPr bwMode="auto">
            <a:xfrm flipH="1">
              <a:off x="6112207" y="4177483"/>
              <a:ext cx="147353" cy="22379"/>
            </a:xfrm>
            <a:custGeom>
              <a:avLst/>
              <a:gdLst>
                <a:gd name="T0" fmla="*/ 153 w 158"/>
                <a:gd name="T1" fmla="*/ 0 h 24"/>
                <a:gd name="T2" fmla="*/ 0 w 158"/>
                <a:gd name="T3" fmla="*/ 16 h 24"/>
                <a:gd name="T4" fmla="*/ 8 w 158"/>
                <a:gd name="T5" fmla="*/ 24 h 24"/>
                <a:gd name="T6" fmla="*/ 158 w 158"/>
                <a:gd name="T7" fmla="*/ 7 h 24"/>
                <a:gd name="T8" fmla="*/ 155 w 158"/>
                <a:gd name="T9" fmla="*/ 2 h 24"/>
                <a:gd name="T10" fmla="*/ 153 w 15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4">
                  <a:moveTo>
                    <a:pt x="153" y="0"/>
                  </a:moveTo>
                  <a:lnTo>
                    <a:pt x="0" y="16"/>
                  </a:lnTo>
                  <a:lnTo>
                    <a:pt x="8" y="24"/>
                  </a:lnTo>
                  <a:lnTo>
                    <a:pt x="158" y="7"/>
                  </a:lnTo>
                  <a:lnTo>
                    <a:pt x="155" y="2"/>
                  </a:lnTo>
                  <a:lnTo>
                    <a:pt x="1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7" name="Freeform 65">
              <a:extLst>
                <a:ext uri="{FF2B5EF4-FFF2-40B4-BE49-F238E27FC236}">
                  <a16:creationId xmlns:a16="http://schemas.microsoft.com/office/drawing/2014/main" id="{606B4831-50D0-44E0-956E-A016EE9CBCB0}"/>
                </a:ext>
              </a:extLst>
            </p:cNvPr>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close/>
                  <a:moveTo>
                    <a:pt x="161" y="0"/>
                  </a:moveTo>
                  <a:lnTo>
                    <a:pt x="1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8" name="Freeform 66">
              <a:extLst>
                <a:ext uri="{FF2B5EF4-FFF2-40B4-BE49-F238E27FC236}">
                  <a16:creationId xmlns:a16="http://schemas.microsoft.com/office/drawing/2014/main" id="{2FDB7081-40D4-45C4-81BE-09B4C43C93F6}"/>
                </a:ext>
              </a:extLst>
            </p:cNvPr>
            <p:cNvSpPr>
              <a:spLocks noEditPoints="1"/>
            </p:cNvSpPr>
            <p:nvPr/>
          </p:nvSpPr>
          <p:spPr bwMode="auto">
            <a:xfrm flipH="1">
              <a:off x="6163501" y="4130860"/>
              <a:ext cx="150151" cy="22379"/>
            </a:xfrm>
            <a:custGeom>
              <a:avLst/>
              <a:gdLst>
                <a:gd name="T0" fmla="*/ 7 w 161"/>
                <a:gd name="T1" fmla="*/ 15 h 24"/>
                <a:gd name="T2" fmla="*/ 0 w 161"/>
                <a:gd name="T3" fmla="*/ 15 h 24"/>
                <a:gd name="T4" fmla="*/ 9 w 161"/>
                <a:gd name="T5" fmla="*/ 24 h 24"/>
                <a:gd name="T6" fmla="*/ 14 w 161"/>
                <a:gd name="T7" fmla="*/ 22 h 24"/>
                <a:gd name="T8" fmla="*/ 7 w 161"/>
                <a:gd name="T9" fmla="*/ 15 h 24"/>
                <a:gd name="T10" fmla="*/ 161 w 161"/>
                <a:gd name="T11" fmla="*/ 0 h 24"/>
                <a:gd name="T12" fmla="*/ 161 w 161"/>
                <a:gd name="T13" fmla="*/ 0 h 24"/>
                <a:gd name="T14" fmla="*/ 161 w 161"/>
                <a:gd name="T15" fmla="*/ 0 h 24"/>
                <a:gd name="T16" fmla="*/ 161 w 161"/>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 h="24">
                  <a:moveTo>
                    <a:pt x="7" y="15"/>
                  </a:moveTo>
                  <a:lnTo>
                    <a:pt x="0" y="15"/>
                  </a:lnTo>
                  <a:lnTo>
                    <a:pt x="9" y="24"/>
                  </a:lnTo>
                  <a:lnTo>
                    <a:pt x="14" y="22"/>
                  </a:lnTo>
                  <a:lnTo>
                    <a:pt x="7" y="15"/>
                  </a:lnTo>
                  <a:moveTo>
                    <a:pt x="161" y="0"/>
                  </a:moveTo>
                  <a:lnTo>
                    <a:pt x="16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89" name="Freeform 67">
              <a:extLst>
                <a:ext uri="{FF2B5EF4-FFF2-40B4-BE49-F238E27FC236}">
                  <a16:creationId xmlns:a16="http://schemas.microsoft.com/office/drawing/2014/main" id="{0F187CAE-ADB2-4070-98D9-C5281C9F4382}"/>
                </a:ext>
              </a:extLst>
            </p:cNvPr>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0" name="Freeform 68">
              <a:extLst>
                <a:ext uri="{FF2B5EF4-FFF2-40B4-BE49-F238E27FC236}">
                  <a16:creationId xmlns:a16="http://schemas.microsoft.com/office/drawing/2014/main" id="{29CA54BD-BF11-40A9-ADC6-CB163005916F}"/>
                </a:ext>
              </a:extLst>
            </p:cNvPr>
            <p:cNvSpPr/>
            <p:nvPr/>
          </p:nvSpPr>
          <p:spPr bwMode="auto">
            <a:xfrm flipH="1">
              <a:off x="6157905" y="4130860"/>
              <a:ext cx="149218" cy="20514"/>
            </a:xfrm>
            <a:custGeom>
              <a:avLst/>
              <a:gdLst>
                <a:gd name="T0" fmla="*/ 154 w 160"/>
                <a:gd name="T1" fmla="*/ 0 h 22"/>
                <a:gd name="T2" fmla="*/ 0 w 160"/>
                <a:gd name="T3" fmla="*/ 15 h 22"/>
                <a:gd name="T4" fmla="*/ 7 w 160"/>
                <a:gd name="T5" fmla="*/ 22 h 22"/>
                <a:gd name="T6" fmla="*/ 160 w 160"/>
                <a:gd name="T7" fmla="*/ 6 h 22"/>
                <a:gd name="T8" fmla="*/ 154 w 160"/>
                <a:gd name="T9" fmla="*/ 0 h 22"/>
                <a:gd name="T10" fmla="*/ 154 w 160"/>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2">
                  <a:moveTo>
                    <a:pt x="154" y="0"/>
                  </a:moveTo>
                  <a:lnTo>
                    <a:pt x="0" y="15"/>
                  </a:lnTo>
                  <a:lnTo>
                    <a:pt x="7" y="22"/>
                  </a:lnTo>
                  <a:lnTo>
                    <a:pt x="160" y="6"/>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1" name="Freeform 69">
              <a:extLst>
                <a:ext uri="{FF2B5EF4-FFF2-40B4-BE49-F238E27FC236}">
                  <a16:creationId xmlns:a16="http://schemas.microsoft.com/office/drawing/2014/main" id="{C0DABA6C-835E-4D0E-A437-86143D19092D}"/>
                </a:ext>
              </a:extLst>
            </p:cNvPr>
            <p:cNvSpPr/>
            <p:nvPr/>
          </p:nvSpPr>
          <p:spPr bwMode="auto">
            <a:xfrm flipH="1">
              <a:off x="6217592" y="3409136"/>
              <a:ext cx="867331" cy="865323"/>
            </a:xfrm>
            <a:custGeom>
              <a:avLst/>
              <a:gdLst>
                <a:gd name="T0" fmla="*/ 81 w 507"/>
                <a:gd name="T1" fmla="*/ 33 h 506"/>
                <a:gd name="T2" fmla="*/ 81 w 507"/>
                <a:gd name="T3" fmla="*/ 33 h 506"/>
                <a:gd name="T4" fmla="*/ 0 w 507"/>
                <a:gd name="T5" fmla="*/ 0 h 506"/>
                <a:gd name="T6" fmla="*/ 35 w 507"/>
                <a:gd name="T7" fmla="*/ 81 h 506"/>
                <a:gd name="T8" fmla="*/ 35 w 507"/>
                <a:gd name="T9" fmla="*/ 81 h 506"/>
                <a:gd name="T10" fmla="*/ 886 w 507"/>
                <a:gd name="T11" fmla="*/ 928 h 506"/>
                <a:gd name="T12" fmla="*/ 930 w 507"/>
                <a:gd name="T13" fmla="*/ 884 h 506"/>
                <a:gd name="T14" fmla="*/ 81 w 507"/>
                <a:gd name="T15" fmla="*/ 33 h 5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7" h="506">
                  <a:moveTo>
                    <a:pt x="44" y="18"/>
                  </a:moveTo>
                  <a:cubicBezTo>
                    <a:pt x="44" y="18"/>
                    <a:pt x="44" y="18"/>
                    <a:pt x="44" y="18"/>
                  </a:cubicBezTo>
                  <a:cubicBezTo>
                    <a:pt x="40" y="14"/>
                    <a:pt x="0" y="0"/>
                    <a:pt x="0" y="0"/>
                  </a:cubicBezTo>
                  <a:cubicBezTo>
                    <a:pt x="0" y="0"/>
                    <a:pt x="16" y="40"/>
                    <a:pt x="19" y="44"/>
                  </a:cubicBezTo>
                  <a:cubicBezTo>
                    <a:pt x="19" y="44"/>
                    <a:pt x="19" y="44"/>
                    <a:pt x="19" y="44"/>
                  </a:cubicBezTo>
                  <a:cubicBezTo>
                    <a:pt x="483" y="506"/>
                    <a:pt x="483" y="506"/>
                    <a:pt x="483" y="506"/>
                  </a:cubicBezTo>
                  <a:cubicBezTo>
                    <a:pt x="507" y="482"/>
                    <a:pt x="507" y="482"/>
                    <a:pt x="507" y="482"/>
                  </a:cubicBezTo>
                  <a:lnTo>
                    <a:pt x="4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sp>
        <p:nvSpPr>
          <p:cNvPr id="92" name="Oval 70">
            <a:extLst>
              <a:ext uri="{FF2B5EF4-FFF2-40B4-BE49-F238E27FC236}">
                <a16:creationId xmlns:a16="http://schemas.microsoft.com/office/drawing/2014/main" id="{DCE4E5E1-BBC1-4323-9D20-E6C5F695F2B9}"/>
              </a:ext>
            </a:extLst>
          </p:cNvPr>
          <p:cNvSpPr>
            <a:spLocks noChangeArrowheads="1"/>
          </p:cNvSpPr>
          <p:nvPr/>
        </p:nvSpPr>
        <p:spPr bwMode="auto">
          <a:xfrm flipH="1">
            <a:off x="8403037" y="1200988"/>
            <a:ext cx="2872809" cy="2870735"/>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3" name="Oval 71">
            <a:extLst>
              <a:ext uri="{FF2B5EF4-FFF2-40B4-BE49-F238E27FC236}">
                <a16:creationId xmlns:a16="http://schemas.microsoft.com/office/drawing/2014/main" id="{CF1C86E8-4E88-417B-9221-36133121BB64}"/>
              </a:ext>
            </a:extLst>
          </p:cNvPr>
          <p:cNvSpPr>
            <a:spLocks noChangeArrowheads="1"/>
          </p:cNvSpPr>
          <p:nvPr/>
        </p:nvSpPr>
        <p:spPr bwMode="auto">
          <a:xfrm flipH="1">
            <a:off x="8697655" y="1495647"/>
            <a:ext cx="2284821" cy="22826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4" name="Freeform 72">
            <a:extLst>
              <a:ext uri="{FF2B5EF4-FFF2-40B4-BE49-F238E27FC236}">
                <a16:creationId xmlns:a16="http://schemas.microsoft.com/office/drawing/2014/main" id="{329D6F52-F571-4C8D-BF04-AC6E32E11897}"/>
              </a:ext>
            </a:extLst>
          </p:cNvPr>
          <p:cNvSpPr>
            <a:spLocks noEditPoints="1"/>
          </p:cNvSpPr>
          <p:nvPr/>
        </p:nvSpPr>
        <p:spPr bwMode="auto">
          <a:xfrm flipH="1">
            <a:off x="8644199" y="1440942"/>
            <a:ext cx="2390486" cy="2392072"/>
          </a:xfrm>
          <a:custGeom>
            <a:avLst/>
            <a:gdLst>
              <a:gd name="T0" fmla="*/ 524 w 1048"/>
              <a:gd name="T1" fmla="*/ 0 h 1049"/>
              <a:gd name="T2" fmla="*/ 0 w 1048"/>
              <a:gd name="T3" fmla="*/ 525 h 1049"/>
              <a:gd name="T4" fmla="*/ 506 w 1048"/>
              <a:gd name="T5" fmla="*/ 1049 h 1049"/>
              <a:gd name="T6" fmla="*/ 524 w 1048"/>
              <a:gd name="T7" fmla="*/ 1049 h 1049"/>
              <a:gd name="T8" fmla="*/ 547 w 1048"/>
              <a:gd name="T9" fmla="*/ 1048 h 1049"/>
              <a:gd name="T10" fmla="*/ 1048 w 1048"/>
              <a:gd name="T11" fmla="*/ 525 h 1049"/>
              <a:gd name="T12" fmla="*/ 524 w 1048"/>
              <a:gd name="T13" fmla="*/ 0 h 1049"/>
              <a:gd name="T14" fmla="*/ 547 w 1048"/>
              <a:gd name="T15" fmla="*/ 1001 h 1049"/>
              <a:gd name="T16" fmla="*/ 524 w 1048"/>
              <a:gd name="T17" fmla="*/ 1002 h 1049"/>
              <a:gd name="T18" fmla="*/ 506 w 1048"/>
              <a:gd name="T19" fmla="*/ 1002 h 1049"/>
              <a:gd name="T20" fmla="*/ 47 w 1048"/>
              <a:gd name="T21" fmla="*/ 525 h 1049"/>
              <a:gd name="T22" fmla="*/ 524 w 1048"/>
              <a:gd name="T23" fmla="*/ 47 h 1049"/>
              <a:gd name="T24" fmla="*/ 1002 w 1048"/>
              <a:gd name="T25" fmla="*/ 525 h 1049"/>
              <a:gd name="T26" fmla="*/ 547 w 1048"/>
              <a:gd name="T27" fmla="*/ 100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8" h="1049">
                <a:moveTo>
                  <a:pt x="524" y="0"/>
                </a:moveTo>
                <a:cubicBezTo>
                  <a:pt x="235" y="0"/>
                  <a:pt x="0" y="235"/>
                  <a:pt x="0" y="525"/>
                </a:cubicBezTo>
                <a:cubicBezTo>
                  <a:pt x="0" y="808"/>
                  <a:pt x="225" y="1039"/>
                  <a:pt x="506" y="1049"/>
                </a:cubicBezTo>
                <a:cubicBezTo>
                  <a:pt x="512" y="1049"/>
                  <a:pt x="518" y="1049"/>
                  <a:pt x="524" y="1049"/>
                </a:cubicBezTo>
                <a:cubicBezTo>
                  <a:pt x="532" y="1049"/>
                  <a:pt x="539" y="1049"/>
                  <a:pt x="547" y="1048"/>
                </a:cubicBezTo>
                <a:cubicBezTo>
                  <a:pt x="826" y="1036"/>
                  <a:pt x="1048" y="806"/>
                  <a:pt x="1048" y="525"/>
                </a:cubicBezTo>
                <a:cubicBezTo>
                  <a:pt x="1048" y="235"/>
                  <a:pt x="813" y="0"/>
                  <a:pt x="524" y="0"/>
                </a:cubicBezTo>
                <a:moveTo>
                  <a:pt x="547" y="1001"/>
                </a:moveTo>
                <a:cubicBezTo>
                  <a:pt x="539" y="1002"/>
                  <a:pt x="532" y="1002"/>
                  <a:pt x="524" y="1002"/>
                </a:cubicBezTo>
                <a:cubicBezTo>
                  <a:pt x="518" y="1002"/>
                  <a:pt x="512" y="1002"/>
                  <a:pt x="506" y="1002"/>
                </a:cubicBezTo>
                <a:cubicBezTo>
                  <a:pt x="251" y="992"/>
                  <a:pt x="47" y="782"/>
                  <a:pt x="47" y="525"/>
                </a:cubicBezTo>
                <a:cubicBezTo>
                  <a:pt x="47" y="261"/>
                  <a:pt x="261" y="47"/>
                  <a:pt x="524" y="47"/>
                </a:cubicBezTo>
                <a:cubicBezTo>
                  <a:pt x="788" y="47"/>
                  <a:pt x="1002" y="261"/>
                  <a:pt x="1002" y="525"/>
                </a:cubicBezTo>
                <a:cubicBezTo>
                  <a:pt x="1002" y="780"/>
                  <a:pt x="800" y="989"/>
                  <a:pt x="547" y="1001"/>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5" name="Freeform 73">
            <a:extLst>
              <a:ext uri="{FF2B5EF4-FFF2-40B4-BE49-F238E27FC236}">
                <a16:creationId xmlns:a16="http://schemas.microsoft.com/office/drawing/2014/main" id="{1C5BDEB4-8EB3-4BE1-99CF-0FF32553809E}"/>
              </a:ext>
            </a:extLst>
          </p:cNvPr>
          <p:cNvSpPr>
            <a:spLocks noEditPoints="1"/>
          </p:cNvSpPr>
          <p:nvPr/>
        </p:nvSpPr>
        <p:spPr bwMode="auto">
          <a:xfrm flipH="1">
            <a:off x="8913955" y="1714464"/>
            <a:ext cx="1850979" cy="1845028"/>
          </a:xfrm>
          <a:custGeom>
            <a:avLst/>
            <a:gdLst>
              <a:gd name="T0" fmla="*/ 745 w 812"/>
              <a:gd name="T1" fmla="*/ 0 h 809"/>
              <a:gd name="T2" fmla="*/ 0 w 812"/>
              <a:gd name="T3" fmla="*/ 743 h 809"/>
              <a:gd name="T4" fmla="*/ 745 w 812"/>
              <a:gd name="T5" fmla="*/ 1484 h 809"/>
              <a:gd name="T6" fmla="*/ 1489 w 812"/>
              <a:gd name="T7" fmla="*/ 743 h 809"/>
              <a:gd name="T8" fmla="*/ 745 w 812"/>
              <a:gd name="T9" fmla="*/ 0 h 809"/>
              <a:gd name="T10" fmla="*/ 745 w 812"/>
              <a:gd name="T11" fmla="*/ 1398 h 809"/>
              <a:gd name="T12" fmla="*/ 86 w 812"/>
              <a:gd name="T13" fmla="*/ 743 h 809"/>
              <a:gd name="T14" fmla="*/ 745 w 812"/>
              <a:gd name="T15" fmla="*/ 86 h 809"/>
              <a:gd name="T16" fmla="*/ 1405 w 812"/>
              <a:gd name="T17" fmla="*/ 743 h 809"/>
              <a:gd name="T18" fmla="*/ 745 w 812"/>
              <a:gd name="T19" fmla="*/ 1398 h 8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2" h="809">
                <a:moveTo>
                  <a:pt x="406" y="0"/>
                </a:moveTo>
                <a:cubicBezTo>
                  <a:pt x="182" y="0"/>
                  <a:pt x="0" y="182"/>
                  <a:pt x="0" y="405"/>
                </a:cubicBezTo>
                <a:cubicBezTo>
                  <a:pt x="0" y="627"/>
                  <a:pt x="182" y="809"/>
                  <a:pt x="406" y="809"/>
                </a:cubicBezTo>
                <a:cubicBezTo>
                  <a:pt x="630" y="809"/>
                  <a:pt x="812" y="627"/>
                  <a:pt x="812" y="405"/>
                </a:cubicBezTo>
                <a:cubicBezTo>
                  <a:pt x="812" y="182"/>
                  <a:pt x="630" y="0"/>
                  <a:pt x="406" y="0"/>
                </a:cubicBezTo>
                <a:moveTo>
                  <a:pt x="406" y="762"/>
                </a:moveTo>
                <a:cubicBezTo>
                  <a:pt x="208" y="762"/>
                  <a:pt x="47" y="602"/>
                  <a:pt x="47" y="405"/>
                </a:cubicBezTo>
                <a:cubicBezTo>
                  <a:pt x="47" y="207"/>
                  <a:pt x="208" y="47"/>
                  <a:pt x="406" y="47"/>
                </a:cubicBezTo>
                <a:cubicBezTo>
                  <a:pt x="604" y="47"/>
                  <a:pt x="766" y="207"/>
                  <a:pt x="766" y="405"/>
                </a:cubicBezTo>
                <a:cubicBezTo>
                  <a:pt x="766" y="602"/>
                  <a:pt x="604" y="762"/>
                  <a:pt x="406" y="762"/>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6" name="Freeform 74">
            <a:extLst>
              <a:ext uri="{FF2B5EF4-FFF2-40B4-BE49-F238E27FC236}">
                <a16:creationId xmlns:a16="http://schemas.microsoft.com/office/drawing/2014/main" id="{98AB29EC-3ED7-4E67-87D6-324896A11755}"/>
              </a:ext>
            </a:extLst>
          </p:cNvPr>
          <p:cNvSpPr>
            <a:spLocks noEditPoints="1"/>
          </p:cNvSpPr>
          <p:nvPr/>
        </p:nvSpPr>
        <p:spPr bwMode="auto">
          <a:xfrm flipH="1">
            <a:off x="9182464" y="1990472"/>
            <a:ext cx="1313958" cy="1293012"/>
          </a:xfrm>
          <a:custGeom>
            <a:avLst/>
            <a:gdLst>
              <a:gd name="T0" fmla="*/ 529 w 576"/>
              <a:gd name="T1" fmla="*/ 0 h 567"/>
              <a:gd name="T2" fmla="*/ 0 w 576"/>
              <a:gd name="T3" fmla="*/ 521 h 567"/>
              <a:gd name="T4" fmla="*/ 529 w 576"/>
              <a:gd name="T5" fmla="*/ 1040 h 567"/>
              <a:gd name="T6" fmla="*/ 1057 w 576"/>
              <a:gd name="T7" fmla="*/ 521 h 567"/>
              <a:gd name="T8" fmla="*/ 529 w 576"/>
              <a:gd name="T9" fmla="*/ 0 h 567"/>
              <a:gd name="T10" fmla="*/ 529 w 576"/>
              <a:gd name="T11" fmla="*/ 956 h 567"/>
              <a:gd name="T12" fmla="*/ 86 w 576"/>
              <a:gd name="T13" fmla="*/ 521 h 567"/>
              <a:gd name="T14" fmla="*/ 529 w 576"/>
              <a:gd name="T15" fmla="*/ 84 h 567"/>
              <a:gd name="T16" fmla="*/ 971 w 576"/>
              <a:gd name="T17" fmla="*/ 521 h 567"/>
              <a:gd name="T18" fmla="*/ 529 w 576"/>
              <a:gd name="T19" fmla="*/ 956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567">
                <a:moveTo>
                  <a:pt x="288" y="0"/>
                </a:moveTo>
                <a:cubicBezTo>
                  <a:pt x="129" y="0"/>
                  <a:pt x="0" y="127"/>
                  <a:pt x="0" y="284"/>
                </a:cubicBezTo>
                <a:cubicBezTo>
                  <a:pt x="0" y="440"/>
                  <a:pt x="129" y="567"/>
                  <a:pt x="288" y="567"/>
                </a:cubicBezTo>
                <a:cubicBezTo>
                  <a:pt x="447" y="567"/>
                  <a:pt x="576" y="440"/>
                  <a:pt x="576" y="284"/>
                </a:cubicBezTo>
                <a:cubicBezTo>
                  <a:pt x="576" y="127"/>
                  <a:pt x="447" y="0"/>
                  <a:pt x="288" y="0"/>
                </a:cubicBezTo>
                <a:moveTo>
                  <a:pt x="288" y="521"/>
                </a:moveTo>
                <a:cubicBezTo>
                  <a:pt x="155" y="521"/>
                  <a:pt x="47" y="414"/>
                  <a:pt x="47" y="284"/>
                </a:cubicBezTo>
                <a:cubicBezTo>
                  <a:pt x="47" y="153"/>
                  <a:pt x="155" y="46"/>
                  <a:pt x="288" y="46"/>
                </a:cubicBezTo>
                <a:cubicBezTo>
                  <a:pt x="421" y="46"/>
                  <a:pt x="529" y="153"/>
                  <a:pt x="529" y="284"/>
                </a:cubicBezTo>
                <a:cubicBezTo>
                  <a:pt x="529" y="414"/>
                  <a:pt x="421" y="521"/>
                  <a:pt x="288" y="521"/>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7" name="Freeform 75">
            <a:extLst>
              <a:ext uri="{FF2B5EF4-FFF2-40B4-BE49-F238E27FC236}">
                <a16:creationId xmlns:a16="http://schemas.microsoft.com/office/drawing/2014/main" id="{F9E9BF39-D51E-4E5B-95C0-0FD508A335A6}"/>
              </a:ext>
            </a:extLst>
          </p:cNvPr>
          <p:cNvSpPr>
            <a:spLocks noEditPoints="1"/>
          </p:cNvSpPr>
          <p:nvPr/>
        </p:nvSpPr>
        <p:spPr bwMode="auto">
          <a:xfrm flipH="1">
            <a:off x="9452218" y="2263994"/>
            <a:ext cx="774453" cy="745968"/>
          </a:xfrm>
          <a:custGeom>
            <a:avLst/>
            <a:gdLst>
              <a:gd name="T0" fmla="*/ 312 w 340"/>
              <a:gd name="T1" fmla="*/ 0 h 327"/>
              <a:gd name="T2" fmla="*/ 0 w 340"/>
              <a:gd name="T3" fmla="*/ 301 h 327"/>
              <a:gd name="T4" fmla="*/ 312 w 340"/>
              <a:gd name="T5" fmla="*/ 600 h 327"/>
              <a:gd name="T6" fmla="*/ 623 w 340"/>
              <a:gd name="T7" fmla="*/ 301 h 327"/>
              <a:gd name="T8" fmla="*/ 312 w 340"/>
              <a:gd name="T9" fmla="*/ 0 h 327"/>
              <a:gd name="T10" fmla="*/ 312 w 340"/>
              <a:gd name="T11" fmla="*/ 516 h 327"/>
              <a:gd name="T12" fmla="*/ 86 w 340"/>
              <a:gd name="T13" fmla="*/ 301 h 327"/>
              <a:gd name="T14" fmla="*/ 312 w 340"/>
              <a:gd name="T15" fmla="*/ 86 h 327"/>
              <a:gd name="T16" fmla="*/ 537 w 340"/>
              <a:gd name="T17" fmla="*/ 301 h 327"/>
              <a:gd name="T18" fmla="*/ 312 w 340"/>
              <a:gd name="T19" fmla="*/ 516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0" h="327">
                <a:moveTo>
                  <a:pt x="170" y="0"/>
                </a:moveTo>
                <a:cubicBezTo>
                  <a:pt x="76" y="0"/>
                  <a:pt x="0" y="73"/>
                  <a:pt x="0" y="164"/>
                </a:cubicBezTo>
                <a:cubicBezTo>
                  <a:pt x="0" y="254"/>
                  <a:pt x="76" y="327"/>
                  <a:pt x="170" y="327"/>
                </a:cubicBezTo>
                <a:cubicBezTo>
                  <a:pt x="264" y="327"/>
                  <a:pt x="340" y="254"/>
                  <a:pt x="340" y="164"/>
                </a:cubicBezTo>
                <a:cubicBezTo>
                  <a:pt x="340" y="73"/>
                  <a:pt x="264" y="0"/>
                  <a:pt x="170" y="0"/>
                </a:cubicBezTo>
                <a:moveTo>
                  <a:pt x="170" y="281"/>
                </a:moveTo>
                <a:cubicBezTo>
                  <a:pt x="102" y="281"/>
                  <a:pt x="47" y="228"/>
                  <a:pt x="47" y="164"/>
                </a:cubicBezTo>
                <a:cubicBezTo>
                  <a:pt x="47" y="99"/>
                  <a:pt x="102" y="47"/>
                  <a:pt x="170" y="47"/>
                </a:cubicBezTo>
                <a:cubicBezTo>
                  <a:pt x="238" y="47"/>
                  <a:pt x="293" y="99"/>
                  <a:pt x="293" y="164"/>
                </a:cubicBezTo>
                <a:cubicBezTo>
                  <a:pt x="293" y="228"/>
                  <a:pt x="238" y="281"/>
                  <a:pt x="170" y="281"/>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98" name="Oval 76">
            <a:extLst>
              <a:ext uri="{FF2B5EF4-FFF2-40B4-BE49-F238E27FC236}">
                <a16:creationId xmlns:a16="http://schemas.microsoft.com/office/drawing/2014/main" id="{7B57B806-46EF-42C4-9A8A-411D58ECE822}"/>
              </a:ext>
            </a:extLst>
          </p:cNvPr>
          <p:cNvSpPr>
            <a:spLocks noChangeArrowheads="1"/>
          </p:cNvSpPr>
          <p:nvPr/>
        </p:nvSpPr>
        <p:spPr bwMode="auto">
          <a:xfrm flipH="1">
            <a:off x="9689650" y="2496488"/>
            <a:ext cx="284671" cy="279739"/>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nvGrpSpPr>
          <p:cNvPr id="99" name="组合 9">
            <a:extLst>
              <a:ext uri="{FF2B5EF4-FFF2-40B4-BE49-F238E27FC236}">
                <a16:creationId xmlns:a16="http://schemas.microsoft.com/office/drawing/2014/main" id="{CE3A4894-2639-4C8A-9701-C4B6F8536232}"/>
              </a:ext>
            </a:extLst>
          </p:cNvPr>
          <p:cNvGrpSpPr/>
          <p:nvPr/>
        </p:nvGrpSpPr>
        <p:grpSpPr>
          <a:xfrm>
            <a:off x="8558427" y="2597193"/>
            <a:ext cx="1315201" cy="1315391"/>
            <a:chOff x="6598099" y="2161504"/>
            <a:chExt cx="986705" cy="986543"/>
          </a:xfrm>
          <a:solidFill>
            <a:schemeClr val="accent1"/>
          </a:solidFill>
        </p:grpSpPr>
        <p:sp>
          <p:nvSpPr>
            <p:cNvPr id="100" name="Freeform 77">
              <a:extLst>
                <a:ext uri="{FF2B5EF4-FFF2-40B4-BE49-F238E27FC236}">
                  <a16:creationId xmlns:a16="http://schemas.microsoft.com/office/drawing/2014/main" id="{51FF9854-4E9D-4AC9-A7E1-79411EF459C6}"/>
                </a:ext>
              </a:extLst>
            </p:cNvPr>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1" name="Freeform 78">
              <a:extLst>
                <a:ext uri="{FF2B5EF4-FFF2-40B4-BE49-F238E27FC236}">
                  <a16:creationId xmlns:a16="http://schemas.microsoft.com/office/drawing/2014/main" id="{EB2C58B2-9FCF-493E-A353-7F5B9BE5FEC3}"/>
                </a:ext>
              </a:extLst>
            </p:cNvPr>
            <p:cNvSpPr/>
            <p:nvPr/>
          </p:nvSpPr>
          <p:spPr bwMode="auto">
            <a:xfrm flipH="1">
              <a:off x="6780891" y="2883228"/>
              <a:ext cx="141757" cy="264819"/>
            </a:xfrm>
            <a:custGeom>
              <a:avLst/>
              <a:gdLst>
                <a:gd name="T0" fmla="*/ 20 w 152"/>
                <a:gd name="T1" fmla="*/ 0 h 284"/>
                <a:gd name="T2" fmla="*/ 0 w 152"/>
                <a:gd name="T3" fmla="*/ 148 h 284"/>
                <a:gd name="T4" fmla="*/ 139 w 152"/>
                <a:gd name="T5" fmla="*/ 284 h 284"/>
                <a:gd name="T6" fmla="*/ 152 w 152"/>
                <a:gd name="T7" fmla="*/ 130 h 284"/>
                <a:gd name="T8" fmla="*/ 20 w 152"/>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84">
                  <a:moveTo>
                    <a:pt x="20" y="0"/>
                  </a:moveTo>
                  <a:lnTo>
                    <a:pt x="0" y="148"/>
                  </a:lnTo>
                  <a:lnTo>
                    <a:pt x="139" y="284"/>
                  </a:lnTo>
                  <a:lnTo>
                    <a:pt x="152" y="130"/>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2" name="Freeform 79">
              <a:extLst>
                <a:ext uri="{FF2B5EF4-FFF2-40B4-BE49-F238E27FC236}">
                  <a16:creationId xmlns:a16="http://schemas.microsoft.com/office/drawing/2014/main" id="{6BE830C2-0E33-48B6-917D-C8BE20B301FC}"/>
                </a:ext>
              </a:extLst>
            </p:cNvPr>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3" name="Freeform 80">
              <a:extLst>
                <a:ext uri="{FF2B5EF4-FFF2-40B4-BE49-F238E27FC236}">
                  <a16:creationId xmlns:a16="http://schemas.microsoft.com/office/drawing/2014/main" id="{67C43489-7BCD-48EB-B7DF-65FA7443B0D1}"/>
                </a:ext>
              </a:extLst>
            </p:cNvPr>
            <p:cNvSpPr/>
            <p:nvPr/>
          </p:nvSpPr>
          <p:spPr bwMode="auto">
            <a:xfrm flipH="1">
              <a:off x="6598099" y="2820753"/>
              <a:ext cx="264862" cy="142666"/>
            </a:xfrm>
            <a:custGeom>
              <a:avLst/>
              <a:gdLst>
                <a:gd name="T0" fmla="*/ 0 w 284"/>
                <a:gd name="T1" fmla="*/ 23 h 153"/>
                <a:gd name="T2" fmla="*/ 149 w 284"/>
                <a:gd name="T3" fmla="*/ 0 h 153"/>
                <a:gd name="T4" fmla="*/ 284 w 284"/>
                <a:gd name="T5" fmla="*/ 142 h 153"/>
                <a:gd name="T6" fmla="*/ 130 w 284"/>
                <a:gd name="T7" fmla="*/ 153 h 153"/>
                <a:gd name="T8" fmla="*/ 0 w 284"/>
                <a:gd name="T9" fmla="*/ 23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153">
                  <a:moveTo>
                    <a:pt x="0" y="23"/>
                  </a:moveTo>
                  <a:lnTo>
                    <a:pt x="149" y="0"/>
                  </a:lnTo>
                  <a:lnTo>
                    <a:pt x="284" y="142"/>
                  </a:lnTo>
                  <a:lnTo>
                    <a:pt x="130" y="153"/>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4" name="Freeform 81">
              <a:extLst>
                <a:ext uri="{FF2B5EF4-FFF2-40B4-BE49-F238E27FC236}">
                  <a16:creationId xmlns:a16="http://schemas.microsoft.com/office/drawing/2014/main" id="{D33AB68C-43CE-47A2-845F-FC9B40A0C976}"/>
                </a:ext>
              </a:extLst>
            </p:cNvPr>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5" name="Freeform 82">
              <a:extLst>
                <a:ext uri="{FF2B5EF4-FFF2-40B4-BE49-F238E27FC236}">
                  <a16:creationId xmlns:a16="http://schemas.microsoft.com/office/drawing/2014/main" id="{E2677184-0398-4D7E-94DF-DAB4EF10E671}"/>
                </a:ext>
              </a:extLst>
            </p:cNvPr>
            <p:cNvSpPr/>
            <p:nvPr/>
          </p:nvSpPr>
          <p:spPr bwMode="auto">
            <a:xfrm flipH="1">
              <a:off x="6861096" y="2918662"/>
              <a:ext cx="24248" cy="145464"/>
            </a:xfrm>
            <a:custGeom>
              <a:avLst/>
              <a:gdLst>
                <a:gd name="T0" fmla="*/ 20 w 26"/>
                <a:gd name="T1" fmla="*/ 0 h 156"/>
                <a:gd name="T2" fmla="*/ 0 w 26"/>
                <a:gd name="T3" fmla="*/ 149 h 156"/>
                <a:gd name="T4" fmla="*/ 7 w 26"/>
                <a:gd name="T5" fmla="*/ 156 h 156"/>
                <a:gd name="T6" fmla="*/ 26 w 26"/>
                <a:gd name="T7" fmla="*/ 7 h 156"/>
                <a:gd name="T8" fmla="*/ 22 w 26"/>
                <a:gd name="T9" fmla="*/ 4 h 156"/>
                <a:gd name="T10" fmla="*/ 20 w 26"/>
                <a:gd name="T11" fmla="*/ 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6">
                  <a:moveTo>
                    <a:pt x="20" y="0"/>
                  </a:moveTo>
                  <a:lnTo>
                    <a:pt x="0" y="149"/>
                  </a:lnTo>
                  <a:lnTo>
                    <a:pt x="7" y="156"/>
                  </a:lnTo>
                  <a:lnTo>
                    <a:pt x="26" y="7"/>
                  </a:lnTo>
                  <a:lnTo>
                    <a:pt x="22" y="4"/>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6" name="Freeform 83">
              <a:extLst>
                <a:ext uri="{FF2B5EF4-FFF2-40B4-BE49-F238E27FC236}">
                  <a16:creationId xmlns:a16="http://schemas.microsoft.com/office/drawing/2014/main" id="{2D053DC8-FFDD-4C18-B041-049CFA7E6DE2}"/>
                </a:ext>
              </a:extLst>
            </p:cNvPr>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7" name="Freeform 84">
              <a:extLst>
                <a:ext uri="{FF2B5EF4-FFF2-40B4-BE49-F238E27FC236}">
                  <a16:creationId xmlns:a16="http://schemas.microsoft.com/office/drawing/2014/main" id="{8E2546F7-8572-4AE1-A71A-DEA0FC9B3FC6}"/>
                </a:ext>
              </a:extLst>
            </p:cNvPr>
            <p:cNvSpPr/>
            <p:nvPr/>
          </p:nvSpPr>
          <p:spPr bwMode="auto">
            <a:xfrm flipH="1">
              <a:off x="6837781" y="3098626"/>
              <a:ext cx="6528" cy="6527"/>
            </a:xfrm>
            <a:custGeom>
              <a:avLst/>
              <a:gdLst>
                <a:gd name="T0" fmla="*/ 0 w 7"/>
                <a:gd name="T1" fmla="*/ 0 h 7"/>
                <a:gd name="T2" fmla="*/ 0 w 7"/>
                <a:gd name="T3" fmla="*/ 0 h 7"/>
                <a:gd name="T4" fmla="*/ 7 w 7"/>
                <a:gd name="T5" fmla="*/ 7 h 7"/>
                <a:gd name="T6" fmla="*/ 7 w 7"/>
                <a:gd name="T7" fmla="*/ 7 h 7"/>
                <a:gd name="T8" fmla="*/ 0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0" y="0"/>
                  </a:moveTo>
                  <a:lnTo>
                    <a:pt x="0" y="0"/>
                  </a:lnTo>
                  <a:lnTo>
                    <a:pt x="7" y="7"/>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8" name="Freeform 85">
              <a:extLst>
                <a:ext uri="{FF2B5EF4-FFF2-40B4-BE49-F238E27FC236}">
                  <a16:creationId xmlns:a16="http://schemas.microsoft.com/office/drawing/2014/main" id="{FF283F8C-700B-4B43-A556-28EE6EF6A54E}"/>
                </a:ext>
              </a:extLst>
            </p:cNvPr>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09" name="Freeform 86">
              <a:extLst>
                <a:ext uri="{FF2B5EF4-FFF2-40B4-BE49-F238E27FC236}">
                  <a16:creationId xmlns:a16="http://schemas.microsoft.com/office/drawing/2014/main" id="{D50CA3EA-A1FC-4CCA-BA35-5583D94EE818}"/>
                </a:ext>
              </a:extLst>
            </p:cNvPr>
            <p:cNvSpPr/>
            <p:nvPr/>
          </p:nvSpPr>
          <p:spPr bwMode="auto">
            <a:xfrm flipH="1">
              <a:off x="6820061" y="2961555"/>
              <a:ext cx="24248" cy="143599"/>
            </a:xfrm>
            <a:custGeom>
              <a:avLst/>
              <a:gdLst>
                <a:gd name="T0" fmla="*/ 20 w 26"/>
                <a:gd name="T1" fmla="*/ 0 h 154"/>
                <a:gd name="T2" fmla="*/ 0 w 26"/>
                <a:gd name="T3" fmla="*/ 147 h 154"/>
                <a:gd name="T4" fmla="*/ 7 w 26"/>
                <a:gd name="T5" fmla="*/ 154 h 154"/>
                <a:gd name="T6" fmla="*/ 26 w 26"/>
                <a:gd name="T7" fmla="*/ 5 h 154"/>
                <a:gd name="T8" fmla="*/ 24 w 26"/>
                <a:gd name="T9" fmla="*/ 2 h 154"/>
                <a:gd name="T10" fmla="*/ 20 w 26"/>
                <a:gd name="T11" fmla="*/ 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4">
                  <a:moveTo>
                    <a:pt x="20" y="0"/>
                  </a:moveTo>
                  <a:lnTo>
                    <a:pt x="0" y="147"/>
                  </a:lnTo>
                  <a:lnTo>
                    <a:pt x="7" y="154"/>
                  </a:lnTo>
                  <a:lnTo>
                    <a:pt x="26" y="5"/>
                  </a:lnTo>
                  <a:lnTo>
                    <a:pt x="24" y="2"/>
                  </a:lnTo>
                  <a:lnTo>
                    <a:pt x="2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0" name="Freeform 87">
              <a:extLst>
                <a:ext uri="{FF2B5EF4-FFF2-40B4-BE49-F238E27FC236}">
                  <a16:creationId xmlns:a16="http://schemas.microsoft.com/office/drawing/2014/main" id="{07F7296A-4F85-4062-895E-0B44255A3233}"/>
                </a:ext>
              </a:extLst>
            </p:cNvPr>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1" name="Freeform 88">
              <a:extLst>
                <a:ext uri="{FF2B5EF4-FFF2-40B4-BE49-F238E27FC236}">
                  <a16:creationId xmlns:a16="http://schemas.microsoft.com/office/drawing/2014/main" id="{24DB143A-7EF7-4DA7-83DF-76BAE938494E}"/>
                </a:ext>
              </a:extLst>
            </p:cNvPr>
            <p:cNvSpPr/>
            <p:nvPr/>
          </p:nvSpPr>
          <p:spPr bwMode="auto">
            <a:xfrm flipH="1">
              <a:off x="6628875" y="2906540"/>
              <a:ext cx="12124" cy="7460"/>
            </a:xfrm>
            <a:custGeom>
              <a:avLst/>
              <a:gdLst>
                <a:gd name="T0" fmla="*/ 4 w 13"/>
                <a:gd name="T1" fmla="*/ 0 h 8"/>
                <a:gd name="T2" fmla="*/ 0 w 13"/>
                <a:gd name="T3" fmla="*/ 0 h 8"/>
                <a:gd name="T4" fmla="*/ 6 w 13"/>
                <a:gd name="T5" fmla="*/ 8 h 8"/>
                <a:gd name="T6" fmla="*/ 13 w 13"/>
                <a:gd name="T7" fmla="*/ 6 h 8"/>
                <a:gd name="T8" fmla="*/ 4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0" y="0"/>
                  </a:lnTo>
                  <a:lnTo>
                    <a:pt x="6" y="8"/>
                  </a:lnTo>
                  <a:lnTo>
                    <a:pt x="13" y="6"/>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2" name="Freeform 89">
              <a:extLst>
                <a:ext uri="{FF2B5EF4-FFF2-40B4-BE49-F238E27FC236}">
                  <a16:creationId xmlns:a16="http://schemas.microsoft.com/office/drawing/2014/main" id="{10A524AC-8C8A-4A32-BB1C-3DBA9F4B0F33}"/>
                </a:ext>
              </a:extLst>
            </p:cNvPr>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3" name="Freeform 90">
              <a:extLst>
                <a:ext uri="{FF2B5EF4-FFF2-40B4-BE49-F238E27FC236}">
                  <a16:creationId xmlns:a16="http://schemas.microsoft.com/office/drawing/2014/main" id="{E3D536FF-024D-42E2-A79B-15CCCDCB5772}"/>
                </a:ext>
              </a:extLst>
            </p:cNvPr>
            <p:cNvSpPr/>
            <p:nvPr/>
          </p:nvSpPr>
          <p:spPr bwMode="auto">
            <a:xfrm flipH="1">
              <a:off x="6775296" y="2922391"/>
              <a:ext cx="7461" cy="6527"/>
            </a:xfrm>
            <a:custGeom>
              <a:avLst/>
              <a:gdLst>
                <a:gd name="T0" fmla="*/ 0 w 8"/>
                <a:gd name="T1" fmla="*/ 0 h 7"/>
                <a:gd name="T2" fmla="*/ 0 w 8"/>
                <a:gd name="T3" fmla="*/ 0 h 7"/>
                <a:gd name="T4" fmla="*/ 8 w 8"/>
                <a:gd name="T5" fmla="*/ 7 h 7"/>
                <a:gd name="T6" fmla="*/ 8 w 8"/>
                <a:gd name="T7" fmla="*/ 7 h 7"/>
                <a:gd name="T8" fmla="*/ 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0" y="0"/>
                  </a:lnTo>
                  <a:lnTo>
                    <a:pt x="8" y="7"/>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4" name="Freeform 91">
              <a:extLst>
                <a:ext uri="{FF2B5EF4-FFF2-40B4-BE49-F238E27FC236}">
                  <a16:creationId xmlns:a16="http://schemas.microsoft.com/office/drawing/2014/main" id="{3A1C4B64-A034-4B50-9B9C-575BB7E93427}"/>
                </a:ext>
              </a:extLst>
            </p:cNvPr>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5" name="Freeform 92">
              <a:extLst>
                <a:ext uri="{FF2B5EF4-FFF2-40B4-BE49-F238E27FC236}">
                  <a16:creationId xmlns:a16="http://schemas.microsoft.com/office/drawing/2014/main" id="{A5A1EA4A-C587-4782-A353-9A66ECA5EB14}"/>
                </a:ext>
              </a:extLst>
            </p:cNvPr>
            <p:cNvSpPr/>
            <p:nvPr/>
          </p:nvSpPr>
          <p:spPr bwMode="auto">
            <a:xfrm flipH="1">
              <a:off x="6635403" y="2906540"/>
              <a:ext cx="147353" cy="22379"/>
            </a:xfrm>
            <a:custGeom>
              <a:avLst/>
              <a:gdLst>
                <a:gd name="T0" fmla="*/ 152 w 158"/>
                <a:gd name="T1" fmla="*/ 0 h 24"/>
                <a:gd name="T2" fmla="*/ 0 w 158"/>
                <a:gd name="T3" fmla="*/ 17 h 24"/>
                <a:gd name="T4" fmla="*/ 8 w 158"/>
                <a:gd name="T5" fmla="*/ 24 h 24"/>
                <a:gd name="T6" fmla="*/ 158 w 158"/>
                <a:gd name="T7" fmla="*/ 8 h 24"/>
                <a:gd name="T8" fmla="*/ 152 w 15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4">
                  <a:moveTo>
                    <a:pt x="152" y="0"/>
                  </a:moveTo>
                  <a:lnTo>
                    <a:pt x="0" y="17"/>
                  </a:lnTo>
                  <a:lnTo>
                    <a:pt x="8" y="24"/>
                  </a:lnTo>
                  <a:lnTo>
                    <a:pt x="158" y="8"/>
                  </a:lnTo>
                  <a:lnTo>
                    <a:pt x="15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6" name="Freeform 93">
              <a:extLst>
                <a:ext uri="{FF2B5EF4-FFF2-40B4-BE49-F238E27FC236}">
                  <a16:creationId xmlns:a16="http://schemas.microsoft.com/office/drawing/2014/main" id="{8E0B047C-1BC2-43BD-BCA5-B048EB6B4964}"/>
                </a:ext>
              </a:extLst>
            </p:cNvPr>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7" name="Freeform 94">
              <a:extLst>
                <a:ext uri="{FF2B5EF4-FFF2-40B4-BE49-F238E27FC236}">
                  <a16:creationId xmlns:a16="http://schemas.microsoft.com/office/drawing/2014/main" id="{247FCE79-E432-4D06-9432-0018DC99D458}"/>
                </a:ext>
              </a:extLst>
            </p:cNvPr>
            <p:cNvSpPr/>
            <p:nvPr/>
          </p:nvSpPr>
          <p:spPr bwMode="auto">
            <a:xfrm flipH="1">
              <a:off x="6676438" y="2860849"/>
              <a:ext cx="10259" cy="4662"/>
            </a:xfrm>
            <a:custGeom>
              <a:avLst/>
              <a:gdLst>
                <a:gd name="T0" fmla="*/ 4 w 11"/>
                <a:gd name="T1" fmla="*/ 0 h 5"/>
                <a:gd name="T2" fmla="*/ 0 w 11"/>
                <a:gd name="T3" fmla="*/ 0 h 5"/>
                <a:gd name="T4" fmla="*/ 5 w 11"/>
                <a:gd name="T5" fmla="*/ 5 h 5"/>
                <a:gd name="T6" fmla="*/ 11 w 11"/>
                <a:gd name="T7" fmla="*/ 5 h 5"/>
                <a:gd name="T8" fmla="*/ 4 w 1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
                  <a:moveTo>
                    <a:pt x="4" y="0"/>
                  </a:moveTo>
                  <a:lnTo>
                    <a:pt x="0" y="0"/>
                  </a:lnTo>
                  <a:lnTo>
                    <a:pt x="5" y="5"/>
                  </a:lnTo>
                  <a:lnTo>
                    <a:pt x="11" y="5"/>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8" name="Freeform 95">
              <a:extLst>
                <a:ext uri="{FF2B5EF4-FFF2-40B4-BE49-F238E27FC236}">
                  <a16:creationId xmlns:a16="http://schemas.microsoft.com/office/drawing/2014/main" id="{5DEE5A5F-ED29-4EE1-9C7A-BA4F4F56D76D}"/>
                </a:ext>
              </a:extLst>
            </p:cNvPr>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19" name="Freeform 96">
              <a:extLst>
                <a:ext uri="{FF2B5EF4-FFF2-40B4-BE49-F238E27FC236}">
                  <a16:creationId xmlns:a16="http://schemas.microsoft.com/office/drawing/2014/main" id="{3E55422E-A2EE-42A0-A0CE-16DE6CD53E14}"/>
                </a:ext>
              </a:extLst>
            </p:cNvPr>
            <p:cNvSpPr/>
            <p:nvPr/>
          </p:nvSpPr>
          <p:spPr bwMode="auto">
            <a:xfrm flipH="1">
              <a:off x="6682034" y="2860849"/>
              <a:ext cx="148286" cy="20514"/>
            </a:xfrm>
            <a:custGeom>
              <a:avLst/>
              <a:gdLst>
                <a:gd name="T0" fmla="*/ 154 w 159"/>
                <a:gd name="T1" fmla="*/ 0 h 22"/>
                <a:gd name="T2" fmla="*/ 0 w 159"/>
                <a:gd name="T3" fmla="*/ 14 h 22"/>
                <a:gd name="T4" fmla="*/ 7 w 159"/>
                <a:gd name="T5" fmla="*/ 22 h 22"/>
                <a:gd name="T6" fmla="*/ 159 w 159"/>
                <a:gd name="T7" fmla="*/ 5 h 22"/>
                <a:gd name="T8" fmla="*/ 154 w 15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22">
                  <a:moveTo>
                    <a:pt x="154" y="0"/>
                  </a:moveTo>
                  <a:lnTo>
                    <a:pt x="0" y="14"/>
                  </a:lnTo>
                  <a:lnTo>
                    <a:pt x="7" y="22"/>
                  </a:lnTo>
                  <a:lnTo>
                    <a:pt x="159" y="5"/>
                  </a:lnTo>
                  <a:lnTo>
                    <a:pt x="15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20" name="Freeform 97">
              <a:extLst>
                <a:ext uri="{FF2B5EF4-FFF2-40B4-BE49-F238E27FC236}">
                  <a16:creationId xmlns:a16="http://schemas.microsoft.com/office/drawing/2014/main" id="{B4E57976-0B9A-4927-B1EA-E38544B5DDF3}"/>
                </a:ext>
              </a:extLst>
            </p:cNvPr>
            <p:cNvSpPr/>
            <p:nvPr/>
          </p:nvSpPr>
          <p:spPr bwMode="auto">
            <a:xfrm flipH="1">
              <a:off x="6741721" y="2161504"/>
              <a:ext cx="843083" cy="842944"/>
            </a:xfrm>
            <a:custGeom>
              <a:avLst/>
              <a:gdLst>
                <a:gd name="T0" fmla="*/ 55 w 493"/>
                <a:gd name="T1" fmla="*/ 9 h 493"/>
                <a:gd name="T2" fmla="*/ 55 w 493"/>
                <a:gd name="T3" fmla="*/ 9 h 493"/>
                <a:gd name="T4" fmla="*/ 31 w 493"/>
                <a:gd name="T5" fmla="*/ 0 h 493"/>
                <a:gd name="T6" fmla="*/ 0 w 493"/>
                <a:gd name="T7" fmla="*/ 31 h 493"/>
                <a:gd name="T8" fmla="*/ 11 w 493"/>
                <a:gd name="T9" fmla="*/ 57 h 493"/>
                <a:gd name="T10" fmla="*/ 11 w 493"/>
                <a:gd name="T11" fmla="*/ 57 h 493"/>
                <a:gd name="T12" fmla="*/ 862 w 493"/>
                <a:gd name="T13" fmla="*/ 904 h 493"/>
                <a:gd name="T14" fmla="*/ 904 w 493"/>
                <a:gd name="T15" fmla="*/ 860 h 493"/>
                <a:gd name="T16" fmla="*/ 55 w 493"/>
                <a:gd name="T17" fmla="*/ 9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3" h="493">
                  <a:moveTo>
                    <a:pt x="30" y="5"/>
                  </a:moveTo>
                  <a:cubicBezTo>
                    <a:pt x="30" y="5"/>
                    <a:pt x="30" y="5"/>
                    <a:pt x="30" y="5"/>
                  </a:cubicBezTo>
                  <a:cubicBezTo>
                    <a:pt x="27" y="2"/>
                    <a:pt x="22" y="0"/>
                    <a:pt x="17" y="0"/>
                  </a:cubicBezTo>
                  <a:cubicBezTo>
                    <a:pt x="8" y="0"/>
                    <a:pt x="0" y="8"/>
                    <a:pt x="0" y="17"/>
                  </a:cubicBezTo>
                  <a:cubicBezTo>
                    <a:pt x="0" y="23"/>
                    <a:pt x="2" y="28"/>
                    <a:pt x="6" y="31"/>
                  </a:cubicBezTo>
                  <a:cubicBezTo>
                    <a:pt x="6" y="31"/>
                    <a:pt x="6" y="31"/>
                    <a:pt x="6" y="31"/>
                  </a:cubicBezTo>
                  <a:cubicBezTo>
                    <a:pt x="470" y="493"/>
                    <a:pt x="470" y="493"/>
                    <a:pt x="470" y="493"/>
                  </a:cubicBezTo>
                  <a:cubicBezTo>
                    <a:pt x="493" y="469"/>
                    <a:pt x="493" y="469"/>
                    <a:pt x="493" y="469"/>
                  </a:cubicBezTo>
                  <a:cubicBezTo>
                    <a:pt x="30" y="5"/>
                    <a:pt x="30" y="5"/>
                    <a:pt x="3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grpSp>
      <p:sp>
        <p:nvSpPr>
          <p:cNvPr id="121" name="Freeform 98">
            <a:extLst>
              <a:ext uri="{FF2B5EF4-FFF2-40B4-BE49-F238E27FC236}">
                <a16:creationId xmlns:a16="http://schemas.microsoft.com/office/drawing/2014/main" id="{873C3AE2-9E41-4FDC-87EE-29FDB9C5B79A}"/>
              </a:ext>
            </a:extLst>
          </p:cNvPr>
          <p:cNvSpPr/>
          <p:nvPr/>
        </p:nvSpPr>
        <p:spPr bwMode="auto">
          <a:xfrm flipH="1">
            <a:off x="10815899" y="3622899"/>
            <a:ext cx="72100" cy="73353"/>
          </a:xfrm>
          <a:custGeom>
            <a:avLst/>
            <a:gdLst>
              <a:gd name="T0" fmla="*/ 5 w 32"/>
              <a:gd name="T1" fmla="*/ 0 h 32"/>
              <a:gd name="T2" fmla="*/ 0 w 32"/>
              <a:gd name="T3" fmla="*/ 6 h 32"/>
              <a:gd name="T4" fmla="*/ 24 w 32"/>
              <a:gd name="T5" fmla="*/ 31 h 32"/>
              <a:gd name="T6" fmla="*/ 53 w 32"/>
              <a:gd name="T7" fmla="*/ 59 h 32"/>
              <a:gd name="T8" fmla="*/ 58 w 32"/>
              <a:gd name="T9" fmla="*/ 53 h 32"/>
              <a:gd name="T10" fmla="*/ 5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 y="0"/>
                </a:moveTo>
                <a:cubicBezTo>
                  <a:pt x="0" y="3"/>
                  <a:pt x="0" y="3"/>
                  <a:pt x="0" y="3"/>
                </a:cubicBezTo>
                <a:cubicBezTo>
                  <a:pt x="4" y="8"/>
                  <a:pt x="8" y="12"/>
                  <a:pt x="13" y="17"/>
                </a:cubicBezTo>
                <a:cubicBezTo>
                  <a:pt x="18" y="22"/>
                  <a:pt x="24" y="27"/>
                  <a:pt x="29" y="32"/>
                </a:cubicBezTo>
                <a:cubicBezTo>
                  <a:pt x="32" y="29"/>
                  <a:pt x="32" y="29"/>
                  <a:pt x="32" y="29"/>
                </a:cubicBezTo>
                <a:cubicBezTo>
                  <a:pt x="22" y="20"/>
                  <a:pt x="12" y="10"/>
                  <a:pt x="3" y="0"/>
                </a:cubicBezTo>
              </a:path>
            </a:pathLst>
          </a:custGeom>
          <a:solidFill>
            <a:srgbClr val="C9C8C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22" name="Freeform 106">
            <a:extLst>
              <a:ext uri="{FF2B5EF4-FFF2-40B4-BE49-F238E27FC236}">
                <a16:creationId xmlns:a16="http://schemas.microsoft.com/office/drawing/2014/main" id="{C214E6A1-4C6D-4B65-A9FB-59D887FAA3BE}"/>
              </a:ext>
            </a:extLst>
          </p:cNvPr>
          <p:cNvSpPr/>
          <p:nvPr/>
        </p:nvSpPr>
        <p:spPr bwMode="auto">
          <a:xfrm flipH="1">
            <a:off x="9812715" y="2619572"/>
            <a:ext cx="60912" cy="77084"/>
          </a:xfrm>
          <a:custGeom>
            <a:avLst/>
            <a:gdLst>
              <a:gd name="T0" fmla="*/ 4 w 27"/>
              <a:gd name="T1" fmla="*/ 0 h 34"/>
              <a:gd name="T2" fmla="*/ 0 w 27"/>
              <a:gd name="T3" fmla="*/ 4 h 34"/>
              <a:gd name="T4" fmla="*/ 0 w 27"/>
              <a:gd name="T5" fmla="*/ 13 h 34"/>
              <a:gd name="T6" fmla="*/ 11 w 27"/>
              <a:gd name="T7" fmla="*/ 38 h 34"/>
              <a:gd name="T8" fmla="*/ 11 w 27"/>
              <a:gd name="T9" fmla="*/ 38 h 34"/>
              <a:gd name="T10" fmla="*/ 34 w 27"/>
              <a:gd name="T11" fmla="*/ 62 h 34"/>
              <a:gd name="T12" fmla="*/ 49 w 27"/>
              <a:gd name="T13" fmla="*/ 46 h 34"/>
              <a:gd name="T14" fmla="*/ 27 w 27"/>
              <a:gd name="T15" fmla="*/ 27 h 34"/>
              <a:gd name="T16" fmla="*/ 4 w 27"/>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4">
                <a:moveTo>
                  <a:pt x="2" y="0"/>
                </a:moveTo>
                <a:cubicBezTo>
                  <a:pt x="0" y="2"/>
                  <a:pt x="0" y="2"/>
                  <a:pt x="0" y="2"/>
                </a:cubicBezTo>
                <a:cubicBezTo>
                  <a:pt x="0" y="3"/>
                  <a:pt x="0" y="5"/>
                  <a:pt x="0" y="7"/>
                </a:cubicBezTo>
                <a:cubicBezTo>
                  <a:pt x="0" y="13"/>
                  <a:pt x="2" y="18"/>
                  <a:pt x="6" y="21"/>
                </a:cubicBezTo>
                <a:cubicBezTo>
                  <a:pt x="6" y="21"/>
                  <a:pt x="6" y="21"/>
                  <a:pt x="6" y="21"/>
                </a:cubicBezTo>
                <a:cubicBezTo>
                  <a:pt x="19" y="34"/>
                  <a:pt x="19" y="34"/>
                  <a:pt x="19" y="34"/>
                </a:cubicBezTo>
                <a:cubicBezTo>
                  <a:pt x="27" y="25"/>
                  <a:pt x="27" y="25"/>
                  <a:pt x="27" y="25"/>
                </a:cubicBezTo>
                <a:cubicBezTo>
                  <a:pt x="15" y="15"/>
                  <a:pt x="15" y="15"/>
                  <a:pt x="15" y="15"/>
                </a:cubicBezTo>
                <a:cubicBezTo>
                  <a:pt x="2" y="0"/>
                  <a:pt x="2" y="0"/>
                  <a:pt x="2" y="0"/>
                </a:cubicBezTo>
              </a:path>
            </a:pathLst>
          </a:custGeom>
          <a:solidFill>
            <a:srgbClr val="5D4837"/>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black"/>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cxnSp>
        <p:nvCxnSpPr>
          <p:cNvPr id="123" name="千图PPT彼岸天：ID 8661124库_直接连接符 18">
            <a:extLst>
              <a:ext uri="{FF2B5EF4-FFF2-40B4-BE49-F238E27FC236}">
                <a16:creationId xmlns:a16="http://schemas.microsoft.com/office/drawing/2014/main" id="{00B5DB94-FFD7-4DC5-8C5C-9F79DD172169}"/>
              </a:ext>
            </a:extLst>
          </p:cNvPr>
          <p:cNvCxnSpPr/>
          <p:nvPr>
            <p:custDataLst>
              <p:tags r:id="rId2"/>
            </p:custDataLst>
          </p:nvPr>
        </p:nvCxnSpPr>
        <p:spPr>
          <a:xfrm flipV="1">
            <a:off x="5922712" y="1753714"/>
            <a:ext cx="0" cy="3661543"/>
          </a:xfrm>
          <a:prstGeom prst="line">
            <a:avLst/>
          </a:prstGeom>
          <a:ln w="38100">
            <a:solidFill>
              <a:schemeClr val="accent1"/>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9E0E25CE-1DE2-4D8F-B14A-E6133D3F6C51}"/>
              </a:ext>
            </a:extLst>
          </p:cNvPr>
          <p:cNvGrpSpPr/>
          <p:nvPr/>
        </p:nvGrpSpPr>
        <p:grpSpPr>
          <a:xfrm>
            <a:off x="612807" y="1714464"/>
            <a:ext cx="4856713" cy="3410708"/>
            <a:chOff x="0" y="0"/>
            <a:chExt cx="7620000" cy="4348480"/>
          </a:xfrm>
        </p:grpSpPr>
        <p:sp>
          <p:nvSpPr>
            <p:cNvPr id="125" name="Freeform 3">
              <a:extLst>
                <a:ext uri="{FF2B5EF4-FFF2-40B4-BE49-F238E27FC236}">
                  <a16:creationId xmlns:a16="http://schemas.microsoft.com/office/drawing/2014/main" id="{89FF7405-6BB4-419E-BF61-FE29A9CA44F3}"/>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endParaRPr lang="en-US"/>
            </a:p>
          </p:txBody>
        </p:sp>
        <p:sp>
          <p:nvSpPr>
            <p:cNvPr id="126" name="Freeform 4">
              <a:extLst>
                <a:ext uri="{FF2B5EF4-FFF2-40B4-BE49-F238E27FC236}">
                  <a16:creationId xmlns:a16="http://schemas.microsoft.com/office/drawing/2014/main" id="{2FB9BDC2-582B-4983-9C17-D2C3B289208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4ECF9">
                <a:alpha val="72941"/>
              </a:srgbClr>
            </a:solidFill>
          </p:spPr>
          <p:txBody>
            <a:bodyPr/>
            <a:lstStyle/>
            <a:p>
              <a:endParaRPr lang="en-US"/>
            </a:p>
          </p:txBody>
        </p:sp>
      </p:grpSp>
      <p:grpSp>
        <p:nvGrpSpPr>
          <p:cNvPr id="127" name="组合 28">
            <a:extLst>
              <a:ext uri="{FF2B5EF4-FFF2-40B4-BE49-F238E27FC236}">
                <a16:creationId xmlns:a16="http://schemas.microsoft.com/office/drawing/2014/main" id="{415AF2BB-74B4-4A02-9442-E62EFD345707}"/>
              </a:ext>
            </a:extLst>
          </p:cNvPr>
          <p:cNvGrpSpPr/>
          <p:nvPr/>
        </p:nvGrpSpPr>
        <p:grpSpPr>
          <a:xfrm>
            <a:off x="849759" y="2224038"/>
            <a:ext cx="4166569" cy="1815882"/>
            <a:chOff x="3866159" y="915847"/>
            <a:chExt cx="4107596" cy="1815882"/>
          </a:xfrm>
        </p:grpSpPr>
        <p:sp>
          <p:nvSpPr>
            <p:cNvPr id="128" name="矩形 25">
              <a:extLst>
                <a:ext uri="{FF2B5EF4-FFF2-40B4-BE49-F238E27FC236}">
                  <a16:creationId xmlns:a16="http://schemas.microsoft.com/office/drawing/2014/main" id="{2ACCA8C7-D736-447E-AC1B-14F4D7C74587}"/>
                </a:ext>
              </a:extLst>
            </p:cNvPr>
            <p:cNvSpPr/>
            <p:nvPr/>
          </p:nvSpPr>
          <p:spPr>
            <a:xfrm>
              <a:off x="4287672" y="915847"/>
              <a:ext cx="3686083" cy="1815882"/>
            </a:xfrm>
            <a:prstGeom prst="rect">
              <a:avLst/>
            </a:prstGeom>
          </p:spPr>
          <p:txBody>
            <a:bodyPr vert="horz" wrap="square">
              <a:spAutoFit/>
            </a:bodyPr>
            <a:lstStyle/>
            <a:p>
              <a:pPr algn="just"/>
              <a:r>
                <a:rPr lang="vi-VN" sz="2800" b="1" dirty="0">
                  <a:latin typeface="+mj-lt"/>
                </a:rPr>
                <a:t>Sự khác biệt vô nghĩa sẽ bị loại bỏ, chỉ có sự khác biệt có nghĩa mới được chú ý.</a:t>
              </a:r>
              <a:endParaRPr lang="en-US" sz="2800" dirty="0">
                <a:latin typeface="+mj-lt"/>
              </a:endParaRPr>
            </a:p>
          </p:txBody>
        </p:sp>
        <p:pic>
          <p:nvPicPr>
            <p:cNvPr id="129" name="图片 27">
              <a:extLst>
                <a:ext uri="{FF2B5EF4-FFF2-40B4-BE49-F238E27FC236}">
                  <a16:creationId xmlns:a16="http://schemas.microsoft.com/office/drawing/2014/main" id="{37673FB8-D35F-4E62-A549-68E676FD3A6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66159" y="1124291"/>
              <a:ext cx="293693" cy="1099276"/>
            </a:xfrm>
            <a:prstGeom prst="rect">
              <a:avLst/>
            </a:prstGeom>
          </p:spPr>
        </p:pic>
      </p:grpSp>
    </p:spTree>
    <p:extLst>
      <p:ext uri="{BB962C8B-B14F-4D97-AF65-F5344CB8AC3E}">
        <p14:creationId xmlns:p14="http://schemas.microsoft.com/office/powerpoint/2010/main" val="2847237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500" fill="hold"/>
                                        <p:tgtEl>
                                          <p:spTgt spid="92"/>
                                        </p:tgtEl>
                                        <p:attrNameLst>
                                          <p:attrName>ppt_w</p:attrName>
                                        </p:attrNameLst>
                                      </p:cBhvr>
                                      <p:tavLst>
                                        <p:tav tm="0">
                                          <p:val>
                                            <p:fltVal val="0"/>
                                          </p:val>
                                        </p:tav>
                                        <p:tav tm="100000">
                                          <p:val>
                                            <p:strVal val="#ppt_w"/>
                                          </p:val>
                                        </p:tav>
                                      </p:tavLst>
                                    </p:anim>
                                    <p:anim calcmode="lin" valueType="num">
                                      <p:cBhvr>
                                        <p:cTn id="14" dur="500" fill="hold"/>
                                        <p:tgtEl>
                                          <p:spTgt spid="92"/>
                                        </p:tgtEl>
                                        <p:attrNameLst>
                                          <p:attrName>ppt_h</p:attrName>
                                        </p:attrNameLst>
                                      </p:cBhvr>
                                      <p:tavLst>
                                        <p:tav tm="0">
                                          <p:val>
                                            <p:fltVal val="0"/>
                                          </p:val>
                                        </p:tav>
                                        <p:tav tm="100000">
                                          <p:val>
                                            <p:strVal val="#ppt_h"/>
                                          </p:val>
                                        </p:tav>
                                      </p:tavLst>
                                    </p:anim>
                                    <p:animEffect transition="in" filter="fade">
                                      <p:cBhvr>
                                        <p:cTn id="15" dur="500"/>
                                        <p:tgtEl>
                                          <p:spTgt spid="92"/>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93"/>
                                        </p:tgtEl>
                                        <p:attrNameLst>
                                          <p:attrName>style.visibility</p:attrName>
                                        </p:attrNameLst>
                                      </p:cBhvr>
                                      <p:to>
                                        <p:strVal val="visible"/>
                                      </p:to>
                                    </p:set>
                                    <p:anim calcmode="lin" valueType="num">
                                      <p:cBhvr>
                                        <p:cTn id="18" dur="500" fill="hold"/>
                                        <p:tgtEl>
                                          <p:spTgt spid="93"/>
                                        </p:tgtEl>
                                        <p:attrNameLst>
                                          <p:attrName>ppt_w</p:attrName>
                                        </p:attrNameLst>
                                      </p:cBhvr>
                                      <p:tavLst>
                                        <p:tav tm="0">
                                          <p:val>
                                            <p:fltVal val="0"/>
                                          </p:val>
                                        </p:tav>
                                        <p:tav tm="100000">
                                          <p:val>
                                            <p:strVal val="#ppt_w"/>
                                          </p:val>
                                        </p:tav>
                                      </p:tavLst>
                                    </p:anim>
                                    <p:anim calcmode="lin" valueType="num">
                                      <p:cBhvr>
                                        <p:cTn id="19" dur="500" fill="hold"/>
                                        <p:tgtEl>
                                          <p:spTgt spid="93"/>
                                        </p:tgtEl>
                                        <p:attrNameLst>
                                          <p:attrName>ppt_h</p:attrName>
                                        </p:attrNameLst>
                                      </p:cBhvr>
                                      <p:tavLst>
                                        <p:tav tm="0">
                                          <p:val>
                                            <p:fltVal val="0"/>
                                          </p:val>
                                        </p:tav>
                                        <p:tav tm="100000">
                                          <p:val>
                                            <p:strVal val="#ppt_h"/>
                                          </p:val>
                                        </p:tav>
                                      </p:tavLst>
                                    </p:anim>
                                    <p:animEffect transition="in" filter="fade">
                                      <p:cBhvr>
                                        <p:cTn id="20" dur="500"/>
                                        <p:tgtEl>
                                          <p:spTgt spid="93"/>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94"/>
                                        </p:tgtEl>
                                        <p:attrNameLst>
                                          <p:attrName>style.visibility</p:attrName>
                                        </p:attrNameLst>
                                      </p:cBhvr>
                                      <p:to>
                                        <p:strVal val="visible"/>
                                      </p:to>
                                    </p:set>
                                    <p:anim calcmode="lin" valueType="num">
                                      <p:cBhvr>
                                        <p:cTn id="23" dur="500" fill="hold"/>
                                        <p:tgtEl>
                                          <p:spTgt spid="94"/>
                                        </p:tgtEl>
                                        <p:attrNameLst>
                                          <p:attrName>ppt_w</p:attrName>
                                        </p:attrNameLst>
                                      </p:cBhvr>
                                      <p:tavLst>
                                        <p:tav tm="0">
                                          <p:val>
                                            <p:fltVal val="0"/>
                                          </p:val>
                                        </p:tav>
                                        <p:tav tm="100000">
                                          <p:val>
                                            <p:strVal val="#ppt_w"/>
                                          </p:val>
                                        </p:tav>
                                      </p:tavLst>
                                    </p:anim>
                                    <p:anim calcmode="lin" valueType="num">
                                      <p:cBhvr>
                                        <p:cTn id="24" dur="500" fill="hold"/>
                                        <p:tgtEl>
                                          <p:spTgt spid="94"/>
                                        </p:tgtEl>
                                        <p:attrNameLst>
                                          <p:attrName>ppt_h</p:attrName>
                                        </p:attrNameLst>
                                      </p:cBhvr>
                                      <p:tavLst>
                                        <p:tav tm="0">
                                          <p:val>
                                            <p:fltVal val="0"/>
                                          </p:val>
                                        </p:tav>
                                        <p:tav tm="100000">
                                          <p:val>
                                            <p:strVal val="#ppt_h"/>
                                          </p:val>
                                        </p:tav>
                                      </p:tavLst>
                                    </p:anim>
                                    <p:animEffect transition="in" filter="fade">
                                      <p:cBhvr>
                                        <p:cTn id="25" dur="500"/>
                                        <p:tgtEl>
                                          <p:spTgt spid="94"/>
                                        </p:tgtEl>
                                      </p:cBhvr>
                                    </p:animEffect>
                                  </p:childTnLst>
                                </p:cTn>
                              </p:par>
                              <p:par>
                                <p:cTn id="26" presetID="53" presetClass="entr" presetSubtype="16" fill="hold" grpId="0" nodeType="withEffect">
                                  <p:stCondLst>
                                    <p:cond delay="750"/>
                                  </p:stCondLst>
                                  <p:childTnLst>
                                    <p:set>
                                      <p:cBhvr>
                                        <p:cTn id="27" dur="1" fill="hold">
                                          <p:stCondLst>
                                            <p:cond delay="0"/>
                                          </p:stCondLst>
                                        </p:cTn>
                                        <p:tgtEl>
                                          <p:spTgt spid="95"/>
                                        </p:tgtEl>
                                        <p:attrNameLst>
                                          <p:attrName>style.visibility</p:attrName>
                                        </p:attrNameLst>
                                      </p:cBhvr>
                                      <p:to>
                                        <p:strVal val="visible"/>
                                      </p:to>
                                    </p:set>
                                    <p:anim calcmode="lin" valueType="num">
                                      <p:cBhvr>
                                        <p:cTn id="28" dur="500" fill="hold"/>
                                        <p:tgtEl>
                                          <p:spTgt spid="95"/>
                                        </p:tgtEl>
                                        <p:attrNameLst>
                                          <p:attrName>ppt_w</p:attrName>
                                        </p:attrNameLst>
                                      </p:cBhvr>
                                      <p:tavLst>
                                        <p:tav tm="0">
                                          <p:val>
                                            <p:fltVal val="0"/>
                                          </p:val>
                                        </p:tav>
                                        <p:tav tm="100000">
                                          <p:val>
                                            <p:strVal val="#ppt_w"/>
                                          </p:val>
                                        </p:tav>
                                      </p:tavLst>
                                    </p:anim>
                                    <p:anim calcmode="lin" valueType="num">
                                      <p:cBhvr>
                                        <p:cTn id="29" dur="500" fill="hold"/>
                                        <p:tgtEl>
                                          <p:spTgt spid="95"/>
                                        </p:tgtEl>
                                        <p:attrNameLst>
                                          <p:attrName>ppt_h</p:attrName>
                                        </p:attrNameLst>
                                      </p:cBhvr>
                                      <p:tavLst>
                                        <p:tav tm="0">
                                          <p:val>
                                            <p:fltVal val="0"/>
                                          </p:val>
                                        </p:tav>
                                        <p:tav tm="100000">
                                          <p:val>
                                            <p:strVal val="#ppt_h"/>
                                          </p:val>
                                        </p:tav>
                                      </p:tavLst>
                                    </p:anim>
                                    <p:animEffect transition="in" filter="fade">
                                      <p:cBhvr>
                                        <p:cTn id="30" dur="500"/>
                                        <p:tgtEl>
                                          <p:spTgt spid="95"/>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childTnLst>
                                </p:cTn>
                              </p:par>
                              <p:par>
                                <p:cTn id="36" presetID="53" presetClass="entr" presetSubtype="16" fill="hold" grpId="0" nodeType="withEffect">
                                  <p:stCondLst>
                                    <p:cond delay="1250"/>
                                  </p:stCondLst>
                                  <p:childTnLst>
                                    <p:set>
                                      <p:cBhvr>
                                        <p:cTn id="37" dur="1" fill="hold">
                                          <p:stCondLst>
                                            <p:cond delay="0"/>
                                          </p:stCondLst>
                                        </p:cTn>
                                        <p:tgtEl>
                                          <p:spTgt spid="97"/>
                                        </p:tgtEl>
                                        <p:attrNameLst>
                                          <p:attrName>style.visibility</p:attrName>
                                        </p:attrNameLst>
                                      </p:cBhvr>
                                      <p:to>
                                        <p:strVal val="visible"/>
                                      </p:to>
                                    </p:set>
                                    <p:anim calcmode="lin" valueType="num">
                                      <p:cBhvr>
                                        <p:cTn id="38" dur="500" fill="hold"/>
                                        <p:tgtEl>
                                          <p:spTgt spid="97"/>
                                        </p:tgtEl>
                                        <p:attrNameLst>
                                          <p:attrName>ppt_w</p:attrName>
                                        </p:attrNameLst>
                                      </p:cBhvr>
                                      <p:tavLst>
                                        <p:tav tm="0">
                                          <p:val>
                                            <p:fltVal val="0"/>
                                          </p:val>
                                        </p:tav>
                                        <p:tav tm="100000">
                                          <p:val>
                                            <p:strVal val="#ppt_w"/>
                                          </p:val>
                                        </p:tav>
                                      </p:tavLst>
                                    </p:anim>
                                    <p:anim calcmode="lin" valueType="num">
                                      <p:cBhvr>
                                        <p:cTn id="39" dur="500" fill="hold"/>
                                        <p:tgtEl>
                                          <p:spTgt spid="97"/>
                                        </p:tgtEl>
                                        <p:attrNameLst>
                                          <p:attrName>ppt_h</p:attrName>
                                        </p:attrNameLst>
                                      </p:cBhvr>
                                      <p:tavLst>
                                        <p:tav tm="0">
                                          <p:val>
                                            <p:fltVal val="0"/>
                                          </p:val>
                                        </p:tav>
                                        <p:tav tm="100000">
                                          <p:val>
                                            <p:strVal val="#ppt_h"/>
                                          </p:val>
                                        </p:tav>
                                      </p:tavLst>
                                    </p:anim>
                                    <p:animEffect transition="in" filter="fade">
                                      <p:cBhvr>
                                        <p:cTn id="40" dur="500"/>
                                        <p:tgtEl>
                                          <p:spTgt spid="97"/>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98"/>
                                        </p:tgtEl>
                                        <p:attrNameLst>
                                          <p:attrName>style.visibility</p:attrName>
                                        </p:attrNameLst>
                                      </p:cBhvr>
                                      <p:to>
                                        <p:strVal val="visible"/>
                                      </p:to>
                                    </p:set>
                                    <p:anim calcmode="lin" valueType="num">
                                      <p:cBhvr>
                                        <p:cTn id="43" dur="500" fill="hold"/>
                                        <p:tgtEl>
                                          <p:spTgt spid="98"/>
                                        </p:tgtEl>
                                        <p:attrNameLst>
                                          <p:attrName>ppt_w</p:attrName>
                                        </p:attrNameLst>
                                      </p:cBhvr>
                                      <p:tavLst>
                                        <p:tav tm="0">
                                          <p:val>
                                            <p:fltVal val="0"/>
                                          </p:val>
                                        </p:tav>
                                        <p:tav tm="100000">
                                          <p:val>
                                            <p:strVal val="#ppt_w"/>
                                          </p:val>
                                        </p:tav>
                                      </p:tavLst>
                                    </p:anim>
                                    <p:anim calcmode="lin" valueType="num">
                                      <p:cBhvr>
                                        <p:cTn id="44" dur="500" fill="hold"/>
                                        <p:tgtEl>
                                          <p:spTgt spid="98"/>
                                        </p:tgtEl>
                                        <p:attrNameLst>
                                          <p:attrName>ppt_h</p:attrName>
                                        </p:attrNameLst>
                                      </p:cBhvr>
                                      <p:tavLst>
                                        <p:tav tm="0">
                                          <p:val>
                                            <p:fltVal val="0"/>
                                          </p:val>
                                        </p:tav>
                                        <p:tav tm="100000">
                                          <p:val>
                                            <p:strVal val="#ppt_h"/>
                                          </p:val>
                                        </p:tav>
                                      </p:tavLst>
                                    </p:anim>
                                    <p:animEffect transition="in" filter="fade">
                                      <p:cBhvr>
                                        <p:cTn id="45" dur="500"/>
                                        <p:tgtEl>
                                          <p:spTgt spid="98"/>
                                        </p:tgtEl>
                                      </p:cBhvr>
                                    </p:animEffect>
                                  </p:childTnLst>
                                </p:cTn>
                              </p:par>
                              <p:par>
                                <p:cTn id="46" presetID="53" presetClass="entr" presetSubtype="16" fill="hold" grpId="0" nodeType="withEffect">
                                  <p:stCondLst>
                                    <p:cond delay="1750"/>
                                  </p:stCondLst>
                                  <p:childTnLst>
                                    <p:set>
                                      <p:cBhvr>
                                        <p:cTn id="47" dur="1" fill="hold">
                                          <p:stCondLst>
                                            <p:cond delay="0"/>
                                          </p:stCondLst>
                                        </p:cTn>
                                        <p:tgtEl>
                                          <p:spTgt spid="121"/>
                                        </p:tgtEl>
                                        <p:attrNameLst>
                                          <p:attrName>style.visibility</p:attrName>
                                        </p:attrNameLst>
                                      </p:cBhvr>
                                      <p:to>
                                        <p:strVal val="visible"/>
                                      </p:to>
                                    </p:set>
                                    <p:anim calcmode="lin" valueType="num">
                                      <p:cBhvr>
                                        <p:cTn id="48" dur="500" fill="hold"/>
                                        <p:tgtEl>
                                          <p:spTgt spid="121"/>
                                        </p:tgtEl>
                                        <p:attrNameLst>
                                          <p:attrName>ppt_w</p:attrName>
                                        </p:attrNameLst>
                                      </p:cBhvr>
                                      <p:tavLst>
                                        <p:tav tm="0">
                                          <p:val>
                                            <p:fltVal val="0"/>
                                          </p:val>
                                        </p:tav>
                                        <p:tav tm="100000">
                                          <p:val>
                                            <p:strVal val="#ppt_w"/>
                                          </p:val>
                                        </p:tav>
                                      </p:tavLst>
                                    </p:anim>
                                    <p:anim calcmode="lin" valueType="num">
                                      <p:cBhvr>
                                        <p:cTn id="49" dur="500" fill="hold"/>
                                        <p:tgtEl>
                                          <p:spTgt spid="121"/>
                                        </p:tgtEl>
                                        <p:attrNameLst>
                                          <p:attrName>ppt_h</p:attrName>
                                        </p:attrNameLst>
                                      </p:cBhvr>
                                      <p:tavLst>
                                        <p:tav tm="0">
                                          <p:val>
                                            <p:fltVal val="0"/>
                                          </p:val>
                                        </p:tav>
                                        <p:tav tm="100000">
                                          <p:val>
                                            <p:strVal val="#ppt_h"/>
                                          </p:val>
                                        </p:tav>
                                      </p:tavLst>
                                    </p:anim>
                                    <p:animEffect transition="in" filter="fade">
                                      <p:cBhvr>
                                        <p:cTn id="50" dur="500"/>
                                        <p:tgtEl>
                                          <p:spTgt spid="121"/>
                                        </p:tgtEl>
                                      </p:cBhvr>
                                    </p:animEffect>
                                  </p:childTnLst>
                                </p:cTn>
                              </p:par>
                              <p:par>
                                <p:cTn id="51" presetID="53" presetClass="entr" presetSubtype="16" fill="hold" grpId="0" nodeType="withEffect">
                                  <p:stCondLst>
                                    <p:cond delay="2000"/>
                                  </p:stCondLst>
                                  <p:childTnLst>
                                    <p:set>
                                      <p:cBhvr>
                                        <p:cTn id="52" dur="1" fill="hold">
                                          <p:stCondLst>
                                            <p:cond delay="0"/>
                                          </p:stCondLst>
                                        </p:cTn>
                                        <p:tgtEl>
                                          <p:spTgt spid="122"/>
                                        </p:tgtEl>
                                        <p:attrNameLst>
                                          <p:attrName>style.visibility</p:attrName>
                                        </p:attrNameLst>
                                      </p:cBhvr>
                                      <p:to>
                                        <p:strVal val="visible"/>
                                      </p:to>
                                    </p:set>
                                    <p:anim calcmode="lin" valueType="num">
                                      <p:cBhvr>
                                        <p:cTn id="53" dur="500" fill="hold"/>
                                        <p:tgtEl>
                                          <p:spTgt spid="122"/>
                                        </p:tgtEl>
                                        <p:attrNameLst>
                                          <p:attrName>ppt_w</p:attrName>
                                        </p:attrNameLst>
                                      </p:cBhvr>
                                      <p:tavLst>
                                        <p:tav tm="0">
                                          <p:val>
                                            <p:fltVal val="0"/>
                                          </p:val>
                                        </p:tav>
                                        <p:tav tm="100000">
                                          <p:val>
                                            <p:strVal val="#ppt_w"/>
                                          </p:val>
                                        </p:tav>
                                      </p:tavLst>
                                    </p:anim>
                                    <p:anim calcmode="lin" valueType="num">
                                      <p:cBhvr>
                                        <p:cTn id="54" dur="500" fill="hold"/>
                                        <p:tgtEl>
                                          <p:spTgt spid="122"/>
                                        </p:tgtEl>
                                        <p:attrNameLst>
                                          <p:attrName>ppt_h</p:attrName>
                                        </p:attrNameLst>
                                      </p:cBhvr>
                                      <p:tavLst>
                                        <p:tav tm="0">
                                          <p:val>
                                            <p:fltVal val="0"/>
                                          </p:val>
                                        </p:tav>
                                        <p:tav tm="100000">
                                          <p:val>
                                            <p:strVal val="#ppt_h"/>
                                          </p:val>
                                        </p:tav>
                                      </p:tavLst>
                                    </p:anim>
                                    <p:animEffect transition="in" filter="fade">
                                      <p:cBhvr>
                                        <p:cTn id="55" dur="500"/>
                                        <p:tgtEl>
                                          <p:spTgt spid="122"/>
                                        </p:tgtEl>
                                      </p:cBhvr>
                                    </p:animEffect>
                                  </p:childTnLst>
                                </p:cTn>
                              </p:par>
                              <p:par>
                                <p:cTn id="56" presetID="2" presetClass="entr" presetSubtype="12" fill="hold" nodeType="withEffect">
                                  <p:stCondLst>
                                    <p:cond delay="2000"/>
                                  </p:stCondLst>
                                  <p:childTnLst>
                                    <p:set>
                                      <p:cBhvr>
                                        <p:cTn id="57" dur="1" fill="hold">
                                          <p:stCondLst>
                                            <p:cond delay="0"/>
                                          </p:stCondLst>
                                        </p:cTn>
                                        <p:tgtEl>
                                          <p:spTgt spid="99"/>
                                        </p:tgtEl>
                                        <p:attrNameLst>
                                          <p:attrName>style.visibility</p:attrName>
                                        </p:attrNameLst>
                                      </p:cBhvr>
                                      <p:to>
                                        <p:strVal val="visible"/>
                                      </p:to>
                                    </p:set>
                                    <p:anim calcmode="lin" valueType="num">
                                      <p:cBhvr additive="base">
                                        <p:cTn id="58" dur="500" fill="hold"/>
                                        <p:tgtEl>
                                          <p:spTgt spid="99"/>
                                        </p:tgtEl>
                                        <p:attrNameLst>
                                          <p:attrName>ppt_x</p:attrName>
                                        </p:attrNameLst>
                                      </p:cBhvr>
                                      <p:tavLst>
                                        <p:tav tm="0">
                                          <p:val>
                                            <p:strVal val="0-#ppt_w/2"/>
                                          </p:val>
                                        </p:tav>
                                        <p:tav tm="100000">
                                          <p:val>
                                            <p:strVal val="#ppt_x"/>
                                          </p:val>
                                        </p:tav>
                                      </p:tavLst>
                                    </p:anim>
                                    <p:anim calcmode="lin" valueType="num">
                                      <p:cBhvr additive="base">
                                        <p:cTn id="59" dur="500" fill="hold"/>
                                        <p:tgtEl>
                                          <p:spTgt spid="99"/>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2" presetClass="entr" presetSubtype="12"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fill="hold"/>
                                        <p:tgtEl>
                                          <p:spTgt spid="70"/>
                                        </p:tgtEl>
                                        <p:attrNameLst>
                                          <p:attrName>ppt_x</p:attrName>
                                        </p:attrNameLst>
                                      </p:cBhvr>
                                      <p:tavLst>
                                        <p:tav tm="0">
                                          <p:val>
                                            <p:strVal val="0-#ppt_w/2"/>
                                          </p:val>
                                        </p:tav>
                                        <p:tav tm="100000">
                                          <p:val>
                                            <p:strVal val="#ppt_x"/>
                                          </p:val>
                                        </p:tav>
                                      </p:tavLst>
                                    </p:anim>
                                    <p:anim calcmode="lin" valueType="num">
                                      <p:cBhvr additive="base">
                                        <p:cTn id="64" dur="500" fill="hold"/>
                                        <p:tgtEl>
                                          <p:spTgt spid="70"/>
                                        </p:tgtEl>
                                        <p:attrNameLst>
                                          <p:attrName>ppt_y</p:attrName>
                                        </p:attrNameLst>
                                      </p:cBhvr>
                                      <p:tavLst>
                                        <p:tav tm="0">
                                          <p:val>
                                            <p:strVal val="1+#ppt_h/2"/>
                                          </p:val>
                                        </p:tav>
                                        <p:tav tm="100000">
                                          <p:val>
                                            <p:strVal val="#ppt_y"/>
                                          </p:val>
                                        </p:tav>
                                      </p:tavLst>
                                    </p:anim>
                                  </p:childTnLst>
                                </p:cTn>
                              </p:par>
                              <p:par>
                                <p:cTn id="65" presetID="2" presetClass="entr" presetSubtype="12"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0-#ppt_w/2"/>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12"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par>
                          <p:cTn id="73" fill="hold">
                            <p:stCondLst>
                              <p:cond delay="4000"/>
                            </p:stCondLst>
                            <p:childTnLst>
                              <p:par>
                                <p:cTn id="74" presetID="42" presetClass="entr" presetSubtype="0" fill="hold" nodeType="after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1000"/>
                                        <p:tgtEl>
                                          <p:spTgt spid="123"/>
                                        </p:tgtEl>
                                      </p:cBhvr>
                                    </p:animEffect>
                                    <p:anim calcmode="lin" valueType="num">
                                      <p:cBhvr>
                                        <p:cTn id="77" dur="1000" fill="hold"/>
                                        <p:tgtEl>
                                          <p:spTgt spid="123"/>
                                        </p:tgtEl>
                                        <p:attrNameLst>
                                          <p:attrName>ppt_x</p:attrName>
                                        </p:attrNameLst>
                                      </p:cBhvr>
                                      <p:tavLst>
                                        <p:tav tm="0">
                                          <p:val>
                                            <p:strVal val="#ppt_x"/>
                                          </p:val>
                                        </p:tav>
                                        <p:tav tm="100000">
                                          <p:val>
                                            <p:strVal val="#ppt_x"/>
                                          </p:val>
                                        </p:tav>
                                      </p:tavLst>
                                    </p:anim>
                                    <p:anim calcmode="lin" valueType="num">
                                      <p:cBhvr>
                                        <p:cTn id="78"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127"/>
                                        </p:tgtEl>
                                        <p:attrNameLst>
                                          <p:attrName>style.visibility</p:attrName>
                                        </p:attrNameLst>
                                      </p:cBhvr>
                                      <p:to>
                                        <p:strVal val="visible"/>
                                      </p:to>
                                    </p:set>
                                    <p:anim calcmode="lin" valueType="num">
                                      <p:cBhvr>
                                        <p:cTn id="83" dur="1000" fill="hold"/>
                                        <p:tgtEl>
                                          <p:spTgt spid="127"/>
                                        </p:tgtEl>
                                        <p:attrNameLst>
                                          <p:attrName>ppt_w</p:attrName>
                                        </p:attrNameLst>
                                      </p:cBhvr>
                                      <p:tavLst>
                                        <p:tav tm="0">
                                          <p:val>
                                            <p:fltVal val="0"/>
                                          </p:val>
                                        </p:tav>
                                        <p:tav tm="100000">
                                          <p:val>
                                            <p:strVal val="#ppt_w"/>
                                          </p:val>
                                        </p:tav>
                                      </p:tavLst>
                                    </p:anim>
                                    <p:anim calcmode="lin" valueType="num">
                                      <p:cBhvr>
                                        <p:cTn id="84" dur="1000" fill="hold"/>
                                        <p:tgtEl>
                                          <p:spTgt spid="127"/>
                                        </p:tgtEl>
                                        <p:attrNameLst>
                                          <p:attrName>ppt_h</p:attrName>
                                        </p:attrNameLst>
                                      </p:cBhvr>
                                      <p:tavLst>
                                        <p:tav tm="0">
                                          <p:val>
                                            <p:fltVal val="0"/>
                                          </p:val>
                                        </p:tav>
                                        <p:tav tm="100000">
                                          <p:val>
                                            <p:strVal val="#ppt_h"/>
                                          </p:val>
                                        </p:tav>
                                      </p:tavLst>
                                    </p:anim>
                                    <p:anim calcmode="lin" valueType="num">
                                      <p:cBhvr>
                                        <p:cTn id="85" dur="1000" fill="hold"/>
                                        <p:tgtEl>
                                          <p:spTgt spid="127"/>
                                        </p:tgtEl>
                                        <p:attrNameLst>
                                          <p:attrName>style.rotation</p:attrName>
                                        </p:attrNameLst>
                                      </p:cBhvr>
                                      <p:tavLst>
                                        <p:tav tm="0">
                                          <p:val>
                                            <p:fltVal val="90"/>
                                          </p:val>
                                        </p:tav>
                                        <p:tav tm="100000">
                                          <p:val>
                                            <p:fltVal val="0"/>
                                          </p:val>
                                        </p:tav>
                                      </p:tavLst>
                                    </p:anim>
                                    <p:animEffect transition="in" filter="fade">
                                      <p:cBhvr>
                                        <p:cTn id="86"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97" grpId="0" animBg="1"/>
      <p:bldP spid="98" grpId="0" animBg="1"/>
      <p:bldP spid="121" grpId="0" animBg="1"/>
      <p:bldP spid="1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30601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TUỔI DẬY THÌ</a:t>
            </a:r>
          </a:p>
        </p:txBody>
      </p:sp>
      <p:sp>
        <p:nvSpPr>
          <p:cNvPr id="15" name="矩形 5">
            <a:extLst>
              <a:ext uri="{FF2B5EF4-FFF2-40B4-BE49-F238E27FC236}">
                <a16:creationId xmlns:a16="http://schemas.microsoft.com/office/drawing/2014/main" id="{BEEDCFF6-0FAC-4C28-8E6A-DCE543CEB72D}"/>
              </a:ext>
            </a:extLst>
          </p:cNvPr>
          <p:cNvSpPr/>
          <p:nvPr/>
        </p:nvSpPr>
        <p:spPr>
          <a:xfrm>
            <a:off x="2681879" y="1567451"/>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043978"/>
            <a:ext cx="6451230" cy="807909"/>
          </a:xfrm>
          <a:prstGeom prst="rect">
            <a:avLst/>
          </a:prstGeom>
          <a:noFill/>
        </p:spPr>
        <p:txBody>
          <a:bodyPr wrap="square" lIns="68577" tIns="34288" rIns="68577" bIns="34288" rtlCol="0">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B</a:t>
            </a:r>
            <a:r>
              <a:rPr lang="vi-VN" sz="2400" dirty="0">
                <a:solidFill>
                  <a:prstClr val="black"/>
                </a:solidFill>
                <a:latin typeface="Times New Roman" panose="02020603050405020304" pitchFamily="18" charset="0"/>
                <a:cs typeface="Times New Roman" panose="02020603050405020304" pitchFamily="18" charset="0"/>
              </a:rPr>
              <a:t>ắt đầu bước vào sự trưởng thành về cơ thể cũng như về tâm lí, nhận thức.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5" y="3129376"/>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9" y="2969051"/>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78935" y="3256397"/>
            <a:ext cx="6383048" cy="1177241"/>
          </a:xfrm>
          <a:prstGeom prst="rect">
            <a:avLst/>
          </a:prstGeom>
          <a:noFill/>
        </p:spPr>
        <p:txBody>
          <a:bodyPr wrap="square" lIns="68577" tIns="34288" rIns="68577" bIns="34288" rtlCol="0">
            <a:spAutoFit/>
          </a:bodyPr>
          <a:lstStyle/>
          <a:p>
            <a:pPr lvl="0"/>
            <a:r>
              <a:rPr lang="vi-VN" sz="2400" dirty="0">
                <a:solidFill>
                  <a:prstClr val="black"/>
                </a:solidFill>
                <a:latin typeface="Times New Roman" panose="02020603050405020304" pitchFamily="18" charset="0"/>
                <a:cs typeface="Times New Roman" panose="02020603050405020304" pitchFamily="18" charset="0"/>
              </a:rPr>
              <a:t>Nhiều bạn muốn khẳng định bản thân mình bằng cách làm những điều khác thường, gây sự chú ý với mọi người.</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4" name="矩形 8">
            <a:extLst>
              <a:ext uri="{FF2B5EF4-FFF2-40B4-BE49-F238E27FC236}">
                <a16:creationId xmlns:a16="http://schemas.microsoft.com/office/drawing/2014/main" id="{E0872ACE-E7C4-4CC3-9EAD-8C06A74D2DE3}"/>
              </a:ext>
            </a:extLst>
          </p:cNvPr>
          <p:cNvSpPr/>
          <p:nvPr/>
        </p:nvSpPr>
        <p:spPr>
          <a:xfrm>
            <a:off x="3660145" y="4371441"/>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5" name="矩形 9">
            <a:extLst>
              <a:ext uri="{FF2B5EF4-FFF2-40B4-BE49-F238E27FC236}">
                <a16:creationId xmlns:a16="http://schemas.microsoft.com/office/drawing/2014/main" id="{4AEEDAD9-6794-494D-AC81-5D87FA414825}"/>
              </a:ext>
            </a:extLst>
          </p:cNvPr>
          <p:cNvSpPr/>
          <p:nvPr/>
        </p:nvSpPr>
        <p:spPr>
          <a:xfrm>
            <a:off x="4284139" y="4424547"/>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6" name="TextBox 15">
            <a:extLst>
              <a:ext uri="{FF2B5EF4-FFF2-40B4-BE49-F238E27FC236}">
                <a16:creationId xmlns:a16="http://schemas.microsoft.com/office/drawing/2014/main" id="{A483A9DE-52B4-49B3-922C-8B9C07275DF9}"/>
              </a:ext>
            </a:extLst>
          </p:cNvPr>
          <p:cNvSpPr txBox="1"/>
          <p:nvPr/>
        </p:nvSpPr>
        <p:spPr>
          <a:xfrm>
            <a:off x="4204045" y="4780669"/>
            <a:ext cx="6342593" cy="501480"/>
          </a:xfrm>
          <a:prstGeom prst="rect">
            <a:avLst/>
          </a:prstGeom>
          <a:noFill/>
        </p:spPr>
        <p:txBody>
          <a:bodyPr wrap="square" lIns="68577" tIns="34288" rIns="68577" bIns="34288" rtlCol="0">
            <a:spAutoFit/>
          </a:bodyPr>
          <a:lstStyle/>
          <a:p>
            <a:pPr lvl="0">
              <a:lnSpc>
                <a:spcPct val="130000"/>
              </a:lnSpc>
            </a:pPr>
            <a:r>
              <a:rPr lang="vi-VN" sz="2400" dirty="0">
                <a:solidFill>
                  <a:prstClr val="black"/>
                </a:solidFill>
                <a:latin typeface="Times New Roman" panose="02020603050405020304" pitchFamily="18" charset="0"/>
                <a:cs typeface="Times New Roman" panose="02020603050405020304" pitchFamily="18" charset="0"/>
              </a:rPr>
              <a:t>Vậy điều khác thường đó là tốt hay xấu? </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5AB97107-70C4-4BFF-85CC-BBEAD3247E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spTree>
    <p:extLst>
      <p:ext uri="{BB962C8B-B14F-4D97-AF65-F5344CB8AC3E}">
        <p14:creationId xmlns:p14="http://schemas.microsoft.com/office/powerpoint/2010/main" val="405694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animBg="1"/>
      <p:bldP spid="32" grpId="0" animBg="1"/>
      <p:bldP spid="33" grpId="0"/>
      <p:bldP spid="34" grpId="0" animBg="1"/>
      <p:bldP spid="35"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
            <a:extLst>
              <a:ext uri="{FF2B5EF4-FFF2-40B4-BE49-F238E27FC236}">
                <a16:creationId xmlns:a16="http://schemas.microsoft.com/office/drawing/2014/main" id="{963EED14-6341-4940-87B9-9AF93B1A49A3}"/>
              </a:ext>
            </a:extLst>
          </p:cNvPr>
          <p:cNvSpPr/>
          <p:nvPr/>
        </p:nvSpPr>
        <p:spPr>
          <a:xfrm>
            <a:off x="3005477" y="1138505"/>
            <a:ext cx="4384112" cy="740780"/>
          </a:xfrm>
          <a:prstGeom prst="rect">
            <a:avLst/>
          </a:prstGeom>
          <a:blipFill>
            <a:blip r:embed="rId3"/>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49" name="矩形 5">
            <a:extLst>
              <a:ext uri="{FF2B5EF4-FFF2-40B4-BE49-F238E27FC236}">
                <a16:creationId xmlns:a16="http://schemas.microsoft.com/office/drawing/2014/main" id="{E0E35994-1D6A-4E97-9670-FE864E747601}"/>
              </a:ext>
            </a:extLst>
          </p:cNvPr>
          <p:cNvSpPr/>
          <p:nvPr/>
        </p:nvSpPr>
        <p:spPr>
          <a:xfrm>
            <a:off x="2854063" y="1058447"/>
            <a:ext cx="4665031" cy="900896"/>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50" name="文本框 6">
            <a:extLst>
              <a:ext uri="{FF2B5EF4-FFF2-40B4-BE49-F238E27FC236}">
                <a16:creationId xmlns:a16="http://schemas.microsoft.com/office/drawing/2014/main" id="{00F3414D-234C-4A04-BC3C-B4AFE685AD46}"/>
              </a:ext>
            </a:extLst>
          </p:cNvPr>
          <p:cNvSpPr txBox="1"/>
          <p:nvPr/>
        </p:nvSpPr>
        <p:spPr>
          <a:xfrm>
            <a:off x="2919498" y="1209086"/>
            <a:ext cx="4648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triển khai của văn bản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51" name="îsḷíḍé">
            <a:extLst>
              <a:ext uri="{FF2B5EF4-FFF2-40B4-BE49-F238E27FC236}">
                <a16:creationId xmlns:a16="http://schemas.microsoft.com/office/drawing/2014/main" id="{B1117E53-B2A8-4596-B9BA-2150D8B1E899}"/>
              </a:ext>
            </a:extLst>
          </p:cNvPr>
          <p:cNvSpPr/>
          <p:nvPr/>
        </p:nvSpPr>
        <p:spPr bwMode="auto">
          <a:xfrm>
            <a:off x="4232618" y="205659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4870DAEE-C8A0-4375-80F5-1CC6F27F87FB}"/>
              </a:ext>
            </a:extLst>
          </p:cNvPr>
          <p:cNvSpPr>
            <a:spLocks noChangeAspect="1"/>
          </p:cNvSpPr>
          <p:nvPr/>
        </p:nvSpPr>
        <p:spPr bwMode="auto">
          <a:xfrm>
            <a:off x="4795845" y="257296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3" name="矩形 6">
            <a:extLst>
              <a:ext uri="{FF2B5EF4-FFF2-40B4-BE49-F238E27FC236}">
                <a16:creationId xmlns:a16="http://schemas.microsoft.com/office/drawing/2014/main" id="{2C3CFF0F-D03F-466E-9A6A-F2C1D7E66757}"/>
              </a:ext>
            </a:extLst>
          </p:cNvPr>
          <p:cNvSpPr/>
          <p:nvPr/>
        </p:nvSpPr>
        <p:spPr>
          <a:xfrm>
            <a:off x="5938995" y="2056596"/>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C5842"/>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Synergistically utilize technically sound portals with frictionless chains. Dramatically customize…">
            <a:extLst>
              <a:ext uri="{FF2B5EF4-FFF2-40B4-BE49-F238E27FC236}">
                <a16:creationId xmlns:a16="http://schemas.microsoft.com/office/drawing/2014/main" id="{8127F517-56D3-49AD-9F19-E47A4F28B467}"/>
              </a:ext>
            </a:extLst>
          </p:cNvPr>
          <p:cNvSpPr txBox="1"/>
          <p:nvPr/>
        </p:nvSpPr>
        <p:spPr>
          <a:xfrm>
            <a:off x="7080033" y="2271878"/>
            <a:ext cx="4240239"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ác giả đi từ thực tế để rút ra điều cần bàn luận. </a:t>
            </a:r>
            <a:endParaRPr kumimoji="0" lang="en-US" sz="2400" b="1" i="0" u="none" strike="noStrike" kern="1200" cap="none" spc="0" normalizeH="0" baseline="0" noProof="0" dirty="0">
              <a:ln>
                <a:noFill/>
              </a:ln>
              <a:solidFill>
                <a:prstClr val="black"/>
              </a:solidFill>
              <a:effectLst/>
              <a:uLnTx/>
              <a:uFillTx/>
              <a:latin typeface="等线 Light"/>
              <a:ea typeface="+mn-ea"/>
              <a:cs typeface="+mn-cs"/>
            </a:endParaRPr>
          </a:p>
        </p:txBody>
      </p:sp>
      <p:pic>
        <p:nvPicPr>
          <p:cNvPr id="55" name="图片 8">
            <a:extLst>
              <a:ext uri="{FF2B5EF4-FFF2-40B4-BE49-F238E27FC236}">
                <a16:creationId xmlns:a16="http://schemas.microsoft.com/office/drawing/2014/main" id="{91A99936-00A1-45E1-9331-79B6062D6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848737" y="2133742"/>
            <a:ext cx="1241604" cy="1241604"/>
          </a:xfrm>
          <a:prstGeom prst="rect">
            <a:avLst/>
          </a:prstGeom>
        </p:spPr>
      </p:pic>
      <p:sp>
        <p:nvSpPr>
          <p:cNvPr id="56" name="îsḷíḍé">
            <a:extLst>
              <a:ext uri="{FF2B5EF4-FFF2-40B4-BE49-F238E27FC236}">
                <a16:creationId xmlns:a16="http://schemas.microsoft.com/office/drawing/2014/main" id="{E10CFE5C-E1AC-457C-BF89-3093E7D788C1}"/>
              </a:ext>
            </a:extLst>
          </p:cNvPr>
          <p:cNvSpPr/>
          <p:nvPr/>
        </p:nvSpPr>
        <p:spPr bwMode="auto">
          <a:xfrm>
            <a:off x="4232618" y="352686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7" name="right-arrowheads_44810">
            <a:extLst>
              <a:ext uri="{FF2B5EF4-FFF2-40B4-BE49-F238E27FC236}">
                <a16:creationId xmlns:a16="http://schemas.microsoft.com/office/drawing/2014/main" id="{270117F3-418D-421A-BD25-97E844EB0D2D}"/>
              </a:ext>
            </a:extLst>
          </p:cNvPr>
          <p:cNvSpPr>
            <a:spLocks noChangeAspect="1"/>
          </p:cNvSpPr>
          <p:nvPr/>
        </p:nvSpPr>
        <p:spPr bwMode="auto">
          <a:xfrm>
            <a:off x="4795845" y="404322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8" name="矩形 11">
            <a:extLst>
              <a:ext uri="{FF2B5EF4-FFF2-40B4-BE49-F238E27FC236}">
                <a16:creationId xmlns:a16="http://schemas.microsoft.com/office/drawing/2014/main" id="{6AB486A4-4EAB-401F-A2A2-F2C994AFC119}"/>
              </a:ext>
            </a:extLst>
          </p:cNvPr>
          <p:cNvSpPr/>
          <p:nvPr/>
        </p:nvSpPr>
        <p:spPr>
          <a:xfrm>
            <a:off x="5938994" y="3526863"/>
            <a:ext cx="5047873"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59" name="Synergistically utilize technically sound portals with frictionless chains. Dramatically customize…">
            <a:extLst>
              <a:ext uri="{FF2B5EF4-FFF2-40B4-BE49-F238E27FC236}">
                <a16:creationId xmlns:a16="http://schemas.microsoft.com/office/drawing/2014/main" id="{3D26F665-9204-4964-9D73-BBD5CB99FA69}"/>
              </a:ext>
            </a:extLst>
          </p:cNvPr>
          <p:cNvSpPr txBox="1"/>
          <p:nvPr/>
        </p:nvSpPr>
        <p:spPr>
          <a:xfrm>
            <a:off x="7080032" y="3742102"/>
            <a:ext cx="4142943"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VB không mang tính chất bình giá nặng nề</a:t>
            </a:r>
            <a:endParaRPr kumimoji="0" lang="en-US" sz="2400" b="0" i="0" u="none" strike="noStrike" kern="1200" cap="none" spc="0" normalizeH="0" baseline="0" noProof="0" dirty="0">
              <a:ln>
                <a:noFill/>
              </a:ln>
              <a:solidFill>
                <a:prstClr val="black"/>
              </a:solidFill>
              <a:effectLst/>
              <a:uLnTx/>
              <a:uFillTx/>
              <a:latin typeface="等线 Light"/>
              <a:ea typeface="+mn-ea"/>
              <a:cs typeface="+mn-cs"/>
            </a:endParaRPr>
          </a:p>
        </p:txBody>
      </p:sp>
      <p:pic>
        <p:nvPicPr>
          <p:cNvPr id="60" name="图片 13">
            <a:extLst>
              <a:ext uri="{FF2B5EF4-FFF2-40B4-BE49-F238E27FC236}">
                <a16:creationId xmlns:a16="http://schemas.microsoft.com/office/drawing/2014/main" id="{2F11BD84-91E8-4704-B6E7-549B0BDCB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848737" y="3604009"/>
            <a:ext cx="1241604" cy="1241604"/>
          </a:xfrm>
          <a:prstGeom prst="rect">
            <a:avLst/>
          </a:prstGeom>
        </p:spPr>
      </p:pic>
      <p:sp>
        <p:nvSpPr>
          <p:cNvPr id="61" name="îsḷíḍé">
            <a:extLst>
              <a:ext uri="{FF2B5EF4-FFF2-40B4-BE49-F238E27FC236}">
                <a16:creationId xmlns:a16="http://schemas.microsoft.com/office/drawing/2014/main" id="{C1586474-80BF-4791-B6B0-3B0082567D7F}"/>
              </a:ext>
            </a:extLst>
          </p:cNvPr>
          <p:cNvSpPr/>
          <p:nvPr/>
        </p:nvSpPr>
        <p:spPr bwMode="auto">
          <a:xfrm>
            <a:off x="4232618" y="507180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62" name="right-arrowheads_44810">
            <a:extLst>
              <a:ext uri="{FF2B5EF4-FFF2-40B4-BE49-F238E27FC236}">
                <a16:creationId xmlns:a16="http://schemas.microsoft.com/office/drawing/2014/main" id="{A41659C4-F577-4571-B55E-5307C648A977}"/>
              </a:ext>
            </a:extLst>
          </p:cNvPr>
          <p:cNvSpPr>
            <a:spLocks noChangeAspect="1"/>
          </p:cNvSpPr>
          <p:nvPr/>
        </p:nvSpPr>
        <p:spPr bwMode="auto">
          <a:xfrm>
            <a:off x="4795845" y="558816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63" name="矩形 16">
            <a:extLst>
              <a:ext uri="{FF2B5EF4-FFF2-40B4-BE49-F238E27FC236}">
                <a16:creationId xmlns:a16="http://schemas.microsoft.com/office/drawing/2014/main" id="{B3C02CB5-8157-4034-BF1D-DB8E0BF5829C}"/>
              </a:ext>
            </a:extLst>
          </p:cNvPr>
          <p:cNvSpPr/>
          <p:nvPr/>
        </p:nvSpPr>
        <p:spPr>
          <a:xfrm>
            <a:off x="5938995" y="5071803"/>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64" name="Synergistically utilize technically sound portals with frictionless chains. Dramatically customize…">
            <a:extLst>
              <a:ext uri="{FF2B5EF4-FFF2-40B4-BE49-F238E27FC236}">
                <a16:creationId xmlns:a16="http://schemas.microsoft.com/office/drawing/2014/main" id="{97B244F7-AF32-403F-A9CE-14AB14A582FE}"/>
              </a:ext>
            </a:extLst>
          </p:cNvPr>
          <p:cNvSpPr txBox="1"/>
          <p:nvPr/>
        </p:nvSpPr>
        <p:spPr>
          <a:xfrm>
            <a:off x="7149367" y="5039379"/>
            <a:ext cx="4073608" cy="11079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chuyện làm cho vấn đề bàn luận trở nên gần gũi, nhẹ nhàng.</a:t>
            </a:r>
            <a:endParaRPr kumimoji="0" lang="en-US" sz="3200" b="0" i="0" u="none" strike="noStrike" kern="1200" cap="none" spc="0" normalizeH="0" baseline="0" noProof="0" dirty="0">
              <a:ln>
                <a:noFill/>
              </a:ln>
              <a:solidFill>
                <a:prstClr val="black"/>
              </a:solidFill>
              <a:effectLst/>
              <a:uLnTx/>
              <a:uFillTx/>
              <a:latin typeface="等线 Light"/>
              <a:ea typeface="+mn-ea"/>
              <a:cs typeface="Times New Roman" panose="02020603050405020304" pitchFamily="18" charset="0"/>
            </a:endParaRPr>
          </a:p>
        </p:txBody>
      </p:sp>
      <p:pic>
        <p:nvPicPr>
          <p:cNvPr id="65" name="图片 18">
            <a:extLst>
              <a:ext uri="{FF2B5EF4-FFF2-40B4-BE49-F238E27FC236}">
                <a16:creationId xmlns:a16="http://schemas.microsoft.com/office/drawing/2014/main" id="{3352A115-E261-4715-9858-5EC33502D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99272" flipH="1">
            <a:off x="5909016" y="5141943"/>
            <a:ext cx="1241604" cy="1241604"/>
          </a:xfrm>
          <a:prstGeom prst="rect">
            <a:avLst/>
          </a:prstGeom>
        </p:spPr>
      </p:pic>
      <p:pic>
        <p:nvPicPr>
          <p:cNvPr id="2" name="Picture 1">
            <a:extLst>
              <a:ext uri="{FF2B5EF4-FFF2-40B4-BE49-F238E27FC236}">
                <a16:creationId xmlns:a16="http://schemas.microsoft.com/office/drawing/2014/main" id="{445150D2-6FB9-4670-8A5A-EB21B835B9B9}"/>
              </a:ext>
            </a:extLst>
          </p:cNvPr>
          <p:cNvPicPr>
            <a:picLocks noChangeAspect="1"/>
          </p:cNvPicPr>
          <p:nvPr/>
        </p:nvPicPr>
        <p:blipFill>
          <a:blip r:embed="rId5"/>
          <a:stretch>
            <a:fillRect/>
          </a:stretch>
        </p:blipFill>
        <p:spPr>
          <a:xfrm>
            <a:off x="305280" y="1802888"/>
            <a:ext cx="5894183" cy="4819630"/>
          </a:xfrm>
          <a:prstGeom prst="rect">
            <a:avLst/>
          </a:prstGeom>
        </p:spPr>
      </p:pic>
    </p:spTree>
    <p:extLst>
      <p:ext uri="{BB962C8B-B14F-4D97-AF65-F5344CB8AC3E}">
        <p14:creationId xmlns:p14="http://schemas.microsoft.com/office/powerpoint/2010/main" val="23593350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1000"/>
                                        <p:tgtEl>
                                          <p:spTgt spid="51"/>
                                        </p:tgtEl>
                                      </p:cBhvr>
                                    </p:animEffect>
                                    <p:anim calcmode="lin" valueType="num">
                                      <p:cBhvr>
                                        <p:cTn id="17" dur="1000" fill="hold"/>
                                        <p:tgtEl>
                                          <p:spTgt spid="51"/>
                                        </p:tgtEl>
                                        <p:attrNameLst>
                                          <p:attrName>ppt_x</p:attrName>
                                        </p:attrNameLst>
                                      </p:cBhvr>
                                      <p:tavLst>
                                        <p:tav tm="0">
                                          <p:val>
                                            <p:strVal val="#ppt_x"/>
                                          </p:val>
                                        </p:tav>
                                        <p:tav tm="100000">
                                          <p:val>
                                            <p:strVal val="#ppt_x"/>
                                          </p:val>
                                        </p:tav>
                                      </p:tavLst>
                                    </p:anim>
                                    <p:anim calcmode="lin" valueType="num">
                                      <p:cBhvr>
                                        <p:cTn id="18" dur="1000" fill="hold"/>
                                        <p:tgtEl>
                                          <p:spTgt spid="51"/>
                                        </p:tgtEl>
                                        <p:attrNameLst>
                                          <p:attrName>ppt_y</p:attrName>
                                        </p:attrNameLst>
                                      </p:cBhvr>
                                      <p:tavLst>
                                        <p:tav tm="0">
                                          <p:val>
                                            <p:strVal val="#ppt_y+.1"/>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14" presetClass="entr" presetSubtype="1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randombar(horizontal)">
                                      <p:cBhvr>
                                        <p:cTn id="39" dur="500"/>
                                        <p:tgtEl>
                                          <p:spTgt spid="59"/>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par>
                                <p:cTn id="45" presetID="14" presetClass="entr" presetSubtype="1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randombar(horizontal)">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randombar(horizontal)">
                                      <p:cBhvr>
                                        <p:cTn id="5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51" grpId="0" animBg="1"/>
      <p:bldP spid="53" grpId="0" animBg="1"/>
      <p:bldP spid="54" grpId="0" animBg="1"/>
      <p:bldP spid="56" grpId="0" animBg="1"/>
      <p:bldP spid="58" grpId="0" animBg="1"/>
      <p:bldP spid="59" grpId="0" animBg="1"/>
      <p:bldP spid="61" grpId="0" animBg="1"/>
      <p:bldP spid="63" grpId="0" animBg="1"/>
      <p:bldP spid="6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4" y="511484"/>
            <a:ext cx="5484227" cy="1200329"/>
          </a:xfrm>
          <a:prstGeom prst="rect">
            <a:avLst/>
          </a:prstGeom>
          <a:noFill/>
        </p:spPr>
        <p:txBody>
          <a:bodyPr wrap="square" rtlCol="0">
            <a:spAutoFit/>
          </a:bodyPr>
          <a:lstStyle/>
          <a:p>
            <a:pPr lvl="0" algn="just"/>
            <a:r>
              <a:rPr kumimoji="1" lang="en-US" altLang="zh-CN" sz="3600" b="1" dirty="0">
                <a:solidFill>
                  <a:srgbClr val="002060"/>
                </a:solidFill>
                <a:latin typeface="Times New Roman" panose="02020603050405020304" pitchFamily="18" charset="0"/>
                <a:cs typeface="Times New Roman" panose="02020603050405020304" pitchFamily="18" charset="0"/>
              </a:rPr>
              <a:t>5. </a:t>
            </a:r>
            <a:r>
              <a:rPr kumimoji="1" lang="en-US" altLang="zh-CN" sz="3600" b="1" dirty="0" err="1">
                <a:solidFill>
                  <a:srgbClr val="002060"/>
                </a:solidFill>
                <a:latin typeface="Times New Roman" panose="02020603050405020304" pitchFamily="18" charset="0"/>
                <a:cs typeface="Times New Roman" panose="02020603050405020304" pitchFamily="18" charset="0"/>
              </a:rPr>
              <a:t>Thông</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điệp</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của</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văn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bản</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và</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bài</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học</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kinh</a:t>
            </a:r>
            <a:r>
              <a:rPr kumimoji="1" lang="en-US" altLang="zh-CN" sz="3600" b="1" dirty="0">
                <a:solidFill>
                  <a:srgbClr val="002060"/>
                </a:solidFill>
                <a:latin typeface="Times New Roman" panose="02020603050405020304" pitchFamily="18" charset="0"/>
                <a:cs typeface="Times New Roman" panose="02020603050405020304" pitchFamily="18" charset="0"/>
              </a:rPr>
              <a:t> </a:t>
            </a:r>
            <a:r>
              <a:rPr kumimoji="1" lang="en-US" altLang="zh-CN" sz="3600" b="1" dirty="0" err="1">
                <a:solidFill>
                  <a:srgbClr val="002060"/>
                </a:solidFill>
                <a:latin typeface="Times New Roman" panose="02020603050405020304" pitchFamily="18" charset="0"/>
                <a:cs typeface="Times New Roman" panose="02020603050405020304" pitchFamily="18" charset="0"/>
              </a:rPr>
              <a:t>nghiệm</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7835E972-B8C9-4FC0-AA8C-BF5BCAECED89}"/>
              </a:ext>
            </a:extLst>
          </p:cNvPr>
          <p:cNvSpPr/>
          <p:nvPr/>
        </p:nvSpPr>
        <p:spPr>
          <a:xfrm>
            <a:off x="2557759" y="2206305"/>
            <a:ext cx="8500110" cy="322485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3036585" y="297843"/>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47762" y="814206"/>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5"/>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6"/>
          <a:stretch>
            <a:fillRect/>
          </a:stretch>
        </p:blipFill>
        <p:spPr>
          <a:xfrm>
            <a:off x="9740314" y="78678"/>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6"/>
          <a:stretch>
            <a:fillRect/>
          </a:stretch>
        </p:blipFill>
        <p:spPr>
          <a:xfrm>
            <a:off x="438370" y="22445"/>
            <a:ext cx="2633700" cy="2633700"/>
          </a:xfrm>
          <a:prstGeom prst="rect">
            <a:avLst/>
          </a:prstGeom>
        </p:spPr>
      </p:pic>
    </p:spTree>
    <p:extLst>
      <p:ext uri="{BB962C8B-B14F-4D97-AF65-F5344CB8AC3E}">
        <p14:creationId xmlns:p14="http://schemas.microsoft.com/office/powerpoint/2010/main" val="23986981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671786" y="875652"/>
            <a:ext cx="24288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Thông</a:t>
            </a:r>
            <a:r>
              <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điệp</a:t>
            </a:r>
            <a:endParaRPr kumimoji="1"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TextBox 32">
            <a:extLst>
              <a:ext uri="{FF2B5EF4-FFF2-40B4-BE49-F238E27FC236}">
                <a16:creationId xmlns:a16="http://schemas.microsoft.com/office/drawing/2014/main" id="{BC41A333-8655-43EB-8E4D-1E3CD2176020}"/>
              </a:ext>
            </a:extLst>
          </p:cNvPr>
          <p:cNvSpPr txBox="1">
            <a:spLocks noChangeArrowheads="1"/>
          </p:cNvSpPr>
          <p:nvPr/>
        </p:nvSpPr>
        <p:spPr bwMode="auto">
          <a:xfrm>
            <a:off x="2373446" y="2588076"/>
            <a:ext cx="59499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01</a:t>
            </a:r>
          </a:p>
        </p:txBody>
      </p:sp>
      <p:sp>
        <p:nvSpPr>
          <p:cNvPr id="30" name="TextBox 76">
            <a:extLst>
              <a:ext uri="{FF2B5EF4-FFF2-40B4-BE49-F238E27FC236}">
                <a16:creationId xmlns:a16="http://schemas.microsoft.com/office/drawing/2014/main" id="{058E1A76-B044-4862-930B-DDCD2C93295C}"/>
              </a:ext>
            </a:extLst>
          </p:cNvPr>
          <p:cNvSpPr txBox="1"/>
          <p:nvPr/>
        </p:nvSpPr>
        <p:spPr>
          <a:xfrm>
            <a:off x="3226363" y="2464994"/>
            <a:ext cx="4400110" cy="830997"/>
          </a:xfrm>
          <a:prstGeom prst="rect">
            <a:avLst/>
          </a:prstGeom>
          <a:noFill/>
        </p:spPr>
        <p:txBody>
          <a:bodyPr wrap="square" rtlCol="0">
            <a:spAutoFit/>
          </a:bodyPr>
          <a:lstStyle/>
          <a:p>
            <a:pPr lvl="0" algn="just"/>
            <a:r>
              <a:rPr lang="vi-VN" sz="2400" b="1" i="1" dirty="0">
                <a:solidFill>
                  <a:prstClr val="black"/>
                </a:solidFill>
                <a:latin typeface="Times New Roman" panose="02020603050405020304" pitchFamily="18" charset="0"/>
                <a:cs typeface="Times New Roman" panose="02020603050405020304" pitchFamily="18" charset="0"/>
              </a:rPr>
              <a:t>Khác biệt vô nghĩa là sự khác biệt bề ngoài, có tính chất dễ dãi</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TextBox 32">
            <a:extLst>
              <a:ext uri="{FF2B5EF4-FFF2-40B4-BE49-F238E27FC236}">
                <a16:creationId xmlns:a16="http://schemas.microsoft.com/office/drawing/2014/main" id="{7B36C1E4-6302-4416-B88A-5CAC4E03450B}"/>
              </a:ext>
            </a:extLst>
          </p:cNvPr>
          <p:cNvSpPr txBox="1">
            <a:spLocks noChangeArrowheads="1"/>
          </p:cNvSpPr>
          <p:nvPr/>
        </p:nvSpPr>
        <p:spPr bwMode="auto">
          <a:xfrm>
            <a:off x="2781715" y="456818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03</a:t>
            </a:r>
          </a:p>
        </p:txBody>
      </p:sp>
      <p:sp>
        <p:nvSpPr>
          <p:cNvPr id="35" name="TextBox 76">
            <a:extLst>
              <a:ext uri="{FF2B5EF4-FFF2-40B4-BE49-F238E27FC236}">
                <a16:creationId xmlns:a16="http://schemas.microsoft.com/office/drawing/2014/main" id="{B8DDB6D7-45DA-439F-9817-C4CC9725C7C8}"/>
              </a:ext>
            </a:extLst>
          </p:cNvPr>
          <p:cNvSpPr txBox="1"/>
          <p:nvPr/>
        </p:nvSpPr>
        <p:spPr>
          <a:xfrm>
            <a:off x="3576957" y="4447208"/>
            <a:ext cx="3831393" cy="1200329"/>
          </a:xfrm>
          <a:prstGeom prst="rect">
            <a:avLst/>
          </a:prstGeom>
          <a:noFill/>
        </p:spPr>
        <p:txBody>
          <a:bodyPr wrap="square" rtlCol="0">
            <a:spAutoFit/>
          </a:bodyPr>
          <a:lstStyle/>
          <a:p>
            <a:pPr lvl="0" algn="just"/>
            <a:r>
              <a:rPr lang="en-US" sz="2400" b="1" i="1" dirty="0" err="1">
                <a:solidFill>
                  <a:prstClr val="black"/>
                </a:solidFill>
                <a:latin typeface="Times New Roman" panose="02020603050405020304" pitchFamily="18" charset="0"/>
                <a:cs typeface="Times New Roman" panose="02020603050405020304" pitchFamily="18" charset="0"/>
              </a:rPr>
              <a:t>Muốn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tạo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sự</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khác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có</a:t>
            </a:r>
            <a:r>
              <a:rPr lang="en-US" sz="2400" b="1" i="1" dirty="0">
                <a:solidFill>
                  <a:prstClr val="black"/>
                </a:solidFill>
                <a:latin typeface="Times New Roman" panose="02020603050405020304" pitchFamily="18" charset="0"/>
                <a:cs typeface="Times New Roman" panose="02020603050405020304" pitchFamily="18" charset="0"/>
              </a:rPr>
              <a:t> ý </a:t>
            </a:r>
            <a:r>
              <a:rPr lang="en-US" sz="2400" b="1" i="1" dirty="0" err="1">
                <a:solidFill>
                  <a:prstClr val="black"/>
                </a:solidFill>
                <a:latin typeface="Times New Roman" panose="02020603050405020304" pitchFamily="18" charset="0"/>
                <a:cs typeface="Times New Roman" panose="02020603050405020304" pitchFamily="18" charset="0"/>
              </a:rPr>
              <a:t>nghĩa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phải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biết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nhận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thức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về</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giá</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trị</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2">
            <a:extLst>
              <a:ext uri="{FF2B5EF4-FFF2-40B4-BE49-F238E27FC236}">
                <a16:creationId xmlns:a16="http://schemas.microsoft.com/office/drawing/2014/main" id="{6FCE9369-CEDE-4E71-8BB9-F0775807F6D0}"/>
              </a:ext>
            </a:extLst>
          </p:cNvPr>
          <p:cNvSpPr txBox="1">
            <a:spLocks noChangeArrowheads="1"/>
          </p:cNvSpPr>
          <p:nvPr/>
        </p:nvSpPr>
        <p:spPr bwMode="auto">
          <a:xfrm>
            <a:off x="8089680" y="3266947"/>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02</a:t>
            </a:r>
          </a:p>
        </p:txBody>
      </p:sp>
      <p:sp>
        <p:nvSpPr>
          <p:cNvPr id="43" name="TextBox 76">
            <a:extLst>
              <a:ext uri="{FF2B5EF4-FFF2-40B4-BE49-F238E27FC236}">
                <a16:creationId xmlns:a16="http://schemas.microsoft.com/office/drawing/2014/main" id="{0528946B-4FE6-4E5D-909E-6A6467FDDC87}"/>
              </a:ext>
            </a:extLst>
          </p:cNvPr>
          <p:cNvSpPr txBox="1"/>
          <p:nvPr/>
        </p:nvSpPr>
        <p:spPr>
          <a:xfrm>
            <a:off x="8884922" y="3050372"/>
            <a:ext cx="2727958" cy="1569660"/>
          </a:xfrm>
          <a:prstGeom prst="rect">
            <a:avLst/>
          </a:prstGeom>
          <a:noFill/>
        </p:spPr>
        <p:txBody>
          <a:bodyPr wrap="square" rtlCol="0">
            <a:spAutoFit/>
          </a:bodyPr>
          <a:lstStyle/>
          <a:p>
            <a:pPr lvl="0" algn="just"/>
            <a:r>
              <a:rPr lang="en-US" sz="2400" b="1" i="1" dirty="0">
                <a:solidFill>
                  <a:prstClr val="black"/>
                </a:solidFill>
                <a:latin typeface="Times New Roman" panose="02020603050405020304" pitchFamily="18" charset="0"/>
                <a:cs typeface="Times New Roman" panose="02020603050405020304" pitchFamily="18" charset="0"/>
              </a:rPr>
              <a:t>M</a:t>
            </a:r>
            <a:r>
              <a:rPr lang="vi-VN" sz="2400" b="1" i="1" dirty="0">
                <a:solidFill>
                  <a:prstClr val="black"/>
                </a:solidFill>
                <a:latin typeface="Times New Roman" panose="02020603050405020304" pitchFamily="18" charset="0"/>
                <a:cs typeface="Times New Roman" panose="02020603050405020304" pitchFamily="18" charset="0"/>
              </a:rPr>
              <a:t>uốn tạo sự khác biệt có ý nghĩa, con người cần có trí tuệ</a:t>
            </a:r>
            <a:r>
              <a:rPr lang="en-US" sz="2400" b="1"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TextBox 32">
            <a:extLst>
              <a:ext uri="{FF2B5EF4-FFF2-40B4-BE49-F238E27FC236}">
                <a16:creationId xmlns:a16="http://schemas.microsoft.com/office/drawing/2014/main" id="{1DF6C800-02EA-4FC2-AFBC-549534BAEE38}"/>
              </a:ext>
            </a:extLst>
          </p:cNvPr>
          <p:cNvSpPr txBox="1">
            <a:spLocks noChangeArrowheads="1"/>
          </p:cNvSpPr>
          <p:nvPr/>
        </p:nvSpPr>
        <p:spPr bwMode="auto">
          <a:xfrm>
            <a:off x="7789007" y="4483099"/>
            <a:ext cx="601345" cy="584835"/>
          </a:xfrm>
          <a:prstGeom prst="rect">
            <a:avLst/>
          </a:prstGeom>
          <a:solidFill>
            <a:srgbClr val="418D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charset="-122"/>
                <a:cs typeface="Times New Roman" panose="02020603050405020304" pitchFamily="18" charset="0"/>
              </a:rPr>
              <a:t>04</a:t>
            </a:r>
          </a:p>
        </p:txBody>
      </p:sp>
      <p:sp>
        <p:nvSpPr>
          <p:cNvPr id="48" name="TextBox 76">
            <a:extLst>
              <a:ext uri="{FF2B5EF4-FFF2-40B4-BE49-F238E27FC236}">
                <a16:creationId xmlns:a16="http://schemas.microsoft.com/office/drawing/2014/main" id="{B6E4810B-74DF-40A1-B5D3-915E25CB9959}"/>
              </a:ext>
            </a:extLst>
          </p:cNvPr>
          <p:cNvSpPr txBox="1"/>
          <p:nvPr/>
        </p:nvSpPr>
        <p:spPr>
          <a:xfrm>
            <a:off x="8381998" y="4708268"/>
            <a:ext cx="3322593" cy="1569660"/>
          </a:xfrm>
          <a:prstGeom prst="rect">
            <a:avLst/>
          </a:prstGeom>
          <a:noFill/>
        </p:spPr>
        <p:txBody>
          <a:bodyPr wrap="square" rtlCol="0">
            <a:spAutoFit/>
          </a:bodyPr>
          <a:lstStyle/>
          <a:p>
            <a:pPr lvl="0" algn="just">
              <a:tabLst>
                <a:tab pos="412115" algn="l"/>
              </a:tabLst>
            </a:pP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Muốn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tạo</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nên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khác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biệt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ý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nghĩa</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phải</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các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năng</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lực</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cần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thiết</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có</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bản</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lĩnh</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sự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a:t>
            </a:r>
            <a:r>
              <a:rPr lang="en-US" sz="2400" b="1" kern="100" dirty="0" err="1">
                <a:solidFill>
                  <a:srgbClr val="000000"/>
                </a:solidFill>
                <a:latin typeface="Times New Roman" panose="02020603050405020304" pitchFamily="18" charset="0"/>
                <a:ea typeface="SimSun" panose="02010600030101010101" pitchFamily="2" charset="-122"/>
                <a:sym typeface="Wingdings" panose="05000000000000000000" pitchFamily="2" charset="2"/>
              </a:rPr>
              <a:t>tự</a:t>
            </a:r>
            <a:r>
              <a:rPr lang="en-US" sz="24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tin.</a:t>
            </a:r>
            <a:endParaRPr kumimoji="0" lang="en-US" sz="20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2884170" y="327636"/>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447397" y="84400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6" name="Picture 15">
            <a:extLst>
              <a:ext uri="{FF2B5EF4-FFF2-40B4-BE49-F238E27FC236}">
                <a16:creationId xmlns:a16="http://schemas.microsoft.com/office/drawing/2014/main" id="{D8621404-5270-44D6-B1C9-B563C18510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781" l="10000" r="90000">
                        <a14:foregroundMark x1="42969" y1="93125" x2="42969" y2="93125"/>
                        <a14:foregroundMark x1="40156" y1="93125" x2="40156" y2="93125"/>
                        <a14:foregroundMark x1="48281" y1="95781" x2="48281" y2="95781"/>
                        <a14:foregroundMark x1="52344" y1="93125" x2="52344" y2="93125"/>
                      </a14:backgroundRemoval>
                    </a14:imgEffect>
                  </a14:imgLayer>
                </a14:imgProps>
              </a:ext>
            </a:extLst>
          </a:blip>
          <a:stretch>
            <a:fillRect/>
          </a:stretch>
        </p:blipFill>
        <p:spPr>
          <a:xfrm>
            <a:off x="-1297463" y="2038996"/>
            <a:ext cx="5600283" cy="4732461"/>
          </a:xfrm>
          <a:prstGeom prst="rect">
            <a:avLst/>
          </a:prstGeom>
        </p:spPr>
      </p:pic>
      <p:pic>
        <p:nvPicPr>
          <p:cNvPr id="17" name="Picture 16">
            <a:extLst>
              <a:ext uri="{FF2B5EF4-FFF2-40B4-BE49-F238E27FC236}">
                <a16:creationId xmlns:a16="http://schemas.microsoft.com/office/drawing/2014/main" id="{AEBFAD1D-0DD5-4415-BB19-DB48638C9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6970790" y="137362"/>
            <a:ext cx="3133430" cy="3133430"/>
          </a:xfrm>
          <a:prstGeom prst="rect">
            <a:avLst/>
          </a:prstGeom>
        </p:spPr>
      </p:pic>
      <p:pic>
        <p:nvPicPr>
          <p:cNvPr id="18" name="Picture 17">
            <a:extLst>
              <a:ext uri="{FF2B5EF4-FFF2-40B4-BE49-F238E27FC236}">
                <a16:creationId xmlns:a16="http://schemas.microsoft.com/office/drawing/2014/main" id="{02C176D1-259C-45C5-8076-52F8562CE3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9578403" y="-35749"/>
            <a:ext cx="2634575" cy="2634575"/>
          </a:xfrm>
          <a:prstGeom prst="rect">
            <a:avLst/>
          </a:prstGeom>
        </p:spPr>
      </p:pic>
      <p:pic>
        <p:nvPicPr>
          <p:cNvPr id="19" name="Picture 18">
            <a:extLst>
              <a:ext uri="{FF2B5EF4-FFF2-40B4-BE49-F238E27FC236}">
                <a16:creationId xmlns:a16="http://schemas.microsoft.com/office/drawing/2014/main" id="{FCE50FB1-AD74-4015-8C4F-4ADA026FC6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0625" y1="28438" x2="30625" y2="28438"/>
                        <a14:foregroundMark x1="28750" y1="29375" x2="28750" y2="29375"/>
                        <a14:foregroundMark x1="28750" y1="29375" x2="28750" y2="29375"/>
                        <a14:foregroundMark x1="37344" y1="22344" x2="37344" y2="22344"/>
                        <a14:foregroundMark x1="46875" y1="19219" x2="46875" y2="19219"/>
                        <a14:foregroundMark x1="56250" y1="21719" x2="56250" y2="21719"/>
                        <a14:foregroundMark x1="62187" y1="28125" x2="62187" y2="28125"/>
                        <a14:foregroundMark x1="66406" y1="37656" x2="66406" y2="37656"/>
                      </a14:backgroundRemoval>
                    </a14:imgEffect>
                  </a14:imgLayer>
                </a14:imgProps>
              </a:ext>
            </a:extLst>
          </a:blip>
          <a:stretch>
            <a:fillRect/>
          </a:stretch>
        </p:blipFill>
        <p:spPr>
          <a:xfrm>
            <a:off x="185392" y="-35749"/>
            <a:ext cx="2634575" cy="2634575"/>
          </a:xfrm>
          <a:prstGeom prst="rect">
            <a:avLst/>
          </a:prstGeom>
        </p:spPr>
      </p:pic>
    </p:spTree>
    <p:extLst>
      <p:ext uri="{BB962C8B-B14F-4D97-AF65-F5344CB8AC3E}">
        <p14:creationId xmlns:p14="http://schemas.microsoft.com/office/powerpoint/2010/main" val="24325139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P spid="32" grpId="0" animBg="1"/>
      <p:bldP spid="35" grpId="0"/>
      <p:bldP spid="40" grpId="0" animBg="1"/>
      <p:bldP spid="43" grpId="0"/>
      <p:bldP spid="45" grpId="0" animBg="1"/>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III. </a:t>
            </a:r>
            <a:r>
              <a:rPr kumimoji="1" lang="en-US" altLang="zh-CN" sz="6000" b="1" dirty="0" err="1">
                <a:solidFill>
                  <a:prstClr val="white"/>
                </a:solidFill>
                <a:latin typeface="Times New Roman" panose="02020603050405020304" pitchFamily="18" charset="0"/>
                <a:cs typeface="Times New Roman" panose="02020603050405020304" pitchFamily="18" charset="0"/>
              </a:rPr>
              <a:t>Tổng</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kết</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67752175"/>
      </p:ext>
    </p:extLst>
  </p:cSld>
  <p:clrMapOvr>
    <a:masterClrMapping/>
  </p:clrMapOvr>
  <p:transition spd="slow" advClick="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2557759" y="1426845"/>
            <a:ext cx="8500110" cy="400431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4506852" y="2286817"/>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5470655" y="3154999"/>
            <a:ext cx="3612859"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vi-VN" sz="2400" dirty="0">
                <a:solidFill>
                  <a:prstClr val="black"/>
                </a:solidFill>
                <a:latin typeface="Times New Roman" panose="02020603050405020304" pitchFamily="18" charset="0"/>
                <a:cs typeface="Times New Roman" panose="02020603050405020304" pitchFamily="18" charset="0"/>
              </a:rPr>
              <a:t>Văn bản có ý nghĩa gì? Nêu những đặc sắc nghệ thuật của VB?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380E409-6E63-45EF-8963-AE89B45D5CCA}"/>
              </a:ext>
            </a:extLst>
          </p:cNvPr>
          <p:cNvPicPr>
            <a:picLocks noChangeAspect="1"/>
          </p:cNvPicPr>
          <p:nvPr/>
        </p:nvPicPr>
        <p:blipFill>
          <a:blip r:embed="rId4"/>
          <a:stretch>
            <a:fillRect/>
          </a:stretch>
        </p:blipFill>
        <p:spPr>
          <a:xfrm>
            <a:off x="921767" y="3304348"/>
            <a:ext cx="3784457" cy="3042168"/>
          </a:xfrm>
          <a:prstGeom prst="rect">
            <a:avLst/>
          </a:prstGeom>
        </p:spPr>
      </p:pic>
      <p:pic>
        <p:nvPicPr>
          <p:cNvPr id="3" name="Picture 2">
            <a:extLst>
              <a:ext uri="{FF2B5EF4-FFF2-40B4-BE49-F238E27FC236}">
                <a16:creationId xmlns:a16="http://schemas.microsoft.com/office/drawing/2014/main" id="{EF04A8A8-E659-4016-99DB-C7B7734F9D48}"/>
              </a:ext>
            </a:extLst>
          </p:cNvPr>
          <p:cNvPicPr>
            <a:picLocks noChangeAspect="1"/>
          </p:cNvPicPr>
          <p:nvPr/>
        </p:nvPicPr>
        <p:blipFill>
          <a:blip r:embed="rId5"/>
          <a:stretch>
            <a:fillRect/>
          </a:stretch>
        </p:blipFill>
        <p:spPr>
          <a:xfrm>
            <a:off x="9155415" y="271762"/>
            <a:ext cx="2633700" cy="2633700"/>
          </a:xfrm>
          <a:prstGeom prst="rect">
            <a:avLst/>
          </a:prstGeom>
        </p:spPr>
      </p:pic>
      <p:pic>
        <p:nvPicPr>
          <p:cNvPr id="10" name="Picture 9">
            <a:extLst>
              <a:ext uri="{FF2B5EF4-FFF2-40B4-BE49-F238E27FC236}">
                <a16:creationId xmlns:a16="http://schemas.microsoft.com/office/drawing/2014/main" id="{5D251D95-921B-4930-B914-F831DFE3479B}"/>
              </a:ext>
            </a:extLst>
          </p:cNvPr>
          <p:cNvPicPr>
            <a:picLocks noChangeAspect="1"/>
          </p:cNvPicPr>
          <p:nvPr/>
        </p:nvPicPr>
        <p:blipFill>
          <a:blip r:embed="rId5"/>
          <a:stretch>
            <a:fillRect/>
          </a:stretch>
        </p:blipFill>
        <p:spPr>
          <a:xfrm>
            <a:off x="1629606" y="0"/>
            <a:ext cx="2633700" cy="2633700"/>
          </a:xfrm>
          <a:prstGeom prst="rect">
            <a:avLst/>
          </a:prstGeom>
        </p:spPr>
      </p:pic>
      <p:pic>
        <p:nvPicPr>
          <p:cNvPr id="11" name="Picture 10">
            <a:extLst>
              <a:ext uri="{FF2B5EF4-FFF2-40B4-BE49-F238E27FC236}">
                <a16:creationId xmlns:a16="http://schemas.microsoft.com/office/drawing/2014/main" id="{9128F2F4-5317-4D4A-97CD-3EBFC9753EA5}"/>
              </a:ext>
            </a:extLst>
          </p:cNvPr>
          <p:cNvPicPr>
            <a:picLocks noChangeAspect="1"/>
          </p:cNvPicPr>
          <p:nvPr/>
        </p:nvPicPr>
        <p:blipFill>
          <a:blip r:embed="rId5"/>
          <a:stretch>
            <a:fillRect/>
          </a:stretch>
        </p:blipFill>
        <p:spPr>
          <a:xfrm>
            <a:off x="5191459" y="256615"/>
            <a:ext cx="2633700" cy="2633700"/>
          </a:xfrm>
          <a:prstGeom prst="rect">
            <a:avLst/>
          </a:prstGeom>
        </p:spPr>
      </p:pic>
    </p:spTree>
    <p:extLst>
      <p:ext uri="{BB962C8B-B14F-4D97-AF65-F5344CB8AC3E}">
        <p14:creationId xmlns:p14="http://schemas.microsoft.com/office/powerpoint/2010/main" val="2405032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22" descr="图片包含 餐桌&#10;&#10;描述已自动生成">
            <a:extLst>
              <a:ext uri="{FF2B5EF4-FFF2-40B4-BE49-F238E27FC236}">
                <a16:creationId xmlns:a16="http://schemas.microsoft.com/office/drawing/2014/main" id="{D1649306-D634-4720-9B1E-B0BEA8F8A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5" t="47556" r="14830"/>
          <a:stretch/>
        </p:blipFill>
        <p:spPr>
          <a:xfrm>
            <a:off x="566928" y="916361"/>
            <a:ext cx="8979408" cy="4576977"/>
          </a:xfrm>
          <a:prstGeom prst="rect">
            <a:avLst/>
          </a:prstGeom>
        </p:spPr>
      </p:pic>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1. </a:t>
            </a:r>
            <a:r>
              <a:rPr kumimoji="0" lang="en-US" altLang="zh-CN" sz="3600" b="1" i="0"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Nội</a:t>
            </a:r>
            <a:r>
              <a:rPr kumimoji="0" lang="en-US" altLang="zh-CN"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dung</a:t>
            </a:r>
            <a:endParaRPr kumimoji="0" lang="zh-CN" altLang="en-US" sz="3600" b="1" i="0"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0364"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4"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295" t="18132" r="32688" b="39645"/>
          <a:stretch/>
        </p:blipFill>
        <p:spPr>
          <a:xfrm>
            <a:off x="3834851" y="2445972"/>
            <a:ext cx="2914967" cy="2895600"/>
          </a:xfrm>
          <a:prstGeom prst="rect">
            <a:avLst/>
          </a:prstGeom>
        </p:spPr>
      </p:pic>
      <p:sp>
        <p:nvSpPr>
          <p:cNvPr id="125" name="Rectangle 124">
            <a:extLst>
              <a:ext uri="{FF2B5EF4-FFF2-40B4-BE49-F238E27FC236}">
                <a16:creationId xmlns:a16="http://schemas.microsoft.com/office/drawing/2014/main" id="{96457EB2-0BDE-4016-8A11-AE11807C1BBD}"/>
              </a:ext>
            </a:extLst>
          </p:cNvPr>
          <p:cNvSpPr/>
          <p:nvPr/>
        </p:nvSpPr>
        <p:spPr>
          <a:xfrm>
            <a:off x="1985389" y="1962771"/>
            <a:ext cx="2295280" cy="2246769"/>
          </a:xfrm>
          <a:prstGeom prst="rect">
            <a:avLst/>
          </a:prstGeom>
        </p:spPr>
        <p:txBody>
          <a:bodyPr wrap="square">
            <a:spAutoFit/>
          </a:bodyPr>
          <a:lstStyle/>
          <a:p>
            <a:pPr lvl="0" algn="just">
              <a:defRPr/>
            </a:pPr>
            <a:r>
              <a:rPr lang="vi-VN" sz="2800" dirty="0">
                <a:solidFill>
                  <a:prstClr val="black"/>
                </a:solidFill>
                <a:latin typeface="Times New Roman" panose="02020603050405020304" pitchFamily="18" charset="0"/>
                <a:ea typeface="字魂36号-正文宋楷"/>
              </a:rPr>
              <a:t>Văn bản đề cập  đến vấn đề sự khác biệt ở mỗi người. </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mn-cs"/>
            </a:endParaRPr>
          </a:p>
        </p:txBody>
      </p:sp>
      <p:sp>
        <p:nvSpPr>
          <p:cNvPr id="126" name="Rectangle 125">
            <a:extLst>
              <a:ext uri="{FF2B5EF4-FFF2-40B4-BE49-F238E27FC236}">
                <a16:creationId xmlns:a16="http://schemas.microsoft.com/office/drawing/2014/main" id="{A068959C-36BE-46AB-973D-88219F4E71A9}"/>
              </a:ext>
            </a:extLst>
          </p:cNvPr>
          <p:cNvSpPr/>
          <p:nvPr/>
        </p:nvSpPr>
        <p:spPr>
          <a:xfrm>
            <a:off x="6288551" y="1886701"/>
            <a:ext cx="2520082" cy="2246769"/>
          </a:xfrm>
          <a:prstGeom prst="rect">
            <a:avLst/>
          </a:prstGeom>
        </p:spPr>
        <p:txBody>
          <a:bodyPr wrap="square">
            <a:spAutoFit/>
          </a:bodyPr>
          <a:lstStyle/>
          <a:p>
            <a:pPr lvl="0" algn="just">
              <a:defRPr/>
            </a:pPr>
            <a:r>
              <a:rPr lang="vi-VN" sz="2800" dirty="0">
                <a:solidFill>
                  <a:prstClr val="black"/>
                </a:solidFill>
                <a:latin typeface="Times New Roman" panose="02020603050405020304" pitchFamily="18" charset="0"/>
                <a:ea typeface="字魂36号-正文宋楷"/>
              </a:rPr>
              <a:t>Qua đó khẳng định sự khác biệt có ý nghĩa là sự khác biệt thực sự.</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Times New Roman" panose="02020603050405020304" pitchFamily="18" charset="0"/>
            </a:endParaRPr>
          </a:p>
        </p:txBody>
      </p:sp>
      <p:pic>
        <p:nvPicPr>
          <p:cNvPr id="127" name="图片 2">
            <a:extLst>
              <a:ext uri="{FF2B5EF4-FFF2-40B4-BE49-F238E27FC236}">
                <a16:creationId xmlns:a16="http://schemas.microsoft.com/office/drawing/2014/main" id="{A8AC5DC0-E8FA-452F-8FA2-49CB78DE1B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7775" y="2444097"/>
            <a:ext cx="5424939" cy="4680707"/>
          </a:xfrm>
          <a:prstGeom prst="rect">
            <a:avLst/>
          </a:prstGeom>
        </p:spPr>
      </p:pic>
    </p:spTree>
    <p:extLst>
      <p:ext uri="{BB962C8B-B14F-4D97-AF65-F5344CB8AC3E}">
        <p14:creationId xmlns:p14="http://schemas.microsoft.com/office/powerpoint/2010/main" val="33655421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5"/>
                                        </p:tgtEl>
                                        <p:attrNameLst>
                                          <p:attrName>style.visibility</p:attrName>
                                        </p:attrNameLst>
                                      </p:cBhvr>
                                      <p:to>
                                        <p:strVal val="visible"/>
                                      </p:to>
                                    </p:set>
                                    <p:anim calcmode="lin" valueType="num">
                                      <p:cBhvr additive="base">
                                        <p:cTn id="14" dur="500" fill="hold"/>
                                        <p:tgtEl>
                                          <p:spTgt spid="125"/>
                                        </p:tgtEl>
                                        <p:attrNameLst>
                                          <p:attrName>ppt_x</p:attrName>
                                        </p:attrNameLst>
                                      </p:cBhvr>
                                      <p:tavLst>
                                        <p:tav tm="0">
                                          <p:val>
                                            <p:strVal val="#ppt_x"/>
                                          </p:val>
                                        </p:tav>
                                        <p:tav tm="100000">
                                          <p:val>
                                            <p:strVal val="#ppt_x"/>
                                          </p:val>
                                        </p:tav>
                                      </p:tavLst>
                                    </p:anim>
                                    <p:anim calcmode="lin" valueType="num">
                                      <p:cBhvr additive="base">
                                        <p:cTn id="15" dur="500" fill="hold"/>
                                        <p:tgtEl>
                                          <p:spTgt spid="12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 calcmode="lin" valueType="num">
                                      <p:cBhvr additive="base">
                                        <p:cTn id="18" dur="500" fill="hold"/>
                                        <p:tgtEl>
                                          <p:spTgt spid="124"/>
                                        </p:tgtEl>
                                        <p:attrNameLst>
                                          <p:attrName>ppt_x</p:attrName>
                                        </p:attrNameLst>
                                      </p:cBhvr>
                                      <p:tavLst>
                                        <p:tav tm="0">
                                          <p:val>
                                            <p:strVal val="#ppt_x"/>
                                          </p:val>
                                        </p:tav>
                                        <p:tav tm="100000">
                                          <p:val>
                                            <p:strVal val="#ppt_x"/>
                                          </p:val>
                                        </p:tav>
                                      </p:tavLst>
                                    </p:anim>
                                    <p:anim calcmode="lin" valueType="num">
                                      <p:cBhvr additive="base">
                                        <p:cTn id="19"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randombar(horizontal)">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6">
                                            <p:txEl>
                                              <p:pRg st="0" end="0"/>
                                            </p:txEl>
                                          </p:spTgt>
                                        </p:tgtEl>
                                        <p:attrNameLst>
                                          <p:attrName>style.visibility</p:attrName>
                                        </p:attrNameLst>
                                      </p:cBhvr>
                                      <p:to>
                                        <p:strVal val="visible"/>
                                      </p:to>
                                    </p:set>
                                    <p:anim calcmode="lin" valueType="num">
                                      <p:cBhvr additive="base">
                                        <p:cTn id="29" dur="500" fill="hold"/>
                                        <p:tgtEl>
                                          <p:spTgt spid="1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randombar(horizontal)">
                                      <p:cBhvr>
                                        <p:cTn id="3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4221"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0" name="组合 4">
            <a:extLst>
              <a:ext uri="{FF2B5EF4-FFF2-40B4-BE49-F238E27FC236}">
                <a16:creationId xmlns:a16="http://schemas.microsoft.com/office/drawing/2014/main" id="{2CB314A3-C06B-4316-B130-93AFE41A0290}"/>
              </a:ext>
            </a:extLst>
          </p:cNvPr>
          <p:cNvGrpSpPr/>
          <p:nvPr/>
        </p:nvGrpSpPr>
        <p:grpSpPr>
          <a:xfrm>
            <a:off x="1115695" y="1261745"/>
            <a:ext cx="10530840" cy="4387850"/>
            <a:chOff x="1757" y="1987"/>
            <a:chExt cx="16584" cy="6910"/>
          </a:xfrm>
        </p:grpSpPr>
        <p:grpSp>
          <p:nvGrpSpPr>
            <p:cNvPr id="131" name="组合 2">
              <a:extLst>
                <a:ext uri="{FF2B5EF4-FFF2-40B4-BE49-F238E27FC236}">
                  <a16:creationId xmlns:a16="http://schemas.microsoft.com/office/drawing/2014/main" id="{1699C77B-E827-4D4E-82F6-7E5C8A99C556}"/>
                </a:ext>
              </a:extLst>
            </p:cNvPr>
            <p:cNvGrpSpPr/>
            <p:nvPr/>
          </p:nvGrpSpPr>
          <p:grpSpPr>
            <a:xfrm>
              <a:off x="1757" y="1987"/>
              <a:ext cx="16584" cy="6910"/>
              <a:chOff x="1130" y="2592"/>
              <a:chExt cx="16584" cy="6910"/>
            </a:xfrm>
          </p:grpSpPr>
          <p:sp>
            <p:nvSpPr>
              <p:cNvPr id="133" name="椭圆 8">
                <a:extLst>
                  <a:ext uri="{FF2B5EF4-FFF2-40B4-BE49-F238E27FC236}">
                    <a16:creationId xmlns:a16="http://schemas.microsoft.com/office/drawing/2014/main" id="{3E0119FD-1778-4476-9199-7585832961CD}"/>
                  </a:ext>
                </a:extLst>
              </p:cNvPr>
              <p:cNvSpPr/>
              <p:nvPr/>
            </p:nvSpPr>
            <p:spPr>
              <a:xfrm>
                <a:off x="1130" y="2592"/>
                <a:ext cx="6910" cy="6910"/>
              </a:xfrm>
              <a:prstGeom prst="ellipse">
                <a:avLst/>
              </a:prstGeom>
              <a:noFill/>
              <a:ln w="38100">
                <a:solidFill>
                  <a:srgbClr val="E2C4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A2220"/>
                  </a:solidFill>
                  <a:effectLst/>
                  <a:uLnTx/>
                  <a:uFillTx/>
                  <a:latin typeface="思源宋体 CN Medium" panose="02020500000000000000" charset="-122"/>
                  <a:ea typeface="思源宋体 CN Medium" panose="02020500000000000000" charset="-122"/>
                  <a:cs typeface="+mn-cs"/>
                </a:endParaRPr>
              </a:p>
            </p:txBody>
          </p:sp>
          <p:sp>
            <p:nvSpPr>
              <p:cNvPr id="134" name="文本框 9">
                <a:extLst>
                  <a:ext uri="{FF2B5EF4-FFF2-40B4-BE49-F238E27FC236}">
                    <a16:creationId xmlns:a16="http://schemas.microsoft.com/office/drawing/2014/main" id="{6532AA17-926F-4AF5-98E2-AF66F0D4D037}"/>
                  </a:ext>
                </a:extLst>
              </p:cNvPr>
              <p:cNvSpPr txBox="1"/>
              <p:nvPr/>
            </p:nvSpPr>
            <p:spPr>
              <a:xfrm>
                <a:off x="3779" y="2923"/>
                <a:ext cx="2423" cy="505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err="1">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Nghệ</a:t>
                </a:r>
                <a:r>
                  <a:rPr kumimoji="0" lang="en-US" altLang="zh-CN" sz="4400" b="1" i="0" u="none" strike="noStrike" kern="0" cap="none" spc="30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 </a:t>
                </a:r>
                <a:r>
                  <a:rPr kumimoji="0" lang="en-US" altLang="zh-CN" sz="4400" b="1" i="0" u="none" strike="noStrike" kern="0" cap="none" spc="300" normalizeH="0" baseline="0" noProof="0" dirty="0" err="1">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sym typeface="+mn-ea"/>
                  </a:rPr>
                  <a:t>thuật</a:t>
                </a:r>
                <a:endParaRPr kumimoji="0" lang="zh-CN" altLang="en-US" sz="4400" b="1" i="0" u="none" strike="noStrike" kern="0" cap="none" spc="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思源宋体 CN Medium" panose="02020500000000000000" charset="-122"/>
                  <a:cs typeface="Times New Roman" panose="02020603050405020304" pitchFamily="18" charset="0"/>
                </a:endParaRPr>
              </a:p>
            </p:txBody>
          </p:sp>
          <p:sp>
            <p:nvSpPr>
              <p:cNvPr id="138" name="文本框 22">
                <a:extLst>
                  <a:ext uri="{FF2B5EF4-FFF2-40B4-BE49-F238E27FC236}">
                    <a16:creationId xmlns:a16="http://schemas.microsoft.com/office/drawing/2014/main" id="{BB888B99-6243-463B-8B87-2DE3699C89CC}"/>
                  </a:ext>
                </a:extLst>
              </p:cNvPr>
              <p:cNvSpPr txBox="1"/>
              <p:nvPr/>
            </p:nvSpPr>
            <p:spPr>
              <a:xfrm>
                <a:off x="8973" y="6517"/>
                <a:ext cx="8371" cy="2860"/>
              </a:xfrm>
              <a:prstGeom prst="rect">
                <a:avLst/>
              </a:prstGeom>
              <a:noFill/>
            </p:spPr>
            <p:txBody>
              <a:bodyPr vert="horz" wrap="square" rtlCol="0">
                <a:spAutoFit/>
              </a:bodyPr>
              <a:lstStyle/>
              <a:p>
                <a:pPr algn="just"/>
                <a:r>
                  <a:rPr lang="nb-NO" sz="2800" dirty="0">
                    <a:latin typeface="Times New Roman" panose="02020603050405020304" pitchFamily="18" charset="0"/>
                    <a:cs typeface="Times New Roman" panose="02020603050405020304" pitchFamily="18" charset="0"/>
                  </a:rPr>
                  <a:t>- Cách triển khai từ bằng chứng thực tế để rút ra lí lẽ giúp cho vấn đề bàn luận trở nên nhẹ nhàng, gần gũi, không mang tính chất giáo lí.</a:t>
                </a:r>
              </a:p>
            </p:txBody>
          </p:sp>
          <p:sp>
            <p:nvSpPr>
              <p:cNvPr id="14" name="文本框 22">
                <a:extLst>
                  <a:ext uri="{FF2B5EF4-FFF2-40B4-BE49-F238E27FC236}">
                    <a16:creationId xmlns:a16="http://schemas.microsoft.com/office/drawing/2014/main" id="{3E86C31A-4696-46B7-98D9-74CD34822993}"/>
                  </a:ext>
                </a:extLst>
              </p:cNvPr>
              <p:cNvSpPr txBox="1"/>
              <p:nvPr/>
            </p:nvSpPr>
            <p:spPr>
              <a:xfrm>
                <a:off x="9343" y="3692"/>
                <a:ext cx="8371" cy="1503"/>
              </a:xfrm>
              <a:prstGeom prst="rect">
                <a:avLst/>
              </a:prstGeom>
              <a:noFill/>
            </p:spPr>
            <p:txBody>
              <a:bodyPr vert="horz" wrap="square" rtlCol="0">
                <a:spAutoFit/>
              </a:bodyPr>
              <a:lstStyle/>
              <a:p>
                <a:pPr algn="just"/>
                <a:r>
                  <a:rPr lang="nb-NO" sz="2800" dirty="0">
                    <a:latin typeface="Times New Roman" panose="02020603050405020304" pitchFamily="18" charset="0"/>
                    <a:cs typeface="Times New Roman" panose="02020603050405020304" pitchFamily="18" charset="0"/>
                  </a:rPr>
                  <a:t>- Lí lẽ, dẫn chứng phù hợp, cụ thể, có tính thuyết phục.</a:t>
                </a:r>
              </a:p>
            </p:txBody>
          </p:sp>
        </p:grpSp>
        <p:cxnSp>
          <p:nvCxnSpPr>
            <p:cNvPr id="132" name="直接连接符 29">
              <a:extLst>
                <a:ext uri="{FF2B5EF4-FFF2-40B4-BE49-F238E27FC236}">
                  <a16:creationId xmlns:a16="http://schemas.microsoft.com/office/drawing/2014/main" id="{EE45555A-9EE4-4A51-9A71-0AA1D0E32343}"/>
                </a:ext>
              </a:extLst>
            </p:cNvPr>
            <p:cNvCxnSpPr/>
            <p:nvPr/>
          </p:nvCxnSpPr>
          <p:spPr>
            <a:xfrm flipV="1">
              <a:off x="9775" y="5428"/>
              <a:ext cx="7862" cy="8"/>
            </a:xfrm>
            <a:prstGeom prst="line">
              <a:avLst/>
            </a:prstGeom>
            <a:ln w="38100" cmpd="sng">
              <a:solidFill>
                <a:srgbClr val="0070C0"/>
              </a:solidFill>
              <a:prstDash val="dash"/>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11617593-9600-4211-9FD2-EC0554829729}"/>
              </a:ext>
            </a:extLst>
          </p:cNvPr>
          <p:cNvPicPr>
            <a:picLocks noChangeAspect="1"/>
          </p:cNvPicPr>
          <p:nvPr/>
        </p:nvPicPr>
        <p:blipFill>
          <a:blip r:embed="rId7"/>
          <a:stretch>
            <a:fillRect/>
          </a:stretch>
        </p:blipFill>
        <p:spPr>
          <a:xfrm>
            <a:off x="7436942" y="-81495"/>
            <a:ext cx="2633700" cy="2633700"/>
          </a:xfrm>
          <a:prstGeom prst="rect">
            <a:avLst/>
          </a:prstGeom>
        </p:spPr>
      </p:pic>
      <p:pic>
        <p:nvPicPr>
          <p:cNvPr id="13" name="Picture 12">
            <a:extLst>
              <a:ext uri="{FF2B5EF4-FFF2-40B4-BE49-F238E27FC236}">
                <a16:creationId xmlns:a16="http://schemas.microsoft.com/office/drawing/2014/main" id="{A48A8D4C-BE11-4FD9-922D-834183189B94}"/>
              </a:ext>
            </a:extLst>
          </p:cNvPr>
          <p:cNvPicPr>
            <a:picLocks noChangeAspect="1"/>
          </p:cNvPicPr>
          <p:nvPr/>
        </p:nvPicPr>
        <p:blipFill>
          <a:blip r:embed="rId7"/>
          <a:stretch>
            <a:fillRect/>
          </a:stretch>
        </p:blipFill>
        <p:spPr>
          <a:xfrm>
            <a:off x="8959357" y="-196075"/>
            <a:ext cx="2633700" cy="2633700"/>
          </a:xfrm>
          <a:prstGeom prst="rect">
            <a:avLst/>
          </a:prstGeom>
        </p:spPr>
      </p:pic>
      <p:pic>
        <p:nvPicPr>
          <p:cNvPr id="4" name="Picture 3">
            <a:extLst>
              <a:ext uri="{FF2B5EF4-FFF2-40B4-BE49-F238E27FC236}">
                <a16:creationId xmlns:a16="http://schemas.microsoft.com/office/drawing/2014/main" id="{3781AFBF-BCCE-477F-8FBB-E0AA1022AA08}"/>
              </a:ext>
            </a:extLst>
          </p:cNvPr>
          <p:cNvPicPr>
            <a:picLocks noChangeAspect="1"/>
          </p:cNvPicPr>
          <p:nvPr/>
        </p:nvPicPr>
        <p:blipFill>
          <a:blip r:embed="rId8"/>
          <a:stretch>
            <a:fillRect/>
          </a:stretch>
        </p:blipFill>
        <p:spPr>
          <a:xfrm>
            <a:off x="-218832" y="3455670"/>
            <a:ext cx="3785944" cy="3042168"/>
          </a:xfrm>
          <a:prstGeom prst="rect">
            <a:avLst/>
          </a:prstGeom>
        </p:spPr>
      </p:pic>
    </p:spTree>
    <p:extLst>
      <p:ext uri="{BB962C8B-B14F-4D97-AF65-F5344CB8AC3E}">
        <p14:creationId xmlns:p14="http://schemas.microsoft.com/office/powerpoint/2010/main" val="27169374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wipe(down)">
                                      <p:cBhvr>
                                        <p:cTn id="14"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LUYỆN TẬP</a:t>
            </a:r>
          </a:p>
        </p:txBody>
      </p:sp>
    </p:spTree>
    <p:extLst>
      <p:ext uri="{BB962C8B-B14F-4D97-AF65-F5344CB8AC3E}">
        <p14:creationId xmlns:p14="http://schemas.microsoft.com/office/powerpoint/2010/main" val="3527694580"/>
      </p:ext>
    </p:extLst>
  </p:cSld>
  <p:clrMapOvr>
    <a:masterClrMapping/>
  </p:clrMapOvr>
  <p:transition spd="slow" advClick="0">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578498" y="177282"/>
            <a:ext cx="10935478" cy="630792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1.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Giong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 Mun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Mĩ</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Triều</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59174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5942226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0683" y="2091033"/>
            <a:ext cx="5833327" cy="1938992"/>
          </a:xfrm>
          <a:prstGeom prst="rect">
            <a:avLst/>
          </a:prstGeom>
          <a:noFill/>
        </p:spPr>
        <p:txBody>
          <a:bodyPr wrap="square" rtlCol="0">
            <a:spAutoFit/>
          </a:bodyPr>
          <a:lstStyle/>
          <a:p>
            <a:pPr lvl="0" algn="ctr">
              <a:defRPr/>
            </a:pPr>
            <a:r>
              <a:rPr kumimoji="1" lang="en-US" altLang="zh-CN" sz="6000" b="1" dirty="0">
                <a:solidFill>
                  <a:prstClr val="white"/>
                </a:solidFill>
                <a:latin typeface="Times New Roman" panose="02020603050405020304" pitchFamily="18" charset="0"/>
                <a:cs typeface="Times New Roman" panose="02020603050405020304" pitchFamily="18" charset="0"/>
              </a:rPr>
              <a:t>I. </a:t>
            </a:r>
            <a:r>
              <a:rPr kumimoji="1" lang="en-US" altLang="zh-CN" sz="6000" b="1" dirty="0" err="1">
                <a:solidFill>
                  <a:prstClr val="white"/>
                </a:solidFill>
                <a:latin typeface="Times New Roman" panose="02020603050405020304" pitchFamily="18" charset="0"/>
                <a:cs typeface="Times New Roman" panose="02020603050405020304" pitchFamily="18" charset="0"/>
              </a:rPr>
              <a:t>Đọc</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và</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tìm</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hiểu</a:t>
            </a:r>
            <a:r>
              <a:rPr kumimoji="1" lang="en-US" altLang="zh-CN" sz="6000" b="1" dirty="0">
                <a:solidFill>
                  <a:prstClr val="white"/>
                </a:solidFill>
                <a:latin typeface="Times New Roman" panose="02020603050405020304" pitchFamily="18" charset="0"/>
                <a:cs typeface="Times New Roman" panose="02020603050405020304" pitchFamily="18" charset="0"/>
              </a:rPr>
              <a:t> </a:t>
            </a:r>
            <a:r>
              <a:rPr kumimoji="1" lang="en-US" altLang="zh-CN" sz="6000" b="1" dirty="0" err="1">
                <a:solidFill>
                  <a:prstClr val="white"/>
                </a:solidFill>
                <a:latin typeface="Times New Roman" panose="02020603050405020304" pitchFamily="18" charset="0"/>
                <a:cs typeface="Times New Roman" panose="02020603050405020304" pitchFamily="18" charset="0"/>
              </a:rPr>
              <a:t>chung</a:t>
            </a:r>
            <a:endPar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29122207"/>
      </p:ext>
    </p:extLst>
  </p:cSld>
  <p:clrMapOvr>
    <a:masterClrMapping/>
  </p:clrMapOvr>
  <p:transition spd="slow" advClick="0">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1063689" y="929284"/>
            <a:ext cx="988030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57547" y="578796"/>
            <a:ext cx="55571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3. Thời</a:t>
            </a:r>
            <a:r>
              <a:rPr kumimoji="0" lang="nl-NL"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gian hoàn thành bài tập là bao lâu?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24 </a:t>
            </a:r>
            <a:r>
              <a:rPr lang="en-US" sz="2400" b="1" dirty="0" err="1">
                <a:solidFill>
                  <a:prstClr val="white"/>
                </a:solidFill>
                <a:latin typeface="Times New Roman" panose="02020603050405020304" pitchFamily="18" charset="0"/>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4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12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2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47196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49086" y="970670"/>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461665"/>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4. </a:t>
            </a:r>
            <a:r>
              <a:rPr lang="nl-NL" sz="2400" b="1" dirty="0">
                <a:solidFill>
                  <a:prstClr val="white"/>
                </a:solidFill>
                <a:latin typeface="Times New Roman" panose="02020603050405020304" pitchFamily="18" charset="0"/>
                <a:cs typeface="Times New Roman" panose="02020603050405020304" pitchFamily="18" charset="0"/>
              </a:rPr>
              <a:t>Mục đích của bài tập là gì?</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Làm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vệ</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trong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trường</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Không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được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rời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khỏi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phòng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học</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just"/>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Học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phải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bộc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lộ</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bản</a:t>
            </a:r>
            <a:r>
              <a:rPr lang="en-US" sz="2000" b="1" dirty="0">
                <a:solidFill>
                  <a:prstClr val="white"/>
                </a:solidFill>
                <a:latin typeface="Times New Roman" panose="02020603050405020304" pitchFamily="18" charset="0"/>
                <a:cs typeface="Times New Roman" panose="02020603050405020304" pitchFamily="18" charset="0"/>
              </a:rPr>
              <a:t> than, </a:t>
            </a:r>
            <a:r>
              <a:rPr lang="en-US" sz="2000" b="1" dirty="0" err="1">
                <a:solidFill>
                  <a:prstClr val="white"/>
                </a:solidFill>
                <a:latin typeface="Times New Roman" panose="02020603050405020304" pitchFamily="18" charset="0"/>
                <a:cs typeface="Times New Roman" panose="02020603050405020304" pitchFamily="18" charset="0"/>
              </a:rPr>
              <a:t>trở</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nên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biệt</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000" b="1" dirty="0" err="1">
                <a:solidFill>
                  <a:prstClr val="white"/>
                </a:solidFill>
                <a:latin typeface="Times New Roman" panose="02020603050405020304" pitchFamily="18" charset="0"/>
                <a:cs typeface="Times New Roman" panose="02020603050405020304" pitchFamily="18" charset="0"/>
              </a:rPr>
              <a:t>Phải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tập</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luyện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thể</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dục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thể</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thao</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1604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30424" y="970670"/>
            <a:ext cx="1000241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830997"/>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5. </a:t>
            </a:r>
            <a:r>
              <a:rPr lang="en-US" sz="2400" b="1" dirty="0" err="1">
                <a:solidFill>
                  <a:prstClr val="white"/>
                </a:solidFill>
                <a:latin typeface="Times New Roman" panose="02020603050405020304" pitchFamily="18" charset="0"/>
                <a:cs typeface="Times New Roman" panose="02020603050405020304" pitchFamily="18" charset="0"/>
              </a:rPr>
              <a:t>Văn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bản</a:t>
            </a:r>
            <a:r>
              <a:rPr lang="en-US" sz="2400" b="1" dirty="0">
                <a:solidFill>
                  <a:prstClr val="white"/>
                </a:solidFill>
                <a:latin typeface="Times New Roman" panose="02020603050405020304" pitchFamily="18" charset="0"/>
                <a:cs typeface="Times New Roman" panose="02020603050405020304" pitchFamily="18" charset="0"/>
              </a:rPr>
              <a:t> “Hai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thuộc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nào</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Biểu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cảm</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Thuyết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minh</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Tự</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sự</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000" b="1" noProof="0" dirty="0" err="1">
                <a:solidFill>
                  <a:prstClr val="white"/>
                </a:solidFill>
                <a:latin typeface="Times New Roman" panose="02020603050405020304" pitchFamily="18" charset="0"/>
                <a:cs typeface="Times New Roman" panose="02020603050405020304" pitchFamily="18" charset="0"/>
              </a:rPr>
              <a:t>Nghị</a:t>
            </a:r>
            <a:r>
              <a:rPr lang="en-US" sz="2000" b="1" noProof="0" dirty="0">
                <a:solidFill>
                  <a:prstClr val="white"/>
                </a:solidFill>
                <a:latin typeface="Times New Roman" panose="02020603050405020304" pitchFamily="18" charset="0"/>
                <a:cs typeface="Times New Roman" panose="02020603050405020304" pitchFamily="18" charset="0"/>
              </a:rPr>
              <a:t> </a:t>
            </a:r>
            <a:r>
              <a:rPr lang="en-US" sz="2000" b="1" noProof="0" dirty="0" err="1">
                <a:solidFill>
                  <a:prstClr val="white"/>
                </a:solidFill>
                <a:latin typeface="Times New Roman" panose="02020603050405020304" pitchFamily="18" charset="0"/>
                <a:cs typeface="Times New Roman" panose="02020603050405020304" pitchFamily="18" charset="0"/>
              </a:rPr>
              <a:t>luận</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1632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755780" y="970670"/>
            <a:ext cx="1060890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69293" y="565632"/>
            <a:ext cx="5557156" cy="830997"/>
          </a:xfrm>
          <a:prstGeom prst="rect">
            <a:avLst/>
          </a:prstGeom>
          <a:noFill/>
        </p:spPr>
        <p:txBody>
          <a:bodyPr wrap="square" rtlCol="0">
            <a:spAutoFit/>
          </a:bodyPr>
          <a:lstStyle/>
          <a:p>
            <a:pPr lvl="0" algn="ju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6. </a:t>
            </a:r>
            <a:r>
              <a:rPr lang="en-US" sz="2400" b="1" dirty="0" err="1">
                <a:solidFill>
                  <a:prstClr val="white"/>
                </a:solidFill>
                <a:latin typeface="Times New Roman" panose="02020603050405020304" pitchFamily="18" charset="0"/>
                <a:cs typeface="Times New Roman" panose="02020603050405020304" pitchFamily="18" charset="0"/>
              </a:rPr>
              <a:t>Số</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chọn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qua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giữ</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trật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tự</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2000" b="1" dirty="0" err="1">
                <a:solidFill>
                  <a:prstClr val="white"/>
                </a:solidFill>
                <a:latin typeface="Times New Roman" panose="02020603050405020304" pitchFamily="18" charset="0"/>
                <a:cs typeface="Times New Roman" panose="02020603050405020304" pitchFamily="18" charset="0"/>
              </a:rPr>
              <a:t>ngoại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hình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trang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phục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hành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động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quái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dị</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cử</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chỉ</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000" b="1" dirty="0" err="1">
                <a:solidFill>
                  <a:prstClr val="white"/>
                </a:solidFill>
                <a:latin typeface="Times New Roman" panose="02020603050405020304" pitchFamily="18" charset="0"/>
                <a:cs typeface="Times New Roman" panose="02020603050405020304" pitchFamily="18" charset="0"/>
              </a:rPr>
              <a:t>Làm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bài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tập</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toán</a:t>
            </a:r>
            <a:r>
              <a:rPr lang="en-US"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2371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886408" y="970670"/>
            <a:ext cx="984379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74499" y="487298"/>
            <a:ext cx="6019507" cy="830997"/>
          </a:xfrm>
          <a:prstGeom prst="rect">
            <a:avLst/>
          </a:prstGeom>
          <a:noFill/>
        </p:spPr>
        <p:txBody>
          <a:bodyPr wrap="square" rtlCol="0">
            <a:spAutoFit/>
          </a:bodyPr>
          <a:lstStyle/>
          <a:p>
            <a:pPr lvl="0">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7. </a:t>
            </a:r>
            <a:r>
              <a:rPr lang="en-US" sz="2400" b="1" dirty="0" err="1">
                <a:solidFill>
                  <a:prstClr val="white"/>
                </a:solidFill>
                <a:latin typeface="Times New Roman" panose="02020603050405020304" pitchFamily="18" charset="0"/>
                <a:cs typeface="Times New Roman" panose="02020603050405020304" pitchFamily="18" charset="0"/>
              </a:rPr>
              <a:t>Học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sinh</a:t>
            </a:r>
            <a:r>
              <a:rPr lang="en-US" sz="2400" b="1" dirty="0">
                <a:solidFill>
                  <a:prstClr val="white"/>
                </a:solidFill>
                <a:latin typeface="Times New Roman" panose="02020603050405020304" pitchFamily="18" charset="0"/>
                <a:cs typeface="Times New Roman" panose="02020603050405020304" pitchFamily="18" charset="0"/>
              </a:rPr>
              <a:t> J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của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bằng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err="1">
                <a:solidFill>
                  <a:prstClr val="white"/>
                </a:solidFill>
                <a:latin typeface="Times New Roman" panose="02020603050405020304" pitchFamily="18" charset="0"/>
                <a:cs typeface="Times New Roman" panose="02020603050405020304" pitchFamily="18" charset="0"/>
              </a:rPr>
              <a:t>Ngồi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im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lặng</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Cả</a:t>
            </a:r>
            <a:r>
              <a:rPr lang="en-US" sz="2400" b="1" dirty="0">
                <a:solidFill>
                  <a:prstClr val="white"/>
                </a:solidFill>
                <a:latin typeface="Times New Roman" panose="02020603050405020304" pitchFamily="18" charset="0"/>
                <a:cs typeface="Times New Roman" panose="02020603050405020304" pitchFamily="18" charset="0"/>
              </a:rPr>
              <a:t> A </a:t>
            </a:r>
            <a:r>
              <a:rPr lang="en-US" sz="2400" b="1" dirty="0" err="1">
                <a:solidFill>
                  <a:prstClr val="white"/>
                </a:solidFill>
                <a:latin typeface="Times New Roman" panose="02020603050405020304" pitchFamily="18" charset="0"/>
                <a:cs typeface="Times New Roman" panose="02020603050405020304" pitchFamily="18" charset="0"/>
              </a:rPr>
              <a:t>và</a:t>
            </a:r>
            <a:r>
              <a:rPr lang="en-US" sz="2400" b="1" dirty="0">
                <a:solidFill>
                  <a:prstClr val="white"/>
                </a:solidFill>
                <a:latin typeface="Times New Roman" panose="02020603050405020304" pitchFamily="18" charset="0"/>
                <a:cs typeface="Times New Roman" panose="02020603050405020304" pitchFamily="18" charset="0"/>
              </a:rPr>
              <a:t> B </a:t>
            </a:r>
            <a:r>
              <a:rPr lang="en-US" sz="2400" b="1" dirty="0" err="1">
                <a:solidFill>
                  <a:prstClr val="white"/>
                </a:solidFill>
                <a:latin typeface="Times New Roman" panose="02020603050405020304" pitchFamily="18" charset="0"/>
                <a:cs typeface="Times New Roman" panose="02020603050405020304" pitchFamily="18" charset="0"/>
              </a:rPr>
              <a:t>đều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đúng</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Giơ</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tay</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phát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biểu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trong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tất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cả</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tiết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học</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pt-BR" sz="2400" b="1" dirty="0">
                <a:solidFill>
                  <a:prstClr val="white"/>
                </a:solidFill>
                <a:latin typeface="Times New Roman" panose="02020603050405020304" pitchFamily="18" charset="0"/>
                <a:cs typeface="Times New Roman" panose="02020603050405020304" pitchFamily="18" charset="0"/>
              </a:rPr>
              <a:t>Cả A và B đều sai.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6770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2C497"/>
        </a:solidFill>
        <a:effectLst/>
      </p:bgPr>
    </p:bg>
    <p:spTree>
      <p:nvGrpSpPr>
        <p:cNvPr id="1" name=""/>
        <p:cNvGrpSpPr/>
        <p:nvPr/>
      </p:nvGrpSpPr>
      <p:grpSpPr>
        <a:xfrm>
          <a:off x="0" y="0"/>
          <a:ext cx="0" cy="0"/>
          <a:chOff x="0" y="0"/>
          <a:chExt cx="0" cy="0"/>
        </a:xfrm>
      </p:grpSpPr>
      <p:sp>
        <p:nvSpPr>
          <p:cNvPr id="8" name="矩形 7"/>
          <p:cNvSpPr/>
          <p:nvPr/>
        </p:nvSpPr>
        <p:spPr>
          <a:xfrm>
            <a:off x="615820" y="970670"/>
            <a:ext cx="10972800"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01833" y="629187"/>
            <a:ext cx="5557156" cy="830997"/>
          </a:xfrm>
          <a:prstGeom prst="rect">
            <a:avLst/>
          </a:prstGeom>
          <a:noFill/>
        </p:spPr>
        <p:txBody>
          <a:bodyPr wrap="square" rtlCol="0">
            <a:spAutoFit/>
          </a:bodyPr>
          <a:lstStyle/>
          <a:p>
            <a:pPr lvl="0" algn="just">
              <a:defRPr/>
            </a:pPr>
            <a:r>
              <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8. </a:t>
            </a:r>
            <a:r>
              <a:rPr lang="en-US" sz="2400" b="1" dirty="0" err="1">
                <a:solidFill>
                  <a:prstClr val="white"/>
                </a:solidFill>
                <a:latin typeface="Times New Roman" panose="02020603050405020304" pitchFamily="18" charset="0"/>
                <a:cs typeface="Times New Roman" panose="02020603050405020304" pitchFamily="18" charset="0"/>
              </a:rPr>
              <a:t>Tác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phân</a:t>
            </a:r>
            <a:r>
              <a:rPr lang="en-US" sz="2400" b="1" dirty="0">
                <a:solidFill>
                  <a:prstClr val="white"/>
                </a:solidFill>
                <a:latin typeface="Times New Roman" panose="02020603050405020304" pitchFamily="18" charset="0"/>
                <a:cs typeface="Times New Roman" panose="02020603050405020304" pitchFamily="18" charset="0"/>
              </a:rPr>
              <a:t> chia </a:t>
            </a:r>
            <a:r>
              <a:rPr lang="en-US" sz="2400" b="1" dirty="0" err="1">
                <a:solidFill>
                  <a:prstClr val="white"/>
                </a:solidFill>
                <a:latin typeface="Times New Roman" panose="02020603050405020304" pitchFamily="18" charset="0"/>
                <a:cs typeface="Times New Roman" panose="02020603050405020304" pitchFamily="18" charset="0"/>
              </a:rPr>
              <a:t>sự</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biệt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làm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mấy</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loại</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2000" b="1" dirty="0">
                <a:solidFill>
                  <a:prstClr val="white"/>
                </a:solidFill>
                <a:latin typeface="Times New Roman" panose="02020603050405020304" pitchFamily="18" charset="0"/>
                <a:cs typeface="Times New Roman" panose="02020603050405020304" pitchFamily="18" charset="0"/>
              </a:rPr>
              <a:t>1.</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2000" b="1" dirty="0">
                <a:solidFill>
                  <a:prstClr val="white"/>
                </a:solidFill>
                <a:latin typeface="Times New Roman" panose="02020603050405020304" pitchFamily="18" charset="0"/>
                <a:cs typeface="Times New Roman" panose="02020603050405020304" pitchFamily="18" charset="0"/>
              </a:rPr>
              <a:t>3</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2000" b="1" dirty="0">
                <a:solidFill>
                  <a:prstClr val="white"/>
                </a:solidFill>
                <a:latin typeface="Times New Roman" panose="02020603050405020304" pitchFamily="18" charset="0"/>
                <a:cs typeface="Times New Roman" panose="02020603050405020304" pitchFamily="18" charset="0"/>
              </a:rPr>
              <a:t>2</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2000" b="1" dirty="0">
                <a:solidFill>
                  <a:prstClr val="white"/>
                </a:solidFill>
                <a:latin typeface="Times New Roman" panose="02020603050405020304" pitchFamily="18" charset="0"/>
                <a:cs typeface="Times New Roman" panose="02020603050405020304" pitchFamily="18" charset="0"/>
              </a:rPr>
              <a:t>4</a:t>
            </a:r>
            <a:r>
              <a:rPr lang="vi-VN" sz="2000" b="1" dirty="0">
                <a:solidFill>
                  <a:prstClr val="white"/>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2906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VẬN DỤNG</a:t>
            </a:r>
          </a:p>
        </p:txBody>
      </p:sp>
    </p:spTree>
    <p:extLst>
      <p:ext uri="{BB962C8B-B14F-4D97-AF65-F5344CB8AC3E}">
        <p14:creationId xmlns:p14="http://schemas.microsoft.com/office/powerpoint/2010/main" val="1325423065"/>
      </p:ext>
    </p:extLst>
  </p:cSld>
  <p:clrMapOvr>
    <a:masterClrMapping/>
  </p:clrMapOvr>
  <p:transition spd="slow" advClick="0">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3"/>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3234997" y="14931"/>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Vận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dụng</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sp>
        <p:nvSpPr>
          <p:cNvPr id="48" name="矩形 4">
            <a:extLst>
              <a:ext uri="{FF2B5EF4-FFF2-40B4-BE49-F238E27FC236}">
                <a16:creationId xmlns:a16="http://schemas.microsoft.com/office/drawing/2014/main" id="{963EED14-6341-4940-87B9-9AF93B1A49A3}"/>
              </a:ext>
            </a:extLst>
          </p:cNvPr>
          <p:cNvSpPr/>
          <p:nvPr/>
        </p:nvSpPr>
        <p:spPr>
          <a:xfrm>
            <a:off x="3005477" y="1138505"/>
            <a:ext cx="4384112" cy="740780"/>
          </a:xfrm>
          <a:prstGeom prst="rect">
            <a:avLst/>
          </a:prstGeom>
          <a:blipFill>
            <a:blip r:embed="rId4"/>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49" name="矩形 5">
            <a:extLst>
              <a:ext uri="{FF2B5EF4-FFF2-40B4-BE49-F238E27FC236}">
                <a16:creationId xmlns:a16="http://schemas.microsoft.com/office/drawing/2014/main" id="{E0E35994-1D6A-4E97-9670-FE864E747601}"/>
              </a:ext>
            </a:extLst>
          </p:cNvPr>
          <p:cNvSpPr/>
          <p:nvPr/>
        </p:nvSpPr>
        <p:spPr>
          <a:xfrm>
            <a:off x="2854063" y="1058447"/>
            <a:ext cx="4665031" cy="900896"/>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50" name="文本框 6">
            <a:extLst>
              <a:ext uri="{FF2B5EF4-FFF2-40B4-BE49-F238E27FC236}">
                <a16:creationId xmlns:a16="http://schemas.microsoft.com/office/drawing/2014/main" id="{00F3414D-234C-4A04-BC3C-B4AFE685AD46}"/>
              </a:ext>
            </a:extLst>
          </p:cNvPr>
          <p:cNvSpPr txBox="1"/>
          <p:nvPr/>
        </p:nvSpPr>
        <p:spPr>
          <a:xfrm>
            <a:off x="3879962" y="1199681"/>
            <a:ext cx="4308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pt-BR"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lời các câu 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51" name="îsḷíḍé">
            <a:extLst>
              <a:ext uri="{FF2B5EF4-FFF2-40B4-BE49-F238E27FC236}">
                <a16:creationId xmlns:a16="http://schemas.microsoft.com/office/drawing/2014/main" id="{B1117E53-B2A8-4596-B9BA-2150D8B1E899}"/>
              </a:ext>
            </a:extLst>
          </p:cNvPr>
          <p:cNvSpPr/>
          <p:nvPr/>
        </p:nvSpPr>
        <p:spPr bwMode="auto">
          <a:xfrm>
            <a:off x="4232618" y="2056596"/>
            <a:ext cx="1470267" cy="1470267"/>
          </a:xfrm>
          <a:prstGeom prst="diamond">
            <a:avLst/>
          </a:prstGeom>
          <a:blipFill>
            <a:blip r:embed="rId4"/>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4870DAEE-C8A0-4375-80F5-1CC6F27F87FB}"/>
              </a:ext>
            </a:extLst>
          </p:cNvPr>
          <p:cNvSpPr>
            <a:spLocks noChangeAspect="1"/>
          </p:cNvSpPr>
          <p:nvPr/>
        </p:nvSpPr>
        <p:spPr bwMode="auto">
          <a:xfrm>
            <a:off x="4795845" y="2572960"/>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3" name="矩形 6">
            <a:extLst>
              <a:ext uri="{FF2B5EF4-FFF2-40B4-BE49-F238E27FC236}">
                <a16:creationId xmlns:a16="http://schemas.microsoft.com/office/drawing/2014/main" id="{2C3CFF0F-D03F-466E-9A6A-F2C1D7E66757}"/>
              </a:ext>
            </a:extLst>
          </p:cNvPr>
          <p:cNvSpPr/>
          <p:nvPr/>
        </p:nvSpPr>
        <p:spPr>
          <a:xfrm>
            <a:off x="6012730" y="2265766"/>
            <a:ext cx="4665030" cy="1153477"/>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C5842"/>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4" name="Synergistically utilize technically sound portals with frictionless chains. Dramatically customize…">
            <a:extLst>
              <a:ext uri="{FF2B5EF4-FFF2-40B4-BE49-F238E27FC236}">
                <a16:creationId xmlns:a16="http://schemas.microsoft.com/office/drawing/2014/main" id="{8127F517-56D3-49AD-9F19-E47A4F28B467}"/>
              </a:ext>
            </a:extLst>
          </p:cNvPr>
          <p:cNvSpPr txBox="1"/>
          <p:nvPr/>
        </p:nvSpPr>
        <p:spPr>
          <a:xfrm>
            <a:off x="6941995" y="2205855"/>
            <a:ext cx="4240239" cy="123110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vi-VN" sz="2000" b="1" dirty="0">
                <a:solidFill>
                  <a:prstClr val="black"/>
                </a:solidFill>
                <a:latin typeface="Times New Roman" panose="02020603050405020304" pitchFamily="18" charset="0"/>
              </a:rPr>
              <a:t>Theo em, bài học về sự khác biệt được rút ra từ văn bản này có phải chỉ có giá trị đối với lứa tuổi học sinh hay không? Vì sao</a:t>
            </a:r>
            <a:r>
              <a:rPr lang="en-US" sz="2000" b="1" dirty="0">
                <a:solidFill>
                  <a:prstClr val="black"/>
                </a:solidFill>
                <a:latin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等线 Light"/>
            </a:endParaRPr>
          </a:p>
        </p:txBody>
      </p:sp>
      <p:pic>
        <p:nvPicPr>
          <p:cNvPr id="55" name="图片 8">
            <a:extLst>
              <a:ext uri="{FF2B5EF4-FFF2-40B4-BE49-F238E27FC236}">
                <a16:creationId xmlns:a16="http://schemas.microsoft.com/office/drawing/2014/main" id="{91A99936-00A1-45E1-9331-79B6062D6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99272" flipH="1">
            <a:off x="5848737" y="2133742"/>
            <a:ext cx="1241604" cy="1241604"/>
          </a:xfrm>
          <a:prstGeom prst="rect">
            <a:avLst/>
          </a:prstGeom>
        </p:spPr>
      </p:pic>
      <p:sp>
        <p:nvSpPr>
          <p:cNvPr id="56" name="îsḷíḍé">
            <a:extLst>
              <a:ext uri="{FF2B5EF4-FFF2-40B4-BE49-F238E27FC236}">
                <a16:creationId xmlns:a16="http://schemas.microsoft.com/office/drawing/2014/main" id="{E10CFE5C-E1AC-457C-BF89-3093E7D788C1}"/>
              </a:ext>
            </a:extLst>
          </p:cNvPr>
          <p:cNvSpPr/>
          <p:nvPr/>
        </p:nvSpPr>
        <p:spPr bwMode="auto">
          <a:xfrm>
            <a:off x="4232618" y="3526863"/>
            <a:ext cx="1470267" cy="1470267"/>
          </a:xfrm>
          <a:prstGeom prst="diamond">
            <a:avLst/>
          </a:prstGeom>
          <a:blipFill>
            <a:blip r:embed="rId4"/>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7" name="right-arrowheads_44810">
            <a:extLst>
              <a:ext uri="{FF2B5EF4-FFF2-40B4-BE49-F238E27FC236}">
                <a16:creationId xmlns:a16="http://schemas.microsoft.com/office/drawing/2014/main" id="{270117F3-418D-421A-BD25-97E844EB0D2D}"/>
              </a:ext>
            </a:extLst>
          </p:cNvPr>
          <p:cNvSpPr>
            <a:spLocks noChangeAspect="1"/>
          </p:cNvSpPr>
          <p:nvPr/>
        </p:nvSpPr>
        <p:spPr bwMode="auto">
          <a:xfrm>
            <a:off x="4795845" y="404322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8" name="矩形 11">
            <a:extLst>
              <a:ext uri="{FF2B5EF4-FFF2-40B4-BE49-F238E27FC236}">
                <a16:creationId xmlns:a16="http://schemas.microsoft.com/office/drawing/2014/main" id="{6AB486A4-4EAB-401F-A2A2-F2C994AFC119}"/>
              </a:ext>
            </a:extLst>
          </p:cNvPr>
          <p:cNvSpPr/>
          <p:nvPr/>
        </p:nvSpPr>
        <p:spPr>
          <a:xfrm>
            <a:off x="5938994" y="3860828"/>
            <a:ext cx="5537145" cy="1159184"/>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59" name="Synergistically utilize technically sound portals with frictionless chains. Dramatically customize…">
            <a:extLst>
              <a:ext uri="{FF2B5EF4-FFF2-40B4-BE49-F238E27FC236}">
                <a16:creationId xmlns:a16="http://schemas.microsoft.com/office/drawing/2014/main" id="{3D26F665-9204-4964-9D73-BBD5CB99FA69}"/>
              </a:ext>
            </a:extLst>
          </p:cNvPr>
          <p:cNvSpPr txBox="1"/>
          <p:nvPr/>
        </p:nvSpPr>
        <p:spPr>
          <a:xfrm>
            <a:off x="7080034" y="3969815"/>
            <a:ext cx="4142943"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en-US" sz="2000" b="1" dirty="0">
                <a:solidFill>
                  <a:prstClr val="black"/>
                </a:solidFill>
                <a:latin typeface="Times New Roman" panose="02020603050405020304" pitchFamily="18" charset="0"/>
              </a:rPr>
              <a:t>V</a:t>
            </a:r>
            <a:r>
              <a:rPr lang="vi-VN" sz="2000" b="1" dirty="0">
                <a:solidFill>
                  <a:prstClr val="black"/>
                </a:solidFill>
                <a:latin typeface="Times New Roman" panose="02020603050405020304" pitchFamily="18" charset="0"/>
              </a:rPr>
              <a:t>iết đoạn văn  (5-7 câu) với câu mở đầu: Tôi không muốn khác biệt vô nghĩa.</a:t>
            </a:r>
            <a:endParaRPr kumimoji="0" lang="en-US" sz="2000" b="0" u="none" strike="noStrike" kern="1200" cap="none" spc="0" normalizeH="0" baseline="0" noProof="0" dirty="0">
              <a:ln>
                <a:noFill/>
              </a:ln>
              <a:solidFill>
                <a:prstClr val="black"/>
              </a:solidFill>
              <a:effectLst/>
              <a:uLnTx/>
              <a:uFillTx/>
              <a:latin typeface="等线 Light"/>
            </a:endParaRPr>
          </a:p>
        </p:txBody>
      </p:sp>
      <p:pic>
        <p:nvPicPr>
          <p:cNvPr id="60" name="图片 13">
            <a:extLst>
              <a:ext uri="{FF2B5EF4-FFF2-40B4-BE49-F238E27FC236}">
                <a16:creationId xmlns:a16="http://schemas.microsoft.com/office/drawing/2014/main" id="{2F11BD84-91E8-4704-B6E7-549B0BDCB4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99272" flipH="1">
            <a:off x="5848737" y="3604009"/>
            <a:ext cx="1241604" cy="1241604"/>
          </a:xfrm>
          <a:prstGeom prst="rect">
            <a:avLst/>
          </a:prstGeom>
        </p:spPr>
      </p:pic>
      <p:sp>
        <p:nvSpPr>
          <p:cNvPr id="62" name="right-arrowheads_44810">
            <a:extLst>
              <a:ext uri="{FF2B5EF4-FFF2-40B4-BE49-F238E27FC236}">
                <a16:creationId xmlns:a16="http://schemas.microsoft.com/office/drawing/2014/main" id="{A41659C4-F577-4571-B55E-5307C648A977}"/>
              </a:ext>
            </a:extLst>
          </p:cNvPr>
          <p:cNvSpPr>
            <a:spLocks noChangeAspect="1"/>
          </p:cNvSpPr>
          <p:nvPr/>
        </p:nvSpPr>
        <p:spPr bwMode="auto">
          <a:xfrm>
            <a:off x="4795845" y="5588167"/>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67" name="图片 32" descr="E:\设计\PPT\组 12.png组 12">
            <a:extLst>
              <a:ext uri="{FF2B5EF4-FFF2-40B4-BE49-F238E27FC236}">
                <a16:creationId xmlns:a16="http://schemas.microsoft.com/office/drawing/2014/main" id="{D72588FC-F731-4DEA-8315-5E0456917B65}"/>
              </a:ext>
            </a:extLst>
          </p:cNvPr>
          <p:cNvPicPr>
            <a:picLocks noChangeAspect="1"/>
          </p:cNvPicPr>
          <p:nvPr/>
        </p:nvPicPr>
        <p:blipFill>
          <a:blip r:embed="rId6"/>
          <a:srcRect/>
          <a:stretch>
            <a:fillRect/>
          </a:stretch>
        </p:blipFill>
        <p:spPr>
          <a:xfrm>
            <a:off x="9341158" y="0"/>
            <a:ext cx="2850842" cy="2049245"/>
          </a:xfrm>
          <a:prstGeom prst="rect">
            <a:avLst/>
          </a:prstGeom>
        </p:spPr>
      </p:pic>
      <p:pic>
        <p:nvPicPr>
          <p:cNvPr id="2" name="Picture 1">
            <a:extLst>
              <a:ext uri="{FF2B5EF4-FFF2-40B4-BE49-F238E27FC236}">
                <a16:creationId xmlns:a16="http://schemas.microsoft.com/office/drawing/2014/main" id="{F60B46D6-EA1C-4E33-B10C-9CE153E14871}"/>
              </a:ext>
            </a:extLst>
          </p:cNvPr>
          <p:cNvPicPr>
            <a:picLocks noChangeAspect="1"/>
          </p:cNvPicPr>
          <p:nvPr/>
        </p:nvPicPr>
        <p:blipFill>
          <a:blip r:embed="rId7"/>
          <a:stretch>
            <a:fillRect/>
          </a:stretch>
        </p:blipFill>
        <p:spPr>
          <a:xfrm>
            <a:off x="439381" y="3436961"/>
            <a:ext cx="3785944" cy="3042168"/>
          </a:xfrm>
          <a:prstGeom prst="rect">
            <a:avLst/>
          </a:prstGeom>
        </p:spPr>
      </p:pic>
    </p:spTree>
    <p:extLst>
      <p:ext uri="{BB962C8B-B14F-4D97-AF65-F5344CB8AC3E}">
        <p14:creationId xmlns:p14="http://schemas.microsoft.com/office/powerpoint/2010/main" val="260566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randombar(horizontal)">
                                      <p:cBhvr>
                                        <p:cTn id="14" dur="500"/>
                                        <p:tgtEl>
                                          <p:spTgt spid="4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randombar(horizont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randombar(horizontal)">
                                      <p:cBhvr>
                                        <p:cTn id="33" dur="500"/>
                                        <p:tgtEl>
                                          <p:spTgt spid="54"/>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14" presetClass="entr" presetSubtype="1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randombar(horizontal)">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randombar(horizontal)">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1000"/>
                                        <p:tgtEl>
                                          <p:spTgt spid="67"/>
                                        </p:tgtEl>
                                      </p:cBhvr>
                                    </p:animEffect>
                                    <p:anim calcmode="lin" valueType="num">
                                      <p:cBhvr>
                                        <p:cTn id="52" dur="1000" fill="hold"/>
                                        <p:tgtEl>
                                          <p:spTgt spid="67"/>
                                        </p:tgtEl>
                                        <p:attrNameLst>
                                          <p:attrName>ppt_x</p:attrName>
                                        </p:attrNameLst>
                                      </p:cBhvr>
                                      <p:tavLst>
                                        <p:tav tm="0">
                                          <p:val>
                                            <p:strVal val="#ppt_x"/>
                                          </p:val>
                                        </p:tav>
                                        <p:tav tm="100000">
                                          <p:val>
                                            <p:strVal val="#ppt_x"/>
                                          </p:val>
                                        </p:tav>
                                      </p:tavLst>
                                    </p:anim>
                                    <p:anim calcmode="lin" valueType="num">
                                      <p:cBhvr>
                                        <p:cTn id="5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p:bldP spid="51" grpId="0" animBg="1"/>
      <p:bldP spid="53" grpId="0" animBg="1"/>
      <p:bldP spid="54" grpId="0" animBg="1"/>
      <p:bldP spid="56" grpId="0" animBg="1"/>
      <p:bldP spid="58" grpId="0"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9340"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矩形 19">
            <a:extLst>
              <a:ext uri="{FF2B5EF4-FFF2-40B4-BE49-F238E27FC236}">
                <a16:creationId xmlns:a16="http://schemas.microsoft.com/office/drawing/2014/main" id="{2B9A3749-B20D-4B67-99FA-E41857917B9B}"/>
              </a:ext>
            </a:extLst>
          </p:cNvPr>
          <p:cNvSpPr/>
          <p:nvPr/>
        </p:nvSpPr>
        <p:spPr>
          <a:xfrm>
            <a:off x="903311" y="1779414"/>
            <a:ext cx="868102" cy="3854369"/>
          </a:xfrm>
          <a:prstGeom prst="rect">
            <a:avLst/>
          </a:prstGeom>
          <a:blipFill>
            <a:blip r:embed="rId7"/>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25" name="矩形 20">
            <a:extLst>
              <a:ext uri="{FF2B5EF4-FFF2-40B4-BE49-F238E27FC236}">
                <a16:creationId xmlns:a16="http://schemas.microsoft.com/office/drawing/2014/main" id="{7B6EEBF0-202D-4361-92E3-7E6BEC4BA959}"/>
              </a:ext>
            </a:extLst>
          </p:cNvPr>
          <p:cNvSpPr/>
          <p:nvPr/>
        </p:nvSpPr>
        <p:spPr>
          <a:xfrm>
            <a:off x="1755979" y="1779413"/>
            <a:ext cx="9508068" cy="4107917"/>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pic>
        <p:nvPicPr>
          <p:cNvPr id="127" name="图片 27">
            <a:extLst>
              <a:ext uri="{FF2B5EF4-FFF2-40B4-BE49-F238E27FC236}">
                <a16:creationId xmlns:a16="http://schemas.microsoft.com/office/drawing/2014/main" id="{ED3CD199-9E95-4C90-A8BD-36C6FBB5932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60691" y="2918331"/>
            <a:ext cx="561746" cy="1298756"/>
          </a:xfrm>
          <a:prstGeom prst="rect">
            <a:avLst/>
          </a:prstGeom>
        </p:spPr>
      </p:pic>
      <p:sp>
        <p:nvSpPr>
          <p:cNvPr id="131" name="矩形 26">
            <a:extLst>
              <a:ext uri="{FF2B5EF4-FFF2-40B4-BE49-F238E27FC236}">
                <a16:creationId xmlns:a16="http://schemas.microsoft.com/office/drawing/2014/main" id="{7DB625F2-FFAB-45F7-9C77-DEF6777E0B72}"/>
              </a:ext>
            </a:extLst>
          </p:cNvPr>
          <p:cNvSpPr/>
          <p:nvPr/>
        </p:nvSpPr>
        <p:spPr>
          <a:xfrm>
            <a:off x="1904955" y="1779411"/>
            <a:ext cx="9833079" cy="4107919"/>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132" name="Synergistically utilize technically sound portals with frictionless chains. Dramatically customize…">
            <a:extLst>
              <a:ext uri="{FF2B5EF4-FFF2-40B4-BE49-F238E27FC236}">
                <a16:creationId xmlns:a16="http://schemas.microsoft.com/office/drawing/2014/main" id="{D2B60B6B-19FA-4365-90EC-282E6C96393B}"/>
              </a:ext>
            </a:extLst>
          </p:cNvPr>
          <p:cNvSpPr txBox="1"/>
          <p:nvPr/>
        </p:nvSpPr>
        <p:spPr>
          <a:xfrm>
            <a:off x="2097248" y="1779412"/>
            <a:ext cx="9034061"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endParaRPr lang="en-US" sz="2000" b="1" dirty="0">
              <a:latin typeface="Times New Roman" panose="02020603050405020304" pitchFamily="18" charset="0"/>
              <a:cs typeface="Times New Roman" panose="02020603050405020304" pitchFamily="18" charset="0"/>
            </a:endParaRPr>
          </a:p>
          <a:p>
            <a:pPr marL="342900" indent="-342900" algn="just">
              <a:buFontTx/>
              <a:buChar char="-"/>
            </a:pP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kiến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than. </a:t>
            </a:r>
            <a:endParaRPr lang="vi-VN" sz="2000" b="1" dirty="0">
              <a:latin typeface="Times New Roman" panose="02020603050405020304" pitchFamily="18" charset="0"/>
              <a:cs typeface="Times New Roman" panose="02020603050405020304" pitchFamily="18" charset="0"/>
            </a:endParaRPr>
          </a:p>
        </p:txBody>
      </p:sp>
      <p:sp>
        <p:nvSpPr>
          <p:cNvPr id="10" name="Synergistically utilize technically sound portals with frictionless chains. Dramatically customize…">
            <a:extLst>
              <a:ext uri="{FF2B5EF4-FFF2-40B4-BE49-F238E27FC236}">
                <a16:creationId xmlns:a16="http://schemas.microsoft.com/office/drawing/2014/main" id="{EB67DB2D-972B-4EA8-A996-97AB43FCAC10}"/>
              </a:ext>
            </a:extLst>
          </p:cNvPr>
          <p:cNvSpPr txBox="1"/>
          <p:nvPr/>
        </p:nvSpPr>
        <p:spPr>
          <a:xfrm>
            <a:off x="2097247" y="3217817"/>
            <a:ext cx="9034061"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Giới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Phê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a:t>
            </a:r>
          </a:p>
          <a:p>
            <a:pPr marL="342900" indent="-342900" algn="just">
              <a:buFontTx/>
              <a:buChar char="-"/>
            </a:pP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than. </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2783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additive="base">
                                        <p:cTn id="12" dur="500" fill="hold"/>
                                        <p:tgtEl>
                                          <p:spTgt spid="127"/>
                                        </p:tgtEl>
                                        <p:attrNameLst>
                                          <p:attrName>ppt_x</p:attrName>
                                        </p:attrNameLst>
                                      </p:cBhvr>
                                      <p:tavLst>
                                        <p:tav tm="0">
                                          <p:val>
                                            <p:strVal val="#ppt_x"/>
                                          </p:val>
                                        </p:tav>
                                        <p:tav tm="100000">
                                          <p:val>
                                            <p:strVal val="#ppt_x"/>
                                          </p:val>
                                        </p:tav>
                                      </p:tavLst>
                                    </p:anim>
                                    <p:anim calcmode="lin" valueType="num">
                                      <p:cBhvr additive="base">
                                        <p:cTn id="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randombar(horizontal)">
                                      <p:cBhvr>
                                        <p:cTn id="18" dur="500"/>
                                        <p:tgtEl>
                                          <p:spTgt spid="1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randombar(horizontal)">
                                      <p:cBhvr>
                                        <p:cTn id="21" dur="500"/>
                                        <p:tgtEl>
                                          <p:spTgt spid="12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randombar(horizontal)">
                                      <p:cBhvr>
                                        <p:cTn id="24" dur="500"/>
                                        <p:tgtEl>
                                          <p:spTgt spid="1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31" grpId="0" animBg="1"/>
      <p:bldP spid="132"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4"/>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2328" r:id="rId5" imgW="114102" imgH="177492" progId="Equation.DSMT4">
                  <p:embed/>
                </p:oleObj>
              </mc:Choice>
              <mc:Fallback>
                <p:oleObj r:id="rId5"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矩形 19">
            <a:extLst>
              <a:ext uri="{FF2B5EF4-FFF2-40B4-BE49-F238E27FC236}">
                <a16:creationId xmlns:a16="http://schemas.microsoft.com/office/drawing/2014/main" id="{2B9A3749-B20D-4B67-99FA-E41857917B9B}"/>
              </a:ext>
            </a:extLst>
          </p:cNvPr>
          <p:cNvSpPr/>
          <p:nvPr/>
        </p:nvSpPr>
        <p:spPr>
          <a:xfrm>
            <a:off x="903311" y="1779414"/>
            <a:ext cx="868102" cy="3854369"/>
          </a:xfrm>
          <a:prstGeom prst="rect">
            <a:avLst/>
          </a:prstGeom>
          <a:blipFill>
            <a:blip r:embed="rId7"/>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25" name="矩形 20">
            <a:extLst>
              <a:ext uri="{FF2B5EF4-FFF2-40B4-BE49-F238E27FC236}">
                <a16:creationId xmlns:a16="http://schemas.microsoft.com/office/drawing/2014/main" id="{7B6EEBF0-202D-4361-92E3-7E6BEC4BA959}"/>
              </a:ext>
            </a:extLst>
          </p:cNvPr>
          <p:cNvSpPr/>
          <p:nvPr/>
        </p:nvSpPr>
        <p:spPr>
          <a:xfrm>
            <a:off x="1755979" y="1779413"/>
            <a:ext cx="9508068" cy="4107917"/>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pic>
        <p:nvPicPr>
          <p:cNvPr id="127" name="图片 27">
            <a:extLst>
              <a:ext uri="{FF2B5EF4-FFF2-40B4-BE49-F238E27FC236}">
                <a16:creationId xmlns:a16="http://schemas.microsoft.com/office/drawing/2014/main" id="{ED3CD199-9E95-4C90-A8BD-36C6FBB5932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60691" y="2918331"/>
            <a:ext cx="561746" cy="1298756"/>
          </a:xfrm>
          <a:prstGeom prst="rect">
            <a:avLst/>
          </a:prstGeom>
        </p:spPr>
      </p:pic>
      <p:sp>
        <p:nvSpPr>
          <p:cNvPr id="131" name="矩形 26">
            <a:extLst>
              <a:ext uri="{FF2B5EF4-FFF2-40B4-BE49-F238E27FC236}">
                <a16:creationId xmlns:a16="http://schemas.microsoft.com/office/drawing/2014/main" id="{7DB625F2-FFAB-45F7-9C77-DEF6777E0B72}"/>
              </a:ext>
            </a:extLst>
          </p:cNvPr>
          <p:cNvSpPr/>
          <p:nvPr/>
        </p:nvSpPr>
        <p:spPr>
          <a:xfrm>
            <a:off x="1904955" y="1779411"/>
            <a:ext cx="9833079" cy="4107919"/>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132" name="Synergistically utilize technically sound portals with frictionless chains. Dramatically customize…">
            <a:extLst>
              <a:ext uri="{FF2B5EF4-FFF2-40B4-BE49-F238E27FC236}">
                <a16:creationId xmlns:a16="http://schemas.microsoft.com/office/drawing/2014/main" id="{D2B60B6B-19FA-4365-90EC-282E6C96393B}"/>
              </a:ext>
            </a:extLst>
          </p:cNvPr>
          <p:cNvSpPr txBox="1"/>
          <p:nvPr/>
        </p:nvSpPr>
        <p:spPr>
          <a:xfrm>
            <a:off x="2097248" y="1917880"/>
            <a:ext cx="9034061" cy="406265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000" b="1" dirty="0">
                <a:latin typeface="+mj-lt"/>
              </a:rPr>
              <a:t>      </a:t>
            </a:r>
            <a:r>
              <a:rPr lang="vi-VN" sz="2000" dirty="0">
                <a:latin typeface="+mj-lt"/>
              </a:rPr>
              <a:t>Tôi không muốn khác biệt vô nghĩa vì nó tốn thời gian vô ích. Khác biệt vô nghĩa là khác biệt không mang lại giá trị gì cho cuộc sống của bạn hay những người xung quanh. Khác biệt vô nghĩa có thể là: ăn mặc dị hợm khác biệt với mọi người một cách vô lối, không chủ đề, chủ đích; kêu to những câu nói không đầu không cuối, gây rối trật tự công cộng... Thay vào đó bạn hãy tận hưởng thời gian của riêng mình với những khác biệt có nghĩa. Khác biệt có nghĩa là việc đầu tư thời gian nghiên cứu ý nghĩa, rèn dũa hành động của bản thân để tạo nên những giá trị về vật chất và tinh thần cho bản thân và người khác. Khác biệt có nghĩa có thể là: bạn yêu thích môn học, bạn nghiên cứu về môn học đó, bạn học giỏi môn học đó rồi chia sẻ kiến thức với mọi người; bạn đưa ra được chính kiến của mình giữa những ý kiến trái chiều nhau trong khi bàn luận 1 vấn đề, bạn bảo vệ ý kiến của mình tới cùng;... Khác biệt có nghĩa không phải là điều khó khăn, khác biệt có nghĩa là bạn chứng tỏ được những giá trị hữu dụng của bản thân bạn.</a:t>
            </a:r>
          </a:p>
          <a:p>
            <a:pPr algn="just"/>
            <a:endParaRPr lang="vi-VN" sz="2400" b="1" dirty="0">
              <a:latin typeface="+mj-lt"/>
            </a:endParaRPr>
          </a:p>
        </p:txBody>
      </p:sp>
    </p:spTree>
    <p:extLst>
      <p:ext uri="{BB962C8B-B14F-4D97-AF65-F5344CB8AC3E}">
        <p14:creationId xmlns:p14="http://schemas.microsoft.com/office/powerpoint/2010/main" val="37094462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additive="base">
                                        <p:cTn id="12" dur="500" fill="hold"/>
                                        <p:tgtEl>
                                          <p:spTgt spid="127"/>
                                        </p:tgtEl>
                                        <p:attrNameLst>
                                          <p:attrName>ppt_x</p:attrName>
                                        </p:attrNameLst>
                                      </p:cBhvr>
                                      <p:tavLst>
                                        <p:tav tm="0">
                                          <p:val>
                                            <p:strVal val="#ppt_x"/>
                                          </p:val>
                                        </p:tav>
                                        <p:tav tm="100000">
                                          <p:val>
                                            <p:strVal val="#ppt_x"/>
                                          </p:val>
                                        </p:tav>
                                      </p:tavLst>
                                    </p:anim>
                                    <p:anim calcmode="lin" valueType="num">
                                      <p:cBhvr additive="base">
                                        <p:cTn id="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randombar(horizontal)">
                                      <p:cBhvr>
                                        <p:cTn id="18" dur="500"/>
                                        <p:tgtEl>
                                          <p:spTgt spid="1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randombar(horizontal)">
                                      <p:cBhvr>
                                        <p:cTn id="21" dur="500"/>
                                        <p:tgtEl>
                                          <p:spTgt spid="12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randombar(horizontal)">
                                      <p:cBhvr>
                                        <p:cTn id="24" dur="500"/>
                                        <p:tgtEl>
                                          <p:spTgt spid="1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31" grpId="0" animBg="1"/>
      <p:bldP spid="1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2781715" y="1068221"/>
            <a:ext cx="6848590"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124388" y="1497428"/>
            <a:ext cx="3943223" cy="267765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en-US" sz="2400" dirty="0">
                <a:solidFill>
                  <a:prstClr val="black"/>
                </a:solidFill>
                <a:latin typeface="Times New Roman" panose="02020603050405020304" pitchFamily="18" charset="0"/>
                <a:cs typeface="Times New Roman" panose="02020603050405020304" pitchFamily="18" charset="0"/>
              </a:rPr>
              <a:t>Đ</a:t>
            </a:r>
            <a:r>
              <a:rPr lang="vi-VN" sz="2400" dirty="0">
                <a:solidFill>
                  <a:prstClr val="black"/>
                </a:solidFill>
                <a:latin typeface="Times New Roman" panose="02020603050405020304" pitchFamily="18" charset="0"/>
                <a:cs typeface="Times New Roman" panose="02020603050405020304" pitchFamily="18" charset="0"/>
              </a:rPr>
              <a:t>ọc to, rõ ràng, chậm rãi, giọng đọc khác nhau ở những đoạn bàn luận hay kể chuyện. Chú ý khi đọc theo dõi cột bên phải để nhận biết một số ý được bàn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
        <p:nvSpPr>
          <p:cNvPr id="12" name="文本框 1">
            <a:extLst>
              <a:ext uri="{FF2B5EF4-FFF2-40B4-BE49-F238E27FC236}">
                <a16:creationId xmlns:a16="http://schemas.microsoft.com/office/drawing/2014/main" id="{1D85F9C1-F7E3-46E2-B15C-52169F05C1AA}"/>
              </a:ext>
            </a:extLst>
          </p:cNvPr>
          <p:cNvSpPr txBox="1"/>
          <p:nvPr/>
        </p:nvSpPr>
        <p:spPr>
          <a:xfrm>
            <a:off x="4557395" y="511484"/>
            <a:ext cx="12795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1.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8370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22" descr="图片包含 餐桌&#10;&#10;描述已自动生成">
            <a:extLst>
              <a:ext uri="{FF2B5EF4-FFF2-40B4-BE49-F238E27FC236}">
                <a16:creationId xmlns:a16="http://schemas.microsoft.com/office/drawing/2014/main" id="{D1649306-D634-4720-9B1E-B0BEA8F8A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5" t="47556" r="14830"/>
          <a:stretch/>
        </p:blipFill>
        <p:spPr>
          <a:xfrm>
            <a:off x="566928" y="916361"/>
            <a:ext cx="8979408" cy="4576977"/>
          </a:xfrm>
          <a:prstGeom prst="rect">
            <a:avLst/>
          </a:prstGeom>
        </p:spPr>
      </p:pic>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5"/>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H</a:t>
            </a:r>
            <a:r>
              <a:rPr kumimoji="0" lang="vi-VN"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Ư</a:t>
            </a:r>
            <a:r>
              <a:rPr lang="en-US" altLang="zh-CN" sz="3600" b="1" u="sng" dirty="0">
                <a:solidFill>
                  <a:srgbClr val="C00000"/>
                </a:solidFill>
                <a:latin typeface="Times New Roman" panose="02020603050405020304" pitchFamily="18" charset="0"/>
                <a:ea typeface="字魂50号-白鸽天行体" panose="00000500000000000000" charset="-122"/>
                <a:cs typeface="Times New Roman" panose="02020603050405020304" pitchFamily="18" charset="0"/>
              </a:rPr>
              <a:t>ỚNG DẪN TỰ HỌC</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spid="_x0000_s11377" r:id="rId6" imgW="114102" imgH="177492" progId="Equation.DSMT4">
                  <p:embed/>
                </p:oleObj>
              </mc:Choice>
              <mc:Fallback>
                <p:oleObj r:id="rId6"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4"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295" t="18132" r="32688" b="39645"/>
          <a:stretch/>
        </p:blipFill>
        <p:spPr>
          <a:xfrm>
            <a:off x="3834851" y="2445972"/>
            <a:ext cx="2914967" cy="2895600"/>
          </a:xfrm>
          <a:prstGeom prst="rect">
            <a:avLst/>
          </a:prstGeom>
        </p:spPr>
      </p:pic>
      <p:sp>
        <p:nvSpPr>
          <p:cNvPr id="125" name="Rectangle 124">
            <a:extLst>
              <a:ext uri="{FF2B5EF4-FFF2-40B4-BE49-F238E27FC236}">
                <a16:creationId xmlns:a16="http://schemas.microsoft.com/office/drawing/2014/main" id="{96457EB2-0BDE-4016-8A11-AE11807C1BBD}"/>
              </a:ext>
            </a:extLst>
          </p:cNvPr>
          <p:cNvSpPr/>
          <p:nvPr/>
        </p:nvSpPr>
        <p:spPr>
          <a:xfrm>
            <a:off x="1826117" y="1804727"/>
            <a:ext cx="229528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字魂36号-正文宋楷"/>
              </a:rPr>
              <a:t>Hoàn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thành</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phần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viết</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đoạn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văn</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sưu</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tầm</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các</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tác</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phẩm</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cùng</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chủ</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đề</a:t>
            </a:r>
            <a:r>
              <a:rPr lang="en-US" sz="2800" dirty="0">
                <a:solidFill>
                  <a:prstClr val="black"/>
                </a:solidFill>
                <a:latin typeface="Times New Roman" panose="02020603050405020304" pitchFamily="18" charset="0"/>
                <a:ea typeface="字魂36号-正文宋楷"/>
              </a:rPr>
              <a:t>.</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mn-cs"/>
            </a:endParaRPr>
          </a:p>
        </p:txBody>
      </p:sp>
      <p:sp>
        <p:nvSpPr>
          <p:cNvPr id="126" name="Rectangle 125">
            <a:extLst>
              <a:ext uri="{FF2B5EF4-FFF2-40B4-BE49-F238E27FC236}">
                <a16:creationId xmlns:a16="http://schemas.microsoft.com/office/drawing/2014/main" id="{A068959C-36BE-46AB-973D-88219F4E71A9}"/>
              </a:ext>
            </a:extLst>
          </p:cNvPr>
          <p:cNvSpPr/>
          <p:nvPr/>
        </p:nvSpPr>
        <p:spPr>
          <a:xfrm>
            <a:off x="6389026" y="2163538"/>
            <a:ext cx="221549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字魂36号-正文宋楷"/>
                <a:cs typeface="+mn-cs"/>
              </a:rPr>
              <a:t>Chuẩn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bị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bài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mới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Thực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字魂36号-正文宋楷"/>
                <a:cs typeface="+mn-cs"/>
              </a:rPr>
              <a: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 </a:t>
            </a:r>
            <a:r>
              <a:rPr lang="en-US" sz="2800" dirty="0" err="1">
                <a:solidFill>
                  <a:prstClr val="black"/>
                </a:solidFill>
                <a:latin typeface="Times New Roman" panose="02020603050405020304" pitchFamily="18" charset="0"/>
                <a:ea typeface="字魂36号-正文宋楷"/>
              </a:rPr>
              <a:t>tiếng</a:t>
            </a:r>
            <a:r>
              <a:rPr lang="en-US" sz="2800" dirty="0">
                <a:solidFill>
                  <a:prstClr val="black"/>
                </a:solidFill>
                <a:latin typeface="Times New Roman" panose="02020603050405020304" pitchFamily="18" charset="0"/>
                <a:ea typeface="字魂36号-正文宋楷"/>
              </a:rPr>
              <a:t> </a:t>
            </a:r>
            <a:r>
              <a:rPr lang="en-US" sz="2800" dirty="0" err="1">
                <a:solidFill>
                  <a:prstClr val="black"/>
                </a:solidFill>
                <a:latin typeface="Times New Roman" panose="02020603050405020304" pitchFamily="18" charset="0"/>
                <a:ea typeface="字魂36号-正文宋楷"/>
              </a:rPr>
              <a:t>Việt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字魂36号-正文宋楷"/>
                <a:cs typeface="+mn-cs"/>
              </a:rPr>
              <a:t>.</a:t>
            </a:r>
            <a:endParaRPr kumimoji="0" lang="en-US" sz="2800" b="0" i="0" u="none" strike="noStrike" kern="1200" cap="none" spc="0" normalizeH="0" baseline="0" noProof="0" dirty="0">
              <a:ln>
                <a:noFill/>
              </a:ln>
              <a:solidFill>
                <a:prstClr val="black"/>
              </a:solidFill>
              <a:effectLst/>
              <a:uLnTx/>
              <a:uFillTx/>
              <a:latin typeface="Calibri"/>
              <a:ea typeface="字魂36号-正文宋楷"/>
              <a:cs typeface="Times New Roman" panose="02020603050405020304" pitchFamily="18" charset="0"/>
            </a:endParaRPr>
          </a:p>
        </p:txBody>
      </p:sp>
      <p:pic>
        <p:nvPicPr>
          <p:cNvPr id="127" name="图片 2">
            <a:extLst>
              <a:ext uri="{FF2B5EF4-FFF2-40B4-BE49-F238E27FC236}">
                <a16:creationId xmlns:a16="http://schemas.microsoft.com/office/drawing/2014/main" id="{A8AC5DC0-E8FA-452F-8FA2-49CB78DE1B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7775" y="2444097"/>
            <a:ext cx="5424939" cy="4680707"/>
          </a:xfrm>
          <a:prstGeom prst="rect">
            <a:avLst/>
          </a:prstGeom>
        </p:spPr>
      </p:pic>
    </p:spTree>
    <p:extLst>
      <p:ext uri="{BB962C8B-B14F-4D97-AF65-F5344CB8AC3E}">
        <p14:creationId xmlns:p14="http://schemas.microsoft.com/office/powerpoint/2010/main" val="13851995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5"/>
                                        </p:tgtEl>
                                        <p:attrNameLst>
                                          <p:attrName>style.visibility</p:attrName>
                                        </p:attrNameLst>
                                      </p:cBhvr>
                                      <p:to>
                                        <p:strVal val="visible"/>
                                      </p:to>
                                    </p:set>
                                    <p:anim calcmode="lin" valueType="num">
                                      <p:cBhvr additive="base">
                                        <p:cTn id="14" dur="500" fill="hold"/>
                                        <p:tgtEl>
                                          <p:spTgt spid="125"/>
                                        </p:tgtEl>
                                        <p:attrNameLst>
                                          <p:attrName>ppt_x</p:attrName>
                                        </p:attrNameLst>
                                      </p:cBhvr>
                                      <p:tavLst>
                                        <p:tav tm="0">
                                          <p:val>
                                            <p:strVal val="#ppt_x"/>
                                          </p:val>
                                        </p:tav>
                                        <p:tav tm="100000">
                                          <p:val>
                                            <p:strVal val="#ppt_x"/>
                                          </p:val>
                                        </p:tav>
                                      </p:tavLst>
                                    </p:anim>
                                    <p:anim calcmode="lin" valueType="num">
                                      <p:cBhvr additive="base">
                                        <p:cTn id="15" dur="500" fill="hold"/>
                                        <p:tgtEl>
                                          <p:spTgt spid="12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 calcmode="lin" valueType="num">
                                      <p:cBhvr additive="base">
                                        <p:cTn id="18" dur="500" fill="hold"/>
                                        <p:tgtEl>
                                          <p:spTgt spid="124"/>
                                        </p:tgtEl>
                                        <p:attrNameLst>
                                          <p:attrName>ppt_x</p:attrName>
                                        </p:attrNameLst>
                                      </p:cBhvr>
                                      <p:tavLst>
                                        <p:tav tm="0">
                                          <p:val>
                                            <p:strVal val="#ppt_x"/>
                                          </p:val>
                                        </p:tav>
                                        <p:tav tm="100000">
                                          <p:val>
                                            <p:strVal val="#ppt_x"/>
                                          </p:val>
                                        </p:tav>
                                      </p:tavLst>
                                    </p:anim>
                                    <p:anim calcmode="lin" valueType="num">
                                      <p:cBhvr additive="base">
                                        <p:cTn id="19"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randombar(horizontal)">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6">
                                            <p:txEl>
                                              <p:pRg st="0" end="0"/>
                                            </p:txEl>
                                          </p:spTgt>
                                        </p:tgtEl>
                                        <p:attrNameLst>
                                          <p:attrName>style.visibility</p:attrName>
                                        </p:attrNameLst>
                                      </p:cBhvr>
                                      <p:to>
                                        <p:strVal val="visible"/>
                                      </p:to>
                                    </p:set>
                                    <p:anim calcmode="lin" valueType="num">
                                      <p:cBhvr additive="base">
                                        <p:cTn id="29" dur="500" fill="hold"/>
                                        <p:tgtEl>
                                          <p:spTgt spid="1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randombar(horizontal)">
                                      <p:cBhvr>
                                        <p:cTn id="3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0" y="0"/>
            <a:ext cx="12169455" cy="6855460"/>
          </a:xfrm>
          <a:prstGeom prst="rect">
            <a:avLst/>
          </a:prstGeom>
        </p:spPr>
      </p:pic>
      <p:sp>
        <p:nvSpPr>
          <p:cNvPr id="8" name="文本框 1">
            <a:extLst>
              <a:ext uri="{FF2B5EF4-FFF2-40B4-BE49-F238E27FC236}">
                <a16:creationId xmlns:a16="http://schemas.microsoft.com/office/drawing/2014/main" id="{1B36518C-307B-416D-90B4-0C128B4983D2}"/>
              </a:ext>
            </a:extLst>
          </p:cNvPr>
          <p:cNvSpPr txBox="1"/>
          <p:nvPr/>
        </p:nvSpPr>
        <p:spPr>
          <a:xfrm>
            <a:off x="3881306" y="1997500"/>
            <a:ext cx="515489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CHÚC CÁC EM HỌC TỐT!</a:t>
            </a:r>
            <a:endParaRPr kumimoji="1"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6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938836" y="1068221"/>
            <a:ext cx="6482587"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80793" y="1644164"/>
            <a:ext cx="4589175" cy="2923877"/>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bản Hai loại khác biệt thuộc thể loại nào trong văn học?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pic>
        <p:nvPicPr>
          <p:cNvPr id="8" name="图片 10">
            <a:extLst>
              <a:ext uri="{FF2B5EF4-FFF2-40B4-BE49-F238E27FC236}">
                <a16:creationId xmlns:a16="http://schemas.microsoft.com/office/drawing/2014/main" id="{4D86EDC3-332A-4AB1-BACB-37C018272486}"/>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375610" y="1469390"/>
            <a:ext cx="6482587" cy="4492505"/>
          </a:xfrm>
          <a:prstGeom prst="rect">
            <a:avLst/>
          </a:prstGeom>
        </p:spPr>
      </p:pic>
      <p:sp>
        <p:nvSpPr>
          <p:cNvPr id="9" name="文本框 1">
            <a:extLst>
              <a:ext uri="{FF2B5EF4-FFF2-40B4-BE49-F238E27FC236}">
                <a16:creationId xmlns:a16="http://schemas.microsoft.com/office/drawing/2014/main" id="{4CEFFBF9-BB4F-4043-95C3-247189B899F2}"/>
              </a:ext>
            </a:extLst>
          </p:cNvPr>
          <p:cNvSpPr txBox="1"/>
          <p:nvPr/>
        </p:nvSpPr>
        <p:spPr>
          <a:xfrm>
            <a:off x="4492564" y="2468087"/>
            <a:ext cx="3928578" cy="169277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nl-NL"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loại nghị luận.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图片 10">
            <a:extLst>
              <a:ext uri="{FF2B5EF4-FFF2-40B4-BE49-F238E27FC236}">
                <a16:creationId xmlns:a16="http://schemas.microsoft.com/office/drawing/2014/main" id="{BD7C6C27-2750-4321-BE96-CE8E43A91BC7}"/>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271511" y="1277946"/>
            <a:ext cx="6482587" cy="4492505"/>
          </a:xfrm>
          <a:prstGeom prst="rect">
            <a:avLst/>
          </a:prstGeom>
        </p:spPr>
      </p:pic>
      <p:sp>
        <p:nvSpPr>
          <p:cNvPr id="11" name="文本框 1">
            <a:extLst>
              <a:ext uri="{FF2B5EF4-FFF2-40B4-BE49-F238E27FC236}">
                <a16:creationId xmlns:a16="http://schemas.microsoft.com/office/drawing/2014/main" id="{DFAA4B50-0F80-4F2E-AFE3-9F7510011CBD}"/>
              </a:ext>
            </a:extLst>
          </p:cNvPr>
          <p:cNvSpPr txBox="1"/>
          <p:nvPr/>
        </p:nvSpPr>
        <p:spPr>
          <a:xfrm>
            <a:off x="4333862" y="2095601"/>
            <a:ext cx="3928578" cy="230832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r>
              <a:rPr lang="nl-NL" sz="4000" dirty="0">
                <a:solidFill>
                  <a:prstClr val="black"/>
                </a:solidFill>
                <a:latin typeface="Times New Roman" panose="02020603050405020304" pitchFamily="18" charset="0"/>
                <a:cs typeface="Times New Roman" panose="02020603050405020304" pitchFamily="18" charset="0"/>
              </a:rPr>
              <a:t>Hãy nhắc lại khái niệm về văn bản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611002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p:bldP spid="9" grpId="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
            <a:extLst>
              <a:ext uri="{FF2B5EF4-FFF2-40B4-BE49-F238E27FC236}">
                <a16:creationId xmlns:a16="http://schemas.microsoft.com/office/drawing/2014/main" id="{170D89EF-37C0-4BFD-A8F3-369F1A27DD5E}"/>
              </a:ext>
            </a:extLst>
          </p:cNvPr>
          <p:cNvSpPr txBox="1"/>
          <p:nvPr/>
        </p:nvSpPr>
        <p:spPr>
          <a:xfrm>
            <a:off x="4557395" y="51148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Văn</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nghị</a:t>
            </a:r>
            <a:r>
              <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rPr>
              <a:t>luận</a:t>
            </a:r>
            <a:endParaRPr kumimoji="1"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5">
            <a:extLst>
              <a:ext uri="{FF2B5EF4-FFF2-40B4-BE49-F238E27FC236}">
                <a16:creationId xmlns:a16="http://schemas.microsoft.com/office/drawing/2014/main" id="{BEEDCFF6-0FAC-4C28-8E6A-DCE543CEB72D}"/>
              </a:ext>
            </a:extLst>
          </p:cNvPr>
          <p:cNvSpPr/>
          <p:nvPr/>
        </p:nvSpPr>
        <p:spPr>
          <a:xfrm>
            <a:off x="2505710" y="1469390"/>
            <a:ext cx="8500110" cy="4004310"/>
          </a:xfrm>
          <a:prstGeom prst="rect">
            <a:avLst/>
          </a:prstGeom>
          <a:solidFill>
            <a:schemeClr val="accent1">
              <a:lumMod val="20000"/>
              <a:lumOff val="8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8" name="矩形 2">
            <a:extLst>
              <a:ext uri="{FF2B5EF4-FFF2-40B4-BE49-F238E27FC236}">
                <a16:creationId xmlns:a16="http://schemas.microsoft.com/office/drawing/2014/main" id="{A560C7DA-C16F-4DA6-8E6D-388E8D81F52E}"/>
              </a:ext>
            </a:extLst>
          </p:cNvPr>
          <p:cNvSpPr/>
          <p:nvPr/>
        </p:nvSpPr>
        <p:spPr>
          <a:xfrm>
            <a:off x="3660145" y="1887310"/>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9" name="矩形 3">
            <a:extLst>
              <a:ext uri="{FF2B5EF4-FFF2-40B4-BE49-F238E27FC236}">
                <a16:creationId xmlns:a16="http://schemas.microsoft.com/office/drawing/2014/main" id="{C9EC1FBF-3CDA-4266-876E-BD4D568587CA}"/>
              </a:ext>
            </a:extLst>
          </p:cNvPr>
          <p:cNvSpPr/>
          <p:nvPr/>
        </p:nvSpPr>
        <p:spPr>
          <a:xfrm>
            <a:off x="4284139" y="1726985"/>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0" name="TextBox 9">
            <a:extLst>
              <a:ext uri="{FF2B5EF4-FFF2-40B4-BE49-F238E27FC236}">
                <a16:creationId xmlns:a16="http://schemas.microsoft.com/office/drawing/2014/main" id="{5C867391-DA62-460C-AB08-CE14BDCA3C02}"/>
              </a:ext>
            </a:extLst>
          </p:cNvPr>
          <p:cNvSpPr txBox="1"/>
          <p:nvPr/>
        </p:nvSpPr>
        <p:spPr>
          <a:xfrm>
            <a:off x="4095408" y="2043978"/>
            <a:ext cx="6451230" cy="807909"/>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Nhằm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khoa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矩形 5">
            <a:extLst>
              <a:ext uri="{FF2B5EF4-FFF2-40B4-BE49-F238E27FC236}">
                <a16:creationId xmlns:a16="http://schemas.microsoft.com/office/drawing/2014/main" id="{0874D7BE-2303-47A2-9928-68903FCEB750}"/>
              </a:ext>
            </a:extLst>
          </p:cNvPr>
          <p:cNvSpPr/>
          <p:nvPr/>
        </p:nvSpPr>
        <p:spPr>
          <a:xfrm>
            <a:off x="3660144" y="3601629"/>
            <a:ext cx="7091528" cy="919108"/>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32" name="矩形 6">
            <a:extLst>
              <a:ext uri="{FF2B5EF4-FFF2-40B4-BE49-F238E27FC236}">
                <a16:creationId xmlns:a16="http://schemas.microsoft.com/office/drawing/2014/main" id="{5B21F231-3C1E-4A5A-A4FD-B82523C01E4B}"/>
              </a:ext>
            </a:extLst>
          </p:cNvPr>
          <p:cNvSpPr/>
          <p:nvPr/>
        </p:nvSpPr>
        <p:spPr>
          <a:xfrm>
            <a:off x="4284138" y="3441304"/>
            <a:ext cx="3515319" cy="347723"/>
          </a:xfrm>
          <a:prstGeom prst="rect">
            <a:avLst/>
          </a:prstGeom>
          <a:solidFill>
            <a:srgbClr val="113760"/>
          </a:solid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ea typeface="等线 Light" panose="02010600030101010101" pitchFamily="2" charset="-122"/>
              <a:cs typeface="Times New Roman" panose="02020603050405020304" pitchFamily="18" charset="0"/>
              <a:sym typeface="+mn-lt"/>
            </a:endParaRPr>
          </a:p>
        </p:txBody>
      </p:sp>
      <p:sp>
        <p:nvSpPr>
          <p:cNvPr id="33" name="TextBox 12">
            <a:extLst>
              <a:ext uri="{FF2B5EF4-FFF2-40B4-BE49-F238E27FC236}">
                <a16:creationId xmlns:a16="http://schemas.microsoft.com/office/drawing/2014/main" id="{9336ACF3-4E7D-45E7-BBF4-E6DEDD86B84D}"/>
              </a:ext>
            </a:extLst>
          </p:cNvPr>
          <p:cNvSpPr txBox="1"/>
          <p:nvPr/>
        </p:nvSpPr>
        <p:spPr>
          <a:xfrm>
            <a:off x="4178934" y="3728650"/>
            <a:ext cx="6383048" cy="807909"/>
          </a:xfrm>
          <a:prstGeom prst="rect">
            <a:avLst/>
          </a:prstGeom>
          <a:noFill/>
        </p:spPr>
        <p:txBody>
          <a:bodyPr wrap="square" lIns="68577" tIns="34288" rIns="68577" bIns="34288" rtlCol="0">
            <a:spAutoFit/>
          </a:bodyPr>
          <a:lstStyle/>
          <a:p>
            <a:pPr lvl="0"/>
            <a:r>
              <a:rPr lang="en-US" sz="2400" dirty="0" err="1">
                <a:solidFill>
                  <a:prstClr val="black"/>
                </a:solidFill>
                <a:latin typeface="Times New Roman" panose="02020603050405020304" pitchFamily="18" charset="0"/>
                <a:cs typeface="Times New Roman" panose="02020603050405020304" pitchFamily="18" charset="0"/>
              </a:rPr>
              <a:t>Mục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đích</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thuyết phục để người đọc, người nghe đồng tình với ý kiến của mình.</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6" name="Picture 15">
            <a:extLst>
              <a:ext uri="{FF2B5EF4-FFF2-40B4-BE49-F238E27FC236}">
                <a16:creationId xmlns:a16="http://schemas.microsoft.com/office/drawing/2014/main" id="{70E3314C-5877-40CD-A9C3-9C83F3B57C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271514" y="2966743"/>
            <a:ext cx="3620534" cy="3620534"/>
          </a:xfrm>
          <a:prstGeom prst="rect">
            <a:avLst/>
          </a:prstGeom>
        </p:spPr>
      </p:pic>
    </p:spTree>
    <p:extLst>
      <p:ext uri="{BB962C8B-B14F-4D97-AF65-F5344CB8AC3E}">
        <p14:creationId xmlns:p14="http://schemas.microsoft.com/office/powerpoint/2010/main" val="2057423734"/>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5">
            <a:extLst>
              <a:ext uri="{FF2B5EF4-FFF2-40B4-BE49-F238E27FC236}">
                <a16:creationId xmlns:a16="http://schemas.microsoft.com/office/drawing/2014/main" id="{7835E972-B8C9-4FC0-AA8C-BF5BCAECED89}"/>
              </a:ext>
            </a:extLst>
          </p:cNvPr>
          <p:cNvSpPr/>
          <p:nvPr/>
        </p:nvSpPr>
        <p:spPr>
          <a:xfrm>
            <a:off x="3344942" y="1469390"/>
            <a:ext cx="7660878" cy="379889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1" name="îsḷíḍé">
            <a:extLst>
              <a:ext uri="{FF2B5EF4-FFF2-40B4-BE49-F238E27FC236}">
                <a16:creationId xmlns:a16="http://schemas.microsoft.com/office/drawing/2014/main" id="{748FD45A-B0A1-4809-9047-896D6C368620}"/>
              </a:ext>
            </a:extLst>
          </p:cNvPr>
          <p:cNvSpPr/>
          <p:nvPr/>
        </p:nvSpPr>
        <p:spPr bwMode="auto">
          <a:xfrm>
            <a:off x="1770576" y="1240970"/>
            <a:ext cx="1470267" cy="1470267"/>
          </a:xfrm>
          <a:prstGeom prst="diamond">
            <a:avLst/>
          </a:prstGeom>
          <a:blipFill>
            <a:blip r:embed="rId3"/>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字魂36号-正文宋楷"/>
              <a:cs typeface="+mn-cs"/>
            </a:endParaRPr>
          </a:p>
        </p:txBody>
      </p:sp>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2333803" y="1757334"/>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17" name="图片 10">
            <a:extLst>
              <a:ext uri="{FF2B5EF4-FFF2-40B4-BE49-F238E27FC236}">
                <a16:creationId xmlns:a16="http://schemas.microsoft.com/office/drawing/2014/main" id="{4DFB1828-0E9C-48A6-9BBC-C034E827AC4C}"/>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3938837" y="1068221"/>
            <a:ext cx="5691468" cy="4492505"/>
          </a:xfrm>
          <a:prstGeom prst="rect">
            <a:avLst/>
          </a:prstGeom>
        </p:spPr>
      </p:pic>
      <p:sp>
        <p:nvSpPr>
          <p:cNvPr id="18" name="文本框 1">
            <a:extLst>
              <a:ext uri="{FF2B5EF4-FFF2-40B4-BE49-F238E27FC236}">
                <a16:creationId xmlns:a16="http://schemas.microsoft.com/office/drawing/2014/main" id="{E725C04D-5350-44D8-83C0-E73CA5285799}"/>
              </a:ext>
            </a:extLst>
          </p:cNvPr>
          <p:cNvSpPr txBox="1"/>
          <p:nvPr/>
        </p:nvSpPr>
        <p:spPr>
          <a:xfrm>
            <a:off x="4898774" y="1766800"/>
            <a:ext cx="3612859" cy="230832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prstClr val="black"/>
                </a:solidFill>
                <a:latin typeface="Times New Roman" panose="02020603050405020304" pitchFamily="18" charset="0"/>
                <a:cs typeface="Times New Roman" panose="02020603050405020304" pitchFamily="18" charset="0"/>
              </a:rPr>
              <a:t>Nêu hiểu biết của em về tác giả?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E85FB7C-697F-484B-BE7E-FD1F8431CB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9556" l="3556" r="92889">
                        <a14:foregroundMark x1="17333" y1="76444" x2="17333" y2="76444"/>
                        <a14:foregroundMark x1="8444" y1="90667" x2="8444" y2="90667"/>
                        <a14:foregroundMark x1="4444" y1="84444" x2="4444" y2="84444"/>
                        <a14:foregroundMark x1="6222" y1="88444" x2="6222" y2="88444"/>
                        <a14:foregroundMark x1="3556" y1="86222" x2="3556" y2="86222"/>
                        <a14:foregroundMark x1="7556" y1="91556" x2="7556" y2="91556"/>
                        <a14:foregroundMark x1="7556" y1="93778" x2="8444" y2="95556"/>
                        <a14:foregroundMark x1="11556" y1="95556" x2="11556" y2="95556"/>
                        <a14:foregroundMark x1="20000" y1="97333" x2="21778" y2="97778"/>
                        <a14:foregroundMark x1="40444" y1="96889" x2="44000" y2="98222"/>
                        <a14:foregroundMark x1="49333" y1="99111" x2="49333" y2="99111"/>
                        <a14:foregroundMark x1="29333" y1="71111" x2="29333" y2="71111"/>
                        <a14:foregroundMark x1="27556" y1="68889" x2="27556" y2="68889"/>
                        <a14:foregroundMark x1="20444" y1="69333" x2="20444" y2="69333"/>
                        <a14:foregroundMark x1="12444" y1="70222" x2="12444" y2="70222"/>
                        <a14:foregroundMark x1="11111" y1="69778" x2="11111" y2="69778"/>
                        <a14:foregroundMark x1="10222" y1="69778" x2="9333" y2="69778"/>
                        <a14:foregroundMark x1="7111" y1="69778" x2="20444" y2="70222"/>
                        <a14:foregroundMark x1="20444" y1="70222" x2="23111" y2="69333"/>
                        <a14:foregroundMark x1="89778" y1="80000" x2="89778" y2="80000"/>
                        <a14:foregroundMark x1="93333" y1="80889" x2="93333" y2="80889"/>
                        <a14:foregroundMark x1="30222" y1="73333" x2="36889" y2="99556"/>
                        <a14:foregroundMark x1="36889" y1="99556" x2="36889" y2="99556"/>
                        <a14:foregroundMark x1="52000" y1="26222" x2="52000" y2="26222"/>
                        <a14:foregroundMark x1="49333" y1="27556" x2="49333" y2="27556"/>
                        <a14:foregroundMark x1="49333" y1="27556" x2="49333" y2="27556"/>
                        <a14:foregroundMark x1="43111" y1="37778" x2="43111" y2="37778"/>
                        <a14:foregroundMark x1="86667" y1="85778" x2="86667" y2="85778"/>
                        <a14:foregroundMark x1="84889" y1="90667" x2="84889" y2="92444"/>
                        <a14:foregroundMark x1="83556" y1="93778" x2="83556" y2="93778"/>
                        <a14:foregroundMark x1="84000" y1="83111" x2="84000" y2="83111"/>
                        <a14:foregroundMark x1="88000" y1="79556" x2="88000" y2="79556"/>
                        <a14:foregroundMark x1="88889" y1="79111" x2="88889" y2="79111"/>
                      </a14:backgroundRemoval>
                    </a14:imgEffect>
                  </a14:imgLayer>
                </a14:imgProps>
              </a:ext>
            </a:extLst>
          </a:blip>
          <a:stretch>
            <a:fillRect/>
          </a:stretch>
        </p:blipFill>
        <p:spPr>
          <a:xfrm>
            <a:off x="318302" y="2920962"/>
            <a:ext cx="3620534" cy="3620534"/>
          </a:xfrm>
          <a:prstGeom prst="rect">
            <a:avLst/>
          </a:prstGeom>
        </p:spPr>
      </p:pic>
    </p:spTree>
    <p:extLst>
      <p:ext uri="{BB962C8B-B14F-4D97-AF65-F5344CB8AC3E}">
        <p14:creationId xmlns:p14="http://schemas.microsoft.com/office/powerpoint/2010/main" val="9844558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TIẾT 85,86. Chí khí anh hùng</Template>
  <TotalTime>449</TotalTime>
  <Words>2327</Words>
  <PresentationFormat>Widescreen</PresentationFormat>
  <Paragraphs>349</Paragraphs>
  <Slides>61</Slides>
  <Notes>56</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81" baseType="lpstr">
      <vt:lpstr>等线</vt:lpstr>
      <vt:lpstr>等线 Light</vt:lpstr>
      <vt:lpstr>SimSun</vt:lpstr>
      <vt:lpstr>SimSun</vt:lpstr>
      <vt:lpstr>微软雅黑 Light</vt:lpstr>
      <vt:lpstr>Arial</vt:lpstr>
      <vt:lpstr>Calibri</vt:lpstr>
      <vt:lpstr>Source Han Sans CN</vt:lpstr>
      <vt:lpstr>Times New Roman</vt:lpstr>
      <vt:lpstr>Wingdings</vt:lpstr>
      <vt:lpstr>仓耳今楷05-6763 W05</vt:lpstr>
      <vt:lpstr>印品黑体</vt:lpstr>
      <vt:lpstr>字魂36号-正文宋楷</vt:lpstr>
      <vt:lpstr>字魂50号-白鸽天行体</vt:lpstr>
      <vt:lpstr>字魂58号-创中黑</vt:lpstr>
      <vt:lpstr>思源宋体 CN Medium</vt:lpstr>
      <vt:lpstr>Office 主题​​</vt:lpstr>
      <vt:lpstr>1_Office 主题​​</vt:lpstr>
      <vt:lpstr>3_Office 主题​​</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2022-01-06T12:45:53Z</dcterms:created>
  <dcterms:modified xsi:type="dcterms:W3CDTF">2022-01-09T04:22:06Z</dcterms:modified>
</cp:coreProperties>
</file>