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66"/>
  </p:notesMasterIdLst>
  <p:sldIdLst>
    <p:sldId id="273" r:id="rId3"/>
    <p:sldId id="337" r:id="rId4"/>
    <p:sldId id="278" r:id="rId5"/>
    <p:sldId id="279" r:id="rId6"/>
    <p:sldId id="280" r:id="rId7"/>
    <p:sldId id="274" r:id="rId8"/>
    <p:sldId id="275" r:id="rId9"/>
    <p:sldId id="290" r:id="rId10"/>
    <p:sldId id="281" r:id="rId11"/>
    <p:sldId id="283" r:id="rId12"/>
    <p:sldId id="284" r:id="rId13"/>
    <p:sldId id="282" r:id="rId14"/>
    <p:sldId id="286" r:id="rId15"/>
    <p:sldId id="285" r:id="rId16"/>
    <p:sldId id="292" r:id="rId17"/>
    <p:sldId id="293" r:id="rId18"/>
    <p:sldId id="294" r:id="rId19"/>
    <p:sldId id="287" r:id="rId20"/>
    <p:sldId id="288" r:id="rId21"/>
    <p:sldId id="289" r:id="rId22"/>
    <p:sldId id="276" r:id="rId23"/>
    <p:sldId id="291" r:id="rId24"/>
    <p:sldId id="295" r:id="rId25"/>
    <p:sldId id="296" r:id="rId26"/>
    <p:sldId id="297" r:id="rId27"/>
    <p:sldId id="298" r:id="rId28"/>
    <p:sldId id="300" r:id="rId29"/>
    <p:sldId id="299" r:id="rId30"/>
    <p:sldId id="334" r:id="rId31"/>
    <p:sldId id="335" r:id="rId32"/>
    <p:sldId id="301" r:id="rId33"/>
    <p:sldId id="302" r:id="rId34"/>
    <p:sldId id="303" r:id="rId35"/>
    <p:sldId id="304" r:id="rId36"/>
    <p:sldId id="305" r:id="rId37"/>
    <p:sldId id="306" r:id="rId38"/>
    <p:sldId id="307" r:id="rId39"/>
    <p:sldId id="308" r:id="rId40"/>
    <p:sldId id="310" r:id="rId41"/>
    <p:sldId id="311" r:id="rId42"/>
    <p:sldId id="312" r:id="rId43"/>
    <p:sldId id="314" r:id="rId44"/>
    <p:sldId id="313" r:id="rId45"/>
    <p:sldId id="315" r:id="rId46"/>
    <p:sldId id="316" r:id="rId47"/>
    <p:sldId id="317" r:id="rId48"/>
    <p:sldId id="318" r:id="rId49"/>
    <p:sldId id="319" r:id="rId50"/>
    <p:sldId id="320" r:id="rId51"/>
    <p:sldId id="321" r:id="rId52"/>
    <p:sldId id="322" r:id="rId53"/>
    <p:sldId id="323" r:id="rId54"/>
    <p:sldId id="324" r:id="rId55"/>
    <p:sldId id="325" r:id="rId56"/>
    <p:sldId id="326" r:id="rId57"/>
    <p:sldId id="327" r:id="rId58"/>
    <p:sldId id="328" r:id="rId59"/>
    <p:sldId id="329" r:id="rId60"/>
    <p:sldId id="330" r:id="rId61"/>
    <p:sldId id="331" r:id="rId62"/>
    <p:sldId id="333" r:id="rId63"/>
    <p:sldId id="332" r:id="rId64"/>
    <p:sldId id="336" r:id="rId65"/>
  </p:sldIdLst>
  <p:sldSz cx="18288000" cy="10287000"/>
  <p:notesSz cx="6858000" cy="9144000"/>
  <p:embeddedFontLst>
    <p:embeddedFont>
      <p:font typeface="Aharoni" panose="02010803020104030203" pitchFamily="2" charset="-79"/>
      <p:bold r:id="rId67"/>
    </p:embeddedFont>
    <p:embeddedFont>
      <p:font typeface="Bahnschrift SemiBold" panose="020B0502040204020203" pitchFamily="34" charset="0"/>
      <p:bold r:id="rId68"/>
    </p:embeddedFont>
    <p:embeddedFont>
      <p:font typeface="Cambria Math" panose="02040503050406030204" pitchFamily="18" charset="0"/>
      <p:regular r:id="rId69"/>
    </p:embeddedFont>
    <p:embeddedFont>
      <p:font typeface="Open Sans" panose="020B0606030504020204" pitchFamily="34" charset="0"/>
      <p:regular r:id="rId70"/>
      <p:bold r:id="rId71"/>
      <p:italic r:id="rId72"/>
      <p:boldItalic r:id="rId7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274446B-9ACE-4E89-812B-CFBDEDBE6E69}">
          <p14:sldIdLst>
            <p14:sldId id="273"/>
            <p14:sldId id="337"/>
            <p14:sldId id="278"/>
            <p14:sldId id="279"/>
            <p14:sldId id="280"/>
            <p14:sldId id="274"/>
            <p14:sldId id="275"/>
            <p14:sldId id="290"/>
            <p14:sldId id="281"/>
            <p14:sldId id="283"/>
            <p14:sldId id="284"/>
            <p14:sldId id="282"/>
            <p14:sldId id="286"/>
            <p14:sldId id="285"/>
            <p14:sldId id="292"/>
            <p14:sldId id="293"/>
            <p14:sldId id="294"/>
            <p14:sldId id="287"/>
            <p14:sldId id="288"/>
            <p14:sldId id="289"/>
            <p14:sldId id="276"/>
            <p14:sldId id="291"/>
            <p14:sldId id="295"/>
            <p14:sldId id="296"/>
            <p14:sldId id="297"/>
            <p14:sldId id="298"/>
            <p14:sldId id="300"/>
            <p14:sldId id="299"/>
            <p14:sldId id="334"/>
            <p14:sldId id="335"/>
            <p14:sldId id="301"/>
            <p14:sldId id="302"/>
            <p14:sldId id="303"/>
            <p14:sldId id="304"/>
            <p14:sldId id="305"/>
            <p14:sldId id="306"/>
            <p14:sldId id="307"/>
            <p14:sldId id="308"/>
            <p14:sldId id="310"/>
            <p14:sldId id="311"/>
            <p14:sldId id="312"/>
            <p14:sldId id="314"/>
            <p14:sldId id="313"/>
            <p14:sldId id="315"/>
            <p14:sldId id="316"/>
            <p14:sldId id="317"/>
            <p14:sldId id="318"/>
            <p14:sldId id="319"/>
            <p14:sldId id="320"/>
            <p14:sldId id="321"/>
            <p14:sldId id="322"/>
            <p14:sldId id="323"/>
            <p14:sldId id="324"/>
            <p14:sldId id="325"/>
            <p14:sldId id="326"/>
            <p14:sldId id="327"/>
            <p14:sldId id="328"/>
            <p14:sldId id="329"/>
            <p14:sldId id="330"/>
            <p14:sldId id="331"/>
            <p14:sldId id="333"/>
            <p14:sldId id="332"/>
            <p14:sldId id="33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8061"/>
    <a:srgbClr val="0C220F"/>
    <a:srgbClr val="C2EAF2"/>
    <a:srgbClr val="F8EC62"/>
    <a:srgbClr val="005B57"/>
    <a:srgbClr val="B3C460"/>
    <a:srgbClr val="FFBA90"/>
    <a:srgbClr val="F2E4B3"/>
    <a:srgbClr val="FFFFFF"/>
    <a:srgbClr val="0036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3917" autoAdjust="0"/>
  </p:normalViewPr>
  <p:slideViewPr>
    <p:cSldViewPr>
      <p:cViewPr varScale="1">
        <p:scale>
          <a:sx n="52" d="100"/>
          <a:sy n="52" d="100"/>
        </p:scale>
        <p:origin x="850"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font" Target="fonts/font2.fntdata"/><Relationship Id="rId7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notesMaster" Target="notesMasters/notesMaster1.xml"/><Relationship Id="rId7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font" Target="fonts/font3.fntdata"/><Relationship Id="rId7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6.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1.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4.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CF8919-D1F7-4D02-A4C3-5A7F0A0F3DA4}" type="datetimeFigureOut">
              <a:rPr lang="en-US" smtClean="0"/>
              <a:t>8/1/2024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E62408-9E50-4ED2-AA1F-A443E72BE399}" type="slidenum">
              <a:rPr lang="en-US" smtClean="0"/>
              <a:t>‹#›</a:t>
            </a:fld>
            <a:endParaRPr lang="en-US"/>
          </a:p>
        </p:txBody>
      </p:sp>
    </p:spTree>
    <p:extLst>
      <p:ext uri="{BB962C8B-B14F-4D97-AF65-F5344CB8AC3E}">
        <p14:creationId xmlns:p14="http://schemas.microsoft.com/office/powerpoint/2010/main" val="3912616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E62408-9E50-4ED2-AA1F-A443E72BE399}" type="slidenum">
              <a:rPr lang="en-US" smtClean="0"/>
              <a:t>1</a:t>
            </a:fld>
            <a:endParaRPr lang="en-US"/>
          </a:p>
        </p:txBody>
      </p:sp>
    </p:spTree>
    <p:extLst>
      <p:ext uri="{BB962C8B-B14F-4D97-AF65-F5344CB8AC3E}">
        <p14:creationId xmlns:p14="http://schemas.microsoft.com/office/powerpoint/2010/main" val="1939347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E62408-9E50-4ED2-AA1F-A443E72BE399}" type="slidenum">
              <a:rPr lang="en-US" smtClean="0"/>
              <a:t>25</a:t>
            </a:fld>
            <a:endParaRPr lang="en-US"/>
          </a:p>
        </p:txBody>
      </p:sp>
    </p:spTree>
    <p:extLst>
      <p:ext uri="{BB962C8B-B14F-4D97-AF65-F5344CB8AC3E}">
        <p14:creationId xmlns:p14="http://schemas.microsoft.com/office/powerpoint/2010/main" val="1540835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E62408-9E50-4ED2-AA1F-A443E72BE399}" type="slidenum">
              <a:rPr lang="en-US" smtClean="0"/>
              <a:t>26</a:t>
            </a:fld>
            <a:endParaRPr lang="en-US"/>
          </a:p>
        </p:txBody>
      </p:sp>
    </p:spTree>
    <p:extLst>
      <p:ext uri="{BB962C8B-B14F-4D97-AF65-F5344CB8AC3E}">
        <p14:creationId xmlns:p14="http://schemas.microsoft.com/office/powerpoint/2010/main" val="2620708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E62408-9E50-4ED2-AA1F-A443E72BE399}" type="slidenum">
              <a:rPr lang="en-US" smtClean="0"/>
              <a:t>28</a:t>
            </a:fld>
            <a:endParaRPr lang="en-US"/>
          </a:p>
        </p:txBody>
      </p:sp>
    </p:spTree>
    <p:extLst>
      <p:ext uri="{BB962C8B-B14F-4D97-AF65-F5344CB8AC3E}">
        <p14:creationId xmlns:p14="http://schemas.microsoft.com/office/powerpoint/2010/main" val="3976726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E62408-9E50-4ED2-AA1F-A443E72BE3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4436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04C1A-C43C-4C69-3A27-D1C09888CC3A}"/>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5BC2FBAC-6C10-87CB-FE3F-EA9249A2809A}"/>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8E0BABEC-2518-BD37-E136-22FD67C2726A}"/>
              </a:ext>
            </a:extLst>
          </p:cNvPr>
          <p:cNvSpPr>
            <a:spLocks noGrp="1"/>
          </p:cNvSpPr>
          <p:nvPr>
            <p:ph type="dt" sz="half" idx="10"/>
          </p:nvPr>
        </p:nvSpPr>
        <p:spPr/>
        <p:txBody>
          <a:bodyPr/>
          <a:lstStyle/>
          <a:p>
            <a:fld id="{A6EC9A41-AAC5-4F05-8032-9570591DE066}" type="datetimeFigureOut">
              <a:rPr lang="en-US" smtClean="0"/>
              <a:t>8/1/2024</a:t>
            </a:fld>
            <a:endParaRPr lang="en-US"/>
          </a:p>
        </p:txBody>
      </p:sp>
      <p:sp>
        <p:nvSpPr>
          <p:cNvPr id="5" name="Footer Placeholder 4">
            <a:extLst>
              <a:ext uri="{FF2B5EF4-FFF2-40B4-BE49-F238E27FC236}">
                <a16:creationId xmlns:a16="http://schemas.microsoft.com/office/drawing/2014/main" id="{08160B21-9B4A-F884-6902-9F3A8CD804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F0DB8A-F4AA-CDD1-1FA4-B7DD0ED3255C}"/>
              </a:ext>
            </a:extLst>
          </p:cNvPr>
          <p:cNvSpPr>
            <a:spLocks noGrp="1"/>
          </p:cNvSpPr>
          <p:nvPr>
            <p:ph type="sldNum" sz="quarter" idx="12"/>
          </p:nvPr>
        </p:nvSpPr>
        <p:spPr/>
        <p:txBody>
          <a:bodyPr/>
          <a:lstStyle/>
          <a:p>
            <a:fld id="{40B77787-19A1-472B-9B56-E11032F12131}" type="slidenum">
              <a:rPr lang="en-US" smtClean="0"/>
              <a:t>‹#›</a:t>
            </a:fld>
            <a:endParaRPr lang="en-US"/>
          </a:p>
        </p:txBody>
      </p:sp>
    </p:spTree>
    <p:extLst>
      <p:ext uri="{BB962C8B-B14F-4D97-AF65-F5344CB8AC3E}">
        <p14:creationId xmlns:p14="http://schemas.microsoft.com/office/powerpoint/2010/main" val="15105117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CFFE4-ACD0-71B6-D6D6-3F26218202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272661-2820-BA07-40F3-69C8B18642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07B738-99D6-C166-AE2D-A23E8E3385B4}"/>
              </a:ext>
            </a:extLst>
          </p:cNvPr>
          <p:cNvSpPr>
            <a:spLocks noGrp="1"/>
          </p:cNvSpPr>
          <p:nvPr>
            <p:ph type="dt" sz="half" idx="10"/>
          </p:nvPr>
        </p:nvSpPr>
        <p:spPr/>
        <p:txBody>
          <a:bodyPr/>
          <a:lstStyle/>
          <a:p>
            <a:fld id="{A6EC9A41-AAC5-4F05-8032-9570591DE066}" type="datetimeFigureOut">
              <a:rPr lang="en-US" smtClean="0"/>
              <a:t>8/1/2024</a:t>
            </a:fld>
            <a:endParaRPr lang="en-US"/>
          </a:p>
        </p:txBody>
      </p:sp>
      <p:sp>
        <p:nvSpPr>
          <p:cNvPr id="5" name="Footer Placeholder 4">
            <a:extLst>
              <a:ext uri="{FF2B5EF4-FFF2-40B4-BE49-F238E27FC236}">
                <a16:creationId xmlns:a16="http://schemas.microsoft.com/office/drawing/2014/main" id="{54DC7683-110A-73D7-EF2C-EEF7AC4108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8DADCB-B0AA-52A5-8EFC-2A8D3E3B90E6}"/>
              </a:ext>
            </a:extLst>
          </p:cNvPr>
          <p:cNvSpPr>
            <a:spLocks noGrp="1"/>
          </p:cNvSpPr>
          <p:nvPr>
            <p:ph type="sldNum" sz="quarter" idx="12"/>
          </p:nvPr>
        </p:nvSpPr>
        <p:spPr/>
        <p:txBody>
          <a:bodyPr/>
          <a:lstStyle/>
          <a:p>
            <a:fld id="{40B77787-19A1-472B-9B56-E11032F12131}" type="slidenum">
              <a:rPr lang="en-US" smtClean="0"/>
              <a:t>‹#›</a:t>
            </a:fld>
            <a:endParaRPr lang="en-US"/>
          </a:p>
        </p:txBody>
      </p:sp>
    </p:spTree>
    <p:extLst>
      <p:ext uri="{BB962C8B-B14F-4D97-AF65-F5344CB8AC3E}">
        <p14:creationId xmlns:p14="http://schemas.microsoft.com/office/powerpoint/2010/main" val="32793363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0A3F1-841D-7320-579C-7C2464948DCC}"/>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61FDA1D1-1C8B-C470-D331-08EA439B5343}"/>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78CA31-3E94-ECB6-2A7E-52DDCD06D3AE}"/>
              </a:ext>
            </a:extLst>
          </p:cNvPr>
          <p:cNvSpPr>
            <a:spLocks noGrp="1"/>
          </p:cNvSpPr>
          <p:nvPr>
            <p:ph type="dt" sz="half" idx="10"/>
          </p:nvPr>
        </p:nvSpPr>
        <p:spPr/>
        <p:txBody>
          <a:bodyPr/>
          <a:lstStyle/>
          <a:p>
            <a:fld id="{A6EC9A41-AAC5-4F05-8032-9570591DE066}" type="datetimeFigureOut">
              <a:rPr lang="en-US" smtClean="0"/>
              <a:t>8/1/2024</a:t>
            </a:fld>
            <a:endParaRPr lang="en-US"/>
          </a:p>
        </p:txBody>
      </p:sp>
      <p:sp>
        <p:nvSpPr>
          <p:cNvPr id="5" name="Footer Placeholder 4">
            <a:extLst>
              <a:ext uri="{FF2B5EF4-FFF2-40B4-BE49-F238E27FC236}">
                <a16:creationId xmlns:a16="http://schemas.microsoft.com/office/drawing/2014/main" id="{0B4EABEC-46E3-AA7F-1F88-A6CE1F4B2F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BD0DB2-B64F-7F40-5AAB-51F88D3CAA49}"/>
              </a:ext>
            </a:extLst>
          </p:cNvPr>
          <p:cNvSpPr>
            <a:spLocks noGrp="1"/>
          </p:cNvSpPr>
          <p:nvPr>
            <p:ph type="sldNum" sz="quarter" idx="12"/>
          </p:nvPr>
        </p:nvSpPr>
        <p:spPr/>
        <p:txBody>
          <a:bodyPr/>
          <a:lstStyle/>
          <a:p>
            <a:fld id="{40B77787-19A1-472B-9B56-E11032F12131}" type="slidenum">
              <a:rPr lang="en-US" smtClean="0"/>
              <a:t>‹#›</a:t>
            </a:fld>
            <a:endParaRPr lang="en-US"/>
          </a:p>
        </p:txBody>
      </p:sp>
    </p:spTree>
    <p:extLst>
      <p:ext uri="{BB962C8B-B14F-4D97-AF65-F5344CB8AC3E}">
        <p14:creationId xmlns:p14="http://schemas.microsoft.com/office/powerpoint/2010/main" val="17597423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9ADF9-B6A2-986D-C556-0F14D3EFBC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93ABDF-1EF2-ABC6-2BF6-848BE982C8BC}"/>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E2AD7A6-EBB8-882A-B417-D83DF5C809B9}"/>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B42243-E1E2-6833-33BF-CDD99DC2DE25}"/>
              </a:ext>
            </a:extLst>
          </p:cNvPr>
          <p:cNvSpPr>
            <a:spLocks noGrp="1"/>
          </p:cNvSpPr>
          <p:nvPr>
            <p:ph type="dt" sz="half" idx="10"/>
          </p:nvPr>
        </p:nvSpPr>
        <p:spPr/>
        <p:txBody>
          <a:bodyPr/>
          <a:lstStyle/>
          <a:p>
            <a:fld id="{A6EC9A41-AAC5-4F05-8032-9570591DE066}" type="datetimeFigureOut">
              <a:rPr lang="en-US" smtClean="0"/>
              <a:t>8/1/2024</a:t>
            </a:fld>
            <a:endParaRPr lang="en-US"/>
          </a:p>
        </p:txBody>
      </p:sp>
      <p:sp>
        <p:nvSpPr>
          <p:cNvPr id="6" name="Footer Placeholder 5">
            <a:extLst>
              <a:ext uri="{FF2B5EF4-FFF2-40B4-BE49-F238E27FC236}">
                <a16:creationId xmlns:a16="http://schemas.microsoft.com/office/drawing/2014/main" id="{CEB98E8D-6893-320C-BC9F-29FD6E6084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0E774D-E3EE-8A61-7557-97C52121F7D5}"/>
              </a:ext>
            </a:extLst>
          </p:cNvPr>
          <p:cNvSpPr>
            <a:spLocks noGrp="1"/>
          </p:cNvSpPr>
          <p:nvPr>
            <p:ph type="sldNum" sz="quarter" idx="12"/>
          </p:nvPr>
        </p:nvSpPr>
        <p:spPr/>
        <p:txBody>
          <a:bodyPr/>
          <a:lstStyle/>
          <a:p>
            <a:fld id="{40B77787-19A1-472B-9B56-E11032F12131}" type="slidenum">
              <a:rPr lang="en-US" smtClean="0"/>
              <a:t>‹#›</a:t>
            </a:fld>
            <a:endParaRPr lang="en-US"/>
          </a:p>
        </p:txBody>
      </p:sp>
    </p:spTree>
    <p:extLst>
      <p:ext uri="{BB962C8B-B14F-4D97-AF65-F5344CB8AC3E}">
        <p14:creationId xmlns:p14="http://schemas.microsoft.com/office/powerpoint/2010/main" val="19712247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89582-8BDB-2D6E-079E-5617702BD6CB}"/>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C42F86FE-F4CE-E783-272B-AE6157294A84}"/>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9C3B4C5E-3B3F-65BB-6B80-FAAF68970C27}"/>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CEBA90-B27B-3959-ABE6-5F45CC91343B}"/>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8AF762C3-EB22-5586-90E3-AC58CB4C028D}"/>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544B71-ED42-6EB6-FF62-F5B834FA7E81}"/>
              </a:ext>
            </a:extLst>
          </p:cNvPr>
          <p:cNvSpPr>
            <a:spLocks noGrp="1"/>
          </p:cNvSpPr>
          <p:nvPr>
            <p:ph type="dt" sz="half" idx="10"/>
          </p:nvPr>
        </p:nvSpPr>
        <p:spPr/>
        <p:txBody>
          <a:bodyPr/>
          <a:lstStyle/>
          <a:p>
            <a:fld id="{A6EC9A41-AAC5-4F05-8032-9570591DE066}" type="datetimeFigureOut">
              <a:rPr lang="en-US" smtClean="0"/>
              <a:t>8/1/2024</a:t>
            </a:fld>
            <a:endParaRPr lang="en-US"/>
          </a:p>
        </p:txBody>
      </p:sp>
      <p:sp>
        <p:nvSpPr>
          <p:cNvPr id="8" name="Footer Placeholder 7">
            <a:extLst>
              <a:ext uri="{FF2B5EF4-FFF2-40B4-BE49-F238E27FC236}">
                <a16:creationId xmlns:a16="http://schemas.microsoft.com/office/drawing/2014/main" id="{7D7D6C1C-85CA-4741-7B39-6E7854F8450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679579-D45E-1B6E-01F8-3BE15B093194}"/>
              </a:ext>
            </a:extLst>
          </p:cNvPr>
          <p:cNvSpPr>
            <a:spLocks noGrp="1"/>
          </p:cNvSpPr>
          <p:nvPr>
            <p:ph type="sldNum" sz="quarter" idx="12"/>
          </p:nvPr>
        </p:nvSpPr>
        <p:spPr/>
        <p:txBody>
          <a:bodyPr/>
          <a:lstStyle/>
          <a:p>
            <a:fld id="{40B77787-19A1-472B-9B56-E11032F12131}" type="slidenum">
              <a:rPr lang="en-US" smtClean="0"/>
              <a:t>‹#›</a:t>
            </a:fld>
            <a:endParaRPr lang="en-US"/>
          </a:p>
        </p:txBody>
      </p:sp>
    </p:spTree>
    <p:extLst>
      <p:ext uri="{BB962C8B-B14F-4D97-AF65-F5344CB8AC3E}">
        <p14:creationId xmlns:p14="http://schemas.microsoft.com/office/powerpoint/2010/main" val="25026218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8A013-2FDF-3F5E-3B7C-D784CD4C883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B601B9-5CA6-97BB-D72C-0E4E1ED1405D}"/>
              </a:ext>
            </a:extLst>
          </p:cNvPr>
          <p:cNvSpPr>
            <a:spLocks noGrp="1"/>
          </p:cNvSpPr>
          <p:nvPr>
            <p:ph type="dt" sz="half" idx="10"/>
          </p:nvPr>
        </p:nvSpPr>
        <p:spPr/>
        <p:txBody>
          <a:bodyPr/>
          <a:lstStyle/>
          <a:p>
            <a:fld id="{A6EC9A41-AAC5-4F05-8032-9570591DE066}" type="datetimeFigureOut">
              <a:rPr lang="en-US" smtClean="0"/>
              <a:t>8/1/2024</a:t>
            </a:fld>
            <a:endParaRPr lang="en-US"/>
          </a:p>
        </p:txBody>
      </p:sp>
      <p:sp>
        <p:nvSpPr>
          <p:cNvPr id="4" name="Footer Placeholder 3">
            <a:extLst>
              <a:ext uri="{FF2B5EF4-FFF2-40B4-BE49-F238E27FC236}">
                <a16:creationId xmlns:a16="http://schemas.microsoft.com/office/drawing/2014/main" id="{75A48ACF-F721-707E-FC18-3FEB38A0ED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8A0D428-37AE-E71D-663F-94F3EE850036}"/>
              </a:ext>
            </a:extLst>
          </p:cNvPr>
          <p:cNvSpPr>
            <a:spLocks noGrp="1"/>
          </p:cNvSpPr>
          <p:nvPr>
            <p:ph type="sldNum" sz="quarter" idx="12"/>
          </p:nvPr>
        </p:nvSpPr>
        <p:spPr/>
        <p:txBody>
          <a:bodyPr/>
          <a:lstStyle/>
          <a:p>
            <a:fld id="{40B77787-19A1-472B-9B56-E11032F12131}" type="slidenum">
              <a:rPr lang="en-US" smtClean="0"/>
              <a:t>‹#›</a:t>
            </a:fld>
            <a:endParaRPr lang="en-US"/>
          </a:p>
        </p:txBody>
      </p:sp>
    </p:spTree>
    <p:extLst>
      <p:ext uri="{BB962C8B-B14F-4D97-AF65-F5344CB8AC3E}">
        <p14:creationId xmlns:p14="http://schemas.microsoft.com/office/powerpoint/2010/main" val="24409398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971DD6-8E3E-EE62-5DE3-1F3513D623C0}"/>
              </a:ext>
            </a:extLst>
          </p:cNvPr>
          <p:cNvSpPr>
            <a:spLocks noGrp="1"/>
          </p:cNvSpPr>
          <p:nvPr>
            <p:ph type="dt" sz="half" idx="10"/>
          </p:nvPr>
        </p:nvSpPr>
        <p:spPr/>
        <p:txBody>
          <a:bodyPr/>
          <a:lstStyle/>
          <a:p>
            <a:fld id="{A6EC9A41-AAC5-4F05-8032-9570591DE066}" type="datetimeFigureOut">
              <a:rPr lang="en-US" smtClean="0"/>
              <a:t>8/1/2024</a:t>
            </a:fld>
            <a:endParaRPr lang="en-US"/>
          </a:p>
        </p:txBody>
      </p:sp>
      <p:sp>
        <p:nvSpPr>
          <p:cNvPr id="3" name="Footer Placeholder 2">
            <a:extLst>
              <a:ext uri="{FF2B5EF4-FFF2-40B4-BE49-F238E27FC236}">
                <a16:creationId xmlns:a16="http://schemas.microsoft.com/office/drawing/2014/main" id="{D9FC9493-5574-A91F-938E-093F30442CE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0A01CCF-60FA-1499-E84A-C0B322ED7D09}"/>
              </a:ext>
            </a:extLst>
          </p:cNvPr>
          <p:cNvSpPr>
            <a:spLocks noGrp="1"/>
          </p:cNvSpPr>
          <p:nvPr>
            <p:ph type="sldNum" sz="quarter" idx="12"/>
          </p:nvPr>
        </p:nvSpPr>
        <p:spPr/>
        <p:txBody>
          <a:bodyPr/>
          <a:lstStyle/>
          <a:p>
            <a:fld id="{40B77787-19A1-472B-9B56-E11032F12131}" type="slidenum">
              <a:rPr lang="en-US" smtClean="0"/>
              <a:t>‹#›</a:t>
            </a:fld>
            <a:endParaRPr lang="en-US"/>
          </a:p>
        </p:txBody>
      </p:sp>
    </p:spTree>
    <p:extLst>
      <p:ext uri="{BB962C8B-B14F-4D97-AF65-F5344CB8AC3E}">
        <p14:creationId xmlns:p14="http://schemas.microsoft.com/office/powerpoint/2010/main" val="35923743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A8B5F-B866-050D-BC2E-70716FF79796}"/>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9858311D-7DB6-D138-C0BA-29279B9BB9EA}"/>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EAA217-CAAA-055D-DACC-191682E0FDE1}"/>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4DFBA3AC-4931-B7FF-8A6D-699F9BD1A7F7}"/>
              </a:ext>
            </a:extLst>
          </p:cNvPr>
          <p:cNvSpPr>
            <a:spLocks noGrp="1"/>
          </p:cNvSpPr>
          <p:nvPr>
            <p:ph type="dt" sz="half" idx="10"/>
          </p:nvPr>
        </p:nvSpPr>
        <p:spPr/>
        <p:txBody>
          <a:bodyPr/>
          <a:lstStyle/>
          <a:p>
            <a:fld id="{A6EC9A41-AAC5-4F05-8032-9570591DE066}" type="datetimeFigureOut">
              <a:rPr lang="en-US" smtClean="0"/>
              <a:t>8/1/2024</a:t>
            </a:fld>
            <a:endParaRPr lang="en-US"/>
          </a:p>
        </p:txBody>
      </p:sp>
      <p:sp>
        <p:nvSpPr>
          <p:cNvPr id="6" name="Footer Placeholder 5">
            <a:extLst>
              <a:ext uri="{FF2B5EF4-FFF2-40B4-BE49-F238E27FC236}">
                <a16:creationId xmlns:a16="http://schemas.microsoft.com/office/drawing/2014/main" id="{B0FE5958-7332-B78D-794D-5A416AE419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AE5908-93F1-8DDC-363C-05EFBB7384EE}"/>
              </a:ext>
            </a:extLst>
          </p:cNvPr>
          <p:cNvSpPr>
            <a:spLocks noGrp="1"/>
          </p:cNvSpPr>
          <p:nvPr>
            <p:ph type="sldNum" sz="quarter" idx="12"/>
          </p:nvPr>
        </p:nvSpPr>
        <p:spPr/>
        <p:txBody>
          <a:bodyPr/>
          <a:lstStyle/>
          <a:p>
            <a:fld id="{40B77787-19A1-472B-9B56-E11032F12131}" type="slidenum">
              <a:rPr lang="en-US" smtClean="0"/>
              <a:t>‹#›</a:t>
            </a:fld>
            <a:endParaRPr lang="en-US"/>
          </a:p>
        </p:txBody>
      </p:sp>
    </p:spTree>
    <p:extLst>
      <p:ext uri="{BB962C8B-B14F-4D97-AF65-F5344CB8AC3E}">
        <p14:creationId xmlns:p14="http://schemas.microsoft.com/office/powerpoint/2010/main" val="221216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48DB4-A6A0-BEA8-A402-6A59CB7D30B9}"/>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6B8403B-FFA9-AC99-16D1-AFEBCB0D3D74}"/>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B70D69CE-3482-14AD-9245-C0EDE4BF711F}"/>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2CA9E6D-0EDB-3572-38D1-982CA1CD2455}"/>
              </a:ext>
            </a:extLst>
          </p:cNvPr>
          <p:cNvSpPr>
            <a:spLocks noGrp="1"/>
          </p:cNvSpPr>
          <p:nvPr>
            <p:ph type="dt" sz="half" idx="10"/>
          </p:nvPr>
        </p:nvSpPr>
        <p:spPr/>
        <p:txBody>
          <a:bodyPr/>
          <a:lstStyle/>
          <a:p>
            <a:fld id="{A6EC9A41-AAC5-4F05-8032-9570591DE066}" type="datetimeFigureOut">
              <a:rPr lang="en-US" smtClean="0"/>
              <a:t>8/1/2024</a:t>
            </a:fld>
            <a:endParaRPr lang="en-US"/>
          </a:p>
        </p:txBody>
      </p:sp>
      <p:sp>
        <p:nvSpPr>
          <p:cNvPr id="6" name="Footer Placeholder 5">
            <a:extLst>
              <a:ext uri="{FF2B5EF4-FFF2-40B4-BE49-F238E27FC236}">
                <a16:creationId xmlns:a16="http://schemas.microsoft.com/office/drawing/2014/main" id="{AF1B99C1-1325-B2B7-53D1-8EA8C3E006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9851A7-8CEE-A810-0C09-45BB41131BF7}"/>
              </a:ext>
            </a:extLst>
          </p:cNvPr>
          <p:cNvSpPr>
            <a:spLocks noGrp="1"/>
          </p:cNvSpPr>
          <p:nvPr>
            <p:ph type="sldNum" sz="quarter" idx="12"/>
          </p:nvPr>
        </p:nvSpPr>
        <p:spPr/>
        <p:txBody>
          <a:bodyPr/>
          <a:lstStyle/>
          <a:p>
            <a:fld id="{40B77787-19A1-472B-9B56-E11032F12131}" type="slidenum">
              <a:rPr lang="en-US" smtClean="0"/>
              <a:t>‹#›</a:t>
            </a:fld>
            <a:endParaRPr lang="en-US"/>
          </a:p>
        </p:txBody>
      </p:sp>
    </p:spTree>
    <p:extLst>
      <p:ext uri="{BB962C8B-B14F-4D97-AF65-F5344CB8AC3E}">
        <p14:creationId xmlns:p14="http://schemas.microsoft.com/office/powerpoint/2010/main" val="1053341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35E4F-3A95-549C-99DB-2D851435B6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2467F3-BA2C-B3DE-2A44-1F152C2DAB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79694E-FFE2-F16F-AD89-1BD45DDBDD22}"/>
              </a:ext>
            </a:extLst>
          </p:cNvPr>
          <p:cNvSpPr>
            <a:spLocks noGrp="1"/>
          </p:cNvSpPr>
          <p:nvPr>
            <p:ph type="dt" sz="half" idx="10"/>
          </p:nvPr>
        </p:nvSpPr>
        <p:spPr/>
        <p:txBody>
          <a:bodyPr/>
          <a:lstStyle/>
          <a:p>
            <a:fld id="{A6EC9A41-AAC5-4F05-8032-9570591DE066}" type="datetimeFigureOut">
              <a:rPr lang="en-US" smtClean="0"/>
              <a:t>8/1/2024</a:t>
            </a:fld>
            <a:endParaRPr lang="en-US"/>
          </a:p>
        </p:txBody>
      </p:sp>
      <p:sp>
        <p:nvSpPr>
          <p:cNvPr id="5" name="Footer Placeholder 4">
            <a:extLst>
              <a:ext uri="{FF2B5EF4-FFF2-40B4-BE49-F238E27FC236}">
                <a16:creationId xmlns:a16="http://schemas.microsoft.com/office/drawing/2014/main" id="{FEF5A968-0C04-2E5F-6F08-3350259064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DCE4E8-F17B-F728-BE9F-F2636EA05BFE}"/>
              </a:ext>
            </a:extLst>
          </p:cNvPr>
          <p:cNvSpPr>
            <a:spLocks noGrp="1"/>
          </p:cNvSpPr>
          <p:nvPr>
            <p:ph type="sldNum" sz="quarter" idx="12"/>
          </p:nvPr>
        </p:nvSpPr>
        <p:spPr/>
        <p:txBody>
          <a:bodyPr/>
          <a:lstStyle/>
          <a:p>
            <a:fld id="{40B77787-19A1-472B-9B56-E11032F12131}" type="slidenum">
              <a:rPr lang="en-US" smtClean="0"/>
              <a:t>‹#›</a:t>
            </a:fld>
            <a:endParaRPr lang="en-US"/>
          </a:p>
        </p:txBody>
      </p:sp>
    </p:spTree>
    <p:extLst>
      <p:ext uri="{BB962C8B-B14F-4D97-AF65-F5344CB8AC3E}">
        <p14:creationId xmlns:p14="http://schemas.microsoft.com/office/powerpoint/2010/main" val="27836839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AB32C6-1FF6-6936-920D-A8B66E1E3667}"/>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255BBD-C287-34C8-6B8D-10BA5E655D52}"/>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A105F5-AAF7-3224-FD79-054ADC9A49E1}"/>
              </a:ext>
            </a:extLst>
          </p:cNvPr>
          <p:cNvSpPr>
            <a:spLocks noGrp="1"/>
          </p:cNvSpPr>
          <p:nvPr>
            <p:ph type="dt" sz="half" idx="10"/>
          </p:nvPr>
        </p:nvSpPr>
        <p:spPr/>
        <p:txBody>
          <a:bodyPr/>
          <a:lstStyle/>
          <a:p>
            <a:fld id="{A6EC9A41-AAC5-4F05-8032-9570591DE066}" type="datetimeFigureOut">
              <a:rPr lang="en-US" smtClean="0"/>
              <a:t>8/1/2024</a:t>
            </a:fld>
            <a:endParaRPr lang="en-US"/>
          </a:p>
        </p:txBody>
      </p:sp>
      <p:sp>
        <p:nvSpPr>
          <p:cNvPr id="5" name="Footer Placeholder 4">
            <a:extLst>
              <a:ext uri="{FF2B5EF4-FFF2-40B4-BE49-F238E27FC236}">
                <a16:creationId xmlns:a16="http://schemas.microsoft.com/office/drawing/2014/main" id="{700067FD-6C57-5AF1-F14B-DE77A84E81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855669-1C77-1055-383C-E8BA32277600}"/>
              </a:ext>
            </a:extLst>
          </p:cNvPr>
          <p:cNvSpPr>
            <a:spLocks noGrp="1"/>
          </p:cNvSpPr>
          <p:nvPr>
            <p:ph type="sldNum" sz="quarter" idx="12"/>
          </p:nvPr>
        </p:nvSpPr>
        <p:spPr/>
        <p:txBody>
          <a:bodyPr/>
          <a:lstStyle/>
          <a:p>
            <a:fld id="{40B77787-19A1-472B-9B56-E11032F12131}" type="slidenum">
              <a:rPr lang="en-US" smtClean="0"/>
              <a:t>‹#›</a:t>
            </a:fld>
            <a:endParaRPr lang="en-US"/>
          </a:p>
        </p:txBody>
      </p:sp>
    </p:spTree>
    <p:extLst>
      <p:ext uri="{BB962C8B-B14F-4D97-AF65-F5344CB8AC3E}">
        <p14:creationId xmlns:p14="http://schemas.microsoft.com/office/powerpoint/2010/main" val="42025185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7759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9CAE20-FA81-0FDE-BBCF-893C37681DAE}"/>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DC170F-DE69-2B85-D352-7C133E2015BF}"/>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6D1CE7-3004-66BE-D330-DAD9F890A5A9}"/>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A6EC9A41-AAC5-4F05-8032-9570591DE066}" type="datetimeFigureOut">
              <a:rPr lang="en-US" smtClean="0"/>
              <a:t>8/1/2024</a:t>
            </a:fld>
            <a:endParaRPr lang="en-US"/>
          </a:p>
        </p:txBody>
      </p:sp>
      <p:sp>
        <p:nvSpPr>
          <p:cNvPr id="5" name="Footer Placeholder 4">
            <a:extLst>
              <a:ext uri="{FF2B5EF4-FFF2-40B4-BE49-F238E27FC236}">
                <a16:creationId xmlns:a16="http://schemas.microsoft.com/office/drawing/2014/main" id="{B28670CD-9271-98A4-FEA9-AAA5DF8E09A8}"/>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FDCD043-F957-855B-A50F-23DC62E2CFED}"/>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40B77787-19A1-472B-9B56-E11032F12131}" type="slidenum">
              <a:rPr lang="en-US" smtClean="0"/>
              <a:t>‹#›</a:t>
            </a:fld>
            <a:endParaRPr lang="en-US"/>
          </a:p>
        </p:txBody>
      </p:sp>
    </p:spTree>
    <p:extLst>
      <p:ext uri="{BB962C8B-B14F-4D97-AF65-F5344CB8AC3E}">
        <p14:creationId xmlns:p14="http://schemas.microsoft.com/office/powerpoint/2010/main" val="7633293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hyperlink" Target="https://kenhgiaovien.com/" TargetMode="External"/><Relationship Id="rId1" Type="http://schemas.openxmlformats.org/officeDocument/2006/relationships/slideLayout" Target="../slideLayouts/slideLayout23.xml"/><Relationship Id="rId6" Type="http://schemas.openxmlformats.org/officeDocument/2006/relationships/hyperlink" Target="https://www.youtube.com/watch?v=z1WBcHhuBsw" TargetMode="External"/><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8.svg"/></Relationships>
</file>

<file path=ppt/slides/_rels/slide20.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46.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47.svg"/></Relationships>
</file>

<file path=ppt/slides/_rels/slide29.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30.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47.svg"/></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7.xml"/><Relationship Id="rId5" Type="http://schemas.openxmlformats.org/officeDocument/2006/relationships/image" Target="../media/image68.svg"/><Relationship Id="rId4" Type="http://schemas.openxmlformats.org/officeDocument/2006/relationships/image" Target="../media/image67.png"/></Relationships>
</file>

<file path=ppt/slides/_rels/slide5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9">
            <a:extLst>
              <a:ext uri="{FF2B5EF4-FFF2-40B4-BE49-F238E27FC236}">
                <a16:creationId xmlns:a16="http://schemas.microsoft.com/office/drawing/2014/main" id="{0EF98FE8-C870-B0F7-0EE4-A77B68BE85E0}"/>
              </a:ext>
            </a:extLst>
          </p:cNvPr>
          <p:cNvSpPr/>
          <p:nvPr/>
        </p:nvSpPr>
        <p:spPr>
          <a:xfrm>
            <a:off x="0" y="-1866900"/>
            <a:ext cx="18288000" cy="7162800"/>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3"/>
            <a:stretch>
              <a:fillRect t="-1" b="-70106"/>
            </a:stretch>
          </a:blipFill>
        </p:spPr>
        <p:txBody>
          <a:bodyPr/>
          <a:lstStyle/>
          <a:p>
            <a:endParaRPr lang="en-US"/>
          </a:p>
        </p:txBody>
      </p:sp>
      <p:sp>
        <p:nvSpPr>
          <p:cNvPr id="4" name="Freeform 9">
            <a:extLst>
              <a:ext uri="{FF2B5EF4-FFF2-40B4-BE49-F238E27FC236}">
                <a16:creationId xmlns:a16="http://schemas.microsoft.com/office/drawing/2014/main" id="{C0529437-EE98-82CB-F1F5-E6969478E06C}"/>
              </a:ext>
            </a:extLst>
          </p:cNvPr>
          <p:cNvSpPr/>
          <p:nvPr/>
        </p:nvSpPr>
        <p:spPr>
          <a:xfrm>
            <a:off x="-992627" y="-876300"/>
            <a:ext cx="5488428" cy="11355806"/>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3"/>
            <a:stretch>
              <a:fillRect l="-126937" r="-104937"/>
            </a:stretch>
          </a:blipFill>
        </p:spPr>
        <p:txBody>
          <a:bodyPr/>
          <a:lstStyle/>
          <a:p>
            <a:endParaRPr lang="en-US"/>
          </a:p>
        </p:txBody>
      </p:sp>
      <p:sp>
        <p:nvSpPr>
          <p:cNvPr id="3" name="Freeform 14">
            <a:extLst>
              <a:ext uri="{FF2B5EF4-FFF2-40B4-BE49-F238E27FC236}">
                <a16:creationId xmlns:a16="http://schemas.microsoft.com/office/drawing/2014/main" id="{3D55D07A-3FEE-6404-52E8-465AE8A4BDF4}"/>
              </a:ext>
            </a:extLst>
          </p:cNvPr>
          <p:cNvSpPr/>
          <p:nvPr/>
        </p:nvSpPr>
        <p:spPr>
          <a:xfrm>
            <a:off x="3848101" y="1714500"/>
            <a:ext cx="1295400" cy="1381761"/>
          </a:xfrm>
          <a:custGeom>
            <a:avLst/>
            <a:gdLst/>
            <a:ahLst/>
            <a:cxnLst/>
            <a:rect l="l" t="t" r="r" b="b"/>
            <a:pathLst>
              <a:path w="1158278" h="1235497">
                <a:moveTo>
                  <a:pt x="0" y="0"/>
                </a:moveTo>
                <a:lnTo>
                  <a:pt x="1158278" y="0"/>
                </a:lnTo>
                <a:lnTo>
                  <a:pt x="1158278" y="1235496"/>
                </a:lnTo>
                <a:lnTo>
                  <a:pt x="0" y="1235496"/>
                </a:lnTo>
                <a:lnTo>
                  <a:pt x="0" y="0"/>
                </a:lnTo>
                <a:close/>
              </a:path>
            </a:pathLst>
          </a:custGeom>
          <a:blipFill>
            <a:blip r:embed="rId4"/>
            <a:stretch>
              <a:fillRect/>
            </a:stretch>
          </a:blipFill>
        </p:spPr>
        <p:txBody>
          <a:bodyPr/>
          <a:lstStyle/>
          <a:p>
            <a:endParaRPr lang="en-US"/>
          </a:p>
        </p:txBody>
      </p:sp>
      <p:sp>
        <p:nvSpPr>
          <p:cNvPr id="5" name="TextBox 4">
            <a:extLst>
              <a:ext uri="{FF2B5EF4-FFF2-40B4-BE49-F238E27FC236}">
                <a16:creationId xmlns:a16="http://schemas.microsoft.com/office/drawing/2014/main" id="{69BFEEE8-23CE-ABA2-233C-EE20398C8439}"/>
              </a:ext>
            </a:extLst>
          </p:cNvPr>
          <p:cNvSpPr txBox="1"/>
          <p:nvPr/>
        </p:nvSpPr>
        <p:spPr>
          <a:xfrm>
            <a:off x="4714875" y="5529762"/>
            <a:ext cx="13335000" cy="3124381"/>
          </a:xfrm>
          <a:prstGeom prst="rect">
            <a:avLst/>
          </a:prstGeom>
          <a:noFill/>
        </p:spPr>
        <p:txBody>
          <a:bodyPr wrap="square" rtlCol="0">
            <a:spAutoFit/>
          </a:bodyPr>
          <a:lstStyle/>
          <a:p>
            <a:pPr algn="ctr">
              <a:lnSpc>
                <a:spcPct val="150000"/>
              </a:lnSpc>
            </a:pPr>
            <a:r>
              <a:rPr lang="en-US" sz="7000" b="1">
                <a:solidFill>
                  <a:srgbClr val="1A401F"/>
                </a:solidFill>
                <a:latin typeface="Arial" panose="020B0604020202020204" pitchFamily="34" charset="0"/>
                <a:cs typeface="Arial" panose="020B0604020202020204" pitchFamily="34" charset="0"/>
              </a:rPr>
              <a:t>MỜI CÁC EM QUAY LẠI </a:t>
            </a:r>
          </a:p>
          <a:p>
            <a:pPr algn="ctr">
              <a:lnSpc>
                <a:spcPct val="150000"/>
              </a:lnSpc>
            </a:pPr>
            <a:r>
              <a:rPr lang="en-US" sz="7000" b="1">
                <a:solidFill>
                  <a:srgbClr val="1A401F"/>
                </a:solidFill>
                <a:latin typeface="Arial" panose="020B0604020202020204" pitchFamily="34" charset="0"/>
                <a:cs typeface="Arial" panose="020B0604020202020204" pitchFamily="34" charset="0"/>
              </a:rPr>
              <a:t>TIẾT HỌC MÔN CÔNG NGHỆ!</a:t>
            </a:r>
          </a:p>
        </p:txBody>
      </p:sp>
      <p:grpSp>
        <p:nvGrpSpPr>
          <p:cNvPr id="9" name="Group 8">
            <a:extLst>
              <a:ext uri="{FF2B5EF4-FFF2-40B4-BE49-F238E27FC236}">
                <a16:creationId xmlns:a16="http://schemas.microsoft.com/office/drawing/2014/main" id="{C1A07508-F8C3-8DA7-D703-61119742E767}"/>
              </a:ext>
            </a:extLst>
          </p:cNvPr>
          <p:cNvGrpSpPr/>
          <p:nvPr/>
        </p:nvGrpSpPr>
        <p:grpSpPr>
          <a:xfrm>
            <a:off x="10813596" y="8801100"/>
            <a:ext cx="1137557" cy="1137557"/>
            <a:chOff x="10668000" y="8886191"/>
            <a:chExt cx="1137557" cy="1137557"/>
          </a:xfrm>
        </p:grpSpPr>
        <p:sp>
          <p:nvSpPr>
            <p:cNvPr id="6" name="Oval 5">
              <a:hlinkClick r:id="rId5" action="ppaction://hlinksldjump"/>
              <a:extLst>
                <a:ext uri="{FF2B5EF4-FFF2-40B4-BE49-F238E27FC236}">
                  <a16:creationId xmlns:a16="http://schemas.microsoft.com/office/drawing/2014/main" id="{D33569FC-A50A-F997-CCD8-2391E8DC61E4}"/>
                </a:ext>
              </a:extLst>
            </p:cNvPr>
            <p:cNvSpPr/>
            <p:nvPr/>
          </p:nvSpPr>
          <p:spPr>
            <a:xfrm>
              <a:off x="10668000" y="8886191"/>
              <a:ext cx="1137557" cy="1137557"/>
            </a:xfrm>
            <a:prstGeom prst="ellipse">
              <a:avLst/>
            </a:prstGeom>
            <a:solidFill>
              <a:srgbClr val="2A80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045FC222-729F-BEA6-4809-22F5B890255E}"/>
                </a:ext>
              </a:extLst>
            </p:cNvPr>
            <p:cNvCxnSpPr/>
            <p:nvPr/>
          </p:nvCxnSpPr>
          <p:spPr>
            <a:xfrm>
              <a:off x="10855778" y="9454969"/>
              <a:ext cx="762000" cy="0"/>
            </a:xfrm>
            <a:prstGeom prst="line">
              <a:avLst/>
            </a:prstGeom>
            <a:ln w="57150">
              <a:solidFill>
                <a:schemeClr val="bg1">
                  <a:lumMod val="8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1838274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4694339" y="-102870"/>
            <a:ext cx="11800546" cy="10501622"/>
            <a:chOff x="0" y="0"/>
            <a:chExt cx="6349238" cy="5650357"/>
          </a:xfrm>
        </p:grpSpPr>
        <p:sp>
          <p:nvSpPr>
            <p:cNvPr id="3" name="Freeform 3"/>
            <p:cNvSpPr/>
            <p:nvPr/>
          </p:nvSpPr>
          <p:spPr>
            <a:xfrm>
              <a:off x="-1220470" y="-200914"/>
              <a:ext cx="7579741" cy="5919724"/>
            </a:xfrm>
            <a:custGeom>
              <a:avLst/>
              <a:gdLst/>
              <a:ahLst/>
              <a:cxnLst/>
              <a:rect l="l" t="t" r="r" b="b"/>
              <a:pathLst>
                <a:path w="7579741" h="5919724">
                  <a:moveTo>
                    <a:pt x="7563231" y="542290"/>
                  </a:moveTo>
                  <a:cubicBezTo>
                    <a:pt x="7547864" y="557530"/>
                    <a:pt x="7490206" y="686562"/>
                    <a:pt x="7507224" y="715264"/>
                  </a:cubicBezTo>
                  <a:cubicBezTo>
                    <a:pt x="7525639" y="709803"/>
                    <a:pt x="7436739" y="790321"/>
                    <a:pt x="7482586" y="888111"/>
                  </a:cubicBezTo>
                  <a:cubicBezTo>
                    <a:pt x="7469505" y="906018"/>
                    <a:pt x="7553833" y="924179"/>
                    <a:pt x="7546848" y="962025"/>
                  </a:cubicBezTo>
                  <a:cubicBezTo>
                    <a:pt x="7534529" y="981202"/>
                    <a:pt x="7489825" y="974979"/>
                    <a:pt x="7525639" y="1001014"/>
                  </a:cubicBezTo>
                  <a:cubicBezTo>
                    <a:pt x="7533132" y="1085469"/>
                    <a:pt x="7579233" y="1117346"/>
                    <a:pt x="7428357" y="1351280"/>
                  </a:cubicBezTo>
                  <a:cubicBezTo>
                    <a:pt x="7398639" y="1347343"/>
                    <a:pt x="7317740" y="1604645"/>
                    <a:pt x="7205979" y="1797050"/>
                  </a:cubicBezTo>
                  <a:cubicBezTo>
                    <a:pt x="7222108" y="1833372"/>
                    <a:pt x="7240015" y="1850009"/>
                    <a:pt x="7202296" y="1916684"/>
                  </a:cubicBezTo>
                  <a:cubicBezTo>
                    <a:pt x="7208900" y="1933448"/>
                    <a:pt x="7273035" y="1963420"/>
                    <a:pt x="7239634" y="2007743"/>
                  </a:cubicBezTo>
                  <a:cubicBezTo>
                    <a:pt x="7204201" y="2091436"/>
                    <a:pt x="7205852" y="2286381"/>
                    <a:pt x="7250048" y="2317750"/>
                  </a:cubicBezTo>
                  <a:cubicBezTo>
                    <a:pt x="7275576" y="2308987"/>
                    <a:pt x="7186167" y="2474976"/>
                    <a:pt x="7233031" y="2483866"/>
                  </a:cubicBezTo>
                  <a:cubicBezTo>
                    <a:pt x="7217790" y="2541143"/>
                    <a:pt x="7278496" y="2574417"/>
                    <a:pt x="7147940" y="2695575"/>
                  </a:cubicBezTo>
                  <a:cubicBezTo>
                    <a:pt x="7045959" y="2756535"/>
                    <a:pt x="7168641" y="2805176"/>
                    <a:pt x="7069073" y="2892044"/>
                  </a:cubicBezTo>
                  <a:cubicBezTo>
                    <a:pt x="7109587" y="2925826"/>
                    <a:pt x="7008621" y="2948432"/>
                    <a:pt x="7081139" y="3107690"/>
                  </a:cubicBezTo>
                  <a:cubicBezTo>
                    <a:pt x="7090664" y="3117088"/>
                    <a:pt x="7034657" y="3165983"/>
                    <a:pt x="7017766" y="3207639"/>
                  </a:cubicBezTo>
                  <a:cubicBezTo>
                    <a:pt x="7063232" y="3257296"/>
                    <a:pt x="7012940" y="3253994"/>
                    <a:pt x="6997446" y="3340354"/>
                  </a:cubicBezTo>
                  <a:cubicBezTo>
                    <a:pt x="6914515" y="3405251"/>
                    <a:pt x="6917309" y="3435350"/>
                    <a:pt x="6838696" y="3533013"/>
                  </a:cubicBezTo>
                  <a:cubicBezTo>
                    <a:pt x="6861556" y="3525774"/>
                    <a:pt x="6889496" y="3574161"/>
                    <a:pt x="6822313" y="3687572"/>
                  </a:cubicBezTo>
                  <a:cubicBezTo>
                    <a:pt x="6817867" y="3707257"/>
                    <a:pt x="6727190" y="3726307"/>
                    <a:pt x="6704838" y="3771265"/>
                  </a:cubicBezTo>
                  <a:cubicBezTo>
                    <a:pt x="6674739" y="3791585"/>
                    <a:pt x="6736079" y="3823716"/>
                    <a:pt x="6667881" y="3824732"/>
                  </a:cubicBezTo>
                  <a:cubicBezTo>
                    <a:pt x="6676516" y="3870960"/>
                    <a:pt x="6621398" y="3859911"/>
                    <a:pt x="6607683" y="3879977"/>
                  </a:cubicBezTo>
                  <a:cubicBezTo>
                    <a:pt x="6650990" y="3906901"/>
                    <a:pt x="6618478" y="3901313"/>
                    <a:pt x="6653657" y="3916553"/>
                  </a:cubicBezTo>
                  <a:cubicBezTo>
                    <a:pt x="6651371" y="3988689"/>
                    <a:pt x="6546469" y="4092829"/>
                    <a:pt x="6552819" y="4182491"/>
                  </a:cubicBezTo>
                  <a:cubicBezTo>
                    <a:pt x="6516370" y="4270502"/>
                    <a:pt x="6542785" y="4306443"/>
                    <a:pt x="6490208" y="4402836"/>
                  </a:cubicBezTo>
                  <a:cubicBezTo>
                    <a:pt x="6527419" y="4414266"/>
                    <a:pt x="6500748" y="4427982"/>
                    <a:pt x="6457696" y="4505960"/>
                  </a:cubicBezTo>
                  <a:cubicBezTo>
                    <a:pt x="6503289" y="4531741"/>
                    <a:pt x="6486271" y="4590542"/>
                    <a:pt x="6438519" y="4659376"/>
                  </a:cubicBezTo>
                  <a:cubicBezTo>
                    <a:pt x="6519417" y="4706620"/>
                    <a:pt x="6472682" y="4854575"/>
                    <a:pt x="6428232" y="4913630"/>
                  </a:cubicBezTo>
                  <a:cubicBezTo>
                    <a:pt x="6441440" y="4962525"/>
                    <a:pt x="6419596" y="5014341"/>
                    <a:pt x="6364732" y="5057902"/>
                  </a:cubicBezTo>
                  <a:cubicBezTo>
                    <a:pt x="6326251" y="5158740"/>
                    <a:pt x="6311772" y="5242179"/>
                    <a:pt x="6153531" y="5344667"/>
                  </a:cubicBezTo>
                  <a:cubicBezTo>
                    <a:pt x="6108953" y="5423534"/>
                    <a:pt x="6112764" y="5474842"/>
                    <a:pt x="6025007" y="5580126"/>
                  </a:cubicBezTo>
                  <a:cubicBezTo>
                    <a:pt x="5990082" y="5617336"/>
                    <a:pt x="5948298" y="5575808"/>
                    <a:pt x="5956046" y="5642229"/>
                  </a:cubicBezTo>
                  <a:cubicBezTo>
                    <a:pt x="5906770" y="5660898"/>
                    <a:pt x="5970270" y="5719572"/>
                    <a:pt x="5856605" y="5769483"/>
                  </a:cubicBezTo>
                  <a:cubicBezTo>
                    <a:pt x="5875401" y="5829681"/>
                    <a:pt x="5926582" y="5859272"/>
                    <a:pt x="5715762" y="5839333"/>
                  </a:cubicBezTo>
                  <a:cubicBezTo>
                    <a:pt x="4322445" y="5836539"/>
                    <a:pt x="2963291" y="5847588"/>
                    <a:pt x="1505204" y="5835142"/>
                  </a:cubicBezTo>
                  <a:cubicBezTo>
                    <a:pt x="1422400" y="5827522"/>
                    <a:pt x="1221740" y="5919724"/>
                    <a:pt x="1265555" y="5732399"/>
                  </a:cubicBezTo>
                  <a:cubicBezTo>
                    <a:pt x="1276477" y="4087495"/>
                    <a:pt x="1248029" y="2400427"/>
                    <a:pt x="1253236" y="760476"/>
                  </a:cubicBezTo>
                  <a:cubicBezTo>
                    <a:pt x="1408430" y="0"/>
                    <a:pt x="0" y="249174"/>
                    <a:pt x="6352667" y="210693"/>
                  </a:cubicBezTo>
                  <a:cubicBezTo>
                    <a:pt x="6709537" y="218821"/>
                    <a:pt x="7224776" y="185928"/>
                    <a:pt x="7545070" y="221488"/>
                  </a:cubicBezTo>
                  <a:cubicBezTo>
                    <a:pt x="7579741" y="234569"/>
                    <a:pt x="7569835" y="514604"/>
                    <a:pt x="7563231" y="542290"/>
                  </a:cubicBezTo>
                  <a:close/>
                </a:path>
              </a:pathLst>
            </a:custGeom>
            <a:blipFill>
              <a:blip r:embed="rId2"/>
              <a:stretch>
                <a:fillRect r="-33568"/>
              </a:stretch>
            </a:blipFill>
          </p:spPr>
          <p:txBody>
            <a:bodyPr/>
            <a:lstStyle/>
            <a:p>
              <a:endParaRPr lang="en-US"/>
            </a:p>
          </p:txBody>
        </p:sp>
      </p:grpSp>
      <p:sp>
        <p:nvSpPr>
          <p:cNvPr id="6" name="TextBox 5">
            <a:extLst>
              <a:ext uri="{FF2B5EF4-FFF2-40B4-BE49-F238E27FC236}">
                <a16:creationId xmlns:a16="http://schemas.microsoft.com/office/drawing/2014/main" id="{5DF8AF19-77FF-C65B-4C07-79BA1A4A08C6}"/>
              </a:ext>
            </a:extLst>
          </p:cNvPr>
          <p:cNvSpPr txBox="1"/>
          <p:nvPr/>
        </p:nvSpPr>
        <p:spPr>
          <a:xfrm>
            <a:off x="7581748" y="876300"/>
            <a:ext cx="7162800" cy="784830"/>
          </a:xfrm>
          <a:prstGeom prst="rect">
            <a:avLst/>
          </a:prstGeom>
          <a:noFill/>
        </p:spPr>
        <p:txBody>
          <a:bodyPr wrap="square">
            <a:spAutoFit/>
          </a:bodyPr>
          <a:lstStyle/>
          <a:p>
            <a:r>
              <a:rPr lang="en-US" sz="4500" b="1">
                <a:solidFill>
                  <a:srgbClr val="C00000"/>
                </a:solidFill>
                <a:latin typeface="Arial" panose="020B0604020202020204" pitchFamily="34" charset="0"/>
                <a:cs typeface="Arial" panose="020B0604020202020204" pitchFamily="34" charset="0"/>
              </a:rPr>
              <a:t>1. Quản lí rừng</a:t>
            </a:r>
          </a:p>
        </p:txBody>
      </p:sp>
      <p:sp>
        <p:nvSpPr>
          <p:cNvPr id="7" name="Arrow: Pentagon 6">
            <a:extLst>
              <a:ext uri="{FF2B5EF4-FFF2-40B4-BE49-F238E27FC236}">
                <a16:creationId xmlns:a16="http://schemas.microsoft.com/office/drawing/2014/main" id="{100EDC53-67B6-8047-AA3C-E2E9DF7D5FF0}"/>
              </a:ext>
            </a:extLst>
          </p:cNvPr>
          <p:cNvSpPr/>
          <p:nvPr/>
        </p:nvSpPr>
        <p:spPr>
          <a:xfrm>
            <a:off x="7124854" y="2525160"/>
            <a:ext cx="9525000" cy="1371600"/>
          </a:xfrm>
          <a:prstGeom prst="homePlate">
            <a:avLst/>
          </a:prstGeom>
          <a:solidFill>
            <a:schemeClr val="bg1"/>
          </a:solidFill>
          <a:ln w="38100">
            <a:solidFill>
              <a:srgbClr val="B3C4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Giao rừng, cho thuê rừng</a:t>
            </a:r>
          </a:p>
        </p:txBody>
      </p:sp>
      <p:sp>
        <p:nvSpPr>
          <p:cNvPr id="8" name="Arrow: Pentagon 7">
            <a:extLst>
              <a:ext uri="{FF2B5EF4-FFF2-40B4-BE49-F238E27FC236}">
                <a16:creationId xmlns:a16="http://schemas.microsoft.com/office/drawing/2014/main" id="{D91ECB75-36FE-F7DE-313E-75676B8D2B70}"/>
              </a:ext>
            </a:extLst>
          </p:cNvPr>
          <p:cNvSpPr/>
          <p:nvPr/>
        </p:nvSpPr>
        <p:spPr>
          <a:xfrm>
            <a:off x="7124854" y="4641963"/>
            <a:ext cx="9525000" cy="2099855"/>
          </a:xfrm>
          <a:prstGeom prst="homePlate">
            <a:avLst/>
          </a:prstGeom>
          <a:solidFill>
            <a:schemeClr val="bg1"/>
          </a:solidFill>
          <a:ln w="38100">
            <a:solidFill>
              <a:srgbClr val="B3C4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Chuyển loại rừng, chuyển mục đích sử dụng rừng. </a:t>
            </a:r>
          </a:p>
        </p:txBody>
      </p:sp>
      <p:sp>
        <p:nvSpPr>
          <p:cNvPr id="9" name="Arrow: Pentagon 8">
            <a:extLst>
              <a:ext uri="{FF2B5EF4-FFF2-40B4-BE49-F238E27FC236}">
                <a16:creationId xmlns:a16="http://schemas.microsoft.com/office/drawing/2014/main" id="{97878811-33F6-C896-6889-D230D4BF6CA0}"/>
              </a:ext>
            </a:extLst>
          </p:cNvPr>
          <p:cNvSpPr/>
          <p:nvPr/>
        </p:nvSpPr>
        <p:spPr>
          <a:xfrm>
            <a:off x="7124854" y="7581900"/>
            <a:ext cx="9525000" cy="1371600"/>
          </a:xfrm>
          <a:prstGeom prst="homePlate">
            <a:avLst/>
          </a:prstGeom>
          <a:solidFill>
            <a:schemeClr val="bg1"/>
          </a:solidFill>
          <a:ln w="38100">
            <a:solidFill>
              <a:srgbClr val="B3C4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Thu hồi rừng </a:t>
            </a:r>
          </a:p>
        </p:txBody>
      </p:sp>
    </p:spTree>
    <p:extLst>
      <p:ext uri="{BB962C8B-B14F-4D97-AF65-F5344CB8AC3E}">
        <p14:creationId xmlns:p14="http://schemas.microsoft.com/office/powerpoint/2010/main" val="324621555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8254240" y="-160927"/>
            <a:ext cx="15985043" cy="10608854"/>
            <a:chOff x="0" y="0"/>
            <a:chExt cx="6351016" cy="4215003"/>
          </a:xfrm>
        </p:grpSpPr>
        <p:sp>
          <p:nvSpPr>
            <p:cNvPr id="3" name="Freeform 3"/>
            <p:cNvSpPr/>
            <p:nvPr/>
          </p:nvSpPr>
          <p:spPr>
            <a:xfrm>
              <a:off x="-39878" y="-19431"/>
              <a:ext cx="6437884" cy="4257040"/>
            </a:xfrm>
            <a:custGeom>
              <a:avLst/>
              <a:gdLst/>
              <a:ahLst/>
              <a:cxnLst/>
              <a:rect l="l" t="t" r="r" b="b"/>
              <a:pathLst>
                <a:path w="6437884" h="4257040">
                  <a:moveTo>
                    <a:pt x="6341491" y="4226433"/>
                  </a:moveTo>
                  <a:cubicBezTo>
                    <a:pt x="4280281" y="4234307"/>
                    <a:pt x="2233295" y="4225925"/>
                    <a:pt x="93726" y="4234434"/>
                  </a:cubicBezTo>
                  <a:cubicBezTo>
                    <a:pt x="61976" y="4223893"/>
                    <a:pt x="79883" y="4181729"/>
                    <a:pt x="73787" y="4144518"/>
                  </a:cubicBezTo>
                  <a:cubicBezTo>
                    <a:pt x="58674" y="4096766"/>
                    <a:pt x="0" y="4066413"/>
                    <a:pt x="84455" y="3977005"/>
                  </a:cubicBezTo>
                  <a:cubicBezTo>
                    <a:pt x="103759" y="3930650"/>
                    <a:pt x="120269" y="3876040"/>
                    <a:pt x="135001" y="3832352"/>
                  </a:cubicBezTo>
                  <a:cubicBezTo>
                    <a:pt x="199009" y="3782060"/>
                    <a:pt x="241046" y="3726561"/>
                    <a:pt x="303403" y="3660521"/>
                  </a:cubicBezTo>
                  <a:cubicBezTo>
                    <a:pt x="375158" y="3572129"/>
                    <a:pt x="324104" y="3492500"/>
                    <a:pt x="437642" y="3440049"/>
                  </a:cubicBezTo>
                  <a:cubicBezTo>
                    <a:pt x="421513" y="3404235"/>
                    <a:pt x="463931" y="3368803"/>
                    <a:pt x="443357" y="3323336"/>
                  </a:cubicBezTo>
                  <a:cubicBezTo>
                    <a:pt x="448564" y="3239008"/>
                    <a:pt x="446532" y="3244215"/>
                    <a:pt x="542036" y="3139313"/>
                  </a:cubicBezTo>
                  <a:cubicBezTo>
                    <a:pt x="552704" y="3089529"/>
                    <a:pt x="490728" y="3042285"/>
                    <a:pt x="618490" y="2959862"/>
                  </a:cubicBezTo>
                  <a:cubicBezTo>
                    <a:pt x="631444" y="2894965"/>
                    <a:pt x="651891" y="2868041"/>
                    <a:pt x="717296" y="2816606"/>
                  </a:cubicBezTo>
                  <a:cubicBezTo>
                    <a:pt x="760095" y="2811526"/>
                    <a:pt x="705993" y="2703703"/>
                    <a:pt x="768477" y="2618105"/>
                  </a:cubicBezTo>
                  <a:cubicBezTo>
                    <a:pt x="788924" y="2583307"/>
                    <a:pt x="731647" y="2538984"/>
                    <a:pt x="805815" y="2425954"/>
                  </a:cubicBezTo>
                  <a:cubicBezTo>
                    <a:pt x="828167" y="2378202"/>
                    <a:pt x="826262" y="2341753"/>
                    <a:pt x="830199" y="2276602"/>
                  </a:cubicBezTo>
                  <a:cubicBezTo>
                    <a:pt x="892810" y="2216277"/>
                    <a:pt x="930021" y="2166239"/>
                    <a:pt x="939419" y="2060575"/>
                  </a:cubicBezTo>
                  <a:cubicBezTo>
                    <a:pt x="995426" y="1975866"/>
                    <a:pt x="1038860" y="1964182"/>
                    <a:pt x="990346" y="1833245"/>
                  </a:cubicBezTo>
                  <a:cubicBezTo>
                    <a:pt x="1048893" y="1747012"/>
                    <a:pt x="1075944" y="1582674"/>
                    <a:pt x="1133094" y="1484757"/>
                  </a:cubicBezTo>
                  <a:cubicBezTo>
                    <a:pt x="1107313" y="1420749"/>
                    <a:pt x="1137666" y="1331595"/>
                    <a:pt x="1097915" y="1262126"/>
                  </a:cubicBezTo>
                  <a:cubicBezTo>
                    <a:pt x="1152017" y="1137285"/>
                    <a:pt x="1106678" y="1185418"/>
                    <a:pt x="1083310" y="985647"/>
                  </a:cubicBezTo>
                  <a:cubicBezTo>
                    <a:pt x="1082167" y="963549"/>
                    <a:pt x="1056386" y="939292"/>
                    <a:pt x="1024890" y="914908"/>
                  </a:cubicBezTo>
                  <a:cubicBezTo>
                    <a:pt x="1037971" y="909828"/>
                    <a:pt x="1042289" y="837819"/>
                    <a:pt x="997966" y="824738"/>
                  </a:cubicBezTo>
                  <a:cubicBezTo>
                    <a:pt x="889762" y="775462"/>
                    <a:pt x="898525" y="645160"/>
                    <a:pt x="794512" y="570230"/>
                  </a:cubicBezTo>
                  <a:cubicBezTo>
                    <a:pt x="823976" y="457327"/>
                    <a:pt x="732790" y="389001"/>
                    <a:pt x="688467" y="295021"/>
                  </a:cubicBezTo>
                  <a:cubicBezTo>
                    <a:pt x="660527" y="270637"/>
                    <a:pt x="726694" y="269367"/>
                    <a:pt x="731393" y="248666"/>
                  </a:cubicBezTo>
                  <a:cubicBezTo>
                    <a:pt x="734568" y="241046"/>
                    <a:pt x="756920" y="170688"/>
                    <a:pt x="738759" y="154051"/>
                  </a:cubicBezTo>
                  <a:cubicBezTo>
                    <a:pt x="703199" y="134239"/>
                    <a:pt x="730504" y="110744"/>
                    <a:pt x="739902" y="77724"/>
                  </a:cubicBezTo>
                  <a:cubicBezTo>
                    <a:pt x="748411" y="61595"/>
                    <a:pt x="697992" y="2794"/>
                    <a:pt x="775589" y="25781"/>
                  </a:cubicBezTo>
                  <a:cubicBezTo>
                    <a:pt x="2374773" y="16129"/>
                    <a:pt x="3964559" y="29464"/>
                    <a:pt x="5604891" y="21336"/>
                  </a:cubicBezTo>
                  <a:cubicBezTo>
                    <a:pt x="5854573" y="38608"/>
                    <a:pt x="6136005" y="0"/>
                    <a:pt x="6383401" y="33782"/>
                  </a:cubicBezTo>
                  <a:cubicBezTo>
                    <a:pt x="6383909" y="571754"/>
                    <a:pt x="6385306" y="1170305"/>
                    <a:pt x="6384544" y="1710944"/>
                  </a:cubicBezTo>
                  <a:cubicBezTo>
                    <a:pt x="6386703" y="2484501"/>
                    <a:pt x="6379464" y="3261995"/>
                    <a:pt x="6388608" y="4038473"/>
                  </a:cubicBezTo>
                  <a:cubicBezTo>
                    <a:pt x="6357747" y="4044061"/>
                    <a:pt x="6437884" y="4257040"/>
                    <a:pt x="6341491" y="4226433"/>
                  </a:cubicBezTo>
                  <a:close/>
                </a:path>
              </a:pathLst>
            </a:custGeom>
            <a:blipFill>
              <a:blip r:embed="rId2"/>
              <a:stretch>
                <a:fillRect t="-63076" b="-63076"/>
              </a:stretch>
            </a:blipFill>
          </p:spPr>
          <p:txBody>
            <a:bodyPr/>
            <a:lstStyle/>
            <a:p>
              <a:endParaRPr lang="en-US"/>
            </a:p>
          </p:txBody>
        </p:sp>
      </p:grpSp>
      <p:sp>
        <p:nvSpPr>
          <p:cNvPr id="7" name="TextBox 6">
            <a:extLst>
              <a:ext uri="{FF2B5EF4-FFF2-40B4-BE49-F238E27FC236}">
                <a16:creationId xmlns:a16="http://schemas.microsoft.com/office/drawing/2014/main" id="{BA927F69-1A82-8B44-7A23-013DFC78F747}"/>
              </a:ext>
            </a:extLst>
          </p:cNvPr>
          <p:cNvSpPr txBox="1"/>
          <p:nvPr/>
        </p:nvSpPr>
        <p:spPr>
          <a:xfrm>
            <a:off x="609600" y="472470"/>
            <a:ext cx="7162800" cy="784830"/>
          </a:xfrm>
          <a:prstGeom prst="rect">
            <a:avLst/>
          </a:prstGeom>
          <a:noFill/>
        </p:spPr>
        <p:txBody>
          <a:bodyPr wrap="square">
            <a:spAutoFit/>
          </a:bodyPr>
          <a:lstStyle/>
          <a:p>
            <a:r>
              <a:rPr lang="en-US" sz="4500" b="1">
                <a:solidFill>
                  <a:srgbClr val="C00000"/>
                </a:solidFill>
                <a:latin typeface="Arial" panose="020B0604020202020204" pitchFamily="34" charset="0"/>
                <a:cs typeface="Arial" panose="020B0604020202020204" pitchFamily="34" charset="0"/>
              </a:rPr>
              <a:t>2. Bảo vệ rừng</a:t>
            </a:r>
          </a:p>
        </p:txBody>
      </p:sp>
      <p:sp>
        <p:nvSpPr>
          <p:cNvPr id="8" name="Rectangle 7">
            <a:extLst>
              <a:ext uri="{FF2B5EF4-FFF2-40B4-BE49-F238E27FC236}">
                <a16:creationId xmlns:a16="http://schemas.microsoft.com/office/drawing/2014/main" id="{BB4FC99B-AEC9-2C62-2158-D4219DB7C86B}"/>
              </a:ext>
            </a:extLst>
          </p:cNvPr>
          <p:cNvSpPr/>
          <p:nvPr/>
        </p:nvSpPr>
        <p:spPr>
          <a:xfrm>
            <a:off x="1056807" y="2095500"/>
            <a:ext cx="8077200" cy="914400"/>
          </a:xfrm>
          <a:prstGeom prst="rect">
            <a:avLst/>
          </a:prstGeom>
          <a:solidFill>
            <a:srgbClr val="F8E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HOẠT ĐỘNG </a:t>
            </a:r>
          </a:p>
        </p:txBody>
      </p:sp>
      <p:sp>
        <p:nvSpPr>
          <p:cNvPr id="9" name="Rectangle: Rounded Corners 8">
            <a:extLst>
              <a:ext uri="{FF2B5EF4-FFF2-40B4-BE49-F238E27FC236}">
                <a16:creationId xmlns:a16="http://schemas.microsoft.com/office/drawing/2014/main" id="{066EFC19-A5BE-6E07-C1E6-064E9E1D56D5}"/>
              </a:ext>
            </a:extLst>
          </p:cNvPr>
          <p:cNvSpPr/>
          <p:nvPr/>
        </p:nvSpPr>
        <p:spPr>
          <a:xfrm>
            <a:off x="762470" y="4152900"/>
            <a:ext cx="2385934" cy="4724400"/>
          </a:xfrm>
          <a:prstGeom prst="roundRect">
            <a:avLst>
              <a:gd name="adj" fmla="val 11389"/>
            </a:avLst>
          </a:prstGeom>
          <a:solidFill>
            <a:schemeClr val="bg1"/>
          </a:solidFill>
          <a:ln w="38100">
            <a:solidFill>
              <a:srgbClr val="C2EA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bảo vệ động, thực vật rừng</a:t>
            </a:r>
          </a:p>
        </p:txBody>
      </p:sp>
      <p:sp>
        <p:nvSpPr>
          <p:cNvPr id="10" name="Rectangle: Rounded Corners 9">
            <a:extLst>
              <a:ext uri="{FF2B5EF4-FFF2-40B4-BE49-F238E27FC236}">
                <a16:creationId xmlns:a16="http://schemas.microsoft.com/office/drawing/2014/main" id="{70BA7690-72C1-B2AC-96D8-D9294E42E9FA}"/>
              </a:ext>
            </a:extLst>
          </p:cNvPr>
          <p:cNvSpPr/>
          <p:nvPr/>
        </p:nvSpPr>
        <p:spPr>
          <a:xfrm>
            <a:off x="3861686" y="4152900"/>
            <a:ext cx="2385934" cy="4724400"/>
          </a:xfrm>
          <a:prstGeom prst="roundRect">
            <a:avLst>
              <a:gd name="adj" fmla="val 11389"/>
            </a:avLst>
          </a:prstGeom>
          <a:solidFill>
            <a:schemeClr val="bg1"/>
          </a:solidFill>
          <a:ln w="38100">
            <a:solidFill>
              <a:srgbClr val="C2EA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phòng và chữa cháy rừng</a:t>
            </a:r>
          </a:p>
        </p:txBody>
      </p:sp>
      <p:sp>
        <p:nvSpPr>
          <p:cNvPr id="11" name="Rectangle: Rounded Corners 10">
            <a:extLst>
              <a:ext uri="{FF2B5EF4-FFF2-40B4-BE49-F238E27FC236}">
                <a16:creationId xmlns:a16="http://schemas.microsoft.com/office/drawing/2014/main" id="{3180D552-1354-0B9A-DA4C-5210E3BAC7CB}"/>
              </a:ext>
            </a:extLst>
          </p:cNvPr>
          <p:cNvSpPr/>
          <p:nvPr/>
        </p:nvSpPr>
        <p:spPr>
          <a:xfrm>
            <a:off x="6960903" y="4152900"/>
            <a:ext cx="2385934" cy="4724400"/>
          </a:xfrm>
          <a:prstGeom prst="roundRect">
            <a:avLst>
              <a:gd name="adj" fmla="val 11389"/>
            </a:avLst>
          </a:prstGeom>
          <a:solidFill>
            <a:schemeClr val="bg1"/>
          </a:solidFill>
          <a:ln w="38100">
            <a:solidFill>
              <a:srgbClr val="C2EA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phòng, trừ sinh vật gây hại rừng</a:t>
            </a:r>
          </a:p>
        </p:txBody>
      </p:sp>
      <p:cxnSp>
        <p:nvCxnSpPr>
          <p:cNvPr id="13" name="Straight Connector 12">
            <a:extLst>
              <a:ext uri="{FF2B5EF4-FFF2-40B4-BE49-F238E27FC236}">
                <a16:creationId xmlns:a16="http://schemas.microsoft.com/office/drawing/2014/main" id="{21D71A1E-B582-7B59-EDDB-E5D1641AAD0F}"/>
              </a:ext>
            </a:extLst>
          </p:cNvPr>
          <p:cNvCxnSpPr>
            <a:stCxn id="8" idx="2"/>
            <a:endCxn id="9" idx="0"/>
          </p:cNvCxnSpPr>
          <p:nvPr/>
        </p:nvCxnSpPr>
        <p:spPr>
          <a:xfrm flipH="1">
            <a:off x="1955437" y="3009900"/>
            <a:ext cx="3139970" cy="11430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097D28E-E4F9-E96E-79B9-9A6F3A381707}"/>
              </a:ext>
            </a:extLst>
          </p:cNvPr>
          <p:cNvCxnSpPr>
            <a:cxnSpLocks/>
            <a:stCxn id="8" idx="2"/>
          </p:cNvCxnSpPr>
          <p:nvPr/>
        </p:nvCxnSpPr>
        <p:spPr>
          <a:xfrm>
            <a:off x="5095407" y="3009900"/>
            <a:ext cx="0" cy="11430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D0F1825-0C66-45D0-0D95-79E50E4E0124}"/>
              </a:ext>
            </a:extLst>
          </p:cNvPr>
          <p:cNvCxnSpPr>
            <a:cxnSpLocks/>
            <a:stCxn id="8" idx="2"/>
            <a:endCxn id="11" idx="0"/>
          </p:cNvCxnSpPr>
          <p:nvPr/>
        </p:nvCxnSpPr>
        <p:spPr>
          <a:xfrm>
            <a:off x="5095407" y="3009900"/>
            <a:ext cx="3058463" cy="11430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1940904"/>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par>
                          <p:cTn id="14" fill="hold">
                            <p:stCondLst>
                              <p:cond delay="500"/>
                            </p:stCondLst>
                            <p:childTnLst>
                              <p:par>
                                <p:cTn id="15" presetID="22" presetClass="entr" presetSubtype="1"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par>
                                <p:cTn id="18" presetID="22" presetClass="entr" presetSubtype="1"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up)">
                                      <p:cBhvr>
                                        <p:cTn id="20" dur="500"/>
                                        <p:tgtEl>
                                          <p:spTgt spid="17"/>
                                        </p:tgtEl>
                                      </p:cBhvr>
                                    </p:animEffect>
                                  </p:childTnLst>
                                </p:cTn>
                              </p:par>
                              <p:par>
                                <p:cTn id="21" presetID="22" presetClass="entr" presetSubtype="1"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up)">
                                      <p:cBhvr>
                                        <p:cTn id="23" dur="500"/>
                                        <p:tgtEl>
                                          <p:spTgt spid="13"/>
                                        </p:tgtEl>
                                      </p:cBhvr>
                                    </p:animEffect>
                                  </p:childTnLst>
                                </p:cTn>
                              </p:par>
                            </p:childTnLst>
                          </p:cTn>
                        </p:par>
                        <p:par>
                          <p:cTn id="24" fill="hold">
                            <p:stCondLst>
                              <p:cond delay="1000"/>
                            </p:stCondLst>
                            <p:childTnLst>
                              <p:par>
                                <p:cTn id="25" presetID="16" presetClass="entr" presetSubtype="21"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803AE5-3A64-5C37-75A2-2709D1BFDFEA}"/>
              </a:ext>
            </a:extLst>
          </p:cNvPr>
          <p:cNvSpPr txBox="1"/>
          <p:nvPr/>
        </p:nvSpPr>
        <p:spPr>
          <a:xfrm>
            <a:off x="6934200" y="419100"/>
            <a:ext cx="7162800" cy="784830"/>
          </a:xfrm>
          <a:prstGeom prst="rect">
            <a:avLst/>
          </a:prstGeom>
          <a:noFill/>
        </p:spPr>
        <p:txBody>
          <a:bodyPr wrap="square">
            <a:spAutoFit/>
          </a:bodyPr>
          <a:lstStyle/>
          <a:p>
            <a:r>
              <a:rPr lang="en-US" sz="4500" b="1">
                <a:solidFill>
                  <a:srgbClr val="C00000"/>
                </a:solidFill>
                <a:latin typeface="Arial" panose="020B0604020202020204" pitchFamily="34" charset="0"/>
                <a:cs typeface="Arial" panose="020B0604020202020204" pitchFamily="34" charset="0"/>
              </a:rPr>
              <a:t>3. Phát triển rừng </a:t>
            </a:r>
          </a:p>
        </p:txBody>
      </p:sp>
      <p:sp>
        <p:nvSpPr>
          <p:cNvPr id="2" name="Freeform 5">
            <a:extLst>
              <a:ext uri="{FF2B5EF4-FFF2-40B4-BE49-F238E27FC236}">
                <a16:creationId xmlns:a16="http://schemas.microsoft.com/office/drawing/2014/main" id="{71D162BB-B118-0F57-5FAE-1904F5FD460C}"/>
              </a:ext>
            </a:extLst>
          </p:cNvPr>
          <p:cNvSpPr/>
          <p:nvPr/>
        </p:nvSpPr>
        <p:spPr>
          <a:xfrm>
            <a:off x="304800" y="419100"/>
            <a:ext cx="6295263" cy="9448800"/>
          </a:xfrm>
          <a:custGeom>
            <a:avLst/>
            <a:gdLst/>
            <a:ahLst/>
            <a:cxnLst/>
            <a:rect l="l" t="t" r="r" b="b"/>
            <a:pathLst>
              <a:path w="5482971" h="8229600">
                <a:moveTo>
                  <a:pt x="0" y="0"/>
                </a:moveTo>
                <a:lnTo>
                  <a:pt x="5482971" y="0"/>
                </a:lnTo>
                <a:lnTo>
                  <a:pt x="5482971" y="8229600"/>
                </a:lnTo>
                <a:lnTo>
                  <a:pt x="0" y="8229600"/>
                </a:lnTo>
                <a:lnTo>
                  <a:pt x="0" y="0"/>
                </a:lnTo>
                <a:close/>
              </a:path>
            </a:pathLst>
          </a:custGeom>
          <a:blipFill>
            <a:blip r:embed="rId2"/>
            <a:stretch>
              <a:fillRect/>
            </a:stretch>
          </a:blipFill>
        </p:spPr>
        <p:txBody>
          <a:bodyPr/>
          <a:lstStyle/>
          <a:p>
            <a:endParaRPr lang="en-US"/>
          </a:p>
        </p:txBody>
      </p:sp>
      <p:grpSp>
        <p:nvGrpSpPr>
          <p:cNvPr id="6" name="Group 5">
            <a:extLst>
              <a:ext uri="{FF2B5EF4-FFF2-40B4-BE49-F238E27FC236}">
                <a16:creationId xmlns:a16="http://schemas.microsoft.com/office/drawing/2014/main" id="{A60E8949-8797-BB38-11AF-B2764D308C19}"/>
              </a:ext>
            </a:extLst>
          </p:cNvPr>
          <p:cNvGrpSpPr/>
          <p:nvPr/>
        </p:nvGrpSpPr>
        <p:grpSpPr>
          <a:xfrm>
            <a:off x="7239000" y="1714500"/>
            <a:ext cx="10253662" cy="1447800"/>
            <a:chOff x="7391400" y="2019300"/>
            <a:chExt cx="10253662" cy="1447800"/>
          </a:xfrm>
        </p:grpSpPr>
        <p:sp>
          <p:nvSpPr>
            <p:cNvPr id="4" name="Rectangle: Rounded Corners 3">
              <a:extLst>
                <a:ext uri="{FF2B5EF4-FFF2-40B4-BE49-F238E27FC236}">
                  <a16:creationId xmlns:a16="http://schemas.microsoft.com/office/drawing/2014/main" id="{050F335C-7EA1-0769-A698-ED5911FB80B5}"/>
                </a:ext>
              </a:extLst>
            </p:cNvPr>
            <p:cNvSpPr/>
            <p:nvPr/>
          </p:nvSpPr>
          <p:spPr>
            <a:xfrm>
              <a:off x="8153400" y="2019300"/>
              <a:ext cx="9491662" cy="1447800"/>
            </a:xfrm>
            <a:prstGeom prst="roundRect">
              <a:avLst/>
            </a:prstGeom>
            <a:solidFill>
              <a:srgbClr val="F2E4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Phát triển giống cây lâm nghiệp </a:t>
              </a:r>
            </a:p>
          </p:txBody>
        </p:sp>
        <p:sp>
          <p:nvSpPr>
            <p:cNvPr id="5" name="Oval 4">
              <a:extLst>
                <a:ext uri="{FF2B5EF4-FFF2-40B4-BE49-F238E27FC236}">
                  <a16:creationId xmlns:a16="http://schemas.microsoft.com/office/drawing/2014/main" id="{3E576AAC-E9C2-18DA-EDE7-7A703EB5F141}"/>
                </a:ext>
              </a:extLst>
            </p:cNvPr>
            <p:cNvSpPr/>
            <p:nvPr/>
          </p:nvSpPr>
          <p:spPr>
            <a:xfrm>
              <a:off x="7391400" y="2552700"/>
              <a:ext cx="381000" cy="381000"/>
            </a:xfrm>
            <a:prstGeom prst="ellipse">
              <a:avLst/>
            </a:prstGeom>
            <a:solidFill>
              <a:srgbClr val="2A80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8DABA740-FA1E-9129-827F-9BEAC219D39D}"/>
              </a:ext>
            </a:extLst>
          </p:cNvPr>
          <p:cNvGrpSpPr/>
          <p:nvPr/>
        </p:nvGrpSpPr>
        <p:grpSpPr>
          <a:xfrm>
            <a:off x="7239000" y="3849082"/>
            <a:ext cx="10253662" cy="1447800"/>
            <a:chOff x="7391400" y="2019300"/>
            <a:chExt cx="10253662" cy="1447800"/>
          </a:xfrm>
        </p:grpSpPr>
        <p:sp>
          <p:nvSpPr>
            <p:cNvPr id="8" name="Rectangle: Rounded Corners 7">
              <a:extLst>
                <a:ext uri="{FF2B5EF4-FFF2-40B4-BE49-F238E27FC236}">
                  <a16:creationId xmlns:a16="http://schemas.microsoft.com/office/drawing/2014/main" id="{8C061AFD-835C-2E7B-B834-34946D661554}"/>
                </a:ext>
              </a:extLst>
            </p:cNvPr>
            <p:cNvSpPr/>
            <p:nvPr/>
          </p:nvSpPr>
          <p:spPr>
            <a:xfrm>
              <a:off x="8153400" y="2019300"/>
              <a:ext cx="9491662" cy="1447800"/>
            </a:xfrm>
            <a:prstGeom prst="roundRect">
              <a:avLst/>
            </a:prstGeom>
            <a:solidFill>
              <a:srgbClr val="F2E4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Duy trì diện tích và cấu trúc rừng</a:t>
              </a:r>
            </a:p>
          </p:txBody>
        </p:sp>
        <p:sp>
          <p:nvSpPr>
            <p:cNvPr id="9" name="Oval 8">
              <a:extLst>
                <a:ext uri="{FF2B5EF4-FFF2-40B4-BE49-F238E27FC236}">
                  <a16:creationId xmlns:a16="http://schemas.microsoft.com/office/drawing/2014/main" id="{DEFCAF09-7BAA-C3CB-BACF-9926D47479FF}"/>
                </a:ext>
              </a:extLst>
            </p:cNvPr>
            <p:cNvSpPr/>
            <p:nvPr/>
          </p:nvSpPr>
          <p:spPr>
            <a:xfrm>
              <a:off x="7391400" y="2552700"/>
              <a:ext cx="381000" cy="381000"/>
            </a:xfrm>
            <a:prstGeom prst="ellipse">
              <a:avLst/>
            </a:prstGeom>
            <a:solidFill>
              <a:srgbClr val="2A80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1EC6AA4-D1E5-6DFB-B65B-28CBBDD4C4BF}"/>
              </a:ext>
            </a:extLst>
          </p:cNvPr>
          <p:cNvGrpSpPr/>
          <p:nvPr/>
        </p:nvGrpSpPr>
        <p:grpSpPr>
          <a:xfrm>
            <a:off x="7239000" y="5983664"/>
            <a:ext cx="10253662" cy="1447800"/>
            <a:chOff x="7391400" y="2019300"/>
            <a:chExt cx="10253662" cy="1447800"/>
          </a:xfrm>
        </p:grpSpPr>
        <p:sp>
          <p:nvSpPr>
            <p:cNvPr id="11" name="Rectangle: Rounded Corners 10">
              <a:extLst>
                <a:ext uri="{FF2B5EF4-FFF2-40B4-BE49-F238E27FC236}">
                  <a16:creationId xmlns:a16="http://schemas.microsoft.com/office/drawing/2014/main" id="{2939AD0C-BD72-708A-E3C3-C7195D44EA45}"/>
                </a:ext>
              </a:extLst>
            </p:cNvPr>
            <p:cNvSpPr/>
            <p:nvPr/>
          </p:nvSpPr>
          <p:spPr>
            <a:xfrm>
              <a:off x="8153400" y="2019300"/>
              <a:ext cx="9491662" cy="1447800"/>
            </a:xfrm>
            <a:prstGeom prst="roundRect">
              <a:avLst/>
            </a:prstGeom>
            <a:solidFill>
              <a:srgbClr val="F2E4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Thực hiện các biện pháp lâm sinh</a:t>
              </a:r>
            </a:p>
          </p:txBody>
        </p:sp>
        <p:sp>
          <p:nvSpPr>
            <p:cNvPr id="12" name="Oval 11">
              <a:extLst>
                <a:ext uri="{FF2B5EF4-FFF2-40B4-BE49-F238E27FC236}">
                  <a16:creationId xmlns:a16="http://schemas.microsoft.com/office/drawing/2014/main" id="{A93B15A3-3D7A-C01B-0C07-2BAFEE19561D}"/>
                </a:ext>
              </a:extLst>
            </p:cNvPr>
            <p:cNvSpPr/>
            <p:nvPr/>
          </p:nvSpPr>
          <p:spPr>
            <a:xfrm>
              <a:off x="7391400" y="2552700"/>
              <a:ext cx="381000" cy="381000"/>
            </a:xfrm>
            <a:prstGeom prst="ellipse">
              <a:avLst/>
            </a:prstGeom>
            <a:solidFill>
              <a:srgbClr val="2A80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7EE796D3-EFE5-CBE6-1BED-C9C1A28DA195}"/>
              </a:ext>
            </a:extLst>
          </p:cNvPr>
          <p:cNvGrpSpPr/>
          <p:nvPr/>
        </p:nvGrpSpPr>
        <p:grpSpPr>
          <a:xfrm>
            <a:off x="7239000" y="8234362"/>
            <a:ext cx="10253662" cy="1447800"/>
            <a:chOff x="7391400" y="2019300"/>
            <a:chExt cx="10253662" cy="1447800"/>
          </a:xfrm>
        </p:grpSpPr>
        <p:sp>
          <p:nvSpPr>
            <p:cNvPr id="14" name="Rectangle: Rounded Corners 13">
              <a:extLst>
                <a:ext uri="{FF2B5EF4-FFF2-40B4-BE49-F238E27FC236}">
                  <a16:creationId xmlns:a16="http://schemas.microsoft.com/office/drawing/2014/main" id="{0D087A22-47D0-820B-4EB8-E00E0AA0FACC}"/>
                </a:ext>
              </a:extLst>
            </p:cNvPr>
            <p:cNvSpPr/>
            <p:nvPr/>
          </p:nvSpPr>
          <p:spPr>
            <a:xfrm>
              <a:off x="8153400" y="2019300"/>
              <a:ext cx="9491662" cy="1447800"/>
            </a:xfrm>
            <a:prstGeom prst="roundRect">
              <a:avLst/>
            </a:prstGeom>
            <a:solidFill>
              <a:srgbClr val="F2E4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Xây dựng kết cấu hạ tầng</a:t>
              </a:r>
            </a:p>
          </p:txBody>
        </p:sp>
        <p:sp>
          <p:nvSpPr>
            <p:cNvPr id="15" name="Oval 14">
              <a:extLst>
                <a:ext uri="{FF2B5EF4-FFF2-40B4-BE49-F238E27FC236}">
                  <a16:creationId xmlns:a16="http://schemas.microsoft.com/office/drawing/2014/main" id="{77E4DE2F-9838-A0D5-E962-63806D451A76}"/>
                </a:ext>
              </a:extLst>
            </p:cNvPr>
            <p:cNvSpPr/>
            <p:nvPr/>
          </p:nvSpPr>
          <p:spPr>
            <a:xfrm>
              <a:off x="7391400" y="2552700"/>
              <a:ext cx="381000" cy="381000"/>
            </a:xfrm>
            <a:prstGeom prst="ellipse">
              <a:avLst/>
            </a:prstGeom>
            <a:solidFill>
              <a:srgbClr val="2A80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8077364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C0F2534-3A19-E14D-E70A-AF2A5F6CC788}"/>
              </a:ext>
            </a:extLst>
          </p:cNvPr>
          <p:cNvGrpSpPr/>
          <p:nvPr/>
        </p:nvGrpSpPr>
        <p:grpSpPr>
          <a:xfrm>
            <a:off x="304800" y="2857500"/>
            <a:ext cx="8839200" cy="1447800"/>
            <a:chOff x="7391400" y="2019300"/>
            <a:chExt cx="8839200" cy="1447800"/>
          </a:xfrm>
        </p:grpSpPr>
        <p:sp>
          <p:nvSpPr>
            <p:cNvPr id="8" name="Rectangle: Rounded Corners 7">
              <a:extLst>
                <a:ext uri="{FF2B5EF4-FFF2-40B4-BE49-F238E27FC236}">
                  <a16:creationId xmlns:a16="http://schemas.microsoft.com/office/drawing/2014/main" id="{F8A91D89-AF58-B681-D04A-884A9AFBA175}"/>
                </a:ext>
              </a:extLst>
            </p:cNvPr>
            <p:cNvSpPr/>
            <p:nvPr/>
          </p:nvSpPr>
          <p:spPr>
            <a:xfrm>
              <a:off x="8153400" y="2019300"/>
              <a:ext cx="8077200" cy="1447800"/>
            </a:xfrm>
            <a:prstGeom prst="roundRect">
              <a:avLst/>
            </a:prstGeom>
            <a:solidFill>
              <a:srgbClr val="F2E4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Khai thác lâm sản </a:t>
              </a:r>
            </a:p>
          </p:txBody>
        </p:sp>
        <p:sp>
          <p:nvSpPr>
            <p:cNvPr id="9" name="Oval 8">
              <a:extLst>
                <a:ext uri="{FF2B5EF4-FFF2-40B4-BE49-F238E27FC236}">
                  <a16:creationId xmlns:a16="http://schemas.microsoft.com/office/drawing/2014/main" id="{D2EFD4C8-E40C-9000-9121-4B540BAC3CA6}"/>
                </a:ext>
              </a:extLst>
            </p:cNvPr>
            <p:cNvSpPr/>
            <p:nvPr/>
          </p:nvSpPr>
          <p:spPr>
            <a:xfrm>
              <a:off x="7391400" y="2552700"/>
              <a:ext cx="381000" cy="381000"/>
            </a:xfrm>
            <a:prstGeom prst="ellipse">
              <a:avLst/>
            </a:prstGeom>
            <a:solidFill>
              <a:srgbClr val="2A80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178EE852-7E93-0DB9-CDD0-38B95D2FC6B2}"/>
              </a:ext>
            </a:extLst>
          </p:cNvPr>
          <p:cNvGrpSpPr/>
          <p:nvPr/>
        </p:nvGrpSpPr>
        <p:grpSpPr>
          <a:xfrm>
            <a:off x="304800" y="5007244"/>
            <a:ext cx="8839200" cy="1447800"/>
            <a:chOff x="7391400" y="2019300"/>
            <a:chExt cx="8839200" cy="1447800"/>
          </a:xfrm>
        </p:grpSpPr>
        <p:sp>
          <p:nvSpPr>
            <p:cNvPr id="17" name="Rectangle: Rounded Corners 16">
              <a:extLst>
                <a:ext uri="{FF2B5EF4-FFF2-40B4-BE49-F238E27FC236}">
                  <a16:creationId xmlns:a16="http://schemas.microsoft.com/office/drawing/2014/main" id="{EE238F45-BD00-31B4-111C-B70ECB24CCEA}"/>
                </a:ext>
              </a:extLst>
            </p:cNvPr>
            <p:cNvSpPr/>
            <p:nvPr/>
          </p:nvSpPr>
          <p:spPr>
            <a:xfrm>
              <a:off x="8153400" y="2019300"/>
              <a:ext cx="8077200" cy="1447800"/>
            </a:xfrm>
            <a:prstGeom prst="roundRect">
              <a:avLst/>
            </a:prstGeom>
            <a:solidFill>
              <a:srgbClr val="F2E4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Học tập, nghiên cứu rừng</a:t>
              </a:r>
            </a:p>
          </p:txBody>
        </p:sp>
        <p:sp>
          <p:nvSpPr>
            <p:cNvPr id="18" name="Oval 17">
              <a:extLst>
                <a:ext uri="{FF2B5EF4-FFF2-40B4-BE49-F238E27FC236}">
                  <a16:creationId xmlns:a16="http://schemas.microsoft.com/office/drawing/2014/main" id="{08423FAD-4837-16A0-49CE-0393C796A7CA}"/>
                </a:ext>
              </a:extLst>
            </p:cNvPr>
            <p:cNvSpPr/>
            <p:nvPr/>
          </p:nvSpPr>
          <p:spPr>
            <a:xfrm>
              <a:off x="7391400" y="2552700"/>
              <a:ext cx="381000" cy="381000"/>
            </a:xfrm>
            <a:prstGeom prst="ellipse">
              <a:avLst/>
            </a:prstGeom>
            <a:solidFill>
              <a:srgbClr val="2A80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BDA03BDE-C206-C327-CA2A-04D0A1FCD58C}"/>
              </a:ext>
            </a:extLst>
          </p:cNvPr>
          <p:cNvGrpSpPr/>
          <p:nvPr/>
        </p:nvGrpSpPr>
        <p:grpSpPr>
          <a:xfrm>
            <a:off x="304800" y="7329205"/>
            <a:ext cx="8839200" cy="1447800"/>
            <a:chOff x="7391400" y="2019300"/>
            <a:chExt cx="8839200" cy="1447800"/>
          </a:xfrm>
        </p:grpSpPr>
        <p:sp>
          <p:nvSpPr>
            <p:cNvPr id="20" name="Rectangle: Rounded Corners 19">
              <a:extLst>
                <a:ext uri="{FF2B5EF4-FFF2-40B4-BE49-F238E27FC236}">
                  <a16:creationId xmlns:a16="http://schemas.microsoft.com/office/drawing/2014/main" id="{110174E7-99DE-CC5B-3C34-5C847019EE2B}"/>
                </a:ext>
              </a:extLst>
            </p:cNvPr>
            <p:cNvSpPr/>
            <p:nvPr/>
          </p:nvSpPr>
          <p:spPr>
            <a:xfrm>
              <a:off x="8153400" y="2019300"/>
              <a:ext cx="8077200" cy="1447800"/>
            </a:xfrm>
            <a:prstGeom prst="roundRect">
              <a:avLst/>
            </a:prstGeom>
            <a:solidFill>
              <a:srgbClr val="F2E4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Du lịch sinh thái, nghỉ dưỡng </a:t>
              </a:r>
            </a:p>
          </p:txBody>
        </p:sp>
        <p:sp>
          <p:nvSpPr>
            <p:cNvPr id="21" name="Oval 20">
              <a:extLst>
                <a:ext uri="{FF2B5EF4-FFF2-40B4-BE49-F238E27FC236}">
                  <a16:creationId xmlns:a16="http://schemas.microsoft.com/office/drawing/2014/main" id="{96F22D07-6807-27D4-F73B-6E778A59FA6B}"/>
                </a:ext>
              </a:extLst>
            </p:cNvPr>
            <p:cNvSpPr/>
            <p:nvPr/>
          </p:nvSpPr>
          <p:spPr>
            <a:xfrm>
              <a:off x="7391400" y="2552700"/>
              <a:ext cx="381000" cy="381000"/>
            </a:xfrm>
            <a:prstGeom prst="ellipse">
              <a:avLst/>
            </a:prstGeom>
            <a:solidFill>
              <a:srgbClr val="2A80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2"/>
          <p:cNvGrpSpPr>
            <a:grpSpLocks noChangeAspect="1"/>
          </p:cNvGrpSpPr>
          <p:nvPr/>
        </p:nvGrpSpPr>
        <p:grpSpPr>
          <a:xfrm>
            <a:off x="8475157" y="-160927"/>
            <a:ext cx="15985043" cy="10608854"/>
            <a:chOff x="0" y="0"/>
            <a:chExt cx="6351016" cy="4215003"/>
          </a:xfrm>
        </p:grpSpPr>
        <p:sp>
          <p:nvSpPr>
            <p:cNvPr id="3" name="Freeform 3"/>
            <p:cNvSpPr/>
            <p:nvPr/>
          </p:nvSpPr>
          <p:spPr>
            <a:xfrm>
              <a:off x="-39878" y="-19431"/>
              <a:ext cx="6437884" cy="4257040"/>
            </a:xfrm>
            <a:custGeom>
              <a:avLst/>
              <a:gdLst/>
              <a:ahLst/>
              <a:cxnLst/>
              <a:rect l="l" t="t" r="r" b="b"/>
              <a:pathLst>
                <a:path w="6437884" h="4257040">
                  <a:moveTo>
                    <a:pt x="6341491" y="4226433"/>
                  </a:moveTo>
                  <a:cubicBezTo>
                    <a:pt x="4280281" y="4234307"/>
                    <a:pt x="2233295" y="4225925"/>
                    <a:pt x="93726" y="4234434"/>
                  </a:cubicBezTo>
                  <a:cubicBezTo>
                    <a:pt x="61976" y="4223893"/>
                    <a:pt x="79883" y="4181729"/>
                    <a:pt x="73787" y="4144518"/>
                  </a:cubicBezTo>
                  <a:cubicBezTo>
                    <a:pt x="58674" y="4096766"/>
                    <a:pt x="0" y="4066413"/>
                    <a:pt x="84455" y="3977005"/>
                  </a:cubicBezTo>
                  <a:cubicBezTo>
                    <a:pt x="103759" y="3930650"/>
                    <a:pt x="120269" y="3876040"/>
                    <a:pt x="135001" y="3832352"/>
                  </a:cubicBezTo>
                  <a:cubicBezTo>
                    <a:pt x="199009" y="3782060"/>
                    <a:pt x="241046" y="3726561"/>
                    <a:pt x="303403" y="3660521"/>
                  </a:cubicBezTo>
                  <a:cubicBezTo>
                    <a:pt x="375158" y="3572129"/>
                    <a:pt x="324104" y="3492500"/>
                    <a:pt x="437642" y="3440049"/>
                  </a:cubicBezTo>
                  <a:cubicBezTo>
                    <a:pt x="421513" y="3404235"/>
                    <a:pt x="463931" y="3368803"/>
                    <a:pt x="443357" y="3323336"/>
                  </a:cubicBezTo>
                  <a:cubicBezTo>
                    <a:pt x="448564" y="3239008"/>
                    <a:pt x="446532" y="3244215"/>
                    <a:pt x="542036" y="3139313"/>
                  </a:cubicBezTo>
                  <a:cubicBezTo>
                    <a:pt x="552704" y="3089529"/>
                    <a:pt x="490728" y="3042285"/>
                    <a:pt x="618490" y="2959862"/>
                  </a:cubicBezTo>
                  <a:cubicBezTo>
                    <a:pt x="631444" y="2894965"/>
                    <a:pt x="651891" y="2868041"/>
                    <a:pt x="717296" y="2816606"/>
                  </a:cubicBezTo>
                  <a:cubicBezTo>
                    <a:pt x="760095" y="2811526"/>
                    <a:pt x="705993" y="2703703"/>
                    <a:pt x="768477" y="2618105"/>
                  </a:cubicBezTo>
                  <a:cubicBezTo>
                    <a:pt x="788924" y="2583307"/>
                    <a:pt x="731647" y="2538984"/>
                    <a:pt x="805815" y="2425954"/>
                  </a:cubicBezTo>
                  <a:cubicBezTo>
                    <a:pt x="828167" y="2378202"/>
                    <a:pt x="826262" y="2341753"/>
                    <a:pt x="830199" y="2276602"/>
                  </a:cubicBezTo>
                  <a:cubicBezTo>
                    <a:pt x="892810" y="2216277"/>
                    <a:pt x="930021" y="2166239"/>
                    <a:pt x="939419" y="2060575"/>
                  </a:cubicBezTo>
                  <a:cubicBezTo>
                    <a:pt x="995426" y="1975866"/>
                    <a:pt x="1038860" y="1964182"/>
                    <a:pt x="990346" y="1833245"/>
                  </a:cubicBezTo>
                  <a:cubicBezTo>
                    <a:pt x="1048893" y="1747012"/>
                    <a:pt x="1075944" y="1582674"/>
                    <a:pt x="1133094" y="1484757"/>
                  </a:cubicBezTo>
                  <a:cubicBezTo>
                    <a:pt x="1107313" y="1420749"/>
                    <a:pt x="1137666" y="1331595"/>
                    <a:pt x="1097915" y="1262126"/>
                  </a:cubicBezTo>
                  <a:cubicBezTo>
                    <a:pt x="1152017" y="1137285"/>
                    <a:pt x="1106678" y="1185418"/>
                    <a:pt x="1083310" y="985647"/>
                  </a:cubicBezTo>
                  <a:cubicBezTo>
                    <a:pt x="1082167" y="963549"/>
                    <a:pt x="1056386" y="939292"/>
                    <a:pt x="1024890" y="914908"/>
                  </a:cubicBezTo>
                  <a:cubicBezTo>
                    <a:pt x="1037971" y="909828"/>
                    <a:pt x="1042289" y="837819"/>
                    <a:pt x="997966" y="824738"/>
                  </a:cubicBezTo>
                  <a:cubicBezTo>
                    <a:pt x="889762" y="775462"/>
                    <a:pt x="898525" y="645160"/>
                    <a:pt x="794512" y="570230"/>
                  </a:cubicBezTo>
                  <a:cubicBezTo>
                    <a:pt x="823976" y="457327"/>
                    <a:pt x="732790" y="389001"/>
                    <a:pt x="688467" y="295021"/>
                  </a:cubicBezTo>
                  <a:cubicBezTo>
                    <a:pt x="660527" y="270637"/>
                    <a:pt x="726694" y="269367"/>
                    <a:pt x="731393" y="248666"/>
                  </a:cubicBezTo>
                  <a:cubicBezTo>
                    <a:pt x="734568" y="241046"/>
                    <a:pt x="756920" y="170688"/>
                    <a:pt x="738759" y="154051"/>
                  </a:cubicBezTo>
                  <a:cubicBezTo>
                    <a:pt x="703199" y="134239"/>
                    <a:pt x="730504" y="110744"/>
                    <a:pt x="739902" y="77724"/>
                  </a:cubicBezTo>
                  <a:cubicBezTo>
                    <a:pt x="748411" y="61595"/>
                    <a:pt x="697992" y="2794"/>
                    <a:pt x="775589" y="25781"/>
                  </a:cubicBezTo>
                  <a:cubicBezTo>
                    <a:pt x="2374773" y="16129"/>
                    <a:pt x="3964559" y="29464"/>
                    <a:pt x="5604891" y="21336"/>
                  </a:cubicBezTo>
                  <a:cubicBezTo>
                    <a:pt x="5854573" y="38608"/>
                    <a:pt x="6136005" y="0"/>
                    <a:pt x="6383401" y="33782"/>
                  </a:cubicBezTo>
                  <a:cubicBezTo>
                    <a:pt x="6383909" y="571754"/>
                    <a:pt x="6385306" y="1170305"/>
                    <a:pt x="6384544" y="1710944"/>
                  </a:cubicBezTo>
                  <a:cubicBezTo>
                    <a:pt x="6386703" y="2484501"/>
                    <a:pt x="6379464" y="3261995"/>
                    <a:pt x="6388608" y="4038473"/>
                  </a:cubicBezTo>
                  <a:cubicBezTo>
                    <a:pt x="6357747" y="4044061"/>
                    <a:pt x="6437884" y="4257040"/>
                    <a:pt x="6341491" y="4226433"/>
                  </a:cubicBezTo>
                  <a:close/>
                </a:path>
              </a:pathLst>
            </a:custGeom>
            <a:blipFill>
              <a:blip r:embed="rId2"/>
              <a:stretch>
                <a:fillRect t="-287" b="-287"/>
              </a:stretch>
            </a:blipFill>
          </p:spPr>
          <p:txBody>
            <a:bodyPr/>
            <a:lstStyle/>
            <a:p>
              <a:endParaRPr lang="en-US"/>
            </a:p>
          </p:txBody>
        </p:sp>
      </p:grpSp>
      <p:sp>
        <p:nvSpPr>
          <p:cNvPr id="6" name="TextBox 5">
            <a:extLst>
              <a:ext uri="{FF2B5EF4-FFF2-40B4-BE49-F238E27FC236}">
                <a16:creationId xmlns:a16="http://schemas.microsoft.com/office/drawing/2014/main" id="{679A0661-4B49-B8B2-B722-2D4262855A48}"/>
              </a:ext>
            </a:extLst>
          </p:cNvPr>
          <p:cNvSpPr txBox="1"/>
          <p:nvPr/>
        </p:nvSpPr>
        <p:spPr>
          <a:xfrm>
            <a:off x="685800" y="1088756"/>
            <a:ext cx="7162800" cy="784830"/>
          </a:xfrm>
          <a:prstGeom prst="rect">
            <a:avLst/>
          </a:prstGeom>
          <a:noFill/>
        </p:spPr>
        <p:txBody>
          <a:bodyPr wrap="square">
            <a:spAutoFit/>
          </a:bodyPr>
          <a:lstStyle/>
          <a:p>
            <a:r>
              <a:rPr lang="en-US" sz="4500" b="1">
                <a:solidFill>
                  <a:srgbClr val="C00000"/>
                </a:solidFill>
                <a:latin typeface="Arial" panose="020B0604020202020204" pitchFamily="34" charset="0"/>
                <a:cs typeface="Arial" panose="020B0604020202020204" pitchFamily="34" charset="0"/>
              </a:rPr>
              <a:t>4. Sử dụng rừng </a:t>
            </a:r>
          </a:p>
        </p:txBody>
      </p:sp>
    </p:spTree>
    <p:extLst>
      <p:ext uri="{BB962C8B-B14F-4D97-AF65-F5344CB8AC3E}">
        <p14:creationId xmlns:p14="http://schemas.microsoft.com/office/powerpoint/2010/main" val="214389874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par>
                                <p:cTn id="17" presetID="16" presetClass="entr" presetSubtype="21"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0443CB-8100-162C-7C20-DB353891FA18}"/>
              </a:ext>
            </a:extLst>
          </p:cNvPr>
          <p:cNvSpPr txBox="1"/>
          <p:nvPr/>
        </p:nvSpPr>
        <p:spPr>
          <a:xfrm>
            <a:off x="457200" y="723900"/>
            <a:ext cx="12573000" cy="784830"/>
          </a:xfrm>
          <a:prstGeom prst="rect">
            <a:avLst/>
          </a:prstGeom>
          <a:noFill/>
        </p:spPr>
        <p:txBody>
          <a:bodyPr wrap="square">
            <a:spAutoFit/>
          </a:bodyPr>
          <a:lstStyle/>
          <a:p>
            <a:r>
              <a:rPr lang="en-US" sz="4500" b="1">
                <a:solidFill>
                  <a:srgbClr val="C00000"/>
                </a:solidFill>
                <a:latin typeface="Arial" panose="020B0604020202020204" pitchFamily="34" charset="0"/>
                <a:cs typeface="Arial" panose="020B0604020202020204" pitchFamily="34" charset="0"/>
              </a:rPr>
              <a:t>5. </a:t>
            </a:r>
            <a:r>
              <a:rPr lang="vi-VN" sz="4500" b="1">
                <a:solidFill>
                  <a:srgbClr val="C00000"/>
                </a:solidFill>
                <a:latin typeface="Arial" panose="020B0604020202020204" pitchFamily="34" charset="0"/>
                <a:cs typeface="Arial" panose="020B0604020202020204" pitchFamily="34" charset="0"/>
              </a:rPr>
              <a:t>Chế biến và thương mại lâm sản</a:t>
            </a:r>
            <a:endParaRPr lang="en-US" sz="4500" b="1">
              <a:solidFill>
                <a:srgbClr val="C00000"/>
              </a:solidFill>
              <a:latin typeface="Arial" panose="020B0604020202020204" pitchFamily="34" charset="0"/>
              <a:cs typeface="Arial" panose="020B0604020202020204" pitchFamily="34" charset="0"/>
            </a:endParaRPr>
          </a:p>
        </p:txBody>
      </p:sp>
      <p:sp>
        <p:nvSpPr>
          <p:cNvPr id="18" name="Freeform 2">
            <a:extLst>
              <a:ext uri="{FF2B5EF4-FFF2-40B4-BE49-F238E27FC236}">
                <a16:creationId xmlns:a16="http://schemas.microsoft.com/office/drawing/2014/main" id="{AFE180E5-7E37-436C-E0AB-13CB1979CBC6}"/>
              </a:ext>
            </a:extLst>
          </p:cNvPr>
          <p:cNvSpPr/>
          <p:nvPr/>
        </p:nvSpPr>
        <p:spPr>
          <a:xfrm>
            <a:off x="1447800" y="2781300"/>
            <a:ext cx="7086600" cy="3429000"/>
          </a:xfrm>
          <a:prstGeom prst="roundRect">
            <a:avLst/>
          </a:prstGeom>
          <a:blipFill>
            <a:blip r:embed="rId2"/>
            <a:stretch>
              <a:fillRect l="-19094" t="-11259" r="-15315" b="-40741"/>
            </a:stretch>
          </a:blipFill>
        </p:spPr>
        <p:txBody>
          <a:bodyPr/>
          <a:lstStyle/>
          <a:p>
            <a:endParaRPr lang="en-US"/>
          </a:p>
        </p:txBody>
      </p:sp>
      <p:pic>
        <p:nvPicPr>
          <p:cNvPr id="1026" name="Picture 2" descr="Hình ảnh cây mã đề : Những khoảnh khắc tuyệt đẹp của cây mã đề">
            <a:extLst>
              <a:ext uri="{FF2B5EF4-FFF2-40B4-BE49-F238E27FC236}">
                <a16:creationId xmlns:a16="http://schemas.microsoft.com/office/drawing/2014/main" id="{0C754FAD-AECF-999C-3380-E9F82EDE5E4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3072" b="4023"/>
          <a:stretch/>
        </p:blipFill>
        <p:spPr bwMode="auto">
          <a:xfrm>
            <a:off x="9067802" y="2781300"/>
            <a:ext cx="7315200" cy="3429000"/>
          </a:xfrm>
          <a:prstGeom prst="round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55711C82-378E-246B-08EC-5D89047E049C}"/>
              </a:ext>
            </a:extLst>
          </p:cNvPr>
          <p:cNvSpPr txBox="1"/>
          <p:nvPr/>
        </p:nvSpPr>
        <p:spPr>
          <a:xfrm>
            <a:off x="857252" y="6885294"/>
            <a:ext cx="16421100" cy="1839606"/>
          </a:xfrm>
          <a:prstGeom prst="rect">
            <a:avLst/>
          </a:prstGeom>
          <a:noFill/>
        </p:spPr>
        <p:txBody>
          <a:bodyPr wrap="square">
            <a:spAutoFit/>
          </a:bodyPr>
          <a:lstStyle/>
          <a:p>
            <a:pPr marL="571500" indent="-571500" algn="just">
              <a:lnSpc>
                <a:spcPct val="150000"/>
              </a:lnSpc>
              <a:buFont typeface="Wingdings" panose="05000000000000000000" pitchFamily="2" charset="2"/>
              <a:buChar char="§"/>
            </a:pPr>
            <a:r>
              <a:rPr lang="vi-VN" sz="4000"/>
              <a:t>các hoạt động chế biến, thương mại các sản phẩm thực vật rừng, động vật rừng theo quy định của pháp luật.</a:t>
            </a:r>
            <a:endParaRPr lang="en-US" sz="4000"/>
          </a:p>
        </p:txBody>
      </p:sp>
    </p:spTree>
    <p:extLst>
      <p:ext uri="{BB962C8B-B14F-4D97-AF65-F5344CB8AC3E}">
        <p14:creationId xmlns:p14="http://schemas.microsoft.com/office/powerpoint/2010/main" val="2397520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randombar(horizontal)">
                                      <p:cBhvr>
                                        <p:cTn id="1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A6D54B-C6CC-515A-A176-F8D5033F8FE3}"/>
              </a:ext>
            </a:extLst>
          </p:cNvPr>
          <p:cNvSpPr txBox="1"/>
          <p:nvPr/>
        </p:nvSpPr>
        <p:spPr>
          <a:xfrm>
            <a:off x="3695700" y="1181100"/>
            <a:ext cx="10896600" cy="784830"/>
          </a:xfrm>
          <a:prstGeom prst="rect">
            <a:avLst/>
          </a:prstGeom>
          <a:noFill/>
        </p:spPr>
        <p:txBody>
          <a:bodyPr wrap="square" rtlCol="0">
            <a:spAutoFit/>
          </a:bodyPr>
          <a:lstStyle/>
          <a:p>
            <a:pPr algn="ctr"/>
            <a:r>
              <a:rPr lang="en-US" sz="4500" b="1">
                <a:solidFill>
                  <a:srgbClr val="0070C0"/>
                </a:solidFill>
                <a:latin typeface="Arial" panose="020B0604020202020204" pitchFamily="34" charset="0"/>
                <a:cs typeface="Arial" panose="020B0604020202020204" pitchFamily="34" charset="0"/>
              </a:rPr>
              <a:t>QUAN SÁT MỘT SỐ HÌNH ẢNH </a:t>
            </a:r>
          </a:p>
        </p:txBody>
      </p:sp>
      <p:grpSp>
        <p:nvGrpSpPr>
          <p:cNvPr id="6" name="Group 5">
            <a:extLst>
              <a:ext uri="{FF2B5EF4-FFF2-40B4-BE49-F238E27FC236}">
                <a16:creationId xmlns:a16="http://schemas.microsoft.com/office/drawing/2014/main" id="{5C5677B5-8B07-E2BD-4506-81DDB4E13F71}"/>
              </a:ext>
            </a:extLst>
          </p:cNvPr>
          <p:cNvGrpSpPr/>
          <p:nvPr/>
        </p:nvGrpSpPr>
        <p:grpSpPr>
          <a:xfrm>
            <a:off x="609600" y="2836845"/>
            <a:ext cx="7543800" cy="6040455"/>
            <a:chOff x="685800" y="2585414"/>
            <a:chExt cx="7543800" cy="6040455"/>
          </a:xfrm>
        </p:grpSpPr>
        <p:pic>
          <p:nvPicPr>
            <p:cNvPr id="3074" name="Picture 2" descr="Quản lý rừng bền vững: Bài cuối - Bảo tồn và phát triển vốn rừng |  baotintuc.vn">
              <a:extLst>
                <a:ext uri="{FF2B5EF4-FFF2-40B4-BE49-F238E27FC236}">
                  <a16:creationId xmlns:a16="http://schemas.microsoft.com/office/drawing/2014/main" id="{FC9B8341-8DF3-AA0C-6260-C39D9B1611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585414"/>
              <a:ext cx="7543800" cy="511617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C1D09AC-8DEF-2437-8E20-5F572ACD8C99}"/>
                </a:ext>
              </a:extLst>
            </p:cNvPr>
            <p:cNvSpPr txBox="1"/>
            <p:nvPr/>
          </p:nvSpPr>
          <p:spPr>
            <a:xfrm>
              <a:off x="685800" y="7948761"/>
              <a:ext cx="7543800" cy="677108"/>
            </a:xfrm>
            <a:prstGeom prst="rect">
              <a:avLst/>
            </a:prstGeom>
            <a:noFill/>
          </p:spPr>
          <p:txBody>
            <a:bodyPr wrap="square" rtlCol="0">
              <a:spAutoFit/>
            </a:bodyPr>
            <a:lstStyle/>
            <a:p>
              <a:pPr algn="ctr"/>
              <a:r>
                <a:rPr lang="en-US" sz="3800" i="1">
                  <a:latin typeface="Arial" panose="020B0604020202020204" pitchFamily="34" charset="0"/>
                  <a:cs typeface="Arial" panose="020B0604020202020204" pitchFamily="34" charset="0"/>
                </a:rPr>
                <a:t>Quản lí rừng </a:t>
              </a:r>
            </a:p>
          </p:txBody>
        </p:sp>
      </p:grpSp>
      <p:grpSp>
        <p:nvGrpSpPr>
          <p:cNvPr id="5" name="Group 4">
            <a:extLst>
              <a:ext uri="{FF2B5EF4-FFF2-40B4-BE49-F238E27FC236}">
                <a16:creationId xmlns:a16="http://schemas.microsoft.com/office/drawing/2014/main" id="{E23949D8-853C-D8E6-9478-FDAADAE57F73}"/>
              </a:ext>
            </a:extLst>
          </p:cNvPr>
          <p:cNvGrpSpPr/>
          <p:nvPr/>
        </p:nvGrpSpPr>
        <p:grpSpPr>
          <a:xfrm>
            <a:off x="8610600" y="2836845"/>
            <a:ext cx="9095415" cy="6040455"/>
            <a:chOff x="8763000" y="2585414"/>
            <a:chExt cx="9095415" cy="6040455"/>
          </a:xfrm>
        </p:grpSpPr>
        <p:pic>
          <p:nvPicPr>
            <p:cNvPr id="3076" name="Picture 4" descr="Hỗ trợ khoán bảo vệ rừng bình quân 300.000 đồng/ha/năm">
              <a:extLst>
                <a:ext uri="{FF2B5EF4-FFF2-40B4-BE49-F238E27FC236}">
                  <a16:creationId xmlns:a16="http://schemas.microsoft.com/office/drawing/2014/main" id="{A025B089-06B3-50B4-CEB2-723BFEA8CF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3000" y="2585414"/>
              <a:ext cx="9095415" cy="511617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B7F65E8-349E-8E96-FF51-962CC982CC85}"/>
                </a:ext>
              </a:extLst>
            </p:cNvPr>
            <p:cNvSpPr txBox="1"/>
            <p:nvPr/>
          </p:nvSpPr>
          <p:spPr>
            <a:xfrm>
              <a:off x="8763000" y="7948761"/>
              <a:ext cx="9095414" cy="677108"/>
            </a:xfrm>
            <a:prstGeom prst="rect">
              <a:avLst/>
            </a:prstGeom>
            <a:noFill/>
          </p:spPr>
          <p:txBody>
            <a:bodyPr wrap="square" rtlCol="0">
              <a:spAutoFit/>
            </a:bodyPr>
            <a:lstStyle/>
            <a:p>
              <a:pPr algn="ctr"/>
              <a:r>
                <a:rPr lang="en-US" sz="3800" i="1">
                  <a:latin typeface="Arial" panose="020B0604020202020204" pitchFamily="34" charset="0"/>
                  <a:cs typeface="Arial" panose="020B0604020202020204" pitchFamily="34" charset="0"/>
                </a:rPr>
                <a:t>Bảo vệ rừng </a:t>
              </a:r>
            </a:p>
          </p:txBody>
        </p:sp>
      </p:grpSp>
    </p:spTree>
    <p:extLst>
      <p:ext uri="{BB962C8B-B14F-4D97-AF65-F5344CB8AC3E}">
        <p14:creationId xmlns:p14="http://schemas.microsoft.com/office/powerpoint/2010/main" val="136766037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par>
                                <p:cTn id="12" presetID="14" presetClass="entr" presetSubtype="1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A6D54B-C6CC-515A-A176-F8D5033F8FE3}"/>
              </a:ext>
            </a:extLst>
          </p:cNvPr>
          <p:cNvSpPr txBox="1"/>
          <p:nvPr/>
        </p:nvSpPr>
        <p:spPr>
          <a:xfrm>
            <a:off x="3695700" y="979355"/>
            <a:ext cx="10896600" cy="784830"/>
          </a:xfrm>
          <a:prstGeom prst="rect">
            <a:avLst/>
          </a:prstGeom>
          <a:noFill/>
        </p:spPr>
        <p:txBody>
          <a:bodyPr wrap="square" rtlCol="0">
            <a:spAutoFit/>
          </a:bodyPr>
          <a:lstStyle/>
          <a:p>
            <a:pPr algn="ctr"/>
            <a:r>
              <a:rPr lang="en-US" sz="4500" b="1">
                <a:solidFill>
                  <a:srgbClr val="0070C0"/>
                </a:solidFill>
                <a:latin typeface="Arial" panose="020B0604020202020204" pitchFamily="34" charset="0"/>
                <a:cs typeface="Arial" panose="020B0604020202020204" pitchFamily="34" charset="0"/>
              </a:rPr>
              <a:t>QUAN SÁT MỘT SỐ HÌNH ẢNH </a:t>
            </a:r>
          </a:p>
        </p:txBody>
      </p:sp>
      <p:grpSp>
        <p:nvGrpSpPr>
          <p:cNvPr id="7" name="Group 6">
            <a:extLst>
              <a:ext uri="{FF2B5EF4-FFF2-40B4-BE49-F238E27FC236}">
                <a16:creationId xmlns:a16="http://schemas.microsoft.com/office/drawing/2014/main" id="{7A53715C-9B40-8EEE-4222-469166E6E77D}"/>
              </a:ext>
            </a:extLst>
          </p:cNvPr>
          <p:cNvGrpSpPr/>
          <p:nvPr/>
        </p:nvGrpSpPr>
        <p:grpSpPr>
          <a:xfrm>
            <a:off x="533400" y="2628900"/>
            <a:ext cx="7753350" cy="6492327"/>
            <a:chOff x="609600" y="2384973"/>
            <a:chExt cx="7753350" cy="6492327"/>
          </a:xfrm>
        </p:grpSpPr>
        <p:sp>
          <p:nvSpPr>
            <p:cNvPr id="3" name="TextBox 2">
              <a:extLst>
                <a:ext uri="{FF2B5EF4-FFF2-40B4-BE49-F238E27FC236}">
                  <a16:creationId xmlns:a16="http://schemas.microsoft.com/office/drawing/2014/main" id="{7C1D09AC-8DEF-2437-8E20-5F572ACD8C99}"/>
                </a:ext>
              </a:extLst>
            </p:cNvPr>
            <p:cNvSpPr txBox="1"/>
            <p:nvPr/>
          </p:nvSpPr>
          <p:spPr>
            <a:xfrm>
              <a:off x="609600" y="8200192"/>
              <a:ext cx="7543800" cy="677108"/>
            </a:xfrm>
            <a:prstGeom prst="rect">
              <a:avLst/>
            </a:prstGeom>
            <a:noFill/>
          </p:spPr>
          <p:txBody>
            <a:bodyPr wrap="square" rtlCol="0">
              <a:spAutoFit/>
            </a:bodyPr>
            <a:lstStyle/>
            <a:p>
              <a:pPr algn="ctr"/>
              <a:r>
                <a:rPr lang="en-US" sz="3800" i="1">
                  <a:latin typeface="Arial" panose="020B0604020202020204" pitchFamily="34" charset="0"/>
                  <a:cs typeface="Arial" panose="020B0604020202020204" pitchFamily="34" charset="0"/>
                </a:rPr>
                <a:t>Phát triển rừng </a:t>
              </a:r>
            </a:p>
          </p:txBody>
        </p:sp>
        <p:pic>
          <p:nvPicPr>
            <p:cNvPr id="4098" name="Picture 2" descr="Thực hiện tốt chính sách chi trả dịch vụ môi trường rừng, giúp công tác  quản lý, bảo vệ và phát triển rừng hiệu quả">
              <a:extLst>
                <a:ext uri="{FF2B5EF4-FFF2-40B4-BE49-F238E27FC236}">
                  <a16:creationId xmlns:a16="http://schemas.microsoft.com/office/drawing/2014/main" id="{F7B32A44-8C4F-1D26-86B2-B01CD15B6E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9150" y="2384973"/>
              <a:ext cx="7543800" cy="556804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33774064-FDE2-EDD0-2A27-A4A6B669D597}"/>
              </a:ext>
            </a:extLst>
          </p:cNvPr>
          <p:cNvGrpSpPr/>
          <p:nvPr/>
        </p:nvGrpSpPr>
        <p:grpSpPr>
          <a:xfrm>
            <a:off x="9458093" y="2628900"/>
            <a:ext cx="8106007" cy="6492327"/>
            <a:chOff x="8582025" y="2384973"/>
            <a:chExt cx="8106007" cy="6492327"/>
          </a:xfrm>
        </p:grpSpPr>
        <p:sp>
          <p:nvSpPr>
            <p:cNvPr id="4" name="TextBox 3">
              <a:extLst>
                <a:ext uri="{FF2B5EF4-FFF2-40B4-BE49-F238E27FC236}">
                  <a16:creationId xmlns:a16="http://schemas.microsoft.com/office/drawing/2014/main" id="{6B7F65E8-349E-8E96-FF51-962CC982CC85}"/>
                </a:ext>
              </a:extLst>
            </p:cNvPr>
            <p:cNvSpPr txBox="1"/>
            <p:nvPr/>
          </p:nvSpPr>
          <p:spPr>
            <a:xfrm>
              <a:off x="8610600" y="8200192"/>
              <a:ext cx="8077432" cy="677108"/>
            </a:xfrm>
            <a:prstGeom prst="rect">
              <a:avLst/>
            </a:prstGeom>
            <a:noFill/>
          </p:spPr>
          <p:txBody>
            <a:bodyPr wrap="square" rtlCol="0">
              <a:spAutoFit/>
            </a:bodyPr>
            <a:lstStyle/>
            <a:p>
              <a:pPr algn="ctr"/>
              <a:r>
                <a:rPr lang="en-US" sz="3800" i="1">
                  <a:latin typeface="Arial" panose="020B0604020202020204" pitchFamily="34" charset="0"/>
                  <a:cs typeface="Arial" panose="020B0604020202020204" pitchFamily="34" charset="0"/>
                </a:rPr>
                <a:t>Sử dụng rừng </a:t>
              </a:r>
            </a:p>
          </p:txBody>
        </p:sp>
        <p:pic>
          <p:nvPicPr>
            <p:cNvPr id="4100" name="Picture 4" descr="Rừng Phòng Hộ Là Gì? 7 Câu Hỏi Giải Mã Đất Rừng Phòng Hộ (RPH)">
              <a:extLst>
                <a:ext uri="{FF2B5EF4-FFF2-40B4-BE49-F238E27FC236}">
                  <a16:creationId xmlns:a16="http://schemas.microsoft.com/office/drawing/2014/main" id="{F7B53D59-FB05-85B0-99DB-85A59EBC5A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2025" y="2384973"/>
              <a:ext cx="8077432" cy="556804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3379171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A6D54B-C6CC-515A-A176-F8D5033F8FE3}"/>
              </a:ext>
            </a:extLst>
          </p:cNvPr>
          <p:cNvSpPr txBox="1"/>
          <p:nvPr/>
        </p:nvSpPr>
        <p:spPr>
          <a:xfrm>
            <a:off x="3695700" y="952500"/>
            <a:ext cx="10896600" cy="784830"/>
          </a:xfrm>
          <a:prstGeom prst="rect">
            <a:avLst/>
          </a:prstGeom>
          <a:noFill/>
        </p:spPr>
        <p:txBody>
          <a:bodyPr wrap="square" rtlCol="0">
            <a:spAutoFit/>
          </a:bodyPr>
          <a:lstStyle/>
          <a:p>
            <a:pPr algn="ctr"/>
            <a:r>
              <a:rPr lang="en-US" sz="4500" b="1">
                <a:solidFill>
                  <a:srgbClr val="0070C0"/>
                </a:solidFill>
                <a:latin typeface="Arial" panose="020B0604020202020204" pitchFamily="34" charset="0"/>
                <a:cs typeface="Arial" panose="020B0604020202020204" pitchFamily="34" charset="0"/>
              </a:rPr>
              <a:t>QUAN SÁT MỘT SỐ HÌNH ẢNH </a:t>
            </a:r>
          </a:p>
        </p:txBody>
      </p:sp>
      <p:grpSp>
        <p:nvGrpSpPr>
          <p:cNvPr id="5" name="Group 4">
            <a:extLst>
              <a:ext uri="{FF2B5EF4-FFF2-40B4-BE49-F238E27FC236}">
                <a16:creationId xmlns:a16="http://schemas.microsoft.com/office/drawing/2014/main" id="{E0573291-A34B-6D16-2428-B7DB650C7376}"/>
              </a:ext>
            </a:extLst>
          </p:cNvPr>
          <p:cNvGrpSpPr/>
          <p:nvPr/>
        </p:nvGrpSpPr>
        <p:grpSpPr>
          <a:xfrm>
            <a:off x="762000" y="2628900"/>
            <a:ext cx="16764000" cy="6700837"/>
            <a:chOff x="304800" y="2628900"/>
            <a:chExt cx="16764000" cy="6700837"/>
          </a:xfrm>
        </p:grpSpPr>
        <p:sp>
          <p:nvSpPr>
            <p:cNvPr id="4" name="TextBox 3">
              <a:extLst>
                <a:ext uri="{FF2B5EF4-FFF2-40B4-BE49-F238E27FC236}">
                  <a16:creationId xmlns:a16="http://schemas.microsoft.com/office/drawing/2014/main" id="{6B7F65E8-349E-8E96-FF51-962CC982CC85}"/>
                </a:ext>
              </a:extLst>
            </p:cNvPr>
            <p:cNvSpPr txBox="1"/>
            <p:nvPr/>
          </p:nvSpPr>
          <p:spPr>
            <a:xfrm>
              <a:off x="4648084" y="8652629"/>
              <a:ext cx="8077432" cy="677108"/>
            </a:xfrm>
            <a:prstGeom prst="rect">
              <a:avLst/>
            </a:prstGeom>
            <a:noFill/>
          </p:spPr>
          <p:txBody>
            <a:bodyPr wrap="square" rtlCol="0">
              <a:spAutoFit/>
            </a:bodyPr>
            <a:lstStyle/>
            <a:p>
              <a:pPr algn="ctr"/>
              <a:r>
                <a:rPr lang="vi-VN" sz="3800" i="1">
                  <a:latin typeface="Arial" panose="020B0604020202020204" pitchFamily="34" charset="0"/>
                  <a:cs typeface="Arial" panose="020B0604020202020204" pitchFamily="34" charset="0"/>
                </a:rPr>
                <a:t>Chế biến và thương mại lâm sản</a:t>
              </a:r>
              <a:endParaRPr lang="en-US" sz="3800" i="1">
                <a:latin typeface="Arial" panose="020B0604020202020204" pitchFamily="34" charset="0"/>
                <a:cs typeface="Arial" panose="020B0604020202020204" pitchFamily="34" charset="0"/>
              </a:endParaRPr>
            </a:p>
          </p:txBody>
        </p:sp>
        <p:pic>
          <p:nvPicPr>
            <p:cNvPr id="5122" name="Picture 2" descr="Doanh nghiệp chế biến gỗ: Thiếu nguyên liệu">
              <a:extLst>
                <a:ext uri="{FF2B5EF4-FFF2-40B4-BE49-F238E27FC236}">
                  <a16:creationId xmlns:a16="http://schemas.microsoft.com/office/drawing/2014/main" id="{CD5751C7-2589-FF2F-452C-CF9D0CDAD8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628900"/>
              <a:ext cx="8382000" cy="5588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Giá nguyên liệu tăng, đau đầu doanh nghiệp chế biến gỗ">
              <a:extLst>
                <a:ext uri="{FF2B5EF4-FFF2-40B4-BE49-F238E27FC236}">
                  <a16:creationId xmlns:a16="http://schemas.microsoft.com/office/drawing/2014/main" id="{EBE50408-1609-0EF3-0EF7-9DEA1063D4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6800" y="2628900"/>
              <a:ext cx="8382000" cy="5588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26146314"/>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5570876-66F7-7516-4F09-963FC96569C3}"/>
              </a:ext>
            </a:extLst>
          </p:cNvPr>
          <p:cNvGrpSpPr/>
          <p:nvPr/>
        </p:nvGrpSpPr>
        <p:grpSpPr>
          <a:xfrm>
            <a:off x="533035" y="717371"/>
            <a:ext cx="16992965" cy="1824923"/>
            <a:chOff x="533035" y="717371"/>
            <a:chExt cx="16992965" cy="1824923"/>
          </a:xfrm>
        </p:grpSpPr>
        <p:sp>
          <p:nvSpPr>
            <p:cNvPr id="5" name="Freeform 9">
              <a:extLst>
                <a:ext uri="{FF2B5EF4-FFF2-40B4-BE49-F238E27FC236}">
                  <a16:creationId xmlns:a16="http://schemas.microsoft.com/office/drawing/2014/main" id="{04739380-B7C3-7964-1E08-A0C776102011}"/>
                </a:ext>
              </a:extLst>
            </p:cNvPr>
            <p:cNvSpPr/>
            <p:nvPr/>
          </p:nvSpPr>
          <p:spPr>
            <a:xfrm>
              <a:off x="533035" y="952500"/>
              <a:ext cx="1295400" cy="1354666"/>
            </a:xfrm>
            <a:custGeom>
              <a:avLst/>
              <a:gdLst/>
              <a:ahLst/>
              <a:cxnLst/>
              <a:rect l="l" t="t" r="r" b="b"/>
              <a:pathLst>
                <a:path w="3934778" h="4114800">
                  <a:moveTo>
                    <a:pt x="0" y="0"/>
                  </a:moveTo>
                  <a:lnTo>
                    <a:pt x="3934777" y="0"/>
                  </a:lnTo>
                  <a:lnTo>
                    <a:pt x="393477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TextBox 5">
              <a:extLst>
                <a:ext uri="{FF2B5EF4-FFF2-40B4-BE49-F238E27FC236}">
                  <a16:creationId xmlns:a16="http://schemas.microsoft.com/office/drawing/2014/main" id="{19375491-8015-005D-4547-63028A93A51A}"/>
                </a:ext>
              </a:extLst>
            </p:cNvPr>
            <p:cNvSpPr txBox="1"/>
            <p:nvPr/>
          </p:nvSpPr>
          <p:spPr>
            <a:xfrm>
              <a:off x="1981200" y="717371"/>
              <a:ext cx="15544800" cy="1824923"/>
            </a:xfrm>
            <a:prstGeom prst="rect">
              <a:avLst/>
            </a:prstGeom>
            <a:noFill/>
          </p:spPr>
          <p:txBody>
            <a:bodyPr wrap="square" rtlCol="0">
              <a:spAutoFit/>
            </a:bodyPr>
            <a:lstStyle/>
            <a:p>
              <a:pPr algn="just">
                <a:lnSpc>
                  <a:spcPct val="150000"/>
                </a:lnSpc>
              </a:pPr>
              <a:r>
                <a:rPr lang="en-US" sz="4000" b="1" i="1">
                  <a:solidFill>
                    <a:srgbClr val="C00000"/>
                  </a:solidFill>
                  <a:latin typeface="Arial" panose="020B0604020202020204" pitchFamily="34" charset="0"/>
                  <a:cs typeface="Arial" panose="020B0604020202020204" pitchFamily="34" charset="0"/>
                </a:rPr>
                <a:t>Câu hỏi khám phá: </a:t>
              </a:r>
            </a:p>
            <a:p>
              <a:pPr algn="just">
                <a:lnSpc>
                  <a:spcPct val="150000"/>
                </a:lnSpc>
              </a:pPr>
              <a:r>
                <a:rPr lang="en-US" sz="4000">
                  <a:latin typeface="Arial" panose="020B0604020202020204" pitchFamily="34" charset="0"/>
                  <a:cs typeface="Arial" panose="020B0604020202020204" pitchFamily="34" charset="0"/>
                </a:rPr>
                <a:t>Mô tả các hoạt động lâm nghiệp cơ bản và nêu ý nghĩa của chúng. </a:t>
              </a:r>
            </a:p>
          </p:txBody>
        </p:sp>
      </p:grpSp>
      <p:sp>
        <p:nvSpPr>
          <p:cNvPr id="7" name="Rectangle: Rounded Corners 6">
            <a:extLst>
              <a:ext uri="{FF2B5EF4-FFF2-40B4-BE49-F238E27FC236}">
                <a16:creationId xmlns:a16="http://schemas.microsoft.com/office/drawing/2014/main" id="{A4F4BD1B-F91A-81C4-AE2A-C2953762F1A1}"/>
              </a:ext>
            </a:extLst>
          </p:cNvPr>
          <p:cNvSpPr/>
          <p:nvPr/>
        </p:nvSpPr>
        <p:spPr>
          <a:xfrm>
            <a:off x="642754" y="4136846"/>
            <a:ext cx="16992966" cy="2209800"/>
          </a:xfrm>
          <a:prstGeom prst="roundRect">
            <a:avLst>
              <a:gd name="adj" fmla="val 11704"/>
            </a:avLst>
          </a:prstGeom>
          <a:solidFill>
            <a:srgbClr val="FFFFFF"/>
          </a:solidFill>
          <a:ln w="38100">
            <a:solidFill>
              <a:schemeClr val="accent6">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b="1" i="1">
                <a:solidFill>
                  <a:srgbClr val="0070C0"/>
                </a:solidFill>
              </a:rPr>
              <a:t>Quản lí rừng: </a:t>
            </a:r>
            <a:r>
              <a:rPr lang="vi-VN" sz="3800">
                <a:solidFill>
                  <a:schemeClr val="tx1"/>
                </a:solidFill>
              </a:rPr>
              <a:t>gồm các hoạt động như giao rừng, cho thuê rừng, chuyển loại rừng, chuyển mục đích sử dụng rừng sang mục đích khác, thu hồi rừng.</a:t>
            </a:r>
            <a:endParaRPr lang="en-US" sz="3800">
              <a:solidFill>
                <a:schemeClr val="tx1"/>
              </a:solidFill>
            </a:endParaRPr>
          </a:p>
        </p:txBody>
      </p:sp>
      <p:sp>
        <p:nvSpPr>
          <p:cNvPr id="8" name="Rectangle: Rounded Corners 7">
            <a:extLst>
              <a:ext uri="{FF2B5EF4-FFF2-40B4-BE49-F238E27FC236}">
                <a16:creationId xmlns:a16="http://schemas.microsoft.com/office/drawing/2014/main" id="{5B4EEFF4-9E90-01C4-337C-15E30F47D733}"/>
              </a:ext>
            </a:extLst>
          </p:cNvPr>
          <p:cNvSpPr/>
          <p:nvPr/>
        </p:nvSpPr>
        <p:spPr>
          <a:xfrm>
            <a:off x="642754" y="6741934"/>
            <a:ext cx="16992966" cy="3048000"/>
          </a:xfrm>
          <a:prstGeom prst="roundRect">
            <a:avLst>
              <a:gd name="adj" fmla="val 11704"/>
            </a:avLst>
          </a:prstGeom>
          <a:solidFill>
            <a:srgbClr val="FFFFFF"/>
          </a:solidFill>
          <a:ln w="38100">
            <a:solidFill>
              <a:schemeClr val="accent6">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b="1" i="1">
                <a:solidFill>
                  <a:srgbClr val="0070C0"/>
                </a:solidFill>
                <a:latin typeface="Arial" panose="020B0604020202020204" pitchFamily="34" charset="0"/>
                <a:cs typeface="Arial" panose="020B0604020202020204" pitchFamily="34" charset="0"/>
              </a:rPr>
              <a:t>Bảo vệ rừng</a:t>
            </a:r>
            <a:r>
              <a:rPr lang="en-US" sz="3800" b="1" i="1">
                <a:solidFill>
                  <a:srgbClr val="0070C0"/>
                </a:solidFill>
                <a:latin typeface="Arial" panose="020B0604020202020204" pitchFamily="34" charset="0"/>
                <a:cs typeface="Arial" panose="020B0604020202020204" pitchFamily="34" charset="0"/>
              </a:rPr>
              <a:t>: </a:t>
            </a:r>
            <a:r>
              <a:rPr lang="vi-VN" sz="3800">
                <a:solidFill>
                  <a:schemeClr val="tx1"/>
                </a:solidFill>
              </a:rPr>
              <a:t>gồm các hoạt động như bảo vệ hệ sinh thái rừng; bảo vệ thực vật rừng, động vật rừng; phòng và chữa cháy rừng; phòng, trừ sinh vật gây hại rừng.</a:t>
            </a:r>
            <a:endParaRPr lang="en-US" sz="3800">
              <a:solidFill>
                <a:schemeClr val="tx1"/>
              </a:solidFill>
            </a:endParaRPr>
          </a:p>
        </p:txBody>
      </p:sp>
      <p:sp>
        <p:nvSpPr>
          <p:cNvPr id="9" name="TextBox 8">
            <a:extLst>
              <a:ext uri="{FF2B5EF4-FFF2-40B4-BE49-F238E27FC236}">
                <a16:creationId xmlns:a16="http://schemas.microsoft.com/office/drawing/2014/main" id="{A74C7DFA-97C6-B522-2DDF-5395970E356C}"/>
              </a:ext>
            </a:extLst>
          </p:cNvPr>
          <p:cNvSpPr txBox="1"/>
          <p:nvPr/>
        </p:nvSpPr>
        <p:spPr>
          <a:xfrm>
            <a:off x="637991" y="2909158"/>
            <a:ext cx="1876609" cy="707886"/>
          </a:xfrm>
          <a:prstGeom prst="rect">
            <a:avLst/>
          </a:prstGeom>
          <a:noFill/>
        </p:spPr>
        <p:txBody>
          <a:bodyPr wrap="square" rtlCol="0">
            <a:spAutoFit/>
          </a:bodyPr>
          <a:lstStyle/>
          <a:p>
            <a:r>
              <a:rPr lang="en-US" sz="4000" b="1">
                <a:solidFill>
                  <a:srgbClr val="C00000"/>
                </a:solidFill>
                <a:latin typeface="Arial" panose="020B0604020202020204" pitchFamily="34" charset="0"/>
                <a:cs typeface="Arial" panose="020B0604020202020204" pitchFamily="34" charset="0"/>
              </a:rPr>
              <a:t>Gợi ý:  </a:t>
            </a:r>
          </a:p>
        </p:txBody>
      </p:sp>
    </p:spTree>
    <p:extLst>
      <p:ext uri="{BB962C8B-B14F-4D97-AF65-F5344CB8AC3E}">
        <p14:creationId xmlns:p14="http://schemas.microsoft.com/office/powerpoint/2010/main" val="125338151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A4F4BD1B-F91A-81C4-AE2A-C2953762F1A1}"/>
              </a:ext>
            </a:extLst>
          </p:cNvPr>
          <p:cNvSpPr/>
          <p:nvPr/>
        </p:nvSpPr>
        <p:spPr>
          <a:xfrm>
            <a:off x="642754" y="571500"/>
            <a:ext cx="16992966" cy="2793822"/>
          </a:xfrm>
          <a:prstGeom prst="roundRect">
            <a:avLst>
              <a:gd name="adj" fmla="val 11704"/>
            </a:avLst>
          </a:prstGeom>
          <a:solidFill>
            <a:srgbClr val="FFFFFF"/>
          </a:solidFill>
          <a:ln w="38100">
            <a:solidFill>
              <a:schemeClr val="accent6">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b="1" i="1">
                <a:solidFill>
                  <a:srgbClr val="0070C0"/>
                </a:solidFill>
                <a:latin typeface="Arial" panose="020B0604020202020204" pitchFamily="34" charset="0"/>
                <a:cs typeface="Arial" panose="020B0604020202020204" pitchFamily="34" charset="0"/>
              </a:rPr>
              <a:t>Sử dụng rừng</a:t>
            </a:r>
            <a:r>
              <a:rPr lang="vi-VN" sz="3800" b="1" i="1">
                <a:solidFill>
                  <a:srgbClr val="0070C0"/>
                </a:solidFill>
                <a:latin typeface="Arial" panose="020B0604020202020204" pitchFamily="34" charset="0"/>
                <a:cs typeface="Arial" panose="020B0604020202020204" pitchFamily="34" charset="0"/>
              </a:rPr>
              <a:t>: </a:t>
            </a:r>
            <a:r>
              <a:rPr lang="vi-VN" sz="3800">
                <a:solidFill>
                  <a:schemeClr val="tx1"/>
                </a:solidFill>
                <a:latin typeface="Arial" panose="020B0604020202020204" pitchFamily="34" charset="0"/>
                <a:cs typeface="Arial" panose="020B0604020202020204" pitchFamily="34" charset="0"/>
              </a:rPr>
              <a:t>gồm các hoạt động như khai thác lâm sản; nghiên cứu khoa học, giảng dạy, thực tập; ổn định đời sống dân cư; sản xuất lâm – nông – ngư nghiệp kết hợp trồng rừng phòng hộ và rừng sản xuất.</a:t>
            </a:r>
            <a:endParaRPr lang="en-US" sz="3800">
              <a:solidFill>
                <a:schemeClr val="tx1"/>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5B4EEFF4-9E90-01C4-337C-15E30F47D733}"/>
              </a:ext>
            </a:extLst>
          </p:cNvPr>
          <p:cNvSpPr/>
          <p:nvPr/>
        </p:nvSpPr>
        <p:spPr>
          <a:xfrm>
            <a:off x="642754" y="3670122"/>
            <a:ext cx="16992966" cy="2793822"/>
          </a:xfrm>
          <a:prstGeom prst="roundRect">
            <a:avLst>
              <a:gd name="adj" fmla="val 11704"/>
            </a:avLst>
          </a:prstGeom>
          <a:solidFill>
            <a:srgbClr val="FFFFFF"/>
          </a:solidFill>
          <a:ln w="38100">
            <a:solidFill>
              <a:schemeClr val="accent6">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b="1" i="1">
                <a:solidFill>
                  <a:srgbClr val="0070C0"/>
                </a:solidFill>
                <a:latin typeface="Arial" panose="020B0604020202020204" pitchFamily="34" charset="0"/>
                <a:cs typeface="Arial" panose="020B0604020202020204" pitchFamily="34" charset="0"/>
              </a:rPr>
              <a:t>Chế biến và thương mại lâm sản: </a:t>
            </a:r>
            <a:r>
              <a:rPr lang="vi-VN" sz="3800">
                <a:solidFill>
                  <a:schemeClr val="tx1"/>
                </a:solidFill>
              </a:rPr>
              <a:t>gồm các hoạt động như xây dựng và vận hành chính sách phát triển chế biến lâm sản; chế biến mẫu các loài thực vật rừng, động vật rừng.</a:t>
            </a:r>
            <a:endParaRPr lang="en-US" sz="3800">
              <a:solidFill>
                <a:schemeClr val="tx1"/>
              </a:solidFill>
            </a:endParaRPr>
          </a:p>
        </p:txBody>
      </p:sp>
    </p:spTree>
    <p:extLst>
      <p:ext uri="{BB962C8B-B14F-4D97-AF65-F5344CB8AC3E}">
        <p14:creationId xmlns:p14="http://schemas.microsoft.com/office/powerpoint/2010/main" val="381058410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D3CDA65-F3C8-39B6-C8CF-25A4830D5720}"/>
              </a:ext>
            </a:extLst>
          </p:cNvPr>
          <p:cNvGrpSpPr/>
          <p:nvPr/>
        </p:nvGrpSpPr>
        <p:grpSpPr>
          <a:xfrm>
            <a:off x="5829300" y="0"/>
            <a:ext cx="6629400" cy="2182761"/>
            <a:chOff x="633147" y="-1998"/>
            <a:chExt cx="5288779" cy="785741"/>
          </a:xfrm>
          <a:solidFill>
            <a:srgbClr val="CE3028"/>
          </a:solidFill>
        </p:grpSpPr>
        <p:sp>
          <p:nvSpPr>
            <p:cNvPr id="7" name="Rectangle 6">
              <a:extLst>
                <a:ext uri="{FF2B5EF4-FFF2-40B4-BE49-F238E27FC236}">
                  <a16:creationId xmlns:a16="http://schemas.microsoft.com/office/drawing/2014/main" id="{AB204737-7B5E-8DED-9126-985E813FAF62}"/>
                </a:ext>
              </a:extLst>
            </p:cNvPr>
            <p:cNvSpPr/>
            <p:nvPr/>
          </p:nvSpPr>
          <p:spPr>
            <a:xfrm>
              <a:off x="1707174" y="-1998"/>
              <a:ext cx="45719" cy="2947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69">
                <a:defRPr/>
              </a:pPr>
              <a:endParaRPr lang="en-US" sz="6000">
                <a:solidFill>
                  <a:prstClr val="white"/>
                </a:solidFill>
                <a:latin typeface="Calibri" panose="020F0502020204030204"/>
                <a:sym typeface="Arial"/>
              </a:endParaRPr>
            </a:p>
          </p:txBody>
        </p:sp>
        <p:sp>
          <p:nvSpPr>
            <p:cNvPr id="8" name="Rectangle 7">
              <a:extLst>
                <a:ext uri="{FF2B5EF4-FFF2-40B4-BE49-F238E27FC236}">
                  <a16:creationId xmlns:a16="http://schemas.microsoft.com/office/drawing/2014/main" id="{621F7446-5275-3A85-46F2-6983F90D2A52}"/>
                </a:ext>
              </a:extLst>
            </p:cNvPr>
            <p:cNvSpPr/>
            <p:nvPr/>
          </p:nvSpPr>
          <p:spPr>
            <a:xfrm>
              <a:off x="4768850" y="-1998"/>
              <a:ext cx="45719" cy="2947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69">
                <a:defRPr/>
              </a:pPr>
              <a:endParaRPr lang="en-US" sz="6000">
                <a:solidFill>
                  <a:prstClr val="white"/>
                </a:solidFill>
                <a:latin typeface="Calibri" panose="020F0502020204030204"/>
                <a:sym typeface="Arial"/>
              </a:endParaRPr>
            </a:p>
          </p:txBody>
        </p:sp>
        <p:sp>
          <p:nvSpPr>
            <p:cNvPr id="9" name="Rounded Rectangle 14">
              <a:extLst>
                <a:ext uri="{FF2B5EF4-FFF2-40B4-BE49-F238E27FC236}">
                  <a16:creationId xmlns:a16="http://schemas.microsoft.com/office/drawing/2014/main" id="{5406D286-4F2E-C7A5-BAB2-45EAE76EDA25}"/>
                </a:ext>
              </a:extLst>
            </p:cNvPr>
            <p:cNvSpPr/>
            <p:nvPr/>
          </p:nvSpPr>
          <p:spPr>
            <a:xfrm>
              <a:off x="633147" y="219500"/>
              <a:ext cx="5288779" cy="564243"/>
            </a:xfrm>
            <a:prstGeom prst="round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69">
                <a:defRPr/>
              </a:pPr>
              <a:r>
                <a:rPr lang="en-US" sz="6600" b="1">
                  <a:solidFill>
                    <a:prstClr val="white"/>
                  </a:solidFill>
                  <a:latin typeface="Bahnschrift SemiBold" panose="020B0502040204020203" pitchFamily="34" charset="0"/>
                  <a:sym typeface="Arial"/>
                </a:rPr>
                <a:t>kenhgiaovien</a:t>
              </a:r>
            </a:p>
          </p:txBody>
        </p:sp>
      </p:grpSp>
      <p:grpSp>
        <p:nvGrpSpPr>
          <p:cNvPr id="10" name="Group 9">
            <a:extLst>
              <a:ext uri="{FF2B5EF4-FFF2-40B4-BE49-F238E27FC236}">
                <a16:creationId xmlns:a16="http://schemas.microsoft.com/office/drawing/2014/main" id="{9253708E-9A65-6A98-BE26-A14B00DB24A5}"/>
              </a:ext>
            </a:extLst>
          </p:cNvPr>
          <p:cNvGrpSpPr/>
          <p:nvPr/>
        </p:nvGrpSpPr>
        <p:grpSpPr>
          <a:xfrm>
            <a:off x="1239983" y="6446360"/>
            <a:ext cx="9573359" cy="1351401"/>
            <a:chOff x="5029200" y="3390900"/>
            <a:chExt cx="9573359" cy="1351401"/>
          </a:xfrm>
        </p:grpSpPr>
        <p:sp>
          <p:nvSpPr>
            <p:cNvPr id="11" name="Rectangle: Rounded Corners 10">
              <a:extLst>
                <a:ext uri="{FF2B5EF4-FFF2-40B4-BE49-F238E27FC236}">
                  <a16:creationId xmlns:a16="http://schemas.microsoft.com/office/drawing/2014/main" id="{CCB6566E-8237-96BE-F9BE-5414F3BE592F}"/>
                </a:ext>
              </a:extLst>
            </p:cNvPr>
            <p:cNvSpPr/>
            <p:nvPr/>
          </p:nvSpPr>
          <p:spPr>
            <a:xfrm>
              <a:off x="5029200" y="3390900"/>
              <a:ext cx="9573359" cy="1066800"/>
            </a:xfrm>
            <a:prstGeom prst="roundRect">
              <a:avLst>
                <a:gd name="adj" fmla="val 50000"/>
              </a:avLst>
            </a:prstGeom>
            <a:solidFill>
              <a:schemeClr val="bg1"/>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90"/>
              <a:r>
                <a:rPr lang="en-US" sz="3600" dirty="0">
                  <a:solidFill>
                    <a:prstClr val="black"/>
                  </a:solidFill>
                  <a:latin typeface="Arial" panose="020B0604020202020204" pitchFamily="34" charset="0"/>
                  <a:cs typeface="Arial" panose="020B0604020202020204" pitchFamily="34" charset="0"/>
                  <a:hlinkClick r:id="rId2"/>
                </a:rPr>
                <a:t>https://kenhgiaovien.com/</a:t>
              </a:r>
              <a:r>
                <a:rPr lang="en-US" sz="3600" dirty="0">
                  <a:solidFill>
                    <a:prstClr val="black"/>
                  </a:solidFill>
                  <a:latin typeface="Arial" panose="020B0604020202020204" pitchFamily="34" charset="0"/>
                  <a:cs typeface="Arial" panose="020B0604020202020204" pitchFamily="34" charset="0"/>
                </a:rPr>
                <a:t> </a:t>
              </a:r>
            </a:p>
          </p:txBody>
        </p:sp>
        <p:pic>
          <p:nvPicPr>
            <p:cNvPr id="12" name="Picture 11" descr="A colorful letter g on a black background&#10;&#10;Description automatically generated">
              <a:extLst>
                <a:ext uri="{FF2B5EF4-FFF2-40B4-BE49-F238E27FC236}">
                  <a16:creationId xmlns:a16="http://schemas.microsoft.com/office/drawing/2014/main" id="{893A54C1-66BC-A206-8F78-D87B3C36A7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8288" y="3463290"/>
              <a:ext cx="922020" cy="922020"/>
            </a:xfrm>
            <a:prstGeom prst="rect">
              <a:avLst/>
            </a:prstGeom>
          </p:spPr>
        </p:pic>
        <p:pic>
          <p:nvPicPr>
            <p:cNvPr id="13" name="Picture 3">
              <a:extLst>
                <a:ext uri="{FF2B5EF4-FFF2-40B4-BE49-F238E27FC236}">
                  <a16:creationId xmlns:a16="http://schemas.microsoft.com/office/drawing/2014/main" id="{B0505D00-70F1-EAF0-062C-E7764811C34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125570">
              <a:off x="13354142" y="3525549"/>
              <a:ext cx="912564" cy="1216752"/>
            </a:xfrm>
            <a:prstGeom prst="rect">
              <a:avLst/>
            </a:prstGeom>
          </p:spPr>
        </p:pic>
      </p:grpSp>
      <p:sp>
        <p:nvSpPr>
          <p:cNvPr id="17" name="TextBox 16">
            <a:extLst>
              <a:ext uri="{FF2B5EF4-FFF2-40B4-BE49-F238E27FC236}">
                <a16:creationId xmlns:a16="http://schemas.microsoft.com/office/drawing/2014/main" id="{D53CB61D-719D-A7C2-420F-2223A10742BD}"/>
              </a:ext>
            </a:extLst>
          </p:cNvPr>
          <p:cNvSpPr txBox="1"/>
          <p:nvPr/>
        </p:nvSpPr>
        <p:spPr>
          <a:xfrm>
            <a:off x="1233056" y="2640094"/>
            <a:ext cx="15011400" cy="3313664"/>
          </a:xfrm>
          <a:prstGeom prst="rect">
            <a:avLst/>
          </a:prstGeom>
          <a:noFill/>
        </p:spPr>
        <p:txBody>
          <a:bodyPr wrap="square">
            <a:spAutoFit/>
          </a:bodyPr>
          <a:lstStyle/>
          <a:p>
            <a:pPr marL="685835" indent="-685835" algn="just" defTabSz="1371669">
              <a:lnSpc>
                <a:spcPct val="150000"/>
              </a:lnSpc>
              <a:buFont typeface="Arial" panose="020B0604020202020204" pitchFamily="34" charset="0"/>
              <a:buChar char="•"/>
            </a:pPr>
            <a:r>
              <a:rPr lang="vi-VN" sz="3600" dirty="0">
                <a:solidFill>
                  <a:prstClr val="black"/>
                </a:solidFill>
                <a:latin typeface="Arial" panose="020B0604020202020204" pitchFamily="34" charset="0"/>
                <a:cs typeface="Arial" panose="020B0604020202020204" pitchFamily="34" charset="0"/>
              </a:rPr>
              <a:t>Bài giảng và giáo án này chỉ có duy nhất trên </a:t>
            </a:r>
            <a:r>
              <a:rPr lang="vi-VN" sz="3600" b="1" dirty="0">
                <a:solidFill>
                  <a:prstClr val="black"/>
                </a:solidFill>
                <a:latin typeface="Arial" panose="020B0604020202020204" pitchFamily="34" charset="0"/>
                <a:cs typeface="Arial" panose="020B0604020202020204" pitchFamily="34" charset="0"/>
              </a:rPr>
              <a:t>kenhgiaovien.com</a:t>
            </a:r>
            <a:endParaRPr lang="en-US" sz="3600" b="1" dirty="0">
              <a:solidFill>
                <a:prstClr val="black"/>
              </a:solidFill>
              <a:latin typeface="Arial" panose="020B0604020202020204" pitchFamily="34" charset="0"/>
              <a:cs typeface="Arial" panose="020B0604020202020204" pitchFamily="34" charset="0"/>
            </a:endParaRPr>
          </a:p>
          <a:p>
            <a:pPr marL="685835" indent="-685835" algn="just" defTabSz="1371669">
              <a:lnSpc>
                <a:spcPct val="150000"/>
              </a:lnSpc>
              <a:buFont typeface="Arial" panose="020B0604020202020204" pitchFamily="34" charset="0"/>
              <a:buChar char="•"/>
            </a:pPr>
            <a:r>
              <a:rPr lang="vi-VN" sz="3600" dirty="0">
                <a:solidFill>
                  <a:prstClr val="black"/>
                </a:solidFill>
                <a:latin typeface="Arial" panose="020B0604020202020204" pitchFamily="34" charset="0"/>
                <a:cs typeface="Arial" panose="020B0604020202020204" pitchFamily="34" charset="0"/>
              </a:rPr>
              <a:t>Bất cứ nơi nào </a:t>
            </a:r>
            <a:r>
              <a:rPr lang="en-US" sz="3600" dirty="0" err="1">
                <a:solidFill>
                  <a:prstClr val="black"/>
                </a:solidFill>
                <a:latin typeface="Arial" panose="020B0604020202020204" pitchFamily="34" charset="0"/>
                <a:cs typeface="Arial" panose="020B0604020202020204" pitchFamily="34" charset="0"/>
              </a:rPr>
              <a:t>đăng</a:t>
            </a:r>
            <a:r>
              <a:rPr lang="en-US" sz="3600" dirty="0">
                <a:solidFill>
                  <a:prstClr val="black"/>
                </a:solidFill>
                <a:latin typeface="Arial" panose="020B0604020202020204" pitchFamily="34" charset="0"/>
                <a:cs typeface="Arial" panose="020B0604020202020204" pitchFamily="34" charset="0"/>
              </a:rPr>
              <a:t> </a:t>
            </a:r>
            <a:r>
              <a:rPr lang="vi-VN" sz="3600" dirty="0">
                <a:solidFill>
                  <a:prstClr val="black"/>
                </a:solidFill>
                <a:latin typeface="Arial" panose="020B0604020202020204" pitchFamily="34" charset="0"/>
                <a:cs typeface="Arial" panose="020B0604020202020204" pitchFamily="34" charset="0"/>
              </a:rPr>
              <a:t>bán lại</a:t>
            </a:r>
            <a:r>
              <a:rPr lang="en-US" sz="3600" dirty="0">
                <a:solidFill>
                  <a:prstClr val="black"/>
                </a:solidFill>
                <a:latin typeface="Arial" panose="020B0604020202020204" pitchFamily="34" charset="0"/>
                <a:cs typeface="Arial" panose="020B0604020202020204" pitchFamily="34" charset="0"/>
              </a:rPr>
              <a:t> </a:t>
            </a:r>
            <a:r>
              <a:rPr lang="vi-VN" sz="3600" dirty="0">
                <a:solidFill>
                  <a:prstClr val="black"/>
                </a:solidFill>
                <a:latin typeface="Arial" panose="020B0604020202020204" pitchFamily="34" charset="0"/>
                <a:cs typeface="Arial" panose="020B0604020202020204" pitchFamily="34" charset="0"/>
              </a:rPr>
              <a:t>đều là đánh cắp</a:t>
            </a:r>
            <a:r>
              <a:rPr lang="en-US" sz="3600" dirty="0">
                <a:solidFill>
                  <a:prstClr val="black"/>
                </a:solidFill>
                <a:latin typeface="Arial" panose="020B0604020202020204" pitchFamily="34" charset="0"/>
                <a:cs typeface="Arial" panose="020B0604020202020204" pitchFamily="34" charset="0"/>
              </a:rPr>
              <a:t> </a:t>
            </a:r>
            <a:r>
              <a:rPr lang="vi-VN" sz="3600" dirty="0">
                <a:solidFill>
                  <a:prstClr val="black"/>
                </a:solidFill>
                <a:latin typeface="Arial" panose="020B0604020202020204" pitchFamily="34" charset="0"/>
                <a:cs typeface="Arial" panose="020B0604020202020204" pitchFamily="34" charset="0"/>
              </a:rPr>
              <a:t>bản quyền</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và</a:t>
            </a:r>
            <a:r>
              <a:rPr lang="en-US" sz="3600" dirty="0">
                <a:solidFill>
                  <a:prstClr val="black"/>
                </a:solidFill>
                <a:latin typeface="Arial" panose="020B0604020202020204" pitchFamily="34" charset="0"/>
                <a:cs typeface="Arial" panose="020B0604020202020204" pitchFamily="34" charset="0"/>
              </a:rPr>
              <a:t> h</a:t>
            </a:r>
            <a:r>
              <a:rPr lang="vi-VN" sz="3600" dirty="0">
                <a:solidFill>
                  <a:prstClr val="black"/>
                </a:solidFill>
                <a:latin typeface="Arial" panose="020B0604020202020204" pitchFamily="34" charset="0"/>
                <a:cs typeface="Arial" panose="020B0604020202020204" pitchFamily="34" charset="0"/>
              </a:rPr>
              <a:t>ưởng lợi bất chính trên</a:t>
            </a:r>
            <a:r>
              <a:rPr lang="en-US" sz="3600" dirty="0">
                <a:solidFill>
                  <a:prstClr val="black"/>
                </a:solidFill>
                <a:latin typeface="Arial" panose="020B0604020202020204" pitchFamily="34" charset="0"/>
                <a:cs typeface="Arial" panose="020B0604020202020204" pitchFamily="34" charset="0"/>
              </a:rPr>
              <a:t> </a:t>
            </a:r>
            <a:r>
              <a:rPr lang="vi-VN" sz="3600" dirty="0">
                <a:solidFill>
                  <a:prstClr val="black"/>
                </a:solidFill>
                <a:latin typeface="Arial" panose="020B0604020202020204" pitchFamily="34" charset="0"/>
                <a:cs typeface="Arial" panose="020B0604020202020204" pitchFamily="34" charset="0"/>
              </a:rPr>
              <a:t>công sức của giáo viên. </a:t>
            </a:r>
          </a:p>
          <a:p>
            <a:pPr marL="685835" indent="-685835" algn="just" defTabSz="1371669">
              <a:lnSpc>
                <a:spcPct val="150000"/>
              </a:lnSpc>
              <a:buFont typeface="Arial" panose="020B0604020202020204" pitchFamily="34" charset="0"/>
              <a:buChar char="•"/>
            </a:pPr>
            <a:r>
              <a:rPr lang="vi-VN" sz="3600" dirty="0">
                <a:solidFill>
                  <a:prstClr val="black"/>
                </a:solidFill>
                <a:latin typeface="Arial" panose="020B0604020202020204" pitchFamily="34" charset="0"/>
                <a:cs typeface="Arial" panose="020B0604020202020204" pitchFamily="34" charset="0"/>
              </a:rPr>
              <a:t>Vui lòng không tiếp tay cho hành vi xấu</a:t>
            </a:r>
            <a:r>
              <a:rPr lang="en-US" sz="3600" dirty="0">
                <a:solidFill>
                  <a:prstClr val="black"/>
                </a:solidFill>
                <a:latin typeface="Arial" panose="020B0604020202020204" pitchFamily="34" charset="0"/>
                <a:cs typeface="Arial" panose="020B0604020202020204" pitchFamily="34" charset="0"/>
              </a:rPr>
              <a:t>.</a:t>
            </a:r>
          </a:p>
        </p:txBody>
      </p:sp>
      <p:sp>
        <p:nvSpPr>
          <p:cNvPr id="3" name="TextBox 2">
            <a:extLst>
              <a:ext uri="{FF2B5EF4-FFF2-40B4-BE49-F238E27FC236}">
                <a16:creationId xmlns:a16="http://schemas.microsoft.com/office/drawing/2014/main" id="{635331B4-6D9F-4E6B-B186-618DA19C5DB6}"/>
              </a:ext>
            </a:extLst>
          </p:cNvPr>
          <p:cNvSpPr txBox="1"/>
          <p:nvPr/>
        </p:nvSpPr>
        <p:spPr>
          <a:xfrm>
            <a:off x="2772783" y="7708017"/>
            <a:ext cx="6507753" cy="1107996"/>
          </a:xfrm>
          <a:prstGeom prst="rect">
            <a:avLst/>
          </a:prstGeom>
          <a:noFill/>
        </p:spPr>
        <p:txBody>
          <a:bodyPr wrap="square" rtlCol="0">
            <a:spAutoFit/>
          </a:bodyPr>
          <a:lstStyle/>
          <a:p>
            <a:pPr algn="ctr" defTabSz="1371669"/>
            <a:r>
              <a:rPr lang="en-US" sz="6000">
                <a:solidFill>
                  <a:prstClr val="black"/>
                </a:solidFill>
                <a:latin typeface="Aharoni" panose="02010803020104030203" pitchFamily="2" charset="-79"/>
                <a:cs typeface="Aharoni" panose="02010803020104030203" pitchFamily="2" charset="-79"/>
              </a:rPr>
              <a:t>Zalo: </a:t>
            </a:r>
            <a:r>
              <a:rPr lang="en-US" sz="6600" b="1">
                <a:solidFill>
                  <a:srgbClr val="4EA72E"/>
                </a:solidFill>
                <a:latin typeface="Aharoni" panose="02010803020104030203" pitchFamily="2" charset="-79"/>
                <a:cs typeface="Aharoni" panose="02010803020104030203" pitchFamily="2" charset="-79"/>
              </a:rPr>
              <a:t>0386 168 725</a:t>
            </a:r>
            <a:endParaRPr lang="en-US" sz="6000" b="1">
              <a:solidFill>
                <a:srgbClr val="4EA72E"/>
              </a:solidFill>
              <a:latin typeface="Aharoni" panose="02010803020104030203" pitchFamily="2" charset="-79"/>
              <a:cs typeface="Aharoni" panose="02010803020104030203" pitchFamily="2" charset="-79"/>
            </a:endParaRPr>
          </a:p>
        </p:txBody>
      </p:sp>
      <mc:AlternateContent xmlns:mc="http://schemas.openxmlformats.org/markup-compatibility/2006">
        <mc:Choice xmlns:a14="http://schemas.microsoft.com/office/drawing/2010/main" Requires="a14">
          <p:sp>
            <p:nvSpPr>
              <p:cNvPr id="4" name="TextBox 3">
                <a:hlinkClick r:id="rId6"/>
                <a:extLst>
                  <a:ext uri="{FF2B5EF4-FFF2-40B4-BE49-F238E27FC236}">
                    <a16:creationId xmlns:a16="http://schemas.microsoft.com/office/drawing/2014/main" id="{E508B595-C1C9-4ED1-7964-770038ABF4F3}"/>
                  </a:ext>
                </a:extLst>
              </p:cNvPr>
              <p:cNvSpPr txBox="1"/>
              <p:nvPr/>
            </p:nvSpPr>
            <p:spPr>
              <a:xfrm>
                <a:off x="1239983" y="8886499"/>
                <a:ext cx="12462732" cy="646331"/>
              </a:xfrm>
              <a:prstGeom prst="rect">
                <a:avLst/>
              </a:prstGeom>
              <a:noFill/>
            </p:spPr>
            <p:txBody>
              <a:bodyPr wrap="square" rtlCol="0">
                <a:spAutoFit/>
              </a:bodyPr>
              <a:lstStyle/>
              <a:p>
                <a:pPr algn="just" defTabSz="1371600"/>
                <a14:m>
                  <m:oMath xmlns:m="http://schemas.openxmlformats.org/officeDocument/2006/math">
                    <m:r>
                      <a:rPr lang="en-US" sz="3600" i="1" u="sng">
                        <a:solidFill>
                          <a:srgbClr val="4472C4">
                            <a:lumMod val="75000"/>
                          </a:srgbClr>
                        </a:solidFill>
                        <a:latin typeface="Cambria Math" panose="02040503050406030204" pitchFamily="18" charset="0"/>
                        <a:ea typeface="Cambria Math" panose="02040503050406030204" pitchFamily="18" charset="0"/>
                        <a:cs typeface="Arial" panose="020B0604020202020204" pitchFamily="34" charset="0"/>
                      </a:rPr>
                      <m:t>⟹</m:t>
                    </m:r>
                  </m:oMath>
                </a14:m>
                <a:r>
                  <a:rPr lang="en-US" sz="3600" i="1" u="sng" dirty="0">
                    <a:solidFill>
                      <a:srgbClr val="4472C4">
                        <a:lumMod val="75000"/>
                      </a:srgbClr>
                    </a:solidFill>
                    <a:latin typeface="Arial" panose="020B0604020202020204" pitchFamily="34" charset="0"/>
                    <a:cs typeface="Arial" panose="020B0604020202020204" pitchFamily="34" charset="0"/>
                  </a:rPr>
                  <a:t> </a:t>
                </a:r>
                <a:r>
                  <a:rPr lang="en-US" sz="3600" i="1" u="sng">
                    <a:solidFill>
                      <a:srgbClr val="4472C4">
                        <a:lumMod val="75000"/>
                      </a:srgbClr>
                    </a:solidFill>
                    <a:latin typeface="Arial" panose="020B0604020202020204" pitchFamily="34" charset="0"/>
                    <a:cs typeface="Arial" panose="020B0604020202020204" pitchFamily="34" charset="0"/>
                  </a:rPr>
                  <a:t>Cách bỏ qua slide bản quyền này khi trình chiếu.</a:t>
                </a:r>
                <a:endParaRPr lang="en-US" sz="3600" u="sng" dirty="0">
                  <a:solidFill>
                    <a:srgbClr val="4472C4">
                      <a:lumMod val="75000"/>
                    </a:srgbClr>
                  </a:solidFill>
                  <a:latin typeface="Arial" panose="020B0604020202020204" pitchFamily="34" charset="0"/>
                  <a:cs typeface="Arial" panose="020B0604020202020204" pitchFamily="34" charset="0"/>
                </a:endParaRPr>
              </a:p>
            </p:txBody>
          </p:sp>
        </mc:Choice>
        <mc:Fallback>
          <p:sp>
            <p:nvSpPr>
              <p:cNvPr id="4" name="TextBox 3">
                <a:hlinkClick r:id="rId6"/>
                <a:extLst>
                  <a:ext uri="{FF2B5EF4-FFF2-40B4-BE49-F238E27FC236}">
                    <a16:creationId xmlns:a16="http://schemas.microsoft.com/office/drawing/2014/main" id="{E508B595-C1C9-4ED1-7964-770038ABF4F3}"/>
                  </a:ext>
                </a:extLst>
              </p:cNvPr>
              <p:cNvSpPr txBox="1">
                <a:spLocks noRot="1" noChangeAspect="1" noMove="1" noResize="1" noEditPoints="1" noAdjustHandles="1" noChangeArrowheads="1" noChangeShapeType="1" noTextEdit="1"/>
              </p:cNvSpPr>
              <p:nvPr/>
            </p:nvSpPr>
            <p:spPr>
              <a:xfrm>
                <a:off x="1239983" y="8886499"/>
                <a:ext cx="12462732" cy="646331"/>
              </a:xfrm>
              <a:prstGeom prst="rect">
                <a:avLst/>
              </a:prstGeom>
              <a:blipFill>
                <a:blip r:embed="rId7"/>
                <a:stretch>
                  <a:fillRect t="-15094" b="-34906"/>
                </a:stretch>
              </a:blipFill>
            </p:spPr>
            <p:txBody>
              <a:bodyPr/>
              <a:lstStyle/>
              <a:p>
                <a:r>
                  <a:rPr lang="en-US">
                    <a:noFill/>
                  </a:rPr>
                  <a:t> </a:t>
                </a:r>
              </a:p>
            </p:txBody>
          </p:sp>
        </mc:Fallback>
      </mc:AlternateContent>
      <p:pic>
        <p:nvPicPr>
          <p:cNvPr id="5" name="Picture 19">
            <a:extLst>
              <a:ext uri="{FF2B5EF4-FFF2-40B4-BE49-F238E27FC236}">
                <a16:creationId xmlns:a16="http://schemas.microsoft.com/office/drawing/2014/main" id="{6D923758-9A7A-E07D-AA64-EBE3336D6E7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702715" y="4183337"/>
            <a:ext cx="3891086" cy="6103664"/>
          </a:xfrm>
          <a:prstGeom prst="rect">
            <a:avLst/>
          </a:prstGeom>
        </p:spPr>
      </p:pic>
    </p:spTree>
    <p:extLst>
      <p:ext uri="{BB962C8B-B14F-4D97-AF65-F5344CB8AC3E}">
        <p14:creationId xmlns:p14="http://schemas.microsoft.com/office/powerpoint/2010/main" val="2472794879"/>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74235F4-20A6-51B3-976F-1B678F170E0E}"/>
              </a:ext>
            </a:extLst>
          </p:cNvPr>
          <p:cNvGrpSpPr/>
          <p:nvPr/>
        </p:nvGrpSpPr>
        <p:grpSpPr>
          <a:xfrm>
            <a:off x="381000" y="647700"/>
            <a:ext cx="17145000" cy="2748253"/>
            <a:chOff x="381000" y="717371"/>
            <a:chExt cx="17145000" cy="2748253"/>
          </a:xfrm>
        </p:grpSpPr>
        <p:sp>
          <p:nvSpPr>
            <p:cNvPr id="6" name="TextBox 5">
              <a:extLst>
                <a:ext uri="{FF2B5EF4-FFF2-40B4-BE49-F238E27FC236}">
                  <a16:creationId xmlns:a16="http://schemas.microsoft.com/office/drawing/2014/main" id="{19375491-8015-005D-4547-63028A93A51A}"/>
                </a:ext>
              </a:extLst>
            </p:cNvPr>
            <p:cNvSpPr txBox="1"/>
            <p:nvPr/>
          </p:nvSpPr>
          <p:spPr>
            <a:xfrm>
              <a:off x="1981200" y="717371"/>
              <a:ext cx="15544800" cy="2748253"/>
            </a:xfrm>
            <a:prstGeom prst="rect">
              <a:avLst/>
            </a:prstGeom>
            <a:solidFill>
              <a:srgbClr val="C2EAF2"/>
            </a:solid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1"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Kết nối năng lực: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Chia sẻ với các bạn một số hoạt động lâm nghiệp cơ bản mà em đã từng tham gia hoặc em biết. </a:t>
              </a:r>
            </a:p>
          </p:txBody>
        </p:sp>
        <p:sp>
          <p:nvSpPr>
            <p:cNvPr id="2" name="Freeform 12">
              <a:extLst>
                <a:ext uri="{FF2B5EF4-FFF2-40B4-BE49-F238E27FC236}">
                  <a16:creationId xmlns:a16="http://schemas.microsoft.com/office/drawing/2014/main" id="{92794BB1-6B58-C09E-2CA3-BFC31068924C}"/>
                </a:ext>
              </a:extLst>
            </p:cNvPr>
            <p:cNvSpPr/>
            <p:nvPr/>
          </p:nvSpPr>
          <p:spPr>
            <a:xfrm>
              <a:off x="381000" y="1277109"/>
              <a:ext cx="1387852" cy="1628775"/>
            </a:xfrm>
            <a:custGeom>
              <a:avLst/>
              <a:gdLst/>
              <a:ahLst/>
              <a:cxnLst/>
              <a:rect l="l" t="t" r="r" b="b"/>
              <a:pathLst>
                <a:path w="3506153" h="4114800">
                  <a:moveTo>
                    <a:pt x="0" y="0"/>
                  </a:moveTo>
                  <a:lnTo>
                    <a:pt x="3506152" y="0"/>
                  </a:lnTo>
                  <a:lnTo>
                    <a:pt x="350615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12" name="Freeform 4">
            <a:extLst>
              <a:ext uri="{FF2B5EF4-FFF2-40B4-BE49-F238E27FC236}">
                <a16:creationId xmlns:a16="http://schemas.microsoft.com/office/drawing/2014/main" id="{94536417-457C-DCAC-E7FC-6E2D6020D8FA}"/>
              </a:ext>
            </a:extLst>
          </p:cNvPr>
          <p:cNvSpPr/>
          <p:nvPr/>
        </p:nvSpPr>
        <p:spPr>
          <a:xfrm>
            <a:off x="11599888" y="3567258"/>
            <a:ext cx="5894882" cy="6647580"/>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4"/>
            <a:stretch>
              <a:fillRect r="-69258"/>
            </a:stretch>
          </a:blipFill>
        </p:spPr>
        <p:txBody>
          <a:bodyPr/>
          <a:lstStyle/>
          <a:p>
            <a:endParaRPr lang="en-US"/>
          </a:p>
        </p:txBody>
      </p:sp>
      <p:sp>
        <p:nvSpPr>
          <p:cNvPr id="13" name="Freeform 19">
            <a:extLst>
              <a:ext uri="{FF2B5EF4-FFF2-40B4-BE49-F238E27FC236}">
                <a16:creationId xmlns:a16="http://schemas.microsoft.com/office/drawing/2014/main" id="{BD0FE30D-4203-7C71-0E44-38C39033C941}"/>
              </a:ext>
            </a:extLst>
          </p:cNvPr>
          <p:cNvSpPr/>
          <p:nvPr/>
        </p:nvSpPr>
        <p:spPr>
          <a:xfrm>
            <a:off x="10649249" y="8308755"/>
            <a:ext cx="1901277" cy="1911704"/>
          </a:xfrm>
          <a:custGeom>
            <a:avLst/>
            <a:gdLst/>
            <a:ahLst/>
            <a:cxnLst/>
            <a:rect l="l" t="t" r="r" b="b"/>
            <a:pathLst>
              <a:path w="4092356" h="4114800">
                <a:moveTo>
                  <a:pt x="0" y="0"/>
                </a:moveTo>
                <a:lnTo>
                  <a:pt x="4092356" y="0"/>
                </a:lnTo>
                <a:lnTo>
                  <a:pt x="409235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21" name="Group 20">
            <a:extLst>
              <a:ext uri="{FF2B5EF4-FFF2-40B4-BE49-F238E27FC236}">
                <a16:creationId xmlns:a16="http://schemas.microsoft.com/office/drawing/2014/main" id="{67103472-AF1F-684B-7142-E6DFC4C8D65A}"/>
              </a:ext>
            </a:extLst>
          </p:cNvPr>
          <p:cNvGrpSpPr/>
          <p:nvPr/>
        </p:nvGrpSpPr>
        <p:grpSpPr>
          <a:xfrm>
            <a:off x="793230" y="4767165"/>
            <a:ext cx="9419981" cy="4511729"/>
            <a:chOff x="1237815" y="5279971"/>
            <a:chExt cx="9419981" cy="4511729"/>
          </a:xfrm>
        </p:grpSpPr>
        <p:sp>
          <p:nvSpPr>
            <p:cNvPr id="15" name="Rectangle: Rounded Corners 14">
              <a:extLst>
                <a:ext uri="{FF2B5EF4-FFF2-40B4-BE49-F238E27FC236}">
                  <a16:creationId xmlns:a16="http://schemas.microsoft.com/office/drawing/2014/main" id="{CF5D3A85-5F8B-CD3F-1259-53FEF0394223}"/>
                </a:ext>
              </a:extLst>
            </p:cNvPr>
            <p:cNvSpPr/>
            <p:nvPr/>
          </p:nvSpPr>
          <p:spPr>
            <a:xfrm rot="21254724">
              <a:off x="1237815" y="5279971"/>
              <a:ext cx="9419981" cy="4332574"/>
            </a:xfrm>
            <a:prstGeom prst="roundRect">
              <a:avLst>
                <a:gd name="adj" fmla="val 14125"/>
              </a:avLst>
            </a:prstGeom>
            <a:solidFill>
              <a:srgbClr val="B3C4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C972D74D-7840-7A41-3973-A33105080ECE}"/>
                </a:ext>
              </a:extLst>
            </p:cNvPr>
            <p:cNvSpPr/>
            <p:nvPr/>
          </p:nvSpPr>
          <p:spPr>
            <a:xfrm>
              <a:off x="1257299" y="5355288"/>
              <a:ext cx="9391949" cy="4436412"/>
            </a:xfrm>
            <a:prstGeom prst="roundRect">
              <a:avLst>
                <a:gd name="adj" fmla="val 14125"/>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01101FD-0751-FB45-4555-B8EF7207419E}"/>
                </a:ext>
              </a:extLst>
            </p:cNvPr>
            <p:cNvSpPr/>
            <p:nvPr/>
          </p:nvSpPr>
          <p:spPr>
            <a:xfrm>
              <a:off x="1600200" y="5661854"/>
              <a:ext cx="381000" cy="381000"/>
            </a:xfrm>
            <a:prstGeom prst="ellipse">
              <a:avLst/>
            </a:prstGeom>
            <a:solidFill>
              <a:srgbClr val="FFBA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28B162E-A169-D464-A6E7-DC13FF9FCEB7}"/>
                </a:ext>
              </a:extLst>
            </p:cNvPr>
            <p:cNvSpPr/>
            <p:nvPr/>
          </p:nvSpPr>
          <p:spPr>
            <a:xfrm>
              <a:off x="2250109" y="5661854"/>
              <a:ext cx="381000" cy="381000"/>
            </a:xfrm>
            <a:prstGeom prst="ellipse">
              <a:avLst/>
            </a:prstGeom>
            <a:solidFill>
              <a:srgbClr val="F8E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4B0EB6F-7892-5C10-51F6-AA27E988CA4E}"/>
                </a:ext>
              </a:extLst>
            </p:cNvPr>
            <p:cNvSpPr/>
            <p:nvPr/>
          </p:nvSpPr>
          <p:spPr>
            <a:xfrm>
              <a:off x="2931839" y="5661854"/>
              <a:ext cx="381000" cy="381000"/>
            </a:xfrm>
            <a:prstGeom prst="ellipse">
              <a:avLst/>
            </a:prstGeom>
            <a:solidFill>
              <a:srgbClr val="2A80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DB3DC6A-6C36-5A4A-D6D3-DDB987B6C88A}"/>
                </a:ext>
              </a:extLst>
            </p:cNvPr>
            <p:cNvSpPr txBox="1"/>
            <p:nvPr/>
          </p:nvSpPr>
          <p:spPr>
            <a:xfrm>
              <a:off x="1582380" y="6042854"/>
              <a:ext cx="8591550" cy="3492623"/>
            </a:xfrm>
            <a:prstGeom prst="rect">
              <a:avLst/>
            </a:prstGeom>
            <a:noFill/>
          </p:spPr>
          <p:txBody>
            <a:bodyPr wrap="square">
              <a:spAutoFit/>
            </a:bodyPr>
            <a:lstStyle/>
            <a:p>
              <a:pPr algn="just">
                <a:lnSpc>
                  <a:spcPct val="150000"/>
                </a:lnSpc>
              </a:pPr>
              <a:r>
                <a:rPr lang="en-US" sz="3800" b="1" i="1">
                  <a:solidFill>
                    <a:srgbClr val="C00000"/>
                  </a:solidFill>
                  <a:latin typeface="Arial" panose="020B0604020202020204" pitchFamily="34" charset="0"/>
                  <a:cs typeface="Arial" panose="020B0604020202020204" pitchFamily="34" charset="0"/>
                </a:rPr>
                <a:t>Gợi ý: </a:t>
              </a:r>
            </a:p>
            <a:p>
              <a:pPr marL="571500" indent="-571500" algn="just">
                <a:lnSpc>
                  <a:spcPct val="150000"/>
                </a:lnSpc>
                <a:buFont typeface="Arial" panose="020B0604020202020204" pitchFamily="34" charset="0"/>
                <a:buChar char="•"/>
              </a:pPr>
              <a:r>
                <a:rPr lang="vi-VN" sz="3800">
                  <a:latin typeface="Arial" panose="020B0604020202020204" pitchFamily="34" charset="0"/>
                  <a:cs typeface="Arial" panose="020B0604020202020204" pitchFamily="34" charset="0"/>
                </a:rPr>
                <a:t>Hoạt động hưởng ứng tết trồng cây. </a:t>
              </a:r>
              <a:endParaRPr lang="en-US" sz="380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3800">
                  <a:latin typeface="Arial" panose="020B0604020202020204" pitchFamily="34" charset="0"/>
                  <a:cs typeface="Arial" panose="020B0604020202020204" pitchFamily="34" charset="0"/>
                </a:rPr>
                <a:t>Tham gia thực hiện trồng rừng theo lời kêu gọi của Huyện đoàn.</a:t>
              </a:r>
              <a:endParaRPr lang="en-US" sz="38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27030772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ppt_x"/>
                                          </p:val>
                                        </p:tav>
                                        <p:tav tm="100000">
                                          <p:val>
                                            <p:strVal val="#ppt_x"/>
                                          </p:val>
                                        </p:tav>
                                      </p:tavLst>
                                    </p:anim>
                                    <p:anim calcmode="lin" valueType="num">
                                      <p:cBhvr additive="base">
                                        <p:cTn id="17" dur="500" fill="hold"/>
                                        <p:tgtEl>
                                          <p:spTgt spid="12"/>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7"/>
          <p:cNvGrpSpPr>
            <a:grpSpLocks noChangeAspect="1"/>
          </p:cNvGrpSpPr>
          <p:nvPr/>
        </p:nvGrpSpPr>
        <p:grpSpPr>
          <a:xfrm>
            <a:off x="-198712" y="7051844"/>
            <a:ext cx="18486712" cy="6981436"/>
            <a:chOff x="0" y="0"/>
            <a:chExt cx="6347206" cy="2396998"/>
          </a:xfrm>
        </p:grpSpPr>
        <p:sp>
          <p:nvSpPr>
            <p:cNvPr id="18" name="Freeform 18"/>
            <p:cNvSpPr/>
            <p:nvPr/>
          </p:nvSpPr>
          <p:spPr>
            <a:xfrm>
              <a:off x="-102743" y="-211963"/>
              <a:ext cx="6678549" cy="2641092"/>
            </a:xfrm>
            <a:custGeom>
              <a:avLst/>
              <a:gdLst/>
              <a:ahLst/>
              <a:cxnLst/>
              <a:rect l="l" t="t" r="r" b="b"/>
              <a:pathLst>
                <a:path w="6678549" h="2641092">
                  <a:moveTo>
                    <a:pt x="6449568" y="2580767"/>
                  </a:moveTo>
                  <a:cubicBezTo>
                    <a:pt x="6379591" y="9525"/>
                    <a:pt x="6678549" y="646303"/>
                    <a:pt x="5719826" y="667893"/>
                  </a:cubicBezTo>
                  <a:cubicBezTo>
                    <a:pt x="5719826" y="668274"/>
                    <a:pt x="5719953" y="668528"/>
                    <a:pt x="5720080" y="669036"/>
                  </a:cubicBezTo>
                  <a:cubicBezTo>
                    <a:pt x="5719826" y="669417"/>
                    <a:pt x="5719699" y="668655"/>
                    <a:pt x="5719445" y="667893"/>
                  </a:cubicBezTo>
                  <a:cubicBezTo>
                    <a:pt x="5691505" y="668528"/>
                    <a:pt x="5662422" y="668655"/>
                    <a:pt x="5632069" y="668147"/>
                  </a:cubicBezTo>
                  <a:cubicBezTo>
                    <a:pt x="5353939" y="731774"/>
                    <a:pt x="5655310" y="787908"/>
                    <a:pt x="5138420" y="658876"/>
                  </a:cubicBezTo>
                  <a:cubicBezTo>
                    <a:pt x="5107686" y="701294"/>
                    <a:pt x="4847590" y="611505"/>
                    <a:pt x="4790440" y="557276"/>
                  </a:cubicBezTo>
                  <a:cubicBezTo>
                    <a:pt x="4726051" y="605155"/>
                    <a:pt x="4407408" y="596773"/>
                    <a:pt x="4229735" y="540385"/>
                  </a:cubicBezTo>
                  <a:cubicBezTo>
                    <a:pt x="4230116" y="541147"/>
                    <a:pt x="4229989" y="542417"/>
                    <a:pt x="4229100" y="544703"/>
                  </a:cubicBezTo>
                  <a:cubicBezTo>
                    <a:pt x="4227449" y="544068"/>
                    <a:pt x="4225544" y="547116"/>
                    <a:pt x="4225163" y="539877"/>
                  </a:cubicBezTo>
                  <a:cubicBezTo>
                    <a:pt x="4225672" y="540004"/>
                    <a:pt x="4226560" y="539750"/>
                    <a:pt x="4227323" y="539623"/>
                  </a:cubicBezTo>
                  <a:cubicBezTo>
                    <a:pt x="4189985" y="527558"/>
                    <a:pt x="4158869" y="513461"/>
                    <a:pt x="4138042" y="497205"/>
                  </a:cubicBezTo>
                  <a:cubicBezTo>
                    <a:pt x="3772917" y="629158"/>
                    <a:pt x="4120007" y="802767"/>
                    <a:pt x="3447416" y="591947"/>
                  </a:cubicBezTo>
                  <a:cubicBezTo>
                    <a:pt x="2977389" y="756412"/>
                    <a:pt x="2897887" y="467614"/>
                    <a:pt x="2635251" y="559943"/>
                  </a:cubicBezTo>
                  <a:cubicBezTo>
                    <a:pt x="2396999" y="433705"/>
                    <a:pt x="2152651" y="453517"/>
                    <a:pt x="1887602" y="430403"/>
                  </a:cubicBezTo>
                  <a:cubicBezTo>
                    <a:pt x="1865250" y="388239"/>
                    <a:pt x="1846327" y="363982"/>
                    <a:pt x="1827912" y="352298"/>
                  </a:cubicBezTo>
                  <a:cubicBezTo>
                    <a:pt x="1828039" y="353314"/>
                    <a:pt x="1828039" y="354203"/>
                    <a:pt x="1827531" y="352044"/>
                  </a:cubicBezTo>
                  <a:cubicBezTo>
                    <a:pt x="1769238" y="315468"/>
                    <a:pt x="1713993" y="403860"/>
                    <a:pt x="1561847" y="455930"/>
                  </a:cubicBezTo>
                  <a:cubicBezTo>
                    <a:pt x="1529462" y="436626"/>
                    <a:pt x="1503554" y="423418"/>
                    <a:pt x="1480948" y="414401"/>
                  </a:cubicBezTo>
                  <a:lnTo>
                    <a:pt x="1480821" y="414401"/>
                  </a:lnTo>
                  <a:lnTo>
                    <a:pt x="1480694" y="414274"/>
                  </a:lnTo>
                  <a:cubicBezTo>
                    <a:pt x="1393572" y="379349"/>
                    <a:pt x="1356234" y="408305"/>
                    <a:pt x="1190118" y="405638"/>
                  </a:cubicBezTo>
                  <a:cubicBezTo>
                    <a:pt x="1065531" y="360807"/>
                    <a:pt x="981457" y="508381"/>
                    <a:pt x="744602" y="355727"/>
                  </a:cubicBezTo>
                  <a:cubicBezTo>
                    <a:pt x="669037" y="352171"/>
                    <a:pt x="718186" y="292100"/>
                    <a:pt x="497333" y="289306"/>
                  </a:cubicBezTo>
                  <a:cubicBezTo>
                    <a:pt x="398018" y="252857"/>
                    <a:pt x="356108" y="231775"/>
                    <a:pt x="290703" y="226441"/>
                  </a:cubicBezTo>
                  <a:cubicBezTo>
                    <a:pt x="290703" y="226568"/>
                    <a:pt x="290703" y="226568"/>
                    <a:pt x="290703" y="226695"/>
                  </a:cubicBezTo>
                  <a:cubicBezTo>
                    <a:pt x="290576" y="226949"/>
                    <a:pt x="290576" y="226695"/>
                    <a:pt x="290449" y="226314"/>
                  </a:cubicBezTo>
                  <a:cubicBezTo>
                    <a:pt x="265938" y="224409"/>
                    <a:pt x="238379" y="224536"/>
                    <a:pt x="203073" y="226949"/>
                  </a:cubicBezTo>
                  <a:cubicBezTo>
                    <a:pt x="0" y="0"/>
                    <a:pt x="169164" y="2421509"/>
                    <a:pt x="162941" y="2601976"/>
                  </a:cubicBezTo>
                  <a:cubicBezTo>
                    <a:pt x="538099" y="2582799"/>
                    <a:pt x="6508623" y="2641092"/>
                    <a:pt x="6449568" y="2580767"/>
                  </a:cubicBezTo>
                  <a:close/>
                  <a:moveTo>
                    <a:pt x="593598" y="304546"/>
                  </a:moveTo>
                  <a:cubicBezTo>
                    <a:pt x="592836" y="304673"/>
                    <a:pt x="592963" y="298831"/>
                    <a:pt x="593598" y="304546"/>
                  </a:cubicBezTo>
                  <a:lnTo>
                    <a:pt x="593598" y="304546"/>
                  </a:lnTo>
                  <a:close/>
                </a:path>
              </a:pathLst>
            </a:custGeom>
            <a:blipFill>
              <a:blip r:embed="rId2"/>
              <a:stretch>
                <a:fillRect l="-10934" t="-112987" r="-10934"/>
              </a:stretch>
            </a:blipFill>
          </p:spPr>
          <p:txBody>
            <a:bodyPr/>
            <a:lstStyle/>
            <a:p>
              <a:endParaRPr lang="en-US"/>
            </a:p>
          </p:txBody>
        </p:sp>
      </p:grpSp>
      <p:grpSp>
        <p:nvGrpSpPr>
          <p:cNvPr id="31" name="Group 30">
            <a:extLst>
              <a:ext uri="{FF2B5EF4-FFF2-40B4-BE49-F238E27FC236}">
                <a16:creationId xmlns:a16="http://schemas.microsoft.com/office/drawing/2014/main" id="{5DB26580-7645-D940-6070-F41DD0C21BE8}"/>
              </a:ext>
            </a:extLst>
          </p:cNvPr>
          <p:cNvGrpSpPr/>
          <p:nvPr/>
        </p:nvGrpSpPr>
        <p:grpSpPr>
          <a:xfrm>
            <a:off x="5791200" y="876300"/>
            <a:ext cx="6705600" cy="1371600"/>
            <a:chOff x="5791200" y="876300"/>
            <a:chExt cx="6705600" cy="1371600"/>
          </a:xfrm>
        </p:grpSpPr>
        <p:cxnSp>
          <p:nvCxnSpPr>
            <p:cNvPr id="29" name="Straight Connector 28">
              <a:extLst>
                <a:ext uri="{FF2B5EF4-FFF2-40B4-BE49-F238E27FC236}">
                  <a16:creationId xmlns:a16="http://schemas.microsoft.com/office/drawing/2014/main" id="{9B5C78BD-7C80-EFC2-DE3C-1EFFD64AFE67}"/>
                </a:ext>
              </a:extLst>
            </p:cNvPr>
            <p:cNvCxnSpPr/>
            <p:nvPr/>
          </p:nvCxnSpPr>
          <p:spPr>
            <a:xfrm>
              <a:off x="5791200" y="2247900"/>
              <a:ext cx="6705600" cy="0"/>
            </a:xfrm>
            <a:prstGeom prst="line">
              <a:avLst/>
            </a:prstGeom>
            <a:ln>
              <a:solidFill>
                <a:srgbClr val="2A806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54B5BDD7-E29F-C2AF-04BE-1F5517B05C0C}"/>
                </a:ext>
              </a:extLst>
            </p:cNvPr>
            <p:cNvSpPr txBox="1"/>
            <p:nvPr/>
          </p:nvSpPr>
          <p:spPr>
            <a:xfrm>
              <a:off x="5791200" y="876300"/>
              <a:ext cx="6705600" cy="1169551"/>
            </a:xfrm>
            <a:prstGeom prst="rect">
              <a:avLst/>
            </a:prstGeom>
            <a:noFill/>
          </p:spPr>
          <p:txBody>
            <a:bodyPr wrap="square" rtlCol="0">
              <a:spAutoFit/>
            </a:bodyPr>
            <a:lstStyle/>
            <a:p>
              <a:pPr algn="ctr"/>
              <a:r>
                <a:rPr lang="en-US" sz="7000" b="1">
                  <a:latin typeface="Arial" panose="020B0604020202020204" pitchFamily="34" charset="0"/>
                  <a:cs typeface="Arial" panose="020B0604020202020204" pitchFamily="34" charset="0"/>
                </a:rPr>
                <a:t>PHẦN II. </a:t>
              </a:r>
            </a:p>
          </p:txBody>
        </p:sp>
      </p:grpSp>
      <p:sp>
        <p:nvSpPr>
          <p:cNvPr id="32" name="TextBox 31">
            <a:extLst>
              <a:ext uri="{FF2B5EF4-FFF2-40B4-BE49-F238E27FC236}">
                <a16:creationId xmlns:a16="http://schemas.microsoft.com/office/drawing/2014/main" id="{3A498561-3F22-0CDC-C0A4-894F96254820}"/>
              </a:ext>
            </a:extLst>
          </p:cNvPr>
          <p:cNvSpPr txBox="1"/>
          <p:nvPr/>
        </p:nvSpPr>
        <p:spPr>
          <a:xfrm>
            <a:off x="998327" y="2449950"/>
            <a:ext cx="16459200" cy="4740208"/>
          </a:xfrm>
          <a:prstGeom prst="rect">
            <a:avLst/>
          </a:prstGeom>
          <a:noFill/>
        </p:spPr>
        <p:txBody>
          <a:bodyPr wrap="square" rtlCol="0">
            <a:spAutoFit/>
          </a:bodyPr>
          <a:lstStyle/>
          <a:p>
            <a:pPr algn="ctr">
              <a:lnSpc>
                <a:spcPct val="150000"/>
              </a:lnSpc>
            </a:pPr>
            <a:r>
              <a:rPr lang="vi-VN" sz="7000" b="1">
                <a:latin typeface="Arial" panose="020B0604020202020204" pitchFamily="34" charset="0"/>
                <a:cs typeface="Arial" panose="020B0604020202020204" pitchFamily="34" charset="0"/>
              </a:rPr>
              <a:t>MỘT SỐ NGUYÊN NHÂN CHỦ YẾU LÀM SUY THOÁI TÀI NGUYÊN RỪNG VÀ GIẢI PHÁP KHẮC PHỤC</a:t>
            </a:r>
          </a:p>
        </p:txBody>
      </p:sp>
    </p:spTree>
  </p:cSld>
  <p:clrMapOvr>
    <a:masterClrMapping/>
  </p:clrMapOvr>
  <p:transition spd="med">
    <p:rand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DA786B7-58F6-2642-263D-0C2F0BFB84AD}"/>
              </a:ext>
            </a:extLst>
          </p:cNvPr>
          <p:cNvSpPr txBox="1"/>
          <p:nvPr/>
        </p:nvSpPr>
        <p:spPr>
          <a:xfrm>
            <a:off x="419100" y="406990"/>
            <a:ext cx="17449800" cy="1002710"/>
          </a:xfrm>
          <a:prstGeom prst="rect">
            <a:avLst/>
          </a:prstGeom>
          <a:noFill/>
        </p:spPr>
        <p:txBody>
          <a:bodyPr wrap="square">
            <a:spAutoFit/>
          </a:bodyPr>
          <a:lstStyle/>
          <a:p>
            <a:pPr algn="just">
              <a:lnSpc>
                <a:spcPct val="150000"/>
              </a:lnSpc>
            </a:pPr>
            <a:r>
              <a:rPr lang="en-US" sz="4500" b="1">
                <a:solidFill>
                  <a:srgbClr val="C00000"/>
                </a:solidFill>
                <a:latin typeface="Arial" panose="020B0604020202020204" pitchFamily="34" charset="0"/>
                <a:cs typeface="Arial" panose="020B0604020202020204" pitchFamily="34" charset="0"/>
              </a:rPr>
              <a:t>1. Một số nguyên nhân chủ yếu làm suy giảm tài nguyên rừng</a:t>
            </a:r>
          </a:p>
        </p:txBody>
      </p:sp>
      <p:grpSp>
        <p:nvGrpSpPr>
          <p:cNvPr id="6" name="Group 5">
            <a:extLst>
              <a:ext uri="{FF2B5EF4-FFF2-40B4-BE49-F238E27FC236}">
                <a16:creationId xmlns:a16="http://schemas.microsoft.com/office/drawing/2014/main" id="{B3AF364C-3D79-C192-F468-340DF8513C2E}"/>
              </a:ext>
            </a:extLst>
          </p:cNvPr>
          <p:cNvGrpSpPr/>
          <p:nvPr/>
        </p:nvGrpSpPr>
        <p:grpSpPr>
          <a:xfrm>
            <a:off x="419100" y="1676800"/>
            <a:ext cx="17297400" cy="1738296"/>
            <a:chOff x="419100" y="1676800"/>
            <a:chExt cx="17297400" cy="1738296"/>
          </a:xfrm>
        </p:grpSpPr>
        <p:sp>
          <p:nvSpPr>
            <p:cNvPr id="4" name="Freeform 4">
              <a:extLst>
                <a:ext uri="{FF2B5EF4-FFF2-40B4-BE49-F238E27FC236}">
                  <a16:creationId xmlns:a16="http://schemas.microsoft.com/office/drawing/2014/main" id="{3BAE3F40-02A6-16C2-E140-0016027E84FB}"/>
                </a:ext>
              </a:extLst>
            </p:cNvPr>
            <p:cNvSpPr/>
            <p:nvPr/>
          </p:nvSpPr>
          <p:spPr>
            <a:xfrm>
              <a:off x="419100" y="1973853"/>
              <a:ext cx="1181100" cy="1144191"/>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TextBox 4">
              <a:extLst>
                <a:ext uri="{FF2B5EF4-FFF2-40B4-BE49-F238E27FC236}">
                  <a16:creationId xmlns:a16="http://schemas.microsoft.com/office/drawing/2014/main" id="{05A5E7C6-FE40-7A20-6E99-D6835FFC75FC}"/>
                </a:ext>
              </a:extLst>
            </p:cNvPr>
            <p:cNvSpPr txBox="1"/>
            <p:nvPr/>
          </p:nvSpPr>
          <p:spPr>
            <a:xfrm>
              <a:off x="1828800" y="1676800"/>
              <a:ext cx="15887700" cy="1738296"/>
            </a:xfrm>
            <a:prstGeom prst="rect">
              <a:avLst/>
            </a:prstGeom>
            <a:noFill/>
          </p:spPr>
          <p:txBody>
            <a:bodyPr wrap="square" rtlCol="0">
              <a:spAutoFit/>
            </a:bodyPr>
            <a:lstStyle/>
            <a:p>
              <a:pPr algn="just">
                <a:lnSpc>
                  <a:spcPct val="150000"/>
                </a:lnSpc>
              </a:pPr>
              <a:r>
                <a:rPr lang="en-US" sz="3800">
                  <a:latin typeface="Arial" panose="020B0604020202020204" pitchFamily="34" charset="0"/>
                  <a:cs typeface="Arial" panose="020B0604020202020204" pitchFamily="34" charset="0"/>
                </a:rPr>
                <a:t>Khai thác thông tin mục II.1 SGK tr.13, 14, 15 để hoàn thành Phiếu học tập số 1: </a:t>
              </a:r>
              <a:r>
                <a:rPr lang="en-US" sz="3800" i="1">
                  <a:solidFill>
                    <a:srgbClr val="0070C0"/>
                  </a:solidFill>
                  <a:latin typeface="Arial" panose="020B0604020202020204" pitchFamily="34" charset="0"/>
                  <a:cs typeface="Arial" panose="020B0604020202020204" pitchFamily="34" charset="0"/>
                </a:rPr>
                <a:t>Một số nguyên nhân chủ yếu làm suy thoái tài nguyên rừng.</a:t>
              </a:r>
            </a:p>
          </p:txBody>
        </p:sp>
      </p:grpSp>
      <p:graphicFrame>
        <p:nvGraphicFramePr>
          <p:cNvPr id="7" name="Table 6">
            <a:extLst>
              <a:ext uri="{FF2B5EF4-FFF2-40B4-BE49-F238E27FC236}">
                <a16:creationId xmlns:a16="http://schemas.microsoft.com/office/drawing/2014/main" id="{77FCE483-642F-D6EB-0EFA-4CD79F3E226A}"/>
              </a:ext>
            </a:extLst>
          </p:cNvPr>
          <p:cNvGraphicFramePr>
            <a:graphicFrameLocks noGrp="1"/>
          </p:cNvGraphicFramePr>
          <p:nvPr>
            <p:extLst>
              <p:ext uri="{D42A27DB-BD31-4B8C-83A1-F6EECF244321}">
                <p14:modId xmlns:p14="http://schemas.microsoft.com/office/powerpoint/2010/main" val="2691173055"/>
              </p:ext>
            </p:extLst>
          </p:nvPr>
        </p:nvGraphicFramePr>
        <p:xfrm>
          <a:off x="704850" y="5676900"/>
          <a:ext cx="16878300" cy="4357690"/>
        </p:xfrm>
        <a:graphic>
          <a:graphicData uri="http://schemas.openxmlformats.org/drawingml/2006/table">
            <a:tbl>
              <a:tblPr bandRow="1"/>
              <a:tblGrid>
                <a:gridCol w="10297311">
                  <a:extLst>
                    <a:ext uri="{9D8B030D-6E8A-4147-A177-3AD203B41FA5}">
                      <a16:colId xmlns:a16="http://schemas.microsoft.com/office/drawing/2014/main" val="3557041225"/>
                    </a:ext>
                  </a:extLst>
                </a:gridCol>
                <a:gridCol w="6580989">
                  <a:extLst>
                    <a:ext uri="{9D8B030D-6E8A-4147-A177-3AD203B41FA5}">
                      <a16:colId xmlns:a16="http://schemas.microsoft.com/office/drawing/2014/main" val="3043323694"/>
                    </a:ext>
                  </a:extLst>
                </a:gridCol>
              </a:tblGrid>
              <a:tr h="871538">
                <a:tc>
                  <a:txBody>
                    <a:bodyPr/>
                    <a:lstStyle/>
                    <a:p>
                      <a:pPr marL="0" marR="0" algn="ctr">
                        <a:lnSpc>
                          <a:spcPct val="100000"/>
                        </a:lnSpc>
                        <a:spcBef>
                          <a:spcPts val="600"/>
                        </a:spcBef>
                        <a:spcAft>
                          <a:spcPts val="0"/>
                        </a:spcAft>
                      </a:pPr>
                      <a:r>
                        <a:rPr lang="vi-VN" sz="3600" b="1">
                          <a:solidFill>
                            <a:schemeClr val="bg1"/>
                          </a:solidFill>
                          <a:effectLst/>
                          <a:latin typeface="+mn-lt"/>
                          <a:ea typeface="Calibri" panose="020F0502020204030204" pitchFamily="34" charset="0"/>
                        </a:rPr>
                        <a:t>Nguyên nhân</a:t>
                      </a:r>
                      <a:endParaRPr lang="en-US" sz="3600">
                        <a:solidFill>
                          <a:schemeClr val="bg1"/>
                        </a:solidFill>
                        <a:effectLst/>
                        <a:latin typeface="+mn-lt"/>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8061"/>
                    </a:solidFill>
                  </a:tcPr>
                </a:tc>
                <a:tc>
                  <a:txBody>
                    <a:bodyPr/>
                    <a:lstStyle/>
                    <a:p>
                      <a:pPr marL="0" marR="0" algn="ctr">
                        <a:lnSpc>
                          <a:spcPct val="100000"/>
                        </a:lnSpc>
                        <a:spcBef>
                          <a:spcPts val="600"/>
                        </a:spcBef>
                        <a:spcAft>
                          <a:spcPts val="0"/>
                        </a:spcAft>
                      </a:pPr>
                      <a:r>
                        <a:rPr lang="vi-VN" sz="3600" b="1">
                          <a:solidFill>
                            <a:schemeClr val="bg1"/>
                          </a:solidFill>
                          <a:effectLst/>
                          <a:latin typeface="+mn-lt"/>
                          <a:ea typeface="Calibri" panose="020F0502020204030204" pitchFamily="34" charset="0"/>
                        </a:rPr>
                        <a:t>Hậu quả</a:t>
                      </a:r>
                      <a:endParaRPr lang="en-US" sz="3600">
                        <a:solidFill>
                          <a:schemeClr val="bg1"/>
                        </a:solidFill>
                        <a:effectLst/>
                        <a:latin typeface="+mn-lt"/>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8061"/>
                    </a:solidFill>
                  </a:tcPr>
                </a:tc>
                <a:extLst>
                  <a:ext uri="{0D108BD9-81ED-4DB2-BD59-A6C34878D82A}">
                    <a16:rowId xmlns:a16="http://schemas.microsoft.com/office/drawing/2014/main" val="2616175930"/>
                  </a:ext>
                </a:extLst>
              </a:tr>
              <a:tr h="871538">
                <a:tc>
                  <a:txBody>
                    <a:bodyPr/>
                    <a:lstStyle/>
                    <a:p>
                      <a:pPr marL="0" marR="0" algn="l">
                        <a:lnSpc>
                          <a:spcPct val="150000"/>
                        </a:lnSpc>
                        <a:spcBef>
                          <a:spcPts val="600"/>
                        </a:spcBef>
                        <a:spcAft>
                          <a:spcPts val="0"/>
                        </a:spcAft>
                      </a:pPr>
                      <a:r>
                        <a:rPr lang="vi-VN" sz="3600">
                          <a:solidFill>
                            <a:srgbClr val="000000"/>
                          </a:solidFill>
                          <a:effectLst/>
                          <a:latin typeface="+mn-lt"/>
                          <a:ea typeface="Calibri" panose="020F0502020204030204" pitchFamily="34" charset="0"/>
                        </a:rPr>
                        <a:t>Khai thác gỗ và các sản phẩm khác từ rừng</a:t>
                      </a:r>
                      <a:endParaRPr lang="en-US" sz="3600">
                        <a:effectLst/>
                        <a:latin typeface="+mn-lt"/>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l">
                        <a:lnSpc>
                          <a:spcPct val="150000"/>
                        </a:lnSpc>
                        <a:spcBef>
                          <a:spcPts val="600"/>
                        </a:spcBef>
                        <a:spcAft>
                          <a:spcPts val="0"/>
                        </a:spcAft>
                      </a:pPr>
                      <a:r>
                        <a:rPr lang="vi-VN" sz="3600" b="1">
                          <a:solidFill>
                            <a:srgbClr val="000000"/>
                          </a:solidFill>
                          <a:effectLst/>
                          <a:latin typeface="+mn-lt"/>
                          <a:ea typeface="Calibri" panose="020F0502020204030204" pitchFamily="34" charset="0"/>
                        </a:rPr>
                        <a:t> </a:t>
                      </a:r>
                      <a:endParaRPr lang="en-US" sz="3600">
                        <a:effectLst/>
                        <a:latin typeface="+mn-lt"/>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2631229577"/>
                  </a:ext>
                </a:extLst>
              </a:tr>
              <a:tr h="871538">
                <a:tc>
                  <a:txBody>
                    <a:bodyPr/>
                    <a:lstStyle/>
                    <a:p>
                      <a:pPr marL="0" marR="0" algn="l">
                        <a:lnSpc>
                          <a:spcPct val="150000"/>
                        </a:lnSpc>
                        <a:spcBef>
                          <a:spcPts val="0"/>
                        </a:spcBef>
                        <a:spcAft>
                          <a:spcPts val="0"/>
                        </a:spcAft>
                      </a:pPr>
                      <a:r>
                        <a:rPr lang="vi-VN" sz="3600">
                          <a:solidFill>
                            <a:srgbClr val="000000"/>
                          </a:solidFill>
                          <a:effectLst/>
                          <a:latin typeface="+mn-lt"/>
                          <a:ea typeface="Calibri" panose="020F0502020204030204" pitchFamily="34" charset="0"/>
                        </a:rPr>
                        <a:t>Chăn thả gia súc</a:t>
                      </a:r>
                      <a:endParaRPr lang="en-US" sz="3600">
                        <a:effectLst/>
                        <a:latin typeface="+mn-lt"/>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l">
                        <a:lnSpc>
                          <a:spcPct val="150000"/>
                        </a:lnSpc>
                        <a:spcBef>
                          <a:spcPts val="600"/>
                        </a:spcBef>
                        <a:spcAft>
                          <a:spcPts val="0"/>
                        </a:spcAft>
                      </a:pPr>
                      <a:r>
                        <a:rPr lang="vi-VN" sz="3600" b="1">
                          <a:solidFill>
                            <a:srgbClr val="000000"/>
                          </a:solidFill>
                          <a:effectLst/>
                          <a:latin typeface="+mn-lt"/>
                          <a:ea typeface="Calibri" panose="020F0502020204030204" pitchFamily="34" charset="0"/>
                        </a:rPr>
                        <a:t> </a:t>
                      </a:r>
                      <a:endParaRPr lang="en-US" sz="3600">
                        <a:effectLst/>
                        <a:latin typeface="+mn-lt"/>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344697636"/>
                  </a:ext>
                </a:extLst>
              </a:tr>
              <a:tr h="871538">
                <a:tc>
                  <a:txBody>
                    <a:bodyPr/>
                    <a:lstStyle/>
                    <a:p>
                      <a:pPr marL="0" marR="0" algn="l">
                        <a:lnSpc>
                          <a:spcPct val="150000"/>
                        </a:lnSpc>
                        <a:spcBef>
                          <a:spcPts val="0"/>
                        </a:spcBef>
                        <a:spcAft>
                          <a:spcPts val="0"/>
                        </a:spcAft>
                      </a:pPr>
                      <a:r>
                        <a:rPr lang="vi-VN" sz="3600">
                          <a:solidFill>
                            <a:srgbClr val="000000"/>
                          </a:solidFill>
                          <a:effectLst/>
                          <a:latin typeface="+mn-lt"/>
                          <a:ea typeface="Calibri" panose="020F0502020204030204" pitchFamily="34" charset="0"/>
                        </a:rPr>
                        <a:t>Cháy rừng</a:t>
                      </a:r>
                      <a:endParaRPr lang="en-US" sz="3600">
                        <a:effectLst/>
                        <a:latin typeface="+mn-lt"/>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l">
                        <a:lnSpc>
                          <a:spcPct val="150000"/>
                        </a:lnSpc>
                        <a:spcBef>
                          <a:spcPts val="600"/>
                        </a:spcBef>
                        <a:spcAft>
                          <a:spcPts val="0"/>
                        </a:spcAft>
                      </a:pPr>
                      <a:r>
                        <a:rPr lang="vi-VN" sz="3600" b="1">
                          <a:solidFill>
                            <a:srgbClr val="000000"/>
                          </a:solidFill>
                          <a:effectLst/>
                          <a:latin typeface="+mn-lt"/>
                          <a:ea typeface="Calibri" panose="020F0502020204030204" pitchFamily="34" charset="0"/>
                        </a:rPr>
                        <a:t> </a:t>
                      </a:r>
                      <a:endParaRPr lang="en-US" sz="3600">
                        <a:effectLst/>
                        <a:latin typeface="+mn-lt"/>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3751135241"/>
                  </a:ext>
                </a:extLst>
              </a:tr>
              <a:tr h="871538">
                <a:tc>
                  <a:txBody>
                    <a:bodyPr/>
                    <a:lstStyle/>
                    <a:p>
                      <a:pPr marL="0" marR="0" algn="l">
                        <a:lnSpc>
                          <a:spcPct val="150000"/>
                        </a:lnSpc>
                        <a:spcBef>
                          <a:spcPts val="0"/>
                        </a:spcBef>
                        <a:spcAft>
                          <a:spcPts val="0"/>
                        </a:spcAft>
                      </a:pPr>
                      <a:r>
                        <a:rPr lang="vi-VN" sz="3600">
                          <a:solidFill>
                            <a:srgbClr val="000000"/>
                          </a:solidFill>
                          <a:effectLst/>
                          <a:latin typeface="+mn-lt"/>
                          <a:ea typeface="Calibri" panose="020F0502020204030204" pitchFamily="34" charset="0"/>
                        </a:rPr>
                        <a:t>Phá rừng trông cây công nghiệp và cây đặc sản</a:t>
                      </a:r>
                      <a:endParaRPr lang="en-US" sz="3600">
                        <a:effectLst/>
                        <a:latin typeface="+mn-lt"/>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l">
                        <a:lnSpc>
                          <a:spcPct val="150000"/>
                        </a:lnSpc>
                        <a:spcBef>
                          <a:spcPts val="600"/>
                        </a:spcBef>
                        <a:spcAft>
                          <a:spcPts val="0"/>
                        </a:spcAft>
                      </a:pPr>
                      <a:r>
                        <a:rPr lang="vi-VN" sz="3600" b="1">
                          <a:solidFill>
                            <a:srgbClr val="000000"/>
                          </a:solidFill>
                          <a:effectLst/>
                          <a:latin typeface="+mn-lt"/>
                          <a:ea typeface="Calibri" panose="020F0502020204030204" pitchFamily="34" charset="0"/>
                        </a:rPr>
                        <a:t> </a:t>
                      </a:r>
                      <a:endParaRPr lang="en-US" sz="3600">
                        <a:effectLst/>
                        <a:latin typeface="+mn-lt"/>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51811420"/>
                  </a:ext>
                </a:extLst>
              </a:tr>
            </a:tbl>
          </a:graphicData>
        </a:graphic>
      </p:graphicFrame>
      <p:sp>
        <p:nvSpPr>
          <p:cNvPr id="9" name="TextBox 8">
            <a:extLst>
              <a:ext uri="{FF2B5EF4-FFF2-40B4-BE49-F238E27FC236}">
                <a16:creationId xmlns:a16="http://schemas.microsoft.com/office/drawing/2014/main" id="{5176344D-D6B8-7563-B7C8-8AFE351CE4B7}"/>
              </a:ext>
            </a:extLst>
          </p:cNvPr>
          <p:cNvSpPr txBox="1"/>
          <p:nvPr/>
        </p:nvSpPr>
        <p:spPr>
          <a:xfrm>
            <a:off x="952500" y="4795429"/>
            <a:ext cx="16383000" cy="646331"/>
          </a:xfrm>
          <a:prstGeom prst="rect">
            <a:avLst/>
          </a:prstGeom>
          <a:noFill/>
        </p:spPr>
        <p:txBody>
          <a:bodyPr wrap="square">
            <a:spAutoFit/>
          </a:bodyPr>
          <a:lstStyle/>
          <a:p>
            <a:pPr algn="ctr"/>
            <a:r>
              <a:rPr lang="en-US" sz="3600" b="1">
                <a:solidFill>
                  <a:srgbClr val="002060"/>
                </a:solidFill>
                <a:latin typeface="Arial" panose="020B0604020202020204" pitchFamily="34" charset="0"/>
                <a:cs typeface="Arial" panose="020B0604020202020204" pitchFamily="34" charset="0"/>
              </a:rPr>
              <a:t>MỘT SỐ NGUYÊN NHÂN CHỦ YẾU LÀM SUY THOÁI TÀI NGUYÊN RỪNG</a:t>
            </a:r>
          </a:p>
        </p:txBody>
      </p:sp>
      <p:sp>
        <p:nvSpPr>
          <p:cNvPr id="10" name="TextBox 9">
            <a:extLst>
              <a:ext uri="{FF2B5EF4-FFF2-40B4-BE49-F238E27FC236}">
                <a16:creationId xmlns:a16="http://schemas.microsoft.com/office/drawing/2014/main" id="{4EABB4CA-6CF6-45AC-F1A0-D1212C1E00BF}"/>
              </a:ext>
            </a:extLst>
          </p:cNvPr>
          <p:cNvSpPr txBox="1"/>
          <p:nvPr/>
        </p:nvSpPr>
        <p:spPr>
          <a:xfrm>
            <a:off x="6324600" y="3868890"/>
            <a:ext cx="5638800" cy="677108"/>
          </a:xfrm>
          <a:prstGeom prst="rect">
            <a:avLst/>
          </a:prstGeom>
          <a:noFill/>
        </p:spPr>
        <p:txBody>
          <a:bodyPr wrap="square" rtlCol="0">
            <a:spAutoFit/>
          </a:bodyPr>
          <a:lstStyle/>
          <a:p>
            <a:pPr algn="ctr"/>
            <a:r>
              <a:rPr lang="en-US" sz="3800" b="1">
                <a:solidFill>
                  <a:srgbClr val="C00000"/>
                </a:solidFill>
                <a:latin typeface="Arial" panose="020B0604020202020204" pitchFamily="34" charset="0"/>
                <a:cs typeface="Arial" panose="020B0604020202020204" pitchFamily="34" charset="0"/>
              </a:rPr>
              <a:t>Phiếu học tập số 1 </a:t>
            </a:r>
          </a:p>
        </p:txBody>
      </p:sp>
    </p:spTree>
    <p:extLst>
      <p:ext uri="{BB962C8B-B14F-4D97-AF65-F5344CB8AC3E}">
        <p14:creationId xmlns:p14="http://schemas.microsoft.com/office/powerpoint/2010/main" val="150990068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par>
                                <p:cTn id="21" presetID="14" presetClass="entr" presetSubtype="1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D1153E4E-E135-3355-96F9-C2E1D463F3F1}"/>
              </a:ext>
            </a:extLst>
          </p:cNvPr>
          <p:cNvSpPr/>
          <p:nvPr/>
        </p:nvSpPr>
        <p:spPr>
          <a:xfrm>
            <a:off x="-152400" y="571500"/>
            <a:ext cx="12420600" cy="990600"/>
          </a:xfrm>
          <a:prstGeom prst="homePlate">
            <a:avLst/>
          </a:prstGeom>
          <a:solidFill>
            <a:srgbClr val="005B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a. Khai thác gỗ và các sản phẩm khác từ rừng</a:t>
            </a:r>
          </a:p>
        </p:txBody>
      </p:sp>
      <p:grpSp>
        <p:nvGrpSpPr>
          <p:cNvPr id="6" name="Group 5">
            <a:extLst>
              <a:ext uri="{FF2B5EF4-FFF2-40B4-BE49-F238E27FC236}">
                <a16:creationId xmlns:a16="http://schemas.microsoft.com/office/drawing/2014/main" id="{8BC2FAB5-9CB8-40C8-131E-AA7A21239AE2}"/>
              </a:ext>
            </a:extLst>
          </p:cNvPr>
          <p:cNvGrpSpPr/>
          <p:nvPr/>
        </p:nvGrpSpPr>
        <p:grpSpPr>
          <a:xfrm>
            <a:off x="2086502" y="5219700"/>
            <a:ext cx="13763098" cy="4800600"/>
            <a:chOff x="2086502" y="5295900"/>
            <a:chExt cx="13763098" cy="4800600"/>
          </a:xfrm>
        </p:grpSpPr>
        <p:pic>
          <p:nvPicPr>
            <p:cNvPr id="6146" name="Picture 2" descr="Hành vi khai thác gỗ trái phép làm cho rừng bị tàn phá bị xử phạt thế nào?">
              <a:extLst>
                <a:ext uri="{FF2B5EF4-FFF2-40B4-BE49-F238E27FC236}">
                  <a16:creationId xmlns:a16="http://schemas.microsoft.com/office/drawing/2014/main" id="{27F1AAD3-2DBD-2998-05FF-932466B702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6502" y="5295900"/>
              <a:ext cx="6477000" cy="409240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ành vi khai thác rừng trái phép sẽ bị phạt nặng">
              <a:extLst>
                <a:ext uri="{FF2B5EF4-FFF2-40B4-BE49-F238E27FC236}">
                  <a16:creationId xmlns:a16="http://schemas.microsoft.com/office/drawing/2014/main" id="{AD859782-A8F5-0D26-50EB-55DBECC7B04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92102" y="5295900"/>
              <a:ext cx="7057498" cy="40924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F529ADD-D606-C616-C2EB-C92F78E6955D}"/>
                </a:ext>
              </a:extLst>
            </p:cNvPr>
            <p:cNvSpPr txBox="1"/>
            <p:nvPr/>
          </p:nvSpPr>
          <p:spPr>
            <a:xfrm>
              <a:off x="4944002" y="9542502"/>
              <a:ext cx="7696200" cy="553998"/>
            </a:xfrm>
            <a:prstGeom prst="rect">
              <a:avLst/>
            </a:prstGeom>
            <a:noFill/>
          </p:spPr>
          <p:txBody>
            <a:bodyPr wrap="square" rtlCol="0">
              <a:spAutoFit/>
            </a:bodyPr>
            <a:lstStyle/>
            <a:p>
              <a:pPr algn="ctr"/>
              <a:r>
                <a:rPr lang="en-US" sz="3000" i="1">
                  <a:solidFill>
                    <a:srgbClr val="0070C0"/>
                  </a:solidFill>
                  <a:latin typeface="Arial" panose="020B0604020202020204" pitchFamily="34" charset="0"/>
                  <a:cs typeface="Arial" panose="020B0604020202020204" pitchFamily="34" charset="0"/>
                </a:rPr>
                <a:t>Hoạt động khai thác rừng trái phép </a:t>
              </a:r>
            </a:p>
          </p:txBody>
        </p:sp>
      </p:grpSp>
      <p:sp>
        <p:nvSpPr>
          <p:cNvPr id="7" name="Rectangle: Rounded Corners 6">
            <a:extLst>
              <a:ext uri="{FF2B5EF4-FFF2-40B4-BE49-F238E27FC236}">
                <a16:creationId xmlns:a16="http://schemas.microsoft.com/office/drawing/2014/main" id="{A5BD6D6E-B699-0B32-7B14-2225F0D08515}"/>
              </a:ext>
            </a:extLst>
          </p:cNvPr>
          <p:cNvSpPr/>
          <p:nvPr/>
        </p:nvSpPr>
        <p:spPr>
          <a:xfrm>
            <a:off x="1634065" y="2133600"/>
            <a:ext cx="6477000" cy="2514600"/>
          </a:xfrm>
          <a:prstGeom prst="roundRect">
            <a:avLst>
              <a:gd name="adj" fmla="val 9849"/>
            </a:avLst>
          </a:prstGeom>
          <a:solidFill>
            <a:srgbClr val="F2E4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a:solidFill>
                  <a:schemeClr val="tx1"/>
                </a:solidFill>
                <a:latin typeface="Arial" panose="020B0604020202020204" pitchFamily="34" charset="0"/>
                <a:cs typeface="Arial" panose="020B0604020202020204" pitchFamily="34" charset="0"/>
              </a:rPr>
              <a:t>Khai thác rừng trái phép, phá rừng để lấy gỗ và các sản phẩm rừng khác </a:t>
            </a:r>
          </a:p>
        </p:txBody>
      </p:sp>
      <p:sp>
        <p:nvSpPr>
          <p:cNvPr id="8" name="Rectangle: Rounded Corners 7">
            <a:extLst>
              <a:ext uri="{FF2B5EF4-FFF2-40B4-BE49-F238E27FC236}">
                <a16:creationId xmlns:a16="http://schemas.microsoft.com/office/drawing/2014/main" id="{0F6BE4E5-C721-7D81-C5A6-FD3D279FF661}"/>
              </a:ext>
            </a:extLst>
          </p:cNvPr>
          <p:cNvSpPr/>
          <p:nvPr/>
        </p:nvSpPr>
        <p:spPr>
          <a:xfrm>
            <a:off x="10210800" y="2133600"/>
            <a:ext cx="6206065" cy="2514600"/>
          </a:xfrm>
          <a:prstGeom prst="roundRect">
            <a:avLst>
              <a:gd name="adj" fmla="val 9849"/>
            </a:avLst>
          </a:prstGeom>
          <a:solidFill>
            <a:srgbClr val="F2E4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a:solidFill>
                  <a:schemeClr val="tx1"/>
                </a:solidFill>
                <a:latin typeface="Arial" panose="020B0604020202020204" pitchFamily="34" charset="0"/>
                <a:cs typeface="Arial" panose="020B0604020202020204" pitchFamily="34" charset="0"/>
              </a:rPr>
              <a:t>Suy thoái tài nguyên rừng tự nhiên.</a:t>
            </a:r>
          </a:p>
        </p:txBody>
      </p:sp>
      <p:cxnSp>
        <p:nvCxnSpPr>
          <p:cNvPr id="11" name="Straight Connector 10">
            <a:extLst>
              <a:ext uri="{FF2B5EF4-FFF2-40B4-BE49-F238E27FC236}">
                <a16:creationId xmlns:a16="http://schemas.microsoft.com/office/drawing/2014/main" id="{514174E2-C5EF-0242-13C0-F21F2644194C}"/>
              </a:ext>
            </a:extLst>
          </p:cNvPr>
          <p:cNvCxnSpPr/>
          <p:nvPr/>
        </p:nvCxnSpPr>
        <p:spPr>
          <a:xfrm>
            <a:off x="8644465" y="3390900"/>
            <a:ext cx="1037698" cy="0"/>
          </a:xfrm>
          <a:prstGeom prst="line">
            <a:avLst/>
          </a:prstGeom>
          <a:ln w="5715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961084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22" presetClass="entr" presetSubtype="8"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par>
                          <p:cTn id="21" fill="hold">
                            <p:stCondLst>
                              <p:cond delay="500"/>
                            </p:stCondLst>
                            <p:childTnLst>
                              <p:par>
                                <p:cTn id="22" presetID="16" presetClass="entr" presetSubtype="21"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D1153E4E-E135-3355-96F9-C2E1D463F3F1}"/>
              </a:ext>
            </a:extLst>
          </p:cNvPr>
          <p:cNvSpPr/>
          <p:nvPr/>
        </p:nvSpPr>
        <p:spPr>
          <a:xfrm>
            <a:off x="-152400" y="800100"/>
            <a:ext cx="6705600" cy="990600"/>
          </a:xfrm>
          <a:prstGeom prst="homePlate">
            <a:avLst/>
          </a:prstGeom>
          <a:solidFill>
            <a:srgbClr val="005B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b. Chăn thả gia súc</a:t>
            </a:r>
          </a:p>
        </p:txBody>
      </p:sp>
      <p:pic>
        <p:nvPicPr>
          <p:cNvPr id="7170" name="Picture 2" descr="Một số quy định của pháp luật về chăn nuôi gia súc (28/03/2018)">
            <a:extLst>
              <a:ext uri="{FF2B5EF4-FFF2-40B4-BE49-F238E27FC236}">
                <a16:creationId xmlns:a16="http://schemas.microsoft.com/office/drawing/2014/main" id="{BB5F12F2-6313-BDD7-270B-BF0E028FEA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82200" y="571500"/>
            <a:ext cx="762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Tôi muốn bỏ Sài Gòn về quê chăn nuôi bò, dê - Báo VnExpress">
            <a:extLst>
              <a:ext uri="{FF2B5EF4-FFF2-40B4-BE49-F238E27FC236}">
                <a16:creationId xmlns:a16="http://schemas.microsoft.com/office/drawing/2014/main" id="{B0C39332-98D7-7619-37E1-78349F6E61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8854"/>
          <a:stretch/>
        </p:blipFill>
        <p:spPr bwMode="auto">
          <a:xfrm>
            <a:off x="9986962" y="6515100"/>
            <a:ext cx="7615238" cy="334327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7D29FA0E-C1EE-1C34-B761-167D4F7684D6}"/>
              </a:ext>
            </a:extLst>
          </p:cNvPr>
          <p:cNvSpPr/>
          <p:nvPr/>
        </p:nvSpPr>
        <p:spPr>
          <a:xfrm>
            <a:off x="1524000" y="3162300"/>
            <a:ext cx="6934200" cy="2286000"/>
          </a:xfrm>
          <a:prstGeom prst="roundRect">
            <a:avLst/>
          </a:prstGeom>
          <a:solidFill>
            <a:srgbClr val="FFFFFF"/>
          </a:solidFill>
          <a:ln w="38100">
            <a:solidFill>
              <a:schemeClr val="accent6">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a:solidFill>
                  <a:schemeClr val="tx1"/>
                </a:solidFill>
                <a:latin typeface="Arial" panose="020B0604020202020204" pitchFamily="34" charset="0"/>
                <a:cs typeface="Arial" panose="020B0604020202020204" pitchFamily="34" charset="0"/>
              </a:rPr>
              <a:t>Sự gia tăng chăn thả trâu, bò và các gia súc. </a:t>
            </a:r>
          </a:p>
        </p:txBody>
      </p:sp>
      <p:sp>
        <p:nvSpPr>
          <p:cNvPr id="10" name="Rectangle: Rounded Corners 9">
            <a:extLst>
              <a:ext uri="{FF2B5EF4-FFF2-40B4-BE49-F238E27FC236}">
                <a16:creationId xmlns:a16="http://schemas.microsoft.com/office/drawing/2014/main" id="{BD62D9CE-E9CF-E90F-CBCF-5C9D6568EE39}"/>
              </a:ext>
            </a:extLst>
          </p:cNvPr>
          <p:cNvSpPr/>
          <p:nvPr/>
        </p:nvSpPr>
        <p:spPr>
          <a:xfrm>
            <a:off x="1524000" y="6591300"/>
            <a:ext cx="6934200" cy="2286000"/>
          </a:xfrm>
          <a:prstGeom prst="roundRect">
            <a:avLst/>
          </a:prstGeom>
          <a:solidFill>
            <a:srgbClr val="FFFFFF"/>
          </a:solidFill>
          <a:ln w="38100">
            <a:solidFill>
              <a:schemeClr val="accent6">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a:solidFill>
                  <a:schemeClr val="tx1"/>
                </a:solidFill>
                <a:latin typeface="Arial" panose="020B0604020202020204" pitchFamily="34" charset="0"/>
                <a:cs typeface="Arial" panose="020B0604020202020204" pitchFamily="34" charset="0"/>
              </a:rPr>
              <a:t>Chặt phá rừng để mở rộng các đồng cỏ.</a:t>
            </a:r>
          </a:p>
        </p:txBody>
      </p:sp>
      <p:sp>
        <p:nvSpPr>
          <p:cNvPr id="12" name="Arrow: Down 11">
            <a:extLst>
              <a:ext uri="{FF2B5EF4-FFF2-40B4-BE49-F238E27FC236}">
                <a16:creationId xmlns:a16="http://schemas.microsoft.com/office/drawing/2014/main" id="{A6383533-B77F-A36D-A372-D6E02BA9CB3B}"/>
              </a:ext>
            </a:extLst>
          </p:cNvPr>
          <p:cNvSpPr/>
          <p:nvPr/>
        </p:nvSpPr>
        <p:spPr>
          <a:xfrm>
            <a:off x="4686300" y="5762625"/>
            <a:ext cx="609600" cy="533400"/>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687821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wipe(up)">
                                      <p:cBhvr>
                                        <p:cTn id="12" dur="500"/>
                                        <p:tgtEl>
                                          <p:spTgt spid="7170"/>
                                        </p:tgtEl>
                                      </p:cBhvr>
                                    </p:animEffect>
                                  </p:childTnLst>
                                </p:cTn>
                              </p:par>
                              <p:par>
                                <p:cTn id="13" presetID="22" presetClass="entr" presetSubtype="1" fill="hold" nodeType="withEffect">
                                  <p:stCondLst>
                                    <p:cond delay="0"/>
                                  </p:stCondLst>
                                  <p:childTnLst>
                                    <p:set>
                                      <p:cBhvr>
                                        <p:cTn id="14" dur="1" fill="hold">
                                          <p:stCondLst>
                                            <p:cond delay="0"/>
                                          </p:stCondLst>
                                        </p:cTn>
                                        <p:tgtEl>
                                          <p:spTgt spid="7172"/>
                                        </p:tgtEl>
                                        <p:attrNameLst>
                                          <p:attrName>style.visibility</p:attrName>
                                        </p:attrNameLst>
                                      </p:cBhvr>
                                      <p:to>
                                        <p:strVal val="visible"/>
                                      </p:to>
                                    </p:set>
                                    <p:animEffect transition="in" filter="wipe(up)">
                                      <p:cBhvr>
                                        <p:cTn id="15" dur="500"/>
                                        <p:tgtEl>
                                          <p:spTgt spid="717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500"/>
                                        <p:tgtEl>
                                          <p:spTgt spid="12"/>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up)">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D1153E4E-E135-3355-96F9-C2E1D463F3F1}"/>
              </a:ext>
            </a:extLst>
          </p:cNvPr>
          <p:cNvSpPr/>
          <p:nvPr/>
        </p:nvSpPr>
        <p:spPr>
          <a:xfrm>
            <a:off x="-152400" y="800100"/>
            <a:ext cx="6705600" cy="990600"/>
          </a:xfrm>
          <a:prstGeom prst="homePlate">
            <a:avLst/>
          </a:prstGeom>
          <a:solidFill>
            <a:srgbClr val="005B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c. Cháy rừng</a:t>
            </a:r>
          </a:p>
        </p:txBody>
      </p:sp>
      <p:grpSp>
        <p:nvGrpSpPr>
          <p:cNvPr id="2" name="Group 2">
            <a:extLst>
              <a:ext uri="{FF2B5EF4-FFF2-40B4-BE49-F238E27FC236}">
                <a16:creationId xmlns:a16="http://schemas.microsoft.com/office/drawing/2014/main" id="{8B7B0994-8C01-A5E3-7A11-20C4F193C65D}"/>
              </a:ext>
            </a:extLst>
          </p:cNvPr>
          <p:cNvGrpSpPr>
            <a:grpSpLocks noChangeAspect="1"/>
          </p:cNvGrpSpPr>
          <p:nvPr/>
        </p:nvGrpSpPr>
        <p:grpSpPr>
          <a:xfrm>
            <a:off x="9144000" y="-125615"/>
            <a:ext cx="9843377" cy="10538229"/>
            <a:chOff x="0" y="0"/>
            <a:chExt cx="5933440" cy="6352286"/>
          </a:xfrm>
        </p:grpSpPr>
        <p:sp>
          <p:nvSpPr>
            <p:cNvPr id="3" name="Freeform 3">
              <a:extLst>
                <a:ext uri="{FF2B5EF4-FFF2-40B4-BE49-F238E27FC236}">
                  <a16:creationId xmlns:a16="http://schemas.microsoft.com/office/drawing/2014/main" id="{01818F6C-2048-9ED4-6864-A6D169B042A4}"/>
                </a:ext>
              </a:extLst>
            </p:cNvPr>
            <p:cNvSpPr/>
            <p:nvPr/>
          </p:nvSpPr>
          <p:spPr>
            <a:xfrm>
              <a:off x="-130429" y="-589915"/>
              <a:ext cx="6274054" cy="7025767"/>
            </a:xfrm>
            <a:custGeom>
              <a:avLst/>
              <a:gdLst/>
              <a:ahLst/>
              <a:cxnLst/>
              <a:rect l="l" t="t" r="r" b="b"/>
              <a:pathLst>
                <a:path w="6274054" h="7025767">
                  <a:moveTo>
                    <a:pt x="6045073" y="6923913"/>
                  </a:moveTo>
                  <a:cubicBezTo>
                    <a:pt x="4541393" y="6946011"/>
                    <a:pt x="2941320" y="6924929"/>
                    <a:pt x="1445641" y="6933946"/>
                  </a:cubicBezTo>
                  <a:cubicBezTo>
                    <a:pt x="1132586" y="6926707"/>
                    <a:pt x="794131" y="6947408"/>
                    <a:pt x="467741" y="6934708"/>
                  </a:cubicBezTo>
                  <a:cubicBezTo>
                    <a:pt x="394335" y="6926961"/>
                    <a:pt x="0" y="7025767"/>
                    <a:pt x="252984" y="6679565"/>
                  </a:cubicBezTo>
                  <a:cubicBezTo>
                    <a:pt x="343789" y="6624066"/>
                    <a:pt x="240284" y="6527927"/>
                    <a:pt x="271145" y="6440297"/>
                  </a:cubicBezTo>
                  <a:cubicBezTo>
                    <a:pt x="385064" y="6325997"/>
                    <a:pt x="253365" y="6154420"/>
                    <a:pt x="180086" y="5980684"/>
                  </a:cubicBezTo>
                  <a:cubicBezTo>
                    <a:pt x="173990" y="5836285"/>
                    <a:pt x="293243" y="5720080"/>
                    <a:pt x="219710" y="5566283"/>
                  </a:cubicBezTo>
                  <a:cubicBezTo>
                    <a:pt x="226441" y="5493258"/>
                    <a:pt x="222504" y="5364861"/>
                    <a:pt x="154813" y="5303520"/>
                  </a:cubicBezTo>
                  <a:cubicBezTo>
                    <a:pt x="60960" y="5252847"/>
                    <a:pt x="270002" y="5097907"/>
                    <a:pt x="241554" y="4958969"/>
                  </a:cubicBezTo>
                  <a:cubicBezTo>
                    <a:pt x="249936" y="4830953"/>
                    <a:pt x="239776" y="4682617"/>
                    <a:pt x="214249" y="4531233"/>
                  </a:cubicBezTo>
                  <a:cubicBezTo>
                    <a:pt x="220726" y="4479290"/>
                    <a:pt x="249301" y="4431538"/>
                    <a:pt x="237998" y="4381627"/>
                  </a:cubicBezTo>
                  <a:cubicBezTo>
                    <a:pt x="241808" y="4308856"/>
                    <a:pt x="334137" y="4236085"/>
                    <a:pt x="266065" y="4175125"/>
                  </a:cubicBezTo>
                  <a:cubicBezTo>
                    <a:pt x="254254" y="4164838"/>
                    <a:pt x="267970" y="4147439"/>
                    <a:pt x="282829" y="4128770"/>
                  </a:cubicBezTo>
                  <a:cubicBezTo>
                    <a:pt x="272288" y="4119118"/>
                    <a:pt x="185801" y="3975735"/>
                    <a:pt x="223901" y="3916807"/>
                  </a:cubicBezTo>
                  <a:cubicBezTo>
                    <a:pt x="221742" y="3853180"/>
                    <a:pt x="297942" y="3860546"/>
                    <a:pt x="224155" y="3721735"/>
                  </a:cubicBezTo>
                  <a:cubicBezTo>
                    <a:pt x="175133" y="3708019"/>
                    <a:pt x="331470" y="3537712"/>
                    <a:pt x="398399" y="3410585"/>
                  </a:cubicBezTo>
                  <a:cubicBezTo>
                    <a:pt x="378841" y="3338195"/>
                    <a:pt x="428498" y="3276092"/>
                    <a:pt x="449453" y="3202940"/>
                  </a:cubicBezTo>
                  <a:cubicBezTo>
                    <a:pt x="471805" y="3096514"/>
                    <a:pt x="449199" y="3031236"/>
                    <a:pt x="565150" y="2936113"/>
                  </a:cubicBezTo>
                  <a:cubicBezTo>
                    <a:pt x="599186" y="2862453"/>
                    <a:pt x="512953" y="2778633"/>
                    <a:pt x="556133" y="2666238"/>
                  </a:cubicBezTo>
                  <a:cubicBezTo>
                    <a:pt x="537337" y="2651125"/>
                    <a:pt x="590296" y="2634107"/>
                    <a:pt x="556260" y="2608453"/>
                  </a:cubicBezTo>
                  <a:cubicBezTo>
                    <a:pt x="541147" y="2588133"/>
                    <a:pt x="510794" y="2592324"/>
                    <a:pt x="540258" y="2549906"/>
                  </a:cubicBezTo>
                  <a:cubicBezTo>
                    <a:pt x="529717" y="2532888"/>
                    <a:pt x="574294" y="2410587"/>
                    <a:pt x="550672" y="2322068"/>
                  </a:cubicBezTo>
                  <a:cubicBezTo>
                    <a:pt x="546608" y="2311400"/>
                    <a:pt x="613410" y="2273427"/>
                    <a:pt x="586867" y="2247265"/>
                  </a:cubicBezTo>
                  <a:cubicBezTo>
                    <a:pt x="616839" y="2186432"/>
                    <a:pt x="518795" y="2149983"/>
                    <a:pt x="601853" y="2010791"/>
                  </a:cubicBezTo>
                  <a:cubicBezTo>
                    <a:pt x="553847" y="1976120"/>
                    <a:pt x="571500" y="1934718"/>
                    <a:pt x="567309" y="1894078"/>
                  </a:cubicBezTo>
                  <a:cubicBezTo>
                    <a:pt x="623316" y="1828038"/>
                    <a:pt x="645541" y="1689481"/>
                    <a:pt x="770382" y="1441196"/>
                  </a:cubicBezTo>
                  <a:cubicBezTo>
                    <a:pt x="836422" y="1354836"/>
                    <a:pt x="828294" y="1225042"/>
                    <a:pt x="912749" y="1005078"/>
                  </a:cubicBezTo>
                  <a:cubicBezTo>
                    <a:pt x="886714" y="977011"/>
                    <a:pt x="1022477" y="986790"/>
                    <a:pt x="1114298" y="806831"/>
                  </a:cubicBezTo>
                  <a:cubicBezTo>
                    <a:pt x="1098804" y="738886"/>
                    <a:pt x="1201293" y="676021"/>
                    <a:pt x="1157986" y="599567"/>
                  </a:cubicBezTo>
                  <a:cubicBezTo>
                    <a:pt x="1570228" y="609219"/>
                    <a:pt x="2071116" y="598805"/>
                    <a:pt x="2572766" y="601599"/>
                  </a:cubicBezTo>
                  <a:cubicBezTo>
                    <a:pt x="3586988" y="605282"/>
                    <a:pt x="4528185" y="602742"/>
                    <a:pt x="5528818" y="601853"/>
                  </a:cubicBezTo>
                  <a:cubicBezTo>
                    <a:pt x="6274054" y="693420"/>
                    <a:pt x="6000750" y="0"/>
                    <a:pt x="6063869" y="2884424"/>
                  </a:cubicBezTo>
                  <a:cubicBezTo>
                    <a:pt x="6029833" y="4200398"/>
                    <a:pt x="6083554" y="5679694"/>
                    <a:pt x="6045073" y="6923913"/>
                  </a:cubicBezTo>
                  <a:close/>
                </a:path>
              </a:pathLst>
            </a:custGeom>
            <a:blipFill>
              <a:blip r:embed="rId3"/>
              <a:stretch>
                <a:fillRect l="-29893" r="-29893"/>
              </a:stretch>
            </a:blipFill>
          </p:spPr>
          <p:txBody>
            <a:bodyPr/>
            <a:lstStyle/>
            <a:p>
              <a:endParaRPr lang="en-US"/>
            </a:p>
          </p:txBody>
        </p:sp>
      </p:grpSp>
      <p:sp>
        <p:nvSpPr>
          <p:cNvPr id="6" name="TextBox 5">
            <a:extLst>
              <a:ext uri="{FF2B5EF4-FFF2-40B4-BE49-F238E27FC236}">
                <a16:creationId xmlns:a16="http://schemas.microsoft.com/office/drawing/2014/main" id="{FFF245C6-D28A-7467-70AF-DAC30E63B456}"/>
              </a:ext>
            </a:extLst>
          </p:cNvPr>
          <p:cNvSpPr txBox="1"/>
          <p:nvPr/>
        </p:nvSpPr>
        <p:spPr>
          <a:xfrm>
            <a:off x="533399" y="2705100"/>
            <a:ext cx="8534401" cy="6456255"/>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4000"/>
              <a:t>Giảm diện tích rừng ; suy giảm số lượng thực vật, động vật rừng, đặc biệt là các loài động, thực vật quý hiếm</a:t>
            </a:r>
            <a:r>
              <a:rPr lang="en-US" sz="4000"/>
              <a:t>. </a:t>
            </a:r>
          </a:p>
          <a:p>
            <a:pPr marL="571500" indent="-571500" algn="just">
              <a:lnSpc>
                <a:spcPct val="150000"/>
              </a:lnSpc>
              <a:buFont typeface="Arial" panose="020B0604020202020204" pitchFamily="34" charset="0"/>
              <a:buChar char="•"/>
            </a:pPr>
            <a:r>
              <a:rPr lang="vi-VN" sz="4000"/>
              <a:t>Làm suy giảm tài nguyên rừng</a:t>
            </a:r>
            <a:r>
              <a:rPr lang="en-US" sz="4000"/>
              <a:t>. </a:t>
            </a:r>
            <a:r>
              <a:rPr lang="vi-VN" sz="4000"/>
              <a:t> </a:t>
            </a:r>
            <a:endParaRPr lang="en-US" sz="4000"/>
          </a:p>
          <a:p>
            <a:pPr marL="571500" indent="-571500" algn="just">
              <a:lnSpc>
                <a:spcPct val="150000"/>
              </a:lnSpc>
              <a:buFont typeface="Arial" panose="020B0604020202020204" pitchFamily="34" charset="0"/>
              <a:buChar char="•"/>
            </a:pPr>
            <a:r>
              <a:rPr lang="vi-VN" sz="4000"/>
              <a:t>Mất cân bằng sinh thái, gây ô nhiễm môi trường.</a:t>
            </a:r>
            <a:endParaRPr lang="en-US" sz="4000"/>
          </a:p>
        </p:txBody>
      </p:sp>
    </p:spTree>
    <p:extLst>
      <p:ext uri="{BB962C8B-B14F-4D97-AF65-F5344CB8AC3E}">
        <p14:creationId xmlns:p14="http://schemas.microsoft.com/office/powerpoint/2010/main" val="132807986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D1153E4E-E135-3355-96F9-C2E1D463F3F1}"/>
              </a:ext>
            </a:extLst>
          </p:cNvPr>
          <p:cNvSpPr/>
          <p:nvPr/>
        </p:nvSpPr>
        <p:spPr>
          <a:xfrm>
            <a:off x="-152400" y="630345"/>
            <a:ext cx="13563600" cy="990600"/>
          </a:xfrm>
          <a:prstGeom prst="homePlate">
            <a:avLst/>
          </a:prstGeom>
          <a:solidFill>
            <a:srgbClr val="005B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d. Phá rừng trồng cây công nghiệp và cây đặc sản </a:t>
            </a:r>
          </a:p>
        </p:txBody>
      </p:sp>
      <p:sp>
        <p:nvSpPr>
          <p:cNvPr id="6" name="TextBox 5">
            <a:extLst>
              <a:ext uri="{FF2B5EF4-FFF2-40B4-BE49-F238E27FC236}">
                <a16:creationId xmlns:a16="http://schemas.microsoft.com/office/drawing/2014/main" id="{FFF245C6-D28A-7467-70AF-DAC30E63B456}"/>
              </a:ext>
            </a:extLst>
          </p:cNvPr>
          <p:cNvSpPr txBox="1"/>
          <p:nvPr/>
        </p:nvSpPr>
        <p:spPr>
          <a:xfrm>
            <a:off x="781050" y="1943100"/>
            <a:ext cx="16725900" cy="1839606"/>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4000"/>
              <a:t>Là một trong những nguyên nhân chủ yếu làm suy thoái tài nguyên rừng và ảnh hưởng đến chức năng của rừng.</a:t>
            </a:r>
            <a:endParaRPr lang="en-US" sz="4000"/>
          </a:p>
        </p:txBody>
      </p:sp>
      <p:grpSp>
        <p:nvGrpSpPr>
          <p:cNvPr id="7" name="Group 6">
            <a:extLst>
              <a:ext uri="{FF2B5EF4-FFF2-40B4-BE49-F238E27FC236}">
                <a16:creationId xmlns:a16="http://schemas.microsoft.com/office/drawing/2014/main" id="{57462B93-1725-328B-D0D6-0EBCC95D4C4E}"/>
              </a:ext>
            </a:extLst>
          </p:cNvPr>
          <p:cNvGrpSpPr/>
          <p:nvPr/>
        </p:nvGrpSpPr>
        <p:grpSpPr>
          <a:xfrm>
            <a:off x="228600" y="4494834"/>
            <a:ext cx="9067802" cy="5348702"/>
            <a:chOff x="76198" y="4762500"/>
            <a:chExt cx="9067802" cy="5348702"/>
          </a:xfrm>
        </p:grpSpPr>
        <p:pic>
          <p:nvPicPr>
            <p:cNvPr id="8194" name="Picture 2" descr="Diện tích rừng bị thu hẹp đáng kể vì sản xuất nông nghiệp - ThienNhien.Net  | Con người và Thiên nhiên">
              <a:extLst>
                <a:ext uri="{FF2B5EF4-FFF2-40B4-BE49-F238E27FC236}">
                  <a16:creationId xmlns:a16="http://schemas.microsoft.com/office/drawing/2014/main" id="{4C3946C2-EFA4-ED23-0431-9FDA5CF5A0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799" y="4762500"/>
              <a:ext cx="7086600" cy="464947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4CE0966-BE2A-16B7-0674-FA9E2CFCB48B}"/>
                </a:ext>
              </a:extLst>
            </p:cNvPr>
            <p:cNvSpPr txBox="1"/>
            <p:nvPr/>
          </p:nvSpPr>
          <p:spPr>
            <a:xfrm>
              <a:off x="76198" y="9411972"/>
              <a:ext cx="9067802" cy="699230"/>
            </a:xfrm>
            <a:prstGeom prst="rect">
              <a:avLst/>
            </a:prstGeom>
            <a:noFill/>
          </p:spPr>
          <p:txBody>
            <a:bodyPr wrap="square" rtlCol="0">
              <a:spAutoFit/>
            </a:bodyPr>
            <a:lstStyle/>
            <a:p>
              <a:pPr algn="ctr">
                <a:lnSpc>
                  <a:spcPct val="150000"/>
                </a:lnSpc>
              </a:pPr>
              <a:r>
                <a:rPr lang="en-US" sz="3000" i="1">
                  <a:solidFill>
                    <a:srgbClr val="002060"/>
                  </a:solidFill>
                  <a:latin typeface="Arial" panose="020B0604020202020204" pitchFamily="34" charset="0"/>
                  <a:cs typeface="Arial" panose="020B0604020202020204" pitchFamily="34" charset="0"/>
                </a:rPr>
                <a:t>Diện tích rừng bị thu hẹp do trồng cây công nghiệp </a:t>
              </a:r>
            </a:p>
          </p:txBody>
        </p:sp>
      </p:grpSp>
      <p:grpSp>
        <p:nvGrpSpPr>
          <p:cNvPr id="9" name="Group 8">
            <a:extLst>
              <a:ext uri="{FF2B5EF4-FFF2-40B4-BE49-F238E27FC236}">
                <a16:creationId xmlns:a16="http://schemas.microsoft.com/office/drawing/2014/main" id="{A13C0D61-6A43-9FDC-A1D4-E3AE3841FE86}"/>
              </a:ext>
            </a:extLst>
          </p:cNvPr>
          <p:cNvGrpSpPr/>
          <p:nvPr/>
        </p:nvGrpSpPr>
        <p:grpSpPr>
          <a:xfrm>
            <a:off x="8953501" y="4457700"/>
            <a:ext cx="9067802" cy="5369852"/>
            <a:chOff x="8877299" y="4572966"/>
            <a:chExt cx="9067802" cy="5369852"/>
          </a:xfrm>
        </p:grpSpPr>
        <p:pic>
          <p:nvPicPr>
            <p:cNvPr id="8196" name="Picture 4">
              <a:extLst>
                <a:ext uri="{FF2B5EF4-FFF2-40B4-BE49-F238E27FC236}">
                  <a16:creationId xmlns:a16="http://schemas.microsoft.com/office/drawing/2014/main" id="{0D3DC677-9A1C-594E-320D-F030097AD3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67900" y="4572966"/>
              <a:ext cx="7086600" cy="468660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DB08CAF-D9A8-F20D-6F37-845BAB9BD92F}"/>
                </a:ext>
              </a:extLst>
            </p:cNvPr>
            <p:cNvSpPr txBox="1"/>
            <p:nvPr/>
          </p:nvSpPr>
          <p:spPr>
            <a:xfrm>
              <a:off x="8877299" y="9243588"/>
              <a:ext cx="9067802" cy="699230"/>
            </a:xfrm>
            <a:prstGeom prst="rect">
              <a:avLst/>
            </a:prstGeom>
            <a:noFill/>
          </p:spPr>
          <p:txBody>
            <a:bodyPr wrap="square" rtlCol="0">
              <a:spAutoFit/>
            </a:bodyPr>
            <a:lstStyle/>
            <a:p>
              <a:pPr algn="ctr">
                <a:lnSpc>
                  <a:spcPct val="150000"/>
                </a:lnSpc>
              </a:pPr>
              <a:r>
                <a:rPr lang="en-US" sz="3000" i="1">
                  <a:solidFill>
                    <a:srgbClr val="002060"/>
                  </a:solidFill>
                  <a:latin typeface="Arial" panose="020B0604020202020204" pitchFamily="34" charset="0"/>
                  <a:cs typeface="Arial" panose="020B0604020202020204" pitchFamily="34" charset="0"/>
                </a:rPr>
                <a:t>Nạn phá rừng ngày càng phức tạp </a:t>
              </a:r>
            </a:p>
          </p:txBody>
        </p:sp>
      </p:grpSp>
    </p:spTree>
    <p:extLst>
      <p:ext uri="{BB962C8B-B14F-4D97-AF65-F5344CB8AC3E}">
        <p14:creationId xmlns:p14="http://schemas.microsoft.com/office/powerpoint/2010/main" val="47184515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14" presetClass="entr" presetSubtype="1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1A401F"/>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2409560" y="0"/>
            <a:ext cx="11800546" cy="10501622"/>
            <a:chOff x="0" y="0"/>
            <a:chExt cx="6349238" cy="5650357"/>
          </a:xfrm>
        </p:grpSpPr>
        <p:sp>
          <p:nvSpPr>
            <p:cNvPr id="3" name="Freeform 3"/>
            <p:cNvSpPr/>
            <p:nvPr/>
          </p:nvSpPr>
          <p:spPr>
            <a:xfrm>
              <a:off x="-1220470" y="-200914"/>
              <a:ext cx="7579741" cy="5919724"/>
            </a:xfrm>
            <a:custGeom>
              <a:avLst/>
              <a:gdLst/>
              <a:ahLst/>
              <a:cxnLst/>
              <a:rect l="l" t="t" r="r" b="b"/>
              <a:pathLst>
                <a:path w="7579741" h="5919724">
                  <a:moveTo>
                    <a:pt x="7563231" y="542290"/>
                  </a:moveTo>
                  <a:cubicBezTo>
                    <a:pt x="7547864" y="557530"/>
                    <a:pt x="7490206" y="686562"/>
                    <a:pt x="7507224" y="715264"/>
                  </a:cubicBezTo>
                  <a:cubicBezTo>
                    <a:pt x="7525639" y="709803"/>
                    <a:pt x="7436739" y="790321"/>
                    <a:pt x="7482586" y="888111"/>
                  </a:cubicBezTo>
                  <a:cubicBezTo>
                    <a:pt x="7469505" y="906018"/>
                    <a:pt x="7553833" y="924179"/>
                    <a:pt x="7546848" y="962025"/>
                  </a:cubicBezTo>
                  <a:cubicBezTo>
                    <a:pt x="7534529" y="981202"/>
                    <a:pt x="7489825" y="974979"/>
                    <a:pt x="7525639" y="1001014"/>
                  </a:cubicBezTo>
                  <a:cubicBezTo>
                    <a:pt x="7533132" y="1085469"/>
                    <a:pt x="7579233" y="1117346"/>
                    <a:pt x="7428357" y="1351280"/>
                  </a:cubicBezTo>
                  <a:cubicBezTo>
                    <a:pt x="7398639" y="1347343"/>
                    <a:pt x="7317740" y="1604645"/>
                    <a:pt x="7205979" y="1797050"/>
                  </a:cubicBezTo>
                  <a:cubicBezTo>
                    <a:pt x="7222108" y="1833372"/>
                    <a:pt x="7240015" y="1850009"/>
                    <a:pt x="7202296" y="1916684"/>
                  </a:cubicBezTo>
                  <a:cubicBezTo>
                    <a:pt x="7208900" y="1933448"/>
                    <a:pt x="7273035" y="1963420"/>
                    <a:pt x="7239634" y="2007743"/>
                  </a:cubicBezTo>
                  <a:cubicBezTo>
                    <a:pt x="7204201" y="2091436"/>
                    <a:pt x="7205852" y="2286381"/>
                    <a:pt x="7250048" y="2317750"/>
                  </a:cubicBezTo>
                  <a:cubicBezTo>
                    <a:pt x="7275576" y="2308987"/>
                    <a:pt x="7186167" y="2474976"/>
                    <a:pt x="7233031" y="2483866"/>
                  </a:cubicBezTo>
                  <a:cubicBezTo>
                    <a:pt x="7217790" y="2541143"/>
                    <a:pt x="7278496" y="2574417"/>
                    <a:pt x="7147940" y="2695575"/>
                  </a:cubicBezTo>
                  <a:cubicBezTo>
                    <a:pt x="7045959" y="2756535"/>
                    <a:pt x="7168641" y="2805176"/>
                    <a:pt x="7069073" y="2892044"/>
                  </a:cubicBezTo>
                  <a:cubicBezTo>
                    <a:pt x="7109587" y="2925826"/>
                    <a:pt x="7008621" y="2948432"/>
                    <a:pt x="7081139" y="3107690"/>
                  </a:cubicBezTo>
                  <a:cubicBezTo>
                    <a:pt x="7090664" y="3117088"/>
                    <a:pt x="7034657" y="3165983"/>
                    <a:pt x="7017766" y="3207639"/>
                  </a:cubicBezTo>
                  <a:cubicBezTo>
                    <a:pt x="7063232" y="3257296"/>
                    <a:pt x="7012940" y="3253994"/>
                    <a:pt x="6997446" y="3340354"/>
                  </a:cubicBezTo>
                  <a:cubicBezTo>
                    <a:pt x="6914515" y="3405251"/>
                    <a:pt x="6917309" y="3435350"/>
                    <a:pt x="6838696" y="3533013"/>
                  </a:cubicBezTo>
                  <a:cubicBezTo>
                    <a:pt x="6861556" y="3525774"/>
                    <a:pt x="6889496" y="3574161"/>
                    <a:pt x="6822313" y="3687572"/>
                  </a:cubicBezTo>
                  <a:cubicBezTo>
                    <a:pt x="6817867" y="3707257"/>
                    <a:pt x="6727190" y="3726307"/>
                    <a:pt x="6704838" y="3771265"/>
                  </a:cubicBezTo>
                  <a:cubicBezTo>
                    <a:pt x="6674739" y="3791585"/>
                    <a:pt x="6736079" y="3823716"/>
                    <a:pt x="6667881" y="3824732"/>
                  </a:cubicBezTo>
                  <a:cubicBezTo>
                    <a:pt x="6676516" y="3870960"/>
                    <a:pt x="6621398" y="3859911"/>
                    <a:pt x="6607683" y="3879977"/>
                  </a:cubicBezTo>
                  <a:cubicBezTo>
                    <a:pt x="6650990" y="3906901"/>
                    <a:pt x="6618478" y="3901313"/>
                    <a:pt x="6653657" y="3916553"/>
                  </a:cubicBezTo>
                  <a:cubicBezTo>
                    <a:pt x="6651371" y="3988689"/>
                    <a:pt x="6546469" y="4092829"/>
                    <a:pt x="6552819" y="4182491"/>
                  </a:cubicBezTo>
                  <a:cubicBezTo>
                    <a:pt x="6516370" y="4270502"/>
                    <a:pt x="6542785" y="4306443"/>
                    <a:pt x="6490208" y="4402836"/>
                  </a:cubicBezTo>
                  <a:cubicBezTo>
                    <a:pt x="6527419" y="4414266"/>
                    <a:pt x="6500748" y="4427982"/>
                    <a:pt x="6457696" y="4505960"/>
                  </a:cubicBezTo>
                  <a:cubicBezTo>
                    <a:pt x="6503289" y="4531741"/>
                    <a:pt x="6486271" y="4590542"/>
                    <a:pt x="6438519" y="4659376"/>
                  </a:cubicBezTo>
                  <a:cubicBezTo>
                    <a:pt x="6519417" y="4706620"/>
                    <a:pt x="6472682" y="4854575"/>
                    <a:pt x="6428232" y="4913630"/>
                  </a:cubicBezTo>
                  <a:cubicBezTo>
                    <a:pt x="6441440" y="4962525"/>
                    <a:pt x="6419596" y="5014341"/>
                    <a:pt x="6364732" y="5057902"/>
                  </a:cubicBezTo>
                  <a:cubicBezTo>
                    <a:pt x="6326251" y="5158740"/>
                    <a:pt x="6311772" y="5242179"/>
                    <a:pt x="6153531" y="5344667"/>
                  </a:cubicBezTo>
                  <a:cubicBezTo>
                    <a:pt x="6108953" y="5423534"/>
                    <a:pt x="6112764" y="5474842"/>
                    <a:pt x="6025007" y="5580126"/>
                  </a:cubicBezTo>
                  <a:cubicBezTo>
                    <a:pt x="5990082" y="5617336"/>
                    <a:pt x="5948298" y="5575808"/>
                    <a:pt x="5956046" y="5642229"/>
                  </a:cubicBezTo>
                  <a:cubicBezTo>
                    <a:pt x="5906770" y="5660898"/>
                    <a:pt x="5970270" y="5719572"/>
                    <a:pt x="5856605" y="5769483"/>
                  </a:cubicBezTo>
                  <a:cubicBezTo>
                    <a:pt x="5875401" y="5829681"/>
                    <a:pt x="5926582" y="5859272"/>
                    <a:pt x="5715762" y="5839333"/>
                  </a:cubicBezTo>
                  <a:cubicBezTo>
                    <a:pt x="4322445" y="5836539"/>
                    <a:pt x="2963291" y="5847588"/>
                    <a:pt x="1505204" y="5835142"/>
                  </a:cubicBezTo>
                  <a:cubicBezTo>
                    <a:pt x="1422400" y="5827522"/>
                    <a:pt x="1221740" y="5919724"/>
                    <a:pt x="1265555" y="5732399"/>
                  </a:cubicBezTo>
                  <a:cubicBezTo>
                    <a:pt x="1276477" y="4087495"/>
                    <a:pt x="1248029" y="2400427"/>
                    <a:pt x="1253236" y="760476"/>
                  </a:cubicBezTo>
                  <a:cubicBezTo>
                    <a:pt x="1408430" y="0"/>
                    <a:pt x="0" y="249174"/>
                    <a:pt x="6352667" y="210693"/>
                  </a:cubicBezTo>
                  <a:cubicBezTo>
                    <a:pt x="6709537" y="218821"/>
                    <a:pt x="7224776" y="185928"/>
                    <a:pt x="7545070" y="221488"/>
                  </a:cubicBezTo>
                  <a:cubicBezTo>
                    <a:pt x="7579741" y="234569"/>
                    <a:pt x="7569835" y="514604"/>
                    <a:pt x="7563231" y="542290"/>
                  </a:cubicBezTo>
                  <a:close/>
                </a:path>
              </a:pathLst>
            </a:custGeom>
            <a:blipFill>
              <a:blip r:embed="rId2"/>
              <a:stretch>
                <a:fillRect l="-18191" r="-18191"/>
              </a:stretch>
            </a:blipFill>
          </p:spPr>
          <p:txBody>
            <a:bodyPr/>
            <a:lstStyle/>
            <a:p>
              <a:endParaRPr lang="en-US"/>
            </a:p>
          </p:txBody>
        </p:sp>
      </p:grpSp>
      <p:grpSp>
        <p:nvGrpSpPr>
          <p:cNvPr id="9" name="Group 8">
            <a:extLst>
              <a:ext uri="{FF2B5EF4-FFF2-40B4-BE49-F238E27FC236}">
                <a16:creationId xmlns:a16="http://schemas.microsoft.com/office/drawing/2014/main" id="{3568F57E-940A-5AC5-DEF3-A83EE32D8B57}"/>
              </a:ext>
            </a:extLst>
          </p:cNvPr>
          <p:cNvGrpSpPr/>
          <p:nvPr/>
        </p:nvGrpSpPr>
        <p:grpSpPr>
          <a:xfrm>
            <a:off x="8231815" y="2293708"/>
            <a:ext cx="8684585" cy="5973992"/>
            <a:chOff x="8153400" y="2552700"/>
            <a:chExt cx="8684585" cy="5973992"/>
          </a:xfrm>
        </p:grpSpPr>
        <p:sp>
          <p:nvSpPr>
            <p:cNvPr id="7" name="TextBox 7"/>
            <p:cNvSpPr txBox="1"/>
            <p:nvPr/>
          </p:nvSpPr>
          <p:spPr>
            <a:xfrm>
              <a:off x="9110662" y="3086100"/>
              <a:ext cx="7727323" cy="5440592"/>
            </a:xfrm>
            <a:prstGeom prst="rect">
              <a:avLst/>
            </a:prstGeom>
          </p:spPr>
          <p:txBody>
            <a:bodyPr wrap="square" lIns="0" tIns="0" rIns="0" bIns="0" rtlCol="0" anchor="t">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srgbClr val="FFFFFF"/>
                  </a:solidFill>
                  <a:effectLst/>
                  <a:uLnTx/>
                  <a:uFillTx/>
                  <a:ea typeface="Open Sans"/>
                  <a:cs typeface="Open Sans"/>
                  <a:sym typeface="Open Sans"/>
                </a:rPr>
                <a:t>Ngoài những nguyên nhân kể trên, còn có một số nguyên nhân khác gây suy thoái tài nguyên rừng như chính sách đất đai, quản lí rừng ; chính sách về di cư, định cư,...</a:t>
              </a:r>
              <a:endParaRPr kumimoji="0" lang="en-US" sz="4000" b="0" i="0" u="none" strike="noStrike" kern="1200" cap="none" spc="0" normalizeH="0" baseline="0" noProof="0">
                <a:ln>
                  <a:noFill/>
                </a:ln>
                <a:solidFill>
                  <a:srgbClr val="FFFFFF"/>
                </a:solidFill>
                <a:effectLst/>
                <a:uLnTx/>
                <a:uFillTx/>
                <a:ea typeface="Open Sans"/>
                <a:cs typeface="Open Sans"/>
                <a:sym typeface="Open Sans"/>
              </a:endParaRPr>
            </a:p>
          </p:txBody>
        </p:sp>
        <p:sp>
          <p:nvSpPr>
            <p:cNvPr id="8" name="TextBox 7">
              <a:extLst>
                <a:ext uri="{FF2B5EF4-FFF2-40B4-BE49-F238E27FC236}">
                  <a16:creationId xmlns:a16="http://schemas.microsoft.com/office/drawing/2014/main" id="{0252F022-A968-D7A8-9F26-F484D23156DC}"/>
                </a:ext>
              </a:extLst>
            </p:cNvPr>
            <p:cNvSpPr txBox="1"/>
            <p:nvPr/>
          </p:nvSpPr>
          <p:spPr>
            <a:xfrm>
              <a:off x="8153400" y="2552700"/>
              <a:ext cx="990600" cy="1631216"/>
            </a:xfrm>
            <a:prstGeom prst="rect">
              <a:avLst/>
            </a:prstGeom>
            <a:noFill/>
          </p:spPr>
          <p:txBody>
            <a:bodyPr wrap="square" rtlCol="0">
              <a:spAutoFit/>
            </a:bodyPr>
            <a:lstStyle/>
            <a:p>
              <a:r>
                <a:rPr lang="en-US" sz="10000" b="1">
                  <a:solidFill>
                    <a:schemeClr val="bg1"/>
                  </a:solidFill>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176913312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E9315537-5098-27AA-8D14-BB02E1DB2AB7}"/>
              </a:ext>
            </a:extLst>
          </p:cNvPr>
          <p:cNvGrpSpPr/>
          <p:nvPr/>
        </p:nvGrpSpPr>
        <p:grpSpPr>
          <a:xfrm>
            <a:off x="457200" y="509604"/>
            <a:ext cx="17373600" cy="1738296"/>
            <a:chOff x="457200" y="952500"/>
            <a:chExt cx="17373600" cy="1738296"/>
          </a:xfrm>
        </p:grpSpPr>
        <p:sp>
          <p:nvSpPr>
            <p:cNvPr id="3" name="TextBox 2">
              <a:extLst>
                <a:ext uri="{FF2B5EF4-FFF2-40B4-BE49-F238E27FC236}">
                  <a16:creationId xmlns:a16="http://schemas.microsoft.com/office/drawing/2014/main" id="{9592CC4B-06FE-3FEC-BB5A-E6CF506EE065}"/>
                </a:ext>
              </a:extLst>
            </p:cNvPr>
            <p:cNvSpPr txBox="1"/>
            <p:nvPr/>
          </p:nvSpPr>
          <p:spPr>
            <a:xfrm>
              <a:off x="2286000" y="952500"/>
              <a:ext cx="15544800" cy="1738296"/>
            </a:xfrm>
            <a:prstGeom prst="rect">
              <a:avLst/>
            </a:prstGeom>
            <a:noFill/>
          </p:spPr>
          <p:txBody>
            <a:bodyPr wrap="square">
              <a:spAutoFit/>
            </a:bodyPr>
            <a:lstStyle/>
            <a:p>
              <a:pPr algn="just">
                <a:lnSpc>
                  <a:spcPct val="150000"/>
                </a:lnSpc>
              </a:pPr>
              <a:r>
                <a:rPr lang="en-US" sz="3800" i="1">
                  <a:solidFill>
                    <a:srgbClr val="C00000"/>
                  </a:solidFill>
                  <a:latin typeface="Arial" panose="020B0604020202020204" pitchFamily="34" charset="0"/>
                  <a:cs typeface="Arial" panose="020B0604020202020204" pitchFamily="34" charset="0"/>
                </a:rPr>
                <a:t>Khai thác thông tin mục II.1 SGK tr.11 và trả lời câu hỏi ở mục Khám phá SGK tr.13 và Kết nối năng lực SGK tr.13.</a:t>
              </a:r>
            </a:p>
          </p:txBody>
        </p:sp>
        <p:sp>
          <p:nvSpPr>
            <p:cNvPr id="10" name="Freeform 2">
              <a:extLst>
                <a:ext uri="{FF2B5EF4-FFF2-40B4-BE49-F238E27FC236}">
                  <a16:creationId xmlns:a16="http://schemas.microsoft.com/office/drawing/2014/main" id="{22902D83-7655-BF0B-08AA-AD0A93A4872E}"/>
                </a:ext>
              </a:extLst>
            </p:cNvPr>
            <p:cNvSpPr/>
            <p:nvPr/>
          </p:nvSpPr>
          <p:spPr>
            <a:xfrm>
              <a:off x="457200" y="1028700"/>
              <a:ext cx="1517863" cy="1297773"/>
            </a:xfrm>
            <a:custGeom>
              <a:avLst/>
              <a:gdLst/>
              <a:ahLst/>
              <a:cxnLst/>
              <a:rect l="l" t="t" r="r" b="b"/>
              <a:pathLst>
                <a:path w="4812632" h="4114800">
                  <a:moveTo>
                    <a:pt x="0" y="0"/>
                  </a:moveTo>
                  <a:lnTo>
                    <a:pt x="4812632" y="0"/>
                  </a:lnTo>
                  <a:lnTo>
                    <a:pt x="481263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16" name="Group 15">
            <a:extLst>
              <a:ext uri="{FF2B5EF4-FFF2-40B4-BE49-F238E27FC236}">
                <a16:creationId xmlns:a16="http://schemas.microsoft.com/office/drawing/2014/main" id="{52266875-A1B6-ED82-66F4-952585903663}"/>
              </a:ext>
            </a:extLst>
          </p:cNvPr>
          <p:cNvGrpSpPr/>
          <p:nvPr/>
        </p:nvGrpSpPr>
        <p:grpSpPr>
          <a:xfrm>
            <a:off x="368882" y="2705100"/>
            <a:ext cx="17433343" cy="1981200"/>
            <a:chOff x="245057" y="3162300"/>
            <a:chExt cx="17433343" cy="1981200"/>
          </a:xfrm>
        </p:grpSpPr>
        <p:sp>
          <p:nvSpPr>
            <p:cNvPr id="12" name="Rectangle: Rounded Corners 11">
              <a:extLst>
                <a:ext uri="{FF2B5EF4-FFF2-40B4-BE49-F238E27FC236}">
                  <a16:creationId xmlns:a16="http://schemas.microsoft.com/office/drawing/2014/main" id="{33EA6302-A0AA-6408-7304-B5078F9A5491}"/>
                </a:ext>
              </a:extLst>
            </p:cNvPr>
            <p:cNvSpPr/>
            <p:nvPr/>
          </p:nvSpPr>
          <p:spPr>
            <a:xfrm>
              <a:off x="762000" y="3162300"/>
              <a:ext cx="16916400" cy="1981200"/>
            </a:xfrm>
            <a:prstGeom prst="roundRect">
              <a:avLst/>
            </a:prstGeom>
            <a:solidFill>
              <a:srgbClr val="F2E4B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gn="just">
                <a:lnSpc>
                  <a:spcPct val="150000"/>
                </a:lnSpc>
              </a:pPr>
              <a:r>
                <a:rPr lang="en-US" sz="3800">
                  <a:solidFill>
                    <a:schemeClr val="tx1"/>
                  </a:solidFill>
                  <a:latin typeface="Arial" panose="020B0604020202020204" pitchFamily="34" charset="0"/>
                  <a:cs typeface="Arial" panose="020B0604020202020204" pitchFamily="34" charset="0"/>
                </a:rPr>
                <a:t>Vì sao việc khai thác gỗ và các sản phẩm khác từ rừng lại là nguyên nhân làm suy thoái tài nguyên rừng. </a:t>
              </a:r>
            </a:p>
          </p:txBody>
        </p:sp>
        <p:sp>
          <p:nvSpPr>
            <p:cNvPr id="15" name="Freeform 9">
              <a:extLst>
                <a:ext uri="{FF2B5EF4-FFF2-40B4-BE49-F238E27FC236}">
                  <a16:creationId xmlns:a16="http://schemas.microsoft.com/office/drawing/2014/main" id="{2D3FE446-9A7B-452E-B72C-59E01E78AF45}"/>
                </a:ext>
              </a:extLst>
            </p:cNvPr>
            <p:cNvSpPr/>
            <p:nvPr/>
          </p:nvSpPr>
          <p:spPr>
            <a:xfrm>
              <a:off x="245057" y="3657600"/>
              <a:ext cx="947261" cy="990600"/>
            </a:xfrm>
            <a:custGeom>
              <a:avLst/>
              <a:gdLst/>
              <a:ahLst/>
              <a:cxnLst/>
              <a:rect l="l" t="t" r="r" b="b"/>
              <a:pathLst>
                <a:path w="3934778" h="4114800">
                  <a:moveTo>
                    <a:pt x="0" y="0"/>
                  </a:moveTo>
                  <a:lnTo>
                    <a:pt x="3934777" y="0"/>
                  </a:lnTo>
                  <a:lnTo>
                    <a:pt x="393477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grpSp>
        <p:nvGrpSpPr>
          <p:cNvPr id="17" name="Group 16">
            <a:extLst>
              <a:ext uri="{FF2B5EF4-FFF2-40B4-BE49-F238E27FC236}">
                <a16:creationId xmlns:a16="http://schemas.microsoft.com/office/drawing/2014/main" id="{D4F45474-8332-310B-2365-28AD2CF31C42}"/>
              </a:ext>
            </a:extLst>
          </p:cNvPr>
          <p:cNvGrpSpPr/>
          <p:nvPr/>
        </p:nvGrpSpPr>
        <p:grpSpPr>
          <a:xfrm>
            <a:off x="457200" y="5219700"/>
            <a:ext cx="17433343" cy="1981200"/>
            <a:chOff x="245057" y="3162300"/>
            <a:chExt cx="17433343" cy="1981200"/>
          </a:xfrm>
        </p:grpSpPr>
        <p:sp>
          <p:nvSpPr>
            <p:cNvPr id="18" name="Rectangle: Rounded Corners 17">
              <a:extLst>
                <a:ext uri="{FF2B5EF4-FFF2-40B4-BE49-F238E27FC236}">
                  <a16:creationId xmlns:a16="http://schemas.microsoft.com/office/drawing/2014/main" id="{2600F98C-30DA-14E6-DE2C-86251521102A}"/>
                </a:ext>
              </a:extLst>
            </p:cNvPr>
            <p:cNvSpPr/>
            <p:nvPr/>
          </p:nvSpPr>
          <p:spPr>
            <a:xfrm>
              <a:off x="762000" y="3162300"/>
              <a:ext cx="16916400" cy="1981200"/>
            </a:xfrm>
            <a:prstGeom prst="roundRect">
              <a:avLst/>
            </a:prstGeom>
            <a:solidFill>
              <a:srgbClr val="F2E4B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gn="just">
                <a:lnSpc>
                  <a:spcPct val="150000"/>
                </a:lnSpc>
              </a:pPr>
              <a:r>
                <a:rPr lang="en-US" sz="3800">
                  <a:solidFill>
                    <a:schemeClr val="tx1"/>
                  </a:solidFill>
                  <a:latin typeface="Arial" panose="020B0604020202020204" pitchFamily="34" charset="0"/>
                  <a:cs typeface="Arial" panose="020B0604020202020204" pitchFamily="34" charset="0"/>
                </a:rPr>
                <a:t>Nêu một số nguyên nhân gây cháy rừng và phân tích tác hại của cháy rừng đối với sức khỏe con người và môi trường. </a:t>
              </a:r>
            </a:p>
          </p:txBody>
        </p:sp>
        <p:sp>
          <p:nvSpPr>
            <p:cNvPr id="19" name="Freeform 9">
              <a:extLst>
                <a:ext uri="{FF2B5EF4-FFF2-40B4-BE49-F238E27FC236}">
                  <a16:creationId xmlns:a16="http://schemas.microsoft.com/office/drawing/2014/main" id="{D2FD6851-F429-E364-2A79-44F184AF457E}"/>
                </a:ext>
              </a:extLst>
            </p:cNvPr>
            <p:cNvSpPr/>
            <p:nvPr/>
          </p:nvSpPr>
          <p:spPr>
            <a:xfrm>
              <a:off x="245057" y="3657600"/>
              <a:ext cx="947261" cy="990600"/>
            </a:xfrm>
            <a:custGeom>
              <a:avLst/>
              <a:gdLst/>
              <a:ahLst/>
              <a:cxnLst/>
              <a:rect l="l" t="t" r="r" b="b"/>
              <a:pathLst>
                <a:path w="3934778" h="4114800">
                  <a:moveTo>
                    <a:pt x="0" y="0"/>
                  </a:moveTo>
                  <a:lnTo>
                    <a:pt x="3934777" y="0"/>
                  </a:lnTo>
                  <a:lnTo>
                    <a:pt x="393477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sp>
        <p:nvSpPr>
          <p:cNvPr id="27" name="Freeform 8">
            <a:extLst>
              <a:ext uri="{FF2B5EF4-FFF2-40B4-BE49-F238E27FC236}">
                <a16:creationId xmlns:a16="http://schemas.microsoft.com/office/drawing/2014/main" id="{76A45806-0553-4559-A787-658297133421}"/>
              </a:ext>
            </a:extLst>
          </p:cNvPr>
          <p:cNvSpPr/>
          <p:nvPr/>
        </p:nvSpPr>
        <p:spPr>
          <a:xfrm>
            <a:off x="5486400" y="7684957"/>
            <a:ext cx="7315200" cy="2660904"/>
          </a:xfrm>
          <a:custGeom>
            <a:avLst/>
            <a:gdLst/>
            <a:ahLst/>
            <a:cxnLst/>
            <a:rect l="l" t="t" r="r" b="b"/>
            <a:pathLst>
              <a:path w="7315200" h="2660904">
                <a:moveTo>
                  <a:pt x="0" y="0"/>
                </a:moveTo>
                <a:lnTo>
                  <a:pt x="7315200" y="0"/>
                </a:lnTo>
                <a:lnTo>
                  <a:pt x="7315200" y="2660904"/>
                </a:lnTo>
                <a:lnTo>
                  <a:pt x="0" y="26609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225115542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ppt_x"/>
                                          </p:val>
                                        </p:tav>
                                        <p:tav tm="100000">
                                          <p:val>
                                            <p:strVal val="#ppt_x"/>
                                          </p:val>
                                        </p:tav>
                                      </p:tavLst>
                                    </p:anim>
                                    <p:anim calcmode="lin" valueType="num">
                                      <p:cBhvr additive="base">
                                        <p:cTn id="17" dur="500" fill="hold"/>
                                        <p:tgtEl>
                                          <p:spTgt spid="17"/>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500" fill="hold"/>
                                        <p:tgtEl>
                                          <p:spTgt spid="27"/>
                                        </p:tgtEl>
                                        <p:attrNameLst>
                                          <p:attrName>ppt_x</p:attrName>
                                        </p:attrNameLst>
                                      </p:cBhvr>
                                      <p:tavLst>
                                        <p:tav tm="0">
                                          <p:val>
                                            <p:strVal val="#ppt_x"/>
                                          </p:val>
                                        </p:tav>
                                        <p:tav tm="100000">
                                          <p:val>
                                            <p:strVal val="#ppt_x"/>
                                          </p:val>
                                        </p:tav>
                                      </p:tavLst>
                                    </p:anim>
                                    <p:anim calcmode="lin" valueType="num">
                                      <p:cBhvr additive="base">
                                        <p:cTn id="21"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1711C7A-F6E4-F01E-B909-C09D563E8634}"/>
              </a:ext>
            </a:extLst>
          </p:cNvPr>
          <p:cNvGrpSpPr/>
          <p:nvPr/>
        </p:nvGrpSpPr>
        <p:grpSpPr>
          <a:xfrm>
            <a:off x="368882" y="876300"/>
            <a:ext cx="17433343" cy="1981200"/>
            <a:chOff x="245057" y="3162300"/>
            <a:chExt cx="17433343" cy="1981200"/>
          </a:xfrm>
        </p:grpSpPr>
        <p:sp>
          <p:nvSpPr>
            <p:cNvPr id="3" name="Rectangle: Rounded Corners 2">
              <a:extLst>
                <a:ext uri="{FF2B5EF4-FFF2-40B4-BE49-F238E27FC236}">
                  <a16:creationId xmlns:a16="http://schemas.microsoft.com/office/drawing/2014/main" id="{F908581C-6EC3-0713-8147-0FB2B1158A9E}"/>
                </a:ext>
              </a:extLst>
            </p:cNvPr>
            <p:cNvSpPr/>
            <p:nvPr/>
          </p:nvSpPr>
          <p:spPr>
            <a:xfrm>
              <a:off x="762000" y="3162300"/>
              <a:ext cx="16916400" cy="1981200"/>
            </a:xfrm>
            <a:prstGeom prst="roundRect">
              <a:avLst/>
            </a:prstGeom>
            <a:solidFill>
              <a:srgbClr val="F2E4B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gn="just">
                <a:lnSpc>
                  <a:spcPct val="150000"/>
                </a:lnSpc>
              </a:pPr>
              <a:r>
                <a:rPr lang="en-US" sz="3800">
                  <a:solidFill>
                    <a:schemeClr val="tx1"/>
                  </a:solidFill>
                  <a:latin typeface="Arial" panose="020B0604020202020204" pitchFamily="34" charset="0"/>
                  <a:cs typeface="Arial" panose="020B0604020202020204" pitchFamily="34" charset="0"/>
                </a:rPr>
                <a:t>Vì sao việc khai thác gỗ và các sản phẩm khác từ rừng lại là nguyên nhân làm suy thoái tài nguyên rừng. </a:t>
              </a:r>
            </a:p>
          </p:txBody>
        </p:sp>
        <p:sp>
          <p:nvSpPr>
            <p:cNvPr id="4" name="Freeform 9">
              <a:extLst>
                <a:ext uri="{FF2B5EF4-FFF2-40B4-BE49-F238E27FC236}">
                  <a16:creationId xmlns:a16="http://schemas.microsoft.com/office/drawing/2014/main" id="{3B1D2869-F844-3F1F-785A-25FDE85E40AC}"/>
                </a:ext>
              </a:extLst>
            </p:cNvPr>
            <p:cNvSpPr/>
            <p:nvPr/>
          </p:nvSpPr>
          <p:spPr>
            <a:xfrm>
              <a:off x="245057" y="3657600"/>
              <a:ext cx="947261" cy="990600"/>
            </a:xfrm>
            <a:custGeom>
              <a:avLst/>
              <a:gdLst/>
              <a:ahLst/>
              <a:cxnLst/>
              <a:rect l="l" t="t" r="r" b="b"/>
              <a:pathLst>
                <a:path w="3934778" h="4114800">
                  <a:moveTo>
                    <a:pt x="0" y="0"/>
                  </a:moveTo>
                  <a:lnTo>
                    <a:pt x="3934777" y="0"/>
                  </a:lnTo>
                  <a:lnTo>
                    <a:pt x="393477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5" name="Rectangle: Rounded Corners 4">
            <a:extLst>
              <a:ext uri="{FF2B5EF4-FFF2-40B4-BE49-F238E27FC236}">
                <a16:creationId xmlns:a16="http://schemas.microsoft.com/office/drawing/2014/main" id="{CFF4157A-9B38-763A-6EF4-7CA8E2603AC0}"/>
              </a:ext>
            </a:extLst>
          </p:cNvPr>
          <p:cNvSpPr/>
          <p:nvPr/>
        </p:nvSpPr>
        <p:spPr>
          <a:xfrm>
            <a:off x="1342376" y="4076700"/>
            <a:ext cx="6761057" cy="2743200"/>
          </a:xfrm>
          <a:prstGeom prst="roundRect">
            <a:avLst>
              <a:gd name="adj" fmla="val 6831"/>
            </a:avLst>
          </a:prstGeom>
          <a:solidFill>
            <a:schemeClr val="bg1"/>
          </a:solidFill>
          <a:ln w="38100">
            <a:solidFill>
              <a:srgbClr val="005B57"/>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a:solidFill>
                  <a:schemeClr val="tx1"/>
                </a:solidFill>
                <a:latin typeface="Arial" panose="020B0604020202020204" pitchFamily="34" charset="0"/>
                <a:cs typeface="Arial" panose="020B0604020202020204" pitchFamily="34" charset="0"/>
              </a:rPr>
              <a:t>Việc khai thác gỗ và các sản phẩm khác từ rừng.</a:t>
            </a:r>
          </a:p>
        </p:txBody>
      </p:sp>
      <p:sp>
        <p:nvSpPr>
          <p:cNvPr id="6" name="Rectangle: Rounded Corners 5">
            <a:extLst>
              <a:ext uri="{FF2B5EF4-FFF2-40B4-BE49-F238E27FC236}">
                <a16:creationId xmlns:a16="http://schemas.microsoft.com/office/drawing/2014/main" id="{3EDDCFD8-BF9C-A9E8-53BA-797F5245F088}"/>
              </a:ext>
            </a:extLst>
          </p:cNvPr>
          <p:cNvSpPr/>
          <p:nvPr/>
        </p:nvSpPr>
        <p:spPr>
          <a:xfrm>
            <a:off x="10237033" y="4076700"/>
            <a:ext cx="6761057" cy="2743200"/>
          </a:xfrm>
          <a:prstGeom prst="roundRect">
            <a:avLst>
              <a:gd name="adj" fmla="val 6831"/>
            </a:avLst>
          </a:prstGeom>
          <a:solidFill>
            <a:schemeClr val="bg1"/>
          </a:solidFill>
          <a:ln w="38100">
            <a:solidFill>
              <a:srgbClr val="005B57"/>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a:solidFill>
                  <a:schemeClr val="tx1"/>
                </a:solidFill>
                <a:latin typeface="Arial" panose="020B0604020202020204" pitchFamily="34" charset="0"/>
                <a:cs typeface="Arial" panose="020B0604020202020204" pitchFamily="34" charset="0"/>
              </a:rPr>
              <a:t>Các hoạt động khai thác rừng trái phép, phá rừng để lấy gỗ và các lâm sản khác.</a:t>
            </a:r>
          </a:p>
        </p:txBody>
      </p:sp>
      <p:sp>
        <p:nvSpPr>
          <p:cNvPr id="7" name="Left Brace 6">
            <a:extLst>
              <a:ext uri="{FF2B5EF4-FFF2-40B4-BE49-F238E27FC236}">
                <a16:creationId xmlns:a16="http://schemas.microsoft.com/office/drawing/2014/main" id="{CEEE45F2-FF45-B8E9-BCEC-972272C5D54B}"/>
              </a:ext>
            </a:extLst>
          </p:cNvPr>
          <p:cNvSpPr/>
          <p:nvPr/>
        </p:nvSpPr>
        <p:spPr>
          <a:xfrm rot="16200000">
            <a:off x="8839201" y="938213"/>
            <a:ext cx="609600" cy="12982575"/>
          </a:xfrm>
          <a:prstGeom prst="leftBrace">
            <a:avLst>
              <a:gd name="adj1" fmla="val 30464"/>
              <a:gd name="adj2" fmla="val 50000"/>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D42F3158-338C-D018-48FA-25DB11096DC8}"/>
              </a:ext>
            </a:extLst>
          </p:cNvPr>
          <p:cNvSpPr txBox="1"/>
          <p:nvPr/>
        </p:nvSpPr>
        <p:spPr>
          <a:xfrm>
            <a:off x="2209800" y="7886700"/>
            <a:ext cx="13868400" cy="1752211"/>
          </a:xfrm>
          <a:prstGeom prst="rect">
            <a:avLst/>
          </a:prstGeom>
          <a:noFill/>
        </p:spPr>
        <p:txBody>
          <a:bodyPr wrap="square">
            <a:spAutoFit/>
          </a:bodyPr>
          <a:lstStyle/>
          <a:p>
            <a:pPr algn="ctr">
              <a:lnSpc>
                <a:spcPct val="150000"/>
              </a:lnSpc>
            </a:pPr>
            <a:r>
              <a:rPr lang="vi-VN" sz="3800" i="1">
                <a:solidFill>
                  <a:srgbClr val="C00000"/>
                </a:solidFill>
              </a:rPr>
              <a:t>Nguyên nhân dẫn đến suy thoái tài nguyên rừng tự nhiên ở nhiều nước trên thế giới, trong đó có Việt Nam.</a:t>
            </a:r>
            <a:endParaRPr lang="en-US" sz="3800" i="1">
              <a:solidFill>
                <a:srgbClr val="C00000"/>
              </a:solidFill>
            </a:endParaRPr>
          </a:p>
        </p:txBody>
      </p:sp>
    </p:spTree>
    <p:extLst>
      <p:ext uri="{BB962C8B-B14F-4D97-AF65-F5344CB8AC3E}">
        <p14:creationId xmlns:p14="http://schemas.microsoft.com/office/powerpoint/2010/main" val="252011194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500"/>
                                        <p:tgtEl>
                                          <p:spTgt spid="7"/>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up)">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D54C990-306A-7913-EBC8-247CF98BCED2}"/>
              </a:ext>
            </a:extLst>
          </p:cNvPr>
          <p:cNvGrpSpPr/>
          <p:nvPr/>
        </p:nvGrpSpPr>
        <p:grpSpPr>
          <a:xfrm>
            <a:off x="304800" y="2019300"/>
            <a:ext cx="9372600" cy="8077200"/>
            <a:chOff x="304800" y="2019300"/>
            <a:chExt cx="9372600" cy="8077200"/>
          </a:xfrm>
        </p:grpSpPr>
        <p:pic>
          <p:nvPicPr>
            <p:cNvPr id="3" name="Picture 2">
              <a:extLst>
                <a:ext uri="{FF2B5EF4-FFF2-40B4-BE49-F238E27FC236}">
                  <a16:creationId xmlns:a16="http://schemas.microsoft.com/office/drawing/2014/main" id="{1B8BA79B-BF35-60C0-EEAF-4F9E9D08B805}"/>
                </a:ext>
              </a:extLst>
            </p:cNvPr>
            <p:cNvPicPr>
              <a:picLocks noChangeAspect="1"/>
            </p:cNvPicPr>
            <p:nvPr/>
          </p:nvPicPr>
          <p:blipFill rotWithShape="1">
            <a:blip r:embed="rId2"/>
            <a:srcRect b="5909"/>
            <a:stretch/>
          </p:blipFill>
          <p:spPr>
            <a:xfrm>
              <a:off x="304800" y="2019300"/>
              <a:ext cx="9372600" cy="6858000"/>
            </a:xfrm>
            <a:prstGeom prst="rect">
              <a:avLst/>
            </a:prstGeom>
          </p:spPr>
        </p:pic>
        <p:sp>
          <p:nvSpPr>
            <p:cNvPr id="4" name="TextBox 3">
              <a:extLst>
                <a:ext uri="{FF2B5EF4-FFF2-40B4-BE49-F238E27FC236}">
                  <a16:creationId xmlns:a16="http://schemas.microsoft.com/office/drawing/2014/main" id="{8D3B6316-D61E-1279-EDCC-F66E1B209333}"/>
                </a:ext>
              </a:extLst>
            </p:cNvPr>
            <p:cNvSpPr txBox="1"/>
            <p:nvPr/>
          </p:nvSpPr>
          <p:spPr>
            <a:xfrm>
              <a:off x="1371600" y="8704772"/>
              <a:ext cx="7239000" cy="1391728"/>
            </a:xfrm>
            <a:prstGeom prst="rect">
              <a:avLst/>
            </a:prstGeom>
            <a:noFill/>
          </p:spPr>
          <p:txBody>
            <a:bodyPr wrap="square" rtlCol="0">
              <a:spAutoFit/>
            </a:bodyPr>
            <a:lstStyle/>
            <a:p>
              <a:pPr algn="ctr">
                <a:lnSpc>
                  <a:spcPct val="150000"/>
                </a:lnSpc>
              </a:pPr>
              <a:r>
                <a:rPr lang="en-US" sz="3000" b="1" i="1">
                  <a:solidFill>
                    <a:srgbClr val="002060"/>
                  </a:solidFill>
                  <a:latin typeface="Arial" panose="020B0604020202020204" pitchFamily="34" charset="0"/>
                  <a:cs typeface="Arial" panose="020B0604020202020204" pitchFamily="34" charset="0"/>
                </a:rPr>
                <a:t>Hình 2.2. </a:t>
              </a:r>
              <a:r>
                <a:rPr lang="en-US" sz="3000" i="1">
                  <a:solidFill>
                    <a:srgbClr val="002060"/>
                  </a:solidFill>
                  <a:latin typeface="Arial" panose="020B0604020202020204" pitchFamily="34" charset="0"/>
                  <a:cs typeface="Arial" panose="020B0604020202020204" pitchFamily="34" charset="0"/>
                </a:rPr>
                <a:t>Một số nguyên nhân làm suy thoái tài nguyên rừng </a:t>
              </a:r>
            </a:p>
          </p:txBody>
        </p:sp>
      </p:grpSp>
      <p:sp>
        <p:nvSpPr>
          <p:cNvPr id="6" name="TextBox 5">
            <a:extLst>
              <a:ext uri="{FF2B5EF4-FFF2-40B4-BE49-F238E27FC236}">
                <a16:creationId xmlns:a16="http://schemas.microsoft.com/office/drawing/2014/main" id="{5404C617-E28A-75E7-169C-FF476D8F41FC}"/>
              </a:ext>
            </a:extLst>
          </p:cNvPr>
          <p:cNvSpPr txBox="1"/>
          <p:nvPr/>
        </p:nvSpPr>
        <p:spPr>
          <a:xfrm>
            <a:off x="5600700" y="419100"/>
            <a:ext cx="7086600" cy="1169551"/>
          </a:xfrm>
          <a:prstGeom prst="rect">
            <a:avLst/>
          </a:prstGeom>
          <a:noFill/>
        </p:spPr>
        <p:txBody>
          <a:bodyPr wrap="square" rtlCol="0">
            <a:spAutoFit/>
          </a:bodyPr>
          <a:lstStyle/>
          <a:p>
            <a:pPr algn="ctr"/>
            <a:r>
              <a:rPr lang="en-US" sz="7000" b="1">
                <a:solidFill>
                  <a:srgbClr val="003640"/>
                </a:solidFill>
                <a:latin typeface="Arial" panose="020B0604020202020204" pitchFamily="34" charset="0"/>
                <a:cs typeface="Arial" panose="020B0604020202020204" pitchFamily="34" charset="0"/>
              </a:rPr>
              <a:t>KHỞI ĐỘNG </a:t>
            </a:r>
          </a:p>
        </p:txBody>
      </p:sp>
      <p:grpSp>
        <p:nvGrpSpPr>
          <p:cNvPr id="11" name="Group 10">
            <a:extLst>
              <a:ext uri="{FF2B5EF4-FFF2-40B4-BE49-F238E27FC236}">
                <a16:creationId xmlns:a16="http://schemas.microsoft.com/office/drawing/2014/main" id="{C86C8485-3403-F6C0-950C-5C5BE0A401DD}"/>
              </a:ext>
            </a:extLst>
          </p:cNvPr>
          <p:cNvGrpSpPr/>
          <p:nvPr/>
        </p:nvGrpSpPr>
        <p:grpSpPr>
          <a:xfrm>
            <a:off x="9753600" y="2062656"/>
            <a:ext cx="8305800" cy="5595444"/>
            <a:chOff x="9753600" y="2062656"/>
            <a:chExt cx="8305800" cy="5595444"/>
          </a:xfrm>
        </p:grpSpPr>
        <p:sp>
          <p:nvSpPr>
            <p:cNvPr id="7" name="Rectangle 6">
              <a:extLst>
                <a:ext uri="{FF2B5EF4-FFF2-40B4-BE49-F238E27FC236}">
                  <a16:creationId xmlns:a16="http://schemas.microsoft.com/office/drawing/2014/main" id="{2BB29680-C3A7-8FAC-275B-E9937FE870F8}"/>
                </a:ext>
              </a:extLst>
            </p:cNvPr>
            <p:cNvSpPr/>
            <p:nvPr/>
          </p:nvSpPr>
          <p:spPr>
            <a:xfrm>
              <a:off x="9753600" y="3009900"/>
              <a:ext cx="8305800" cy="4648200"/>
            </a:xfrm>
            <a:prstGeom prst="rect">
              <a:avLst/>
            </a:prstGeom>
            <a:solidFill>
              <a:schemeClr val="accent3">
                <a:lumMod val="20000"/>
                <a:lumOff val="80000"/>
              </a:schemeClr>
            </a:solidFill>
            <a:ln w="38100">
              <a:solidFill>
                <a:srgbClr val="2A806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F80B95F-736D-9649-EA37-A62327465D66}"/>
                </a:ext>
              </a:extLst>
            </p:cNvPr>
            <p:cNvSpPr txBox="1"/>
            <p:nvPr/>
          </p:nvSpPr>
          <p:spPr>
            <a:xfrm>
              <a:off x="10025062" y="3605167"/>
              <a:ext cx="7620000" cy="3686266"/>
            </a:xfrm>
            <a:prstGeom prst="rect">
              <a:avLst/>
            </a:prstGeom>
            <a:noFill/>
          </p:spPr>
          <p:txBody>
            <a:bodyPr wrap="square">
              <a:spAutoFit/>
            </a:bodyPr>
            <a:lstStyle/>
            <a:p>
              <a:pPr algn="just">
                <a:lnSpc>
                  <a:spcPct val="150000"/>
                </a:lnSpc>
              </a:pPr>
              <a:r>
                <a:rPr lang="vi-VN" sz="4000"/>
                <a:t>Theo em, lâm nghiệp có triển vọng như thế nào? Có những giải pháp nào để khắc phục suy thoái tài nguyên rừng?</a:t>
              </a:r>
              <a:endParaRPr lang="en-US" sz="4000"/>
            </a:p>
          </p:txBody>
        </p:sp>
        <p:sp>
          <p:nvSpPr>
            <p:cNvPr id="10" name="Freeform 7">
              <a:extLst>
                <a:ext uri="{FF2B5EF4-FFF2-40B4-BE49-F238E27FC236}">
                  <a16:creationId xmlns:a16="http://schemas.microsoft.com/office/drawing/2014/main" id="{B0C7CFFD-B30F-EC9C-65D8-170D9AA903B0}"/>
                </a:ext>
              </a:extLst>
            </p:cNvPr>
            <p:cNvSpPr/>
            <p:nvPr/>
          </p:nvSpPr>
          <p:spPr>
            <a:xfrm>
              <a:off x="12770819" y="2062656"/>
              <a:ext cx="2271362" cy="1663773"/>
            </a:xfrm>
            <a:custGeom>
              <a:avLst/>
              <a:gdLst/>
              <a:ahLst/>
              <a:cxnLst/>
              <a:rect l="l" t="t" r="r" b="b"/>
              <a:pathLst>
                <a:path w="5617474" h="4114800">
                  <a:moveTo>
                    <a:pt x="0" y="0"/>
                  </a:moveTo>
                  <a:lnTo>
                    <a:pt x="5617474" y="0"/>
                  </a:lnTo>
                  <a:lnTo>
                    <a:pt x="561747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Tree>
    <p:extLst>
      <p:ext uri="{BB962C8B-B14F-4D97-AF65-F5344CB8AC3E}">
        <p14:creationId xmlns:p14="http://schemas.microsoft.com/office/powerpoint/2010/main" val="138967688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6B47E7-369A-CCA3-2B61-C339D1820271}"/>
              </a:ext>
            </a:extLst>
          </p:cNvPr>
          <p:cNvGrpSpPr/>
          <p:nvPr/>
        </p:nvGrpSpPr>
        <p:grpSpPr>
          <a:xfrm>
            <a:off x="427328" y="571500"/>
            <a:ext cx="17433343" cy="1981200"/>
            <a:chOff x="245057" y="3162300"/>
            <a:chExt cx="17433343" cy="1981200"/>
          </a:xfrm>
        </p:grpSpPr>
        <p:sp>
          <p:nvSpPr>
            <p:cNvPr id="10" name="Rectangle: Rounded Corners 9">
              <a:extLst>
                <a:ext uri="{FF2B5EF4-FFF2-40B4-BE49-F238E27FC236}">
                  <a16:creationId xmlns:a16="http://schemas.microsoft.com/office/drawing/2014/main" id="{B2E1E57E-8F79-E428-B61D-4E494F935DD0}"/>
                </a:ext>
              </a:extLst>
            </p:cNvPr>
            <p:cNvSpPr/>
            <p:nvPr/>
          </p:nvSpPr>
          <p:spPr>
            <a:xfrm>
              <a:off x="762000" y="3162300"/>
              <a:ext cx="16916400" cy="1981200"/>
            </a:xfrm>
            <a:prstGeom prst="roundRect">
              <a:avLst/>
            </a:prstGeom>
            <a:solidFill>
              <a:srgbClr val="F2E4B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gn="just">
                <a:lnSpc>
                  <a:spcPct val="150000"/>
                </a:lnSpc>
              </a:pPr>
              <a:r>
                <a:rPr lang="en-US" sz="3800">
                  <a:solidFill>
                    <a:schemeClr val="tx1"/>
                  </a:solidFill>
                  <a:latin typeface="Arial" panose="020B0604020202020204" pitchFamily="34" charset="0"/>
                  <a:cs typeface="Arial" panose="020B0604020202020204" pitchFamily="34" charset="0"/>
                </a:rPr>
                <a:t>Nêu một số nguyên nhân gây cháy rừng và phân tích tác hại của cháy rừng đối với sức khỏe con người và môi trường. </a:t>
              </a:r>
            </a:p>
          </p:txBody>
        </p:sp>
        <p:sp>
          <p:nvSpPr>
            <p:cNvPr id="11" name="Freeform 9">
              <a:extLst>
                <a:ext uri="{FF2B5EF4-FFF2-40B4-BE49-F238E27FC236}">
                  <a16:creationId xmlns:a16="http://schemas.microsoft.com/office/drawing/2014/main" id="{1405A972-E95F-80A8-87F9-779E17275C42}"/>
                </a:ext>
              </a:extLst>
            </p:cNvPr>
            <p:cNvSpPr/>
            <p:nvPr/>
          </p:nvSpPr>
          <p:spPr>
            <a:xfrm>
              <a:off x="245057" y="3657600"/>
              <a:ext cx="947261" cy="990600"/>
            </a:xfrm>
            <a:custGeom>
              <a:avLst/>
              <a:gdLst/>
              <a:ahLst/>
              <a:cxnLst/>
              <a:rect l="l" t="t" r="r" b="b"/>
              <a:pathLst>
                <a:path w="3934778" h="4114800">
                  <a:moveTo>
                    <a:pt x="0" y="0"/>
                  </a:moveTo>
                  <a:lnTo>
                    <a:pt x="3934777" y="0"/>
                  </a:lnTo>
                  <a:lnTo>
                    <a:pt x="393477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12" name="Rectangle: Rounded Corners 11">
            <a:extLst>
              <a:ext uri="{FF2B5EF4-FFF2-40B4-BE49-F238E27FC236}">
                <a16:creationId xmlns:a16="http://schemas.microsoft.com/office/drawing/2014/main" id="{C060007B-E833-CBD0-E9F5-24A552D3261B}"/>
              </a:ext>
            </a:extLst>
          </p:cNvPr>
          <p:cNvSpPr/>
          <p:nvPr/>
        </p:nvSpPr>
        <p:spPr>
          <a:xfrm>
            <a:off x="5334000" y="3543300"/>
            <a:ext cx="7620000" cy="1204834"/>
          </a:xfrm>
          <a:prstGeom prst="roundRect">
            <a:avLst/>
          </a:prstGeom>
          <a:solidFill>
            <a:srgbClr val="2A80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latin typeface="Arial" panose="020B0604020202020204" pitchFamily="34" charset="0"/>
                <a:cs typeface="Arial" panose="020B0604020202020204" pitchFamily="34" charset="0"/>
              </a:rPr>
              <a:t>Nguyên nhân gây cháy rừng </a:t>
            </a:r>
          </a:p>
        </p:txBody>
      </p:sp>
      <p:sp>
        <p:nvSpPr>
          <p:cNvPr id="14" name="TextBox 13">
            <a:extLst>
              <a:ext uri="{FF2B5EF4-FFF2-40B4-BE49-F238E27FC236}">
                <a16:creationId xmlns:a16="http://schemas.microsoft.com/office/drawing/2014/main" id="{90D47AC2-DC40-466C-31D7-A57BD22E5691}"/>
              </a:ext>
            </a:extLst>
          </p:cNvPr>
          <p:cNvSpPr txBox="1"/>
          <p:nvPr/>
        </p:nvSpPr>
        <p:spPr>
          <a:xfrm>
            <a:off x="1524000" y="5741857"/>
            <a:ext cx="5638800" cy="677108"/>
          </a:xfrm>
          <a:prstGeom prst="rect">
            <a:avLst/>
          </a:prstGeom>
          <a:noFill/>
        </p:spPr>
        <p:txBody>
          <a:bodyPr wrap="square">
            <a:spAutoFit/>
          </a:bodyPr>
          <a:lstStyle/>
          <a:p>
            <a:pPr algn="ctr"/>
            <a:r>
              <a:rPr lang="en-US" sz="3800" i="1">
                <a:solidFill>
                  <a:srgbClr val="C00000"/>
                </a:solidFill>
                <a:latin typeface="Arial" panose="020B0604020202020204" pitchFamily="34" charset="0"/>
                <a:cs typeface="Arial" panose="020B0604020202020204" pitchFamily="34" charset="0"/>
              </a:rPr>
              <a:t>Nguyên nhân tự nhiên</a:t>
            </a:r>
          </a:p>
        </p:txBody>
      </p:sp>
      <p:sp>
        <p:nvSpPr>
          <p:cNvPr id="15" name="TextBox 14">
            <a:extLst>
              <a:ext uri="{FF2B5EF4-FFF2-40B4-BE49-F238E27FC236}">
                <a16:creationId xmlns:a16="http://schemas.microsoft.com/office/drawing/2014/main" id="{CF2D989D-7B73-3017-EEAD-5C7813F5CB23}"/>
              </a:ext>
            </a:extLst>
          </p:cNvPr>
          <p:cNvSpPr txBox="1"/>
          <p:nvPr/>
        </p:nvSpPr>
        <p:spPr>
          <a:xfrm>
            <a:off x="10896600" y="5741857"/>
            <a:ext cx="5638800" cy="677108"/>
          </a:xfrm>
          <a:prstGeom prst="rect">
            <a:avLst/>
          </a:prstGeom>
          <a:noFill/>
        </p:spPr>
        <p:txBody>
          <a:bodyPr wrap="square">
            <a:spAutoFit/>
          </a:bodyPr>
          <a:lstStyle/>
          <a:p>
            <a:pPr algn="ctr"/>
            <a:r>
              <a:rPr lang="en-US" sz="3800" i="1">
                <a:solidFill>
                  <a:srgbClr val="C00000"/>
                </a:solidFill>
                <a:latin typeface="Arial" panose="020B0604020202020204" pitchFamily="34" charset="0"/>
                <a:cs typeface="Arial" panose="020B0604020202020204" pitchFamily="34" charset="0"/>
              </a:rPr>
              <a:t>Nguyên nhân nhân tạo</a:t>
            </a:r>
          </a:p>
        </p:txBody>
      </p:sp>
      <p:sp>
        <p:nvSpPr>
          <p:cNvPr id="16" name="Rectangle: Rounded Corners 15">
            <a:extLst>
              <a:ext uri="{FF2B5EF4-FFF2-40B4-BE49-F238E27FC236}">
                <a16:creationId xmlns:a16="http://schemas.microsoft.com/office/drawing/2014/main" id="{087BC2A8-EECA-2F7B-0C02-D490778C6314}"/>
              </a:ext>
            </a:extLst>
          </p:cNvPr>
          <p:cNvSpPr/>
          <p:nvPr/>
        </p:nvSpPr>
        <p:spPr>
          <a:xfrm>
            <a:off x="838200" y="7048500"/>
            <a:ext cx="7010400" cy="2667000"/>
          </a:xfrm>
          <a:prstGeom prst="roundRect">
            <a:avLst>
              <a:gd name="adj" fmla="val 12038"/>
            </a:avLst>
          </a:prstGeom>
          <a:solidFill>
            <a:srgbClr val="C2EA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latin typeface="Arial" panose="020B0604020202020204" pitchFamily="34" charset="0"/>
                <a:cs typeface="Arial" panose="020B0604020202020204" pitchFamily="34" charset="0"/>
              </a:rPr>
              <a:t>do thời tiết và các nhân tố khí tượng; địa hình; kiểu rừng</a:t>
            </a:r>
            <a:r>
              <a:rPr lang="en-US" sz="3800">
                <a:solidFill>
                  <a:schemeClr val="tx1"/>
                </a:solidFill>
                <a:latin typeface="Arial" panose="020B0604020202020204" pitchFamily="34" charset="0"/>
                <a:cs typeface="Arial" panose="020B0604020202020204" pitchFamily="34" charset="0"/>
              </a:rPr>
              <a:t>, súng đạn chiến tranh…</a:t>
            </a:r>
          </a:p>
        </p:txBody>
      </p:sp>
      <p:sp>
        <p:nvSpPr>
          <p:cNvPr id="17" name="Rectangle: Rounded Corners 16">
            <a:extLst>
              <a:ext uri="{FF2B5EF4-FFF2-40B4-BE49-F238E27FC236}">
                <a16:creationId xmlns:a16="http://schemas.microsoft.com/office/drawing/2014/main" id="{9DBDE4DA-B6D9-2601-9031-AAF135C568DE}"/>
              </a:ext>
            </a:extLst>
          </p:cNvPr>
          <p:cNvSpPr/>
          <p:nvPr/>
        </p:nvSpPr>
        <p:spPr>
          <a:xfrm>
            <a:off x="10210800" y="7048500"/>
            <a:ext cx="7010400" cy="2667000"/>
          </a:xfrm>
          <a:prstGeom prst="roundRect">
            <a:avLst>
              <a:gd name="adj" fmla="val 12038"/>
            </a:avLst>
          </a:prstGeom>
          <a:solidFill>
            <a:srgbClr val="C2EA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latin typeface="Arial" panose="020B0604020202020204" pitchFamily="34" charset="0"/>
                <a:cs typeface="Arial" panose="020B0604020202020204" pitchFamily="34" charset="0"/>
              </a:rPr>
              <a:t>do các hoạt động sản xuất của con người</a:t>
            </a:r>
            <a:r>
              <a:rPr lang="en-US" sz="3800">
                <a:solidFill>
                  <a:schemeClr val="tx1"/>
                </a:solidFill>
                <a:latin typeface="Arial" panose="020B0604020202020204" pitchFamily="34" charset="0"/>
                <a:cs typeface="Arial" panose="020B0604020202020204" pitchFamily="34" charset="0"/>
              </a:rPr>
              <a:t>.</a:t>
            </a:r>
          </a:p>
        </p:txBody>
      </p:sp>
      <p:cxnSp>
        <p:nvCxnSpPr>
          <p:cNvPr id="19" name="Straight Connector 18">
            <a:extLst>
              <a:ext uri="{FF2B5EF4-FFF2-40B4-BE49-F238E27FC236}">
                <a16:creationId xmlns:a16="http://schemas.microsoft.com/office/drawing/2014/main" id="{15645B64-8341-59A8-00C5-2DFE56513139}"/>
              </a:ext>
            </a:extLst>
          </p:cNvPr>
          <p:cNvCxnSpPr>
            <a:stCxn id="12" idx="2"/>
            <a:endCxn id="14" idx="0"/>
          </p:cNvCxnSpPr>
          <p:nvPr/>
        </p:nvCxnSpPr>
        <p:spPr>
          <a:xfrm flipH="1">
            <a:off x="4343400" y="4748134"/>
            <a:ext cx="4800600" cy="993723"/>
          </a:xfrm>
          <a:prstGeom prst="line">
            <a:avLst/>
          </a:prstGeom>
          <a:ln w="28575">
            <a:solidFill>
              <a:srgbClr val="0C220F"/>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B0FA77F-42FC-84DE-1F2F-03BCCD685F52}"/>
              </a:ext>
            </a:extLst>
          </p:cNvPr>
          <p:cNvCxnSpPr>
            <a:cxnSpLocks/>
            <a:stCxn id="12" idx="2"/>
            <a:endCxn id="15" idx="0"/>
          </p:cNvCxnSpPr>
          <p:nvPr/>
        </p:nvCxnSpPr>
        <p:spPr>
          <a:xfrm>
            <a:off x="9144000" y="4748134"/>
            <a:ext cx="4572000" cy="993723"/>
          </a:xfrm>
          <a:prstGeom prst="line">
            <a:avLst/>
          </a:prstGeom>
          <a:ln w="28575">
            <a:solidFill>
              <a:srgbClr val="0C220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DD31F78-A548-4F3E-E03C-48DB4FEB8D8E}"/>
              </a:ext>
            </a:extLst>
          </p:cNvPr>
          <p:cNvCxnSpPr>
            <a:cxnSpLocks/>
            <a:stCxn id="14" idx="2"/>
            <a:endCxn id="16" idx="0"/>
          </p:cNvCxnSpPr>
          <p:nvPr/>
        </p:nvCxnSpPr>
        <p:spPr>
          <a:xfrm>
            <a:off x="4343400" y="6418965"/>
            <a:ext cx="0" cy="629535"/>
          </a:xfrm>
          <a:prstGeom prst="line">
            <a:avLst/>
          </a:prstGeom>
          <a:ln w="28575">
            <a:solidFill>
              <a:srgbClr val="0C220F"/>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EB4BA28-C7CD-2B72-05B0-C288BBE99392}"/>
              </a:ext>
            </a:extLst>
          </p:cNvPr>
          <p:cNvCxnSpPr>
            <a:cxnSpLocks/>
            <a:stCxn id="15" idx="2"/>
            <a:endCxn id="17" idx="0"/>
          </p:cNvCxnSpPr>
          <p:nvPr/>
        </p:nvCxnSpPr>
        <p:spPr>
          <a:xfrm>
            <a:off x="13716000" y="6418965"/>
            <a:ext cx="0" cy="629535"/>
          </a:xfrm>
          <a:prstGeom prst="line">
            <a:avLst/>
          </a:prstGeom>
          <a:ln w="28575">
            <a:solidFill>
              <a:srgbClr val="0C220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163131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up)">
                                      <p:cBhvr>
                                        <p:cTn id="17" dur="500"/>
                                        <p:tgtEl>
                                          <p:spTgt spid="19"/>
                                        </p:tgtEl>
                                      </p:cBhvr>
                                    </p:animEffect>
                                  </p:childTnLst>
                                </p:cTn>
                              </p:par>
                              <p:par>
                                <p:cTn id="18" presetID="22" presetClass="entr" presetSubtype="1"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up)">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up)">
                                      <p:cBhvr>
                                        <p:cTn id="33" dur="500"/>
                                        <p:tgtEl>
                                          <p:spTgt spid="16"/>
                                        </p:tgtEl>
                                      </p:cBhvr>
                                    </p:animEffect>
                                  </p:childTnLst>
                                </p:cTn>
                              </p:par>
                              <p:par>
                                <p:cTn id="34" presetID="22" presetClass="entr" presetSubtype="1"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up)">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up)">
                                      <p:cBhvr>
                                        <p:cTn id="41" dur="500"/>
                                        <p:tgtEl>
                                          <p:spTgt spid="17"/>
                                        </p:tgtEl>
                                      </p:cBhvr>
                                    </p:animEffect>
                                  </p:childTnLst>
                                </p:cTn>
                              </p:par>
                              <p:par>
                                <p:cTn id="42" presetID="22" presetClass="entr" presetSubtype="1" fill="hold"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up)">
                                      <p:cBhvr>
                                        <p:cTn id="4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P spid="15" grpId="0"/>
      <p:bldP spid="16" grpId="0" animBg="1"/>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2" name="Table 1">
                <a:extLst>
                  <a:ext uri="{FF2B5EF4-FFF2-40B4-BE49-F238E27FC236}">
                    <a16:creationId xmlns:a16="http://schemas.microsoft.com/office/drawing/2014/main" id="{1E9B7008-6384-9D6D-6A45-6E6020CFBD33}"/>
                  </a:ext>
                </a:extLst>
              </p:cNvPr>
              <p:cNvGraphicFramePr>
                <a:graphicFrameLocks noGrp="1"/>
              </p:cNvGraphicFramePr>
              <p:nvPr>
                <p:extLst>
                  <p:ext uri="{D42A27DB-BD31-4B8C-83A1-F6EECF244321}">
                    <p14:modId xmlns:p14="http://schemas.microsoft.com/office/powerpoint/2010/main" val="3913040597"/>
                  </p:ext>
                </p:extLst>
              </p:nvPr>
            </p:nvGraphicFramePr>
            <p:xfrm>
              <a:off x="266700" y="1646391"/>
              <a:ext cx="17754600" cy="8145309"/>
            </p:xfrm>
            <a:graphic>
              <a:graphicData uri="http://schemas.openxmlformats.org/drawingml/2006/table">
                <a:tbl>
                  <a:tblPr bandRow="1"/>
                  <a:tblGrid>
                    <a:gridCol w="7075751">
                      <a:extLst>
                        <a:ext uri="{9D8B030D-6E8A-4147-A177-3AD203B41FA5}">
                          <a16:colId xmlns:a16="http://schemas.microsoft.com/office/drawing/2014/main" val="3423149491"/>
                        </a:ext>
                      </a:extLst>
                    </a:gridCol>
                    <a:gridCol w="10678849">
                      <a:extLst>
                        <a:ext uri="{9D8B030D-6E8A-4147-A177-3AD203B41FA5}">
                          <a16:colId xmlns:a16="http://schemas.microsoft.com/office/drawing/2014/main" val="1776981996"/>
                        </a:ext>
                      </a:extLst>
                    </a:gridCol>
                  </a:tblGrid>
                  <a:tr h="1142593">
                    <a:tc>
                      <a:txBody>
                        <a:bodyPr/>
                        <a:lstStyle/>
                        <a:p>
                          <a:pPr marL="0" marR="0" algn="ctr">
                            <a:lnSpc>
                              <a:spcPct val="100000"/>
                            </a:lnSpc>
                            <a:spcBef>
                              <a:spcPts val="600"/>
                            </a:spcBef>
                            <a:spcAft>
                              <a:spcPts val="0"/>
                            </a:spcAft>
                          </a:pPr>
                          <a:r>
                            <a:rPr lang="vi-VN" sz="3600" b="1">
                              <a:solidFill>
                                <a:srgbClr val="000000"/>
                              </a:solidFill>
                              <a:effectLst/>
                              <a:latin typeface="+mn-lt"/>
                              <a:ea typeface="Calibri" panose="020F0502020204030204" pitchFamily="34" charset="0"/>
                            </a:rPr>
                            <a:t>Nguyên nhân</a:t>
                          </a:r>
                          <a:endParaRPr lang="en-US" sz="3600">
                            <a:effectLst/>
                            <a:latin typeface="+mn-lt"/>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EAF2"/>
                        </a:solidFill>
                      </a:tcPr>
                    </a:tc>
                    <a:tc>
                      <a:txBody>
                        <a:bodyPr/>
                        <a:lstStyle/>
                        <a:p>
                          <a:pPr marL="0" marR="0" algn="ctr">
                            <a:lnSpc>
                              <a:spcPct val="100000"/>
                            </a:lnSpc>
                            <a:spcBef>
                              <a:spcPts val="600"/>
                            </a:spcBef>
                            <a:spcAft>
                              <a:spcPts val="0"/>
                            </a:spcAft>
                          </a:pPr>
                          <a:r>
                            <a:rPr lang="vi-VN" sz="3600" b="1">
                              <a:solidFill>
                                <a:srgbClr val="000000"/>
                              </a:solidFill>
                              <a:effectLst/>
                              <a:latin typeface="+mn-lt"/>
                              <a:ea typeface="Calibri" panose="020F0502020204030204" pitchFamily="34" charset="0"/>
                            </a:rPr>
                            <a:t>Hậu quả</a:t>
                          </a:r>
                          <a:endParaRPr lang="en-US" sz="3600">
                            <a:effectLst/>
                            <a:latin typeface="+mn-lt"/>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EAF2"/>
                        </a:solidFill>
                      </a:tcPr>
                    </a:tc>
                    <a:extLst>
                      <a:ext uri="{0D108BD9-81ED-4DB2-BD59-A6C34878D82A}">
                        <a16:rowId xmlns:a16="http://schemas.microsoft.com/office/drawing/2014/main" val="136017298"/>
                      </a:ext>
                    </a:extLst>
                  </a:tr>
                  <a:tr h="2331109">
                    <a:tc>
                      <a:txBody>
                        <a:bodyPr/>
                        <a:lstStyle/>
                        <a:p>
                          <a:pPr marL="0" marR="0" algn="l">
                            <a:lnSpc>
                              <a:spcPct val="150000"/>
                            </a:lnSpc>
                            <a:spcBef>
                              <a:spcPts val="600"/>
                            </a:spcBef>
                            <a:spcAft>
                              <a:spcPts val="0"/>
                            </a:spcAft>
                          </a:pPr>
                          <a:r>
                            <a:rPr lang="vi-VN" sz="3600">
                              <a:solidFill>
                                <a:srgbClr val="000000"/>
                              </a:solidFill>
                              <a:effectLst/>
                              <a:latin typeface="+mn-lt"/>
                              <a:ea typeface="Calibri" panose="020F0502020204030204" pitchFamily="34" charset="0"/>
                            </a:rPr>
                            <a:t>Khai thác gỗ và các sản phẩm khác từ rừng </a:t>
                          </a:r>
                          <a:endParaRPr lang="en-US" sz="3600">
                            <a:effectLst/>
                            <a:latin typeface="+mn-lt"/>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50000"/>
                            </a:lnSpc>
                            <a:spcBef>
                              <a:spcPts val="600"/>
                            </a:spcBef>
                            <a:spcAft>
                              <a:spcPts val="0"/>
                            </a:spcAft>
                          </a:pPr>
                          <a:r>
                            <a:rPr lang="vi-VN" sz="3600">
                              <a:solidFill>
                                <a:srgbClr val="000000"/>
                              </a:solidFill>
                              <a:effectLst/>
                              <a:latin typeface="+mn-lt"/>
                              <a:ea typeface="Calibri" panose="020F0502020204030204" pitchFamily="34" charset="0"/>
                            </a:rPr>
                            <a:t>Khai thác rừng trái phép, phá rừng để lấy gỗ và các lâm sản khác </a:t>
                          </a:r>
                          <a14:m>
                            <m:oMath xmlns:m="http://schemas.openxmlformats.org/officeDocument/2006/math">
                              <m:r>
                                <a:rPr lang="vi-VN" sz="3600" i="1">
                                  <a:effectLst/>
                                  <a:latin typeface="Cambria Math" panose="02040503050406030204" pitchFamily="18" charset="0"/>
                                  <a:ea typeface="Calibri" panose="020F0502020204030204" pitchFamily="34" charset="0"/>
                                </a:rPr>
                                <m:t>→</m:t>
                              </m:r>
                            </m:oMath>
                          </a14:m>
                          <a:r>
                            <a:rPr lang="vi-VN" sz="3600">
                              <a:solidFill>
                                <a:srgbClr val="000000"/>
                              </a:solidFill>
                              <a:effectLst/>
                              <a:latin typeface="+mn-lt"/>
                              <a:ea typeface="Calibri" panose="020F0502020204030204" pitchFamily="34" charset="0"/>
                            </a:rPr>
                            <a:t> Giảm chất lượng rừng.</a:t>
                          </a:r>
                          <a:endParaRPr lang="en-US" sz="3600">
                            <a:effectLst/>
                            <a:latin typeface="+mn-lt"/>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51811223"/>
                      </a:ext>
                    </a:extLst>
                  </a:tr>
                  <a:tr h="2378980">
                    <a:tc>
                      <a:txBody>
                        <a:bodyPr/>
                        <a:lstStyle/>
                        <a:p>
                          <a:pPr marL="0" marR="0" algn="l">
                            <a:lnSpc>
                              <a:spcPct val="150000"/>
                            </a:lnSpc>
                            <a:spcBef>
                              <a:spcPts val="0"/>
                            </a:spcBef>
                            <a:spcAft>
                              <a:spcPts val="0"/>
                            </a:spcAft>
                          </a:pPr>
                          <a:r>
                            <a:rPr lang="vi-VN" sz="3600">
                              <a:solidFill>
                                <a:srgbClr val="000000"/>
                              </a:solidFill>
                              <a:effectLst/>
                              <a:latin typeface="+mn-lt"/>
                              <a:ea typeface="Calibri" panose="020F0502020204030204" pitchFamily="34" charset="0"/>
                            </a:rPr>
                            <a:t>Chăn thả gia súc</a:t>
                          </a:r>
                          <a:endParaRPr lang="en-US" sz="3600">
                            <a:effectLst/>
                            <a:latin typeface="+mn-lt"/>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50000"/>
                            </a:lnSpc>
                            <a:spcBef>
                              <a:spcPts val="600"/>
                            </a:spcBef>
                            <a:spcAft>
                              <a:spcPts val="0"/>
                            </a:spcAft>
                          </a:pPr>
                          <a:r>
                            <a:rPr lang="vi-VN" sz="3600">
                              <a:solidFill>
                                <a:srgbClr val="000000"/>
                              </a:solidFill>
                              <a:effectLst/>
                              <a:latin typeface="+mn-lt"/>
                              <a:ea typeface="Calibri" panose="020F0502020204030204" pitchFamily="34" charset="0"/>
                            </a:rPr>
                            <a:t>Chặt phá để mở rộng các đồng cỏ làm nơi chăn thả và cung cấp nguồn thức ăn cho gia súc </a:t>
                          </a:r>
                          <a14:m>
                            <m:oMath xmlns:m="http://schemas.openxmlformats.org/officeDocument/2006/math">
                              <m:r>
                                <a:rPr lang="vi-VN" sz="3600" i="1">
                                  <a:effectLst/>
                                  <a:latin typeface="Cambria Math" panose="02040503050406030204" pitchFamily="18" charset="0"/>
                                  <a:ea typeface="Calibri" panose="020F0502020204030204" pitchFamily="34" charset="0"/>
                                </a:rPr>
                                <m:t>→</m:t>
                              </m:r>
                            </m:oMath>
                          </a14:m>
                          <a:r>
                            <a:rPr lang="vi-VN" sz="3600">
                              <a:solidFill>
                                <a:srgbClr val="000000"/>
                              </a:solidFill>
                              <a:effectLst/>
                              <a:latin typeface="+mn-lt"/>
                              <a:ea typeface="Calibri" panose="020F0502020204030204" pitchFamily="34" charset="0"/>
                            </a:rPr>
                            <a:t> Diện tích rừng bị suy giảm.</a:t>
                          </a:r>
                          <a:endParaRPr lang="en-US" sz="3600">
                            <a:effectLst/>
                            <a:latin typeface="+mn-lt"/>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31581059"/>
                      </a:ext>
                    </a:extLst>
                  </a:tr>
                  <a:tr h="733971">
                    <a:tc>
                      <a:txBody>
                        <a:bodyPr/>
                        <a:lstStyle/>
                        <a:p>
                          <a:pPr marL="0" marR="0" algn="l">
                            <a:lnSpc>
                              <a:spcPct val="100000"/>
                            </a:lnSpc>
                            <a:spcBef>
                              <a:spcPts val="0"/>
                            </a:spcBef>
                            <a:spcAft>
                              <a:spcPts val="0"/>
                            </a:spcAft>
                          </a:pPr>
                          <a:r>
                            <a:rPr lang="vi-VN" sz="3600">
                              <a:solidFill>
                                <a:srgbClr val="000000"/>
                              </a:solidFill>
                              <a:effectLst/>
                              <a:latin typeface="+mn-lt"/>
                              <a:ea typeface="Calibri" panose="020F0502020204030204" pitchFamily="34" charset="0"/>
                            </a:rPr>
                            <a:t>Cháy rừng</a:t>
                          </a:r>
                          <a:endParaRPr lang="en-US" sz="3600">
                            <a:effectLst/>
                            <a:latin typeface="+mn-lt"/>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600"/>
                            </a:spcBef>
                            <a:spcAft>
                              <a:spcPts val="0"/>
                            </a:spcAft>
                          </a:pPr>
                          <a:r>
                            <a:rPr lang="vi-VN" sz="3600">
                              <a:solidFill>
                                <a:srgbClr val="000000"/>
                              </a:solidFill>
                              <a:effectLst/>
                              <a:latin typeface="+mn-lt"/>
                              <a:ea typeface="Calibri" panose="020F0502020204030204" pitchFamily="34" charset="0"/>
                            </a:rPr>
                            <a:t>Diện tích rừng bị suy giảm.</a:t>
                          </a:r>
                          <a:endParaRPr lang="en-US" sz="3600">
                            <a:effectLst/>
                            <a:latin typeface="+mn-lt"/>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98946593"/>
                      </a:ext>
                    </a:extLst>
                  </a:tr>
                  <a:tr h="1556475">
                    <a:tc>
                      <a:txBody>
                        <a:bodyPr/>
                        <a:lstStyle/>
                        <a:p>
                          <a:pPr marL="0" marR="0" algn="l">
                            <a:lnSpc>
                              <a:spcPct val="150000"/>
                            </a:lnSpc>
                            <a:spcBef>
                              <a:spcPts val="0"/>
                            </a:spcBef>
                            <a:spcAft>
                              <a:spcPts val="0"/>
                            </a:spcAft>
                          </a:pPr>
                          <a:r>
                            <a:rPr lang="vi-VN" sz="3600">
                              <a:solidFill>
                                <a:srgbClr val="000000"/>
                              </a:solidFill>
                              <a:effectLst/>
                              <a:latin typeface="+mn-lt"/>
                              <a:ea typeface="Calibri" panose="020F0502020204030204" pitchFamily="34" charset="0"/>
                            </a:rPr>
                            <a:t>Phá rừng trông cây công nghiệp và cây đặc sản</a:t>
                          </a:r>
                          <a:endParaRPr lang="en-US" sz="3600">
                            <a:effectLst/>
                            <a:latin typeface="+mn-lt"/>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50000"/>
                            </a:lnSpc>
                            <a:spcBef>
                              <a:spcPts val="600"/>
                            </a:spcBef>
                            <a:spcAft>
                              <a:spcPts val="0"/>
                            </a:spcAft>
                          </a:pPr>
                          <a:r>
                            <a:rPr lang="vi-VN" sz="3600">
                              <a:solidFill>
                                <a:srgbClr val="000000"/>
                              </a:solidFill>
                              <a:effectLst/>
                              <a:latin typeface="+mn-lt"/>
                              <a:ea typeface="Calibri" panose="020F0502020204030204" pitchFamily="34" charset="0"/>
                            </a:rPr>
                            <a:t>Diện tích rừng bị suy giảm.</a:t>
                          </a:r>
                          <a:endParaRPr lang="en-US" sz="3600">
                            <a:effectLst/>
                            <a:latin typeface="+mn-lt"/>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39365889"/>
                      </a:ext>
                    </a:extLst>
                  </a:tr>
                </a:tbl>
              </a:graphicData>
            </a:graphic>
          </p:graphicFrame>
        </mc:Choice>
        <mc:Fallback xmlns="">
          <p:graphicFrame>
            <p:nvGraphicFramePr>
              <p:cNvPr id="2" name="Table 1">
                <a:extLst>
                  <a:ext uri="{FF2B5EF4-FFF2-40B4-BE49-F238E27FC236}">
                    <a16:creationId xmlns:a16="http://schemas.microsoft.com/office/drawing/2014/main" id="{1E9B7008-6384-9D6D-6A45-6E6020CFBD33}"/>
                  </a:ext>
                </a:extLst>
              </p:cNvPr>
              <p:cNvGraphicFramePr>
                <a:graphicFrameLocks noGrp="1"/>
              </p:cNvGraphicFramePr>
              <p:nvPr>
                <p:extLst>
                  <p:ext uri="{D42A27DB-BD31-4B8C-83A1-F6EECF244321}">
                    <p14:modId xmlns:p14="http://schemas.microsoft.com/office/powerpoint/2010/main" val="3913040597"/>
                  </p:ext>
                </p:extLst>
              </p:nvPr>
            </p:nvGraphicFramePr>
            <p:xfrm>
              <a:off x="266700" y="1646391"/>
              <a:ext cx="17754600" cy="8145309"/>
            </p:xfrm>
            <a:graphic>
              <a:graphicData uri="http://schemas.openxmlformats.org/drawingml/2006/table">
                <a:tbl>
                  <a:tblPr bandRow="1"/>
                  <a:tblGrid>
                    <a:gridCol w="7075751">
                      <a:extLst>
                        <a:ext uri="{9D8B030D-6E8A-4147-A177-3AD203B41FA5}">
                          <a16:colId xmlns:a16="http://schemas.microsoft.com/office/drawing/2014/main" val="3423149491"/>
                        </a:ext>
                      </a:extLst>
                    </a:gridCol>
                    <a:gridCol w="10678849">
                      <a:extLst>
                        <a:ext uri="{9D8B030D-6E8A-4147-A177-3AD203B41FA5}">
                          <a16:colId xmlns:a16="http://schemas.microsoft.com/office/drawing/2014/main" val="1776981996"/>
                        </a:ext>
                      </a:extLst>
                    </a:gridCol>
                  </a:tblGrid>
                  <a:tr h="1142593">
                    <a:tc>
                      <a:txBody>
                        <a:bodyPr/>
                        <a:lstStyle/>
                        <a:p>
                          <a:pPr marL="0" marR="0" algn="ctr">
                            <a:lnSpc>
                              <a:spcPct val="100000"/>
                            </a:lnSpc>
                            <a:spcBef>
                              <a:spcPts val="600"/>
                            </a:spcBef>
                            <a:spcAft>
                              <a:spcPts val="0"/>
                            </a:spcAft>
                          </a:pPr>
                          <a:r>
                            <a:rPr lang="vi-VN" sz="3600" b="1">
                              <a:solidFill>
                                <a:srgbClr val="000000"/>
                              </a:solidFill>
                              <a:effectLst/>
                              <a:latin typeface="+mn-lt"/>
                              <a:ea typeface="Calibri" panose="020F0502020204030204" pitchFamily="34" charset="0"/>
                            </a:rPr>
                            <a:t>Nguyên nhân</a:t>
                          </a:r>
                          <a:endParaRPr lang="en-US" sz="3600">
                            <a:effectLst/>
                            <a:latin typeface="+mn-lt"/>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EAF2"/>
                        </a:solidFill>
                      </a:tcPr>
                    </a:tc>
                    <a:tc>
                      <a:txBody>
                        <a:bodyPr/>
                        <a:lstStyle/>
                        <a:p>
                          <a:pPr marL="0" marR="0" algn="ctr">
                            <a:lnSpc>
                              <a:spcPct val="100000"/>
                            </a:lnSpc>
                            <a:spcBef>
                              <a:spcPts val="600"/>
                            </a:spcBef>
                            <a:spcAft>
                              <a:spcPts val="0"/>
                            </a:spcAft>
                          </a:pPr>
                          <a:r>
                            <a:rPr lang="vi-VN" sz="3600" b="1">
                              <a:solidFill>
                                <a:srgbClr val="000000"/>
                              </a:solidFill>
                              <a:effectLst/>
                              <a:latin typeface="+mn-lt"/>
                              <a:ea typeface="Calibri" panose="020F0502020204030204" pitchFamily="34" charset="0"/>
                            </a:rPr>
                            <a:t>Hậu quả</a:t>
                          </a:r>
                          <a:endParaRPr lang="en-US" sz="3600">
                            <a:effectLst/>
                            <a:latin typeface="+mn-lt"/>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EAF2"/>
                        </a:solidFill>
                      </a:tcPr>
                    </a:tc>
                    <a:extLst>
                      <a:ext uri="{0D108BD9-81ED-4DB2-BD59-A6C34878D82A}">
                        <a16:rowId xmlns:a16="http://schemas.microsoft.com/office/drawing/2014/main" val="136017298"/>
                      </a:ext>
                    </a:extLst>
                  </a:tr>
                  <a:tr h="2331109">
                    <a:tc>
                      <a:txBody>
                        <a:bodyPr/>
                        <a:lstStyle/>
                        <a:p>
                          <a:pPr marL="0" marR="0" algn="l">
                            <a:lnSpc>
                              <a:spcPct val="150000"/>
                            </a:lnSpc>
                            <a:spcBef>
                              <a:spcPts val="600"/>
                            </a:spcBef>
                            <a:spcAft>
                              <a:spcPts val="0"/>
                            </a:spcAft>
                          </a:pPr>
                          <a:r>
                            <a:rPr lang="vi-VN" sz="3600">
                              <a:solidFill>
                                <a:srgbClr val="000000"/>
                              </a:solidFill>
                              <a:effectLst/>
                              <a:latin typeface="+mn-lt"/>
                              <a:ea typeface="Calibri" panose="020F0502020204030204" pitchFamily="34" charset="0"/>
                            </a:rPr>
                            <a:t>Khai thác gỗ và các sản phẩm khác từ rừng </a:t>
                          </a:r>
                          <a:endParaRPr lang="en-US" sz="3600">
                            <a:effectLst/>
                            <a:latin typeface="+mn-lt"/>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stretch>
                            <a:fillRect l="-66286" t="-49476" r="-114" b="-211780"/>
                          </a:stretch>
                        </a:blipFill>
                      </a:tcPr>
                    </a:tc>
                    <a:extLst>
                      <a:ext uri="{0D108BD9-81ED-4DB2-BD59-A6C34878D82A}">
                        <a16:rowId xmlns:a16="http://schemas.microsoft.com/office/drawing/2014/main" val="1151811223"/>
                      </a:ext>
                    </a:extLst>
                  </a:tr>
                  <a:tr h="2380298">
                    <a:tc>
                      <a:txBody>
                        <a:bodyPr/>
                        <a:lstStyle/>
                        <a:p>
                          <a:pPr marL="0" marR="0" algn="l">
                            <a:lnSpc>
                              <a:spcPct val="150000"/>
                            </a:lnSpc>
                            <a:spcBef>
                              <a:spcPts val="0"/>
                            </a:spcBef>
                            <a:spcAft>
                              <a:spcPts val="0"/>
                            </a:spcAft>
                          </a:pPr>
                          <a:r>
                            <a:rPr lang="vi-VN" sz="3600">
                              <a:solidFill>
                                <a:srgbClr val="000000"/>
                              </a:solidFill>
                              <a:effectLst/>
                              <a:latin typeface="+mn-lt"/>
                              <a:ea typeface="Calibri" panose="020F0502020204030204" pitchFamily="34" charset="0"/>
                            </a:rPr>
                            <a:t>Chăn thả gia súc</a:t>
                          </a:r>
                          <a:endParaRPr lang="en-US" sz="3600">
                            <a:effectLst/>
                            <a:latin typeface="+mn-lt"/>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stretch>
                            <a:fillRect l="-66286" t="-146036" r="-114" b="-106905"/>
                          </a:stretch>
                        </a:blipFill>
                      </a:tcPr>
                    </a:tc>
                    <a:extLst>
                      <a:ext uri="{0D108BD9-81ED-4DB2-BD59-A6C34878D82A}">
                        <a16:rowId xmlns:a16="http://schemas.microsoft.com/office/drawing/2014/main" val="4131581059"/>
                      </a:ext>
                    </a:extLst>
                  </a:tr>
                  <a:tr h="733971">
                    <a:tc>
                      <a:txBody>
                        <a:bodyPr/>
                        <a:lstStyle/>
                        <a:p>
                          <a:pPr marL="0" marR="0" algn="l">
                            <a:lnSpc>
                              <a:spcPct val="100000"/>
                            </a:lnSpc>
                            <a:spcBef>
                              <a:spcPts val="0"/>
                            </a:spcBef>
                            <a:spcAft>
                              <a:spcPts val="0"/>
                            </a:spcAft>
                          </a:pPr>
                          <a:r>
                            <a:rPr lang="vi-VN" sz="3600">
                              <a:solidFill>
                                <a:srgbClr val="000000"/>
                              </a:solidFill>
                              <a:effectLst/>
                              <a:latin typeface="+mn-lt"/>
                              <a:ea typeface="Calibri" panose="020F0502020204030204" pitchFamily="34" charset="0"/>
                            </a:rPr>
                            <a:t>Cháy rừng</a:t>
                          </a:r>
                          <a:endParaRPr lang="en-US" sz="3600">
                            <a:effectLst/>
                            <a:latin typeface="+mn-lt"/>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600"/>
                            </a:spcBef>
                            <a:spcAft>
                              <a:spcPts val="0"/>
                            </a:spcAft>
                          </a:pPr>
                          <a:r>
                            <a:rPr lang="vi-VN" sz="3600">
                              <a:solidFill>
                                <a:srgbClr val="000000"/>
                              </a:solidFill>
                              <a:effectLst/>
                              <a:latin typeface="+mn-lt"/>
                              <a:ea typeface="Calibri" panose="020F0502020204030204" pitchFamily="34" charset="0"/>
                            </a:rPr>
                            <a:t>Diện tích rừng bị suy giảm.</a:t>
                          </a:r>
                          <a:endParaRPr lang="en-US" sz="3600">
                            <a:effectLst/>
                            <a:latin typeface="+mn-lt"/>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98946593"/>
                      </a:ext>
                    </a:extLst>
                  </a:tr>
                  <a:tr h="1557338">
                    <a:tc>
                      <a:txBody>
                        <a:bodyPr/>
                        <a:lstStyle/>
                        <a:p>
                          <a:pPr marL="0" marR="0" algn="l">
                            <a:lnSpc>
                              <a:spcPct val="150000"/>
                            </a:lnSpc>
                            <a:spcBef>
                              <a:spcPts val="0"/>
                            </a:spcBef>
                            <a:spcAft>
                              <a:spcPts val="0"/>
                            </a:spcAft>
                          </a:pPr>
                          <a:r>
                            <a:rPr lang="vi-VN" sz="3600">
                              <a:solidFill>
                                <a:srgbClr val="000000"/>
                              </a:solidFill>
                              <a:effectLst/>
                              <a:latin typeface="+mn-lt"/>
                              <a:ea typeface="Calibri" panose="020F0502020204030204" pitchFamily="34" charset="0"/>
                            </a:rPr>
                            <a:t>Phá rừng trông cây công nghiệp và cây đặc sản</a:t>
                          </a:r>
                          <a:endParaRPr lang="en-US" sz="3600">
                            <a:effectLst/>
                            <a:latin typeface="+mn-lt"/>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50000"/>
                            </a:lnSpc>
                            <a:spcBef>
                              <a:spcPts val="600"/>
                            </a:spcBef>
                            <a:spcAft>
                              <a:spcPts val="0"/>
                            </a:spcAft>
                          </a:pPr>
                          <a:r>
                            <a:rPr lang="vi-VN" sz="3600">
                              <a:solidFill>
                                <a:srgbClr val="000000"/>
                              </a:solidFill>
                              <a:effectLst/>
                              <a:latin typeface="+mn-lt"/>
                              <a:ea typeface="Calibri" panose="020F0502020204030204" pitchFamily="34" charset="0"/>
                            </a:rPr>
                            <a:t>Diện tích rừng bị suy giảm.</a:t>
                          </a:r>
                          <a:endParaRPr lang="en-US" sz="3600">
                            <a:effectLst/>
                            <a:latin typeface="+mn-lt"/>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39365889"/>
                      </a:ext>
                    </a:extLst>
                  </a:tr>
                </a:tbl>
              </a:graphicData>
            </a:graphic>
          </p:graphicFrame>
        </mc:Fallback>
      </mc:AlternateContent>
      <p:sp>
        <p:nvSpPr>
          <p:cNvPr id="3" name="TextBox 2">
            <a:extLst>
              <a:ext uri="{FF2B5EF4-FFF2-40B4-BE49-F238E27FC236}">
                <a16:creationId xmlns:a16="http://schemas.microsoft.com/office/drawing/2014/main" id="{ADC282BB-CCCE-BEDE-36CF-74FB048D48F5}"/>
              </a:ext>
            </a:extLst>
          </p:cNvPr>
          <p:cNvSpPr txBox="1"/>
          <p:nvPr/>
        </p:nvSpPr>
        <p:spPr>
          <a:xfrm>
            <a:off x="3314700" y="495300"/>
            <a:ext cx="11658600" cy="784830"/>
          </a:xfrm>
          <a:prstGeom prst="rect">
            <a:avLst/>
          </a:prstGeom>
          <a:noFill/>
        </p:spPr>
        <p:txBody>
          <a:bodyPr wrap="square" rtlCol="0">
            <a:spAutoFit/>
          </a:bodyPr>
          <a:lstStyle/>
          <a:p>
            <a:pPr algn="ctr"/>
            <a:r>
              <a:rPr lang="en-US" sz="4500" b="1">
                <a:solidFill>
                  <a:srgbClr val="C00000"/>
                </a:solidFill>
                <a:latin typeface="Arial" panose="020B0604020202020204" pitchFamily="34" charset="0"/>
                <a:cs typeface="Arial" panose="020B0604020202020204" pitchFamily="34" charset="0"/>
              </a:rPr>
              <a:t>Kết quả phiếu học tập số 1 </a:t>
            </a:r>
          </a:p>
        </p:txBody>
      </p:sp>
    </p:spTree>
    <p:extLst>
      <p:ext uri="{BB962C8B-B14F-4D97-AF65-F5344CB8AC3E}">
        <p14:creationId xmlns:p14="http://schemas.microsoft.com/office/powerpoint/2010/main" val="233424912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DA786B7-58F6-2642-263D-0C2F0BFB84AD}"/>
              </a:ext>
            </a:extLst>
          </p:cNvPr>
          <p:cNvSpPr txBox="1"/>
          <p:nvPr/>
        </p:nvSpPr>
        <p:spPr>
          <a:xfrm>
            <a:off x="419100" y="406990"/>
            <a:ext cx="16192500" cy="100271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4500" b="1">
                <a:solidFill>
                  <a:srgbClr val="C00000"/>
                </a:solidFill>
                <a:latin typeface="Arial" panose="020B0604020202020204" pitchFamily="34" charset="0"/>
                <a:cs typeface="Arial" panose="020B0604020202020204" pitchFamily="34" charset="0"/>
              </a:rPr>
              <a:t>2</a:t>
            </a:r>
            <a:r>
              <a:rPr kumimoji="0" lang="en-US" sz="45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 Một số giải pháp chủ yếu khắc phục</a:t>
            </a:r>
          </a:p>
        </p:txBody>
      </p:sp>
      <p:grpSp>
        <p:nvGrpSpPr>
          <p:cNvPr id="6" name="Group 5">
            <a:extLst>
              <a:ext uri="{FF2B5EF4-FFF2-40B4-BE49-F238E27FC236}">
                <a16:creationId xmlns:a16="http://schemas.microsoft.com/office/drawing/2014/main" id="{B3AF364C-3D79-C192-F468-340DF8513C2E}"/>
              </a:ext>
            </a:extLst>
          </p:cNvPr>
          <p:cNvGrpSpPr/>
          <p:nvPr/>
        </p:nvGrpSpPr>
        <p:grpSpPr>
          <a:xfrm>
            <a:off x="419100" y="1659131"/>
            <a:ext cx="17297400" cy="1738296"/>
            <a:chOff x="419100" y="1676800"/>
            <a:chExt cx="17297400" cy="1738296"/>
          </a:xfrm>
        </p:grpSpPr>
        <p:sp>
          <p:nvSpPr>
            <p:cNvPr id="4" name="Freeform 4">
              <a:extLst>
                <a:ext uri="{FF2B5EF4-FFF2-40B4-BE49-F238E27FC236}">
                  <a16:creationId xmlns:a16="http://schemas.microsoft.com/office/drawing/2014/main" id="{3BAE3F40-02A6-16C2-E140-0016027E84FB}"/>
                </a:ext>
              </a:extLst>
            </p:cNvPr>
            <p:cNvSpPr/>
            <p:nvPr/>
          </p:nvSpPr>
          <p:spPr>
            <a:xfrm>
              <a:off x="419100" y="1973853"/>
              <a:ext cx="1181100" cy="1144191"/>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TextBox 4">
              <a:extLst>
                <a:ext uri="{FF2B5EF4-FFF2-40B4-BE49-F238E27FC236}">
                  <a16:creationId xmlns:a16="http://schemas.microsoft.com/office/drawing/2014/main" id="{05A5E7C6-FE40-7A20-6E99-D6835FFC75FC}"/>
                </a:ext>
              </a:extLst>
            </p:cNvPr>
            <p:cNvSpPr txBox="1"/>
            <p:nvPr/>
          </p:nvSpPr>
          <p:spPr>
            <a:xfrm>
              <a:off x="1828800" y="1676800"/>
              <a:ext cx="15887700" cy="173829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Khai thác thông tin mục II.2 SGK tr.15, 16, 17 để hoàn thành Phiếu học tập số 2: </a:t>
              </a:r>
              <a:r>
                <a:rPr kumimoji="0" lang="en-US" sz="3800" b="0" i="1"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Một số giải pháp chủ yếu khắc phục suy thoái tài nguyên rừng </a:t>
              </a:r>
            </a:p>
          </p:txBody>
        </p:sp>
      </p:grpSp>
      <p:sp>
        <p:nvSpPr>
          <p:cNvPr id="9" name="TextBox 8">
            <a:extLst>
              <a:ext uri="{FF2B5EF4-FFF2-40B4-BE49-F238E27FC236}">
                <a16:creationId xmlns:a16="http://schemas.microsoft.com/office/drawing/2014/main" id="{5176344D-D6B8-7563-B7C8-8AFE351CE4B7}"/>
              </a:ext>
            </a:extLst>
          </p:cNvPr>
          <p:cNvSpPr txBox="1"/>
          <p:nvPr/>
        </p:nvSpPr>
        <p:spPr>
          <a:xfrm>
            <a:off x="209550" y="4649569"/>
            <a:ext cx="178689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MỐT SỐ GIẢI PHÁP CHỦ YẾU KHẮC PHỤC SUY THOÁI TÀI NGUYÊN RỪNG</a:t>
            </a:r>
          </a:p>
        </p:txBody>
      </p:sp>
      <p:sp>
        <p:nvSpPr>
          <p:cNvPr id="10" name="TextBox 9">
            <a:extLst>
              <a:ext uri="{FF2B5EF4-FFF2-40B4-BE49-F238E27FC236}">
                <a16:creationId xmlns:a16="http://schemas.microsoft.com/office/drawing/2014/main" id="{4EABB4CA-6CF6-45AC-F1A0-D1212C1E00BF}"/>
              </a:ext>
            </a:extLst>
          </p:cNvPr>
          <p:cNvSpPr txBox="1"/>
          <p:nvPr/>
        </p:nvSpPr>
        <p:spPr>
          <a:xfrm>
            <a:off x="6324600" y="3723030"/>
            <a:ext cx="5638800"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Phiếu học tập số 2 </a:t>
            </a:r>
          </a:p>
        </p:txBody>
      </p:sp>
      <p:graphicFrame>
        <p:nvGraphicFramePr>
          <p:cNvPr id="2" name="Table 1">
            <a:extLst>
              <a:ext uri="{FF2B5EF4-FFF2-40B4-BE49-F238E27FC236}">
                <a16:creationId xmlns:a16="http://schemas.microsoft.com/office/drawing/2014/main" id="{BCE34302-919A-F83A-26DC-EE7D7BA85101}"/>
              </a:ext>
            </a:extLst>
          </p:cNvPr>
          <p:cNvGraphicFramePr>
            <a:graphicFrameLocks noGrp="1"/>
          </p:cNvGraphicFramePr>
          <p:nvPr>
            <p:extLst>
              <p:ext uri="{D42A27DB-BD31-4B8C-83A1-F6EECF244321}">
                <p14:modId xmlns:p14="http://schemas.microsoft.com/office/powerpoint/2010/main" val="4187408049"/>
              </p:ext>
            </p:extLst>
          </p:nvPr>
        </p:nvGraphicFramePr>
        <p:xfrm>
          <a:off x="395287" y="5676900"/>
          <a:ext cx="17411700" cy="9892763"/>
        </p:xfrm>
        <a:graphic>
          <a:graphicData uri="http://schemas.openxmlformats.org/drawingml/2006/table">
            <a:tbl>
              <a:tblPr bandRow="1"/>
              <a:tblGrid>
                <a:gridCol w="11144250">
                  <a:extLst>
                    <a:ext uri="{9D8B030D-6E8A-4147-A177-3AD203B41FA5}">
                      <a16:colId xmlns:a16="http://schemas.microsoft.com/office/drawing/2014/main" val="2794850119"/>
                    </a:ext>
                  </a:extLst>
                </a:gridCol>
                <a:gridCol w="6267450">
                  <a:extLst>
                    <a:ext uri="{9D8B030D-6E8A-4147-A177-3AD203B41FA5}">
                      <a16:colId xmlns:a16="http://schemas.microsoft.com/office/drawing/2014/main" val="3844490861"/>
                    </a:ext>
                  </a:extLst>
                </a:gridCol>
              </a:tblGrid>
              <a:tr h="901696">
                <a:tc>
                  <a:txBody>
                    <a:bodyPr/>
                    <a:lstStyle/>
                    <a:p>
                      <a:pPr marL="0" marR="0" algn="ctr">
                        <a:lnSpc>
                          <a:spcPct val="100000"/>
                        </a:lnSpc>
                        <a:spcBef>
                          <a:spcPts val="600"/>
                        </a:spcBef>
                        <a:spcAft>
                          <a:spcPts val="0"/>
                        </a:spcAft>
                      </a:pPr>
                      <a:r>
                        <a:rPr lang="vi-VN" sz="3600" b="1">
                          <a:solidFill>
                            <a:srgbClr val="000000"/>
                          </a:solidFill>
                          <a:effectLst/>
                          <a:latin typeface="+mn-lt"/>
                          <a:ea typeface="Calibri" panose="020F0502020204030204" pitchFamily="34" charset="0"/>
                        </a:rPr>
                        <a:t>Tên giải pháp</a:t>
                      </a:r>
                      <a:endParaRPr lang="en-US" sz="3600">
                        <a:effectLst/>
                        <a:latin typeface="+mn-lt"/>
                        <a:ea typeface="Calibri" panose="020F0502020204030204" pitchFamily="34" charset="0"/>
                      </a:endParaRPr>
                    </a:p>
                  </a:txBody>
                  <a:tcPr marL="44940" marR="449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BA90"/>
                    </a:solidFill>
                  </a:tcPr>
                </a:tc>
                <a:tc>
                  <a:txBody>
                    <a:bodyPr/>
                    <a:lstStyle/>
                    <a:p>
                      <a:pPr marL="0" marR="0" algn="ctr">
                        <a:lnSpc>
                          <a:spcPct val="100000"/>
                        </a:lnSpc>
                        <a:spcBef>
                          <a:spcPts val="600"/>
                        </a:spcBef>
                        <a:spcAft>
                          <a:spcPts val="0"/>
                        </a:spcAft>
                      </a:pPr>
                      <a:r>
                        <a:rPr lang="vi-VN" sz="3600" b="1">
                          <a:solidFill>
                            <a:srgbClr val="000000"/>
                          </a:solidFill>
                          <a:effectLst/>
                          <a:latin typeface="+mn-lt"/>
                          <a:ea typeface="Calibri" panose="020F0502020204030204" pitchFamily="34" charset="0"/>
                        </a:rPr>
                        <a:t>Vai trò</a:t>
                      </a:r>
                      <a:endParaRPr lang="en-US" sz="3600">
                        <a:effectLst/>
                        <a:latin typeface="+mn-lt"/>
                        <a:ea typeface="Calibri" panose="020F0502020204030204" pitchFamily="34" charset="0"/>
                      </a:endParaRPr>
                    </a:p>
                  </a:txBody>
                  <a:tcPr marL="44940" marR="449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BA90"/>
                    </a:solidFill>
                  </a:tcPr>
                </a:tc>
                <a:extLst>
                  <a:ext uri="{0D108BD9-81ED-4DB2-BD59-A6C34878D82A}">
                    <a16:rowId xmlns:a16="http://schemas.microsoft.com/office/drawing/2014/main" val="1714815863"/>
                  </a:ext>
                </a:extLst>
              </a:tr>
              <a:tr h="1392275">
                <a:tc>
                  <a:txBody>
                    <a:bodyPr/>
                    <a:lstStyle/>
                    <a:p>
                      <a:pPr marL="0" marR="0" algn="just">
                        <a:lnSpc>
                          <a:spcPct val="150000"/>
                        </a:lnSpc>
                        <a:spcBef>
                          <a:spcPts val="600"/>
                        </a:spcBef>
                        <a:spcAft>
                          <a:spcPts val="0"/>
                        </a:spcAft>
                      </a:pPr>
                      <a:r>
                        <a:rPr lang="vi-VN" sz="3600">
                          <a:solidFill>
                            <a:srgbClr val="000000"/>
                          </a:solidFill>
                          <a:effectLst/>
                          <a:latin typeface="+mn-lt"/>
                          <a:ea typeface="Calibri" panose="020F0502020204030204" pitchFamily="34" charset="0"/>
                        </a:rPr>
                        <a:t>Lập quy hoạch, kế hoạch bảo vệ và phát triển rừng </a:t>
                      </a:r>
                      <a:endParaRPr lang="en-US" sz="3600">
                        <a:effectLst/>
                        <a:latin typeface="+mn-lt"/>
                        <a:ea typeface="Calibri" panose="020F0502020204030204" pitchFamily="34" charset="0"/>
                      </a:endParaRPr>
                    </a:p>
                  </a:txBody>
                  <a:tcPr marL="44940" marR="449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l">
                        <a:lnSpc>
                          <a:spcPct val="150000"/>
                        </a:lnSpc>
                        <a:spcBef>
                          <a:spcPts val="600"/>
                        </a:spcBef>
                        <a:spcAft>
                          <a:spcPts val="0"/>
                        </a:spcAft>
                      </a:pPr>
                      <a:r>
                        <a:rPr lang="vi-VN" sz="3600" b="1">
                          <a:solidFill>
                            <a:srgbClr val="000000"/>
                          </a:solidFill>
                          <a:effectLst/>
                          <a:latin typeface="+mn-lt"/>
                          <a:ea typeface="Calibri" panose="020F0502020204030204" pitchFamily="34" charset="0"/>
                        </a:rPr>
                        <a:t> </a:t>
                      </a:r>
                      <a:endParaRPr lang="en-US" sz="3600">
                        <a:effectLst/>
                        <a:latin typeface="+mn-lt"/>
                        <a:ea typeface="Calibri" panose="020F0502020204030204" pitchFamily="34" charset="0"/>
                      </a:endParaRPr>
                    </a:p>
                  </a:txBody>
                  <a:tcPr marL="44940" marR="449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110983868"/>
                  </a:ext>
                </a:extLst>
              </a:tr>
              <a:tr h="1392275">
                <a:tc>
                  <a:txBody>
                    <a:bodyPr/>
                    <a:lstStyle/>
                    <a:p>
                      <a:pPr marL="0" marR="0" algn="just">
                        <a:lnSpc>
                          <a:spcPct val="150000"/>
                        </a:lnSpc>
                        <a:spcBef>
                          <a:spcPts val="0"/>
                        </a:spcBef>
                        <a:spcAft>
                          <a:spcPts val="0"/>
                        </a:spcAft>
                      </a:pPr>
                      <a:r>
                        <a:rPr lang="vi-VN" sz="3600">
                          <a:solidFill>
                            <a:srgbClr val="000000"/>
                          </a:solidFill>
                          <a:effectLst/>
                          <a:latin typeface="+mn-lt"/>
                          <a:ea typeface="Calibri" panose="020F0502020204030204" pitchFamily="34" charset="0"/>
                        </a:rPr>
                        <a:t>Giao, cho thuê và thu hồi rừng, đất trồng rừng</a:t>
                      </a:r>
                      <a:endParaRPr lang="en-US" sz="3600">
                        <a:effectLst/>
                        <a:latin typeface="+mn-lt"/>
                        <a:ea typeface="Calibri" panose="020F0502020204030204" pitchFamily="34" charset="0"/>
                      </a:endParaRPr>
                    </a:p>
                  </a:txBody>
                  <a:tcPr marL="44940" marR="449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50000"/>
                        </a:lnSpc>
                        <a:spcBef>
                          <a:spcPts val="600"/>
                        </a:spcBef>
                        <a:spcAft>
                          <a:spcPts val="0"/>
                        </a:spcAft>
                      </a:pPr>
                      <a:r>
                        <a:rPr lang="vi-VN" sz="3600" b="1">
                          <a:solidFill>
                            <a:srgbClr val="000000"/>
                          </a:solidFill>
                          <a:effectLst/>
                          <a:latin typeface="+mn-lt"/>
                          <a:ea typeface="Calibri" panose="020F0502020204030204" pitchFamily="34" charset="0"/>
                        </a:rPr>
                        <a:t> </a:t>
                      </a:r>
                      <a:endParaRPr lang="en-US" sz="3600">
                        <a:effectLst/>
                        <a:latin typeface="+mn-lt"/>
                        <a:ea typeface="Calibri" panose="020F0502020204030204" pitchFamily="34" charset="0"/>
                      </a:endParaRPr>
                    </a:p>
                  </a:txBody>
                  <a:tcPr marL="44940" marR="449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856784275"/>
                  </a:ext>
                </a:extLst>
              </a:tr>
              <a:tr h="2068839">
                <a:tc>
                  <a:txBody>
                    <a:bodyPr/>
                    <a:lstStyle/>
                    <a:p>
                      <a:pPr marL="0" marR="0" algn="just">
                        <a:lnSpc>
                          <a:spcPct val="150000"/>
                        </a:lnSpc>
                        <a:spcBef>
                          <a:spcPts val="0"/>
                        </a:spcBef>
                        <a:spcAft>
                          <a:spcPts val="0"/>
                        </a:spcAft>
                      </a:pPr>
                      <a:r>
                        <a:rPr lang="vi-VN" sz="3600">
                          <a:solidFill>
                            <a:srgbClr val="000000"/>
                          </a:solidFill>
                          <a:effectLst/>
                          <a:latin typeface="+mn-lt"/>
                          <a:ea typeface="Calibri" panose="020F0502020204030204" pitchFamily="34" charset="0"/>
                        </a:rPr>
                        <a:t>Kiểm soát từng loại rừng thông qua những quy chế pháp lí riêng</a:t>
                      </a:r>
                      <a:endParaRPr lang="en-US" sz="3600">
                        <a:effectLst/>
                        <a:latin typeface="+mn-lt"/>
                        <a:ea typeface="Calibri" panose="020F0502020204030204" pitchFamily="34" charset="0"/>
                      </a:endParaRPr>
                    </a:p>
                  </a:txBody>
                  <a:tcPr marL="44940" marR="449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50000"/>
                        </a:lnSpc>
                        <a:spcBef>
                          <a:spcPts val="600"/>
                        </a:spcBef>
                        <a:spcAft>
                          <a:spcPts val="0"/>
                        </a:spcAft>
                      </a:pPr>
                      <a:r>
                        <a:rPr lang="vi-VN" sz="3600" b="1">
                          <a:solidFill>
                            <a:srgbClr val="000000"/>
                          </a:solidFill>
                          <a:effectLst/>
                          <a:latin typeface="+mn-lt"/>
                          <a:ea typeface="Calibri" panose="020F0502020204030204" pitchFamily="34" charset="0"/>
                        </a:rPr>
                        <a:t> </a:t>
                      </a:r>
                      <a:endParaRPr lang="en-US" sz="3600">
                        <a:effectLst/>
                        <a:latin typeface="+mn-lt"/>
                        <a:ea typeface="Calibri" panose="020F0502020204030204" pitchFamily="34" charset="0"/>
                      </a:endParaRPr>
                    </a:p>
                  </a:txBody>
                  <a:tcPr marL="44940" marR="449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991104226"/>
                  </a:ext>
                </a:extLst>
              </a:tr>
              <a:tr h="2068839">
                <a:tc>
                  <a:txBody>
                    <a:bodyPr/>
                    <a:lstStyle/>
                    <a:p>
                      <a:pPr marL="0" marR="0" algn="just">
                        <a:lnSpc>
                          <a:spcPct val="150000"/>
                        </a:lnSpc>
                        <a:spcBef>
                          <a:spcPts val="0"/>
                        </a:spcBef>
                        <a:spcAft>
                          <a:spcPts val="0"/>
                        </a:spcAft>
                      </a:pPr>
                      <a:r>
                        <a:rPr lang="vi-VN" sz="3600">
                          <a:solidFill>
                            <a:srgbClr val="000000"/>
                          </a:solidFill>
                          <a:effectLst/>
                          <a:latin typeface="+mn-lt"/>
                          <a:ea typeface="Calibri" panose="020F0502020204030204" pitchFamily="34" charset="0"/>
                        </a:rPr>
                        <a:t>Kiểm soát suy thoái </a:t>
                      </a:r>
                      <a:r>
                        <a:rPr lang="vi-VN" sz="3600">
                          <a:effectLst/>
                          <a:latin typeface="+mn-lt"/>
                          <a:ea typeface="Calibri" panose="020F0502020204030204" pitchFamily="34" charset="0"/>
                        </a:rPr>
                        <a:t>động</a:t>
                      </a:r>
                      <a:r>
                        <a:rPr lang="vi-VN" sz="3600">
                          <a:solidFill>
                            <a:srgbClr val="000000"/>
                          </a:solidFill>
                          <a:effectLst/>
                          <a:latin typeface="+mn-lt"/>
                          <a:ea typeface="Calibri" panose="020F0502020204030204" pitchFamily="34" charset="0"/>
                        </a:rPr>
                        <a:t> vật, thực vật rừng hoang dã quý hiếm</a:t>
                      </a:r>
                      <a:endParaRPr lang="en-US" sz="3600">
                        <a:effectLst/>
                        <a:latin typeface="+mn-lt"/>
                        <a:ea typeface="Calibri" panose="020F0502020204030204" pitchFamily="34" charset="0"/>
                      </a:endParaRPr>
                    </a:p>
                  </a:txBody>
                  <a:tcPr marL="44940" marR="449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600"/>
                        </a:spcBef>
                        <a:spcAft>
                          <a:spcPts val="0"/>
                        </a:spcAft>
                      </a:pPr>
                      <a:r>
                        <a:rPr lang="vi-VN" sz="3600" b="1">
                          <a:solidFill>
                            <a:srgbClr val="000000"/>
                          </a:solidFill>
                          <a:effectLst/>
                          <a:latin typeface="+mn-lt"/>
                          <a:ea typeface="Calibri" panose="020F0502020204030204" pitchFamily="34" charset="0"/>
                        </a:rPr>
                        <a:t> </a:t>
                      </a:r>
                      <a:endParaRPr lang="en-US" sz="3600">
                        <a:effectLst/>
                        <a:latin typeface="+mn-lt"/>
                        <a:ea typeface="Calibri" panose="020F0502020204030204" pitchFamily="34" charset="0"/>
                      </a:endParaRPr>
                    </a:p>
                  </a:txBody>
                  <a:tcPr marL="44940" marR="449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95029771"/>
                  </a:ext>
                </a:extLst>
              </a:tr>
              <a:tr h="2068839">
                <a:tc>
                  <a:txBody>
                    <a:bodyPr/>
                    <a:lstStyle/>
                    <a:p>
                      <a:pPr marL="0" marR="0" algn="just">
                        <a:lnSpc>
                          <a:spcPct val="150000"/>
                        </a:lnSpc>
                        <a:spcBef>
                          <a:spcPts val="0"/>
                        </a:spcBef>
                        <a:spcAft>
                          <a:spcPts val="0"/>
                        </a:spcAft>
                      </a:pPr>
                      <a:r>
                        <a:rPr lang="vi-VN" sz="3600">
                          <a:solidFill>
                            <a:srgbClr val="000000"/>
                          </a:solidFill>
                          <a:effectLst/>
                          <a:latin typeface="+mn-lt"/>
                          <a:ea typeface="Calibri" panose="020F0502020204030204" pitchFamily="34" charset="0"/>
                        </a:rPr>
                        <a:t>Thiết lập hệ thống cơ quan </a:t>
                      </a:r>
                      <a:r>
                        <a:rPr lang="vi-VN" sz="3600">
                          <a:effectLst/>
                          <a:latin typeface="+mn-lt"/>
                          <a:ea typeface="Calibri" panose="020F0502020204030204" pitchFamily="34" charset="0"/>
                        </a:rPr>
                        <a:t>quản</a:t>
                      </a:r>
                      <a:r>
                        <a:rPr lang="vi-VN" sz="3600">
                          <a:solidFill>
                            <a:srgbClr val="000000"/>
                          </a:solidFill>
                          <a:effectLst/>
                          <a:latin typeface="+mn-lt"/>
                          <a:ea typeface="Calibri" panose="020F0502020204030204" pitchFamily="34" charset="0"/>
                        </a:rPr>
                        <a:t> lí, bảo vệ rừng từ trung ương đến địa phương</a:t>
                      </a:r>
                      <a:endParaRPr lang="en-US" sz="3600">
                        <a:effectLst/>
                        <a:latin typeface="+mn-lt"/>
                        <a:ea typeface="Calibri" panose="020F0502020204030204" pitchFamily="34" charset="0"/>
                      </a:endParaRPr>
                    </a:p>
                  </a:txBody>
                  <a:tcPr marL="44940" marR="449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600"/>
                        </a:spcBef>
                        <a:spcAft>
                          <a:spcPts val="0"/>
                        </a:spcAft>
                      </a:pPr>
                      <a:r>
                        <a:rPr lang="vi-VN" sz="3600" b="1">
                          <a:solidFill>
                            <a:srgbClr val="000000"/>
                          </a:solidFill>
                          <a:effectLst/>
                          <a:latin typeface="+mn-lt"/>
                          <a:ea typeface="Calibri" panose="020F0502020204030204" pitchFamily="34" charset="0"/>
                        </a:rPr>
                        <a:t> </a:t>
                      </a:r>
                      <a:endParaRPr lang="en-US" sz="3600">
                        <a:effectLst/>
                        <a:latin typeface="+mn-lt"/>
                        <a:ea typeface="Calibri" panose="020F0502020204030204" pitchFamily="34" charset="0"/>
                      </a:endParaRPr>
                    </a:p>
                  </a:txBody>
                  <a:tcPr marL="44940" marR="449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87630181"/>
                  </a:ext>
                </a:extLst>
              </a:tr>
            </a:tbl>
          </a:graphicData>
        </a:graphic>
      </p:graphicFrame>
    </p:spTree>
    <p:extLst>
      <p:ext uri="{BB962C8B-B14F-4D97-AF65-F5344CB8AC3E}">
        <p14:creationId xmlns:p14="http://schemas.microsoft.com/office/powerpoint/2010/main" val="241742599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CE34302-919A-F83A-26DC-EE7D7BA85101}"/>
              </a:ext>
            </a:extLst>
          </p:cNvPr>
          <p:cNvGraphicFramePr>
            <a:graphicFrameLocks noGrp="1"/>
          </p:cNvGraphicFramePr>
          <p:nvPr>
            <p:extLst>
              <p:ext uri="{D42A27DB-BD31-4B8C-83A1-F6EECF244321}">
                <p14:modId xmlns:p14="http://schemas.microsoft.com/office/powerpoint/2010/main" val="1646009049"/>
              </p:ext>
            </p:extLst>
          </p:nvPr>
        </p:nvGraphicFramePr>
        <p:xfrm>
          <a:off x="395287" y="266700"/>
          <a:ext cx="17411700" cy="7108213"/>
        </p:xfrm>
        <a:graphic>
          <a:graphicData uri="http://schemas.openxmlformats.org/drawingml/2006/table">
            <a:tbl>
              <a:tblPr bandRow="1"/>
              <a:tblGrid>
                <a:gridCol w="11144250">
                  <a:extLst>
                    <a:ext uri="{9D8B030D-6E8A-4147-A177-3AD203B41FA5}">
                      <a16:colId xmlns:a16="http://schemas.microsoft.com/office/drawing/2014/main" val="2794850119"/>
                    </a:ext>
                  </a:extLst>
                </a:gridCol>
                <a:gridCol w="6267450">
                  <a:extLst>
                    <a:ext uri="{9D8B030D-6E8A-4147-A177-3AD203B41FA5}">
                      <a16:colId xmlns:a16="http://schemas.microsoft.com/office/drawing/2014/main" val="3844490861"/>
                    </a:ext>
                  </a:extLst>
                </a:gridCol>
              </a:tblGrid>
              <a:tr h="901696">
                <a:tc>
                  <a:txBody>
                    <a:bodyPr/>
                    <a:lstStyle/>
                    <a:p>
                      <a:pPr marL="0" marR="0" algn="ctr">
                        <a:lnSpc>
                          <a:spcPct val="100000"/>
                        </a:lnSpc>
                        <a:spcBef>
                          <a:spcPts val="600"/>
                        </a:spcBef>
                        <a:spcAft>
                          <a:spcPts val="0"/>
                        </a:spcAft>
                      </a:pPr>
                      <a:r>
                        <a:rPr lang="vi-VN" sz="3600" b="1">
                          <a:solidFill>
                            <a:srgbClr val="000000"/>
                          </a:solidFill>
                          <a:effectLst/>
                          <a:latin typeface="+mn-lt"/>
                          <a:ea typeface="Calibri" panose="020F0502020204030204" pitchFamily="34" charset="0"/>
                        </a:rPr>
                        <a:t>Tên giải pháp</a:t>
                      </a:r>
                      <a:endParaRPr lang="en-US" sz="3600">
                        <a:effectLst/>
                        <a:latin typeface="+mn-lt"/>
                        <a:ea typeface="Calibri" panose="020F0502020204030204" pitchFamily="34" charset="0"/>
                      </a:endParaRPr>
                    </a:p>
                  </a:txBody>
                  <a:tcPr marL="44940" marR="449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BA90"/>
                    </a:solidFill>
                  </a:tcPr>
                </a:tc>
                <a:tc>
                  <a:txBody>
                    <a:bodyPr/>
                    <a:lstStyle/>
                    <a:p>
                      <a:pPr marL="0" marR="0" algn="ctr">
                        <a:lnSpc>
                          <a:spcPct val="100000"/>
                        </a:lnSpc>
                        <a:spcBef>
                          <a:spcPts val="600"/>
                        </a:spcBef>
                        <a:spcAft>
                          <a:spcPts val="0"/>
                        </a:spcAft>
                      </a:pPr>
                      <a:r>
                        <a:rPr lang="vi-VN" sz="3600" b="1">
                          <a:solidFill>
                            <a:srgbClr val="000000"/>
                          </a:solidFill>
                          <a:effectLst/>
                          <a:latin typeface="+mn-lt"/>
                          <a:ea typeface="Calibri" panose="020F0502020204030204" pitchFamily="34" charset="0"/>
                        </a:rPr>
                        <a:t>Vai trò</a:t>
                      </a:r>
                      <a:endParaRPr lang="en-US" sz="3600">
                        <a:effectLst/>
                        <a:latin typeface="+mn-lt"/>
                        <a:ea typeface="Calibri" panose="020F0502020204030204" pitchFamily="34" charset="0"/>
                      </a:endParaRPr>
                    </a:p>
                  </a:txBody>
                  <a:tcPr marL="44940" marR="449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BA90"/>
                    </a:solidFill>
                  </a:tcPr>
                </a:tc>
                <a:extLst>
                  <a:ext uri="{0D108BD9-81ED-4DB2-BD59-A6C34878D82A}">
                    <a16:rowId xmlns:a16="http://schemas.microsoft.com/office/drawing/2014/main" val="1714815863"/>
                  </a:ext>
                </a:extLst>
              </a:tr>
              <a:tr h="2068839">
                <a:tc>
                  <a:txBody>
                    <a:bodyPr/>
                    <a:lstStyle/>
                    <a:p>
                      <a:pPr marL="0" marR="0" algn="just">
                        <a:lnSpc>
                          <a:spcPct val="150000"/>
                        </a:lnSpc>
                        <a:spcBef>
                          <a:spcPts val="0"/>
                        </a:spcBef>
                        <a:spcAft>
                          <a:spcPts val="0"/>
                        </a:spcAft>
                      </a:pPr>
                      <a:r>
                        <a:rPr lang="vi-VN" sz="3600">
                          <a:solidFill>
                            <a:srgbClr val="000000"/>
                          </a:solidFill>
                          <a:effectLst/>
                          <a:latin typeface="+mn-lt"/>
                          <a:ea typeface="Calibri" panose="020F0502020204030204" pitchFamily="34" charset="0"/>
                        </a:rPr>
                        <a:t>Kiểm soát từng loại rừng thông qua những quy chế pháp lí riêng</a:t>
                      </a:r>
                      <a:endParaRPr lang="en-US" sz="3600">
                        <a:effectLst/>
                        <a:latin typeface="+mn-lt"/>
                        <a:ea typeface="Calibri" panose="020F0502020204030204" pitchFamily="34" charset="0"/>
                      </a:endParaRPr>
                    </a:p>
                  </a:txBody>
                  <a:tcPr marL="44940" marR="449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50000"/>
                        </a:lnSpc>
                        <a:spcBef>
                          <a:spcPts val="600"/>
                        </a:spcBef>
                        <a:spcAft>
                          <a:spcPts val="0"/>
                        </a:spcAft>
                      </a:pPr>
                      <a:r>
                        <a:rPr lang="vi-VN" sz="3600" b="1">
                          <a:solidFill>
                            <a:srgbClr val="000000"/>
                          </a:solidFill>
                          <a:effectLst/>
                          <a:latin typeface="+mn-lt"/>
                          <a:ea typeface="Calibri" panose="020F0502020204030204" pitchFamily="34" charset="0"/>
                        </a:rPr>
                        <a:t> </a:t>
                      </a:r>
                      <a:endParaRPr lang="en-US" sz="3600">
                        <a:effectLst/>
                        <a:latin typeface="+mn-lt"/>
                        <a:ea typeface="Calibri" panose="020F0502020204030204" pitchFamily="34" charset="0"/>
                      </a:endParaRPr>
                    </a:p>
                  </a:txBody>
                  <a:tcPr marL="44940" marR="449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991104226"/>
                  </a:ext>
                </a:extLst>
              </a:tr>
              <a:tr h="2068839">
                <a:tc>
                  <a:txBody>
                    <a:bodyPr/>
                    <a:lstStyle/>
                    <a:p>
                      <a:pPr marL="0" marR="0" algn="just">
                        <a:lnSpc>
                          <a:spcPct val="150000"/>
                        </a:lnSpc>
                        <a:spcBef>
                          <a:spcPts val="0"/>
                        </a:spcBef>
                        <a:spcAft>
                          <a:spcPts val="0"/>
                        </a:spcAft>
                      </a:pPr>
                      <a:r>
                        <a:rPr lang="vi-VN" sz="3600">
                          <a:solidFill>
                            <a:srgbClr val="000000"/>
                          </a:solidFill>
                          <a:effectLst/>
                          <a:latin typeface="+mn-lt"/>
                          <a:ea typeface="Calibri" panose="020F0502020204030204" pitchFamily="34" charset="0"/>
                        </a:rPr>
                        <a:t>Kiểm soát suy thoái </a:t>
                      </a:r>
                      <a:r>
                        <a:rPr lang="vi-VN" sz="3600">
                          <a:effectLst/>
                          <a:latin typeface="+mn-lt"/>
                          <a:ea typeface="Calibri" panose="020F0502020204030204" pitchFamily="34" charset="0"/>
                        </a:rPr>
                        <a:t>động</a:t>
                      </a:r>
                      <a:r>
                        <a:rPr lang="vi-VN" sz="3600">
                          <a:solidFill>
                            <a:srgbClr val="000000"/>
                          </a:solidFill>
                          <a:effectLst/>
                          <a:latin typeface="+mn-lt"/>
                          <a:ea typeface="Calibri" panose="020F0502020204030204" pitchFamily="34" charset="0"/>
                        </a:rPr>
                        <a:t> vật, thực vật rừng hoang dã quý hiếm</a:t>
                      </a:r>
                      <a:endParaRPr lang="en-US" sz="3600">
                        <a:effectLst/>
                        <a:latin typeface="+mn-lt"/>
                        <a:ea typeface="Calibri" panose="020F0502020204030204" pitchFamily="34" charset="0"/>
                      </a:endParaRPr>
                    </a:p>
                  </a:txBody>
                  <a:tcPr marL="44940" marR="449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50000"/>
                        </a:lnSpc>
                        <a:spcBef>
                          <a:spcPts val="600"/>
                        </a:spcBef>
                        <a:spcAft>
                          <a:spcPts val="0"/>
                        </a:spcAft>
                      </a:pPr>
                      <a:r>
                        <a:rPr lang="vi-VN" sz="3600" b="1">
                          <a:solidFill>
                            <a:srgbClr val="000000"/>
                          </a:solidFill>
                          <a:effectLst/>
                          <a:latin typeface="+mn-lt"/>
                          <a:ea typeface="Calibri" panose="020F0502020204030204" pitchFamily="34" charset="0"/>
                        </a:rPr>
                        <a:t> </a:t>
                      </a:r>
                      <a:endParaRPr lang="en-US" sz="3600">
                        <a:effectLst/>
                        <a:latin typeface="+mn-lt"/>
                        <a:ea typeface="Calibri" panose="020F0502020204030204" pitchFamily="34" charset="0"/>
                      </a:endParaRPr>
                    </a:p>
                  </a:txBody>
                  <a:tcPr marL="44940" marR="449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695029771"/>
                  </a:ext>
                </a:extLst>
              </a:tr>
              <a:tr h="2068839">
                <a:tc>
                  <a:txBody>
                    <a:bodyPr/>
                    <a:lstStyle/>
                    <a:p>
                      <a:pPr marL="0" marR="0" algn="just">
                        <a:lnSpc>
                          <a:spcPct val="150000"/>
                        </a:lnSpc>
                        <a:spcBef>
                          <a:spcPts val="0"/>
                        </a:spcBef>
                        <a:spcAft>
                          <a:spcPts val="0"/>
                        </a:spcAft>
                      </a:pPr>
                      <a:r>
                        <a:rPr lang="vi-VN" sz="3600">
                          <a:solidFill>
                            <a:srgbClr val="000000"/>
                          </a:solidFill>
                          <a:effectLst/>
                          <a:latin typeface="+mn-lt"/>
                          <a:ea typeface="Calibri" panose="020F0502020204030204" pitchFamily="34" charset="0"/>
                        </a:rPr>
                        <a:t>Thiết lập hệ thống cơ quan </a:t>
                      </a:r>
                      <a:r>
                        <a:rPr lang="vi-VN" sz="3600">
                          <a:effectLst/>
                          <a:latin typeface="+mn-lt"/>
                          <a:ea typeface="Calibri" panose="020F0502020204030204" pitchFamily="34" charset="0"/>
                        </a:rPr>
                        <a:t>quản</a:t>
                      </a:r>
                      <a:r>
                        <a:rPr lang="vi-VN" sz="3600">
                          <a:solidFill>
                            <a:srgbClr val="000000"/>
                          </a:solidFill>
                          <a:effectLst/>
                          <a:latin typeface="+mn-lt"/>
                          <a:ea typeface="Calibri" panose="020F0502020204030204" pitchFamily="34" charset="0"/>
                        </a:rPr>
                        <a:t> lí, bảo vệ rừng từ trung ương đến địa phương</a:t>
                      </a:r>
                      <a:endParaRPr lang="en-US" sz="3600">
                        <a:effectLst/>
                        <a:latin typeface="+mn-lt"/>
                        <a:ea typeface="Calibri" panose="020F0502020204030204" pitchFamily="34" charset="0"/>
                      </a:endParaRPr>
                    </a:p>
                  </a:txBody>
                  <a:tcPr marL="44940" marR="449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50000"/>
                        </a:lnSpc>
                        <a:spcBef>
                          <a:spcPts val="600"/>
                        </a:spcBef>
                        <a:spcAft>
                          <a:spcPts val="0"/>
                        </a:spcAft>
                      </a:pPr>
                      <a:r>
                        <a:rPr lang="vi-VN" sz="3600" b="1">
                          <a:solidFill>
                            <a:srgbClr val="000000"/>
                          </a:solidFill>
                          <a:effectLst/>
                          <a:latin typeface="+mn-lt"/>
                          <a:ea typeface="Calibri" panose="020F0502020204030204" pitchFamily="34" charset="0"/>
                        </a:rPr>
                        <a:t> </a:t>
                      </a:r>
                      <a:endParaRPr lang="en-US" sz="3600">
                        <a:effectLst/>
                        <a:latin typeface="+mn-lt"/>
                        <a:ea typeface="Calibri" panose="020F0502020204030204" pitchFamily="34" charset="0"/>
                      </a:endParaRPr>
                    </a:p>
                  </a:txBody>
                  <a:tcPr marL="44940" marR="449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087630181"/>
                  </a:ext>
                </a:extLst>
              </a:tr>
            </a:tbl>
          </a:graphicData>
        </a:graphic>
      </p:graphicFrame>
    </p:spTree>
    <p:extLst>
      <p:ext uri="{BB962C8B-B14F-4D97-AF65-F5344CB8AC3E}">
        <p14:creationId xmlns:p14="http://schemas.microsoft.com/office/powerpoint/2010/main" val="3283422403"/>
      </p:ext>
    </p:extLst>
  </p:cSld>
  <p:clrMapOvr>
    <a:masterClrMapping/>
  </p:clrMapOvr>
  <p:transition spd="med">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F78D6BD-A72D-582E-3FB1-5EA16390D927}"/>
              </a:ext>
            </a:extLst>
          </p:cNvPr>
          <p:cNvSpPr/>
          <p:nvPr/>
        </p:nvSpPr>
        <p:spPr>
          <a:xfrm>
            <a:off x="723900" y="666750"/>
            <a:ext cx="16840200" cy="990600"/>
          </a:xfrm>
          <a:prstGeom prst="rect">
            <a:avLst/>
          </a:prstGeom>
          <a:solidFill>
            <a:srgbClr val="B3C4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bg1"/>
                </a:solidFill>
                <a:latin typeface="Arial" panose="020B0604020202020204" pitchFamily="34" charset="0"/>
                <a:cs typeface="Arial" panose="020B0604020202020204" pitchFamily="34" charset="0"/>
              </a:rPr>
              <a:t>MỘT SỐ GIẢI PHÁP KHẮC PHỤC </a:t>
            </a:r>
          </a:p>
        </p:txBody>
      </p:sp>
      <p:sp>
        <p:nvSpPr>
          <p:cNvPr id="4" name="Rectangle: Rounded Corners 3">
            <a:extLst>
              <a:ext uri="{FF2B5EF4-FFF2-40B4-BE49-F238E27FC236}">
                <a16:creationId xmlns:a16="http://schemas.microsoft.com/office/drawing/2014/main" id="{8865F5F0-3077-6C82-BDD6-C85BD172FA55}"/>
              </a:ext>
            </a:extLst>
          </p:cNvPr>
          <p:cNvSpPr/>
          <p:nvPr/>
        </p:nvSpPr>
        <p:spPr>
          <a:xfrm>
            <a:off x="309563" y="3333750"/>
            <a:ext cx="3276600" cy="6229350"/>
          </a:xfrm>
          <a:prstGeom prst="roundRect">
            <a:avLst>
              <a:gd name="adj" fmla="val 9050"/>
            </a:avLst>
          </a:prstGeom>
          <a:solidFill>
            <a:schemeClr val="bg1">
              <a:lumMod val="95000"/>
            </a:schemeClr>
          </a:solidFill>
          <a:ln w="38100">
            <a:solidFill>
              <a:srgbClr val="92D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Lập quy hoạch, kế hoạch bảo vệ và phát triển rừng.</a:t>
            </a:r>
          </a:p>
        </p:txBody>
      </p:sp>
      <p:sp>
        <p:nvSpPr>
          <p:cNvPr id="5" name="Rectangle: Rounded Corners 4">
            <a:extLst>
              <a:ext uri="{FF2B5EF4-FFF2-40B4-BE49-F238E27FC236}">
                <a16:creationId xmlns:a16="http://schemas.microsoft.com/office/drawing/2014/main" id="{824144A6-C36F-D3CD-A223-0D75239BE09C}"/>
              </a:ext>
            </a:extLst>
          </p:cNvPr>
          <p:cNvSpPr/>
          <p:nvPr/>
        </p:nvSpPr>
        <p:spPr>
          <a:xfrm>
            <a:off x="3910013" y="3333750"/>
            <a:ext cx="3276600" cy="6229350"/>
          </a:xfrm>
          <a:prstGeom prst="roundRect">
            <a:avLst>
              <a:gd name="adj" fmla="val 9050"/>
            </a:avLst>
          </a:prstGeom>
          <a:solidFill>
            <a:schemeClr val="bg1">
              <a:lumMod val="95000"/>
            </a:schemeClr>
          </a:solidFill>
          <a:ln w="38100">
            <a:solidFill>
              <a:srgbClr val="92D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Giao, cho thuê và thu hồi rừng, đất trồng rừng</a:t>
            </a:r>
          </a:p>
        </p:txBody>
      </p:sp>
      <p:sp>
        <p:nvSpPr>
          <p:cNvPr id="6" name="Rectangle: Rounded Corners 5">
            <a:extLst>
              <a:ext uri="{FF2B5EF4-FFF2-40B4-BE49-F238E27FC236}">
                <a16:creationId xmlns:a16="http://schemas.microsoft.com/office/drawing/2014/main" id="{1FB78200-71BC-2994-78A3-D0DE55BC168C}"/>
              </a:ext>
            </a:extLst>
          </p:cNvPr>
          <p:cNvSpPr/>
          <p:nvPr/>
        </p:nvSpPr>
        <p:spPr>
          <a:xfrm>
            <a:off x="7510463" y="3333750"/>
            <a:ext cx="3276600" cy="6229350"/>
          </a:xfrm>
          <a:prstGeom prst="roundRect">
            <a:avLst>
              <a:gd name="adj" fmla="val 9050"/>
            </a:avLst>
          </a:prstGeom>
          <a:solidFill>
            <a:schemeClr val="bg1">
              <a:lumMod val="95000"/>
            </a:schemeClr>
          </a:solidFill>
          <a:ln w="38100">
            <a:solidFill>
              <a:srgbClr val="92D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Kiểm soát từng loại rừng thông qua những quy chế pháp lí riêng</a:t>
            </a:r>
          </a:p>
        </p:txBody>
      </p:sp>
      <p:sp>
        <p:nvSpPr>
          <p:cNvPr id="7" name="Rectangle: Rounded Corners 6">
            <a:extLst>
              <a:ext uri="{FF2B5EF4-FFF2-40B4-BE49-F238E27FC236}">
                <a16:creationId xmlns:a16="http://schemas.microsoft.com/office/drawing/2014/main" id="{D8B988DC-A8F1-E248-4F4F-1ED376E918ED}"/>
              </a:ext>
            </a:extLst>
          </p:cNvPr>
          <p:cNvSpPr/>
          <p:nvPr/>
        </p:nvSpPr>
        <p:spPr>
          <a:xfrm>
            <a:off x="11106150" y="3333750"/>
            <a:ext cx="3276600" cy="6229350"/>
          </a:xfrm>
          <a:prstGeom prst="roundRect">
            <a:avLst>
              <a:gd name="adj" fmla="val 9050"/>
            </a:avLst>
          </a:prstGeom>
          <a:solidFill>
            <a:schemeClr val="bg1">
              <a:lumMod val="95000"/>
            </a:schemeClr>
          </a:solidFill>
          <a:ln w="38100">
            <a:solidFill>
              <a:srgbClr val="92D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Kiểm soát suy thoái động vật, thực vật rừng hoang dã quý hiếm</a:t>
            </a:r>
          </a:p>
        </p:txBody>
      </p:sp>
      <p:sp>
        <p:nvSpPr>
          <p:cNvPr id="8" name="Rectangle: Rounded Corners 7">
            <a:extLst>
              <a:ext uri="{FF2B5EF4-FFF2-40B4-BE49-F238E27FC236}">
                <a16:creationId xmlns:a16="http://schemas.microsoft.com/office/drawing/2014/main" id="{D029CDA5-23EA-378E-F489-190BB4C48694}"/>
              </a:ext>
            </a:extLst>
          </p:cNvPr>
          <p:cNvSpPr/>
          <p:nvPr/>
        </p:nvSpPr>
        <p:spPr>
          <a:xfrm>
            <a:off x="14701837" y="3333750"/>
            <a:ext cx="3276600" cy="6229350"/>
          </a:xfrm>
          <a:prstGeom prst="roundRect">
            <a:avLst>
              <a:gd name="adj" fmla="val 9050"/>
            </a:avLst>
          </a:prstGeom>
          <a:solidFill>
            <a:schemeClr val="bg1">
              <a:lumMod val="95000"/>
            </a:schemeClr>
          </a:solidFill>
          <a:ln w="38100">
            <a:solidFill>
              <a:srgbClr val="92D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Thiết lập hệ thống cơ quan quản lí, bảo vệ rừng từ trung ương đến địa phương</a:t>
            </a:r>
            <a:endParaRPr lang="en-US" sz="3800">
              <a:solidFill>
                <a:schemeClr val="tx1"/>
              </a:solidFill>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96470EFD-3B79-E266-270F-7DCCEB5FA67F}"/>
              </a:ext>
            </a:extLst>
          </p:cNvPr>
          <p:cNvCxnSpPr>
            <a:cxnSpLocks/>
          </p:cNvCxnSpPr>
          <p:nvPr/>
        </p:nvCxnSpPr>
        <p:spPr>
          <a:xfrm rot="5400000">
            <a:off x="4705349" y="-1104900"/>
            <a:ext cx="1676400" cy="7200900"/>
          </a:xfrm>
          <a:prstGeom prst="bentConnector3">
            <a:avLst>
              <a:gd name="adj1" fmla="val 50000"/>
            </a:avLst>
          </a:prstGeom>
          <a:ln w="38100">
            <a:solidFill>
              <a:srgbClr val="005B57"/>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F06CA0F-68DE-7C47-B939-18E823CC4A17}"/>
              </a:ext>
            </a:extLst>
          </p:cNvPr>
          <p:cNvCxnSpPr>
            <a:cxnSpLocks/>
          </p:cNvCxnSpPr>
          <p:nvPr/>
        </p:nvCxnSpPr>
        <p:spPr>
          <a:xfrm rot="5400000">
            <a:off x="6505574" y="695325"/>
            <a:ext cx="1676400" cy="3600450"/>
          </a:xfrm>
          <a:prstGeom prst="bentConnector3">
            <a:avLst>
              <a:gd name="adj1" fmla="val 50000"/>
            </a:avLst>
          </a:prstGeom>
          <a:ln w="38100">
            <a:solidFill>
              <a:srgbClr val="005B57"/>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7B0D5B7-9CA6-3AEA-1890-32DEC8610795}"/>
              </a:ext>
            </a:extLst>
          </p:cNvPr>
          <p:cNvCxnSpPr>
            <a:cxnSpLocks/>
          </p:cNvCxnSpPr>
          <p:nvPr/>
        </p:nvCxnSpPr>
        <p:spPr>
          <a:xfrm>
            <a:off x="9143999" y="1657350"/>
            <a:ext cx="0" cy="1676400"/>
          </a:xfrm>
          <a:prstGeom prst="line">
            <a:avLst/>
          </a:prstGeom>
          <a:ln w="38100">
            <a:solidFill>
              <a:srgbClr val="005B57"/>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3FD34AE-1054-87E6-FCCC-A79C06CC9FAF}"/>
              </a:ext>
            </a:extLst>
          </p:cNvPr>
          <p:cNvCxnSpPr>
            <a:cxnSpLocks/>
            <a:stCxn id="3" idx="2"/>
            <a:endCxn id="7" idx="0"/>
          </p:cNvCxnSpPr>
          <p:nvPr/>
        </p:nvCxnSpPr>
        <p:spPr>
          <a:xfrm rot="16200000" flipH="1">
            <a:off x="10106025" y="695325"/>
            <a:ext cx="1676400" cy="3600450"/>
          </a:xfrm>
          <a:prstGeom prst="bentConnector3">
            <a:avLst>
              <a:gd name="adj1" fmla="val 50000"/>
            </a:avLst>
          </a:prstGeom>
          <a:ln w="38100">
            <a:solidFill>
              <a:srgbClr val="005B57"/>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630EB00-A3D0-810A-C376-452B9C59C3C4}"/>
              </a:ext>
            </a:extLst>
          </p:cNvPr>
          <p:cNvCxnSpPr>
            <a:cxnSpLocks/>
            <a:stCxn id="3" idx="2"/>
            <a:endCxn id="8" idx="0"/>
          </p:cNvCxnSpPr>
          <p:nvPr/>
        </p:nvCxnSpPr>
        <p:spPr>
          <a:xfrm rot="16200000" flipH="1">
            <a:off x="11903868" y="-1102519"/>
            <a:ext cx="1676400" cy="7196137"/>
          </a:xfrm>
          <a:prstGeom prst="bentConnector3">
            <a:avLst>
              <a:gd name="adj1" fmla="val 50000"/>
            </a:avLst>
          </a:prstGeom>
          <a:ln w="38100">
            <a:solidFill>
              <a:srgbClr val="005B5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2219814"/>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
                                        <p:tgtEl>
                                          <p:spTgt spid="10"/>
                                        </p:tgtEl>
                                      </p:cBhvr>
                                    </p:animEffect>
                                  </p:childTnLst>
                                </p:cTn>
                              </p:par>
                              <p:par>
                                <p:cTn id="12" presetID="22" presetClass="entr" presetSubtype="1"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up)">
                                      <p:cBhvr>
                                        <p:cTn id="14" dur="500"/>
                                        <p:tgtEl>
                                          <p:spTgt spid="11"/>
                                        </p:tgtEl>
                                      </p:cBhvr>
                                    </p:animEffect>
                                  </p:childTnLst>
                                </p:cTn>
                              </p:par>
                              <p:par>
                                <p:cTn id="15" presetID="22" presetClass="entr" presetSubtype="1"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par>
                                <p:cTn id="18" presetID="22" presetClass="entr" presetSubtype="1"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up)">
                                      <p:cBhvr>
                                        <p:cTn id="20" dur="500"/>
                                        <p:tgtEl>
                                          <p:spTgt spid="17"/>
                                        </p:tgtEl>
                                      </p:cBhvr>
                                    </p:animEffect>
                                  </p:childTnLst>
                                </p:cTn>
                              </p:par>
                              <p:par>
                                <p:cTn id="21" presetID="22" presetClass="entr" presetSubtype="1"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childTnLst>
                          </p:cTn>
                        </p:par>
                        <p:par>
                          <p:cTn id="24" fill="hold">
                            <p:stCondLst>
                              <p:cond delay="1000"/>
                            </p:stCondLst>
                            <p:childTnLst>
                              <p:par>
                                <p:cTn id="25" presetID="16" presetClass="entr" presetSubtype="21"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arn(inVertical)">
                                      <p:cBhvr>
                                        <p:cTn id="36" dur="500"/>
                                        <p:tgtEl>
                                          <p:spTgt spid="7"/>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arn(inVertical)">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5F6771-C575-15E8-55B7-E25EF9620ED6}"/>
              </a:ext>
            </a:extLst>
          </p:cNvPr>
          <p:cNvSpPr/>
          <p:nvPr/>
        </p:nvSpPr>
        <p:spPr>
          <a:xfrm>
            <a:off x="1276350" y="-9258300"/>
            <a:ext cx="16840200" cy="990600"/>
          </a:xfrm>
          <a:prstGeom prst="rect">
            <a:avLst/>
          </a:prstGeom>
          <a:solidFill>
            <a:srgbClr val="B3C4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bg1"/>
                </a:solidFill>
                <a:latin typeface="Arial" panose="020B0604020202020204" pitchFamily="34" charset="0"/>
                <a:cs typeface="Arial" panose="020B0604020202020204" pitchFamily="34" charset="0"/>
              </a:rPr>
              <a:t>MỘT SỐ GIẢI PHÁP KHẮC PHỤC </a:t>
            </a:r>
          </a:p>
        </p:txBody>
      </p:sp>
      <p:sp>
        <p:nvSpPr>
          <p:cNvPr id="3" name="Rectangle: Rounded Corners 2">
            <a:extLst>
              <a:ext uri="{FF2B5EF4-FFF2-40B4-BE49-F238E27FC236}">
                <a16:creationId xmlns:a16="http://schemas.microsoft.com/office/drawing/2014/main" id="{422A7F53-1771-CAB3-C7BC-8C2C05C74DEC}"/>
              </a:ext>
            </a:extLst>
          </p:cNvPr>
          <p:cNvSpPr/>
          <p:nvPr/>
        </p:nvSpPr>
        <p:spPr>
          <a:xfrm>
            <a:off x="838200" y="1647825"/>
            <a:ext cx="3048000" cy="6991350"/>
          </a:xfrm>
          <a:prstGeom prst="roundRect">
            <a:avLst>
              <a:gd name="adj" fmla="val 9050"/>
            </a:avLst>
          </a:prstGeom>
          <a:solidFill>
            <a:schemeClr val="bg1">
              <a:lumMod val="95000"/>
            </a:schemeClr>
          </a:solidFill>
          <a:ln w="38100">
            <a:solidFill>
              <a:srgbClr val="92D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1"/>
                </a:solidFill>
                <a:latin typeface="Arial" panose="020B0604020202020204" pitchFamily="34" charset="0"/>
                <a:cs typeface="Arial" panose="020B0604020202020204" pitchFamily="34" charset="0"/>
              </a:rPr>
              <a:t>Lập quy hoạch, kế hoạch bảo vệ và phát triển rừng.</a:t>
            </a:r>
          </a:p>
        </p:txBody>
      </p:sp>
      <p:sp>
        <p:nvSpPr>
          <p:cNvPr id="4" name="Rectangle: Rounded Corners 3">
            <a:extLst>
              <a:ext uri="{FF2B5EF4-FFF2-40B4-BE49-F238E27FC236}">
                <a16:creationId xmlns:a16="http://schemas.microsoft.com/office/drawing/2014/main" id="{319D6EBB-03E9-1BC6-1319-7514E09DC2CB}"/>
              </a:ext>
            </a:extLst>
          </p:cNvPr>
          <p:cNvSpPr/>
          <p:nvPr/>
        </p:nvSpPr>
        <p:spPr>
          <a:xfrm>
            <a:off x="4457700" y="-6591300"/>
            <a:ext cx="3276600" cy="6229350"/>
          </a:xfrm>
          <a:prstGeom prst="roundRect">
            <a:avLst>
              <a:gd name="adj" fmla="val 9050"/>
            </a:avLst>
          </a:prstGeom>
          <a:solidFill>
            <a:schemeClr val="bg1">
              <a:lumMod val="95000"/>
            </a:schemeClr>
          </a:solidFill>
          <a:ln w="38100">
            <a:solidFill>
              <a:srgbClr val="92D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Giao, cho thuê và thu hồi rừng, đất trồng rừng</a:t>
            </a:r>
          </a:p>
        </p:txBody>
      </p:sp>
      <p:sp>
        <p:nvSpPr>
          <p:cNvPr id="5" name="Rectangle: Rounded Corners 4">
            <a:extLst>
              <a:ext uri="{FF2B5EF4-FFF2-40B4-BE49-F238E27FC236}">
                <a16:creationId xmlns:a16="http://schemas.microsoft.com/office/drawing/2014/main" id="{95789F42-B468-DF6A-4392-F066FDAB50B0}"/>
              </a:ext>
            </a:extLst>
          </p:cNvPr>
          <p:cNvSpPr/>
          <p:nvPr/>
        </p:nvSpPr>
        <p:spPr>
          <a:xfrm>
            <a:off x="8058150" y="-6591300"/>
            <a:ext cx="3276600" cy="6229350"/>
          </a:xfrm>
          <a:prstGeom prst="roundRect">
            <a:avLst>
              <a:gd name="adj" fmla="val 9050"/>
            </a:avLst>
          </a:prstGeom>
          <a:solidFill>
            <a:schemeClr val="bg1">
              <a:lumMod val="95000"/>
            </a:schemeClr>
          </a:solidFill>
          <a:ln w="38100">
            <a:solidFill>
              <a:srgbClr val="92D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Kiểm soát từng loại rừng thông qua những quy chế pháp lí riêng</a:t>
            </a:r>
          </a:p>
        </p:txBody>
      </p:sp>
      <p:sp>
        <p:nvSpPr>
          <p:cNvPr id="6" name="Rectangle: Rounded Corners 5">
            <a:extLst>
              <a:ext uri="{FF2B5EF4-FFF2-40B4-BE49-F238E27FC236}">
                <a16:creationId xmlns:a16="http://schemas.microsoft.com/office/drawing/2014/main" id="{E5FC42CE-245C-E5D2-C491-9B1013AE23F9}"/>
              </a:ext>
            </a:extLst>
          </p:cNvPr>
          <p:cNvSpPr/>
          <p:nvPr/>
        </p:nvSpPr>
        <p:spPr>
          <a:xfrm>
            <a:off x="11658600" y="-6591300"/>
            <a:ext cx="3276600" cy="6229350"/>
          </a:xfrm>
          <a:prstGeom prst="roundRect">
            <a:avLst>
              <a:gd name="adj" fmla="val 9050"/>
            </a:avLst>
          </a:prstGeom>
          <a:solidFill>
            <a:schemeClr val="bg1">
              <a:lumMod val="95000"/>
            </a:schemeClr>
          </a:solidFill>
          <a:ln w="38100">
            <a:solidFill>
              <a:srgbClr val="92D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Kiểm soát suy thoái động vật, thực vật rừng hoang dã quý hiếm</a:t>
            </a:r>
          </a:p>
        </p:txBody>
      </p:sp>
      <p:sp>
        <p:nvSpPr>
          <p:cNvPr id="7" name="Rectangle: Rounded Corners 6">
            <a:extLst>
              <a:ext uri="{FF2B5EF4-FFF2-40B4-BE49-F238E27FC236}">
                <a16:creationId xmlns:a16="http://schemas.microsoft.com/office/drawing/2014/main" id="{5117D91F-A6BD-715D-422E-E078A3ECF495}"/>
              </a:ext>
            </a:extLst>
          </p:cNvPr>
          <p:cNvSpPr/>
          <p:nvPr/>
        </p:nvSpPr>
        <p:spPr>
          <a:xfrm>
            <a:off x="15254287" y="-6591300"/>
            <a:ext cx="3276600" cy="6229350"/>
          </a:xfrm>
          <a:prstGeom prst="roundRect">
            <a:avLst>
              <a:gd name="adj" fmla="val 9050"/>
            </a:avLst>
          </a:prstGeom>
          <a:solidFill>
            <a:schemeClr val="bg1">
              <a:lumMod val="95000"/>
            </a:schemeClr>
          </a:solidFill>
          <a:ln w="38100">
            <a:solidFill>
              <a:srgbClr val="92D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Thiết lập hệ thống cơ quan quản lí, bảo vệ rừng từ trung ương đến địa phương</a:t>
            </a:r>
            <a:endParaRPr lang="en-US" sz="3800">
              <a:solidFill>
                <a:schemeClr val="tx1"/>
              </a:solidFill>
              <a:latin typeface="Arial" panose="020B0604020202020204" pitchFamily="34" charset="0"/>
              <a:cs typeface="Arial" panose="020B0604020202020204" pitchFamily="34" charset="0"/>
            </a:endParaRPr>
          </a:p>
        </p:txBody>
      </p:sp>
      <p:cxnSp>
        <p:nvCxnSpPr>
          <p:cNvPr id="8" name="Straight Connector 9">
            <a:extLst>
              <a:ext uri="{FF2B5EF4-FFF2-40B4-BE49-F238E27FC236}">
                <a16:creationId xmlns:a16="http://schemas.microsoft.com/office/drawing/2014/main" id="{7ADF4252-CC08-8B22-1989-BEE4FB3F216B}"/>
              </a:ext>
            </a:extLst>
          </p:cNvPr>
          <p:cNvCxnSpPr>
            <a:cxnSpLocks/>
            <a:stCxn id="2" idx="2"/>
            <a:endCxn id="3" idx="0"/>
          </p:cNvCxnSpPr>
          <p:nvPr/>
        </p:nvCxnSpPr>
        <p:spPr>
          <a:xfrm rot="5400000">
            <a:off x="1071563" y="-6977063"/>
            <a:ext cx="9915525" cy="7334250"/>
          </a:xfrm>
          <a:prstGeom prst="bentConnector3">
            <a:avLst>
              <a:gd name="adj1" fmla="val 50000"/>
            </a:avLst>
          </a:prstGeom>
          <a:ln w="38100">
            <a:solidFill>
              <a:srgbClr val="005B57"/>
            </a:solidFill>
          </a:ln>
        </p:spPr>
        <p:style>
          <a:lnRef idx="1">
            <a:schemeClr val="accent1"/>
          </a:lnRef>
          <a:fillRef idx="0">
            <a:schemeClr val="accent1"/>
          </a:fillRef>
          <a:effectRef idx="0">
            <a:schemeClr val="accent1"/>
          </a:effectRef>
          <a:fontRef idx="minor">
            <a:schemeClr val="tx1"/>
          </a:fontRef>
        </p:style>
      </p:cxnSp>
      <p:cxnSp>
        <p:nvCxnSpPr>
          <p:cNvPr id="9" name="Straight Connector 10">
            <a:extLst>
              <a:ext uri="{FF2B5EF4-FFF2-40B4-BE49-F238E27FC236}">
                <a16:creationId xmlns:a16="http://schemas.microsoft.com/office/drawing/2014/main" id="{7E42E76D-D72F-D81A-46BB-E2E342B2ADD1}"/>
              </a:ext>
            </a:extLst>
          </p:cNvPr>
          <p:cNvCxnSpPr>
            <a:cxnSpLocks/>
            <a:stCxn id="2" idx="2"/>
            <a:endCxn id="4" idx="0"/>
          </p:cNvCxnSpPr>
          <p:nvPr/>
        </p:nvCxnSpPr>
        <p:spPr>
          <a:xfrm rot="5400000">
            <a:off x="7058025" y="-9229725"/>
            <a:ext cx="1676400" cy="3600450"/>
          </a:xfrm>
          <a:prstGeom prst="bentConnector3">
            <a:avLst>
              <a:gd name="adj1" fmla="val 50000"/>
            </a:avLst>
          </a:prstGeom>
          <a:ln w="38100">
            <a:solidFill>
              <a:srgbClr val="005B57"/>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CC578A2-FE99-84E3-8F36-0CE519722211}"/>
              </a:ext>
            </a:extLst>
          </p:cNvPr>
          <p:cNvCxnSpPr>
            <a:cxnSpLocks/>
            <a:stCxn id="2" idx="2"/>
            <a:endCxn id="5" idx="0"/>
          </p:cNvCxnSpPr>
          <p:nvPr/>
        </p:nvCxnSpPr>
        <p:spPr>
          <a:xfrm>
            <a:off x="9696450" y="-8267700"/>
            <a:ext cx="0" cy="1676400"/>
          </a:xfrm>
          <a:prstGeom prst="line">
            <a:avLst/>
          </a:prstGeom>
          <a:ln w="38100">
            <a:solidFill>
              <a:srgbClr val="005B57"/>
            </a:solidFill>
          </a:ln>
        </p:spPr>
        <p:style>
          <a:lnRef idx="1">
            <a:schemeClr val="accent1"/>
          </a:lnRef>
          <a:fillRef idx="0">
            <a:schemeClr val="accent1"/>
          </a:fillRef>
          <a:effectRef idx="0">
            <a:schemeClr val="accent1"/>
          </a:effectRef>
          <a:fontRef idx="minor">
            <a:schemeClr val="tx1"/>
          </a:fontRef>
        </p:style>
      </p:cxnSp>
      <p:cxnSp>
        <p:nvCxnSpPr>
          <p:cNvPr id="11" name="Straight Connector 16">
            <a:extLst>
              <a:ext uri="{FF2B5EF4-FFF2-40B4-BE49-F238E27FC236}">
                <a16:creationId xmlns:a16="http://schemas.microsoft.com/office/drawing/2014/main" id="{0C8D13B7-FFA6-E868-BF0F-8D83B9D9E683}"/>
              </a:ext>
            </a:extLst>
          </p:cNvPr>
          <p:cNvCxnSpPr>
            <a:cxnSpLocks/>
            <a:stCxn id="2" idx="2"/>
            <a:endCxn id="6" idx="0"/>
          </p:cNvCxnSpPr>
          <p:nvPr/>
        </p:nvCxnSpPr>
        <p:spPr>
          <a:xfrm rot="16200000" flipH="1">
            <a:off x="10658475" y="-9229725"/>
            <a:ext cx="1676400" cy="3600450"/>
          </a:xfrm>
          <a:prstGeom prst="bentConnector3">
            <a:avLst>
              <a:gd name="adj1" fmla="val 50000"/>
            </a:avLst>
          </a:prstGeom>
          <a:ln w="38100">
            <a:solidFill>
              <a:srgbClr val="005B57"/>
            </a:solidFill>
          </a:ln>
        </p:spPr>
        <p:style>
          <a:lnRef idx="1">
            <a:schemeClr val="accent1"/>
          </a:lnRef>
          <a:fillRef idx="0">
            <a:schemeClr val="accent1"/>
          </a:fillRef>
          <a:effectRef idx="0">
            <a:schemeClr val="accent1"/>
          </a:effectRef>
          <a:fontRef idx="minor">
            <a:schemeClr val="tx1"/>
          </a:fontRef>
        </p:style>
      </p:cxnSp>
      <p:cxnSp>
        <p:nvCxnSpPr>
          <p:cNvPr id="12" name="Straight Connector 19">
            <a:extLst>
              <a:ext uri="{FF2B5EF4-FFF2-40B4-BE49-F238E27FC236}">
                <a16:creationId xmlns:a16="http://schemas.microsoft.com/office/drawing/2014/main" id="{0F6A4C9A-E51D-0E05-A505-6A0190149EAC}"/>
              </a:ext>
            </a:extLst>
          </p:cNvPr>
          <p:cNvCxnSpPr>
            <a:cxnSpLocks/>
            <a:stCxn id="2" idx="2"/>
            <a:endCxn id="7" idx="0"/>
          </p:cNvCxnSpPr>
          <p:nvPr/>
        </p:nvCxnSpPr>
        <p:spPr>
          <a:xfrm rot="16200000" flipH="1">
            <a:off x="12456318" y="-11027569"/>
            <a:ext cx="1676400" cy="7196137"/>
          </a:xfrm>
          <a:prstGeom prst="bentConnector3">
            <a:avLst>
              <a:gd name="adj1" fmla="val 50000"/>
            </a:avLst>
          </a:prstGeom>
          <a:ln w="38100">
            <a:solidFill>
              <a:srgbClr val="005B57"/>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5920938F-1F10-B671-4328-7F28021A630E}"/>
              </a:ext>
            </a:extLst>
          </p:cNvPr>
          <p:cNvSpPr txBox="1"/>
          <p:nvPr/>
        </p:nvSpPr>
        <p:spPr>
          <a:xfrm>
            <a:off x="4533900" y="1194756"/>
            <a:ext cx="12877800" cy="7878439"/>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800"/>
              <a:t>Phù hợp với chiến lược, quy hoạch tổng thể phát triển kinh tế - xã hội, quốc phòng – an ninh; phù hợp với quy hoạch sử dụng đất.</a:t>
            </a:r>
          </a:p>
          <a:p>
            <a:pPr marL="571500" indent="-571500" algn="just">
              <a:lnSpc>
                <a:spcPct val="150000"/>
              </a:lnSpc>
              <a:buFont typeface="Arial" panose="020B0604020202020204" pitchFamily="34" charset="0"/>
              <a:buChar char="•"/>
            </a:pPr>
            <a:r>
              <a:rPr lang="vi-VN" sz="3800"/>
              <a:t>Đảm bảo tính thống nhất, đồng bộ đối với quy hoạch, kế hoạch bảo vệ rừng của các cấp; đảm bảo dân chủ, công khai.</a:t>
            </a:r>
          </a:p>
          <a:p>
            <a:pPr marL="571500" indent="-571500" algn="just">
              <a:lnSpc>
                <a:spcPct val="150000"/>
              </a:lnSpc>
              <a:buFont typeface="Arial" panose="020B0604020202020204" pitchFamily="34" charset="0"/>
              <a:buChar char="•"/>
            </a:pPr>
            <a:r>
              <a:rPr lang="vi-VN" sz="3800"/>
              <a:t>Đảm bảo khai thác, sử dụng tiết kiệm, bền vững, có hiệu quả tài nguyên rừng, đất rừng, bảo vệ hệ sinh thái rừng, bảo vệ di tích lịch sử, văn hóa và danh lam thắng cảnh.</a:t>
            </a:r>
          </a:p>
        </p:txBody>
      </p:sp>
      <p:sp>
        <p:nvSpPr>
          <p:cNvPr id="40" name="Rectangle 39">
            <a:extLst>
              <a:ext uri="{FF2B5EF4-FFF2-40B4-BE49-F238E27FC236}">
                <a16:creationId xmlns:a16="http://schemas.microsoft.com/office/drawing/2014/main" id="{089F798D-95DA-3CFD-CE2C-C8670B599A09}"/>
              </a:ext>
            </a:extLst>
          </p:cNvPr>
          <p:cNvSpPr/>
          <p:nvPr/>
        </p:nvSpPr>
        <p:spPr>
          <a:xfrm>
            <a:off x="0" y="0"/>
            <a:ext cx="400051" cy="400051"/>
          </a:xfrm>
          <a:prstGeom prst="rect">
            <a:avLst/>
          </a:prstGeom>
          <a:solidFill>
            <a:srgbClr val="F8E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3A1EEA73-8D65-D4CF-F816-D03C03FA4A1B}"/>
              </a:ext>
            </a:extLst>
          </p:cNvPr>
          <p:cNvSpPr/>
          <p:nvPr/>
        </p:nvSpPr>
        <p:spPr>
          <a:xfrm>
            <a:off x="0" y="9886949"/>
            <a:ext cx="400051" cy="400051"/>
          </a:xfrm>
          <a:prstGeom prst="rect">
            <a:avLst/>
          </a:prstGeom>
          <a:solidFill>
            <a:srgbClr val="F8E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15CC21A5-F5D0-EB13-916C-A339E37F126E}"/>
              </a:ext>
            </a:extLst>
          </p:cNvPr>
          <p:cNvSpPr/>
          <p:nvPr/>
        </p:nvSpPr>
        <p:spPr>
          <a:xfrm>
            <a:off x="17887949" y="-1"/>
            <a:ext cx="400051" cy="400051"/>
          </a:xfrm>
          <a:prstGeom prst="rect">
            <a:avLst/>
          </a:prstGeom>
          <a:solidFill>
            <a:srgbClr val="F8E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E394368B-C7A7-08B3-3C52-147671BBEBCF}"/>
              </a:ext>
            </a:extLst>
          </p:cNvPr>
          <p:cNvSpPr/>
          <p:nvPr/>
        </p:nvSpPr>
        <p:spPr>
          <a:xfrm>
            <a:off x="17887948" y="9870598"/>
            <a:ext cx="400051" cy="400051"/>
          </a:xfrm>
          <a:prstGeom prst="rect">
            <a:avLst/>
          </a:prstGeom>
          <a:solidFill>
            <a:srgbClr val="F8E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1263651"/>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a:extLst>
              <a:ext uri="{FF2B5EF4-FFF2-40B4-BE49-F238E27FC236}">
                <a16:creationId xmlns:a16="http://schemas.microsoft.com/office/drawing/2014/main" id="{5920938F-1F10-B671-4328-7F28021A630E}"/>
              </a:ext>
            </a:extLst>
          </p:cNvPr>
          <p:cNvSpPr txBox="1"/>
          <p:nvPr/>
        </p:nvSpPr>
        <p:spPr>
          <a:xfrm>
            <a:off x="735807" y="638928"/>
            <a:ext cx="12751593" cy="4369786"/>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800"/>
              <a:t>Giúp nâng cao sự gắn bó, quyền lợi và trách nhiệm của chủ đất, chủ rừng. </a:t>
            </a:r>
            <a:endParaRPr lang="en-US" sz="3800"/>
          </a:p>
          <a:p>
            <a:pPr marL="571500" indent="-571500" algn="just">
              <a:lnSpc>
                <a:spcPct val="150000"/>
              </a:lnSpc>
              <a:buFont typeface="Arial" panose="020B0604020202020204" pitchFamily="34" charset="0"/>
              <a:buChar char="•"/>
            </a:pPr>
            <a:r>
              <a:rPr lang="vi-VN" sz="3800"/>
              <a:t>Nâng cao khả năng khai thác, sử dụng tối đa tiềm năng đất lâm nghiệp trong phát triển kinh tế, trồng rừng sản xuất, khai thác rừng trồng.</a:t>
            </a:r>
          </a:p>
        </p:txBody>
      </p:sp>
      <p:sp>
        <p:nvSpPr>
          <p:cNvPr id="40" name="Rectangle 39">
            <a:extLst>
              <a:ext uri="{FF2B5EF4-FFF2-40B4-BE49-F238E27FC236}">
                <a16:creationId xmlns:a16="http://schemas.microsoft.com/office/drawing/2014/main" id="{089F798D-95DA-3CFD-CE2C-C8670B599A09}"/>
              </a:ext>
            </a:extLst>
          </p:cNvPr>
          <p:cNvSpPr/>
          <p:nvPr/>
        </p:nvSpPr>
        <p:spPr>
          <a:xfrm>
            <a:off x="0" y="0"/>
            <a:ext cx="400051" cy="400051"/>
          </a:xfrm>
          <a:prstGeom prst="rect">
            <a:avLst/>
          </a:prstGeom>
          <a:solidFill>
            <a:srgbClr val="F8E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3A1EEA73-8D65-D4CF-F816-D03C03FA4A1B}"/>
              </a:ext>
            </a:extLst>
          </p:cNvPr>
          <p:cNvSpPr/>
          <p:nvPr/>
        </p:nvSpPr>
        <p:spPr>
          <a:xfrm>
            <a:off x="0" y="9886949"/>
            <a:ext cx="400051" cy="400051"/>
          </a:xfrm>
          <a:prstGeom prst="rect">
            <a:avLst/>
          </a:prstGeom>
          <a:solidFill>
            <a:srgbClr val="F8E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15CC21A5-F5D0-EB13-916C-A339E37F126E}"/>
              </a:ext>
            </a:extLst>
          </p:cNvPr>
          <p:cNvSpPr/>
          <p:nvPr/>
        </p:nvSpPr>
        <p:spPr>
          <a:xfrm>
            <a:off x="17887949" y="-1"/>
            <a:ext cx="400051" cy="400051"/>
          </a:xfrm>
          <a:prstGeom prst="rect">
            <a:avLst/>
          </a:prstGeom>
          <a:solidFill>
            <a:srgbClr val="F8E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E394368B-C7A7-08B3-3C52-147671BBEBCF}"/>
              </a:ext>
            </a:extLst>
          </p:cNvPr>
          <p:cNvSpPr/>
          <p:nvPr/>
        </p:nvSpPr>
        <p:spPr>
          <a:xfrm>
            <a:off x="17887948" y="9870598"/>
            <a:ext cx="400051" cy="400051"/>
          </a:xfrm>
          <a:prstGeom prst="rect">
            <a:avLst/>
          </a:prstGeom>
          <a:solidFill>
            <a:srgbClr val="F8E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8025DF4-4824-59F3-A921-095C7C82F8E5}"/>
              </a:ext>
            </a:extLst>
          </p:cNvPr>
          <p:cNvSpPr/>
          <p:nvPr/>
        </p:nvSpPr>
        <p:spPr>
          <a:xfrm>
            <a:off x="147638" y="-9791700"/>
            <a:ext cx="16840200" cy="990600"/>
          </a:xfrm>
          <a:prstGeom prst="rect">
            <a:avLst/>
          </a:prstGeom>
          <a:solidFill>
            <a:srgbClr val="B3C4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bg1"/>
                </a:solidFill>
                <a:latin typeface="Arial" panose="020B0604020202020204" pitchFamily="34" charset="0"/>
                <a:cs typeface="Arial" panose="020B0604020202020204" pitchFamily="34" charset="0"/>
              </a:rPr>
              <a:t>MỘT SỐ GIẢI PHÁP KHẮC PHỤC </a:t>
            </a:r>
          </a:p>
        </p:txBody>
      </p:sp>
      <p:sp>
        <p:nvSpPr>
          <p:cNvPr id="14" name="Rectangle: Rounded Corners 13">
            <a:extLst>
              <a:ext uri="{FF2B5EF4-FFF2-40B4-BE49-F238E27FC236}">
                <a16:creationId xmlns:a16="http://schemas.microsoft.com/office/drawing/2014/main" id="{90034083-29B6-0232-15BD-E4F3D1C71EA1}"/>
              </a:ext>
            </a:extLst>
          </p:cNvPr>
          <p:cNvSpPr/>
          <p:nvPr/>
        </p:nvSpPr>
        <p:spPr>
          <a:xfrm>
            <a:off x="-271462" y="-7124700"/>
            <a:ext cx="3276600" cy="6229350"/>
          </a:xfrm>
          <a:prstGeom prst="roundRect">
            <a:avLst>
              <a:gd name="adj" fmla="val 9050"/>
            </a:avLst>
          </a:prstGeom>
          <a:solidFill>
            <a:schemeClr val="bg1">
              <a:lumMod val="95000"/>
            </a:schemeClr>
          </a:solidFill>
          <a:ln w="38100">
            <a:solidFill>
              <a:srgbClr val="92D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Lập quy hoạch, kế hoạch bảo vệ và phát triển rừng.</a:t>
            </a:r>
          </a:p>
        </p:txBody>
      </p:sp>
      <p:sp>
        <p:nvSpPr>
          <p:cNvPr id="15" name="Rectangle: Rounded Corners 14">
            <a:extLst>
              <a:ext uri="{FF2B5EF4-FFF2-40B4-BE49-F238E27FC236}">
                <a16:creationId xmlns:a16="http://schemas.microsoft.com/office/drawing/2014/main" id="{7C2FC95E-DE28-E191-C2FC-261BBBCDF819}"/>
              </a:ext>
            </a:extLst>
          </p:cNvPr>
          <p:cNvSpPr/>
          <p:nvPr/>
        </p:nvSpPr>
        <p:spPr>
          <a:xfrm>
            <a:off x="13975556" y="1447800"/>
            <a:ext cx="3576637" cy="7391400"/>
          </a:xfrm>
          <a:prstGeom prst="roundRect">
            <a:avLst>
              <a:gd name="adj" fmla="val 9050"/>
            </a:avLst>
          </a:prstGeom>
          <a:solidFill>
            <a:schemeClr val="bg1">
              <a:lumMod val="95000"/>
            </a:schemeClr>
          </a:solidFill>
          <a:ln w="38100">
            <a:solidFill>
              <a:srgbClr val="92D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1"/>
                </a:solidFill>
                <a:latin typeface="Arial" panose="020B0604020202020204" pitchFamily="34" charset="0"/>
                <a:cs typeface="Arial" panose="020B0604020202020204" pitchFamily="34" charset="0"/>
              </a:rPr>
              <a:t>Giao, cho thuê và thu hồi rừng, đất trồng rừng</a:t>
            </a:r>
          </a:p>
        </p:txBody>
      </p:sp>
      <p:sp>
        <p:nvSpPr>
          <p:cNvPr id="16" name="Rectangle: Rounded Corners 15">
            <a:extLst>
              <a:ext uri="{FF2B5EF4-FFF2-40B4-BE49-F238E27FC236}">
                <a16:creationId xmlns:a16="http://schemas.microsoft.com/office/drawing/2014/main" id="{A4791C08-5587-AECD-9FA6-F83DF589B9EE}"/>
              </a:ext>
            </a:extLst>
          </p:cNvPr>
          <p:cNvSpPr/>
          <p:nvPr/>
        </p:nvSpPr>
        <p:spPr>
          <a:xfrm>
            <a:off x="6929438" y="-7124700"/>
            <a:ext cx="3276600" cy="6229350"/>
          </a:xfrm>
          <a:prstGeom prst="roundRect">
            <a:avLst>
              <a:gd name="adj" fmla="val 9050"/>
            </a:avLst>
          </a:prstGeom>
          <a:solidFill>
            <a:schemeClr val="bg1">
              <a:lumMod val="95000"/>
            </a:schemeClr>
          </a:solidFill>
          <a:ln w="38100">
            <a:solidFill>
              <a:srgbClr val="92D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Kiểm soát từng loại rừng thông qua những quy chế pháp lí riêng</a:t>
            </a:r>
          </a:p>
        </p:txBody>
      </p:sp>
      <p:sp>
        <p:nvSpPr>
          <p:cNvPr id="17" name="Rectangle: Rounded Corners 16">
            <a:extLst>
              <a:ext uri="{FF2B5EF4-FFF2-40B4-BE49-F238E27FC236}">
                <a16:creationId xmlns:a16="http://schemas.microsoft.com/office/drawing/2014/main" id="{9B2FA256-6E56-460B-6988-94D7C53A10DA}"/>
              </a:ext>
            </a:extLst>
          </p:cNvPr>
          <p:cNvSpPr/>
          <p:nvPr/>
        </p:nvSpPr>
        <p:spPr>
          <a:xfrm>
            <a:off x="10529888" y="-7124700"/>
            <a:ext cx="3276600" cy="6229350"/>
          </a:xfrm>
          <a:prstGeom prst="roundRect">
            <a:avLst>
              <a:gd name="adj" fmla="val 9050"/>
            </a:avLst>
          </a:prstGeom>
          <a:solidFill>
            <a:schemeClr val="bg1">
              <a:lumMod val="95000"/>
            </a:schemeClr>
          </a:solidFill>
          <a:ln w="38100">
            <a:solidFill>
              <a:srgbClr val="92D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Kiểm soát suy thoái động vật, thực vật rừng hoang dã quý hiếm</a:t>
            </a:r>
          </a:p>
        </p:txBody>
      </p:sp>
      <p:sp>
        <p:nvSpPr>
          <p:cNvPr id="18" name="Rectangle: Rounded Corners 17">
            <a:extLst>
              <a:ext uri="{FF2B5EF4-FFF2-40B4-BE49-F238E27FC236}">
                <a16:creationId xmlns:a16="http://schemas.microsoft.com/office/drawing/2014/main" id="{518210E5-6DF4-DBBC-469B-BF9DB45ADE17}"/>
              </a:ext>
            </a:extLst>
          </p:cNvPr>
          <p:cNvSpPr/>
          <p:nvPr/>
        </p:nvSpPr>
        <p:spPr>
          <a:xfrm>
            <a:off x="14125575" y="-7124700"/>
            <a:ext cx="3276600" cy="6229350"/>
          </a:xfrm>
          <a:prstGeom prst="roundRect">
            <a:avLst>
              <a:gd name="adj" fmla="val 9050"/>
            </a:avLst>
          </a:prstGeom>
          <a:solidFill>
            <a:schemeClr val="bg1">
              <a:lumMod val="95000"/>
            </a:schemeClr>
          </a:solidFill>
          <a:ln w="38100">
            <a:solidFill>
              <a:srgbClr val="92D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Thiết lập hệ thống cơ quan quản lí, bảo vệ rừng từ trung ương đến địa phương</a:t>
            </a:r>
            <a:endParaRPr lang="en-US" sz="3800">
              <a:solidFill>
                <a:schemeClr val="tx1"/>
              </a:solidFill>
              <a:latin typeface="Arial" panose="020B0604020202020204" pitchFamily="34" charset="0"/>
              <a:cs typeface="Arial" panose="020B0604020202020204" pitchFamily="34" charset="0"/>
            </a:endParaRPr>
          </a:p>
        </p:txBody>
      </p:sp>
      <p:cxnSp>
        <p:nvCxnSpPr>
          <p:cNvPr id="19" name="Straight Connector 9">
            <a:extLst>
              <a:ext uri="{FF2B5EF4-FFF2-40B4-BE49-F238E27FC236}">
                <a16:creationId xmlns:a16="http://schemas.microsoft.com/office/drawing/2014/main" id="{3F768ED8-B011-4D0B-16F0-47B6A209220D}"/>
              </a:ext>
            </a:extLst>
          </p:cNvPr>
          <p:cNvCxnSpPr>
            <a:stCxn id="13" idx="2"/>
            <a:endCxn id="14" idx="0"/>
          </p:cNvCxnSpPr>
          <p:nvPr/>
        </p:nvCxnSpPr>
        <p:spPr>
          <a:xfrm rot="5400000">
            <a:off x="4129088" y="-11563350"/>
            <a:ext cx="1676400" cy="7200900"/>
          </a:xfrm>
          <a:prstGeom prst="bentConnector3">
            <a:avLst>
              <a:gd name="adj1" fmla="val 50000"/>
            </a:avLst>
          </a:prstGeom>
          <a:ln w="38100">
            <a:solidFill>
              <a:srgbClr val="005B57"/>
            </a:solidFill>
          </a:ln>
        </p:spPr>
        <p:style>
          <a:lnRef idx="1">
            <a:schemeClr val="accent1"/>
          </a:lnRef>
          <a:fillRef idx="0">
            <a:schemeClr val="accent1"/>
          </a:fillRef>
          <a:effectRef idx="0">
            <a:schemeClr val="accent1"/>
          </a:effectRef>
          <a:fontRef idx="minor">
            <a:schemeClr val="tx1"/>
          </a:fontRef>
        </p:style>
      </p:cxnSp>
      <p:cxnSp>
        <p:nvCxnSpPr>
          <p:cNvPr id="20" name="Straight Connector 10">
            <a:extLst>
              <a:ext uri="{FF2B5EF4-FFF2-40B4-BE49-F238E27FC236}">
                <a16:creationId xmlns:a16="http://schemas.microsoft.com/office/drawing/2014/main" id="{086B6321-5685-58E9-68F9-CCB41E0CF907}"/>
              </a:ext>
            </a:extLst>
          </p:cNvPr>
          <p:cNvCxnSpPr>
            <a:cxnSpLocks/>
            <a:stCxn id="13" idx="2"/>
            <a:endCxn id="15" idx="0"/>
          </p:cNvCxnSpPr>
          <p:nvPr/>
        </p:nvCxnSpPr>
        <p:spPr>
          <a:xfrm rot="16200000" flipH="1">
            <a:off x="7041356" y="-7274719"/>
            <a:ext cx="10248900" cy="7196137"/>
          </a:xfrm>
          <a:prstGeom prst="bentConnector3">
            <a:avLst>
              <a:gd name="adj1" fmla="val 50000"/>
            </a:avLst>
          </a:prstGeom>
          <a:ln w="38100">
            <a:solidFill>
              <a:srgbClr val="005B57"/>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34F5055-0A88-A4AE-59CA-CAC4A4936015}"/>
              </a:ext>
            </a:extLst>
          </p:cNvPr>
          <p:cNvCxnSpPr>
            <a:cxnSpLocks/>
            <a:stCxn id="13" idx="2"/>
            <a:endCxn id="16" idx="0"/>
          </p:cNvCxnSpPr>
          <p:nvPr/>
        </p:nvCxnSpPr>
        <p:spPr>
          <a:xfrm>
            <a:off x="8567738" y="-8801100"/>
            <a:ext cx="0" cy="1676400"/>
          </a:xfrm>
          <a:prstGeom prst="line">
            <a:avLst/>
          </a:prstGeom>
          <a:ln w="38100">
            <a:solidFill>
              <a:srgbClr val="005B57"/>
            </a:solidFill>
          </a:ln>
        </p:spPr>
        <p:style>
          <a:lnRef idx="1">
            <a:schemeClr val="accent1"/>
          </a:lnRef>
          <a:fillRef idx="0">
            <a:schemeClr val="accent1"/>
          </a:fillRef>
          <a:effectRef idx="0">
            <a:schemeClr val="accent1"/>
          </a:effectRef>
          <a:fontRef idx="minor">
            <a:schemeClr val="tx1"/>
          </a:fontRef>
        </p:style>
      </p:cxnSp>
      <p:cxnSp>
        <p:nvCxnSpPr>
          <p:cNvPr id="22" name="Straight Connector 16">
            <a:extLst>
              <a:ext uri="{FF2B5EF4-FFF2-40B4-BE49-F238E27FC236}">
                <a16:creationId xmlns:a16="http://schemas.microsoft.com/office/drawing/2014/main" id="{D0ABA0FC-CB4D-007C-0AFB-4C962D784D8E}"/>
              </a:ext>
            </a:extLst>
          </p:cNvPr>
          <p:cNvCxnSpPr>
            <a:cxnSpLocks/>
            <a:stCxn id="13" idx="2"/>
            <a:endCxn id="17" idx="0"/>
          </p:cNvCxnSpPr>
          <p:nvPr/>
        </p:nvCxnSpPr>
        <p:spPr>
          <a:xfrm rot="16200000" flipH="1">
            <a:off x="9529763" y="-9763125"/>
            <a:ext cx="1676400" cy="3600450"/>
          </a:xfrm>
          <a:prstGeom prst="bentConnector3">
            <a:avLst>
              <a:gd name="adj1" fmla="val 50000"/>
            </a:avLst>
          </a:prstGeom>
          <a:ln w="38100">
            <a:solidFill>
              <a:srgbClr val="005B57"/>
            </a:solidFill>
          </a:ln>
        </p:spPr>
        <p:style>
          <a:lnRef idx="1">
            <a:schemeClr val="accent1"/>
          </a:lnRef>
          <a:fillRef idx="0">
            <a:schemeClr val="accent1"/>
          </a:fillRef>
          <a:effectRef idx="0">
            <a:schemeClr val="accent1"/>
          </a:effectRef>
          <a:fontRef idx="minor">
            <a:schemeClr val="tx1"/>
          </a:fontRef>
        </p:style>
      </p:cxnSp>
      <p:cxnSp>
        <p:nvCxnSpPr>
          <p:cNvPr id="23" name="Straight Connector 19">
            <a:extLst>
              <a:ext uri="{FF2B5EF4-FFF2-40B4-BE49-F238E27FC236}">
                <a16:creationId xmlns:a16="http://schemas.microsoft.com/office/drawing/2014/main" id="{A13D4FF4-7253-7429-F42B-9F8874CF9ABF}"/>
              </a:ext>
            </a:extLst>
          </p:cNvPr>
          <p:cNvCxnSpPr>
            <a:cxnSpLocks/>
            <a:stCxn id="13" idx="2"/>
            <a:endCxn id="18" idx="0"/>
          </p:cNvCxnSpPr>
          <p:nvPr/>
        </p:nvCxnSpPr>
        <p:spPr>
          <a:xfrm rot="16200000" flipH="1">
            <a:off x="11327606" y="-11560969"/>
            <a:ext cx="1676400" cy="7196137"/>
          </a:xfrm>
          <a:prstGeom prst="bentConnector3">
            <a:avLst>
              <a:gd name="adj1" fmla="val 50000"/>
            </a:avLst>
          </a:prstGeom>
          <a:ln w="38100">
            <a:solidFill>
              <a:srgbClr val="005B57"/>
            </a:solidFill>
          </a:ln>
        </p:spPr>
        <p:style>
          <a:lnRef idx="1">
            <a:schemeClr val="accent1"/>
          </a:lnRef>
          <a:fillRef idx="0">
            <a:schemeClr val="accent1"/>
          </a:fillRef>
          <a:effectRef idx="0">
            <a:schemeClr val="accent1"/>
          </a:effectRef>
          <a:fontRef idx="minor">
            <a:schemeClr val="tx1"/>
          </a:fontRef>
        </p:style>
      </p:cxnSp>
      <p:grpSp>
        <p:nvGrpSpPr>
          <p:cNvPr id="62" name="Group 61">
            <a:extLst>
              <a:ext uri="{FF2B5EF4-FFF2-40B4-BE49-F238E27FC236}">
                <a16:creationId xmlns:a16="http://schemas.microsoft.com/office/drawing/2014/main" id="{AF2F7F19-B777-9DA8-3359-30C609E17DA8}"/>
              </a:ext>
            </a:extLst>
          </p:cNvPr>
          <p:cNvGrpSpPr/>
          <p:nvPr/>
        </p:nvGrpSpPr>
        <p:grpSpPr>
          <a:xfrm>
            <a:off x="1058466" y="5295900"/>
            <a:ext cx="11962210" cy="4625143"/>
            <a:chOff x="1058466" y="5434805"/>
            <a:chExt cx="11962210" cy="4625143"/>
          </a:xfrm>
        </p:grpSpPr>
        <p:pic>
          <p:nvPicPr>
            <p:cNvPr id="11266" name="Picture 2" descr="Hiệu quả từ giao đất, giao rừng cho cộng đồng và hộ gia đình">
              <a:extLst>
                <a:ext uri="{FF2B5EF4-FFF2-40B4-BE49-F238E27FC236}">
                  <a16:creationId xmlns:a16="http://schemas.microsoft.com/office/drawing/2014/main" id="{0DB162C6-CD43-970C-7DDC-29130155CA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8466" y="5439569"/>
              <a:ext cx="5870972" cy="3913981"/>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Thuê đất rừng sản xuất như thế nào?">
              <a:extLst>
                <a:ext uri="{FF2B5EF4-FFF2-40B4-BE49-F238E27FC236}">
                  <a16:creationId xmlns:a16="http://schemas.microsoft.com/office/drawing/2014/main" id="{A342F58F-7648-F585-9D7C-0D528E9045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9704" y="5434805"/>
              <a:ext cx="5870972" cy="3913981"/>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id="{BAF38250-B143-706E-B49C-EDA6EFF2270B}"/>
                </a:ext>
              </a:extLst>
            </p:cNvPr>
            <p:cNvSpPr txBox="1"/>
            <p:nvPr/>
          </p:nvSpPr>
          <p:spPr>
            <a:xfrm>
              <a:off x="2155031" y="9505950"/>
              <a:ext cx="9982200" cy="553998"/>
            </a:xfrm>
            <a:prstGeom prst="rect">
              <a:avLst/>
            </a:prstGeom>
            <a:noFill/>
          </p:spPr>
          <p:txBody>
            <a:bodyPr wrap="square" rtlCol="0">
              <a:spAutoFit/>
            </a:bodyPr>
            <a:lstStyle/>
            <a:p>
              <a:pPr algn="ctr"/>
              <a:r>
                <a:rPr lang="en-US" sz="3000" i="1">
                  <a:solidFill>
                    <a:srgbClr val="0070C0"/>
                  </a:solidFill>
                  <a:latin typeface="Arial" panose="020B0604020202020204" pitchFamily="34" charset="0"/>
                  <a:cs typeface="Arial" panose="020B0604020202020204" pitchFamily="34" charset="0"/>
                </a:rPr>
                <a:t>Hiệu quả từ phương án giao đất trồng rừng cho hộ dân </a:t>
              </a:r>
            </a:p>
          </p:txBody>
        </p:sp>
      </p:grpSp>
    </p:spTree>
    <p:extLst>
      <p:ext uri="{BB962C8B-B14F-4D97-AF65-F5344CB8AC3E}">
        <p14:creationId xmlns:p14="http://schemas.microsoft.com/office/powerpoint/2010/main" val="1808127777"/>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right)">
                                      <p:cBhvr>
                                        <p:cTn id="7" dur="500"/>
                                        <p:tgtEl>
                                          <p:spTgt spid="38"/>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randombar(horizontal)">
                                      <p:cBhvr>
                                        <p:cTn id="11"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798745E-584F-E8CF-AC34-EAC167A5F2E7}"/>
              </a:ext>
            </a:extLst>
          </p:cNvPr>
          <p:cNvSpPr/>
          <p:nvPr/>
        </p:nvSpPr>
        <p:spPr>
          <a:xfrm>
            <a:off x="0" y="0"/>
            <a:ext cx="400051" cy="400051"/>
          </a:xfrm>
          <a:prstGeom prst="rect">
            <a:avLst/>
          </a:prstGeom>
          <a:solidFill>
            <a:srgbClr val="F8E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E587114-9E0A-4A7C-F3AF-CEC4752C3DE6}"/>
              </a:ext>
            </a:extLst>
          </p:cNvPr>
          <p:cNvSpPr/>
          <p:nvPr/>
        </p:nvSpPr>
        <p:spPr>
          <a:xfrm>
            <a:off x="0" y="9886949"/>
            <a:ext cx="400051" cy="400051"/>
          </a:xfrm>
          <a:prstGeom prst="rect">
            <a:avLst/>
          </a:prstGeom>
          <a:solidFill>
            <a:srgbClr val="F8E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DE47B4C-AA2B-824A-A941-A8A070955E45}"/>
              </a:ext>
            </a:extLst>
          </p:cNvPr>
          <p:cNvSpPr/>
          <p:nvPr/>
        </p:nvSpPr>
        <p:spPr>
          <a:xfrm>
            <a:off x="17887949" y="-1"/>
            <a:ext cx="400051" cy="400051"/>
          </a:xfrm>
          <a:prstGeom prst="rect">
            <a:avLst/>
          </a:prstGeom>
          <a:solidFill>
            <a:srgbClr val="F8E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FF45A92-E98D-A52A-2E43-3542BCB17C2A}"/>
              </a:ext>
            </a:extLst>
          </p:cNvPr>
          <p:cNvSpPr/>
          <p:nvPr/>
        </p:nvSpPr>
        <p:spPr>
          <a:xfrm>
            <a:off x="17887948" y="9870598"/>
            <a:ext cx="400051" cy="400051"/>
          </a:xfrm>
          <a:prstGeom prst="rect">
            <a:avLst/>
          </a:prstGeom>
          <a:solidFill>
            <a:srgbClr val="F8E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BCD0F6F-B57E-AA7C-5932-E1009BD1FF9C}"/>
              </a:ext>
            </a:extLst>
          </p:cNvPr>
          <p:cNvSpPr/>
          <p:nvPr/>
        </p:nvSpPr>
        <p:spPr>
          <a:xfrm>
            <a:off x="716757" y="-10172700"/>
            <a:ext cx="16840200" cy="990600"/>
          </a:xfrm>
          <a:prstGeom prst="rect">
            <a:avLst/>
          </a:prstGeom>
          <a:solidFill>
            <a:srgbClr val="B3C4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bg1"/>
                </a:solidFill>
                <a:latin typeface="Arial" panose="020B0604020202020204" pitchFamily="34" charset="0"/>
                <a:cs typeface="Arial" panose="020B0604020202020204" pitchFamily="34" charset="0"/>
              </a:rPr>
              <a:t>MỘT SỐ GIẢI PHÁP KHẮC PHỤC </a:t>
            </a:r>
          </a:p>
        </p:txBody>
      </p:sp>
      <p:sp>
        <p:nvSpPr>
          <p:cNvPr id="7" name="Rectangle: Rounded Corners 6">
            <a:extLst>
              <a:ext uri="{FF2B5EF4-FFF2-40B4-BE49-F238E27FC236}">
                <a16:creationId xmlns:a16="http://schemas.microsoft.com/office/drawing/2014/main" id="{6482121E-562E-6094-162B-7B5E81EB34C4}"/>
              </a:ext>
            </a:extLst>
          </p:cNvPr>
          <p:cNvSpPr/>
          <p:nvPr/>
        </p:nvSpPr>
        <p:spPr>
          <a:xfrm>
            <a:off x="297657" y="-7505700"/>
            <a:ext cx="3276600" cy="6229350"/>
          </a:xfrm>
          <a:prstGeom prst="roundRect">
            <a:avLst>
              <a:gd name="adj" fmla="val 9050"/>
            </a:avLst>
          </a:prstGeom>
          <a:solidFill>
            <a:schemeClr val="bg1">
              <a:lumMod val="95000"/>
            </a:schemeClr>
          </a:solidFill>
          <a:ln w="38100">
            <a:solidFill>
              <a:srgbClr val="92D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Lập quy hoạch, kế hoạch bảo vệ và phát triển rừng.</a:t>
            </a:r>
          </a:p>
        </p:txBody>
      </p:sp>
      <p:sp>
        <p:nvSpPr>
          <p:cNvPr id="8" name="Rectangle: Rounded Corners 7">
            <a:extLst>
              <a:ext uri="{FF2B5EF4-FFF2-40B4-BE49-F238E27FC236}">
                <a16:creationId xmlns:a16="http://schemas.microsoft.com/office/drawing/2014/main" id="{7CBBBD06-E6A5-67ED-5952-649E90FF9C52}"/>
              </a:ext>
            </a:extLst>
          </p:cNvPr>
          <p:cNvSpPr/>
          <p:nvPr/>
        </p:nvSpPr>
        <p:spPr>
          <a:xfrm>
            <a:off x="3898107" y="-7505700"/>
            <a:ext cx="3276600" cy="6229350"/>
          </a:xfrm>
          <a:prstGeom prst="roundRect">
            <a:avLst>
              <a:gd name="adj" fmla="val 9050"/>
            </a:avLst>
          </a:prstGeom>
          <a:solidFill>
            <a:schemeClr val="bg1">
              <a:lumMod val="95000"/>
            </a:schemeClr>
          </a:solidFill>
          <a:ln w="38100">
            <a:solidFill>
              <a:srgbClr val="92D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Giao, cho thuê và thu hồi rừng, đất trồng rừng</a:t>
            </a:r>
          </a:p>
        </p:txBody>
      </p:sp>
      <p:sp>
        <p:nvSpPr>
          <p:cNvPr id="9" name="Rectangle: Rounded Corners 8">
            <a:extLst>
              <a:ext uri="{FF2B5EF4-FFF2-40B4-BE49-F238E27FC236}">
                <a16:creationId xmlns:a16="http://schemas.microsoft.com/office/drawing/2014/main" id="{0977BFDE-0577-8BFD-6B28-E9D707932B53}"/>
              </a:ext>
            </a:extLst>
          </p:cNvPr>
          <p:cNvSpPr/>
          <p:nvPr/>
        </p:nvSpPr>
        <p:spPr>
          <a:xfrm>
            <a:off x="847725" y="876300"/>
            <a:ext cx="16592549" cy="1447800"/>
          </a:xfrm>
          <a:prstGeom prst="roundRect">
            <a:avLst>
              <a:gd name="adj" fmla="val 9050"/>
            </a:avLst>
          </a:prstGeom>
          <a:solidFill>
            <a:schemeClr val="bg1">
              <a:lumMod val="95000"/>
            </a:schemeClr>
          </a:solidFill>
          <a:ln w="38100">
            <a:solidFill>
              <a:srgbClr val="92D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Kiểm soát từng loại rừng thông qua những quy chế pháp lí riêng</a:t>
            </a:r>
          </a:p>
        </p:txBody>
      </p:sp>
      <p:sp>
        <p:nvSpPr>
          <p:cNvPr id="10" name="Rectangle: Rounded Corners 9">
            <a:extLst>
              <a:ext uri="{FF2B5EF4-FFF2-40B4-BE49-F238E27FC236}">
                <a16:creationId xmlns:a16="http://schemas.microsoft.com/office/drawing/2014/main" id="{B4890A4A-5BF9-30E9-B4DD-5F982A3FD580}"/>
              </a:ext>
            </a:extLst>
          </p:cNvPr>
          <p:cNvSpPr/>
          <p:nvPr/>
        </p:nvSpPr>
        <p:spPr>
          <a:xfrm>
            <a:off x="11099007" y="-7505700"/>
            <a:ext cx="3276600" cy="6229350"/>
          </a:xfrm>
          <a:prstGeom prst="roundRect">
            <a:avLst>
              <a:gd name="adj" fmla="val 9050"/>
            </a:avLst>
          </a:prstGeom>
          <a:solidFill>
            <a:schemeClr val="bg1">
              <a:lumMod val="95000"/>
            </a:schemeClr>
          </a:solidFill>
          <a:ln w="38100">
            <a:solidFill>
              <a:srgbClr val="92D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Kiểm soát suy thoái động vật, thực vật rừng hoang dã quý hiếm</a:t>
            </a:r>
          </a:p>
        </p:txBody>
      </p:sp>
      <p:sp>
        <p:nvSpPr>
          <p:cNvPr id="11" name="Rectangle: Rounded Corners 10">
            <a:extLst>
              <a:ext uri="{FF2B5EF4-FFF2-40B4-BE49-F238E27FC236}">
                <a16:creationId xmlns:a16="http://schemas.microsoft.com/office/drawing/2014/main" id="{0297B5D4-B707-C690-F403-B06566F35DCE}"/>
              </a:ext>
            </a:extLst>
          </p:cNvPr>
          <p:cNvSpPr/>
          <p:nvPr/>
        </p:nvSpPr>
        <p:spPr>
          <a:xfrm>
            <a:off x="14694694" y="-7505700"/>
            <a:ext cx="3276600" cy="6229350"/>
          </a:xfrm>
          <a:prstGeom prst="roundRect">
            <a:avLst>
              <a:gd name="adj" fmla="val 9050"/>
            </a:avLst>
          </a:prstGeom>
          <a:solidFill>
            <a:schemeClr val="bg1">
              <a:lumMod val="95000"/>
            </a:schemeClr>
          </a:solidFill>
          <a:ln w="38100">
            <a:solidFill>
              <a:srgbClr val="92D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Thiết lập hệ thống cơ quan quản lí, bảo vệ rừng từ trung ương đến địa phương</a:t>
            </a:r>
            <a:endParaRPr lang="en-US" sz="3800">
              <a:solidFill>
                <a:schemeClr val="tx1"/>
              </a:solidFill>
              <a:latin typeface="Arial" panose="020B0604020202020204" pitchFamily="34" charset="0"/>
              <a:cs typeface="Arial" panose="020B0604020202020204" pitchFamily="34" charset="0"/>
            </a:endParaRPr>
          </a:p>
        </p:txBody>
      </p:sp>
      <p:cxnSp>
        <p:nvCxnSpPr>
          <p:cNvPr id="12" name="Straight Connector 9">
            <a:extLst>
              <a:ext uri="{FF2B5EF4-FFF2-40B4-BE49-F238E27FC236}">
                <a16:creationId xmlns:a16="http://schemas.microsoft.com/office/drawing/2014/main" id="{80B76B8D-244F-F9F3-792A-94D01BF96395}"/>
              </a:ext>
            </a:extLst>
          </p:cNvPr>
          <p:cNvCxnSpPr>
            <a:stCxn id="6" idx="2"/>
            <a:endCxn id="7" idx="0"/>
          </p:cNvCxnSpPr>
          <p:nvPr/>
        </p:nvCxnSpPr>
        <p:spPr>
          <a:xfrm rot="5400000">
            <a:off x="4698207" y="-11944350"/>
            <a:ext cx="1676400" cy="7200900"/>
          </a:xfrm>
          <a:prstGeom prst="bentConnector3">
            <a:avLst>
              <a:gd name="adj1" fmla="val 50000"/>
            </a:avLst>
          </a:prstGeom>
          <a:ln w="38100">
            <a:solidFill>
              <a:srgbClr val="005B57"/>
            </a:solidFill>
          </a:ln>
        </p:spPr>
        <p:style>
          <a:lnRef idx="1">
            <a:schemeClr val="accent1"/>
          </a:lnRef>
          <a:fillRef idx="0">
            <a:schemeClr val="accent1"/>
          </a:fillRef>
          <a:effectRef idx="0">
            <a:schemeClr val="accent1"/>
          </a:effectRef>
          <a:fontRef idx="minor">
            <a:schemeClr val="tx1"/>
          </a:fontRef>
        </p:style>
      </p:cxnSp>
      <p:cxnSp>
        <p:nvCxnSpPr>
          <p:cNvPr id="13" name="Straight Connector 10">
            <a:extLst>
              <a:ext uri="{FF2B5EF4-FFF2-40B4-BE49-F238E27FC236}">
                <a16:creationId xmlns:a16="http://schemas.microsoft.com/office/drawing/2014/main" id="{247BD022-7381-B188-4025-1B5399339C12}"/>
              </a:ext>
            </a:extLst>
          </p:cNvPr>
          <p:cNvCxnSpPr>
            <a:cxnSpLocks/>
            <a:stCxn id="6" idx="2"/>
            <a:endCxn id="8" idx="0"/>
          </p:cNvCxnSpPr>
          <p:nvPr/>
        </p:nvCxnSpPr>
        <p:spPr>
          <a:xfrm rot="5400000">
            <a:off x="6498432" y="-10144125"/>
            <a:ext cx="1676400" cy="3600450"/>
          </a:xfrm>
          <a:prstGeom prst="bentConnector3">
            <a:avLst>
              <a:gd name="adj1" fmla="val 50000"/>
            </a:avLst>
          </a:prstGeom>
          <a:ln w="38100">
            <a:solidFill>
              <a:srgbClr val="005B57"/>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B64C05A-6C11-4D0D-A06A-EF6E214C6ABC}"/>
              </a:ext>
            </a:extLst>
          </p:cNvPr>
          <p:cNvCxnSpPr>
            <a:cxnSpLocks/>
            <a:stCxn id="6" idx="2"/>
            <a:endCxn id="9" idx="0"/>
          </p:cNvCxnSpPr>
          <p:nvPr/>
        </p:nvCxnSpPr>
        <p:spPr>
          <a:xfrm>
            <a:off x="9136857" y="-9182100"/>
            <a:ext cx="7143" cy="10058400"/>
          </a:xfrm>
          <a:prstGeom prst="line">
            <a:avLst/>
          </a:prstGeom>
          <a:ln w="38100">
            <a:solidFill>
              <a:srgbClr val="005B57"/>
            </a:solidFill>
          </a:ln>
        </p:spPr>
        <p:style>
          <a:lnRef idx="1">
            <a:schemeClr val="accent1"/>
          </a:lnRef>
          <a:fillRef idx="0">
            <a:schemeClr val="accent1"/>
          </a:fillRef>
          <a:effectRef idx="0">
            <a:schemeClr val="accent1"/>
          </a:effectRef>
          <a:fontRef idx="minor">
            <a:schemeClr val="tx1"/>
          </a:fontRef>
        </p:style>
      </p:cxnSp>
      <p:cxnSp>
        <p:nvCxnSpPr>
          <p:cNvPr id="15" name="Straight Connector 16">
            <a:extLst>
              <a:ext uri="{FF2B5EF4-FFF2-40B4-BE49-F238E27FC236}">
                <a16:creationId xmlns:a16="http://schemas.microsoft.com/office/drawing/2014/main" id="{E05BF2E3-2236-E443-D41B-C96FE1406295}"/>
              </a:ext>
            </a:extLst>
          </p:cNvPr>
          <p:cNvCxnSpPr>
            <a:cxnSpLocks/>
            <a:stCxn id="6" idx="2"/>
            <a:endCxn id="10" idx="0"/>
          </p:cNvCxnSpPr>
          <p:nvPr/>
        </p:nvCxnSpPr>
        <p:spPr>
          <a:xfrm rot="16200000" flipH="1">
            <a:off x="10098882" y="-10144125"/>
            <a:ext cx="1676400" cy="3600450"/>
          </a:xfrm>
          <a:prstGeom prst="bentConnector3">
            <a:avLst>
              <a:gd name="adj1" fmla="val 50000"/>
            </a:avLst>
          </a:prstGeom>
          <a:ln w="38100">
            <a:solidFill>
              <a:srgbClr val="005B57"/>
            </a:solidFill>
          </a:ln>
        </p:spPr>
        <p:style>
          <a:lnRef idx="1">
            <a:schemeClr val="accent1"/>
          </a:lnRef>
          <a:fillRef idx="0">
            <a:schemeClr val="accent1"/>
          </a:fillRef>
          <a:effectRef idx="0">
            <a:schemeClr val="accent1"/>
          </a:effectRef>
          <a:fontRef idx="minor">
            <a:schemeClr val="tx1"/>
          </a:fontRef>
        </p:style>
      </p:cxnSp>
      <p:cxnSp>
        <p:nvCxnSpPr>
          <p:cNvPr id="16" name="Straight Connector 19">
            <a:extLst>
              <a:ext uri="{FF2B5EF4-FFF2-40B4-BE49-F238E27FC236}">
                <a16:creationId xmlns:a16="http://schemas.microsoft.com/office/drawing/2014/main" id="{4985A226-7E72-4580-08B5-676997380971}"/>
              </a:ext>
            </a:extLst>
          </p:cNvPr>
          <p:cNvCxnSpPr>
            <a:cxnSpLocks/>
            <a:stCxn id="6" idx="2"/>
            <a:endCxn id="11" idx="0"/>
          </p:cNvCxnSpPr>
          <p:nvPr/>
        </p:nvCxnSpPr>
        <p:spPr>
          <a:xfrm rot="16200000" flipH="1">
            <a:off x="11896725" y="-11941969"/>
            <a:ext cx="1676400" cy="7196137"/>
          </a:xfrm>
          <a:prstGeom prst="bentConnector3">
            <a:avLst>
              <a:gd name="adj1" fmla="val 50000"/>
            </a:avLst>
          </a:prstGeom>
          <a:ln w="38100">
            <a:solidFill>
              <a:srgbClr val="005B57"/>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E4389A01-6C72-404F-71BB-A800624B562C}"/>
              </a:ext>
            </a:extLst>
          </p:cNvPr>
          <p:cNvSpPr txBox="1"/>
          <p:nvPr/>
        </p:nvSpPr>
        <p:spPr>
          <a:xfrm>
            <a:off x="847725" y="3286588"/>
            <a:ext cx="7112793" cy="6124112"/>
          </a:xfrm>
          <a:prstGeom prst="rect">
            <a:avLst/>
          </a:prstGeom>
          <a:noFill/>
        </p:spPr>
        <p:txBody>
          <a:bodyPr wrap="square">
            <a:spAutoFit/>
          </a:bodyPr>
          <a:lstStyle/>
          <a:p>
            <a:pPr algn="just">
              <a:lnSpc>
                <a:spcPct val="150000"/>
              </a:lnSpc>
            </a:pPr>
            <a:r>
              <a:rPr lang="en-US" sz="3800">
                <a:latin typeface="Arial" panose="020B0604020202020204" pitchFamily="34" charset="0"/>
                <a:cs typeface="Arial" panose="020B0604020202020204" pitchFamily="34" charset="0"/>
              </a:rPr>
              <a:t>Giúp chủ rừng, các tổ chức, cá nhân khai thác và sử dụng rừng sẽ tự kiểm soát suy thoái rừng, đảm bảo phát triển bền vững vốn rừng quốc gia, đảm bảo sự đa dạng của các loại rừng theo thời gian.</a:t>
            </a:r>
          </a:p>
        </p:txBody>
      </p:sp>
      <p:pic>
        <p:nvPicPr>
          <p:cNvPr id="12290" name="Picture 2" descr="TRA CỨU CÁC CHÍNH SÁCH MỚI VỀ BẢO VỆ, PHÁT TRIỂN RỪNG BỀN VỮNG – ĐỊNH MỨC  KINH TẾ KỸ THUẬT ĐIỀU TRA, KIỂM TRA RỪNG VÀ QUY CHẾ GIÁM SÁT HOẠT">
            <a:extLst>
              <a:ext uri="{FF2B5EF4-FFF2-40B4-BE49-F238E27FC236}">
                <a16:creationId xmlns:a16="http://schemas.microsoft.com/office/drawing/2014/main" id="{4C11B5A5-7A1B-139A-C317-69C51CC43A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65003" y="3286588"/>
            <a:ext cx="4593084" cy="6124112"/>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ệ Thống Văn Bản Quy Phạm Pháp Luật Về Tài Chính Đối Với Công Tác Trồng Và  Bảo Vệ Rừng | Sách Việt Nam">
            <a:extLst>
              <a:ext uri="{FF2B5EF4-FFF2-40B4-BE49-F238E27FC236}">
                <a16:creationId xmlns:a16="http://schemas.microsoft.com/office/drawing/2014/main" id="{11543754-0969-303B-BF77-D584B7922C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00" y="3286588"/>
            <a:ext cx="4360758" cy="6105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9644041"/>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randombar(horizontal)">
                                      <p:cBhvr>
                                        <p:cTn id="7" dur="500"/>
                                        <p:tgtEl>
                                          <p:spTgt spid="58"/>
                                        </p:tgtEl>
                                      </p:cBhvr>
                                    </p:animEffect>
                                  </p:childTnLst>
                                </p:cTn>
                              </p:par>
                              <p:par>
                                <p:cTn id="8" presetID="14" presetClass="entr" presetSubtype="10" fill="hold" nodeType="withEffect">
                                  <p:stCondLst>
                                    <p:cond delay="0"/>
                                  </p:stCondLst>
                                  <p:childTnLst>
                                    <p:set>
                                      <p:cBhvr>
                                        <p:cTn id="9" dur="1" fill="hold">
                                          <p:stCondLst>
                                            <p:cond delay="0"/>
                                          </p:stCondLst>
                                        </p:cTn>
                                        <p:tgtEl>
                                          <p:spTgt spid="12290"/>
                                        </p:tgtEl>
                                        <p:attrNameLst>
                                          <p:attrName>style.visibility</p:attrName>
                                        </p:attrNameLst>
                                      </p:cBhvr>
                                      <p:to>
                                        <p:strVal val="visible"/>
                                      </p:to>
                                    </p:set>
                                    <p:animEffect transition="in" filter="randombar(horizontal)">
                                      <p:cBhvr>
                                        <p:cTn id="10" dur="500"/>
                                        <p:tgtEl>
                                          <p:spTgt spid="12290"/>
                                        </p:tgtEl>
                                      </p:cBhvr>
                                    </p:animEffect>
                                  </p:childTnLst>
                                </p:cTn>
                              </p:par>
                              <p:par>
                                <p:cTn id="11" presetID="14" presetClass="entr" presetSubtype="10" fill="hold" nodeType="withEffect">
                                  <p:stCondLst>
                                    <p:cond delay="0"/>
                                  </p:stCondLst>
                                  <p:childTnLst>
                                    <p:set>
                                      <p:cBhvr>
                                        <p:cTn id="12" dur="1" fill="hold">
                                          <p:stCondLst>
                                            <p:cond delay="0"/>
                                          </p:stCondLst>
                                        </p:cTn>
                                        <p:tgtEl>
                                          <p:spTgt spid="12292"/>
                                        </p:tgtEl>
                                        <p:attrNameLst>
                                          <p:attrName>style.visibility</p:attrName>
                                        </p:attrNameLst>
                                      </p:cBhvr>
                                      <p:to>
                                        <p:strVal val="visible"/>
                                      </p:to>
                                    </p:set>
                                    <p:animEffect transition="in" filter="randombar(horizontal)">
                                      <p:cBhvr>
                                        <p:cTn id="13" dur="5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E0F6430-5857-EC8F-464E-9E0247CCAAA7}"/>
              </a:ext>
            </a:extLst>
          </p:cNvPr>
          <p:cNvSpPr/>
          <p:nvPr/>
        </p:nvSpPr>
        <p:spPr>
          <a:xfrm>
            <a:off x="723900" y="-9715500"/>
            <a:ext cx="16840200" cy="990600"/>
          </a:xfrm>
          <a:prstGeom prst="rect">
            <a:avLst/>
          </a:prstGeom>
          <a:solidFill>
            <a:srgbClr val="B3C4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bg1"/>
                </a:solidFill>
                <a:latin typeface="Arial" panose="020B0604020202020204" pitchFamily="34" charset="0"/>
                <a:cs typeface="Arial" panose="020B0604020202020204" pitchFamily="34" charset="0"/>
              </a:rPr>
              <a:t>MỘT SỐ GIẢI PHÁP KHẮC PHỤC </a:t>
            </a:r>
          </a:p>
        </p:txBody>
      </p:sp>
      <p:sp>
        <p:nvSpPr>
          <p:cNvPr id="9" name="Rectangle: Rounded Corners 8">
            <a:extLst>
              <a:ext uri="{FF2B5EF4-FFF2-40B4-BE49-F238E27FC236}">
                <a16:creationId xmlns:a16="http://schemas.microsoft.com/office/drawing/2014/main" id="{7A684ED6-7392-A0B2-2B32-CD09E4546B8B}"/>
              </a:ext>
            </a:extLst>
          </p:cNvPr>
          <p:cNvSpPr/>
          <p:nvPr/>
        </p:nvSpPr>
        <p:spPr>
          <a:xfrm>
            <a:off x="304800" y="-7048500"/>
            <a:ext cx="3276600" cy="6229350"/>
          </a:xfrm>
          <a:prstGeom prst="roundRect">
            <a:avLst>
              <a:gd name="adj" fmla="val 9050"/>
            </a:avLst>
          </a:prstGeom>
          <a:solidFill>
            <a:schemeClr val="bg1">
              <a:lumMod val="95000"/>
            </a:schemeClr>
          </a:solidFill>
          <a:ln w="38100">
            <a:solidFill>
              <a:srgbClr val="92D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Lập quy hoạch, kế hoạch bảo vệ và phát triển rừng.</a:t>
            </a:r>
          </a:p>
        </p:txBody>
      </p:sp>
      <p:sp>
        <p:nvSpPr>
          <p:cNvPr id="10" name="Rectangle: Rounded Corners 9">
            <a:extLst>
              <a:ext uri="{FF2B5EF4-FFF2-40B4-BE49-F238E27FC236}">
                <a16:creationId xmlns:a16="http://schemas.microsoft.com/office/drawing/2014/main" id="{E9C06D5D-7623-B607-7E49-6AC09B8203C0}"/>
              </a:ext>
            </a:extLst>
          </p:cNvPr>
          <p:cNvSpPr/>
          <p:nvPr/>
        </p:nvSpPr>
        <p:spPr>
          <a:xfrm>
            <a:off x="3905250" y="-7048500"/>
            <a:ext cx="3276600" cy="6229350"/>
          </a:xfrm>
          <a:prstGeom prst="roundRect">
            <a:avLst>
              <a:gd name="adj" fmla="val 9050"/>
            </a:avLst>
          </a:prstGeom>
          <a:solidFill>
            <a:schemeClr val="bg1">
              <a:lumMod val="95000"/>
            </a:schemeClr>
          </a:solidFill>
          <a:ln w="38100">
            <a:solidFill>
              <a:srgbClr val="92D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Giao, cho thuê và thu hồi rừng, đất trồng rừng</a:t>
            </a:r>
          </a:p>
        </p:txBody>
      </p:sp>
      <p:sp>
        <p:nvSpPr>
          <p:cNvPr id="11" name="Rectangle: Rounded Corners 10">
            <a:extLst>
              <a:ext uri="{FF2B5EF4-FFF2-40B4-BE49-F238E27FC236}">
                <a16:creationId xmlns:a16="http://schemas.microsoft.com/office/drawing/2014/main" id="{DCFA3A6D-3654-0AE2-1F09-86DF2CD5FF29}"/>
              </a:ext>
            </a:extLst>
          </p:cNvPr>
          <p:cNvSpPr/>
          <p:nvPr/>
        </p:nvSpPr>
        <p:spPr>
          <a:xfrm>
            <a:off x="7505700" y="-7048500"/>
            <a:ext cx="3276600" cy="6229350"/>
          </a:xfrm>
          <a:prstGeom prst="roundRect">
            <a:avLst>
              <a:gd name="adj" fmla="val 9050"/>
            </a:avLst>
          </a:prstGeom>
          <a:solidFill>
            <a:schemeClr val="bg1">
              <a:lumMod val="95000"/>
            </a:schemeClr>
          </a:solidFill>
          <a:ln w="38100">
            <a:solidFill>
              <a:srgbClr val="92D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Kiểm soát từng loại rừng thông qua những quy chế pháp lí riêng</a:t>
            </a:r>
          </a:p>
        </p:txBody>
      </p:sp>
      <p:sp>
        <p:nvSpPr>
          <p:cNvPr id="12" name="Rectangle: Rounded Corners 11">
            <a:extLst>
              <a:ext uri="{FF2B5EF4-FFF2-40B4-BE49-F238E27FC236}">
                <a16:creationId xmlns:a16="http://schemas.microsoft.com/office/drawing/2014/main" id="{7CE9DC17-BB4A-2083-7193-732EECEF2621}"/>
              </a:ext>
            </a:extLst>
          </p:cNvPr>
          <p:cNvSpPr/>
          <p:nvPr/>
        </p:nvSpPr>
        <p:spPr>
          <a:xfrm>
            <a:off x="13639800" y="1638300"/>
            <a:ext cx="3505200" cy="7010400"/>
          </a:xfrm>
          <a:prstGeom prst="roundRect">
            <a:avLst>
              <a:gd name="adj" fmla="val 9050"/>
            </a:avLst>
          </a:prstGeom>
          <a:solidFill>
            <a:schemeClr val="bg1">
              <a:lumMod val="95000"/>
            </a:schemeClr>
          </a:solidFill>
          <a:ln w="38100">
            <a:solidFill>
              <a:srgbClr val="92D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1"/>
                </a:solidFill>
                <a:latin typeface="Arial" panose="020B0604020202020204" pitchFamily="34" charset="0"/>
                <a:cs typeface="Arial" panose="020B0604020202020204" pitchFamily="34" charset="0"/>
              </a:rPr>
              <a:t>Kiểm soát suy thoái động vật, thực vật rừng hoang dã quý hiếm</a:t>
            </a:r>
          </a:p>
        </p:txBody>
      </p:sp>
      <p:sp>
        <p:nvSpPr>
          <p:cNvPr id="13" name="Rectangle: Rounded Corners 12">
            <a:extLst>
              <a:ext uri="{FF2B5EF4-FFF2-40B4-BE49-F238E27FC236}">
                <a16:creationId xmlns:a16="http://schemas.microsoft.com/office/drawing/2014/main" id="{2EC0F484-6979-DB08-D62B-68CE5B55E11A}"/>
              </a:ext>
            </a:extLst>
          </p:cNvPr>
          <p:cNvSpPr/>
          <p:nvPr/>
        </p:nvSpPr>
        <p:spPr>
          <a:xfrm>
            <a:off x="14701837" y="-7048500"/>
            <a:ext cx="3276600" cy="6229350"/>
          </a:xfrm>
          <a:prstGeom prst="roundRect">
            <a:avLst>
              <a:gd name="adj" fmla="val 9050"/>
            </a:avLst>
          </a:prstGeom>
          <a:solidFill>
            <a:schemeClr val="bg1">
              <a:lumMod val="95000"/>
            </a:schemeClr>
          </a:solidFill>
          <a:ln w="38100">
            <a:solidFill>
              <a:srgbClr val="92D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Thiết lập hệ thống cơ quan quản lí, bảo vệ rừng từ trung ương đến địa phương</a:t>
            </a:r>
            <a:endParaRPr lang="en-US" sz="3800">
              <a:solidFill>
                <a:schemeClr val="tx1"/>
              </a:solidFill>
              <a:latin typeface="Arial" panose="020B0604020202020204" pitchFamily="34" charset="0"/>
              <a:cs typeface="Arial" panose="020B0604020202020204" pitchFamily="34" charset="0"/>
            </a:endParaRPr>
          </a:p>
        </p:txBody>
      </p:sp>
      <p:cxnSp>
        <p:nvCxnSpPr>
          <p:cNvPr id="14" name="Straight Connector 9">
            <a:extLst>
              <a:ext uri="{FF2B5EF4-FFF2-40B4-BE49-F238E27FC236}">
                <a16:creationId xmlns:a16="http://schemas.microsoft.com/office/drawing/2014/main" id="{46C8BD34-3C48-F13D-D306-EA49507F3B6F}"/>
              </a:ext>
            </a:extLst>
          </p:cNvPr>
          <p:cNvCxnSpPr>
            <a:stCxn id="8" idx="2"/>
            <a:endCxn id="9" idx="0"/>
          </p:cNvCxnSpPr>
          <p:nvPr/>
        </p:nvCxnSpPr>
        <p:spPr>
          <a:xfrm rot="5400000">
            <a:off x="4705350" y="-11487150"/>
            <a:ext cx="1676400" cy="7200900"/>
          </a:xfrm>
          <a:prstGeom prst="bentConnector3">
            <a:avLst>
              <a:gd name="adj1" fmla="val 50000"/>
            </a:avLst>
          </a:prstGeom>
          <a:ln w="38100">
            <a:solidFill>
              <a:srgbClr val="005B57"/>
            </a:solidFill>
          </a:ln>
        </p:spPr>
        <p:style>
          <a:lnRef idx="1">
            <a:schemeClr val="accent1"/>
          </a:lnRef>
          <a:fillRef idx="0">
            <a:schemeClr val="accent1"/>
          </a:fillRef>
          <a:effectRef idx="0">
            <a:schemeClr val="accent1"/>
          </a:effectRef>
          <a:fontRef idx="minor">
            <a:schemeClr val="tx1"/>
          </a:fontRef>
        </p:style>
      </p:cxnSp>
      <p:cxnSp>
        <p:nvCxnSpPr>
          <p:cNvPr id="15" name="Straight Connector 10">
            <a:extLst>
              <a:ext uri="{FF2B5EF4-FFF2-40B4-BE49-F238E27FC236}">
                <a16:creationId xmlns:a16="http://schemas.microsoft.com/office/drawing/2014/main" id="{468E6069-F123-8EAF-2D5D-3DE41CF7EC17}"/>
              </a:ext>
            </a:extLst>
          </p:cNvPr>
          <p:cNvCxnSpPr>
            <a:cxnSpLocks/>
            <a:stCxn id="8" idx="2"/>
            <a:endCxn id="10" idx="0"/>
          </p:cNvCxnSpPr>
          <p:nvPr/>
        </p:nvCxnSpPr>
        <p:spPr>
          <a:xfrm rot="5400000">
            <a:off x="6505575" y="-9686925"/>
            <a:ext cx="1676400" cy="3600450"/>
          </a:xfrm>
          <a:prstGeom prst="bentConnector3">
            <a:avLst>
              <a:gd name="adj1" fmla="val 50000"/>
            </a:avLst>
          </a:prstGeom>
          <a:ln w="38100">
            <a:solidFill>
              <a:srgbClr val="005B57"/>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BC6BE66-B01E-2EFC-F8D5-34221F2221EA}"/>
              </a:ext>
            </a:extLst>
          </p:cNvPr>
          <p:cNvCxnSpPr>
            <a:cxnSpLocks/>
            <a:stCxn id="8" idx="2"/>
            <a:endCxn id="11" idx="0"/>
          </p:cNvCxnSpPr>
          <p:nvPr/>
        </p:nvCxnSpPr>
        <p:spPr>
          <a:xfrm>
            <a:off x="9144000" y="-8724900"/>
            <a:ext cx="0" cy="1676400"/>
          </a:xfrm>
          <a:prstGeom prst="line">
            <a:avLst/>
          </a:prstGeom>
          <a:ln w="38100">
            <a:solidFill>
              <a:srgbClr val="005B57"/>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B51902-E2CA-7B5D-EFBD-03FF28BC86C6}"/>
              </a:ext>
            </a:extLst>
          </p:cNvPr>
          <p:cNvCxnSpPr>
            <a:cxnSpLocks/>
            <a:stCxn id="8" idx="2"/>
            <a:endCxn id="12" idx="0"/>
          </p:cNvCxnSpPr>
          <p:nvPr/>
        </p:nvCxnSpPr>
        <p:spPr>
          <a:xfrm rot="16200000" flipH="1">
            <a:off x="7086600" y="-6667500"/>
            <a:ext cx="10363200" cy="6248400"/>
          </a:xfrm>
          <a:prstGeom prst="bentConnector3">
            <a:avLst>
              <a:gd name="adj1" fmla="val 50000"/>
            </a:avLst>
          </a:prstGeom>
          <a:ln w="38100">
            <a:solidFill>
              <a:srgbClr val="005B57"/>
            </a:solidFill>
          </a:ln>
        </p:spPr>
        <p:style>
          <a:lnRef idx="1">
            <a:schemeClr val="accent1"/>
          </a:lnRef>
          <a:fillRef idx="0">
            <a:schemeClr val="accent1"/>
          </a:fillRef>
          <a:effectRef idx="0">
            <a:schemeClr val="accent1"/>
          </a:effectRef>
          <a:fontRef idx="minor">
            <a:schemeClr val="tx1"/>
          </a:fontRef>
        </p:style>
      </p:cxnSp>
      <p:cxnSp>
        <p:nvCxnSpPr>
          <p:cNvPr id="18" name="Straight Connector 19">
            <a:extLst>
              <a:ext uri="{FF2B5EF4-FFF2-40B4-BE49-F238E27FC236}">
                <a16:creationId xmlns:a16="http://schemas.microsoft.com/office/drawing/2014/main" id="{783E1266-1289-A1B9-6236-7FA4216FC816}"/>
              </a:ext>
            </a:extLst>
          </p:cNvPr>
          <p:cNvCxnSpPr>
            <a:cxnSpLocks/>
            <a:stCxn id="8" idx="2"/>
            <a:endCxn id="13" idx="0"/>
          </p:cNvCxnSpPr>
          <p:nvPr/>
        </p:nvCxnSpPr>
        <p:spPr>
          <a:xfrm rot="16200000" flipH="1">
            <a:off x="11903868" y="-11484769"/>
            <a:ext cx="1676400" cy="7196137"/>
          </a:xfrm>
          <a:prstGeom prst="bentConnector3">
            <a:avLst>
              <a:gd name="adj1" fmla="val 50000"/>
            </a:avLst>
          </a:prstGeom>
          <a:ln w="38100">
            <a:solidFill>
              <a:srgbClr val="005B57"/>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5B44DBBC-FA36-08D9-95BF-511076729C63}"/>
              </a:ext>
            </a:extLst>
          </p:cNvPr>
          <p:cNvSpPr txBox="1"/>
          <p:nvPr/>
        </p:nvSpPr>
        <p:spPr>
          <a:xfrm>
            <a:off x="723900" y="1590259"/>
            <a:ext cx="12230100" cy="2629374"/>
          </a:xfrm>
          <a:prstGeom prst="rect">
            <a:avLst/>
          </a:prstGeom>
          <a:noFill/>
        </p:spPr>
        <p:txBody>
          <a:bodyPr wrap="square">
            <a:spAutoFit/>
          </a:bodyPr>
          <a:lstStyle/>
          <a:p>
            <a:pPr marL="571500" indent="-571500" algn="just">
              <a:lnSpc>
                <a:spcPct val="150000"/>
              </a:lnSpc>
              <a:buFont typeface="Wingdings" panose="05000000000000000000" pitchFamily="2" charset="2"/>
              <a:buChar char="§"/>
            </a:pPr>
            <a:r>
              <a:rPr lang="vi-VN" sz="3800"/>
              <a:t>Giúp kiểm soát được tình trạng suy giảm về số lượng và chất lượng của các loài động vật, thực vật hoang dã, quý hiếm.</a:t>
            </a:r>
            <a:endParaRPr lang="en-US" sz="3800"/>
          </a:p>
        </p:txBody>
      </p:sp>
      <p:sp>
        <p:nvSpPr>
          <p:cNvPr id="41" name="Rectangle 40">
            <a:extLst>
              <a:ext uri="{FF2B5EF4-FFF2-40B4-BE49-F238E27FC236}">
                <a16:creationId xmlns:a16="http://schemas.microsoft.com/office/drawing/2014/main" id="{7ECE1270-ACB2-F865-5A62-74F16372A382}"/>
              </a:ext>
            </a:extLst>
          </p:cNvPr>
          <p:cNvSpPr/>
          <p:nvPr/>
        </p:nvSpPr>
        <p:spPr>
          <a:xfrm>
            <a:off x="0" y="0"/>
            <a:ext cx="400051" cy="400051"/>
          </a:xfrm>
          <a:prstGeom prst="rect">
            <a:avLst/>
          </a:prstGeom>
          <a:solidFill>
            <a:srgbClr val="F8E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ABC5BDC2-18AE-6A4C-8F4C-C2AE5E77B2A6}"/>
              </a:ext>
            </a:extLst>
          </p:cNvPr>
          <p:cNvSpPr/>
          <p:nvPr/>
        </p:nvSpPr>
        <p:spPr>
          <a:xfrm>
            <a:off x="0" y="9886949"/>
            <a:ext cx="400051" cy="400051"/>
          </a:xfrm>
          <a:prstGeom prst="rect">
            <a:avLst/>
          </a:prstGeom>
          <a:solidFill>
            <a:srgbClr val="F8E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33CE25B1-9B88-3005-60A4-ACA228757301}"/>
              </a:ext>
            </a:extLst>
          </p:cNvPr>
          <p:cNvSpPr/>
          <p:nvPr/>
        </p:nvSpPr>
        <p:spPr>
          <a:xfrm>
            <a:off x="17887949" y="-1"/>
            <a:ext cx="400051" cy="400051"/>
          </a:xfrm>
          <a:prstGeom prst="rect">
            <a:avLst/>
          </a:prstGeom>
          <a:solidFill>
            <a:srgbClr val="F8E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2CE86B1B-7012-0F82-8FB7-1B60D7D4E128}"/>
              </a:ext>
            </a:extLst>
          </p:cNvPr>
          <p:cNvSpPr/>
          <p:nvPr/>
        </p:nvSpPr>
        <p:spPr>
          <a:xfrm>
            <a:off x="17887948" y="9870598"/>
            <a:ext cx="400051" cy="400051"/>
          </a:xfrm>
          <a:prstGeom prst="rect">
            <a:avLst/>
          </a:prstGeom>
          <a:solidFill>
            <a:srgbClr val="F8E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descr="Bảo tồn động vật hoang dã là duy trì đa dạng sinh học">
            <a:extLst>
              <a:ext uri="{FF2B5EF4-FFF2-40B4-BE49-F238E27FC236}">
                <a16:creationId xmlns:a16="http://schemas.microsoft.com/office/drawing/2014/main" id="{FAE02CEF-FB90-9F23-0759-107435723C8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9605"/>
          <a:stretch/>
        </p:blipFill>
        <p:spPr bwMode="auto">
          <a:xfrm>
            <a:off x="923925" y="4639447"/>
            <a:ext cx="6096000" cy="4161653"/>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Vườn Quốc gia Bạch Mã: Tăng cường bảo vệ các loài nguy cấp, quý hiếm">
            <a:extLst>
              <a:ext uri="{FF2B5EF4-FFF2-40B4-BE49-F238E27FC236}">
                <a16:creationId xmlns:a16="http://schemas.microsoft.com/office/drawing/2014/main" id="{F0712859-D2BE-C4AB-000D-66FF8C9D8F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3775" y="4622007"/>
            <a:ext cx="5943599" cy="4179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979625"/>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randombar(horizontal)">
                                      <p:cBhvr>
                                        <p:cTn id="7" dur="500"/>
                                        <p:tgtEl>
                                          <p:spTgt spid="133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randombar(horizontal)">
                                      <p:cBhvr>
                                        <p:cTn id="10" dur="500"/>
                                        <p:tgtEl>
                                          <p:spTgt spid="40"/>
                                        </p:tgtEl>
                                      </p:cBhvr>
                                    </p:animEffect>
                                  </p:childTnLst>
                                </p:cTn>
                              </p:par>
                              <p:par>
                                <p:cTn id="11" presetID="14" presetClass="entr" presetSubtype="10" fill="hold" nodeType="withEffect">
                                  <p:stCondLst>
                                    <p:cond delay="0"/>
                                  </p:stCondLst>
                                  <p:childTnLst>
                                    <p:set>
                                      <p:cBhvr>
                                        <p:cTn id="12" dur="1" fill="hold">
                                          <p:stCondLst>
                                            <p:cond delay="0"/>
                                          </p:stCondLst>
                                        </p:cTn>
                                        <p:tgtEl>
                                          <p:spTgt spid="13316"/>
                                        </p:tgtEl>
                                        <p:attrNameLst>
                                          <p:attrName>style.visibility</p:attrName>
                                        </p:attrNameLst>
                                      </p:cBhvr>
                                      <p:to>
                                        <p:strVal val="visible"/>
                                      </p:to>
                                    </p:set>
                                    <p:animEffect transition="in" filter="randombar(horizontal)">
                                      <p:cBhvr>
                                        <p:cTn id="13" dur="5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AF0D6C-9C37-558F-936D-17EEAAF76B37}"/>
              </a:ext>
            </a:extLst>
          </p:cNvPr>
          <p:cNvSpPr/>
          <p:nvPr/>
        </p:nvSpPr>
        <p:spPr>
          <a:xfrm>
            <a:off x="1042987" y="-9334500"/>
            <a:ext cx="16840200" cy="990600"/>
          </a:xfrm>
          <a:prstGeom prst="rect">
            <a:avLst/>
          </a:prstGeom>
          <a:solidFill>
            <a:srgbClr val="B3C4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bg1"/>
                </a:solidFill>
                <a:latin typeface="Arial" panose="020B0604020202020204" pitchFamily="34" charset="0"/>
                <a:cs typeface="Arial" panose="020B0604020202020204" pitchFamily="34" charset="0"/>
              </a:rPr>
              <a:t>MỘT SỐ GIẢI PHÁP KHẮC PHỤC </a:t>
            </a:r>
          </a:p>
        </p:txBody>
      </p:sp>
      <p:sp>
        <p:nvSpPr>
          <p:cNvPr id="3" name="Rectangle: Rounded Corners 2">
            <a:extLst>
              <a:ext uri="{FF2B5EF4-FFF2-40B4-BE49-F238E27FC236}">
                <a16:creationId xmlns:a16="http://schemas.microsoft.com/office/drawing/2014/main" id="{6DF0E536-848B-BA3D-B291-DCEA5B077B36}"/>
              </a:ext>
            </a:extLst>
          </p:cNvPr>
          <p:cNvSpPr/>
          <p:nvPr/>
        </p:nvSpPr>
        <p:spPr>
          <a:xfrm>
            <a:off x="623887" y="-6667500"/>
            <a:ext cx="3276600" cy="6229350"/>
          </a:xfrm>
          <a:prstGeom prst="roundRect">
            <a:avLst>
              <a:gd name="adj" fmla="val 9050"/>
            </a:avLst>
          </a:prstGeom>
          <a:solidFill>
            <a:schemeClr val="bg1">
              <a:lumMod val="95000"/>
            </a:schemeClr>
          </a:solidFill>
          <a:ln w="38100">
            <a:solidFill>
              <a:srgbClr val="92D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Lập quy hoạch, kế hoạch bảo vệ và phát triển rừng.</a:t>
            </a:r>
          </a:p>
        </p:txBody>
      </p:sp>
      <p:sp>
        <p:nvSpPr>
          <p:cNvPr id="4" name="Rectangle: Rounded Corners 3">
            <a:extLst>
              <a:ext uri="{FF2B5EF4-FFF2-40B4-BE49-F238E27FC236}">
                <a16:creationId xmlns:a16="http://schemas.microsoft.com/office/drawing/2014/main" id="{B796562C-81C7-ABA6-2AE9-5945819E7793}"/>
              </a:ext>
            </a:extLst>
          </p:cNvPr>
          <p:cNvSpPr/>
          <p:nvPr/>
        </p:nvSpPr>
        <p:spPr>
          <a:xfrm>
            <a:off x="4224337" y="-6667500"/>
            <a:ext cx="3276600" cy="6229350"/>
          </a:xfrm>
          <a:prstGeom prst="roundRect">
            <a:avLst>
              <a:gd name="adj" fmla="val 9050"/>
            </a:avLst>
          </a:prstGeom>
          <a:solidFill>
            <a:schemeClr val="bg1">
              <a:lumMod val="95000"/>
            </a:schemeClr>
          </a:solidFill>
          <a:ln w="38100">
            <a:solidFill>
              <a:srgbClr val="92D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Giao, cho thuê và thu hồi rừng, đất trồng rừng</a:t>
            </a:r>
          </a:p>
        </p:txBody>
      </p:sp>
      <p:sp>
        <p:nvSpPr>
          <p:cNvPr id="5" name="Rectangle: Rounded Corners 4">
            <a:extLst>
              <a:ext uri="{FF2B5EF4-FFF2-40B4-BE49-F238E27FC236}">
                <a16:creationId xmlns:a16="http://schemas.microsoft.com/office/drawing/2014/main" id="{F741E379-8EAD-2287-4ECF-A2F3226162F9}"/>
              </a:ext>
            </a:extLst>
          </p:cNvPr>
          <p:cNvSpPr/>
          <p:nvPr/>
        </p:nvSpPr>
        <p:spPr>
          <a:xfrm>
            <a:off x="7824787" y="-6667500"/>
            <a:ext cx="3276600" cy="6229350"/>
          </a:xfrm>
          <a:prstGeom prst="roundRect">
            <a:avLst>
              <a:gd name="adj" fmla="val 9050"/>
            </a:avLst>
          </a:prstGeom>
          <a:solidFill>
            <a:schemeClr val="bg1">
              <a:lumMod val="95000"/>
            </a:schemeClr>
          </a:solidFill>
          <a:ln w="38100">
            <a:solidFill>
              <a:srgbClr val="92D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Kiểm soát từng loại rừng thông qua những quy chế pháp lí riêng</a:t>
            </a:r>
          </a:p>
        </p:txBody>
      </p:sp>
      <p:sp>
        <p:nvSpPr>
          <p:cNvPr id="6" name="Rectangle: Rounded Corners 5">
            <a:extLst>
              <a:ext uri="{FF2B5EF4-FFF2-40B4-BE49-F238E27FC236}">
                <a16:creationId xmlns:a16="http://schemas.microsoft.com/office/drawing/2014/main" id="{AADC18C8-8E30-EBA3-F909-C1655AD4C921}"/>
              </a:ext>
            </a:extLst>
          </p:cNvPr>
          <p:cNvSpPr/>
          <p:nvPr/>
        </p:nvSpPr>
        <p:spPr>
          <a:xfrm>
            <a:off x="11425237" y="-6667500"/>
            <a:ext cx="3276600" cy="6229350"/>
          </a:xfrm>
          <a:prstGeom prst="roundRect">
            <a:avLst>
              <a:gd name="adj" fmla="val 9050"/>
            </a:avLst>
          </a:prstGeom>
          <a:solidFill>
            <a:schemeClr val="bg1">
              <a:lumMod val="95000"/>
            </a:schemeClr>
          </a:solidFill>
          <a:ln w="38100">
            <a:solidFill>
              <a:srgbClr val="92D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Kiểm soát suy thoái động vật, thực vật rừng hoang dã quý hiếm</a:t>
            </a:r>
          </a:p>
        </p:txBody>
      </p:sp>
      <p:sp>
        <p:nvSpPr>
          <p:cNvPr id="7" name="Rectangle: Rounded Corners 6">
            <a:extLst>
              <a:ext uri="{FF2B5EF4-FFF2-40B4-BE49-F238E27FC236}">
                <a16:creationId xmlns:a16="http://schemas.microsoft.com/office/drawing/2014/main" id="{F187381D-05E4-03ED-7AD3-2DD213798B55}"/>
              </a:ext>
            </a:extLst>
          </p:cNvPr>
          <p:cNvSpPr/>
          <p:nvPr/>
        </p:nvSpPr>
        <p:spPr>
          <a:xfrm>
            <a:off x="623886" y="1714500"/>
            <a:ext cx="3719514" cy="7239000"/>
          </a:xfrm>
          <a:prstGeom prst="roundRect">
            <a:avLst>
              <a:gd name="adj" fmla="val 9050"/>
            </a:avLst>
          </a:prstGeom>
          <a:solidFill>
            <a:schemeClr val="bg1">
              <a:lumMod val="95000"/>
            </a:schemeClr>
          </a:solidFill>
          <a:ln w="38100">
            <a:solidFill>
              <a:srgbClr val="92D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a:solidFill>
                  <a:schemeClr val="tx1"/>
                </a:solidFill>
                <a:latin typeface="Arial" panose="020B0604020202020204" pitchFamily="34" charset="0"/>
                <a:cs typeface="Arial" panose="020B0604020202020204" pitchFamily="34" charset="0"/>
              </a:rPr>
              <a:t>Thiết lập hệ thống cơ quan quản lí, bảo vệ rừng từ trung ương đến địa phương</a:t>
            </a:r>
            <a:endParaRPr lang="en-US" sz="4000" b="1">
              <a:solidFill>
                <a:schemeClr val="tx1"/>
              </a:solidFill>
              <a:latin typeface="Arial" panose="020B0604020202020204" pitchFamily="34" charset="0"/>
              <a:cs typeface="Arial" panose="020B0604020202020204" pitchFamily="34" charset="0"/>
            </a:endParaRPr>
          </a:p>
        </p:txBody>
      </p:sp>
      <p:cxnSp>
        <p:nvCxnSpPr>
          <p:cNvPr id="8" name="Straight Connector 9">
            <a:extLst>
              <a:ext uri="{FF2B5EF4-FFF2-40B4-BE49-F238E27FC236}">
                <a16:creationId xmlns:a16="http://schemas.microsoft.com/office/drawing/2014/main" id="{52904FDE-0328-0A00-FDDF-FF391AC45B56}"/>
              </a:ext>
            </a:extLst>
          </p:cNvPr>
          <p:cNvCxnSpPr>
            <a:stCxn id="2" idx="2"/>
            <a:endCxn id="3" idx="0"/>
          </p:cNvCxnSpPr>
          <p:nvPr/>
        </p:nvCxnSpPr>
        <p:spPr>
          <a:xfrm rot="5400000">
            <a:off x="5024437" y="-11106150"/>
            <a:ext cx="1676400" cy="7200900"/>
          </a:xfrm>
          <a:prstGeom prst="bentConnector3">
            <a:avLst>
              <a:gd name="adj1" fmla="val 50000"/>
            </a:avLst>
          </a:prstGeom>
          <a:ln w="38100">
            <a:solidFill>
              <a:srgbClr val="005B57"/>
            </a:solidFill>
          </a:ln>
        </p:spPr>
        <p:style>
          <a:lnRef idx="1">
            <a:schemeClr val="accent1"/>
          </a:lnRef>
          <a:fillRef idx="0">
            <a:schemeClr val="accent1"/>
          </a:fillRef>
          <a:effectRef idx="0">
            <a:schemeClr val="accent1"/>
          </a:effectRef>
          <a:fontRef idx="minor">
            <a:schemeClr val="tx1"/>
          </a:fontRef>
        </p:style>
      </p:cxnSp>
      <p:cxnSp>
        <p:nvCxnSpPr>
          <p:cNvPr id="9" name="Straight Connector 10">
            <a:extLst>
              <a:ext uri="{FF2B5EF4-FFF2-40B4-BE49-F238E27FC236}">
                <a16:creationId xmlns:a16="http://schemas.microsoft.com/office/drawing/2014/main" id="{DF8206A3-FC98-FEB8-79D6-E9E7791B01FB}"/>
              </a:ext>
            </a:extLst>
          </p:cNvPr>
          <p:cNvCxnSpPr>
            <a:cxnSpLocks/>
            <a:stCxn id="2" idx="2"/>
            <a:endCxn id="4" idx="0"/>
          </p:cNvCxnSpPr>
          <p:nvPr/>
        </p:nvCxnSpPr>
        <p:spPr>
          <a:xfrm rot="5400000">
            <a:off x="6824662" y="-9305925"/>
            <a:ext cx="1676400" cy="3600450"/>
          </a:xfrm>
          <a:prstGeom prst="bentConnector3">
            <a:avLst>
              <a:gd name="adj1" fmla="val 50000"/>
            </a:avLst>
          </a:prstGeom>
          <a:ln w="38100">
            <a:solidFill>
              <a:srgbClr val="005B57"/>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11E5A54-11F0-4512-8F10-65817752E91D}"/>
              </a:ext>
            </a:extLst>
          </p:cNvPr>
          <p:cNvCxnSpPr>
            <a:cxnSpLocks/>
            <a:stCxn id="2" idx="2"/>
            <a:endCxn id="5" idx="0"/>
          </p:cNvCxnSpPr>
          <p:nvPr/>
        </p:nvCxnSpPr>
        <p:spPr>
          <a:xfrm>
            <a:off x="9463087" y="-8343900"/>
            <a:ext cx="0" cy="1676400"/>
          </a:xfrm>
          <a:prstGeom prst="line">
            <a:avLst/>
          </a:prstGeom>
          <a:ln w="38100">
            <a:solidFill>
              <a:srgbClr val="005B57"/>
            </a:solidFill>
          </a:ln>
        </p:spPr>
        <p:style>
          <a:lnRef idx="1">
            <a:schemeClr val="accent1"/>
          </a:lnRef>
          <a:fillRef idx="0">
            <a:schemeClr val="accent1"/>
          </a:fillRef>
          <a:effectRef idx="0">
            <a:schemeClr val="accent1"/>
          </a:effectRef>
          <a:fontRef idx="minor">
            <a:schemeClr val="tx1"/>
          </a:fontRef>
        </p:style>
      </p:cxnSp>
      <p:cxnSp>
        <p:nvCxnSpPr>
          <p:cNvPr id="11" name="Straight Connector 16">
            <a:extLst>
              <a:ext uri="{FF2B5EF4-FFF2-40B4-BE49-F238E27FC236}">
                <a16:creationId xmlns:a16="http://schemas.microsoft.com/office/drawing/2014/main" id="{4A2DA5BF-8392-1097-456E-0394AE7B4374}"/>
              </a:ext>
            </a:extLst>
          </p:cNvPr>
          <p:cNvCxnSpPr>
            <a:cxnSpLocks/>
            <a:stCxn id="2" idx="2"/>
            <a:endCxn id="6" idx="0"/>
          </p:cNvCxnSpPr>
          <p:nvPr/>
        </p:nvCxnSpPr>
        <p:spPr>
          <a:xfrm rot="16200000" flipH="1">
            <a:off x="10425112" y="-9305925"/>
            <a:ext cx="1676400" cy="3600450"/>
          </a:xfrm>
          <a:prstGeom prst="bentConnector3">
            <a:avLst>
              <a:gd name="adj1" fmla="val 50000"/>
            </a:avLst>
          </a:prstGeom>
          <a:ln w="38100">
            <a:solidFill>
              <a:srgbClr val="005B57"/>
            </a:solidFill>
          </a:ln>
        </p:spPr>
        <p:style>
          <a:lnRef idx="1">
            <a:schemeClr val="accent1"/>
          </a:lnRef>
          <a:fillRef idx="0">
            <a:schemeClr val="accent1"/>
          </a:fillRef>
          <a:effectRef idx="0">
            <a:schemeClr val="accent1"/>
          </a:effectRef>
          <a:fontRef idx="minor">
            <a:schemeClr val="tx1"/>
          </a:fontRef>
        </p:style>
      </p:cxnSp>
      <p:cxnSp>
        <p:nvCxnSpPr>
          <p:cNvPr id="12" name="Straight Connector 19">
            <a:extLst>
              <a:ext uri="{FF2B5EF4-FFF2-40B4-BE49-F238E27FC236}">
                <a16:creationId xmlns:a16="http://schemas.microsoft.com/office/drawing/2014/main" id="{E5EF38F8-495A-FF2F-0796-C2AE022EAA11}"/>
              </a:ext>
            </a:extLst>
          </p:cNvPr>
          <p:cNvCxnSpPr>
            <a:cxnSpLocks/>
            <a:stCxn id="2" idx="2"/>
            <a:endCxn id="7" idx="0"/>
          </p:cNvCxnSpPr>
          <p:nvPr/>
        </p:nvCxnSpPr>
        <p:spPr>
          <a:xfrm rot="5400000">
            <a:off x="944165" y="-6804422"/>
            <a:ext cx="10058400" cy="6979444"/>
          </a:xfrm>
          <a:prstGeom prst="bentConnector3">
            <a:avLst>
              <a:gd name="adj1" fmla="val 50000"/>
            </a:avLst>
          </a:prstGeom>
          <a:ln w="38100">
            <a:solidFill>
              <a:srgbClr val="005B57"/>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03E40AD5-F6CB-8F2A-E2CF-D1C61AD3C2A8}"/>
              </a:ext>
            </a:extLst>
          </p:cNvPr>
          <p:cNvSpPr/>
          <p:nvPr/>
        </p:nvSpPr>
        <p:spPr>
          <a:xfrm>
            <a:off x="0" y="0"/>
            <a:ext cx="400051" cy="400051"/>
          </a:xfrm>
          <a:prstGeom prst="rect">
            <a:avLst/>
          </a:prstGeom>
          <a:solidFill>
            <a:srgbClr val="F8E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8C1E73BF-23E1-EB85-B982-0C87F59E534D}"/>
              </a:ext>
            </a:extLst>
          </p:cNvPr>
          <p:cNvSpPr/>
          <p:nvPr/>
        </p:nvSpPr>
        <p:spPr>
          <a:xfrm>
            <a:off x="0" y="9886949"/>
            <a:ext cx="400051" cy="400051"/>
          </a:xfrm>
          <a:prstGeom prst="rect">
            <a:avLst/>
          </a:prstGeom>
          <a:solidFill>
            <a:srgbClr val="F8E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E3B07C6A-A89C-A1BC-9EB5-FCD8B09F2FBF}"/>
              </a:ext>
            </a:extLst>
          </p:cNvPr>
          <p:cNvSpPr/>
          <p:nvPr/>
        </p:nvSpPr>
        <p:spPr>
          <a:xfrm>
            <a:off x="17887949" y="-1"/>
            <a:ext cx="400051" cy="400051"/>
          </a:xfrm>
          <a:prstGeom prst="rect">
            <a:avLst/>
          </a:prstGeom>
          <a:solidFill>
            <a:srgbClr val="F8E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6AF3CC6-56E6-0826-364C-57D33FB5B179}"/>
              </a:ext>
            </a:extLst>
          </p:cNvPr>
          <p:cNvSpPr/>
          <p:nvPr/>
        </p:nvSpPr>
        <p:spPr>
          <a:xfrm>
            <a:off x="17887948" y="9870598"/>
            <a:ext cx="400051" cy="400051"/>
          </a:xfrm>
          <a:prstGeom prst="rect">
            <a:avLst/>
          </a:prstGeom>
          <a:solidFill>
            <a:srgbClr val="F8E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6E052026-518B-1095-1F49-E4D94B793966}"/>
              </a:ext>
            </a:extLst>
          </p:cNvPr>
          <p:cNvSpPr txBox="1"/>
          <p:nvPr/>
        </p:nvSpPr>
        <p:spPr>
          <a:xfrm>
            <a:off x="4876800" y="1603829"/>
            <a:ext cx="12133661" cy="7302640"/>
          </a:xfrm>
          <a:prstGeom prst="rect">
            <a:avLst/>
          </a:prstGeom>
          <a:noFill/>
        </p:spPr>
        <p:txBody>
          <a:bodyPr wrap="square">
            <a:spAutoFit/>
          </a:bodyPr>
          <a:lstStyle/>
          <a:p>
            <a:pPr marL="571500" indent="-571500" algn="just">
              <a:lnSpc>
                <a:spcPct val="200000"/>
              </a:lnSpc>
              <a:buFont typeface="Arial" panose="020B0604020202020204" pitchFamily="34" charset="0"/>
              <a:buChar char="•"/>
            </a:pPr>
            <a:r>
              <a:rPr lang="vi-VN" sz="4000"/>
              <a:t>Tạo thuận lợi cho việc phân công, phối hợp trách nhiệm của các cơ quan quản lí gắn với diện tích rừng trên địa bàn quản lí</a:t>
            </a:r>
            <a:r>
              <a:rPr lang="en-US" sz="4000"/>
              <a:t>.</a:t>
            </a:r>
          </a:p>
          <a:p>
            <a:pPr marL="571500" indent="-571500" algn="just">
              <a:lnSpc>
                <a:spcPct val="200000"/>
              </a:lnSpc>
              <a:buFont typeface="Arial" panose="020B0604020202020204" pitchFamily="34" charset="0"/>
              <a:buChar char="•"/>
            </a:pPr>
            <a:r>
              <a:rPr lang="vi-VN" sz="4000"/>
              <a:t>Chịu trách nhiệm chỉ đạo và tổ chức thực hiện trách nhiệm trên phạm vi cả nước cũng như ở các địa phương.</a:t>
            </a:r>
            <a:endParaRPr lang="en-US" sz="4000"/>
          </a:p>
        </p:txBody>
      </p:sp>
    </p:spTree>
    <p:extLst>
      <p:ext uri="{BB962C8B-B14F-4D97-AF65-F5344CB8AC3E}">
        <p14:creationId xmlns:p14="http://schemas.microsoft.com/office/powerpoint/2010/main" val="103690427"/>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randombar(horizontal)">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22B843C5-8D07-8D9E-62BD-5673E837E011}"/>
              </a:ext>
            </a:extLst>
          </p:cNvPr>
          <p:cNvGrpSpPr/>
          <p:nvPr/>
        </p:nvGrpSpPr>
        <p:grpSpPr>
          <a:xfrm>
            <a:off x="4748212" y="3658658"/>
            <a:ext cx="9144000" cy="3397389"/>
            <a:chOff x="4748212" y="3459094"/>
            <a:chExt cx="9144000" cy="3397389"/>
          </a:xfrm>
        </p:grpSpPr>
        <p:sp>
          <p:nvSpPr>
            <p:cNvPr id="8" name="TextBox 7">
              <a:extLst>
                <a:ext uri="{FF2B5EF4-FFF2-40B4-BE49-F238E27FC236}">
                  <a16:creationId xmlns:a16="http://schemas.microsoft.com/office/drawing/2014/main" id="{12A0094C-1AAC-4AA7-4224-8A70864A3475}"/>
                </a:ext>
              </a:extLst>
            </p:cNvPr>
            <p:cNvSpPr txBox="1"/>
            <p:nvPr/>
          </p:nvSpPr>
          <p:spPr>
            <a:xfrm>
              <a:off x="7569993" y="4579464"/>
              <a:ext cx="3505200" cy="1002710"/>
            </a:xfrm>
            <a:prstGeom prst="rect">
              <a:avLst/>
            </a:prstGeom>
            <a:noFill/>
          </p:spPr>
          <p:txBody>
            <a:bodyPr wrap="square" rtlCol="0">
              <a:spAutoFit/>
            </a:bodyPr>
            <a:lstStyle/>
            <a:p>
              <a:pPr algn="ctr">
                <a:lnSpc>
                  <a:spcPct val="150000"/>
                </a:lnSpc>
              </a:pPr>
              <a:r>
                <a:rPr lang="en-US" sz="4500">
                  <a:latin typeface="Arial" panose="020B0604020202020204" pitchFamily="34" charset="0"/>
                  <a:cs typeface="Arial" panose="020B0604020202020204" pitchFamily="34" charset="0"/>
                </a:rPr>
                <a:t>của</a:t>
              </a:r>
            </a:p>
          </p:txBody>
        </p:sp>
        <p:sp>
          <p:nvSpPr>
            <p:cNvPr id="10" name="TextBox 9">
              <a:extLst>
                <a:ext uri="{FF2B5EF4-FFF2-40B4-BE49-F238E27FC236}">
                  <a16:creationId xmlns:a16="http://schemas.microsoft.com/office/drawing/2014/main" id="{03D25B36-7224-E20A-DBBC-FC5A0FB0C568}"/>
                </a:ext>
              </a:extLst>
            </p:cNvPr>
            <p:cNvSpPr txBox="1"/>
            <p:nvPr/>
          </p:nvSpPr>
          <p:spPr>
            <a:xfrm>
              <a:off x="7415212" y="3459094"/>
              <a:ext cx="3810000" cy="784830"/>
            </a:xfrm>
            <a:prstGeom prst="rect">
              <a:avLst/>
            </a:prstGeom>
            <a:noFill/>
          </p:spPr>
          <p:txBody>
            <a:bodyPr wrap="square">
              <a:spAutoFit/>
            </a:bodyPr>
            <a:lstStyle/>
            <a:p>
              <a:pPr algn="ctr"/>
              <a:r>
                <a:rPr lang="en-US" sz="4500" b="1">
                  <a:solidFill>
                    <a:srgbClr val="C00000"/>
                  </a:solidFill>
                  <a:latin typeface="Arial" panose="020B0604020202020204" pitchFamily="34" charset="0"/>
                  <a:cs typeface="Arial" panose="020B0604020202020204" pitchFamily="34" charset="0"/>
                </a:rPr>
                <a:t>Vấn đề </a:t>
              </a:r>
              <a:endParaRPr lang="en-US" b="1">
                <a:solidFill>
                  <a:srgbClr val="C00000"/>
                </a:solidFill>
              </a:endParaRPr>
            </a:p>
          </p:txBody>
        </p:sp>
        <p:sp>
          <p:nvSpPr>
            <p:cNvPr id="12" name="TextBox 11">
              <a:extLst>
                <a:ext uri="{FF2B5EF4-FFF2-40B4-BE49-F238E27FC236}">
                  <a16:creationId xmlns:a16="http://schemas.microsoft.com/office/drawing/2014/main" id="{A2CED7AC-DDA6-7151-CF28-7A5450CEE9AD}"/>
                </a:ext>
              </a:extLst>
            </p:cNvPr>
            <p:cNvSpPr txBox="1"/>
            <p:nvPr/>
          </p:nvSpPr>
          <p:spPr>
            <a:xfrm>
              <a:off x="4748212" y="6071653"/>
              <a:ext cx="9144000" cy="784830"/>
            </a:xfrm>
            <a:prstGeom prst="rect">
              <a:avLst/>
            </a:prstGeom>
            <a:noFill/>
          </p:spPr>
          <p:txBody>
            <a:bodyPr wrap="square">
              <a:spAutoFit/>
            </a:bodyPr>
            <a:lstStyle/>
            <a:p>
              <a:pPr algn="ctr"/>
              <a:r>
                <a:rPr kumimoji="0" lang="en-US" sz="45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lâm nghiệp </a:t>
              </a:r>
              <a:endParaRPr lang="en-US" b="1">
                <a:solidFill>
                  <a:srgbClr val="C00000"/>
                </a:solidFill>
              </a:endParaRPr>
            </a:p>
          </p:txBody>
        </p:sp>
      </p:grpSp>
      <p:grpSp>
        <p:nvGrpSpPr>
          <p:cNvPr id="20" name="Group 19">
            <a:extLst>
              <a:ext uri="{FF2B5EF4-FFF2-40B4-BE49-F238E27FC236}">
                <a16:creationId xmlns:a16="http://schemas.microsoft.com/office/drawing/2014/main" id="{1D2D8BF8-1C8B-BC28-C337-5DA363AB7337}"/>
              </a:ext>
            </a:extLst>
          </p:cNvPr>
          <p:cNvGrpSpPr/>
          <p:nvPr/>
        </p:nvGrpSpPr>
        <p:grpSpPr>
          <a:xfrm>
            <a:off x="838200" y="495300"/>
            <a:ext cx="6705600" cy="4434348"/>
            <a:chOff x="838200" y="495300"/>
            <a:chExt cx="6705600" cy="4434348"/>
          </a:xfrm>
        </p:grpSpPr>
        <p:pic>
          <p:nvPicPr>
            <p:cNvPr id="3" name="Picture 2">
              <a:extLst>
                <a:ext uri="{FF2B5EF4-FFF2-40B4-BE49-F238E27FC236}">
                  <a16:creationId xmlns:a16="http://schemas.microsoft.com/office/drawing/2014/main" id="{F95CC9EE-ABEA-61E9-0B34-2013EC95AB8C}"/>
                </a:ext>
              </a:extLst>
            </p:cNvPr>
            <p:cNvPicPr>
              <a:picLocks noChangeAspect="1"/>
            </p:cNvPicPr>
            <p:nvPr/>
          </p:nvPicPr>
          <p:blipFill rotWithShape="1">
            <a:blip r:embed="rId2"/>
            <a:srcRect r="49594" b="57136"/>
            <a:stretch/>
          </p:blipFill>
          <p:spPr>
            <a:xfrm>
              <a:off x="838200" y="495300"/>
              <a:ext cx="6705600" cy="4434348"/>
            </a:xfrm>
            <a:prstGeom prst="rect">
              <a:avLst/>
            </a:prstGeom>
          </p:spPr>
        </p:pic>
        <p:sp>
          <p:nvSpPr>
            <p:cNvPr id="14" name="TextBox 13">
              <a:extLst>
                <a:ext uri="{FF2B5EF4-FFF2-40B4-BE49-F238E27FC236}">
                  <a16:creationId xmlns:a16="http://schemas.microsoft.com/office/drawing/2014/main" id="{4D7EC8AF-1528-1D45-B1AF-0BBE2E99D886}"/>
                </a:ext>
              </a:extLst>
            </p:cNvPr>
            <p:cNvSpPr txBox="1"/>
            <p:nvPr/>
          </p:nvSpPr>
          <p:spPr>
            <a:xfrm>
              <a:off x="1876425" y="4104934"/>
              <a:ext cx="4648200" cy="677108"/>
            </a:xfrm>
            <a:prstGeom prst="rect">
              <a:avLst/>
            </a:prstGeom>
            <a:solidFill>
              <a:schemeClr val="bg1"/>
            </a:solidFill>
          </p:spPr>
          <p:txBody>
            <a:bodyPr wrap="square" rtlCol="0">
              <a:spAutoFit/>
            </a:bodyPr>
            <a:lstStyle/>
            <a:p>
              <a:pPr algn="ctr"/>
              <a:r>
                <a:rPr lang="en-US" sz="3800" i="1">
                  <a:latin typeface="Arial" panose="020B0604020202020204" pitchFamily="34" charset="0"/>
                  <a:cs typeface="Arial" panose="020B0604020202020204" pitchFamily="34" charset="0"/>
                </a:rPr>
                <a:t>Chăn thả gia súc </a:t>
              </a:r>
            </a:p>
          </p:txBody>
        </p:sp>
      </p:grpSp>
      <p:grpSp>
        <p:nvGrpSpPr>
          <p:cNvPr id="19" name="Group 18">
            <a:extLst>
              <a:ext uri="{FF2B5EF4-FFF2-40B4-BE49-F238E27FC236}">
                <a16:creationId xmlns:a16="http://schemas.microsoft.com/office/drawing/2014/main" id="{30832313-67DF-0209-3DB6-E124A0FE0993}"/>
              </a:ext>
            </a:extLst>
          </p:cNvPr>
          <p:cNvGrpSpPr/>
          <p:nvPr/>
        </p:nvGrpSpPr>
        <p:grpSpPr>
          <a:xfrm>
            <a:off x="11048999" y="495300"/>
            <a:ext cx="6396037" cy="4434348"/>
            <a:chOff x="11048999" y="495300"/>
            <a:chExt cx="6396037" cy="4434348"/>
          </a:xfrm>
        </p:grpSpPr>
        <p:pic>
          <p:nvPicPr>
            <p:cNvPr id="6" name="Picture 5">
              <a:extLst>
                <a:ext uri="{FF2B5EF4-FFF2-40B4-BE49-F238E27FC236}">
                  <a16:creationId xmlns:a16="http://schemas.microsoft.com/office/drawing/2014/main" id="{751E4ECE-9991-3845-0E6D-11CEE9AE00EC}"/>
                </a:ext>
              </a:extLst>
            </p:cNvPr>
            <p:cNvPicPr>
              <a:picLocks noChangeAspect="1"/>
            </p:cNvPicPr>
            <p:nvPr/>
          </p:nvPicPr>
          <p:blipFill rotWithShape="1">
            <a:blip r:embed="rId2"/>
            <a:srcRect l="52434" r="-513" b="57136"/>
            <a:stretch/>
          </p:blipFill>
          <p:spPr>
            <a:xfrm>
              <a:off x="11048999" y="495300"/>
              <a:ext cx="6396037" cy="4434348"/>
            </a:xfrm>
            <a:prstGeom prst="rect">
              <a:avLst/>
            </a:prstGeom>
          </p:spPr>
        </p:pic>
        <p:sp>
          <p:nvSpPr>
            <p:cNvPr id="15" name="TextBox 14">
              <a:extLst>
                <a:ext uri="{FF2B5EF4-FFF2-40B4-BE49-F238E27FC236}">
                  <a16:creationId xmlns:a16="http://schemas.microsoft.com/office/drawing/2014/main" id="{1AD2B51A-42E2-8AD9-1A17-F82EDA4FE604}"/>
                </a:ext>
              </a:extLst>
            </p:cNvPr>
            <p:cNvSpPr txBox="1"/>
            <p:nvPr/>
          </p:nvSpPr>
          <p:spPr>
            <a:xfrm>
              <a:off x="12011024" y="4051073"/>
              <a:ext cx="4648200" cy="677108"/>
            </a:xfrm>
            <a:prstGeom prst="rect">
              <a:avLst/>
            </a:prstGeom>
            <a:solidFill>
              <a:schemeClr val="bg1"/>
            </a:solidFill>
          </p:spPr>
          <p:txBody>
            <a:bodyPr wrap="square" rtlCol="0">
              <a:spAutoFit/>
            </a:bodyPr>
            <a:lstStyle/>
            <a:p>
              <a:pPr algn="ctr"/>
              <a:r>
                <a:rPr lang="en-US" sz="3800" i="1">
                  <a:latin typeface="Arial" panose="020B0604020202020204" pitchFamily="34" charset="0"/>
                  <a:cs typeface="Arial" panose="020B0604020202020204" pitchFamily="34" charset="0"/>
                </a:rPr>
                <a:t>Phá rừng trồng cây</a:t>
              </a:r>
            </a:p>
          </p:txBody>
        </p:sp>
      </p:grpSp>
      <p:grpSp>
        <p:nvGrpSpPr>
          <p:cNvPr id="21" name="Group 20">
            <a:extLst>
              <a:ext uri="{FF2B5EF4-FFF2-40B4-BE49-F238E27FC236}">
                <a16:creationId xmlns:a16="http://schemas.microsoft.com/office/drawing/2014/main" id="{C9B4EA27-71F5-2776-8E2B-1EA8D596A1A4}"/>
              </a:ext>
            </a:extLst>
          </p:cNvPr>
          <p:cNvGrpSpPr/>
          <p:nvPr/>
        </p:nvGrpSpPr>
        <p:grpSpPr>
          <a:xfrm>
            <a:off x="847725" y="5385927"/>
            <a:ext cx="6705600" cy="4434348"/>
            <a:chOff x="847725" y="5385927"/>
            <a:chExt cx="6705600" cy="4434348"/>
          </a:xfrm>
        </p:grpSpPr>
        <p:pic>
          <p:nvPicPr>
            <p:cNvPr id="5" name="Picture 4">
              <a:extLst>
                <a:ext uri="{FF2B5EF4-FFF2-40B4-BE49-F238E27FC236}">
                  <a16:creationId xmlns:a16="http://schemas.microsoft.com/office/drawing/2014/main" id="{BF0DFD2A-9C70-10CF-C0F5-3D9DEA3BCC53}"/>
                </a:ext>
              </a:extLst>
            </p:cNvPr>
            <p:cNvPicPr>
              <a:picLocks noChangeAspect="1"/>
            </p:cNvPicPr>
            <p:nvPr/>
          </p:nvPicPr>
          <p:blipFill rotWithShape="1">
            <a:blip r:embed="rId2"/>
            <a:srcRect t="47275" r="49594" b="9861"/>
            <a:stretch/>
          </p:blipFill>
          <p:spPr>
            <a:xfrm>
              <a:off x="847725" y="5385927"/>
              <a:ext cx="6705600" cy="4434348"/>
            </a:xfrm>
            <a:prstGeom prst="rect">
              <a:avLst/>
            </a:prstGeom>
          </p:spPr>
        </p:pic>
        <p:sp>
          <p:nvSpPr>
            <p:cNvPr id="16" name="TextBox 15">
              <a:extLst>
                <a:ext uri="{FF2B5EF4-FFF2-40B4-BE49-F238E27FC236}">
                  <a16:creationId xmlns:a16="http://schemas.microsoft.com/office/drawing/2014/main" id="{D383E18A-CC7E-9179-3AEC-D339467C61CE}"/>
                </a:ext>
              </a:extLst>
            </p:cNvPr>
            <p:cNvSpPr txBox="1"/>
            <p:nvPr/>
          </p:nvSpPr>
          <p:spPr>
            <a:xfrm>
              <a:off x="1457325" y="8883776"/>
              <a:ext cx="5486400" cy="677108"/>
            </a:xfrm>
            <a:prstGeom prst="rect">
              <a:avLst/>
            </a:prstGeom>
            <a:solidFill>
              <a:schemeClr val="bg1"/>
            </a:solidFill>
          </p:spPr>
          <p:txBody>
            <a:bodyPr wrap="square" rtlCol="0">
              <a:spAutoFit/>
            </a:bodyPr>
            <a:lstStyle/>
            <a:p>
              <a:pPr algn="ctr"/>
              <a:r>
                <a:rPr lang="en-US" sz="3800" i="1">
                  <a:latin typeface="Arial" panose="020B0604020202020204" pitchFamily="34" charset="0"/>
                  <a:cs typeface="Arial" panose="020B0604020202020204" pitchFamily="34" charset="0"/>
                </a:rPr>
                <a:t>Khai thác rừng trái phép</a:t>
              </a:r>
            </a:p>
          </p:txBody>
        </p:sp>
      </p:grpSp>
      <p:grpSp>
        <p:nvGrpSpPr>
          <p:cNvPr id="18" name="Group 17">
            <a:extLst>
              <a:ext uri="{FF2B5EF4-FFF2-40B4-BE49-F238E27FC236}">
                <a16:creationId xmlns:a16="http://schemas.microsoft.com/office/drawing/2014/main" id="{B17032D1-DF5B-B188-071E-D0159A16152F}"/>
              </a:ext>
            </a:extLst>
          </p:cNvPr>
          <p:cNvGrpSpPr/>
          <p:nvPr/>
        </p:nvGrpSpPr>
        <p:grpSpPr>
          <a:xfrm>
            <a:off x="11044237" y="5357353"/>
            <a:ext cx="6396038" cy="4434348"/>
            <a:chOff x="11044237" y="5357353"/>
            <a:chExt cx="6396038" cy="4434348"/>
          </a:xfrm>
        </p:grpSpPr>
        <p:pic>
          <p:nvPicPr>
            <p:cNvPr id="7" name="Picture 6">
              <a:extLst>
                <a:ext uri="{FF2B5EF4-FFF2-40B4-BE49-F238E27FC236}">
                  <a16:creationId xmlns:a16="http://schemas.microsoft.com/office/drawing/2014/main" id="{3EA07461-5EA5-2DCA-FA79-BE1E118E5BDB}"/>
                </a:ext>
              </a:extLst>
            </p:cNvPr>
            <p:cNvPicPr>
              <a:picLocks noChangeAspect="1"/>
            </p:cNvPicPr>
            <p:nvPr/>
          </p:nvPicPr>
          <p:blipFill rotWithShape="1">
            <a:blip r:embed="rId2"/>
            <a:srcRect l="52255" t="47459" r="-334" b="9677"/>
            <a:stretch/>
          </p:blipFill>
          <p:spPr>
            <a:xfrm>
              <a:off x="11044237" y="5357353"/>
              <a:ext cx="6396038" cy="4434348"/>
            </a:xfrm>
            <a:prstGeom prst="rect">
              <a:avLst/>
            </a:prstGeom>
          </p:spPr>
        </p:pic>
        <p:sp>
          <p:nvSpPr>
            <p:cNvPr id="17" name="TextBox 16">
              <a:extLst>
                <a:ext uri="{FF2B5EF4-FFF2-40B4-BE49-F238E27FC236}">
                  <a16:creationId xmlns:a16="http://schemas.microsoft.com/office/drawing/2014/main" id="{DE25A656-FA02-5AF6-9A8B-31E99211F47D}"/>
                </a:ext>
              </a:extLst>
            </p:cNvPr>
            <p:cNvSpPr txBox="1"/>
            <p:nvPr/>
          </p:nvSpPr>
          <p:spPr>
            <a:xfrm>
              <a:off x="11918156" y="8883776"/>
              <a:ext cx="4648200" cy="677108"/>
            </a:xfrm>
            <a:prstGeom prst="rect">
              <a:avLst/>
            </a:prstGeom>
            <a:solidFill>
              <a:schemeClr val="bg1"/>
            </a:solidFill>
          </p:spPr>
          <p:txBody>
            <a:bodyPr wrap="square" rtlCol="0">
              <a:spAutoFit/>
            </a:bodyPr>
            <a:lstStyle/>
            <a:p>
              <a:pPr algn="ctr"/>
              <a:r>
                <a:rPr lang="en-US" sz="3800" i="1">
                  <a:latin typeface="Arial" panose="020B0604020202020204" pitchFamily="34" charset="0"/>
                  <a:cs typeface="Arial" panose="020B0604020202020204" pitchFamily="34" charset="0"/>
                </a:rPr>
                <a:t>Cháy rừng </a:t>
              </a:r>
            </a:p>
          </p:txBody>
        </p:sp>
      </p:grpSp>
    </p:spTree>
    <p:extLst>
      <p:ext uri="{BB962C8B-B14F-4D97-AF65-F5344CB8AC3E}">
        <p14:creationId xmlns:p14="http://schemas.microsoft.com/office/powerpoint/2010/main" val="247145289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barn(inVertical)">
                                      <p:cBhvr>
                                        <p:cTn id="14" dur="500"/>
                                        <p:tgtEl>
                                          <p:spTgt spid="20"/>
                                        </p:tgtEl>
                                      </p:cBhvr>
                                    </p:animEffect>
                                  </p:childTnLst>
                                </p:cTn>
                              </p:par>
                              <p:par>
                                <p:cTn id="15" presetID="16" presetClass="entr" presetSubtype="21"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par>
                                <p:cTn id="18" presetID="16" presetClass="entr" presetSubtype="21"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par>
                                <p:cTn id="21" presetID="16" presetClass="entr" presetSubtype="21"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CF1DA61-F6C3-D3AF-C840-E7DC1F34CDBE}"/>
              </a:ext>
            </a:extLst>
          </p:cNvPr>
          <p:cNvGraphicFramePr>
            <a:graphicFrameLocks noGrp="1"/>
          </p:cNvGraphicFramePr>
          <p:nvPr>
            <p:extLst>
              <p:ext uri="{D42A27DB-BD31-4B8C-83A1-F6EECF244321}">
                <p14:modId xmlns:p14="http://schemas.microsoft.com/office/powerpoint/2010/main" val="2762474669"/>
              </p:ext>
            </p:extLst>
          </p:nvPr>
        </p:nvGraphicFramePr>
        <p:xfrm>
          <a:off x="152400" y="1257300"/>
          <a:ext cx="17983200" cy="14461810"/>
        </p:xfrm>
        <a:graphic>
          <a:graphicData uri="http://schemas.openxmlformats.org/drawingml/2006/table">
            <a:tbl>
              <a:tblPr bandRow="1"/>
              <a:tblGrid>
                <a:gridCol w="5562600">
                  <a:extLst>
                    <a:ext uri="{9D8B030D-6E8A-4147-A177-3AD203B41FA5}">
                      <a16:colId xmlns:a16="http://schemas.microsoft.com/office/drawing/2014/main" val="405484528"/>
                    </a:ext>
                  </a:extLst>
                </a:gridCol>
                <a:gridCol w="12420600">
                  <a:extLst>
                    <a:ext uri="{9D8B030D-6E8A-4147-A177-3AD203B41FA5}">
                      <a16:colId xmlns:a16="http://schemas.microsoft.com/office/drawing/2014/main" val="2752699008"/>
                    </a:ext>
                  </a:extLst>
                </a:gridCol>
              </a:tblGrid>
              <a:tr h="914400">
                <a:tc>
                  <a:txBody>
                    <a:bodyPr/>
                    <a:lstStyle/>
                    <a:p>
                      <a:pPr marL="0" marR="0" algn="ctr">
                        <a:lnSpc>
                          <a:spcPct val="100000"/>
                        </a:lnSpc>
                        <a:spcBef>
                          <a:spcPts val="0"/>
                        </a:spcBef>
                        <a:spcAft>
                          <a:spcPts val="0"/>
                        </a:spcAft>
                      </a:pPr>
                      <a:r>
                        <a:rPr lang="vi-VN" sz="3600" b="1">
                          <a:solidFill>
                            <a:srgbClr val="000000"/>
                          </a:solidFill>
                          <a:effectLst/>
                          <a:latin typeface="+mn-lt"/>
                          <a:ea typeface="Calibri" panose="020F0502020204030204" pitchFamily="34" charset="0"/>
                        </a:rPr>
                        <a:t>Tên giải pháp</a:t>
                      </a:r>
                      <a:endParaRPr lang="en-US" sz="3600">
                        <a:effectLst/>
                        <a:latin typeface="+mn-lt"/>
                        <a:ea typeface="Calibri" panose="020F0502020204030204" pitchFamily="34" charset="0"/>
                      </a:endParaRPr>
                    </a:p>
                  </a:txBody>
                  <a:tcPr marL="34233" marR="342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EC62"/>
                    </a:solidFill>
                  </a:tcPr>
                </a:tc>
                <a:tc>
                  <a:txBody>
                    <a:bodyPr/>
                    <a:lstStyle/>
                    <a:p>
                      <a:pPr marL="0" marR="0" algn="ctr">
                        <a:lnSpc>
                          <a:spcPct val="100000"/>
                        </a:lnSpc>
                        <a:spcBef>
                          <a:spcPts val="0"/>
                        </a:spcBef>
                        <a:spcAft>
                          <a:spcPts val="0"/>
                        </a:spcAft>
                      </a:pPr>
                      <a:r>
                        <a:rPr lang="vi-VN" sz="3600" b="1">
                          <a:solidFill>
                            <a:srgbClr val="000000"/>
                          </a:solidFill>
                          <a:effectLst/>
                          <a:latin typeface="+mn-lt"/>
                          <a:ea typeface="Calibri" panose="020F0502020204030204" pitchFamily="34" charset="0"/>
                        </a:rPr>
                        <a:t>Vai trò</a:t>
                      </a:r>
                      <a:endParaRPr lang="en-US" sz="3600">
                        <a:effectLst/>
                        <a:latin typeface="+mn-lt"/>
                        <a:ea typeface="Calibri" panose="020F0502020204030204" pitchFamily="34" charset="0"/>
                      </a:endParaRPr>
                    </a:p>
                  </a:txBody>
                  <a:tcPr marL="34233" marR="342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EC62"/>
                    </a:solidFill>
                  </a:tcPr>
                </a:tc>
                <a:extLst>
                  <a:ext uri="{0D108BD9-81ED-4DB2-BD59-A6C34878D82A}">
                    <a16:rowId xmlns:a16="http://schemas.microsoft.com/office/drawing/2014/main" val="3358629287"/>
                  </a:ext>
                </a:extLst>
              </a:tr>
              <a:tr h="189884">
                <a:tc>
                  <a:txBody>
                    <a:bodyPr/>
                    <a:lstStyle/>
                    <a:p>
                      <a:pPr marL="0" marR="0" algn="just">
                        <a:lnSpc>
                          <a:spcPct val="150000"/>
                        </a:lnSpc>
                        <a:spcBef>
                          <a:spcPts val="0"/>
                        </a:spcBef>
                        <a:spcAft>
                          <a:spcPts val="0"/>
                        </a:spcAft>
                      </a:pPr>
                      <a:r>
                        <a:rPr lang="vi-VN" sz="3600" i="1">
                          <a:solidFill>
                            <a:srgbClr val="000000"/>
                          </a:solidFill>
                          <a:effectLst/>
                          <a:latin typeface="+mn-lt"/>
                          <a:ea typeface="Calibri" panose="020F0502020204030204" pitchFamily="34" charset="0"/>
                        </a:rPr>
                        <a:t>Lập quy hoạch, kế hoạch bảo vệ và phát triển rừng </a:t>
                      </a:r>
                      <a:endParaRPr lang="en-US" sz="3600" i="1">
                        <a:effectLst/>
                        <a:latin typeface="+mn-lt"/>
                        <a:ea typeface="Calibri" panose="020F0502020204030204" pitchFamily="34" charset="0"/>
                      </a:endParaRPr>
                    </a:p>
                  </a:txBody>
                  <a:tcPr marL="34233" marR="342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l">
                        <a:lnSpc>
                          <a:spcPct val="150000"/>
                        </a:lnSpc>
                        <a:spcBef>
                          <a:spcPts val="0"/>
                        </a:spcBef>
                        <a:spcAft>
                          <a:spcPts val="0"/>
                        </a:spcAft>
                      </a:pPr>
                      <a:r>
                        <a:rPr lang="vi-VN" sz="3600">
                          <a:solidFill>
                            <a:srgbClr val="000000"/>
                          </a:solidFill>
                          <a:effectLst/>
                          <a:latin typeface="+mn-lt"/>
                          <a:ea typeface="Calibri" panose="020F0502020204030204" pitchFamily="34" charset="0"/>
                        </a:rPr>
                        <a:t>Giúp kiểm soát tình trạng mất rừng, suy thoái rừng trên phạm vi cả nước cũng như ở từng địa phương.</a:t>
                      </a:r>
                      <a:endParaRPr lang="en-US" sz="3600">
                        <a:effectLst/>
                        <a:latin typeface="+mn-lt"/>
                        <a:ea typeface="Calibri" panose="020F0502020204030204" pitchFamily="34" charset="0"/>
                      </a:endParaRPr>
                    </a:p>
                  </a:txBody>
                  <a:tcPr marL="34233" marR="342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95328615"/>
                  </a:ext>
                </a:extLst>
              </a:tr>
              <a:tr h="336072">
                <a:tc>
                  <a:txBody>
                    <a:bodyPr/>
                    <a:lstStyle/>
                    <a:p>
                      <a:pPr marL="0" marR="0" algn="just">
                        <a:lnSpc>
                          <a:spcPct val="150000"/>
                        </a:lnSpc>
                        <a:spcBef>
                          <a:spcPts val="0"/>
                        </a:spcBef>
                        <a:spcAft>
                          <a:spcPts val="0"/>
                        </a:spcAft>
                      </a:pPr>
                      <a:r>
                        <a:rPr lang="vi-VN" sz="3600" i="1">
                          <a:solidFill>
                            <a:srgbClr val="000000"/>
                          </a:solidFill>
                          <a:effectLst/>
                          <a:latin typeface="+mn-lt"/>
                          <a:ea typeface="Calibri" panose="020F0502020204030204" pitchFamily="34" charset="0"/>
                        </a:rPr>
                        <a:t>Giao, cho thuê và thu hồi rừng, đất trồng rừng</a:t>
                      </a:r>
                      <a:endParaRPr lang="en-US" sz="3600" i="1">
                        <a:effectLst/>
                        <a:latin typeface="+mn-lt"/>
                        <a:ea typeface="Calibri" panose="020F0502020204030204" pitchFamily="34" charset="0"/>
                      </a:endParaRPr>
                    </a:p>
                  </a:txBody>
                  <a:tcPr marL="34233" marR="342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just">
                        <a:lnSpc>
                          <a:spcPct val="150000"/>
                        </a:lnSpc>
                        <a:spcBef>
                          <a:spcPts val="0"/>
                        </a:spcBef>
                        <a:spcAft>
                          <a:spcPts val="0"/>
                        </a:spcAft>
                      </a:pPr>
                      <a:r>
                        <a:rPr lang="vi-VN" sz="3600">
                          <a:solidFill>
                            <a:srgbClr val="000000"/>
                          </a:solidFill>
                          <a:effectLst/>
                          <a:latin typeface="+mn-lt"/>
                          <a:ea typeface="Calibri" panose="020F0502020204030204" pitchFamily="34" charset="0"/>
                        </a:rPr>
                        <a:t>Giúp nâng cao sự gắn bó, quyền lợi và trách nhiệm của chủ đất, chủ rừng. Nhờ đó nâng cao khả năng khai thác, sử dụng tối đa tiềm năng đất lâm nghiệp trong phát triển kinh tế, trồng rừng sản xuất, khai thác rừng trồng.</a:t>
                      </a:r>
                      <a:endParaRPr lang="en-US" sz="3600">
                        <a:effectLst/>
                        <a:latin typeface="+mn-lt"/>
                        <a:ea typeface="Calibri" panose="020F0502020204030204" pitchFamily="34" charset="0"/>
                      </a:endParaRPr>
                    </a:p>
                  </a:txBody>
                  <a:tcPr marL="34233" marR="342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940736496"/>
                  </a:ext>
                </a:extLst>
              </a:tr>
              <a:tr h="287342">
                <a:tc>
                  <a:txBody>
                    <a:bodyPr/>
                    <a:lstStyle/>
                    <a:p>
                      <a:pPr marL="0" marR="0" algn="just">
                        <a:lnSpc>
                          <a:spcPct val="150000"/>
                        </a:lnSpc>
                        <a:spcBef>
                          <a:spcPts val="0"/>
                        </a:spcBef>
                        <a:spcAft>
                          <a:spcPts val="0"/>
                        </a:spcAft>
                      </a:pPr>
                      <a:r>
                        <a:rPr lang="vi-VN" sz="3600" i="1">
                          <a:solidFill>
                            <a:srgbClr val="000000"/>
                          </a:solidFill>
                          <a:effectLst/>
                          <a:latin typeface="+mn-lt"/>
                          <a:ea typeface="Calibri" panose="020F0502020204030204" pitchFamily="34" charset="0"/>
                        </a:rPr>
                        <a:t>Kiểm soát từng loại rừng thông qua những quy chế pháp lí riêng</a:t>
                      </a:r>
                      <a:endParaRPr lang="en-US" sz="3600" i="1">
                        <a:effectLst/>
                        <a:latin typeface="+mn-lt"/>
                        <a:ea typeface="Calibri" panose="020F0502020204030204" pitchFamily="34" charset="0"/>
                      </a:endParaRPr>
                    </a:p>
                  </a:txBody>
                  <a:tcPr marL="34233" marR="342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just">
                        <a:lnSpc>
                          <a:spcPct val="150000"/>
                        </a:lnSpc>
                        <a:spcBef>
                          <a:spcPts val="0"/>
                        </a:spcBef>
                        <a:spcAft>
                          <a:spcPts val="0"/>
                        </a:spcAft>
                      </a:pPr>
                      <a:r>
                        <a:rPr lang="vi-VN" sz="3600">
                          <a:solidFill>
                            <a:srgbClr val="000000"/>
                          </a:solidFill>
                          <a:effectLst/>
                          <a:latin typeface="+mn-lt"/>
                          <a:ea typeface="Calibri" panose="020F0502020204030204" pitchFamily="34" charset="0"/>
                        </a:rPr>
                        <a:t>Giúp chủ rừng, các tổ chức, cá nhân khai thác và sử dụng rừng sẽ tự kiểm soát suy thoái rừng, đảm bảo phát triển bền vững vốn rừng quốc gia, đảm bảo sự đa dạng của các loại rừng theo thời gian.</a:t>
                      </a:r>
                      <a:endParaRPr lang="en-US" sz="3600">
                        <a:effectLst/>
                        <a:latin typeface="+mn-lt"/>
                        <a:ea typeface="Calibri" panose="020F0502020204030204" pitchFamily="34" charset="0"/>
                      </a:endParaRPr>
                    </a:p>
                  </a:txBody>
                  <a:tcPr marL="34233" marR="342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53912058"/>
                  </a:ext>
                </a:extLst>
              </a:tr>
              <a:tr h="238613">
                <a:tc>
                  <a:txBody>
                    <a:bodyPr/>
                    <a:lstStyle/>
                    <a:p>
                      <a:pPr marL="0" marR="0" algn="just">
                        <a:lnSpc>
                          <a:spcPct val="150000"/>
                        </a:lnSpc>
                        <a:spcBef>
                          <a:spcPts val="0"/>
                        </a:spcBef>
                        <a:spcAft>
                          <a:spcPts val="0"/>
                        </a:spcAft>
                      </a:pPr>
                      <a:r>
                        <a:rPr lang="vi-VN" sz="3600" i="1">
                          <a:solidFill>
                            <a:srgbClr val="000000"/>
                          </a:solidFill>
                          <a:effectLst/>
                          <a:latin typeface="+mn-lt"/>
                          <a:ea typeface="Calibri" panose="020F0502020204030204" pitchFamily="34" charset="0"/>
                        </a:rPr>
                        <a:t>Kiểm soát suy thoái </a:t>
                      </a:r>
                      <a:r>
                        <a:rPr lang="vi-VN" sz="3600" i="1">
                          <a:effectLst/>
                          <a:latin typeface="+mn-lt"/>
                          <a:ea typeface="Calibri" panose="020F0502020204030204" pitchFamily="34" charset="0"/>
                        </a:rPr>
                        <a:t>động</a:t>
                      </a:r>
                      <a:r>
                        <a:rPr lang="vi-VN" sz="3600" i="1">
                          <a:solidFill>
                            <a:srgbClr val="000000"/>
                          </a:solidFill>
                          <a:effectLst/>
                          <a:latin typeface="+mn-lt"/>
                          <a:ea typeface="Calibri" panose="020F0502020204030204" pitchFamily="34" charset="0"/>
                        </a:rPr>
                        <a:t> vật, thực vật rừng hoang dã quý hiếm</a:t>
                      </a:r>
                      <a:endParaRPr lang="en-US" sz="3600" i="1">
                        <a:effectLst/>
                        <a:latin typeface="+mn-lt"/>
                        <a:ea typeface="Calibri" panose="020F0502020204030204" pitchFamily="34" charset="0"/>
                      </a:endParaRPr>
                    </a:p>
                  </a:txBody>
                  <a:tcPr marL="34233" marR="342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just">
                        <a:lnSpc>
                          <a:spcPct val="150000"/>
                        </a:lnSpc>
                        <a:spcBef>
                          <a:spcPts val="0"/>
                        </a:spcBef>
                        <a:spcAft>
                          <a:spcPts val="0"/>
                        </a:spcAft>
                      </a:pPr>
                      <a:r>
                        <a:rPr lang="vi-VN" sz="3600">
                          <a:solidFill>
                            <a:srgbClr val="000000"/>
                          </a:solidFill>
                          <a:effectLst/>
                          <a:latin typeface="+mn-lt"/>
                          <a:ea typeface="Calibri" panose="020F0502020204030204" pitchFamily="34" charset="0"/>
                        </a:rPr>
                        <a:t>Giúp kiểm soát được tình trạng suy giảm về số lượng và chất lượng của các loài động vật, thực vật hoang dã, quý hiếm.</a:t>
                      </a:r>
                      <a:endParaRPr lang="en-US" sz="3600">
                        <a:effectLst/>
                        <a:latin typeface="+mn-lt"/>
                        <a:ea typeface="Calibri" panose="020F0502020204030204" pitchFamily="34" charset="0"/>
                      </a:endParaRPr>
                    </a:p>
                  </a:txBody>
                  <a:tcPr marL="34233" marR="342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974964172"/>
                  </a:ext>
                </a:extLst>
              </a:tr>
              <a:tr h="336072">
                <a:tc>
                  <a:txBody>
                    <a:bodyPr/>
                    <a:lstStyle/>
                    <a:p>
                      <a:pPr marL="0" marR="0" algn="just">
                        <a:lnSpc>
                          <a:spcPct val="150000"/>
                        </a:lnSpc>
                        <a:spcBef>
                          <a:spcPts val="0"/>
                        </a:spcBef>
                        <a:spcAft>
                          <a:spcPts val="0"/>
                        </a:spcAft>
                      </a:pPr>
                      <a:r>
                        <a:rPr lang="vi-VN" sz="3600">
                          <a:solidFill>
                            <a:srgbClr val="000000"/>
                          </a:solidFill>
                          <a:effectLst/>
                          <a:latin typeface="+mn-lt"/>
                          <a:ea typeface="Calibri" panose="020F0502020204030204" pitchFamily="34" charset="0"/>
                        </a:rPr>
                        <a:t>Thiết lập hệ thống cơ quan </a:t>
                      </a:r>
                      <a:r>
                        <a:rPr lang="vi-VN" sz="3600">
                          <a:effectLst/>
                          <a:latin typeface="+mn-lt"/>
                          <a:ea typeface="Calibri" panose="020F0502020204030204" pitchFamily="34" charset="0"/>
                        </a:rPr>
                        <a:t>quản</a:t>
                      </a:r>
                      <a:r>
                        <a:rPr lang="vi-VN" sz="3600">
                          <a:solidFill>
                            <a:srgbClr val="000000"/>
                          </a:solidFill>
                          <a:effectLst/>
                          <a:latin typeface="+mn-lt"/>
                          <a:ea typeface="Calibri" panose="020F0502020204030204" pitchFamily="34" charset="0"/>
                        </a:rPr>
                        <a:t> lí, bảo vệ rừng từ trung ương đến địa phương</a:t>
                      </a:r>
                      <a:endParaRPr lang="en-US" sz="3600">
                        <a:effectLst/>
                        <a:latin typeface="+mn-lt"/>
                        <a:ea typeface="Calibri" panose="020F0502020204030204" pitchFamily="34" charset="0"/>
                      </a:endParaRPr>
                    </a:p>
                  </a:txBody>
                  <a:tcPr marL="34233" marR="342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just">
                        <a:lnSpc>
                          <a:spcPct val="150000"/>
                        </a:lnSpc>
                        <a:spcBef>
                          <a:spcPts val="0"/>
                        </a:spcBef>
                        <a:spcAft>
                          <a:spcPts val="0"/>
                        </a:spcAft>
                      </a:pPr>
                      <a:r>
                        <a:rPr lang="vi-VN" sz="3600">
                          <a:solidFill>
                            <a:srgbClr val="000000"/>
                          </a:solidFill>
                          <a:effectLst/>
                          <a:latin typeface="+mn-lt"/>
                          <a:ea typeface="Calibri" panose="020F0502020204030204" pitchFamily="34" charset="0"/>
                        </a:rPr>
                        <a:t>Tạo thuận lợi cho việc phân công, phối hợp trách nhiệm của các cơ quan quản lí gắn với diện tích rừng trên địa bàn quản lí; chịu trách nhiệm chỉ đạo và tổ chức thực hiện trách nhiệm trên phạm vi cả nước cũng như ở các địa phương.</a:t>
                      </a:r>
                      <a:endParaRPr lang="en-US" sz="3600">
                        <a:effectLst/>
                        <a:latin typeface="+mn-lt"/>
                        <a:ea typeface="Calibri" panose="020F0502020204030204" pitchFamily="34" charset="0"/>
                      </a:endParaRPr>
                    </a:p>
                  </a:txBody>
                  <a:tcPr marL="34233" marR="342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33249926"/>
                  </a:ext>
                </a:extLst>
              </a:tr>
            </a:tbl>
          </a:graphicData>
        </a:graphic>
      </p:graphicFrame>
      <p:sp>
        <p:nvSpPr>
          <p:cNvPr id="3" name="TextBox 2">
            <a:extLst>
              <a:ext uri="{FF2B5EF4-FFF2-40B4-BE49-F238E27FC236}">
                <a16:creationId xmlns:a16="http://schemas.microsoft.com/office/drawing/2014/main" id="{A71C4F23-8AF5-00CE-3B82-CBA323208E38}"/>
              </a:ext>
            </a:extLst>
          </p:cNvPr>
          <p:cNvSpPr txBox="1"/>
          <p:nvPr/>
        </p:nvSpPr>
        <p:spPr>
          <a:xfrm>
            <a:off x="3352800" y="266700"/>
            <a:ext cx="11582400" cy="784830"/>
          </a:xfrm>
          <a:prstGeom prst="rect">
            <a:avLst/>
          </a:prstGeom>
          <a:noFill/>
        </p:spPr>
        <p:txBody>
          <a:bodyPr wrap="square" rtlCol="0">
            <a:spAutoFit/>
          </a:bodyPr>
          <a:lstStyle/>
          <a:p>
            <a:pPr algn="ctr"/>
            <a:r>
              <a:rPr lang="en-US" sz="4500" b="1">
                <a:solidFill>
                  <a:srgbClr val="C00000"/>
                </a:solidFill>
                <a:latin typeface="Arial" panose="020B0604020202020204" pitchFamily="34" charset="0"/>
                <a:cs typeface="Arial" panose="020B0604020202020204" pitchFamily="34" charset="0"/>
              </a:rPr>
              <a:t>KẾT QUẢ PHIẾU HỌC TẬP SỐ 2 </a:t>
            </a:r>
          </a:p>
        </p:txBody>
      </p:sp>
    </p:spTree>
    <p:extLst>
      <p:ext uri="{BB962C8B-B14F-4D97-AF65-F5344CB8AC3E}">
        <p14:creationId xmlns:p14="http://schemas.microsoft.com/office/powerpoint/2010/main" val="129605728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CF1DA61-F6C3-D3AF-C840-E7DC1F34CDBE}"/>
              </a:ext>
            </a:extLst>
          </p:cNvPr>
          <p:cNvGraphicFramePr>
            <a:graphicFrameLocks noGrp="1"/>
          </p:cNvGraphicFramePr>
          <p:nvPr>
            <p:extLst>
              <p:ext uri="{D42A27DB-BD31-4B8C-83A1-F6EECF244321}">
                <p14:modId xmlns:p14="http://schemas.microsoft.com/office/powerpoint/2010/main" val="1601641521"/>
              </p:ext>
            </p:extLst>
          </p:nvPr>
        </p:nvGraphicFramePr>
        <p:xfrm>
          <a:off x="152400" y="342900"/>
          <a:ext cx="17983200" cy="6497956"/>
        </p:xfrm>
        <a:graphic>
          <a:graphicData uri="http://schemas.openxmlformats.org/drawingml/2006/table">
            <a:tbl>
              <a:tblPr bandRow="1"/>
              <a:tblGrid>
                <a:gridCol w="5562600">
                  <a:extLst>
                    <a:ext uri="{9D8B030D-6E8A-4147-A177-3AD203B41FA5}">
                      <a16:colId xmlns:a16="http://schemas.microsoft.com/office/drawing/2014/main" val="405484528"/>
                    </a:ext>
                  </a:extLst>
                </a:gridCol>
                <a:gridCol w="12420600">
                  <a:extLst>
                    <a:ext uri="{9D8B030D-6E8A-4147-A177-3AD203B41FA5}">
                      <a16:colId xmlns:a16="http://schemas.microsoft.com/office/drawing/2014/main" val="2752699008"/>
                    </a:ext>
                  </a:extLst>
                </a:gridCol>
              </a:tblGrid>
              <a:tr h="914400">
                <a:tc>
                  <a:txBody>
                    <a:bodyPr/>
                    <a:lstStyle/>
                    <a:p>
                      <a:pPr marL="0" marR="0" algn="ctr">
                        <a:lnSpc>
                          <a:spcPct val="100000"/>
                        </a:lnSpc>
                        <a:spcBef>
                          <a:spcPts val="0"/>
                        </a:spcBef>
                        <a:spcAft>
                          <a:spcPts val="0"/>
                        </a:spcAft>
                      </a:pPr>
                      <a:r>
                        <a:rPr lang="vi-VN" sz="3600" b="1">
                          <a:solidFill>
                            <a:srgbClr val="000000"/>
                          </a:solidFill>
                          <a:effectLst/>
                          <a:latin typeface="+mn-lt"/>
                          <a:ea typeface="Calibri" panose="020F0502020204030204" pitchFamily="34" charset="0"/>
                        </a:rPr>
                        <a:t>Tên giải pháp</a:t>
                      </a:r>
                      <a:endParaRPr lang="en-US" sz="3600">
                        <a:effectLst/>
                        <a:latin typeface="+mn-lt"/>
                        <a:ea typeface="Calibri" panose="020F0502020204030204" pitchFamily="34" charset="0"/>
                      </a:endParaRPr>
                    </a:p>
                  </a:txBody>
                  <a:tcPr marL="34233" marR="342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EC62"/>
                    </a:solidFill>
                  </a:tcPr>
                </a:tc>
                <a:tc>
                  <a:txBody>
                    <a:bodyPr/>
                    <a:lstStyle/>
                    <a:p>
                      <a:pPr marL="0" marR="0" algn="ctr">
                        <a:lnSpc>
                          <a:spcPct val="100000"/>
                        </a:lnSpc>
                        <a:spcBef>
                          <a:spcPts val="0"/>
                        </a:spcBef>
                        <a:spcAft>
                          <a:spcPts val="0"/>
                        </a:spcAft>
                      </a:pPr>
                      <a:r>
                        <a:rPr lang="vi-VN" sz="3600" b="1">
                          <a:solidFill>
                            <a:srgbClr val="000000"/>
                          </a:solidFill>
                          <a:effectLst/>
                          <a:latin typeface="+mn-lt"/>
                          <a:ea typeface="Calibri" panose="020F0502020204030204" pitchFamily="34" charset="0"/>
                        </a:rPr>
                        <a:t>Vai trò</a:t>
                      </a:r>
                      <a:endParaRPr lang="en-US" sz="3600">
                        <a:effectLst/>
                        <a:latin typeface="+mn-lt"/>
                        <a:ea typeface="Calibri" panose="020F0502020204030204" pitchFamily="34" charset="0"/>
                      </a:endParaRPr>
                    </a:p>
                  </a:txBody>
                  <a:tcPr marL="34233" marR="342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EC62"/>
                    </a:solidFill>
                  </a:tcPr>
                </a:tc>
                <a:extLst>
                  <a:ext uri="{0D108BD9-81ED-4DB2-BD59-A6C34878D82A}">
                    <a16:rowId xmlns:a16="http://schemas.microsoft.com/office/drawing/2014/main" val="3358629287"/>
                  </a:ext>
                </a:extLst>
              </a:tr>
              <a:tr h="238613">
                <a:tc>
                  <a:txBody>
                    <a:bodyPr/>
                    <a:lstStyle/>
                    <a:p>
                      <a:pPr marL="0" marR="0" algn="just">
                        <a:lnSpc>
                          <a:spcPct val="150000"/>
                        </a:lnSpc>
                        <a:spcBef>
                          <a:spcPts val="0"/>
                        </a:spcBef>
                        <a:spcAft>
                          <a:spcPts val="0"/>
                        </a:spcAft>
                      </a:pPr>
                      <a:r>
                        <a:rPr lang="vi-VN" sz="3600" i="1">
                          <a:solidFill>
                            <a:srgbClr val="000000"/>
                          </a:solidFill>
                          <a:effectLst/>
                          <a:latin typeface="+mn-lt"/>
                          <a:ea typeface="Calibri" panose="020F0502020204030204" pitchFamily="34" charset="0"/>
                        </a:rPr>
                        <a:t>Kiểm soát suy thoái </a:t>
                      </a:r>
                      <a:r>
                        <a:rPr lang="vi-VN" sz="3600" i="1">
                          <a:effectLst/>
                          <a:latin typeface="+mn-lt"/>
                          <a:ea typeface="Calibri" panose="020F0502020204030204" pitchFamily="34" charset="0"/>
                        </a:rPr>
                        <a:t>động</a:t>
                      </a:r>
                      <a:r>
                        <a:rPr lang="vi-VN" sz="3600" i="1">
                          <a:solidFill>
                            <a:srgbClr val="000000"/>
                          </a:solidFill>
                          <a:effectLst/>
                          <a:latin typeface="+mn-lt"/>
                          <a:ea typeface="Calibri" panose="020F0502020204030204" pitchFamily="34" charset="0"/>
                        </a:rPr>
                        <a:t> vật, thực vật rừng hoang dã quý hiếm</a:t>
                      </a:r>
                      <a:endParaRPr lang="en-US" sz="3600" i="1">
                        <a:effectLst/>
                        <a:latin typeface="+mn-lt"/>
                        <a:ea typeface="Calibri" panose="020F0502020204030204" pitchFamily="34" charset="0"/>
                      </a:endParaRPr>
                    </a:p>
                  </a:txBody>
                  <a:tcPr marL="34233" marR="342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just">
                        <a:lnSpc>
                          <a:spcPct val="150000"/>
                        </a:lnSpc>
                        <a:spcBef>
                          <a:spcPts val="0"/>
                        </a:spcBef>
                        <a:spcAft>
                          <a:spcPts val="0"/>
                        </a:spcAft>
                      </a:pPr>
                      <a:r>
                        <a:rPr lang="vi-VN" sz="3600">
                          <a:solidFill>
                            <a:srgbClr val="000000"/>
                          </a:solidFill>
                          <a:effectLst/>
                          <a:latin typeface="+mn-lt"/>
                          <a:ea typeface="Calibri" panose="020F0502020204030204" pitchFamily="34" charset="0"/>
                        </a:rPr>
                        <a:t>Giúp kiểm soát được tình trạng suy giảm về số lượng và chất lượng của các loài động vật, thực vật hoang dã, quý hiếm.</a:t>
                      </a:r>
                      <a:endParaRPr lang="en-US" sz="3600">
                        <a:effectLst/>
                        <a:latin typeface="+mn-lt"/>
                        <a:ea typeface="Calibri" panose="020F0502020204030204" pitchFamily="34" charset="0"/>
                      </a:endParaRPr>
                    </a:p>
                  </a:txBody>
                  <a:tcPr marL="34233" marR="342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974964172"/>
                  </a:ext>
                </a:extLst>
              </a:tr>
              <a:tr h="336072">
                <a:tc>
                  <a:txBody>
                    <a:bodyPr/>
                    <a:lstStyle/>
                    <a:p>
                      <a:pPr marL="0" marR="0" algn="just">
                        <a:lnSpc>
                          <a:spcPct val="150000"/>
                        </a:lnSpc>
                        <a:spcBef>
                          <a:spcPts val="0"/>
                        </a:spcBef>
                        <a:spcAft>
                          <a:spcPts val="0"/>
                        </a:spcAft>
                      </a:pPr>
                      <a:r>
                        <a:rPr lang="vi-VN" sz="3600" i="1">
                          <a:solidFill>
                            <a:srgbClr val="000000"/>
                          </a:solidFill>
                          <a:effectLst/>
                          <a:latin typeface="+mn-lt"/>
                          <a:ea typeface="Calibri" panose="020F0502020204030204" pitchFamily="34" charset="0"/>
                        </a:rPr>
                        <a:t>Thiết lập hệ thống cơ quan </a:t>
                      </a:r>
                      <a:r>
                        <a:rPr lang="vi-VN" sz="3600" i="1">
                          <a:effectLst/>
                          <a:latin typeface="+mn-lt"/>
                          <a:ea typeface="Calibri" panose="020F0502020204030204" pitchFamily="34" charset="0"/>
                        </a:rPr>
                        <a:t>quản</a:t>
                      </a:r>
                      <a:r>
                        <a:rPr lang="vi-VN" sz="3600" i="1">
                          <a:solidFill>
                            <a:srgbClr val="000000"/>
                          </a:solidFill>
                          <a:effectLst/>
                          <a:latin typeface="+mn-lt"/>
                          <a:ea typeface="Calibri" panose="020F0502020204030204" pitchFamily="34" charset="0"/>
                        </a:rPr>
                        <a:t> lí, bảo vệ rừng từ trung ương đến địa phương</a:t>
                      </a:r>
                      <a:endParaRPr lang="en-US" sz="3600" i="1">
                        <a:effectLst/>
                        <a:latin typeface="+mn-lt"/>
                        <a:ea typeface="Calibri" panose="020F0502020204030204" pitchFamily="34" charset="0"/>
                      </a:endParaRPr>
                    </a:p>
                  </a:txBody>
                  <a:tcPr marL="34233" marR="342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just">
                        <a:lnSpc>
                          <a:spcPct val="150000"/>
                        </a:lnSpc>
                        <a:spcBef>
                          <a:spcPts val="0"/>
                        </a:spcBef>
                        <a:spcAft>
                          <a:spcPts val="0"/>
                        </a:spcAft>
                      </a:pPr>
                      <a:r>
                        <a:rPr lang="vi-VN" sz="3600">
                          <a:solidFill>
                            <a:srgbClr val="000000"/>
                          </a:solidFill>
                          <a:effectLst/>
                          <a:latin typeface="+mn-lt"/>
                          <a:ea typeface="Calibri" panose="020F0502020204030204" pitchFamily="34" charset="0"/>
                        </a:rPr>
                        <a:t>Tạo thuận lợi cho việc phân công, phối hợp trách nhiệm của các cơ quan quản lí gắn với diện tích rừng trên địa bàn quản lí; chịu trách nhiệm chỉ đạo và tổ chức thực hiện trách nhiệm trên phạm vi cả nước cũng như ở các địa phương.</a:t>
                      </a:r>
                      <a:endParaRPr lang="en-US" sz="3600">
                        <a:effectLst/>
                        <a:latin typeface="+mn-lt"/>
                        <a:ea typeface="Calibri" panose="020F0502020204030204" pitchFamily="34" charset="0"/>
                      </a:endParaRPr>
                    </a:p>
                  </a:txBody>
                  <a:tcPr marL="34233" marR="342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33249926"/>
                  </a:ext>
                </a:extLst>
              </a:tr>
            </a:tbl>
          </a:graphicData>
        </a:graphic>
      </p:graphicFrame>
    </p:spTree>
    <p:extLst>
      <p:ext uri="{BB962C8B-B14F-4D97-AF65-F5344CB8AC3E}">
        <p14:creationId xmlns:p14="http://schemas.microsoft.com/office/powerpoint/2010/main" val="199861585"/>
      </p:ext>
    </p:extLst>
  </p:cSld>
  <p:clrMapOvr>
    <a:masterClrMapping/>
  </p:clrMapOvr>
  <p:transition spd="med">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E9315537-5098-27AA-8D14-BB02E1DB2AB7}"/>
              </a:ext>
            </a:extLst>
          </p:cNvPr>
          <p:cNvGrpSpPr/>
          <p:nvPr/>
        </p:nvGrpSpPr>
        <p:grpSpPr>
          <a:xfrm>
            <a:off x="457200" y="419100"/>
            <a:ext cx="17373600" cy="2615460"/>
            <a:chOff x="457200" y="952500"/>
            <a:chExt cx="17373600" cy="2615460"/>
          </a:xfrm>
        </p:grpSpPr>
        <p:sp>
          <p:nvSpPr>
            <p:cNvPr id="3" name="TextBox 2">
              <a:extLst>
                <a:ext uri="{FF2B5EF4-FFF2-40B4-BE49-F238E27FC236}">
                  <a16:creationId xmlns:a16="http://schemas.microsoft.com/office/drawing/2014/main" id="{9592CC4B-06FE-3FEC-BB5A-E6CF506EE065}"/>
                </a:ext>
              </a:extLst>
            </p:cNvPr>
            <p:cNvSpPr txBox="1"/>
            <p:nvPr/>
          </p:nvSpPr>
          <p:spPr>
            <a:xfrm>
              <a:off x="2286000" y="952500"/>
              <a:ext cx="15544800" cy="261546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Khai thác thông tin mục II.2 SGK tr.15, 16, 17 và Kết nối năng lực SGK tr.17: </a:t>
              </a:r>
              <a:r>
                <a:rPr kumimoji="0" lang="en-US" sz="3800" b="0" i="1"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Sử dụng Internet, sách, báo,…tìm hiểu về các khu bảo tồn thiên nhiên và vườn quốc gia ở Việt Nam. </a:t>
              </a:r>
            </a:p>
          </p:txBody>
        </p:sp>
        <p:sp>
          <p:nvSpPr>
            <p:cNvPr id="10" name="Freeform 2">
              <a:extLst>
                <a:ext uri="{FF2B5EF4-FFF2-40B4-BE49-F238E27FC236}">
                  <a16:creationId xmlns:a16="http://schemas.microsoft.com/office/drawing/2014/main" id="{22902D83-7655-BF0B-08AA-AD0A93A4872E}"/>
                </a:ext>
              </a:extLst>
            </p:cNvPr>
            <p:cNvSpPr/>
            <p:nvPr/>
          </p:nvSpPr>
          <p:spPr>
            <a:xfrm>
              <a:off x="457200" y="1635927"/>
              <a:ext cx="1517863" cy="1297773"/>
            </a:xfrm>
            <a:custGeom>
              <a:avLst/>
              <a:gdLst/>
              <a:ahLst/>
              <a:cxnLst/>
              <a:rect l="l" t="t" r="r" b="b"/>
              <a:pathLst>
                <a:path w="4812632" h="4114800">
                  <a:moveTo>
                    <a:pt x="0" y="0"/>
                  </a:moveTo>
                  <a:lnTo>
                    <a:pt x="4812632" y="0"/>
                  </a:lnTo>
                  <a:lnTo>
                    <a:pt x="481263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Rectangle 4">
            <a:extLst>
              <a:ext uri="{FF2B5EF4-FFF2-40B4-BE49-F238E27FC236}">
                <a16:creationId xmlns:a16="http://schemas.microsoft.com/office/drawing/2014/main" id="{198E62AF-BEC3-0620-8582-1CD698C91E0A}"/>
              </a:ext>
            </a:extLst>
          </p:cNvPr>
          <p:cNvSpPr/>
          <p:nvPr/>
        </p:nvSpPr>
        <p:spPr>
          <a:xfrm>
            <a:off x="3200400" y="3467100"/>
            <a:ext cx="11887200" cy="838200"/>
          </a:xfrm>
          <a:prstGeom prst="rect">
            <a:avLst/>
          </a:prstGeom>
          <a:solidFill>
            <a:srgbClr val="2A80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800" b="1">
                <a:latin typeface="Arial" panose="020B0604020202020204" pitchFamily="34" charset="0"/>
                <a:cs typeface="Arial" panose="020B0604020202020204" pitchFamily="34" charset="0"/>
              </a:rPr>
              <a:t>MỘT SỐ VƯỜN QUỐC GIA </a:t>
            </a:r>
          </a:p>
        </p:txBody>
      </p:sp>
      <p:grpSp>
        <p:nvGrpSpPr>
          <p:cNvPr id="9" name="Group 8">
            <a:extLst>
              <a:ext uri="{FF2B5EF4-FFF2-40B4-BE49-F238E27FC236}">
                <a16:creationId xmlns:a16="http://schemas.microsoft.com/office/drawing/2014/main" id="{245F8955-28C5-2767-8DEF-7B950FFE7997}"/>
              </a:ext>
            </a:extLst>
          </p:cNvPr>
          <p:cNvGrpSpPr/>
          <p:nvPr/>
        </p:nvGrpSpPr>
        <p:grpSpPr>
          <a:xfrm>
            <a:off x="9677400" y="4785696"/>
            <a:ext cx="7848600" cy="5387004"/>
            <a:chOff x="9525000" y="4883440"/>
            <a:chExt cx="7848600" cy="5387004"/>
          </a:xfrm>
        </p:grpSpPr>
        <p:pic>
          <p:nvPicPr>
            <p:cNvPr id="16388" name="Picture 4" descr="Vườn Quốc gia Cúc Phương được công nhận là Công viên quốc gia hàng đầu Châu  Á 2022">
              <a:extLst>
                <a:ext uri="{FF2B5EF4-FFF2-40B4-BE49-F238E27FC236}">
                  <a16:creationId xmlns:a16="http://schemas.microsoft.com/office/drawing/2014/main" id="{F88DA788-09C4-7CEB-FC6F-0641B1EA73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5000" y="4883440"/>
              <a:ext cx="7848600" cy="430103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63EE408-D4FE-9FB1-0268-205BDBDB9949}"/>
                </a:ext>
              </a:extLst>
            </p:cNvPr>
            <p:cNvSpPr txBox="1"/>
            <p:nvPr/>
          </p:nvSpPr>
          <p:spPr>
            <a:xfrm>
              <a:off x="9677400" y="9254781"/>
              <a:ext cx="7543800" cy="1015663"/>
            </a:xfrm>
            <a:prstGeom prst="rect">
              <a:avLst/>
            </a:prstGeom>
            <a:noFill/>
          </p:spPr>
          <p:txBody>
            <a:bodyPr wrap="square">
              <a:spAutoFit/>
            </a:bodyPr>
            <a:lstStyle/>
            <a:p>
              <a:pPr algn="ctr"/>
              <a:r>
                <a:rPr lang="vi-VN" sz="3000" i="1"/>
                <a:t>Vườn quốc gia Cúc Phương (Ninh Bình, Thanh Hóa, Hòa Bình)</a:t>
              </a:r>
              <a:endParaRPr lang="en-US" sz="3000" i="1"/>
            </a:p>
          </p:txBody>
        </p:sp>
      </p:grpSp>
      <p:grpSp>
        <p:nvGrpSpPr>
          <p:cNvPr id="13" name="Group 12">
            <a:extLst>
              <a:ext uri="{FF2B5EF4-FFF2-40B4-BE49-F238E27FC236}">
                <a16:creationId xmlns:a16="http://schemas.microsoft.com/office/drawing/2014/main" id="{919070E6-F4B3-E7D2-A7D9-D3B57232C4F9}"/>
              </a:ext>
            </a:extLst>
          </p:cNvPr>
          <p:cNvGrpSpPr/>
          <p:nvPr/>
        </p:nvGrpSpPr>
        <p:grpSpPr>
          <a:xfrm>
            <a:off x="302303" y="4749691"/>
            <a:ext cx="9144000" cy="5020465"/>
            <a:chOff x="149903" y="4847435"/>
            <a:chExt cx="9144000" cy="5020465"/>
          </a:xfrm>
        </p:grpSpPr>
        <p:pic>
          <p:nvPicPr>
            <p:cNvPr id="16386" name="Picture 2" descr="Vườn quốc gia Hoàng Liên khu vườn sinh thái đầy thơ mộng">
              <a:extLst>
                <a:ext uri="{FF2B5EF4-FFF2-40B4-BE49-F238E27FC236}">
                  <a16:creationId xmlns:a16="http://schemas.microsoft.com/office/drawing/2014/main" id="{B5D28282-3507-1E60-10E7-4391A6119E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3303" y="4847435"/>
              <a:ext cx="8077200" cy="428989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FEAB2AC-0F8C-1AD3-B525-78BD4940E798}"/>
                </a:ext>
              </a:extLst>
            </p:cNvPr>
            <p:cNvSpPr txBox="1"/>
            <p:nvPr/>
          </p:nvSpPr>
          <p:spPr>
            <a:xfrm>
              <a:off x="149903" y="9313902"/>
              <a:ext cx="9144000" cy="553998"/>
            </a:xfrm>
            <a:prstGeom prst="rect">
              <a:avLst/>
            </a:prstGeom>
            <a:noFill/>
          </p:spPr>
          <p:txBody>
            <a:bodyPr wrap="square">
              <a:spAutoFit/>
            </a:bodyPr>
            <a:lstStyle/>
            <a:p>
              <a:pPr algn="ctr"/>
              <a:r>
                <a:rPr lang="vi-VN" sz="3000" i="1"/>
                <a:t>Vườn quốc gia Hoàng Liên (Lai Châu, Lào cai)</a:t>
              </a:r>
              <a:endParaRPr lang="en-US" sz="3000" i="1"/>
            </a:p>
          </p:txBody>
        </p:sp>
      </p:grpSp>
    </p:spTree>
    <p:extLst>
      <p:ext uri="{BB962C8B-B14F-4D97-AF65-F5344CB8AC3E}">
        <p14:creationId xmlns:p14="http://schemas.microsoft.com/office/powerpoint/2010/main" val="335817123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par>
                                <p:cTn id="18" presetID="14" presetClass="entr" presetSubtype="1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3A7207E-01A7-1FDA-B99E-A1F99BFE4E91}"/>
              </a:ext>
            </a:extLst>
          </p:cNvPr>
          <p:cNvGrpSpPr/>
          <p:nvPr/>
        </p:nvGrpSpPr>
        <p:grpSpPr>
          <a:xfrm>
            <a:off x="-11243" y="1866900"/>
            <a:ext cx="9155243" cy="6830199"/>
            <a:chOff x="-11243" y="1866900"/>
            <a:chExt cx="9155243" cy="6830199"/>
          </a:xfrm>
        </p:grpSpPr>
        <p:pic>
          <p:nvPicPr>
            <p:cNvPr id="17410" name="Picture 2" descr="Vườn Quốc Gia Bến En Như Thanh">
              <a:extLst>
                <a:ext uri="{FF2B5EF4-FFF2-40B4-BE49-F238E27FC236}">
                  <a16:creationId xmlns:a16="http://schemas.microsoft.com/office/drawing/2014/main" id="{79FDCB5A-9EB0-4C11-C625-4AA1E489A4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866900"/>
              <a:ext cx="8915400" cy="595632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F23498D-AFD8-9B96-DA19-F1D656A655B9}"/>
                </a:ext>
              </a:extLst>
            </p:cNvPr>
            <p:cNvSpPr txBox="1"/>
            <p:nvPr/>
          </p:nvSpPr>
          <p:spPr>
            <a:xfrm>
              <a:off x="-11243" y="8143101"/>
              <a:ext cx="9144000" cy="553998"/>
            </a:xfrm>
            <a:prstGeom prst="rect">
              <a:avLst/>
            </a:prstGeom>
            <a:noFill/>
          </p:spPr>
          <p:txBody>
            <a:bodyPr wrap="square">
              <a:spAutoFit/>
            </a:bodyPr>
            <a:lstStyle/>
            <a:p>
              <a:pPr algn="ctr"/>
              <a:r>
                <a:rPr lang="vi-VN" sz="3000" i="1">
                  <a:solidFill>
                    <a:srgbClr val="0070C0"/>
                  </a:solidFill>
                </a:rPr>
                <a:t>Vườn quốc gia Bến En (Thanh Hóa)</a:t>
              </a:r>
              <a:endParaRPr lang="en-US" sz="3000" i="1">
                <a:solidFill>
                  <a:srgbClr val="0070C0"/>
                </a:solidFill>
              </a:endParaRPr>
            </a:p>
          </p:txBody>
        </p:sp>
      </p:grpSp>
      <p:grpSp>
        <p:nvGrpSpPr>
          <p:cNvPr id="8" name="Group 7">
            <a:extLst>
              <a:ext uri="{FF2B5EF4-FFF2-40B4-BE49-F238E27FC236}">
                <a16:creationId xmlns:a16="http://schemas.microsoft.com/office/drawing/2014/main" id="{6B4AA18F-1D3E-2A8A-AB80-7F9B6D5D3732}"/>
              </a:ext>
            </a:extLst>
          </p:cNvPr>
          <p:cNvGrpSpPr/>
          <p:nvPr/>
        </p:nvGrpSpPr>
        <p:grpSpPr>
          <a:xfrm>
            <a:off x="9236867" y="1865133"/>
            <a:ext cx="9051133" cy="6831966"/>
            <a:chOff x="9236867" y="1865133"/>
            <a:chExt cx="9051133" cy="6831966"/>
          </a:xfrm>
        </p:grpSpPr>
        <p:pic>
          <p:nvPicPr>
            <p:cNvPr id="17412" name="Picture 4" descr="Đắk Nông cần phát huy giá trị của Vườn quốc gia Tà Đùng cho phát triển du  lịch bền vững - Môi trường Du lịch">
              <a:extLst>
                <a:ext uri="{FF2B5EF4-FFF2-40B4-BE49-F238E27FC236}">
                  <a16:creationId xmlns:a16="http://schemas.microsoft.com/office/drawing/2014/main" id="{6B03F9BB-B929-4182-005D-042EF3B5D7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6867" y="1865133"/>
              <a:ext cx="8906227" cy="593748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088F6C1-F5E5-6B0D-11AB-C20313E823F4}"/>
                </a:ext>
              </a:extLst>
            </p:cNvPr>
            <p:cNvSpPr txBox="1"/>
            <p:nvPr/>
          </p:nvSpPr>
          <p:spPr>
            <a:xfrm>
              <a:off x="9236867" y="8143101"/>
              <a:ext cx="9051133" cy="553998"/>
            </a:xfrm>
            <a:prstGeom prst="rect">
              <a:avLst/>
            </a:prstGeom>
            <a:noFill/>
          </p:spPr>
          <p:txBody>
            <a:bodyPr wrap="square">
              <a:spAutoFit/>
            </a:bodyPr>
            <a:lstStyle/>
            <a:p>
              <a:pPr algn="ctr"/>
              <a:r>
                <a:rPr lang="vi-VN" sz="3000" i="1">
                  <a:solidFill>
                    <a:srgbClr val="0070C0"/>
                  </a:solidFill>
                </a:rPr>
                <a:t>Vườn quốc gia Tà Đùng (Đắk Nông)</a:t>
              </a:r>
              <a:endParaRPr lang="en-US" sz="3000" i="1">
                <a:solidFill>
                  <a:srgbClr val="0070C0"/>
                </a:solidFill>
              </a:endParaRPr>
            </a:p>
          </p:txBody>
        </p:sp>
      </p:grpSp>
    </p:spTree>
    <p:extLst>
      <p:ext uri="{BB962C8B-B14F-4D97-AF65-F5344CB8AC3E}">
        <p14:creationId xmlns:p14="http://schemas.microsoft.com/office/powerpoint/2010/main" val="12384036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8F61F1E-B4FA-8503-4775-B51CD8D6113E}"/>
              </a:ext>
            </a:extLst>
          </p:cNvPr>
          <p:cNvGrpSpPr/>
          <p:nvPr/>
        </p:nvGrpSpPr>
        <p:grpSpPr>
          <a:xfrm>
            <a:off x="173871" y="342900"/>
            <a:ext cx="8943896" cy="7310326"/>
            <a:chOff x="457200" y="495300"/>
            <a:chExt cx="8943896" cy="7310326"/>
          </a:xfrm>
        </p:grpSpPr>
        <p:sp>
          <p:nvSpPr>
            <p:cNvPr id="6" name="TextBox 5">
              <a:extLst>
                <a:ext uri="{FF2B5EF4-FFF2-40B4-BE49-F238E27FC236}">
                  <a16:creationId xmlns:a16="http://schemas.microsoft.com/office/drawing/2014/main" id="{0F23498D-AFD8-9B96-DA19-F1D656A655B9}"/>
                </a:ext>
              </a:extLst>
            </p:cNvPr>
            <p:cNvSpPr txBox="1"/>
            <p:nvPr/>
          </p:nvSpPr>
          <p:spPr>
            <a:xfrm>
              <a:off x="1450122" y="6402870"/>
              <a:ext cx="6958052" cy="1402756"/>
            </a:xfrm>
            <a:prstGeom prst="rect">
              <a:avLst/>
            </a:prstGeom>
            <a:noFill/>
          </p:spPr>
          <p:txBody>
            <a:bodyPr wrap="square">
              <a:spAutoFit/>
            </a:bodyPr>
            <a:lstStyle/>
            <a:p>
              <a:pPr algn="ctr">
                <a:lnSpc>
                  <a:spcPct val="150000"/>
                </a:lnSpc>
              </a:pPr>
              <a:r>
                <a:rPr lang="vi-VN" sz="3000" i="1">
                  <a:solidFill>
                    <a:srgbClr val="0070C0"/>
                  </a:solidFill>
                </a:rPr>
                <a:t>Vườn quốc gia Cát Tiên (Đồng Nai, Lâm Đồng, Bình Phước)</a:t>
              </a:r>
              <a:endParaRPr lang="en-US" sz="3000" i="1">
                <a:solidFill>
                  <a:srgbClr val="0070C0"/>
                </a:solidFill>
              </a:endParaRPr>
            </a:p>
          </p:txBody>
        </p:sp>
        <p:pic>
          <p:nvPicPr>
            <p:cNvPr id="18434" name="Picture 2" descr="Chi phí đi du lịch ở vườn quốc gia Nam Cát Tiên">
              <a:extLst>
                <a:ext uri="{FF2B5EF4-FFF2-40B4-BE49-F238E27FC236}">
                  <a16:creationId xmlns:a16="http://schemas.microsoft.com/office/drawing/2014/main" id="{D8250CC7-C342-9737-AB86-E1B40CA9AD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95300"/>
              <a:ext cx="8943896" cy="56388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a:extLst>
              <a:ext uri="{FF2B5EF4-FFF2-40B4-BE49-F238E27FC236}">
                <a16:creationId xmlns:a16="http://schemas.microsoft.com/office/drawing/2014/main" id="{5E2AD78B-CBBB-1B59-5EA2-396ED699FD11}"/>
              </a:ext>
            </a:extLst>
          </p:cNvPr>
          <p:cNvGrpSpPr/>
          <p:nvPr/>
        </p:nvGrpSpPr>
        <p:grpSpPr>
          <a:xfrm>
            <a:off x="9236867" y="2247900"/>
            <a:ext cx="9051133" cy="7543800"/>
            <a:chOff x="9236867" y="2247900"/>
            <a:chExt cx="9051133" cy="7543800"/>
          </a:xfrm>
        </p:grpSpPr>
        <p:sp>
          <p:nvSpPr>
            <p:cNvPr id="7" name="TextBox 6">
              <a:extLst>
                <a:ext uri="{FF2B5EF4-FFF2-40B4-BE49-F238E27FC236}">
                  <a16:creationId xmlns:a16="http://schemas.microsoft.com/office/drawing/2014/main" id="{7088F6C1-F5E5-6B0D-11AB-C20313E823F4}"/>
                </a:ext>
              </a:extLst>
            </p:cNvPr>
            <p:cNvSpPr txBox="1"/>
            <p:nvPr/>
          </p:nvSpPr>
          <p:spPr>
            <a:xfrm>
              <a:off x="9236867" y="2247900"/>
              <a:ext cx="9051133" cy="553998"/>
            </a:xfrm>
            <a:prstGeom prst="rect">
              <a:avLst/>
            </a:prstGeom>
            <a:noFill/>
          </p:spPr>
          <p:txBody>
            <a:bodyPr wrap="square">
              <a:spAutoFit/>
            </a:bodyPr>
            <a:lstStyle/>
            <a:p>
              <a:pPr algn="ctr"/>
              <a:r>
                <a:rPr lang="vi-VN" sz="3000" i="1">
                  <a:solidFill>
                    <a:srgbClr val="0070C0"/>
                  </a:solidFill>
                </a:rPr>
                <a:t>Vườn quốc gia Phú Quốc (Kiên Giang)</a:t>
              </a:r>
              <a:endParaRPr lang="en-US" sz="3000" i="1">
                <a:solidFill>
                  <a:srgbClr val="0070C0"/>
                </a:solidFill>
              </a:endParaRPr>
            </a:p>
          </p:txBody>
        </p:sp>
        <p:pic>
          <p:nvPicPr>
            <p:cNvPr id="18436" name="Picture 4" descr="Vườn Quốc Gia Phú Quốc Với Hệ Động Thực Vật Không Thể Nhiều Hơn">
              <a:extLst>
                <a:ext uri="{FF2B5EF4-FFF2-40B4-BE49-F238E27FC236}">
                  <a16:creationId xmlns:a16="http://schemas.microsoft.com/office/drawing/2014/main" id="{E048D7EE-EC34-A3CF-07BA-D0150D11F0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4929" y="3162300"/>
              <a:ext cx="8839200" cy="66294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5998614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539ABE-A202-92C1-F06C-754EB0CD986E}"/>
              </a:ext>
            </a:extLst>
          </p:cNvPr>
          <p:cNvSpPr/>
          <p:nvPr/>
        </p:nvSpPr>
        <p:spPr>
          <a:xfrm>
            <a:off x="3200400" y="858089"/>
            <a:ext cx="11887200" cy="838200"/>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800" b="1">
                <a:latin typeface="Arial" panose="020B0604020202020204" pitchFamily="34" charset="0"/>
                <a:cs typeface="Arial" panose="020B0604020202020204" pitchFamily="34" charset="0"/>
              </a:rPr>
              <a:t>KHU BẢO TỒN THIÊN NHIÊN </a:t>
            </a:r>
          </a:p>
        </p:txBody>
      </p:sp>
      <p:grpSp>
        <p:nvGrpSpPr>
          <p:cNvPr id="5" name="Group 4">
            <a:extLst>
              <a:ext uri="{FF2B5EF4-FFF2-40B4-BE49-F238E27FC236}">
                <a16:creationId xmlns:a16="http://schemas.microsoft.com/office/drawing/2014/main" id="{B1B3A306-E69C-A171-5534-DA2B0709826D}"/>
              </a:ext>
            </a:extLst>
          </p:cNvPr>
          <p:cNvGrpSpPr/>
          <p:nvPr/>
        </p:nvGrpSpPr>
        <p:grpSpPr>
          <a:xfrm>
            <a:off x="457200" y="2933700"/>
            <a:ext cx="8431411" cy="6655120"/>
            <a:chOff x="268476" y="2773791"/>
            <a:chExt cx="8431411" cy="6655120"/>
          </a:xfrm>
        </p:grpSpPr>
        <p:sp>
          <p:nvSpPr>
            <p:cNvPr id="6" name="TextBox 5">
              <a:extLst>
                <a:ext uri="{FF2B5EF4-FFF2-40B4-BE49-F238E27FC236}">
                  <a16:creationId xmlns:a16="http://schemas.microsoft.com/office/drawing/2014/main" id="{0F23498D-AFD8-9B96-DA19-F1D656A655B9}"/>
                </a:ext>
              </a:extLst>
            </p:cNvPr>
            <p:cNvSpPr txBox="1"/>
            <p:nvPr/>
          </p:nvSpPr>
          <p:spPr>
            <a:xfrm>
              <a:off x="1005155" y="8026155"/>
              <a:ext cx="6958052" cy="1402756"/>
            </a:xfrm>
            <a:prstGeom prst="rect">
              <a:avLst/>
            </a:prstGeom>
            <a:noFill/>
          </p:spPr>
          <p:txBody>
            <a:bodyPr wrap="square">
              <a:spAutoFit/>
            </a:bodyPr>
            <a:lstStyle/>
            <a:p>
              <a:pPr algn="ctr">
                <a:lnSpc>
                  <a:spcPct val="150000"/>
                </a:lnSpc>
              </a:pPr>
              <a:r>
                <a:rPr lang="vi-VN" sz="3000" i="1">
                  <a:solidFill>
                    <a:srgbClr val="0070C0"/>
                  </a:solidFill>
                </a:rPr>
                <a:t>Khu bảo tồn thiên nhiên Na Hang (Tuyên Quang)</a:t>
              </a:r>
              <a:endParaRPr lang="en-US" sz="3000" i="1">
                <a:solidFill>
                  <a:srgbClr val="0070C0"/>
                </a:solidFill>
              </a:endParaRPr>
            </a:p>
          </p:txBody>
        </p:sp>
        <p:pic>
          <p:nvPicPr>
            <p:cNvPr id="19458" name="Picture 2" descr="Khu bảo tồn thiên nhiên Na Hang-Lâm Bình: 'Vịnh Hạ Long' ở xứ Tuyên">
              <a:extLst>
                <a:ext uri="{FF2B5EF4-FFF2-40B4-BE49-F238E27FC236}">
                  <a16:creationId xmlns:a16="http://schemas.microsoft.com/office/drawing/2014/main" id="{EFDAECD9-2354-5AA5-88D5-2945ABC6CC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476" y="2773791"/>
              <a:ext cx="8431411" cy="492394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D41EDCD6-450D-14B2-B0FE-1FE398FF6640}"/>
              </a:ext>
            </a:extLst>
          </p:cNvPr>
          <p:cNvGrpSpPr/>
          <p:nvPr/>
        </p:nvGrpSpPr>
        <p:grpSpPr>
          <a:xfrm>
            <a:off x="8999198" y="2977034"/>
            <a:ext cx="9051133" cy="6147077"/>
            <a:chOff x="8999198" y="3281834"/>
            <a:chExt cx="9051133" cy="6147077"/>
          </a:xfrm>
        </p:grpSpPr>
        <p:sp>
          <p:nvSpPr>
            <p:cNvPr id="7" name="TextBox 6">
              <a:extLst>
                <a:ext uri="{FF2B5EF4-FFF2-40B4-BE49-F238E27FC236}">
                  <a16:creationId xmlns:a16="http://schemas.microsoft.com/office/drawing/2014/main" id="{7088F6C1-F5E5-6B0D-11AB-C20313E823F4}"/>
                </a:ext>
              </a:extLst>
            </p:cNvPr>
            <p:cNvSpPr txBox="1"/>
            <p:nvPr/>
          </p:nvSpPr>
          <p:spPr>
            <a:xfrm>
              <a:off x="8999198" y="8874913"/>
              <a:ext cx="9051133" cy="553998"/>
            </a:xfrm>
            <a:prstGeom prst="rect">
              <a:avLst/>
            </a:prstGeom>
            <a:noFill/>
          </p:spPr>
          <p:txBody>
            <a:bodyPr wrap="square">
              <a:spAutoFit/>
            </a:bodyPr>
            <a:lstStyle/>
            <a:p>
              <a:pPr algn="ctr"/>
              <a:r>
                <a:rPr lang="vi-VN" sz="3000" i="1">
                  <a:solidFill>
                    <a:srgbClr val="0070C0"/>
                  </a:solidFill>
                </a:rPr>
                <a:t>Khu bảo tồn thiên nhiên Vân Long (Ninh Bình)</a:t>
              </a:r>
              <a:endParaRPr lang="en-US" sz="3000" i="1">
                <a:solidFill>
                  <a:srgbClr val="0070C0"/>
                </a:solidFill>
              </a:endParaRPr>
            </a:p>
          </p:txBody>
        </p:sp>
        <p:pic>
          <p:nvPicPr>
            <p:cNvPr id="19460" name="Picture 4" descr="Môi trường là yếu tố tiên quyết để Khu bảo tồn Vân Long “cất cánh”">
              <a:extLst>
                <a:ext uri="{FF2B5EF4-FFF2-40B4-BE49-F238E27FC236}">
                  <a16:creationId xmlns:a16="http://schemas.microsoft.com/office/drawing/2014/main" id="{ED0C31DD-6DAE-70CE-C9DA-44BB342E9F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361"/>
            <a:stretch/>
          </p:blipFill>
          <p:spPr bwMode="auto">
            <a:xfrm>
              <a:off x="9218731" y="3281834"/>
              <a:ext cx="8612069" cy="488061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3155129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E91AC00-D6E1-B85C-8A53-8E5117F45238}"/>
              </a:ext>
            </a:extLst>
          </p:cNvPr>
          <p:cNvGrpSpPr/>
          <p:nvPr/>
        </p:nvGrpSpPr>
        <p:grpSpPr>
          <a:xfrm>
            <a:off x="380047" y="495300"/>
            <a:ext cx="8644136" cy="6736756"/>
            <a:chOff x="317587" y="495300"/>
            <a:chExt cx="8644136" cy="6736756"/>
          </a:xfrm>
        </p:grpSpPr>
        <p:sp>
          <p:nvSpPr>
            <p:cNvPr id="6" name="TextBox 5">
              <a:extLst>
                <a:ext uri="{FF2B5EF4-FFF2-40B4-BE49-F238E27FC236}">
                  <a16:creationId xmlns:a16="http://schemas.microsoft.com/office/drawing/2014/main" id="{0F23498D-AFD8-9B96-DA19-F1D656A655B9}"/>
                </a:ext>
              </a:extLst>
            </p:cNvPr>
            <p:cNvSpPr txBox="1"/>
            <p:nvPr/>
          </p:nvSpPr>
          <p:spPr>
            <a:xfrm>
              <a:off x="1295400" y="5829300"/>
              <a:ext cx="5968921" cy="1402756"/>
            </a:xfrm>
            <a:prstGeom prst="rect">
              <a:avLst/>
            </a:prstGeom>
            <a:noFill/>
          </p:spPr>
          <p:txBody>
            <a:bodyPr wrap="square">
              <a:spAutoFit/>
            </a:bodyPr>
            <a:lstStyle/>
            <a:p>
              <a:pPr algn="ctr">
                <a:lnSpc>
                  <a:spcPct val="150000"/>
                </a:lnSpc>
              </a:pPr>
              <a:r>
                <a:rPr lang="vi-VN" sz="3000" i="1">
                  <a:solidFill>
                    <a:srgbClr val="0070C0"/>
                  </a:solidFill>
                </a:rPr>
                <a:t>Khu bảo tồn thiên nhiên Kẻ Gỗ (Hà Tĩnh)</a:t>
              </a:r>
              <a:endParaRPr lang="en-US" sz="3000" i="1">
                <a:solidFill>
                  <a:srgbClr val="0070C0"/>
                </a:solidFill>
              </a:endParaRPr>
            </a:p>
          </p:txBody>
        </p:sp>
        <p:pic>
          <p:nvPicPr>
            <p:cNvPr id="20482" name="Picture 2" descr="Hồ Kẻ Gỗ Hà Tĩnh - Ốc đảo xanh tuyệt đẹp của Hà Tĩnh | Hello Trip Việt Nam">
              <a:extLst>
                <a:ext uri="{FF2B5EF4-FFF2-40B4-BE49-F238E27FC236}">
                  <a16:creationId xmlns:a16="http://schemas.microsoft.com/office/drawing/2014/main" id="{71957B0F-0766-5A2B-E975-D9FB289503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87" y="495300"/>
              <a:ext cx="8644136" cy="51720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a:extLst>
              <a:ext uri="{FF2B5EF4-FFF2-40B4-BE49-F238E27FC236}">
                <a16:creationId xmlns:a16="http://schemas.microsoft.com/office/drawing/2014/main" id="{A5A6C981-7707-F5A2-EA01-824E181100D0}"/>
              </a:ext>
            </a:extLst>
          </p:cNvPr>
          <p:cNvGrpSpPr/>
          <p:nvPr/>
        </p:nvGrpSpPr>
        <p:grpSpPr>
          <a:xfrm>
            <a:off x="9236867" y="3252602"/>
            <a:ext cx="9051133" cy="6556151"/>
            <a:chOff x="8999198" y="2951347"/>
            <a:chExt cx="9051133" cy="6556151"/>
          </a:xfrm>
        </p:grpSpPr>
        <p:sp>
          <p:nvSpPr>
            <p:cNvPr id="7" name="TextBox 6">
              <a:extLst>
                <a:ext uri="{FF2B5EF4-FFF2-40B4-BE49-F238E27FC236}">
                  <a16:creationId xmlns:a16="http://schemas.microsoft.com/office/drawing/2014/main" id="{7088F6C1-F5E5-6B0D-11AB-C20313E823F4}"/>
                </a:ext>
              </a:extLst>
            </p:cNvPr>
            <p:cNvSpPr txBox="1"/>
            <p:nvPr/>
          </p:nvSpPr>
          <p:spPr>
            <a:xfrm>
              <a:off x="8999198" y="8953500"/>
              <a:ext cx="9051133" cy="553998"/>
            </a:xfrm>
            <a:prstGeom prst="rect">
              <a:avLst/>
            </a:prstGeom>
            <a:noFill/>
          </p:spPr>
          <p:txBody>
            <a:bodyPr wrap="square">
              <a:spAutoFit/>
            </a:bodyPr>
            <a:lstStyle/>
            <a:p>
              <a:pPr algn="ctr"/>
              <a:r>
                <a:rPr lang="vi-VN" sz="3000" i="1">
                  <a:solidFill>
                    <a:srgbClr val="0070C0"/>
                  </a:solidFill>
                </a:rPr>
                <a:t>Khu bảo tồn thiên nhiên Hòn Bà (Khánh Hòa)</a:t>
              </a:r>
              <a:endParaRPr lang="en-US" sz="3000" i="1">
                <a:solidFill>
                  <a:srgbClr val="0070C0"/>
                </a:solidFill>
              </a:endParaRPr>
            </a:p>
          </p:txBody>
        </p:sp>
        <p:pic>
          <p:nvPicPr>
            <p:cNvPr id="20484" name="Picture 4" descr="Khu bảo tồn thiên nhiên Hòn Bà - Kinh nghiệm khám phá 2024">
              <a:extLst>
                <a:ext uri="{FF2B5EF4-FFF2-40B4-BE49-F238E27FC236}">
                  <a16:creationId xmlns:a16="http://schemas.microsoft.com/office/drawing/2014/main" id="{2C745229-66AE-2ABB-EE4A-F8B66ED6A9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0" y="2951347"/>
              <a:ext cx="8644136" cy="575590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5393524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C2DE5374-DFD0-D2A4-DD32-6AD480FDD7B9}"/>
              </a:ext>
            </a:extLst>
          </p:cNvPr>
          <p:cNvSpPr/>
          <p:nvPr/>
        </p:nvSpPr>
        <p:spPr>
          <a:xfrm>
            <a:off x="0" y="495300"/>
            <a:ext cx="18300492" cy="12192703"/>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2"/>
            <a:stretch>
              <a:fillRect/>
            </a:stretch>
          </a:blipFill>
        </p:spPr>
        <p:txBody>
          <a:bodyPr/>
          <a:lstStyle/>
          <a:p>
            <a:endParaRPr lang="en-US"/>
          </a:p>
        </p:txBody>
      </p:sp>
      <p:sp>
        <p:nvSpPr>
          <p:cNvPr id="5" name="TextBox 4">
            <a:extLst>
              <a:ext uri="{FF2B5EF4-FFF2-40B4-BE49-F238E27FC236}">
                <a16:creationId xmlns:a16="http://schemas.microsoft.com/office/drawing/2014/main" id="{86DE2C23-BAD4-F7DC-E154-A5DAEDBEFB5C}"/>
              </a:ext>
            </a:extLst>
          </p:cNvPr>
          <p:cNvSpPr txBox="1"/>
          <p:nvPr/>
        </p:nvSpPr>
        <p:spPr>
          <a:xfrm>
            <a:off x="0" y="1767126"/>
            <a:ext cx="18288000" cy="1169551"/>
          </a:xfrm>
          <a:prstGeom prst="rect">
            <a:avLst/>
          </a:prstGeom>
          <a:noFill/>
        </p:spPr>
        <p:txBody>
          <a:bodyPr wrap="square" rtlCol="0">
            <a:spAutoFit/>
          </a:bodyPr>
          <a:lstStyle/>
          <a:p>
            <a:pPr algn="ctr"/>
            <a:r>
              <a:rPr lang="en-US" sz="7000" b="1">
                <a:solidFill>
                  <a:srgbClr val="005B57"/>
                </a:solidFill>
                <a:latin typeface="Arial" panose="020B0604020202020204" pitchFamily="34" charset="0"/>
                <a:cs typeface="Arial" panose="020B0604020202020204" pitchFamily="34" charset="0"/>
              </a:rPr>
              <a:t>LUYỆN TẬP </a:t>
            </a:r>
          </a:p>
        </p:txBody>
      </p:sp>
      <p:sp>
        <p:nvSpPr>
          <p:cNvPr id="8" name="TextBox 7">
            <a:extLst>
              <a:ext uri="{FF2B5EF4-FFF2-40B4-BE49-F238E27FC236}">
                <a16:creationId xmlns:a16="http://schemas.microsoft.com/office/drawing/2014/main" id="{1F22EE0C-D76D-CE83-62F8-FCAF56302403}"/>
              </a:ext>
            </a:extLst>
          </p:cNvPr>
          <p:cNvSpPr txBox="1"/>
          <p:nvPr/>
        </p:nvSpPr>
        <p:spPr>
          <a:xfrm>
            <a:off x="5334000" y="3443526"/>
            <a:ext cx="7620000" cy="861774"/>
          </a:xfrm>
          <a:prstGeom prst="rect">
            <a:avLst/>
          </a:prstGeom>
          <a:noFill/>
        </p:spPr>
        <p:txBody>
          <a:bodyPr wrap="square" rtlCol="0">
            <a:spAutoFit/>
          </a:bodyPr>
          <a:lstStyle/>
          <a:p>
            <a:pPr algn="ctr"/>
            <a:r>
              <a:rPr lang="en-US" sz="5000">
                <a:latin typeface="Arial" panose="020B0604020202020204" pitchFamily="34" charset="0"/>
                <a:cs typeface="Arial" panose="020B0604020202020204" pitchFamily="34" charset="0"/>
              </a:rPr>
              <a:t>(Câu hỏi trắc nghiệm) </a:t>
            </a:r>
          </a:p>
        </p:txBody>
      </p:sp>
    </p:spTree>
    <p:extLst>
      <p:ext uri="{BB962C8B-B14F-4D97-AF65-F5344CB8AC3E}">
        <p14:creationId xmlns:p14="http://schemas.microsoft.com/office/powerpoint/2010/main" val="1199894202"/>
      </p:ext>
    </p:extLst>
  </p:cSld>
  <p:clrMapOvr>
    <a:masterClrMapping/>
  </p:clrMapOvr>
  <p:transition spd="med">
    <p:random/>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E64D5D7-29F3-1052-9904-C4B64C22C879}"/>
              </a:ext>
            </a:extLst>
          </p:cNvPr>
          <p:cNvSpPr txBox="1"/>
          <p:nvPr/>
        </p:nvSpPr>
        <p:spPr>
          <a:xfrm>
            <a:off x="2171700" y="1028700"/>
            <a:ext cx="13944600" cy="769441"/>
          </a:xfrm>
          <a:prstGeom prst="rect">
            <a:avLst/>
          </a:prstGeom>
          <a:noFill/>
        </p:spPr>
        <p:txBody>
          <a:bodyPr wrap="square">
            <a:spAutoFit/>
          </a:bodyPr>
          <a:lstStyle/>
          <a:p>
            <a:pPr algn="ctr"/>
            <a:r>
              <a:rPr lang="vi-VN" sz="4400" b="1" i="1">
                <a:solidFill>
                  <a:srgbClr val="C00000"/>
                </a:solidFill>
              </a:rPr>
              <a:t>Câu 1: </a:t>
            </a:r>
            <a:r>
              <a:rPr lang="vi-VN" sz="4400"/>
              <a:t>Các hoạt động cơ bản của lâm nghiệp gồm:</a:t>
            </a:r>
            <a:endParaRPr lang="en-US" sz="4400"/>
          </a:p>
        </p:txBody>
      </p:sp>
      <p:sp>
        <p:nvSpPr>
          <p:cNvPr id="4" name="Rectangle: Rounded Corners 3">
            <a:extLst>
              <a:ext uri="{FF2B5EF4-FFF2-40B4-BE49-F238E27FC236}">
                <a16:creationId xmlns:a16="http://schemas.microsoft.com/office/drawing/2014/main" id="{681B8864-7A56-568E-EC0C-C141CB722A7F}"/>
              </a:ext>
            </a:extLst>
          </p:cNvPr>
          <p:cNvSpPr/>
          <p:nvPr/>
        </p:nvSpPr>
        <p:spPr>
          <a:xfrm>
            <a:off x="533400" y="2476500"/>
            <a:ext cx="8229600" cy="3124200"/>
          </a:xfrm>
          <a:prstGeom prst="roundRect">
            <a:avLst>
              <a:gd name="adj" fmla="val 11390"/>
            </a:avLst>
          </a:prstGeom>
          <a:solidFill>
            <a:schemeClr val="accent3">
              <a:lumMod val="20000"/>
              <a:lumOff val="8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A. Phát triển rừng, chế biến và thương mại lâm sản, quản lí rừng.</a:t>
            </a:r>
            <a:endParaRPr lang="en-US" sz="4000">
              <a:solidFill>
                <a:schemeClr val="tx1"/>
              </a:solidFill>
            </a:endParaRPr>
          </a:p>
        </p:txBody>
      </p:sp>
      <p:sp>
        <p:nvSpPr>
          <p:cNvPr id="6" name="Rectangle: Rounded Corners 5">
            <a:extLst>
              <a:ext uri="{FF2B5EF4-FFF2-40B4-BE49-F238E27FC236}">
                <a16:creationId xmlns:a16="http://schemas.microsoft.com/office/drawing/2014/main" id="{8B4FF8E1-B08E-2218-D9C3-6E7D10C3063B}"/>
              </a:ext>
            </a:extLst>
          </p:cNvPr>
          <p:cNvSpPr/>
          <p:nvPr/>
        </p:nvSpPr>
        <p:spPr>
          <a:xfrm>
            <a:off x="9525000" y="2476500"/>
            <a:ext cx="8229600" cy="3124200"/>
          </a:xfrm>
          <a:prstGeom prst="roundRect">
            <a:avLst>
              <a:gd name="adj" fmla="val 11390"/>
            </a:avLst>
          </a:prstGeom>
          <a:solidFill>
            <a:schemeClr val="accent3">
              <a:lumMod val="20000"/>
              <a:lumOff val="8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B. Quản lí rừng, bảo vệ rừng, phát triển rừng, chế biến và thương mại lâm sản.</a:t>
            </a:r>
            <a:endParaRPr lang="en-US" sz="4000">
              <a:solidFill>
                <a:schemeClr val="tx1"/>
              </a:solidFill>
            </a:endParaRPr>
          </a:p>
        </p:txBody>
      </p:sp>
      <p:sp>
        <p:nvSpPr>
          <p:cNvPr id="7" name="Rectangle: Rounded Corners 6">
            <a:extLst>
              <a:ext uri="{FF2B5EF4-FFF2-40B4-BE49-F238E27FC236}">
                <a16:creationId xmlns:a16="http://schemas.microsoft.com/office/drawing/2014/main" id="{C20B2E85-93ED-8783-4F6F-E155067DC5B9}"/>
              </a:ext>
            </a:extLst>
          </p:cNvPr>
          <p:cNvSpPr/>
          <p:nvPr/>
        </p:nvSpPr>
        <p:spPr>
          <a:xfrm>
            <a:off x="533400" y="6438900"/>
            <a:ext cx="8229600" cy="3124200"/>
          </a:xfrm>
          <a:prstGeom prst="roundRect">
            <a:avLst>
              <a:gd name="adj" fmla="val 11390"/>
            </a:avLst>
          </a:prstGeom>
          <a:solidFill>
            <a:schemeClr val="accent3">
              <a:lumMod val="20000"/>
              <a:lumOff val="8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C. Quản lí rừng, bảo vệ rừng, phát triển rừng và khai thác rừng.</a:t>
            </a:r>
            <a:endParaRPr lang="en-US" sz="4000">
              <a:solidFill>
                <a:schemeClr val="tx1"/>
              </a:solidFill>
            </a:endParaRPr>
          </a:p>
        </p:txBody>
      </p:sp>
      <p:sp>
        <p:nvSpPr>
          <p:cNvPr id="8" name="Rectangle: Rounded Corners 7">
            <a:extLst>
              <a:ext uri="{FF2B5EF4-FFF2-40B4-BE49-F238E27FC236}">
                <a16:creationId xmlns:a16="http://schemas.microsoft.com/office/drawing/2014/main" id="{6B10CD95-762E-41A5-E8F3-4D169D485DF6}"/>
              </a:ext>
            </a:extLst>
          </p:cNvPr>
          <p:cNvSpPr/>
          <p:nvPr/>
        </p:nvSpPr>
        <p:spPr>
          <a:xfrm>
            <a:off x="9525000" y="6438900"/>
            <a:ext cx="8229600" cy="3124200"/>
          </a:xfrm>
          <a:prstGeom prst="roundRect">
            <a:avLst>
              <a:gd name="adj" fmla="val 11390"/>
            </a:avLst>
          </a:prstGeom>
          <a:solidFill>
            <a:schemeClr val="accent3">
              <a:lumMod val="20000"/>
              <a:lumOff val="8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D. Quản lí rừng, bảo vệ rừng, phát triển rừng, sử dụng rừng, chế biến và thương mại lâm sản.</a:t>
            </a:r>
            <a:endParaRPr lang="en-US" sz="4000">
              <a:solidFill>
                <a:schemeClr val="tx1"/>
              </a:solidFill>
            </a:endParaRPr>
          </a:p>
        </p:txBody>
      </p:sp>
      <p:sp>
        <p:nvSpPr>
          <p:cNvPr id="9" name="Rectangle: Rounded Corners 8">
            <a:extLst>
              <a:ext uri="{FF2B5EF4-FFF2-40B4-BE49-F238E27FC236}">
                <a16:creationId xmlns:a16="http://schemas.microsoft.com/office/drawing/2014/main" id="{B29FE86A-7A50-D707-A1B0-5BCE7A2AC74E}"/>
              </a:ext>
            </a:extLst>
          </p:cNvPr>
          <p:cNvSpPr/>
          <p:nvPr/>
        </p:nvSpPr>
        <p:spPr>
          <a:xfrm>
            <a:off x="9525000" y="6438900"/>
            <a:ext cx="8229600" cy="3124200"/>
          </a:xfrm>
          <a:prstGeom prst="roundRect">
            <a:avLst>
              <a:gd name="adj" fmla="val 11390"/>
            </a:avLst>
          </a:prstGeom>
          <a:solidFill>
            <a:srgbClr val="F8EC62"/>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D. Quản lí rừng, bảo vệ rừng, phát triển rừng, sử dụng rừng, chế biến và thương mại lâm sản.</a:t>
            </a:r>
            <a:endParaRPr lang="en-US" sz="4000">
              <a:solidFill>
                <a:schemeClr val="tx1"/>
              </a:solidFill>
            </a:endParaRPr>
          </a:p>
        </p:txBody>
      </p:sp>
    </p:spTree>
    <p:extLst>
      <p:ext uri="{BB962C8B-B14F-4D97-AF65-F5344CB8AC3E}">
        <p14:creationId xmlns:p14="http://schemas.microsoft.com/office/powerpoint/2010/main" val="167078585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 grpId="0" animBg="1"/>
      <p:bldP spid="7" grpId="0" animBg="1"/>
      <p:bldP spid="8" grpId="0" animBg="1"/>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E64D5D7-29F3-1052-9904-C4B64C22C879}"/>
              </a:ext>
            </a:extLst>
          </p:cNvPr>
          <p:cNvSpPr txBox="1"/>
          <p:nvPr/>
        </p:nvSpPr>
        <p:spPr>
          <a:xfrm>
            <a:off x="762000" y="364024"/>
            <a:ext cx="16992600" cy="1998176"/>
          </a:xfrm>
          <a:prstGeom prst="rect">
            <a:avLst/>
          </a:prstGeom>
          <a:noFill/>
        </p:spPr>
        <p:txBody>
          <a:bodyPr wrap="square">
            <a:spAutoFit/>
          </a:bodyPr>
          <a:lstStyle/>
          <a:p>
            <a:pPr algn="just">
              <a:lnSpc>
                <a:spcPct val="150000"/>
              </a:lnSpc>
            </a:pPr>
            <a:r>
              <a:rPr lang="vi-VN" sz="4400" b="1" i="1">
                <a:solidFill>
                  <a:srgbClr val="C00000"/>
                </a:solidFill>
                <a:latin typeface="Arial" panose="020B0604020202020204" pitchFamily="34" charset="0"/>
                <a:cs typeface="Arial" panose="020B0604020202020204" pitchFamily="34" charset="0"/>
              </a:rPr>
              <a:t>Câu </a:t>
            </a:r>
            <a:r>
              <a:rPr lang="en-US" sz="4400" b="1" i="1">
                <a:solidFill>
                  <a:srgbClr val="C00000"/>
                </a:solidFill>
                <a:latin typeface="Arial" panose="020B0604020202020204" pitchFamily="34" charset="0"/>
                <a:cs typeface="Arial" panose="020B0604020202020204" pitchFamily="34" charset="0"/>
              </a:rPr>
              <a:t>2</a:t>
            </a:r>
            <a:r>
              <a:rPr lang="vi-VN" sz="4400" b="1" i="1">
                <a:solidFill>
                  <a:srgbClr val="C00000"/>
                </a:solidFill>
                <a:latin typeface="Arial" panose="020B0604020202020204" pitchFamily="34" charset="0"/>
                <a:cs typeface="Arial" panose="020B0604020202020204" pitchFamily="34" charset="0"/>
              </a:rPr>
              <a:t>: </a:t>
            </a:r>
            <a:r>
              <a:rPr lang="vi-VN" sz="4400">
                <a:cs typeface="Arial" panose="020B0604020202020204" pitchFamily="34" charset="0"/>
              </a:rPr>
              <a:t>Nội dung nào dưới đây không thuộc các giải pháp khắc phục suy thoái tài nguyên rừng?</a:t>
            </a:r>
            <a:endParaRPr lang="en-US" sz="4400">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681B8864-7A56-568E-EC0C-C141CB722A7F}"/>
              </a:ext>
            </a:extLst>
          </p:cNvPr>
          <p:cNvSpPr/>
          <p:nvPr/>
        </p:nvSpPr>
        <p:spPr>
          <a:xfrm>
            <a:off x="533400" y="2774430"/>
            <a:ext cx="8229600" cy="3124200"/>
          </a:xfrm>
          <a:prstGeom prst="roundRect">
            <a:avLst>
              <a:gd name="adj" fmla="val 11390"/>
            </a:avLst>
          </a:prstGeom>
          <a:solidFill>
            <a:schemeClr val="accent3">
              <a:lumMod val="20000"/>
              <a:lumOff val="8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A. Lập quy hoạch, kế hoạch bảo vệ và phát triển rừng.</a:t>
            </a:r>
            <a:endParaRPr lang="en-US" sz="4000">
              <a:solidFill>
                <a:schemeClr val="tx1"/>
              </a:solidFill>
            </a:endParaRPr>
          </a:p>
        </p:txBody>
      </p:sp>
      <p:sp>
        <p:nvSpPr>
          <p:cNvPr id="6" name="Rectangle: Rounded Corners 5">
            <a:extLst>
              <a:ext uri="{FF2B5EF4-FFF2-40B4-BE49-F238E27FC236}">
                <a16:creationId xmlns:a16="http://schemas.microsoft.com/office/drawing/2014/main" id="{8B4FF8E1-B08E-2218-D9C3-6E7D10C3063B}"/>
              </a:ext>
            </a:extLst>
          </p:cNvPr>
          <p:cNvSpPr/>
          <p:nvPr/>
        </p:nvSpPr>
        <p:spPr>
          <a:xfrm>
            <a:off x="9525000" y="2774430"/>
            <a:ext cx="8229600" cy="3124200"/>
          </a:xfrm>
          <a:prstGeom prst="roundRect">
            <a:avLst>
              <a:gd name="adj" fmla="val 11390"/>
            </a:avLst>
          </a:prstGeom>
          <a:solidFill>
            <a:schemeClr val="accent3">
              <a:lumMod val="20000"/>
              <a:lumOff val="8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B. Tuyên truyền, nâng cao nhận thức về quản lí và bảo vệ rừng.</a:t>
            </a:r>
            <a:endParaRPr lang="en-US" sz="4000">
              <a:solidFill>
                <a:schemeClr val="tx1"/>
              </a:solidFill>
            </a:endParaRPr>
          </a:p>
        </p:txBody>
      </p:sp>
      <p:sp>
        <p:nvSpPr>
          <p:cNvPr id="7" name="Rectangle: Rounded Corners 6">
            <a:extLst>
              <a:ext uri="{FF2B5EF4-FFF2-40B4-BE49-F238E27FC236}">
                <a16:creationId xmlns:a16="http://schemas.microsoft.com/office/drawing/2014/main" id="{C20B2E85-93ED-8783-4F6F-E155067DC5B9}"/>
              </a:ext>
            </a:extLst>
          </p:cNvPr>
          <p:cNvSpPr/>
          <p:nvPr/>
        </p:nvSpPr>
        <p:spPr>
          <a:xfrm>
            <a:off x="533400" y="6591300"/>
            <a:ext cx="8229600" cy="3124200"/>
          </a:xfrm>
          <a:prstGeom prst="roundRect">
            <a:avLst>
              <a:gd name="adj" fmla="val 11390"/>
            </a:avLst>
          </a:prstGeom>
          <a:solidFill>
            <a:schemeClr val="accent3">
              <a:lumMod val="20000"/>
              <a:lumOff val="8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C. Kiểm soát suy thoái động, thực vật rừng.</a:t>
            </a:r>
            <a:endParaRPr lang="en-US" sz="4000">
              <a:solidFill>
                <a:schemeClr val="tx1"/>
              </a:solidFill>
            </a:endParaRPr>
          </a:p>
        </p:txBody>
      </p:sp>
      <p:sp>
        <p:nvSpPr>
          <p:cNvPr id="8" name="Rectangle: Rounded Corners 7">
            <a:extLst>
              <a:ext uri="{FF2B5EF4-FFF2-40B4-BE49-F238E27FC236}">
                <a16:creationId xmlns:a16="http://schemas.microsoft.com/office/drawing/2014/main" id="{6B10CD95-762E-41A5-E8F3-4D169D485DF6}"/>
              </a:ext>
            </a:extLst>
          </p:cNvPr>
          <p:cNvSpPr/>
          <p:nvPr/>
        </p:nvSpPr>
        <p:spPr>
          <a:xfrm>
            <a:off x="9525000" y="6591300"/>
            <a:ext cx="8229600" cy="3124200"/>
          </a:xfrm>
          <a:prstGeom prst="roundRect">
            <a:avLst>
              <a:gd name="adj" fmla="val 11390"/>
            </a:avLst>
          </a:prstGeom>
          <a:solidFill>
            <a:schemeClr val="accent3">
              <a:lumMod val="20000"/>
              <a:lumOff val="8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D. Phát triển du lịch sinh thái trong khu bảo vệ nghiêm ngặt của rừng đặc trưng.</a:t>
            </a:r>
            <a:endParaRPr lang="en-US" sz="4000">
              <a:solidFill>
                <a:schemeClr val="tx1"/>
              </a:solidFill>
            </a:endParaRPr>
          </a:p>
        </p:txBody>
      </p:sp>
      <p:sp>
        <p:nvSpPr>
          <p:cNvPr id="9" name="Rectangle: Rounded Corners 8">
            <a:extLst>
              <a:ext uri="{FF2B5EF4-FFF2-40B4-BE49-F238E27FC236}">
                <a16:creationId xmlns:a16="http://schemas.microsoft.com/office/drawing/2014/main" id="{B29FE86A-7A50-D707-A1B0-5BCE7A2AC74E}"/>
              </a:ext>
            </a:extLst>
          </p:cNvPr>
          <p:cNvSpPr/>
          <p:nvPr/>
        </p:nvSpPr>
        <p:spPr>
          <a:xfrm>
            <a:off x="9525000" y="6591300"/>
            <a:ext cx="8229600" cy="3124200"/>
          </a:xfrm>
          <a:prstGeom prst="roundRect">
            <a:avLst>
              <a:gd name="adj" fmla="val 11390"/>
            </a:avLst>
          </a:prstGeom>
          <a:solidFill>
            <a:srgbClr val="F8EC62"/>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D. Phát triển du lịch sinh thái trong khu bảo vệ nghiêm ngặt của rừng đặc trưng.</a:t>
            </a:r>
            <a:endParaRPr lang="en-US" sz="4000">
              <a:solidFill>
                <a:schemeClr val="tx1"/>
              </a:solidFill>
            </a:endParaRPr>
          </a:p>
        </p:txBody>
      </p:sp>
    </p:spTree>
    <p:extLst>
      <p:ext uri="{BB962C8B-B14F-4D97-AF65-F5344CB8AC3E}">
        <p14:creationId xmlns:p14="http://schemas.microsoft.com/office/powerpoint/2010/main" val="13924157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 grpId="0" animBg="1"/>
      <p:bldP spid="7"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7B7446E-8EA5-25FC-5B29-E11BB7FB0AE8}"/>
              </a:ext>
            </a:extLst>
          </p:cNvPr>
          <p:cNvSpPr/>
          <p:nvPr/>
        </p:nvSpPr>
        <p:spPr>
          <a:xfrm>
            <a:off x="6286500" y="4000500"/>
            <a:ext cx="5715000" cy="990600"/>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Một số triển vọng </a:t>
            </a:r>
          </a:p>
        </p:txBody>
      </p:sp>
      <p:sp>
        <p:nvSpPr>
          <p:cNvPr id="4" name="Rectangle: Rounded Corners 3">
            <a:extLst>
              <a:ext uri="{FF2B5EF4-FFF2-40B4-BE49-F238E27FC236}">
                <a16:creationId xmlns:a16="http://schemas.microsoft.com/office/drawing/2014/main" id="{175EA1E0-2361-B891-76E4-E0B445D18543}"/>
              </a:ext>
            </a:extLst>
          </p:cNvPr>
          <p:cNvSpPr/>
          <p:nvPr/>
        </p:nvSpPr>
        <p:spPr>
          <a:xfrm>
            <a:off x="6286500" y="5219700"/>
            <a:ext cx="5715000" cy="990600"/>
          </a:xfrm>
          <a:prstGeom prst="roundRect">
            <a:avLst/>
          </a:prstGeom>
          <a:solidFill>
            <a:srgbClr val="B3C4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Giải pháp khắc phục </a:t>
            </a:r>
          </a:p>
        </p:txBody>
      </p:sp>
      <p:sp>
        <p:nvSpPr>
          <p:cNvPr id="9" name="Rectangle 8">
            <a:extLst>
              <a:ext uri="{FF2B5EF4-FFF2-40B4-BE49-F238E27FC236}">
                <a16:creationId xmlns:a16="http://schemas.microsoft.com/office/drawing/2014/main" id="{13777658-A482-8DD5-D7A8-5AB579E98612}"/>
              </a:ext>
            </a:extLst>
          </p:cNvPr>
          <p:cNvSpPr/>
          <p:nvPr/>
        </p:nvSpPr>
        <p:spPr>
          <a:xfrm>
            <a:off x="116681" y="571500"/>
            <a:ext cx="4724400" cy="24384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phát triển để bảo tồn đa dạng sinh học</a:t>
            </a:r>
          </a:p>
        </p:txBody>
      </p:sp>
      <p:sp>
        <p:nvSpPr>
          <p:cNvPr id="11" name="Rectangle 10">
            <a:extLst>
              <a:ext uri="{FF2B5EF4-FFF2-40B4-BE49-F238E27FC236}">
                <a16:creationId xmlns:a16="http://schemas.microsoft.com/office/drawing/2014/main" id="{0BBCA5D7-E39C-FDA3-9AC1-878106EACC8F}"/>
              </a:ext>
            </a:extLst>
          </p:cNvPr>
          <p:cNvSpPr/>
          <p:nvPr/>
        </p:nvSpPr>
        <p:spPr>
          <a:xfrm>
            <a:off x="5069681" y="571500"/>
            <a:ext cx="3962400" cy="24384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bảo vệ môi trường </a:t>
            </a:r>
            <a:endParaRPr lang="en-US" sz="3600">
              <a:solidFill>
                <a:schemeClr val="tx1"/>
              </a:solidFill>
              <a:latin typeface="Arial" panose="020B0604020202020204" pitchFamily="34" charset="0"/>
              <a:cs typeface="Arial" panose="020B0604020202020204" pitchFamily="34" charset="0"/>
            </a:endParaRPr>
          </a:p>
          <a:p>
            <a:pPr algn="ctr">
              <a:lnSpc>
                <a:spcPct val="150000"/>
              </a:lnSpc>
            </a:pPr>
            <a:r>
              <a:rPr lang="vi-VN" sz="3600">
                <a:solidFill>
                  <a:schemeClr val="tx1"/>
                </a:solidFill>
                <a:latin typeface="Arial" panose="020B0604020202020204" pitchFamily="34" charset="0"/>
                <a:cs typeface="Arial" panose="020B0604020202020204" pitchFamily="34" charset="0"/>
              </a:rPr>
              <a:t>sinh thái</a:t>
            </a:r>
            <a:endParaRPr lang="en-US" sz="3600">
              <a:solidFill>
                <a:schemeClr val="tx1"/>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32D78A15-B1D9-4593-8DE0-162139402084}"/>
              </a:ext>
            </a:extLst>
          </p:cNvPr>
          <p:cNvSpPr/>
          <p:nvPr/>
        </p:nvSpPr>
        <p:spPr>
          <a:xfrm>
            <a:off x="9217821" y="571500"/>
            <a:ext cx="3962400" cy="24384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phục vụ tiêu dùng và xuất khẩu</a:t>
            </a:r>
            <a:endParaRPr lang="en-US" sz="3600">
              <a:solidFill>
                <a:schemeClr val="tx1"/>
              </a:solidFill>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6B95B439-830C-C4DC-C842-730D83B75DA2}"/>
              </a:ext>
            </a:extLst>
          </p:cNvPr>
          <p:cNvSpPr/>
          <p:nvPr/>
        </p:nvSpPr>
        <p:spPr>
          <a:xfrm>
            <a:off x="13389773" y="571500"/>
            <a:ext cx="4724400" cy="24384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thực hiện chức năng xã hội của rừng</a:t>
            </a:r>
          </a:p>
        </p:txBody>
      </p:sp>
      <p:sp>
        <p:nvSpPr>
          <p:cNvPr id="24" name="Rectangle 23">
            <a:extLst>
              <a:ext uri="{FF2B5EF4-FFF2-40B4-BE49-F238E27FC236}">
                <a16:creationId xmlns:a16="http://schemas.microsoft.com/office/drawing/2014/main" id="{90052C6A-D798-6158-AB29-CEEAFD9BEF92}"/>
              </a:ext>
            </a:extLst>
          </p:cNvPr>
          <p:cNvSpPr/>
          <p:nvPr/>
        </p:nvSpPr>
        <p:spPr>
          <a:xfrm>
            <a:off x="690558" y="7505700"/>
            <a:ext cx="6379373" cy="24384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a:solidFill>
                  <a:schemeClr val="tx1"/>
                </a:solidFill>
                <a:latin typeface="Arial" panose="020B0604020202020204" pitchFamily="34" charset="0"/>
                <a:cs typeface="Arial" panose="020B0604020202020204" pitchFamily="34" charset="0"/>
              </a:rPr>
              <a:t>Nghiêm cấm các hành vi khai thác rừng trái phép.</a:t>
            </a:r>
          </a:p>
        </p:txBody>
      </p:sp>
      <p:sp>
        <p:nvSpPr>
          <p:cNvPr id="27" name="Rectangle 26">
            <a:extLst>
              <a:ext uri="{FF2B5EF4-FFF2-40B4-BE49-F238E27FC236}">
                <a16:creationId xmlns:a16="http://schemas.microsoft.com/office/drawing/2014/main" id="{F21DD3F3-B31F-5353-8E13-8F4E7011A7FA}"/>
              </a:ext>
            </a:extLst>
          </p:cNvPr>
          <p:cNvSpPr/>
          <p:nvPr/>
        </p:nvSpPr>
        <p:spPr>
          <a:xfrm>
            <a:off x="11218071" y="7505700"/>
            <a:ext cx="6379373" cy="24384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a:solidFill>
                  <a:schemeClr val="tx1"/>
                </a:solidFill>
                <a:latin typeface="Arial" panose="020B0604020202020204" pitchFamily="34" charset="0"/>
                <a:cs typeface="Arial" panose="020B0604020202020204" pitchFamily="34" charset="0"/>
              </a:rPr>
              <a:t>Nghiêm cấm các hành vi vận chuyển, mua, bán động vật hoang dã…</a:t>
            </a:r>
          </a:p>
        </p:txBody>
      </p:sp>
      <p:cxnSp>
        <p:nvCxnSpPr>
          <p:cNvPr id="29" name="Straight Connector 28">
            <a:extLst>
              <a:ext uri="{FF2B5EF4-FFF2-40B4-BE49-F238E27FC236}">
                <a16:creationId xmlns:a16="http://schemas.microsoft.com/office/drawing/2014/main" id="{A9DE1A8E-CDD7-DA21-DDD0-555399DD7B77}"/>
              </a:ext>
            </a:extLst>
          </p:cNvPr>
          <p:cNvCxnSpPr>
            <a:stCxn id="9" idx="2"/>
            <a:endCxn id="2" idx="0"/>
          </p:cNvCxnSpPr>
          <p:nvPr/>
        </p:nvCxnSpPr>
        <p:spPr>
          <a:xfrm>
            <a:off x="2478881" y="3009900"/>
            <a:ext cx="6665119" cy="9906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ED5C714-BBC9-2C97-B905-C2DEA05F6C35}"/>
              </a:ext>
            </a:extLst>
          </p:cNvPr>
          <p:cNvCxnSpPr>
            <a:cxnSpLocks/>
            <a:stCxn id="11" idx="2"/>
            <a:endCxn id="2" idx="0"/>
          </p:cNvCxnSpPr>
          <p:nvPr/>
        </p:nvCxnSpPr>
        <p:spPr>
          <a:xfrm>
            <a:off x="7050881" y="3009900"/>
            <a:ext cx="2093119" cy="9906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B2D62DF-EB72-C122-6623-AD1F70AB1BDA}"/>
              </a:ext>
            </a:extLst>
          </p:cNvPr>
          <p:cNvCxnSpPr>
            <a:cxnSpLocks/>
            <a:stCxn id="22" idx="2"/>
            <a:endCxn id="2" idx="0"/>
          </p:cNvCxnSpPr>
          <p:nvPr/>
        </p:nvCxnSpPr>
        <p:spPr>
          <a:xfrm flipH="1">
            <a:off x="9144000" y="3009900"/>
            <a:ext cx="2055021" cy="9906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FF08278-D06B-BAF9-EC9C-05FEDB6A9D91}"/>
              </a:ext>
            </a:extLst>
          </p:cNvPr>
          <p:cNvCxnSpPr>
            <a:cxnSpLocks/>
            <a:stCxn id="23" idx="2"/>
            <a:endCxn id="2" idx="0"/>
          </p:cNvCxnSpPr>
          <p:nvPr/>
        </p:nvCxnSpPr>
        <p:spPr>
          <a:xfrm flipH="1">
            <a:off x="9144000" y="3009900"/>
            <a:ext cx="6607973" cy="9906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FFEA74D-7668-9524-4447-71CED218F733}"/>
              </a:ext>
            </a:extLst>
          </p:cNvPr>
          <p:cNvCxnSpPr>
            <a:cxnSpLocks/>
            <a:stCxn id="24" idx="0"/>
            <a:endCxn id="4" idx="2"/>
          </p:cNvCxnSpPr>
          <p:nvPr/>
        </p:nvCxnSpPr>
        <p:spPr>
          <a:xfrm flipV="1">
            <a:off x="3880245" y="6210300"/>
            <a:ext cx="5263755" cy="129540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D49F96D-DD76-DDC1-5C11-6D6863BC36CE}"/>
              </a:ext>
            </a:extLst>
          </p:cNvPr>
          <p:cNvCxnSpPr>
            <a:cxnSpLocks/>
            <a:stCxn id="27" idx="0"/>
            <a:endCxn id="4" idx="2"/>
          </p:cNvCxnSpPr>
          <p:nvPr/>
        </p:nvCxnSpPr>
        <p:spPr>
          <a:xfrm flipH="1" flipV="1">
            <a:off x="9144000" y="6210300"/>
            <a:ext cx="5263758" cy="129540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574674"/>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down)">
                                      <p:cBhvr>
                                        <p:cTn id="11" dur="500"/>
                                        <p:tgtEl>
                                          <p:spTgt spid="29"/>
                                        </p:tgtEl>
                                      </p:cBhvr>
                                    </p:animEffect>
                                  </p:childTnLst>
                                </p:cTn>
                              </p:par>
                              <p:par>
                                <p:cTn id="12" presetID="22" presetClass="entr" presetSubtype="4" fill="hold" nodeType="with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wipe(down)">
                                      <p:cBhvr>
                                        <p:cTn id="14" dur="500"/>
                                        <p:tgtEl>
                                          <p:spTgt spid="30"/>
                                        </p:tgtEl>
                                      </p:cBhvr>
                                    </p:animEffect>
                                  </p:childTnLst>
                                </p:cTn>
                              </p:par>
                              <p:par>
                                <p:cTn id="15" presetID="22" presetClass="entr" presetSubtype="4"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down)">
                                      <p:cBhvr>
                                        <p:cTn id="17" dur="500"/>
                                        <p:tgtEl>
                                          <p:spTgt spid="33"/>
                                        </p:tgtEl>
                                      </p:cBhvr>
                                    </p:animEffect>
                                  </p:childTnLst>
                                </p:cTn>
                              </p:par>
                              <p:par>
                                <p:cTn id="18" presetID="22" presetClass="entr" presetSubtype="4" fill="hold"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wipe(down)">
                                      <p:cBhvr>
                                        <p:cTn id="20" dur="500"/>
                                        <p:tgtEl>
                                          <p:spTgt spid="36"/>
                                        </p:tgtEl>
                                      </p:cBhvr>
                                    </p:animEffect>
                                  </p:childTnLst>
                                </p:cTn>
                              </p:par>
                            </p:childTnLst>
                          </p:cTn>
                        </p:par>
                        <p:par>
                          <p:cTn id="21" fill="hold">
                            <p:stCondLst>
                              <p:cond delay="1000"/>
                            </p:stCondLst>
                            <p:childTnLst>
                              <p:par>
                                <p:cTn id="22" presetID="16" presetClass="entr" presetSubtype="21"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barn(inVertical)">
                                      <p:cBhvr>
                                        <p:cTn id="30" dur="500"/>
                                        <p:tgtEl>
                                          <p:spTgt spid="22"/>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barn(inVertical)">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barn(inVertical)">
                                      <p:cBhvr>
                                        <p:cTn id="38" dur="500"/>
                                        <p:tgtEl>
                                          <p:spTgt spid="4"/>
                                        </p:tgtEl>
                                      </p:cBhvr>
                                    </p:animEffect>
                                  </p:childTnLst>
                                </p:cTn>
                              </p:par>
                            </p:childTnLst>
                          </p:cTn>
                        </p:par>
                        <p:par>
                          <p:cTn id="39" fill="hold">
                            <p:stCondLst>
                              <p:cond delay="500"/>
                            </p:stCondLst>
                            <p:childTnLst>
                              <p:par>
                                <p:cTn id="40" presetID="22" presetClass="entr" presetSubtype="1" fill="hold" nodeType="after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wipe(up)">
                                      <p:cBhvr>
                                        <p:cTn id="42" dur="500"/>
                                        <p:tgtEl>
                                          <p:spTgt spid="39"/>
                                        </p:tgtEl>
                                      </p:cBhvr>
                                    </p:animEffect>
                                  </p:childTnLst>
                                </p:cTn>
                              </p:par>
                              <p:par>
                                <p:cTn id="43" presetID="22" presetClass="entr" presetSubtype="1" fill="hold" nodeType="with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wipe(up)">
                                      <p:cBhvr>
                                        <p:cTn id="45" dur="500"/>
                                        <p:tgtEl>
                                          <p:spTgt spid="48"/>
                                        </p:tgtEl>
                                      </p:cBhvr>
                                    </p:animEffect>
                                  </p:childTnLst>
                                </p:cTn>
                              </p:par>
                            </p:childTnLst>
                          </p:cTn>
                        </p:par>
                        <p:par>
                          <p:cTn id="46" fill="hold">
                            <p:stCondLst>
                              <p:cond delay="1000"/>
                            </p:stCondLst>
                            <p:childTnLst>
                              <p:par>
                                <p:cTn id="47" presetID="16" presetClass="entr" presetSubtype="21" fill="hold" grpId="0" nodeType="after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barn(inVertical)">
                                      <p:cBhvr>
                                        <p:cTn id="49" dur="500"/>
                                        <p:tgtEl>
                                          <p:spTgt spid="24"/>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barn(inVertical)">
                                      <p:cBhvr>
                                        <p:cTn id="5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9" grpId="0" animBg="1"/>
      <p:bldP spid="11" grpId="0" animBg="1"/>
      <p:bldP spid="22" grpId="0" animBg="1"/>
      <p:bldP spid="23" grpId="0" animBg="1"/>
      <p:bldP spid="24" grpId="0" animBg="1"/>
      <p:bldP spid="2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E64D5D7-29F3-1052-9904-C4B64C22C879}"/>
              </a:ext>
            </a:extLst>
          </p:cNvPr>
          <p:cNvSpPr txBox="1"/>
          <p:nvPr/>
        </p:nvSpPr>
        <p:spPr>
          <a:xfrm>
            <a:off x="502170" y="447351"/>
            <a:ext cx="9296400" cy="9632765"/>
          </a:xfrm>
          <a:prstGeom prst="rect">
            <a:avLst/>
          </a:prstGeom>
          <a:noFill/>
        </p:spPr>
        <p:txBody>
          <a:bodyPr wrap="square">
            <a:spAutoFit/>
          </a:bodyPr>
          <a:lstStyle/>
          <a:p>
            <a:pPr algn="just">
              <a:lnSpc>
                <a:spcPct val="150000"/>
              </a:lnSpc>
            </a:pPr>
            <a:r>
              <a:rPr lang="vi-VN" sz="3800" b="1" i="1">
                <a:solidFill>
                  <a:srgbClr val="C00000"/>
                </a:solidFill>
                <a:latin typeface="Arial" panose="020B0604020202020204" pitchFamily="34" charset="0"/>
                <a:cs typeface="Arial" panose="020B0604020202020204" pitchFamily="34" charset="0"/>
              </a:rPr>
              <a:t>Câu </a:t>
            </a:r>
            <a:r>
              <a:rPr lang="en-US" sz="3800" b="1" i="1">
                <a:solidFill>
                  <a:srgbClr val="C00000"/>
                </a:solidFill>
                <a:latin typeface="Arial" panose="020B0604020202020204" pitchFamily="34" charset="0"/>
                <a:cs typeface="Arial" panose="020B0604020202020204" pitchFamily="34" charset="0"/>
              </a:rPr>
              <a:t>3</a:t>
            </a:r>
            <a:r>
              <a:rPr lang="vi-VN" sz="3800" b="1" i="1">
                <a:solidFill>
                  <a:srgbClr val="C00000"/>
                </a:solidFill>
                <a:latin typeface="Arial" panose="020B0604020202020204" pitchFamily="34" charset="0"/>
                <a:cs typeface="Arial" panose="020B0604020202020204" pitchFamily="34" charset="0"/>
              </a:rPr>
              <a:t>: </a:t>
            </a:r>
            <a:r>
              <a:rPr lang="vi-VN" sz="3800">
                <a:cs typeface="Arial" panose="020B0604020202020204" pitchFamily="34" charset="0"/>
              </a:rPr>
              <a:t>Có các nhận định về nguyên nhân chủ yếu gây suy thoái tài nguyên rừng như sau:</a:t>
            </a:r>
            <a:endParaRPr lang="en-US" sz="3800">
              <a:cs typeface="Arial" panose="020B0604020202020204" pitchFamily="34" charset="0"/>
            </a:endParaRPr>
          </a:p>
          <a:p>
            <a:pPr algn="just">
              <a:lnSpc>
                <a:spcPct val="150000"/>
              </a:lnSpc>
            </a:pPr>
            <a:r>
              <a:rPr lang="en-US" sz="3800" i="1">
                <a:solidFill>
                  <a:srgbClr val="0070C0"/>
                </a:solidFill>
                <a:latin typeface="Arial" panose="020B0604020202020204" pitchFamily="34" charset="0"/>
                <a:cs typeface="Arial" panose="020B0604020202020204" pitchFamily="34" charset="0"/>
              </a:rPr>
              <a:t>(1) Khai thác gỗ bất hợp pháp.</a:t>
            </a:r>
          </a:p>
          <a:p>
            <a:pPr algn="just">
              <a:lnSpc>
                <a:spcPct val="150000"/>
              </a:lnSpc>
            </a:pPr>
            <a:r>
              <a:rPr lang="en-US" sz="3800" i="1">
                <a:solidFill>
                  <a:srgbClr val="0070C0"/>
                </a:solidFill>
                <a:latin typeface="Arial" panose="020B0604020202020204" pitchFamily="34" charset="0"/>
                <a:cs typeface="Arial" panose="020B0604020202020204" pitchFamily="34" charset="0"/>
              </a:rPr>
              <a:t>(2) Khai thác trái phép, quá mức các lâm sản ngoài gỗ.</a:t>
            </a:r>
          </a:p>
          <a:p>
            <a:pPr algn="just">
              <a:lnSpc>
                <a:spcPct val="150000"/>
              </a:lnSpc>
            </a:pPr>
            <a:r>
              <a:rPr lang="en-US" sz="3800" i="1">
                <a:solidFill>
                  <a:srgbClr val="0070C0"/>
                </a:solidFill>
                <a:latin typeface="Arial" panose="020B0604020202020204" pitchFamily="34" charset="0"/>
                <a:cs typeface="Arial" panose="020B0604020202020204" pitchFamily="34" charset="0"/>
              </a:rPr>
              <a:t>(3) Trồng rừng trên những khu vực đất trồng, đồi trọc.</a:t>
            </a:r>
          </a:p>
          <a:p>
            <a:pPr algn="just">
              <a:lnSpc>
                <a:spcPct val="150000"/>
              </a:lnSpc>
            </a:pPr>
            <a:r>
              <a:rPr lang="en-US" sz="3800" i="1">
                <a:solidFill>
                  <a:srgbClr val="0070C0"/>
                </a:solidFill>
                <a:latin typeface="Arial" panose="020B0604020202020204" pitchFamily="34" charset="0"/>
                <a:cs typeface="Arial" panose="020B0604020202020204" pitchFamily="34" charset="0"/>
              </a:rPr>
              <a:t>(4) Chăn thả gia súc.</a:t>
            </a:r>
          </a:p>
          <a:p>
            <a:pPr algn="just">
              <a:lnSpc>
                <a:spcPct val="150000"/>
              </a:lnSpc>
            </a:pPr>
            <a:r>
              <a:rPr lang="en-US" sz="3800" i="1">
                <a:solidFill>
                  <a:srgbClr val="0070C0"/>
                </a:solidFill>
                <a:latin typeface="Arial" panose="020B0604020202020204" pitchFamily="34" charset="0"/>
                <a:cs typeface="Arial" panose="020B0604020202020204" pitchFamily="34" charset="0"/>
              </a:rPr>
              <a:t>(5) Phá rừng để trồng cây công nghiệp và cây đặc sản.</a:t>
            </a:r>
          </a:p>
        </p:txBody>
      </p:sp>
      <p:sp>
        <p:nvSpPr>
          <p:cNvPr id="4" name="Rectangle: Rounded Corners 3">
            <a:extLst>
              <a:ext uri="{FF2B5EF4-FFF2-40B4-BE49-F238E27FC236}">
                <a16:creationId xmlns:a16="http://schemas.microsoft.com/office/drawing/2014/main" id="{681B8864-7A56-568E-EC0C-C141CB722A7F}"/>
              </a:ext>
            </a:extLst>
          </p:cNvPr>
          <p:cNvSpPr/>
          <p:nvPr/>
        </p:nvSpPr>
        <p:spPr>
          <a:xfrm>
            <a:off x="10333220" y="901908"/>
            <a:ext cx="7391400" cy="1752600"/>
          </a:xfrm>
          <a:prstGeom prst="roundRect">
            <a:avLst>
              <a:gd name="adj" fmla="val 11390"/>
            </a:avLst>
          </a:prstGeom>
          <a:solidFill>
            <a:schemeClr val="accent3">
              <a:lumMod val="20000"/>
              <a:lumOff val="8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800">
                <a:solidFill>
                  <a:schemeClr val="tx1"/>
                </a:solidFill>
              </a:rPr>
              <a:t>A. (1), (2), (3), (5).</a:t>
            </a:r>
            <a:endParaRPr lang="en-US" sz="3800">
              <a:solidFill>
                <a:schemeClr val="tx1"/>
              </a:solidFill>
            </a:endParaRPr>
          </a:p>
        </p:txBody>
      </p:sp>
      <p:sp>
        <p:nvSpPr>
          <p:cNvPr id="6" name="Rectangle: Rounded Corners 5">
            <a:extLst>
              <a:ext uri="{FF2B5EF4-FFF2-40B4-BE49-F238E27FC236}">
                <a16:creationId xmlns:a16="http://schemas.microsoft.com/office/drawing/2014/main" id="{8B4FF8E1-B08E-2218-D9C3-6E7D10C3063B}"/>
              </a:ext>
            </a:extLst>
          </p:cNvPr>
          <p:cNvSpPr/>
          <p:nvPr/>
        </p:nvSpPr>
        <p:spPr>
          <a:xfrm>
            <a:off x="10333220" y="3104838"/>
            <a:ext cx="7391400" cy="1752600"/>
          </a:xfrm>
          <a:prstGeom prst="roundRect">
            <a:avLst>
              <a:gd name="adj" fmla="val 11390"/>
            </a:avLst>
          </a:prstGeom>
          <a:solidFill>
            <a:schemeClr val="accent3">
              <a:lumMod val="20000"/>
              <a:lumOff val="8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800">
                <a:solidFill>
                  <a:schemeClr val="tx1"/>
                </a:solidFill>
              </a:rPr>
              <a:t>B. (2), (3), (4), (5).</a:t>
            </a:r>
            <a:endParaRPr lang="en-US" sz="3800">
              <a:solidFill>
                <a:schemeClr val="tx1"/>
              </a:solidFill>
            </a:endParaRPr>
          </a:p>
        </p:txBody>
      </p:sp>
      <p:sp>
        <p:nvSpPr>
          <p:cNvPr id="7" name="Rectangle: Rounded Corners 6">
            <a:extLst>
              <a:ext uri="{FF2B5EF4-FFF2-40B4-BE49-F238E27FC236}">
                <a16:creationId xmlns:a16="http://schemas.microsoft.com/office/drawing/2014/main" id="{C20B2E85-93ED-8783-4F6F-E155067DC5B9}"/>
              </a:ext>
            </a:extLst>
          </p:cNvPr>
          <p:cNvSpPr/>
          <p:nvPr/>
        </p:nvSpPr>
        <p:spPr>
          <a:xfrm>
            <a:off x="10373194" y="5263733"/>
            <a:ext cx="7391400" cy="1752600"/>
          </a:xfrm>
          <a:prstGeom prst="roundRect">
            <a:avLst>
              <a:gd name="adj" fmla="val 11390"/>
            </a:avLst>
          </a:prstGeom>
          <a:solidFill>
            <a:schemeClr val="accent3">
              <a:lumMod val="20000"/>
              <a:lumOff val="8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800">
                <a:solidFill>
                  <a:schemeClr val="tx1"/>
                </a:solidFill>
              </a:rPr>
              <a:t>C. (1), (2), (4), (5).</a:t>
            </a:r>
            <a:endParaRPr lang="en-US" sz="3800">
              <a:solidFill>
                <a:schemeClr val="tx1"/>
              </a:solidFill>
            </a:endParaRPr>
          </a:p>
        </p:txBody>
      </p:sp>
      <p:sp>
        <p:nvSpPr>
          <p:cNvPr id="8" name="Rectangle: Rounded Corners 7">
            <a:extLst>
              <a:ext uri="{FF2B5EF4-FFF2-40B4-BE49-F238E27FC236}">
                <a16:creationId xmlns:a16="http://schemas.microsoft.com/office/drawing/2014/main" id="{6B10CD95-762E-41A5-E8F3-4D169D485DF6}"/>
              </a:ext>
            </a:extLst>
          </p:cNvPr>
          <p:cNvSpPr/>
          <p:nvPr/>
        </p:nvSpPr>
        <p:spPr>
          <a:xfrm>
            <a:off x="10333220" y="7429500"/>
            <a:ext cx="7391400" cy="1752600"/>
          </a:xfrm>
          <a:prstGeom prst="roundRect">
            <a:avLst>
              <a:gd name="adj" fmla="val 11390"/>
            </a:avLst>
          </a:prstGeom>
          <a:solidFill>
            <a:schemeClr val="accent3">
              <a:lumMod val="20000"/>
              <a:lumOff val="8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800">
                <a:solidFill>
                  <a:schemeClr val="tx1"/>
                </a:solidFill>
              </a:rPr>
              <a:t>D. (1), (2), (3), (4).</a:t>
            </a:r>
            <a:endParaRPr lang="en-US" sz="3800">
              <a:solidFill>
                <a:schemeClr val="tx1"/>
              </a:solidFill>
            </a:endParaRPr>
          </a:p>
        </p:txBody>
      </p:sp>
      <p:sp>
        <p:nvSpPr>
          <p:cNvPr id="9" name="Rectangle: Rounded Corners 8">
            <a:extLst>
              <a:ext uri="{FF2B5EF4-FFF2-40B4-BE49-F238E27FC236}">
                <a16:creationId xmlns:a16="http://schemas.microsoft.com/office/drawing/2014/main" id="{B29FE86A-7A50-D707-A1B0-5BCE7A2AC74E}"/>
              </a:ext>
            </a:extLst>
          </p:cNvPr>
          <p:cNvSpPr/>
          <p:nvPr/>
        </p:nvSpPr>
        <p:spPr>
          <a:xfrm>
            <a:off x="10373194" y="5263733"/>
            <a:ext cx="7391400" cy="1752600"/>
          </a:xfrm>
          <a:prstGeom prst="roundRect">
            <a:avLst>
              <a:gd name="adj" fmla="val 11390"/>
            </a:avLst>
          </a:prstGeom>
          <a:solidFill>
            <a:srgbClr val="F8EC62"/>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800">
                <a:solidFill>
                  <a:schemeClr val="tx1"/>
                </a:solidFill>
              </a:rPr>
              <a:t>C. (1), (2), (4), (5).</a:t>
            </a:r>
            <a:endParaRPr lang="en-US" sz="3800">
              <a:solidFill>
                <a:schemeClr val="tx1"/>
              </a:solidFill>
            </a:endParaRPr>
          </a:p>
        </p:txBody>
      </p:sp>
    </p:spTree>
    <p:extLst>
      <p:ext uri="{BB962C8B-B14F-4D97-AF65-F5344CB8AC3E}">
        <p14:creationId xmlns:p14="http://schemas.microsoft.com/office/powerpoint/2010/main" val="351842221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 grpId="0" animBg="1"/>
      <p:bldP spid="7" grpId="0" animBg="1"/>
      <p:bldP spid="8" grpId="0" animBg="1"/>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E64D5D7-29F3-1052-9904-C4B64C22C879}"/>
              </a:ext>
            </a:extLst>
          </p:cNvPr>
          <p:cNvSpPr txBox="1"/>
          <p:nvPr/>
        </p:nvSpPr>
        <p:spPr>
          <a:xfrm>
            <a:off x="762000" y="364024"/>
            <a:ext cx="16992600" cy="1998176"/>
          </a:xfrm>
          <a:prstGeom prst="rect">
            <a:avLst/>
          </a:prstGeom>
          <a:noFill/>
        </p:spPr>
        <p:txBody>
          <a:bodyPr wrap="square">
            <a:spAutoFit/>
          </a:bodyPr>
          <a:lstStyle/>
          <a:p>
            <a:pPr lvl="0" algn="just">
              <a:lnSpc>
                <a:spcPct val="150000"/>
              </a:lnSpc>
            </a:pPr>
            <a:r>
              <a:rPr kumimoji="0" lang="vi-VN" sz="4400" b="1" i="1"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Câu </a:t>
            </a:r>
            <a:r>
              <a:rPr lang="en-US" sz="4400" b="1" i="1">
                <a:solidFill>
                  <a:srgbClr val="C00000"/>
                </a:solidFill>
                <a:latin typeface="Arial" panose="020B0604020202020204" pitchFamily="34" charset="0"/>
                <a:cs typeface="Arial" panose="020B0604020202020204" pitchFamily="34" charset="0"/>
              </a:rPr>
              <a:t>4</a:t>
            </a:r>
            <a:r>
              <a:rPr kumimoji="0" lang="vi-VN" sz="4400" b="1" i="1"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 </a:t>
            </a:r>
            <a:r>
              <a:rPr lang="vi-VN" sz="4400">
                <a:solidFill>
                  <a:prstClr val="black"/>
                </a:solidFill>
                <a:cs typeface="Arial" panose="020B0604020202020204" pitchFamily="34" charset="0"/>
              </a:rPr>
              <a:t>Hoạt động nào dưới đây không thuộc các hoạt động cơ bản của lâm nghiệp?</a:t>
            </a:r>
            <a:endParaRPr kumimoji="0" lang="en-US" sz="4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Rounded Corners 3">
            <a:extLst>
              <a:ext uri="{FF2B5EF4-FFF2-40B4-BE49-F238E27FC236}">
                <a16:creationId xmlns:a16="http://schemas.microsoft.com/office/drawing/2014/main" id="{681B8864-7A56-568E-EC0C-C141CB722A7F}"/>
              </a:ext>
            </a:extLst>
          </p:cNvPr>
          <p:cNvSpPr/>
          <p:nvPr/>
        </p:nvSpPr>
        <p:spPr>
          <a:xfrm>
            <a:off x="533400" y="2774430"/>
            <a:ext cx="8229600" cy="3124200"/>
          </a:xfrm>
          <a:prstGeom prst="roundRect">
            <a:avLst>
              <a:gd name="adj" fmla="val 11390"/>
            </a:avLst>
          </a:prstGeom>
          <a:solidFill>
            <a:schemeClr val="accent3">
              <a:lumMod val="20000"/>
              <a:lumOff val="8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4000">
                <a:solidFill>
                  <a:prstClr val="black"/>
                </a:solidFill>
              </a:rPr>
              <a:t>A. Đốt rừng làm nương rẫy.</a:t>
            </a:r>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id="{8B4FF8E1-B08E-2218-D9C3-6E7D10C3063B}"/>
              </a:ext>
            </a:extLst>
          </p:cNvPr>
          <p:cNvSpPr/>
          <p:nvPr/>
        </p:nvSpPr>
        <p:spPr>
          <a:xfrm>
            <a:off x="9525000" y="2774430"/>
            <a:ext cx="8229600" cy="3124200"/>
          </a:xfrm>
          <a:prstGeom prst="roundRect">
            <a:avLst>
              <a:gd name="adj" fmla="val 11390"/>
            </a:avLst>
          </a:prstGeom>
          <a:solidFill>
            <a:schemeClr val="accent3">
              <a:lumMod val="20000"/>
              <a:lumOff val="8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4000">
                <a:solidFill>
                  <a:prstClr val="black"/>
                </a:solidFill>
              </a:rPr>
              <a:t>B. Quản lí rừng.</a:t>
            </a:r>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p:sp>
        <p:nvSpPr>
          <p:cNvPr id="7" name="Rectangle: Rounded Corners 6">
            <a:extLst>
              <a:ext uri="{FF2B5EF4-FFF2-40B4-BE49-F238E27FC236}">
                <a16:creationId xmlns:a16="http://schemas.microsoft.com/office/drawing/2014/main" id="{C20B2E85-93ED-8783-4F6F-E155067DC5B9}"/>
              </a:ext>
            </a:extLst>
          </p:cNvPr>
          <p:cNvSpPr/>
          <p:nvPr/>
        </p:nvSpPr>
        <p:spPr>
          <a:xfrm>
            <a:off x="533400" y="6591300"/>
            <a:ext cx="8229600" cy="3124200"/>
          </a:xfrm>
          <a:prstGeom prst="roundRect">
            <a:avLst>
              <a:gd name="adj" fmla="val 11390"/>
            </a:avLst>
          </a:prstGeom>
          <a:solidFill>
            <a:schemeClr val="accent3">
              <a:lumMod val="20000"/>
              <a:lumOff val="8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4000">
                <a:solidFill>
                  <a:prstClr val="black"/>
                </a:solidFill>
              </a:rPr>
              <a:t>C. Chế biến và thương mại lâm sản.</a:t>
            </a:r>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id="{6B10CD95-762E-41A5-E8F3-4D169D485DF6}"/>
              </a:ext>
            </a:extLst>
          </p:cNvPr>
          <p:cNvSpPr/>
          <p:nvPr/>
        </p:nvSpPr>
        <p:spPr>
          <a:xfrm>
            <a:off x="9525000" y="6591300"/>
            <a:ext cx="8229600" cy="3124200"/>
          </a:xfrm>
          <a:prstGeom prst="roundRect">
            <a:avLst>
              <a:gd name="adj" fmla="val 11390"/>
            </a:avLst>
          </a:prstGeom>
          <a:solidFill>
            <a:schemeClr val="accent3">
              <a:lumMod val="20000"/>
              <a:lumOff val="8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4000">
                <a:solidFill>
                  <a:prstClr val="black"/>
                </a:solidFill>
              </a:rPr>
              <a:t>D. Bảo vệ rừng.</a:t>
            </a:r>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B29FE86A-7A50-D707-A1B0-5BCE7A2AC74E}"/>
              </a:ext>
            </a:extLst>
          </p:cNvPr>
          <p:cNvSpPr/>
          <p:nvPr/>
        </p:nvSpPr>
        <p:spPr>
          <a:xfrm>
            <a:off x="533400" y="2774430"/>
            <a:ext cx="8229600" cy="3124200"/>
          </a:xfrm>
          <a:prstGeom prst="roundRect">
            <a:avLst>
              <a:gd name="adj" fmla="val 11390"/>
            </a:avLst>
          </a:prstGeom>
          <a:solidFill>
            <a:srgbClr val="F8EC62"/>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4000">
                <a:solidFill>
                  <a:prstClr val="black"/>
                </a:solidFill>
              </a:rPr>
              <a:t>A. Đốt rừng làm nương rẫy.</a:t>
            </a:r>
            <a:endParaRPr lang="en-US" sz="4000">
              <a:solidFill>
                <a:prstClr val="black"/>
              </a:solidFill>
            </a:endParaRPr>
          </a:p>
        </p:txBody>
      </p:sp>
    </p:spTree>
    <p:extLst>
      <p:ext uri="{BB962C8B-B14F-4D97-AF65-F5344CB8AC3E}">
        <p14:creationId xmlns:p14="http://schemas.microsoft.com/office/powerpoint/2010/main" val="148032756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 grpId="0" animBg="1"/>
      <p:bldP spid="7" grpId="0" animBg="1"/>
      <p:bldP spid="8" grpId="0" animBg="1"/>
      <p:bldP spid="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E64D5D7-29F3-1052-9904-C4B64C22C879}"/>
              </a:ext>
            </a:extLst>
          </p:cNvPr>
          <p:cNvSpPr txBox="1"/>
          <p:nvPr/>
        </p:nvSpPr>
        <p:spPr>
          <a:xfrm>
            <a:off x="762000" y="364024"/>
            <a:ext cx="16992600" cy="1998176"/>
          </a:xfrm>
          <a:prstGeom prst="rect">
            <a:avLst/>
          </a:prstGeom>
          <a:noFill/>
        </p:spPr>
        <p:txBody>
          <a:bodyPr wrap="square">
            <a:spAutoFit/>
          </a:bodyPr>
          <a:lstStyle/>
          <a:p>
            <a:pPr lvl="0" algn="just">
              <a:lnSpc>
                <a:spcPct val="150000"/>
              </a:lnSpc>
            </a:pPr>
            <a:r>
              <a:rPr kumimoji="0" lang="vi-VN" sz="4400" b="1" i="1"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Câu </a:t>
            </a:r>
            <a:r>
              <a:rPr lang="en-US" sz="4400" b="1" i="1" noProof="0">
                <a:solidFill>
                  <a:srgbClr val="C00000"/>
                </a:solidFill>
                <a:latin typeface="Arial" panose="020B0604020202020204" pitchFamily="34" charset="0"/>
                <a:cs typeface="Arial" panose="020B0604020202020204" pitchFamily="34" charset="0"/>
              </a:rPr>
              <a:t>5</a:t>
            </a:r>
            <a:r>
              <a:rPr kumimoji="0" lang="vi-VN" sz="4400" b="1" i="1"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 </a:t>
            </a:r>
            <a:r>
              <a:rPr lang="vi-VN" sz="4400">
                <a:solidFill>
                  <a:prstClr val="black"/>
                </a:solidFill>
                <a:cs typeface="Arial" panose="020B0604020202020204" pitchFamily="34" charset="0"/>
              </a:rPr>
              <a:t>Phát biểu nào sau đây là đúng về nguyên nhân gây suy thoái tài nguyên rừng do cháy rừng?</a:t>
            </a:r>
            <a:endParaRPr kumimoji="0" lang="en-US" sz="4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Rounded Corners 3">
            <a:extLst>
              <a:ext uri="{FF2B5EF4-FFF2-40B4-BE49-F238E27FC236}">
                <a16:creationId xmlns:a16="http://schemas.microsoft.com/office/drawing/2014/main" id="{681B8864-7A56-568E-EC0C-C141CB722A7F}"/>
              </a:ext>
            </a:extLst>
          </p:cNvPr>
          <p:cNvSpPr/>
          <p:nvPr/>
        </p:nvSpPr>
        <p:spPr>
          <a:xfrm>
            <a:off x="533400" y="2774430"/>
            <a:ext cx="8229600" cy="3124200"/>
          </a:xfrm>
          <a:prstGeom prst="roundRect">
            <a:avLst>
              <a:gd name="adj" fmla="val 11390"/>
            </a:avLst>
          </a:prstGeom>
          <a:solidFill>
            <a:schemeClr val="accent3">
              <a:lumMod val="20000"/>
              <a:lumOff val="8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4000">
                <a:solidFill>
                  <a:prstClr val="black"/>
                </a:solidFill>
              </a:rPr>
              <a:t>A. Cháy rừng làm mất tài nguyên thực vật rừng nhưng không làm đất rừng bị thoái hóa.</a:t>
            </a:r>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id="{8B4FF8E1-B08E-2218-D9C3-6E7D10C3063B}"/>
              </a:ext>
            </a:extLst>
          </p:cNvPr>
          <p:cNvSpPr/>
          <p:nvPr/>
        </p:nvSpPr>
        <p:spPr>
          <a:xfrm>
            <a:off x="9525000" y="2774430"/>
            <a:ext cx="8229600" cy="3124200"/>
          </a:xfrm>
          <a:prstGeom prst="roundRect">
            <a:avLst>
              <a:gd name="adj" fmla="val 11390"/>
            </a:avLst>
          </a:prstGeom>
          <a:solidFill>
            <a:schemeClr val="accent3">
              <a:lumMod val="20000"/>
              <a:lumOff val="8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4000">
                <a:solidFill>
                  <a:prstClr val="black"/>
                </a:solidFill>
              </a:rPr>
              <a:t>B. Cháy rừng thường xảy ra ở những khu vực có diện tích rừng trồng các loại cây dễ cháy</a:t>
            </a:r>
            <a:r>
              <a:rPr lang="en-US" sz="4000">
                <a:solidFill>
                  <a:prstClr val="black"/>
                </a:solidFill>
              </a:rPr>
              <a:t>.</a:t>
            </a:r>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p:sp>
        <p:nvSpPr>
          <p:cNvPr id="7" name="Rectangle: Rounded Corners 6">
            <a:extLst>
              <a:ext uri="{FF2B5EF4-FFF2-40B4-BE49-F238E27FC236}">
                <a16:creationId xmlns:a16="http://schemas.microsoft.com/office/drawing/2014/main" id="{C20B2E85-93ED-8783-4F6F-E155067DC5B9}"/>
              </a:ext>
            </a:extLst>
          </p:cNvPr>
          <p:cNvSpPr/>
          <p:nvPr/>
        </p:nvSpPr>
        <p:spPr>
          <a:xfrm>
            <a:off x="533400" y="6591300"/>
            <a:ext cx="8229600" cy="3124200"/>
          </a:xfrm>
          <a:prstGeom prst="roundRect">
            <a:avLst>
              <a:gd name="adj" fmla="val 11390"/>
            </a:avLst>
          </a:prstGeom>
          <a:solidFill>
            <a:schemeClr val="accent3">
              <a:lumMod val="20000"/>
              <a:lumOff val="8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4000">
                <a:solidFill>
                  <a:prstClr val="black"/>
                </a:solidFill>
              </a:rPr>
              <a:t>C. Cháy rừng thường xảy ra vào mùa mưa.</a:t>
            </a:r>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id="{6B10CD95-762E-41A5-E8F3-4D169D485DF6}"/>
              </a:ext>
            </a:extLst>
          </p:cNvPr>
          <p:cNvSpPr/>
          <p:nvPr/>
        </p:nvSpPr>
        <p:spPr>
          <a:xfrm>
            <a:off x="9525000" y="6591300"/>
            <a:ext cx="8229600" cy="3124200"/>
          </a:xfrm>
          <a:prstGeom prst="roundRect">
            <a:avLst>
              <a:gd name="adj" fmla="val 11390"/>
            </a:avLst>
          </a:prstGeom>
          <a:solidFill>
            <a:schemeClr val="accent3">
              <a:lumMod val="20000"/>
              <a:lumOff val="8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4000">
                <a:solidFill>
                  <a:prstClr val="black"/>
                </a:solidFill>
              </a:rPr>
              <a:t>D. Rừng tự nhiên hỗn loài dễ xảy ra cháy hơn so với rừng trồng thuần loài.</a:t>
            </a:r>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B29FE86A-7A50-D707-A1B0-5BCE7A2AC74E}"/>
              </a:ext>
            </a:extLst>
          </p:cNvPr>
          <p:cNvSpPr/>
          <p:nvPr/>
        </p:nvSpPr>
        <p:spPr>
          <a:xfrm>
            <a:off x="9525000" y="2774430"/>
            <a:ext cx="8229600" cy="3124200"/>
          </a:xfrm>
          <a:prstGeom prst="roundRect">
            <a:avLst>
              <a:gd name="adj" fmla="val 11390"/>
            </a:avLst>
          </a:prstGeom>
          <a:solidFill>
            <a:srgbClr val="F8EC62"/>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4000">
                <a:solidFill>
                  <a:prstClr val="black"/>
                </a:solidFill>
              </a:rPr>
              <a:t>B. Cháy rừng thường xảy ra ở những khu vực có diện tích rừng trồng các loại cây dễ cháy</a:t>
            </a:r>
            <a:r>
              <a:rPr lang="en-US" sz="4000">
                <a:solidFill>
                  <a:prstClr val="black"/>
                </a:solidFill>
              </a:rPr>
              <a:t>.</a:t>
            </a:r>
          </a:p>
        </p:txBody>
      </p:sp>
    </p:spTree>
    <p:extLst>
      <p:ext uri="{BB962C8B-B14F-4D97-AF65-F5344CB8AC3E}">
        <p14:creationId xmlns:p14="http://schemas.microsoft.com/office/powerpoint/2010/main" val="138777078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 grpId="0" animBg="1"/>
      <p:bldP spid="7" grpId="0" animBg="1"/>
      <p:bldP spid="8" grpId="0" animBg="1"/>
      <p:bldP spid="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E64D5D7-29F3-1052-9904-C4B64C22C879}"/>
              </a:ext>
            </a:extLst>
          </p:cNvPr>
          <p:cNvSpPr txBox="1"/>
          <p:nvPr/>
        </p:nvSpPr>
        <p:spPr>
          <a:xfrm>
            <a:off x="762000" y="954326"/>
            <a:ext cx="16992600" cy="982513"/>
          </a:xfrm>
          <a:prstGeom prst="rect">
            <a:avLst/>
          </a:prstGeom>
          <a:noFill/>
        </p:spPr>
        <p:txBody>
          <a:bodyPr wrap="square">
            <a:spAutoFit/>
          </a:bodyPr>
          <a:lstStyle/>
          <a:p>
            <a:pPr lvl="0" algn="just">
              <a:lnSpc>
                <a:spcPct val="150000"/>
              </a:lnSpc>
            </a:pPr>
            <a:r>
              <a:rPr kumimoji="0" lang="vi-VN" sz="4400" b="1" i="1"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Câu </a:t>
            </a:r>
            <a:r>
              <a:rPr lang="en-US" sz="4400" b="1" i="1">
                <a:solidFill>
                  <a:srgbClr val="C00000"/>
                </a:solidFill>
                <a:latin typeface="Arial" panose="020B0604020202020204" pitchFamily="34" charset="0"/>
                <a:cs typeface="Arial" panose="020B0604020202020204" pitchFamily="34" charset="0"/>
              </a:rPr>
              <a:t>6</a:t>
            </a:r>
            <a:r>
              <a:rPr kumimoji="0" lang="vi-VN" sz="4400" b="1" i="1"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 </a:t>
            </a:r>
            <a:r>
              <a:rPr lang="vi-VN" sz="4400">
                <a:solidFill>
                  <a:prstClr val="black"/>
                </a:solidFill>
                <a:cs typeface="Arial" panose="020B0604020202020204" pitchFamily="34" charset="0"/>
              </a:rPr>
              <a:t>Chủ rừng không gồm những đối tượng nào dưới đây:</a:t>
            </a:r>
            <a:endParaRPr kumimoji="0" lang="en-US" sz="4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Rounded Corners 3">
            <a:extLst>
              <a:ext uri="{FF2B5EF4-FFF2-40B4-BE49-F238E27FC236}">
                <a16:creationId xmlns:a16="http://schemas.microsoft.com/office/drawing/2014/main" id="{681B8864-7A56-568E-EC0C-C141CB722A7F}"/>
              </a:ext>
            </a:extLst>
          </p:cNvPr>
          <p:cNvSpPr/>
          <p:nvPr/>
        </p:nvSpPr>
        <p:spPr>
          <a:xfrm>
            <a:off x="533400" y="2774430"/>
            <a:ext cx="8229600" cy="3124200"/>
          </a:xfrm>
          <a:prstGeom prst="roundRect">
            <a:avLst>
              <a:gd name="adj" fmla="val 11390"/>
            </a:avLst>
          </a:prstGeom>
          <a:solidFill>
            <a:schemeClr val="accent3">
              <a:lumMod val="20000"/>
              <a:lumOff val="8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4000">
                <a:solidFill>
                  <a:prstClr val="black"/>
                </a:solidFill>
              </a:rPr>
              <a:t>A. Ban quản lí rừng phòng hộ.</a:t>
            </a:r>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id="{8B4FF8E1-B08E-2218-D9C3-6E7D10C3063B}"/>
              </a:ext>
            </a:extLst>
          </p:cNvPr>
          <p:cNvSpPr/>
          <p:nvPr/>
        </p:nvSpPr>
        <p:spPr>
          <a:xfrm>
            <a:off x="9525000" y="2774430"/>
            <a:ext cx="8229600" cy="3124200"/>
          </a:xfrm>
          <a:prstGeom prst="roundRect">
            <a:avLst>
              <a:gd name="adj" fmla="val 11390"/>
            </a:avLst>
          </a:prstGeom>
          <a:solidFill>
            <a:schemeClr val="accent3">
              <a:lumMod val="20000"/>
              <a:lumOff val="8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4000">
                <a:solidFill>
                  <a:prstClr val="black"/>
                </a:solidFill>
              </a:rPr>
              <a:t>B. Hội phụ nữ.</a:t>
            </a:r>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p:sp>
        <p:nvSpPr>
          <p:cNvPr id="7" name="Rectangle: Rounded Corners 6">
            <a:extLst>
              <a:ext uri="{FF2B5EF4-FFF2-40B4-BE49-F238E27FC236}">
                <a16:creationId xmlns:a16="http://schemas.microsoft.com/office/drawing/2014/main" id="{C20B2E85-93ED-8783-4F6F-E155067DC5B9}"/>
              </a:ext>
            </a:extLst>
          </p:cNvPr>
          <p:cNvSpPr/>
          <p:nvPr/>
        </p:nvSpPr>
        <p:spPr>
          <a:xfrm>
            <a:off x="533400" y="6591300"/>
            <a:ext cx="8229600" cy="3124200"/>
          </a:xfrm>
          <a:prstGeom prst="roundRect">
            <a:avLst>
              <a:gd name="adj" fmla="val 11390"/>
            </a:avLst>
          </a:prstGeom>
          <a:solidFill>
            <a:schemeClr val="accent3">
              <a:lumMod val="20000"/>
              <a:lumOff val="8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4000">
                <a:solidFill>
                  <a:prstClr val="black"/>
                </a:solidFill>
              </a:rPr>
              <a:t>C. Hộ gia đình, cá nhân trong nước.</a:t>
            </a:r>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id="{6B10CD95-762E-41A5-E8F3-4D169D485DF6}"/>
              </a:ext>
            </a:extLst>
          </p:cNvPr>
          <p:cNvSpPr/>
          <p:nvPr/>
        </p:nvSpPr>
        <p:spPr>
          <a:xfrm>
            <a:off x="9525000" y="6591300"/>
            <a:ext cx="8229600" cy="3124200"/>
          </a:xfrm>
          <a:prstGeom prst="roundRect">
            <a:avLst>
              <a:gd name="adj" fmla="val 11390"/>
            </a:avLst>
          </a:prstGeom>
          <a:solidFill>
            <a:schemeClr val="accent3">
              <a:lumMod val="20000"/>
              <a:lumOff val="8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4000">
                <a:solidFill>
                  <a:prstClr val="black"/>
                </a:solidFill>
              </a:rPr>
              <a:t>D. Tổ chức kinh tế.</a:t>
            </a:r>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B29FE86A-7A50-D707-A1B0-5BCE7A2AC74E}"/>
              </a:ext>
            </a:extLst>
          </p:cNvPr>
          <p:cNvSpPr/>
          <p:nvPr/>
        </p:nvSpPr>
        <p:spPr>
          <a:xfrm>
            <a:off x="9525000" y="2774430"/>
            <a:ext cx="8229600" cy="3124200"/>
          </a:xfrm>
          <a:prstGeom prst="roundRect">
            <a:avLst>
              <a:gd name="adj" fmla="val 11390"/>
            </a:avLst>
          </a:prstGeom>
          <a:solidFill>
            <a:srgbClr val="F8EC62"/>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4000">
                <a:solidFill>
                  <a:prstClr val="black"/>
                </a:solidFill>
              </a:rPr>
              <a:t>B. Hội phụ nữ.</a:t>
            </a:r>
            <a:endParaRPr lang="en-US" sz="4000">
              <a:solidFill>
                <a:prstClr val="black"/>
              </a:solidFill>
            </a:endParaRPr>
          </a:p>
        </p:txBody>
      </p:sp>
    </p:spTree>
    <p:extLst>
      <p:ext uri="{BB962C8B-B14F-4D97-AF65-F5344CB8AC3E}">
        <p14:creationId xmlns:p14="http://schemas.microsoft.com/office/powerpoint/2010/main" val="388434509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 grpId="0" animBg="1"/>
      <p:bldP spid="7" grpId="0" animBg="1"/>
      <p:bldP spid="8" grpId="0" animBg="1"/>
      <p:bldP spid="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E64D5D7-29F3-1052-9904-C4B64C22C879}"/>
              </a:ext>
            </a:extLst>
          </p:cNvPr>
          <p:cNvSpPr txBox="1"/>
          <p:nvPr/>
        </p:nvSpPr>
        <p:spPr>
          <a:xfrm>
            <a:off x="1028700" y="571500"/>
            <a:ext cx="16230600" cy="1998176"/>
          </a:xfrm>
          <a:prstGeom prst="rect">
            <a:avLst/>
          </a:prstGeom>
          <a:noFill/>
        </p:spPr>
        <p:txBody>
          <a:bodyPr wrap="square">
            <a:spAutoFit/>
          </a:bodyPr>
          <a:lstStyle/>
          <a:p>
            <a:pPr lvl="0" algn="just">
              <a:lnSpc>
                <a:spcPct val="150000"/>
              </a:lnSpc>
            </a:pPr>
            <a:r>
              <a:rPr kumimoji="0" lang="vi-VN" sz="4400" b="1" i="1"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Câu </a:t>
            </a:r>
            <a:r>
              <a:rPr lang="en-US" sz="4400" b="1" i="1" noProof="0">
                <a:solidFill>
                  <a:srgbClr val="C00000"/>
                </a:solidFill>
                <a:latin typeface="Arial" panose="020B0604020202020204" pitchFamily="34" charset="0"/>
                <a:cs typeface="Arial" panose="020B0604020202020204" pitchFamily="34" charset="0"/>
              </a:rPr>
              <a:t>7</a:t>
            </a:r>
            <a:r>
              <a:rPr kumimoji="0" lang="vi-VN" sz="4400" b="1" i="1"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 </a:t>
            </a:r>
            <a:r>
              <a:rPr lang="vi-VN" sz="4400">
                <a:solidFill>
                  <a:prstClr val="black"/>
                </a:solidFill>
                <a:cs typeface="Arial" panose="020B0604020202020204" pitchFamily="34" charset="0"/>
              </a:rPr>
              <a:t>Hoạt động chăn thả gia súc làm suy thoái tài nguyên rừng do</a:t>
            </a:r>
            <a:endParaRPr kumimoji="0" lang="en-US" sz="4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Rounded Corners 3">
            <a:extLst>
              <a:ext uri="{FF2B5EF4-FFF2-40B4-BE49-F238E27FC236}">
                <a16:creationId xmlns:a16="http://schemas.microsoft.com/office/drawing/2014/main" id="{681B8864-7A56-568E-EC0C-C141CB722A7F}"/>
              </a:ext>
            </a:extLst>
          </p:cNvPr>
          <p:cNvSpPr/>
          <p:nvPr/>
        </p:nvSpPr>
        <p:spPr>
          <a:xfrm>
            <a:off x="533400" y="2774430"/>
            <a:ext cx="8229600" cy="3124200"/>
          </a:xfrm>
          <a:prstGeom prst="roundRect">
            <a:avLst>
              <a:gd name="adj" fmla="val 11390"/>
            </a:avLst>
          </a:prstGeom>
          <a:solidFill>
            <a:schemeClr val="accent3">
              <a:lumMod val="20000"/>
              <a:lumOff val="8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4000">
                <a:solidFill>
                  <a:prstClr val="black"/>
                </a:solidFill>
              </a:rPr>
              <a:t>A. phân thải của gia súc gây ô nhiễm môi trường rừng và làm chết cây rừng.</a:t>
            </a:r>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id="{8B4FF8E1-B08E-2218-D9C3-6E7D10C3063B}"/>
              </a:ext>
            </a:extLst>
          </p:cNvPr>
          <p:cNvSpPr/>
          <p:nvPr/>
        </p:nvSpPr>
        <p:spPr>
          <a:xfrm>
            <a:off x="9525000" y="2774430"/>
            <a:ext cx="8229600" cy="3124200"/>
          </a:xfrm>
          <a:prstGeom prst="roundRect">
            <a:avLst>
              <a:gd name="adj" fmla="val 11390"/>
            </a:avLst>
          </a:prstGeom>
          <a:solidFill>
            <a:schemeClr val="accent3">
              <a:lumMod val="20000"/>
              <a:lumOff val="8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4000">
                <a:solidFill>
                  <a:prstClr val="black"/>
                </a:solidFill>
              </a:rPr>
              <a:t>B. mở rộng diện tích đồng cỏ cho hoạt động chăn thả gia súc trên đất rừng.</a:t>
            </a:r>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p:sp>
        <p:nvSpPr>
          <p:cNvPr id="7" name="Rectangle: Rounded Corners 6">
            <a:extLst>
              <a:ext uri="{FF2B5EF4-FFF2-40B4-BE49-F238E27FC236}">
                <a16:creationId xmlns:a16="http://schemas.microsoft.com/office/drawing/2014/main" id="{C20B2E85-93ED-8783-4F6F-E155067DC5B9}"/>
              </a:ext>
            </a:extLst>
          </p:cNvPr>
          <p:cNvSpPr/>
          <p:nvPr/>
        </p:nvSpPr>
        <p:spPr>
          <a:xfrm>
            <a:off x="533400" y="6591300"/>
            <a:ext cx="8229600" cy="3124200"/>
          </a:xfrm>
          <a:prstGeom prst="roundRect">
            <a:avLst>
              <a:gd name="adj" fmla="val 11390"/>
            </a:avLst>
          </a:prstGeom>
          <a:solidFill>
            <a:schemeClr val="accent3">
              <a:lumMod val="20000"/>
              <a:lumOff val="8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4000">
                <a:solidFill>
                  <a:prstClr val="black"/>
                </a:solidFill>
              </a:rPr>
              <a:t>C. gia súc sử dụng quá nhiều thực vật rừng làm thức ăn.</a:t>
            </a:r>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id="{6B10CD95-762E-41A5-E8F3-4D169D485DF6}"/>
              </a:ext>
            </a:extLst>
          </p:cNvPr>
          <p:cNvSpPr/>
          <p:nvPr/>
        </p:nvSpPr>
        <p:spPr>
          <a:xfrm>
            <a:off x="9525000" y="6591300"/>
            <a:ext cx="8229600" cy="3124200"/>
          </a:xfrm>
          <a:prstGeom prst="roundRect">
            <a:avLst>
              <a:gd name="adj" fmla="val 11390"/>
            </a:avLst>
          </a:prstGeom>
          <a:solidFill>
            <a:schemeClr val="accent3">
              <a:lumMod val="20000"/>
              <a:lumOff val="8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4000">
                <a:solidFill>
                  <a:prstClr val="black"/>
                </a:solidFill>
              </a:rPr>
              <a:t>D. gia súc gây sạt lở đất rừng.</a:t>
            </a:r>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B29FE86A-7A50-D707-A1B0-5BCE7A2AC74E}"/>
              </a:ext>
            </a:extLst>
          </p:cNvPr>
          <p:cNvSpPr/>
          <p:nvPr/>
        </p:nvSpPr>
        <p:spPr>
          <a:xfrm>
            <a:off x="533400" y="6591300"/>
            <a:ext cx="8229600" cy="3124200"/>
          </a:xfrm>
          <a:prstGeom prst="roundRect">
            <a:avLst>
              <a:gd name="adj" fmla="val 11390"/>
            </a:avLst>
          </a:prstGeom>
          <a:solidFill>
            <a:srgbClr val="F8EC62"/>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4000">
                <a:solidFill>
                  <a:prstClr val="black"/>
                </a:solidFill>
              </a:rPr>
              <a:t>C. gia súc sử dụng quá nhiều thực vật rừng làm thức ăn.</a:t>
            </a:r>
            <a:endParaRPr lang="en-US" sz="4000">
              <a:solidFill>
                <a:prstClr val="black"/>
              </a:solidFill>
            </a:endParaRPr>
          </a:p>
        </p:txBody>
      </p:sp>
    </p:spTree>
    <p:extLst>
      <p:ext uri="{BB962C8B-B14F-4D97-AF65-F5344CB8AC3E}">
        <p14:creationId xmlns:p14="http://schemas.microsoft.com/office/powerpoint/2010/main" val="363373569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 grpId="0" animBg="1"/>
      <p:bldP spid="7" grpId="0" animBg="1"/>
      <p:bldP spid="8" grpId="0" animBg="1"/>
      <p:bldP spid="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C2DE5374-DFD0-D2A4-DD32-6AD480FDD7B9}"/>
              </a:ext>
            </a:extLst>
          </p:cNvPr>
          <p:cNvSpPr/>
          <p:nvPr/>
        </p:nvSpPr>
        <p:spPr>
          <a:xfrm>
            <a:off x="0" y="495300"/>
            <a:ext cx="18300492" cy="12192703"/>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2"/>
            <a:stretch>
              <a:fillRect/>
            </a:stretch>
          </a:blipFill>
        </p:spPr>
        <p:txBody>
          <a:bodyPr/>
          <a:lstStyle/>
          <a:p>
            <a:endParaRPr lang="en-US"/>
          </a:p>
        </p:txBody>
      </p:sp>
      <p:sp>
        <p:nvSpPr>
          <p:cNvPr id="5" name="TextBox 4">
            <a:extLst>
              <a:ext uri="{FF2B5EF4-FFF2-40B4-BE49-F238E27FC236}">
                <a16:creationId xmlns:a16="http://schemas.microsoft.com/office/drawing/2014/main" id="{86DE2C23-BAD4-F7DC-E154-A5DAEDBEFB5C}"/>
              </a:ext>
            </a:extLst>
          </p:cNvPr>
          <p:cNvSpPr txBox="1"/>
          <p:nvPr/>
        </p:nvSpPr>
        <p:spPr>
          <a:xfrm>
            <a:off x="0" y="1767126"/>
            <a:ext cx="18288000"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a:ln>
                  <a:noFill/>
                </a:ln>
                <a:solidFill>
                  <a:srgbClr val="005B57"/>
                </a:solidFill>
                <a:effectLst/>
                <a:uLnTx/>
                <a:uFillTx/>
                <a:latin typeface="Arial" panose="020B0604020202020204" pitchFamily="34" charset="0"/>
                <a:ea typeface="+mn-ea"/>
                <a:cs typeface="Arial" panose="020B0604020202020204" pitchFamily="34" charset="0"/>
              </a:rPr>
              <a:t>LUYỆN TẬP </a:t>
            </a:r>
          </a:p>
        </p:txBody>
      </p:sp>
      <p:sp>
        <p:nvSpPr>
          <p:cNvPr id="8" name="TextBox 7">
            <a:extLst>
              <a:ext uri="{FF2B5EF4-FFF2-40B4-BE49-F238E27FC236}">
                <a16:creationId xmlns:a16="http://schemas.microsoft.com/office/drawing/2014/main" id="{1F22EE0C-D76D-CE83-62F8-FCAF56302403}"/>
              </a:ext>
            </a:extLst>
          </p:cNvPr>
          <p:cNvSpPr txBox="1"/>
          <p:nvPr/>
        </p:nvSpPr>
        <p:spPr>
          <a:xfrm>
            <a:off x="3848100" y="3443526"/>
            <a:ext cx="10591800"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(Câu hỏi trắc nghiệm đúng – sai) </a:t>
            </a:r>
          </a:p>
        </p:txBody>
      </p:sp>
    </p:spTree>
    <p:extLst>
      <p:ext uri="{BB962C8B-B14F-4D97-AF65-F5344CB8AC3E}">
        <p14:creationId xmlns:p14="http://schemas.microsoft.com/office/powerpoint/2010/main" val="1541761465"/>
      </p:ext>
    </p:extLst>
  </p:cSld>
  <p:clrMapOvr>
    <a:masterClrMapping/>
  </p:clrMapOvr>
  <p:transition spd="med">
    <p:random/>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E64D5D7-29F3-1052-9904-C4B64C22C879}"/>
              </a:ext>
            </a:extLst>
          </p:cNvPr>
          <p:cNvSpPr txBox="1"/>
          <p:nvPr/>
        </p:nvSpPr>
        <p:spPr>
          <a:xfrm>
            <a:off x="762000" y="342900"/>
            <a:ext cx="16764000" cy="2748253"/>
          </a:xfrm>
          <a:prstGeom prst="rect">
            <a:avLst/>
          </a:prstGeom>
          <a:noFill/>
        </p:spPr>
        <p:txBody>
          <a:bodyPr wrap="square">
            <a:spAutoFit/>
          </a:bodyPr>
          <a:lstStyle/>
          <a:p>
            <a:pPr lvl="0" algn="just">
              <a:lnSpc>
                <a:spcPct val="150000"/>
              </a:lnSpc>
            </a:pPr>
            <a:r>
              <a:rPr kumimoji="0" lang="vi-VN" sz="4000" b="1" i="1"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Câu </a:t>
            </a:r>
            <a:r>
              <a:rPr lang="en-US" sz="4000" b="1" i="1">
                <a:solidFill>
                  <a:srgbClr val="C00000"/>
                </a:solidFill>
                <a:latin typeface="Arial" panose="020B0604020202020204" pitchFamily="34" charset="0"/>
                <a:cs typeface="Arial" panose="020B0604020202020204" pitchFamily="34" charset="0"/>
              </a:rPr>
              <a:t>1</a:t>
            </a:r>
            <a:r>
              <a:rPr kumimoji="0" lang="vi-VN" sz="4000" b="1" i="1"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 </a:t>
            </a:r>
            <a:r>
              <a:rPr lang="vi-VN" sz="4000">
                <a:solidFill>
                  <a:prstClr val="black"/>
                </a:solidFill>
                <a:cs typeface="Arial" panose="020B0604020202020204" pitchFamily="34" charset="0"/>
              </a:rPr>
              <a:t>Một nhóm học sinh được giao nhiệm vụ viết báo cáo về chủ đề “Đặc trưng cơ bản của sản xuất lâm nghiệp”. Sau khi thảo luận giữa các thành viên trong nhóm, một số ý kiến được nêu ra như sau:</a:t>
            </a:r>
            <a:endParaRPr kumimoji="0" lang="en-US" sz="4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8EA740D-E26E-3D67-976E-CECBC1AE4AD7}"/>
              </a:ext>
            </a:extLst>
          </p:cNvPr>
          <p:cNvSpPr txBox="1"/>
          <p:nvPr/>
        </p:nvSpPr>
        <p:spPr>
          <a:xfrm>
            <a:off x="1066800" y="3591388"/>
            <a:ext cx="16154400" cy="6124112"/>
          </a:xfrm>
          <a:prstGeom prst="rect">
            <a:avLst/>
          </a:prstGeom>
          <a:noFill/>
        </p:spPr>
        <p:txBody>
          <a:bodyPr wrap="square">
            <a:spAutoFit/>
          </a:bodyPr>
          <a:lstStyle/>
          <a:p>
            <a:pPr marL="742950" indent="-742950" algn="just">
              <a:lnSpc>
                <a:spcPct val="150000"/>
              </a:lnSpc>
              <a:buFont typeface="+mj-lt"/>
              <a:buAutoNum type="alphaUcPeriod"/>
            </a:pPr>
            <a:r>
              <a:rPr lang="vi-VN" sz="3800"/>
              <a:t>Địa bàn sản xuất lâm nghiệp thường có điều kiện tự nhiên thuận lợi, cơ sở hạ tầng phát triển tốt.</a:t>
            </a:r>
          </a:p>
          <a:p>
            <a:pPr marL="742950" indent="-742950" algn="just">
              <a:lnSpc>
                <a:spcPct val="150000"/>
              </a:lnSpc>
              <a:buFont typeface="+mj-lt"/>
              <a:buAutoNum type="alphaUcPeriod"/>
            </a:pPr>
            <a:r>
              <a:rPr lang="vi-VN" sz="3800"/>
              <a:t>Ngành lâm nghiệp là ngành sản xuất kinh doanh có chu kì dài.</a:t>
            </a:r>
          </a:p>
          <a:p>
            <a:pPr marL="742950" indent="-742950" algn="just">
              <a:lnSpc>
                <a:spcPct val="150000"/>
              </a:lnSpc>
              <a:buFont typeface="+mj-lt"/>
              <a:buAutoNum type="alphaUcPeriod"/>
            </a:pPr>
            <a:r>
              <a:rPr lang="vi-VN" sz="3800"/>
              <a:t>Hoạt động sản xuất lâm nghiệp không phụ thuộc vào điều kiện tự nhiên nên có thể diễn ra vào bất cứ thời điểm nào trong năm.</a:t>
            </a:r>
          </a:p>
          <a:p>
            <a:pPr marL="742950" indent="-742950" algn="just">
              <a:lnSpc>
                <a:spcPct val="150000"/>
              </a:lnSpc>
              <a:buFont typeface="+mj-lt"/>
              <a:buAutoNum type="alphaUcPeriod"/>
            </a:pPr>
            <a:r>
              <a:rPr lang="vi-VN" sz="3800"/>
              <a:t>Quá trình tái sản xuất tự nhiên và quy trình tái sản xuất kinh tế luôn diễn ra xen kẽ nhau trong sản xuất lâm nghiệp.</a:t>
            </a:r>
          </a:p>
        </p:txBody>
      </p:sp>
      <p:sp>
        <p:nvSpPr>
          <p:cNvPr id="10" name="Freeform 2">
            <a:extLst>
              <a:ext uri="{FF2B5EF4-FFF2-40B4-BE49-F238E27FC236}">
                <a16:creationId xmlns:a16="http://schemas.microsoft.com/office/drawing/2014/main" id="{EB0EDF16-2DBA-5508-ACA1-AC2741B54499}"/>
              </a:ext>
            </a:extLst>
          </p:cNvPr>
          <p:cNvSpPr/>
          <p:nvPr/>
        </p:nvSpPr>
        <p:spPr>
          <a:xfrm>
            <a:off x="124001" y="3619500"/>
            <a:ext cx="964173" cy="873740"/>
          </a:xfrm>
          <a:custGeom>
            <a:avLst/>
            <a:gdLst/>
            <a:ahLst/>
            <a:cxnLst/>
            <a:rect l="l" t="t" r="r" b="b"/>
            <a:pathLst>
              <a:path w="4540685" h="4114800">
                <a:moveTo>
                  <a:pt x="0" y="0"/>
                </a:moveTo>
                <a:lnTo>
                  <a:pt x="4540685" y="0"/>
                </a:lnTo>
                <a:lnTo>
                  <a:pt x="454068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Freeform 3">
            <a:extLst>
              <a:ext uri="{FF2B5EF4-FFF2-40B4-BE49-F238E27FC236}">
                <a16:creationId xmlns:a16="http://schemas.microsoft.com/office/drawing/2014/main" id="{23D2DA4C-527C-D04F-E836-F54C0093841F}"/>
              </a:ext>
            </a:extLst>
          </p:cNvPr>
          <p:cNvSpPr/>
          <p:nvPr/>
        </p:nvSpPr>
        <p:spPr>
          <a:xfrm>
            <a:off x="193704" y="5129309"/>
            <a:ext cx="953486" cy="873740"/>
          </a:xfrm>
          <a:custGeom>
            <a:avLst/>
            <a:gdLst/>
            <a:ahLst/>
            <a:cxnLst/>
            <a:rect l="l" t="t" r="r" b="b"/>
            <a:pathLst>
              <a:path w="4490357" h="4114800">
                <a:moveTo>
                  <a:pt x="0" y="0"/>
                </a:moveTo>
                <a:lnTo>
                  <a:pt x="4490357" y="0"/>
                </a:lnTo>
                <a:lnTo>
                  <a:pt x="449035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2">
            <a:extLst>
              <a:ext uri="{FF2B5EF4-FFF2-40B4-BE49-F238E27FC236}">
                <a16:creationId xmlns:a16="http://schemas.microsoft.com/office/drawing/2014/main" id="{1A497A05-6976-F06A-C88D-0023704B2AD4}"/>
              </a:ext>
            </a:extLst>
          </p:cNvPr>
          <p:cNvSpPr/>
          <p:nvPr/>
        </p:nvSpPr>
        <p:spPr>
          <a:xfrm>
            <a:off x="193704" y="6460525"/>
            <a:ext cx="964173" cy="873740"/>
          </a:xfrm>
          <a:custGeom>
            <a:avLst/>
            <a:gdLst/>
            <a:ahLst/>
            <a:cxnLst/>
            <a:rect l="l" t="t" r="r" b="b"/>
            <a:pathLst>
              <a:path w="4540685" h="4114800">
                <a:moveTo>
                  <a:pt x="0" y="0"/>
                </a:moveTo>
                <a:lnTo>
                  <a:pt x="4540685" y="0"/>
                </a:lnTo>
                <a:lnTo>
                  <a:pt x="454068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3">
            <a:extLst>
              <a:ext uri="{FF2B5EF4-FFF2-40B4-BE49-F238E27FC236}">
                <a16:creationId xmlns:a16="http://schemas.microsoft.com/office/drawing/2014/main" id="{48C0DC78-56FD-A8FB-35CC-45ADC723672F}"/>
              </a:ext>
            </a:extLst>
          </p:cNvPr>
          <p:cNvSpPr/>
          <p:nvPr/>
        </p:nvSpPr>
        <p:spPr>
          <a:xfrm>
            <a:off x="204391" y="7894338"/>
            <a:ext cx="953486" cy="873740"/>
          </a:xfrm>
          <a:custGeom>
            <a:avLst/>
            <a:gdLst/>
            <a:ahLst/>
            <a:cxnLst/>
            <a:rect l="l" t="t" r="r" b="b"/>
            <a:pathLst>
              <a:path w="4490357" h="4114800">
                <a:moveTo>
                  <a:pt x="0" y="0"/>
                </a:moveTo>
                <a:lnTo>
                  <a:pt x="4490357" y="0"/>
                </a:lnTo>
                <a:lnTo>
                  <a:pt x="449035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121125839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500" fill="hold"/>
                                        <p:tgtEl>
                                          <p:spTgt spid="13"/>
                                        </p:tgtEl>
                                        <p:attrNameLst>
                                          <p:attrName>ppt_w</p:attrName>
                                        </p:attrNameLst>
                                      </p:cBhvr>
                                      <p:tavLst>
                                        <p:tav tm="0">
                                          <p:val>
                                            <p:fltVal val="0"/>
                                          </p:val>
                                        </p:tav>
                                        <p:tav tm="100000">
                                          <p:val>
                                            <p:strVal val="#ppt_w"/>
                                          </p:val>
                                        </p:tav>
                                      </p:tavLst>
                                    </p:anim>
                                    <p:anim calcmode="lin" valueType="num">
                                      <p:cBhvr>
                                        <p:cTn id="17" dur="500" fill="hold"/>
                                        <p:tgtEl>
                                          <p:spTgt spid="13"/>
                                        </p:tgtEl>
                                        <p:attrNameLst>
                                          <p:attrName>ppt_h</p:attrName>
                                        </p:attrNameLst>
                                      </p:cBhvr>
                                      <p:tavLst>
                                        <p:tav tm="0">
                                          <p:val>
                                            <p:fltVal val="0"/>
                                          </p:val>
                                        </p:tav>
                                        <p:tav tm="100000">
                                          <p:val>
                                            <p:strVal val="#ppt_h"/>
                                          </p:val>
                                        </p:tav>
                                      </p:tavLst>
                                    </p:anim>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ppt_w</p:attrName>
                                        </p:attrNameLst>
                                      </p:cBhvr>
                                      <p:tavLst>
                                        <p:tav tm="0">
                                          <p:val>
                                            <p:fltVal val="0"/>
                                          </p:val>
                                        </p:tav>
                                        <p:tav tm="100000">
                                          <p:val>
                                            <p:strVal val="#ppt_w"/>
                                          </p:val>
                                        </p:tav>
                                      </p:tavLst>
                                    </p:anim>
                                    <p:anim calcmode="lin" valueType="num">
                                      <p:cBhvr>
                                        <p:cTn id="31" dur="500" fill="hold"/>
                                        <p:tgtEl>
                                          <p:spTgt spid="11"/>
                                        </p:tgtEl>
                                        <p:attrNameLst>
                                          <p:attrName>ppt_h</p:attrName>
                                        </p:attrNameLst>
                                      </p:cBhvr>
                                      <p:tavLst>
                                        <p:tav tm="0">
                                          <p:val>
                                            <p:fltVal val="0"/>
                                          </p:val>
                                        </p:tav>
                                        <p:tav tm="100000">
                                          <p:val>
                                            <p:strVal val="#ppt_h"/>
                                          </p:val>
                                        </p:tav>
                                      </p:tavLst>
                                    </p:anim>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C2DE5374-DFD0-D2A4-DD32-6AD480FDD7B9}"/>
              </a:ext>
            </a:extLst>
          </p:cNvPr>
          <p:cNvSpPr/>
          <p:nvPr/>
        </p:nvSpPr>
        <p:spPr>
          <a:xfrm>
            <a:off x="0" y="495300"/>
            <a:ext cx="18300492" cy="12192703"/>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2"/>
            <a:stretch>
              <a:fillRect/>
            </a:stretch>
          </a:blipFill>
        </p:spPr>
        <p:txBody>
          <a:bodyPr/>
          <a:lstStyle/>
          <a:p>
            <a:endParaRPr lang="en-US"/>
          </a:p>
        </p:txBody>
      </p:sp>
      <p:sp>
        <p:nvSpPr>
          <p:cNvPr id="5" name="TextBox 4">
            <a:extLst>
              <a:ext uri="{FF2B5EF4-FFF2-40B4-BE49-F238E27FC236}">
                <a16:creationId xmlns:a16="http://schemas.microsoft.com/office/drawing/2014/main" id="{86DE2C23-BAD4-F7DC-E154-A5DAEDBEFB5C}"/>
              </a:ext>
            </a:extLst>
          </p:cNvPr>
          <p:cNvSpPr txBox="1"/>
          <p:nvPr/>
        </p:nvSpPr>
        <p:spPr>
          <a:xfrm>
            <a:off x="0" y="1767126"/>
            <a:ext cx="18288000"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a:ln>
                  <a:noFill/>
                </a:ln>
                <a:solidFill>
                  <a:srgbClr val="005B57"/>
                </a:solidFill>
                <a:effectLst/>
                <a:uLnTx/>
                <a:uFillTx/>
                <a:latin typeface="Arial" panose="020B0604020202020204" pitchFamily="34" charset="0"/>
                <a:ea typeface="+mn-ea"/>
                <a:cs typeface="Arial" panose="020B0604020202020204" pitchFamily="34" charset="0"/>
              </a:rPr>
              <a:t>LUYỆN TẬP </a:t>
            </a:r>
          </a:p>
        </p:txBody>
      </p:sp>
      <p:sp>
        <p:nvSpPr>
          <p:cNvPr id="8" name="TextBox 7">
            <a:extLst>
              <a:ext uri="{FF2B5EF4-FFF2-40B4-BE49-F238E27FC236}">
                <a16:creationId xmlns:a16="http://schemas.microsoft.com/office/drawing/2014/main" id="{1F22EE0C-D76D-CE83-62F8-FCAF56302403}"/>
              </a:ext>
            </a:extLst>
          </p:cNvPr>
          <p:cNvSpPr txBox="1"/>
          <p:nvPr/>
        </p:nvSpPr>
        <p:spPr>
          <a:xfrm>
            <a:off x="3848100" y="3443526"/>
            <a:ext cx="10591800"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(Trả lời câu hỏi phần </a:t>
            </a:r>
            <a:r>
              <a:rPr kumimoji="0" lang="en-US" sz="50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Luyện tập</a:t>
            </a:r>
            <a:r>
              <a:rPr kumimoji="0" lang="en-US" sz="5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334709787"/>
      </p:ext>
    </p:extLst>
  </p:cSld>
  <p:clrMapOvr>
    <a:masterClrMapping/>
  </p:clrMapOvr>
  <p:transition spd="med">
    <p:random/>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15D4B36-A817-A410-2CF7-9B776207D98B}"/>
              </a:ext>
            </a:extLst>
          </p:cNvPr>
          <p:cNvGrpSpPr/>
          <p:nvPr/>
        </p:nvGrpSpPr>
        <p:grpSpPr>
          <a:xfrm>
            <a:off x="484669" y="571500"/>
            <a:ext cx="17318662" cy="1752211"/>
            <a:chOff x="208444" y="2324100"/>
            <a:chExt cx="17318662" cy="1752211"/>
          </a:xfrm>
        </p:grpSpPr>
        <p:sp>
          <p:nvSpPr>
            <p:cNvPr id="3" name="TextBox 2">
              <a:extLst>
                <a:ext uri="{FF2B5EF4-FFF2-40B4-BE49-F238E27FC236}">
                  <a16:creationId xmlns:a16="http://schemas.microsoft.com/office/drawing/2014/main" id="{65A9802C-D7C1-71C7-F5F8-E1387B5D7019}"/>
                </a:ext>
              </a:extLst>
            </p:cNvPr>
            <p:cNvSpPr txBox="1"/>
            <p:nvPr/>
          </p:nvSpPr>
          <p:spPr>
            <a:xfrm>
              <a:off x="1490852" y="2324100"/>
              <a:ext cx="16036254" cy="1752211"/>
            </a:xfrm>
            <a:prstGeom prst="rect">
              <a:avLst/>
            </a:prstGeom>
            <a:noFill/>
          </p:spPr>
          <p:txBody>
            <a:bodyPr wrap="square">
              <a:spAutoFit/>
            </a:bodyPr>
            <a:lstStyle/>
            <a:p>
              <a:pPr algn="just">
                <a:lnSpc>
                  <a:spcPct val="150000"/>
                </a:lnSpc>
              </a:pPr>
              <a:r>
                <a:rPr lang="vi-VN" sz="3800"/>
                <a:t>Phân tích các nguyên nhân làm suy thoái rừng do con người gây ra. Theo em, học sinh cần phải làm gì để ngăn chặn nguy cơ suy thoái rừng. </a:t>
              </a:r>
              <a:endParaRPr lang="en-US" sz="3800"/>
            </a:p>
          </p:txBody>
        </p:sp>
        <p:grpSp>
          <p:nvGrpSpPr>
            <p:cNvPr id="4" name="Group 3">
              <a:extLst>
                <a:ext uri="{FF2B5EF4-FFF2-40B4-BE49-F238E27FC236}">
                  <a16:creationId xmlns:a16="http://schemas.microsoft.com/office/drawing/2014/main" id="{FF11CFC8-2E52-11EB-97A2-4B21D762A73F}"/>
                </a:ext>
              </a:extLst>
            </p:cNvPr>
            <p:cNvGrpSpPr/>
            <p:nvPr/>
          </p:nvGrpSpPr>
          <p:grpSpPr>
            <a:xfrm>
              <a:off x="208444" y="2647755"/>
              <a:ext cx="1104900" cy="1104900"/>
              <a:chOff x="1028700" y="4610433"/>
              <a:chExt cx="824190" cy="824190"/>
            </a:xfrm>
          </p:grpSpPr>
          <p:grpSp>
            <p:nvGrpSpPr>
              <p:cNvPr id="5" name="Group 14">
                <a:extLst>
                  <a:ext uri="{FF2B5EF4-FFF2-40B4-BE49-F238E27FC236}">
                    <a16:creationId xmlns:a16="http://schemas.microsoft.com/office/drawing/2014/main" id="{679F247C-987B-FF31-09B9-CA4173E5224A}"/>
                  </a:ext>
                </a:extLst>
              </p:cNvPr>
              <p:cNvGrpSpPr/>
              <p:nvPr/>
            </p:nvGrpSpPr>
            <p:grpSpPr>
              <a:xfrm>
                <a:off x="1028700" y="4610433"/>
                <a:ext cx="824190" cy="824190"/>
                <a:chOff x="0" y="0"/>
                <a:chExt cx="812800" cy="812800"/>
              </a:xfrm>
            </p:grpSpPr>
            <p:sp>
              <p:nvSpPr>
                <p:cNvPr id="7" name="Freeform 15">
                  <a:extLst>
                    <a:ext uri="{FF2B5EF4-FFF2-40B4-BE49-F238E27FC236}">
                      <a16:creationId xmlns:a16="http://schemas.microsoft.com/office/drawing/2014/main" id="{5F1ED4C5-3DA9-785F-A861-E503A2D01F0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B5CB"/>
                </a:solidFill>
              </p:spPr>
              <p:txBody>
                <a:bodyPr/>
                <a:lstStyle/>
                <a:p>
                  <a:endParaRPr lang="en-US"/>
                </a:p>
              </p:txBody>
            </p:sp>
            <p:sp>
              <p:nvSpPr>
                <p:cNvPr id="8" name="TextBox 16">
                  <a:extLst>
                    <a:ext uri="{FF2B5EF4-FFF2-40B4-BE49-F238E27FC236}">
                      <a16:creationId xmlns:a16="http://schemas.microsoft.com/office/drawing/2014/main" id="{5EA92D9B-58F3-1B04-E4A0-321A731EA2B0}"/>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6" name="Freeform 26">
                <a:extLst>
                  <a:ext uri="{FF2B5EF4-FFF2-40B4-BE49-F238E27FC236}">
                    <a16:creationId xmlns:a16="http://schemas.microsoft.com/office/drawing/2014/main" id="{C60F7EF5-2E32-3325-3863-04132ED9A406}"/>
                  </a:ext>
                </a:extLst>
              </p:cNvPr>
              <p:cNvSpPr/>
              <p:nvPr/>
            </p:nvSpPr>
            <p:spPr>
              <a:xfrm>
                <a:off x="1218218" y="4815810"/>
                <a:ext cx="445153" cy="413436"/>
              </a:xfrm>
              <a:custGeom>
                <a:avLst/>
                <a:gdLst/>
                <a:ahLst/>
                <a:cxnLst/>
                <a:rect l="l" t="t" r="r" b="b"/>
                <a:pathLst>
                  <a:path w="445153" h="413436">
                    <a:moveTo>
                      <a:pt x="0" y="0"/>
                    </a:moveTo>
                    <a:lnTo>
                      <a:pt x="445153" y="0"/>
                    </a:lnTo>
                    <a:lnTo>
                      <a:pt x="445153" y="413436"/>
                    </a:lnTo>
                    <a:lnTo>
                      <a:pt x="0" y="4134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grpSp>
      <p:sp>
        <p:nvSpPr>
          <p:cNvPr id="10" name="Rectangle: Rounded Corners 9">
            <a:extLst>
              <a:ext uri="{FF2B5EF4-FFF2-40B4-BE49-F238E27FC236}">
                <a16:creationId xmlns:a16="http://schemas.microsoft.com/office/drawing/2014/main" id="{EAD77F32-425E-B1E5-F47B-B768BD9B6AC5}"/>
              </a:ext>
            </a:extLst>
          </p:cNvPr>
          <p:cNvSpPr/>
          <p:nvPr/>
        </p:nvSpPr>
        <p:spPr>
          <a:xfrm>
            <a:off x="7138203" y="3189155"/>
            <a:ext cx="3962400" cy="1143000"/>
          </a:xfrm>
          <a:prstGeom prst="roundRect">
            <a:avLst/>
          </a:prstGeom>
          <a:solidFill>
            <a:srgbClr val="005B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800" b="1">
                <a:solidFill>
                  <a:schemeClr val="bg1"/>
                </a:solidFill>
                <a:latin typeface="Arial" panose="020B0604020202020204" pitchFamily="34" charset="0"/>
                <a:cs typeface="Arial" panose="020B0604020202020204" pitchFamily="34" charset="0"/>
              </a:rPr>
              <a:t>Nguyên nhân </a:t>
            </a:r>
          </a:p>
        </p:txBody>
      </p:sp>
      <p:sp>
        <p:nvSpPr>
          <p:cNvPr id="11" name="Rectangle: Rounded Corners 10">
            <a:extLst>
              <a:ext uri="{FF2B5EF4-FFF2-40B4-BE49-F238E27FC236}">
                <a16:creationId xmlns:a16="http://schemas.microsoft.com/office/drawing/2014/main" id="{09045619-DD75-FE1B-40E6-F99050C28C86}"/>
              </a:ext>
            </a:extLst>
          </p:cNvPr>
          <p:cNvSpPr/>
          <p:nvPr/>
        </p:nvSpPr>
        <p:spPr>
          <a:xfrm>
            <a:off x="304800" y="5398957"/>
            <a:ext cx="4239730" cy="3935543"/>
          </a:xfrm>
          <a:prstGeom prst="roundRect">
            <a:avLst>
              <a:gd name="adj" fmla="val 8575"/>
            </a:avLst>
          </a:prstGeom>
          <a:solidFill>
            <a:schemeClr val="bg1"/>
          </a:solidFill>
          <a:ln w="38100">
            <a:solidFill>
              <a:srgbClr val="2A80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800">
                <a:solidFill>
                  <a:schemeClr val="tx1"/>
                </a:solidFill>
                <a:latin typeface="Arial" panose="020B0604020202020204" pitchFamily="34" charset="0"/>
                <a:cs typeface="Arial" panose="020B0604020202020204" pitchFamily="34" charset="0"/>
              </a:rPr>
              <a:t>Chăn thả gia súc.</a:t>
            </a:r>
          </a:p>
        </p:txBody>
      </p:sp>
      <p:sp>
        <p:nvSpPr>
          <p:cNvPr id="12" name="Rectangle: Rounded Corners 11">
            <a:extLst>
              <a:ext uri="{FF2B5EF4-FFF2-40B4-BE49-F238E27FC236}">
                <a16:creationId xmlns:a16="http://schemas.microsoft.com/office/drawing/2014/main" id="{B8BB0FE1-5ABF-6D85-6E89-EAE17B87F61E}"/>
              </a:ext>
            </a:extLst>
          </p:cNvPr>
          <p:cNvSpPr/>
          <p:nvPr/>
        </p:nvSpPr>
        <p:spPr>
          <a:xfrm>
            <a:off x="4928403" y="5398956"/>
            <a:ext cx="4419600" cy="3935543"/>
          </a:xfrm>
          <a:prstGeom prst="roundRect">
            <a:avLst>
              <a:gd name="adj" fmla="val 8575"/>
            </a:avLst>
          </a:prstGeom>
          <a:solidFill>
            <a:schemeClr val="bg1"/>
          </a:solidFill>
          <a:ln w="38100">
            <a:solidFill>
              <a:srgbClr val="2A80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a:solidFill>
                  <a:schemeClr val="tx1"/>
                </a:solidFill>
                <a:latin typeface="Arial" panose="020B0604020202020204" pitchFamily="34" charset="0"/>
                <a:cs typeface="Arial" panose="020B0604020202020204" pitchFamily="34" charset="0"/>
              </a:rPr>
              <a:t>Phá rừng trồng cây công nghiệp và cây đặc sản.</a:t>
            </a:r>
          </a:p>
        </p:txBody>
      </p:sp>
      <p:sp>
        <p:nvSpPr>
          <p:cNvPr id="13" name="Rectangle: Rounded Corners 12">
            <a:extLst>
              <a:ext uri="{FF2B5EF4-FFF2-40B4-BE49-F238E27FC236}">
                <a16:creationId xmlns:a16="http://schemas.microsoft.com/office/drawing/2014/main" id="{778C7203-DE2B-2667-F026-FAC907FF6614}"/>
              </a:ext>
            </a:extLst>
          </p:cNvPr>
          <p:cNvSpPr/>
          <p:nvPr/>
        </p:nvSpPr>
        <p:spPr>
          <a:xfrm>
            <a:off x="9738122" y="5398956"/>
            <a:ext cx="4419600" cy="3935543"/>
          </a:xfrm>
          <a:prstGeom prst="roundRect">
            <a:avLst>
              <a:gd name="adj" fmla="val 8575"/>
            </a:avLst>
          </a:prstGeom>
          <a:solidFill>
            <a:schemeClr val="bg1"/>
          </a:solidFill>
          <a:ln w="38100">
            <a:solidFill>
              <a:srgbClr val="2A80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a:solidFill>
                  <a:schemeClr val="tx1"/>
                </a:solidFill>
                <a:latin typeface="Arial" panose="020B0604020202020204" pitchFamily="34" charset="0"/>
                <a:cs typeface="Arial" panose="020B0604020202020204" pitchFamily="34" charset="0"/>
              </a:rPr>
              <a:t>Khai thác không hợp lí gỗ và các sản phẩm khác từ rừng.</a:t>
            </a:r>
          </a:p>
        </p:txBody>
      </p:sp>
      <p:sp>
        <p:nvSpPr>
          <p:cNvPr id="14" name="Rectangle: Rounded Corners 13">
            <a:extLst>
              <a:ext uri="{FF2B5EF4-FFF2-40B4-BE49-F238E27FC236}">
                <a16:creationId xmlns:a16="http://schemas.microsoft.com/office/drawing/2014/main" id="{09045619-DD75-FE1B-40E6-F99050C28C86}"/>
              </a:ext>
            </a:extLst>
          </p:cNvPr>
          <p:cNvSpPr/>
          <p:nvPr/>
        </p:nvSpPr>
        <p:spPr>
          <a:xfrm>
            <a:off x="14547841" y="5398955"/>
            <a:ext cx="3461491" cy="3935543"/>
          </a:xfrm>
          <a:prstGeom prst="roundRect">
            <a:avLst>
              <a:gd name="adj" fmla="val 8575"/>
            </a:avLst>
          </a:prstGeom>
          <a:solidFill>
            <a:schemeClr val="bg1"/>
          </a:solidFill>
          <a:ln w="38100">
            <a:solidFill>
              <a:srgbClr val="2A80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800">
                <a:solidFill>
                  <a:schemeClr val="tx1"/>
                </a:solidFill>
                <a:latin typeface="Arial" panose="020B0604020202020204" pitchFamily="34" charset="0"/>
                <a:cs typeface="Arial" panose="020B0604020202020204" pitchFamily="34" charset="0"/>
              </a:rPr>
              <a:t>Cháy rừng.</a:t>
            </a:r>
          </a:p>
        </p:txBody>
      </p:sp>
      <p:cxnSp>
        <p:nvCxnSpPr>
          <p:cNvPr id="16" name="Straight Connector 15">
            <a:extLst>
              <a:ext uri="{FF2B5EF4-FFF2-40B4-BE49-F238E27FC236}">
                <a16:creationId xmlns:a16="http://schemas.microsoft.com/office/drawing/2014/main" id="{521CE0C0-60E0-416B-6771-174CB11DA436}"/>
              </a:ext>
            </a:extLst>
          </p:cNvPr>
          <p:cNvCxnSpPr>
            <a:stCxn id="10" idx="2"/>
            <a:endCxn id="11" idx="0"/>
          </p:cNvCxnSpPr>
          <p:nvPr/>
        </p:nvCxnSpPr>
        <p:spPr>
          <a:xfrm flipH="1">
            <a:off x="2424665" y="4332155"/>
            <a:ext cx="6694738" cy="106680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A4DD256-C2C8-3F53-814E-94337DD378D1}"/>
              </a:ext>
            </a:extLst>
          </p:cNvPr>
          <p:cNvCxnSpPr>
            <a:cxnSpLocks/>
            <a:stCxn id="10" idx="2"/>
            <a:endCxn id="12" idx="0"/>
          </p:cNvCxnSpPr>
          <p:nvPr/>
        </p:nvCxnSpPr>
        <p:spPr>
          <a:xfrm flipH="1">
            <a:off x="7138203" y="4332155"/>
            <a:ext cx="1981200" cy="106680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FDA178C-0940-D01B-E057-658A5E69F335}"/>
              </a:ext>
            </a:extLst>
          </p:cNvPr>
          <p:cNvCxnSpPr>
            <a:cxnSpLocks/>
            <a:stCxn id="10" idx="2"/>
            <a:endCxn id="13" idx="0"/>
          </p:cNvCxnSpPr>
          <p:nvPr/>
        </p:nvCxnSpPr>
        <p:spPr>
          <a:xfrm>
            <a:off x="9119403" y="4332155"/>
            <a:ext cx="2828519" cy="106680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4469C77-8045-C679-C5F8-EA30626B4572}"/>
              </a:ext>
            </a:extLst>
          </p:cNvPr>
          <p:cNvCxnSpPr>
            <a:cxnSpLocks/>
            <a:stCxn id="10" idx="2"/>
            <a:endCxn id="14" idx="0"/>
          </p:cNvCxnSpPr>
          <p:nvPr/>
        </p:nvCxnSpPr>
        <p:spPr>
          <a:xfrm>
            <a:off x="9119403" y="4332155"/>
            <a:ext cx="7159184" cy="10668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736512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up)">
                                      <p:cBhvr>
                                        <p:cTn id="16" dur="500"/>
                                        <p:tgtEl>
                                          <p:spTgt spid="16"/>
                                        </p:tgtEl>
                                      </p:cBhvr>
                                    </p:animEffect>
                                  </p:childTnLst>
                                </p:cTn>
                              </p:par>
                              <p:par>
                                <p:cTn id="17" presetID="22" presetClass="entr" presetSubtype="1"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up)">
                                      <p:cBhvr>
                                        <p:cTn id="19" dur="500"/>
                                        <p:tgtEl>
                                          <p:spTgt spid="17"/>
                                        </p:tgtEl>
                                      </p:cBhvr>
                                    </p:animEffect>
                                  </p:childTnLst>
                                </p:cTn>
                              </p:par>
                              <p:par>
                                <p:cTn id="20" presetID="22" presetClass="entr" presetSubtype="1"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up)">
                                      <p:cBhvr>
                                        <p:cTn id="22" dur="500"/>
                                        <p:tgtEl>
                                          <p:spTgt spid="20"/>
                                        </p:tgtEl>
                                      </p:cBhvr>
                                    </p:animEffect>
                                  </p:childTnLst>
                                </p:cTn>
                              </p:par>
                              <p:par>
                                <p:cTn id="23" presetID="22" presetClass="entr" presetSubtype="1"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up)">
                                      <p:cBhvr>
                                        <p:cTn id="25" dur="500"/>
                                        <p:tgtEl>
                                          <p:spTgt spid="23"/>
                                        </p:tgtEl>
                                      </p:cBhvr>
                                    </p:animEffect>
                                  </p:childTnLst>
                                </p:cTn>
                              </p:par>
                            </p:childTnLst>
                          </p:cTn>
                        </p:par>
                        <p:par>
                          <p:cTn id="26" fill="hold">
                            <p:stCondLst>
                              <p:cond delay="1000"/>
                            </p:stCondLst>
                            <p:childTnLst>
                              <p:par>
                                <p:cTn id="27" presetID="22" presetClass="entr" presetSubtype="1"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up)">
                                      <p:cBhvr>
                                        <p:cTn id="29" dur="500"/>
                                        <p:tgtEl>
                                          <p:spTgt spid="11"/>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up)">
                                      <p:cBhvr>
                                        <p:cTn id="32" dur="500"/>
                                        <p:tgtEl>
                                          <p:spTgt spid="12"/>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up)">
                                      <p:cBhvr>
                                        <p:cTn id="35" dur="500"/>
                                        <p:tgtEl>
                                          <p:spTgt spid="13"/>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up)">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Trồng rừng để giảm tác động của biến đổi khí hậu tại Việt Nam">
            <a:extLst>
              <a:ext uri="{FF2B5EF4-FFF2-40B4-BE49-F238E27FC236}">
                <a16:creationId xmlns:a16="http://schemas.microsoft.com/office/drawing/2014/main" id="{CE420768-2708-84B0-D8C6-39F75F54ED3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268" r="24598"/>
          <a:stretch/>
        </p:blipFill>
        <p:spPr bwMode="auto">
          <a:xfrm>
            <a:off x="228600" y="242887"/>
            <a:ext cx="8385424" cy="98012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5D8F9F0C-71EF-9A8C-311C-A340585306B9}"/>
              </a:ext>
            </a:extLst>
          </p:cNvPr>
          <p:cNvSpPr/>
          <p:nvPr/>
        </p:nvSpPr>
        <p:spPr>
          <a:xfrm>
            <a:off x="9334500" y="2599302"/>
            <a:ext cx="7924800" cy="1219200"/>
          </a:xfrm>
          <a:prstGeom prst="roundRect">
            <a:avLst/>
          </a:prstGeom>
          <a:solidFill>
            <a:srgbClr val="F8EC6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tx1"/>
                </a:solidFill>
                <a:latin typeface="Arial" panose="020B0604020202020204" pitchFamily="34" charset="0"/>
                <a:cs typeface="Arial" panose="020B0604020202020204" pitchFamily="34" charset="0"/>
              </a:rPr>
              <a:t>Trách nhiệm của học sinh </a:t>
            </a:r>
          </a:p>
        </p:txBody>
      </p:sp>
      <p:sp>
        <p:nvSpPr>
          <p:cNvPr id="18" name="TextBox 17">
            <a:extLst>
              <a:ext uri="{FF2B5EF4-FFF2-40B4-BE49-F238E27FC236}">
                <a16:creationId xmlns:a16="http://schemas.microsoft.com/office/drawing/2014/main" id="{9AA328D4-13DB-C938-4DCD-D7C16F267870}"/>
              </a:ext>
            </a:extLst>
          </p:cNvPr>
          <p:cNvSpPr txBox="1"/>
          <p:nvPr/>
        </p:nvSpPr>
        <p:spPr>
          <a:xfrm>
            <a:off x="8991600" y="4457700"/>
            <a:ext cx="8610600" cy="3671583"/>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4000"/>
              <a:t>Tuyên truyền đến người thân, bạn bè về ý thức sử dụng rừng.</a:t>
            </a:r>
          </a:p>
          <a:p>
            <a:pPr marL="571500" indent="-571500" algn="just">
              <a:lnSpc>
                <a:spcPct val="150000"/>
              </a:lnSpc>
              <a:buFont typeface="Arial" panose="020B0604020202020204" pitchFamily="34" charset="0"/>
              <a:buChar char="•"/>
            </a:pPr>
            <a:r>
              <a:rPr lang="vi-VN" sz="4000"/>
              <a:t>Phòng chống cháy rừng bằng những việc làm cụ thể.</a:t>
            </a:r>
          </a:p>
        </p:txBody>
      </p:sp>
    </p:spTree>
    <p:extLst>
      <p:ext uri="{BB962C8B-B14F-4D97-AF65-F5344CB8AC3E}">
        <p14:creationId xmlns:p14="http://schemas.microsoft.com/office/powerpoint/2010/main" val="365417273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up)">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2">
            <a:extLst>
              <a:ext uri="{FF2B5EF4-FFF2-40B4-BE49-F238E27FC236}">
                <a16:creationId xmlns:a16="http://schemas.microsoft.com/office/drawing/2014/main" id="{20E94E96-F88F-D26F-975C-5F856A8CBDE4}"/>
              </a:ext>
            </a:extLst>
          </p:cNvPr>
          <p:cNvSpPr/>
          <p:nvPr/>
        </p:nvSpPr>
        <p:spPr>
          <a:xfrm>
            <a:off x="0" y="-1897380"/>
            <a:ext cx="18288000" cy="12184380"/>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2"/>
            <a:stretch>
              <a:fillRect/>
            </a:stretch>
          </a:blipFill>
        </p:spPr>
        <p:txBody>
          <a:bodyPr/>
          <a:lstStyle/>
          <a:p>
            <a:endParaRPr lang="en-US"/>
          </a:p>
        </p:txBody>
      </p:sp>
      <p:sp>
        <p:nvSpPr>
          <p:cNvPr id="3" name="Rectangle 2">
            <a:extLst>
              <a:ext uri="{FF2B5EF4-FFF2-40B4-BE49-F238E27FC236}">
                <a16:creationId xmlns:a16="http://schemas.microsoft.com/office/drawing/2014/main" id="{EA736F82-D7E7-1541-4670-42C09EABE767}"/>
              </a:ext>
            </a:extLst>
          </p:cNvPr>
          <p:cNvSpPr/>
          <p:nvPr/>
        </p:nvSpPr>
        <p:spPr>
          <a:xfrm>
            <a:off x="647700" y="1733550"/>
            <a:ext cx="16992600" cy="6819900"/>
          </a:xfrm>
          <a:prstGeom prst="rect">
            <a:avLst/>
          </a:prstGeom>
          <a:solidFill>
            <a:srgbClr val="5E5D41">
              <a:alpha val="7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14">
            <a:extLst>
              <a:ext uri="{FF2B5EF4-FFF2-40B4-BE49-F238E27FC236}">
                <a16:creationId xmlns:a16="http://schemas.microsoft.com/office/drawing/2014/main" id="{5F225281-8271-8E8C-35B4-040CC9703BCF}"/>
              </a:ext>
            </a:extLst>
          </p:cNvPr>
          <p:cNvSpPr/>
          <p:nvPr/>
        </p:nvSpPr>
        <p:spPr>
          <a:xfrm>
            <a:off x="16919676" y="1439651"/>
            <a:ext cx="1158278" cy="1235497"/>
          </a:xfrm>
          <a:custGeom>
            <a:avLst/>
            <a:gdLst/>
            <a:ahLst/>
            <a:cxnLst/>
            <a:rect l="l" t="t" r="r" b="b"/>
            <a:pathLst>
              <a:path w="1158278" h="1235497">
                <a:moveTo>
                  <a:pt x="0" y="0"/>
                </a:moveTo>
                <a:lnTo>
                  <a:pt x="1158278" y="0"/>
                </a:lnTo>
                <a:lnTo>
                  <a:pt x="1158278" y="1235496"/>
                </a:lnTo>
                <a:lnTo>
                  <a:pt x="0" y="1235496"/>
                </a:lnTo>
                <a:lnTo>
                  <a:pt x="0" y="0"/>
                </a:lnTo>
                <a:close/>
              </a:path>
            </a:pathLst>
          </a:custGeom>
          <a:blipFill>
            <a:blip r:embed="rId3"/>
            <a:stretch>
              <a:fillRect/>
            </a:stretch>
          </a:blipFill>
        </p:spPr>
        <p:txBody>
          <a:bodyPr/>
          <a:lstStyle/>
          <a:p>
            <a:endParaRPr lang="en-US"/>
          </a:p>
        </p:txBody>
      </p:sp>
      <p:sp>
        <p:nvSpPr>
          <p:cNvPr id="5" name="Freeform 14">
            <a:extLst>
              <a:ext uri="{FF2B5EF4-FFF2-40B4-BE49-F238E27FC236}">
                <a16:creationId xmlns:a16="http://schemas.microsoft.com/office/drawing/2014/main" id="{D26464A2-9FF7-1764-7C40-D20D822F628E}"/>
              </a:ext>
            </a:extLst>
          </p:cNvPr>
          <p:cNvSpPr/>
          <p:nvPr/>
        </p:nvSpPr>
        <p:spPr>
          <a:xfrm>
            <a:off x="15544800" y="847725"/>
            <a:ext cx="642937" cy="685800"/>
          </a:xfrm>
          <a:custGeom>
            <a:avLst/>
            <a:gdLst/>
            <a:ahLst/>
            <a:cxnLst/>
            <a:rect l="l" t="t" r="r" b="b"/>
            <a:pathLst>
              <a:path w="1158278" h="1235497">
                <a:moveTo>
                  <a:pt x="0" y="0"/>
                </a:moveTo>
                <a:lnTo>
                  <a:pt x="1158278" y="0"/>
                </a:lnTo>
                <a:lnTo>
                  <a:pt x="1158278" y="1235496"/>
                </a:lnTo>
                <a:lnTo>
                  <a:pt x="0" y="1235496"/>
                </a:lnTo>
                <a:lnTo>
                  <a:pt x="0" y="0"/>
                </a:lnTo>
                <a:close/>
              </a:path>
            </a:pathLst>
          </a:custGeom>
          <a:blipFill>
            <a:blip r:embed="rId3"/>
            <a:stretch>
              <a:fillRect/>
            </a:stretch>
          </a:blipFill>
        </p:spPr>
        <p:txBody>
          <a:bodyPr/>
          <a:lstStyle/>
          <a:p>
            <a:endParaRPr lang="en-US"/>
          </a:p>
        </p:txBody>
      </p:sp>
      <p:sp>
        <p:nvSpPr>
          <p:cNvPr id="6" name="Freeform 14">
            <a:extLst>
              <a:ext uri="{FF2B5EF4-FFF2-40B4-BE49-F238E27FC236}">
                <a16:creationId xmlns:a16="http://schemas.microsoft.com/office/drawing/2014/main" id="{9EFFBAAD-B436-8240-875F-156C18B72BAD}"/>
              </a:ext>
            </a:extLst>
          </p:cNvPr>
          <p:cNvSpPr/>
          <p:nvPr/>
        </p:nvSpPr>
        <p:spPr>
          <a:xfrm>
            <a:off x="16905388" y="433279"/>
            <a:ext cx="642938" cy="685801"/>
          </a:xfrm>
          <a:custGeom>
            <a:avLst/>
            <a:gdLst/>
            <a:ahLst/>
            <a:cxnLst/>
            <a:rect l="l" t="t" r="r" b="b"/>
            <a:pathLst>
              <a:path w="1158278" h="1235497">
                <a:moveTo>
                  <a:pt x="0" y="0"/>
                </a:moveTo>
                <a:lnTo>
                  <a:pt x="1158278" y="0"/>
                </a:lnTo>
                <a:lnTo>
                  <a:pt x="1158278" y="1235496"/>
                </a:lnTo>
                <a:lnTo>
                  <a:pt x="0" y="1235496"/>
                </a:lnTo>
                <a:lnTo>
                  <a:pt x="0" y="0"/>
                </a:lnTo>
                <a:close/>
              </a:path>
            </a:pathLst>
          </a:custGeom>
          <a:blipFill>
            <a:blip r:embed="rId3"/>
            <a:stretch>
              <a:fillRect/>
            </a:stretch>
          </a:blipFill>
        </p:spPr>
        <p:txBody>
          <a:bodyPr/>
          <a:lstStyle/>
          <a:p>
            <a:endParaRPr lang="en-US"/>
          </a:p>
        </p:txBody>
      </p:sp>
      <p:sp>
        <p:nvSpPr>
          <p:cNvPr id="7" name="Freeform 14">
            <a:extLst>
              <a:ext uri="{FF2B5EF4-FFF2-40B4-BE49-F238E27FC236}">
                <a16:creationId xmlns:a16="http://schemas.microsoft.com/office/drawing/2014/main" id="{978432C2-F73A-7B29-06ED-379DB23C7EAB}"/>
              </a:ext>
            </a:extLst>
          </p:cNvPr>
          <p:cNvSpPr/>
          <p:nvPr/>
        </p:nvSpPr>
        <p:spPr>
          <a:xfrm>
            <a:off x="14097000" y="519110"/>
            <a:ext cx="562472" cy="599970"/>
          </a:xfrm>
          <a:custGeom>
            <a:avLst/>
            <a:gdLst/>
            <a:ahLst/>
            <a:cxnLst/>
            <a:rect l="l" t="t" r="r" b="b"/>
            <a:pathLst>
              <a:path w="1158278" h="1235497">
                <a:moveTo>
                  <a:pt x="0" y="0"/>
                </a:moveTo>
                <a:lnTo>
                  <a:pt x="1158278" y="0"/>
                </a:lnTo>
                <a:lnTo>
                  <a:pt x="1158278" y="1235496"/>
                </a:lnTo>
                <a:lnTo>
                  <a:pt x="0" y="1235496"/>
                </a:lnTo>
                <a:lnTo>
                  <a:pt x="0" y="0"/>
                </a:lnTo>
                <a:close/>
              </a:path>
            </a:pathLst>
          </a:custGeom>
          <a:blipFill>
            <a:blip r:embed="rId3"/>
            <a:stretch>
              <a:fillRect/>
            </a:stretch>
          </a:blipFill>
        </p:spPr>
        <p:txBody>
          <a:bodyPr/>
          <a:lstStyle/>
          <a:p>
            <a:endParaRPr lang="en-US"/>
          </a:p>
        </p:txBody>
      </p:sp>
      <p:sp>
        <p:nvSpPr>
          <p:cNvPr id="8" name="Freeform 14">
            <a:extLst>
              <a:ext uri="{FF2B5EF4-FFF2-40B4-BE49-F238E27FC236}">
                <a16:creationId xmlns:a16="http://schemas.microsoft.com/office/drawing/2014/main" id="{AA57C595-73CA-A9B9-0F3D-CDBA132A5DCD}"/>
              </a:ext>
            </a:extLst>
          </p:cNvPr>
          <p:cNvSpPr/>
          <p:nvPr/>
        </p:nvSpPr>
        <p:spPr>
          <a:xfrm>
            <a:off x="458438" y="909530"/>
            <a:ext cx="562472" cy="599970"/>
          </a:xfrm>
          <a:custGeom>
            <a:avLst/>
            <a:gdLst/>
            <a:ahLst/>
            <a:cxnLst/>
            <a:rect l="l" t="t" r="r" b="b"/>
            <a:pathLst>
              <a:path w="1158278" h="1235497">
                <a:moveTo>
                  <a:pt x="0" y="0"/>
                </a:moveTo>
                <a:lnTo>
                  <a:pt x="1158278" y="0"/>
                </a:lnTo>
                <a:lnTo>
                  <a:pt x="1158278" y="1235496"/>
                </a:lnTo>
                <a:lnTo>
                  <a:pt x="0" y="1235496"/>
                </a:lnTo>
                <a:lnTo>
                  <a:pt x="0" y="0"/>
                </a:lnTo>
                <a:close/>
              </a:path>
            </a:pathLst>
          </a:custGeom>
          <a:blipFill>
            <a:blip r:embed="rId3"/>
            <a:stretch>
              <a:fillRect/>
            </a:stretch>
          </a:blipFill>
        </p:spPr>
        <p:txBody>
          <a:bodyPr/>
          <a:lstStyle/>
          <a:p>
            <a:endParaRPr lang="en-US"/>
          </a:p>
        </p:txBody>
      </p:sp>
      <p:sp>
        <p:nvSpPr>
          <p:cNvPr id="9" name="Freeform 14">
            <a:extLst>
              <a:ext uri="{FF2B5EF4-FFF2-40B4-BE49-F238E27FC236}">
                <a16:creationId xmlns:a16="http://schemas.microsoft.com/office/drawing/2014/main" id="{CA21946C-1AB7-36AF-ADFA-B195A111F7F9}"/>
              </a:ext>
            </a:extLst>
          </p:cNvPr>
          <p:cNvSpPr/>
          <p:nvPr/>
        </p:nvSpPr>
        <p:spPr>
          <a:xfrm>
            <a:off x="5486400" y="9410700"/>
            <a:ext cx="562472" cy="599970"/>
          </a:xfrm>
          <a:custGeom>
            <a:avLst/>
            <a:gdLst/>
            <a:ahLst/>
            <a:cxnLst/>
            <a:rect l="l" t="t" r="r" b="b"/>
            <a:pathLst>
              <a:path w="1158278" h="1235497">
                <a:moveTo>
                  <a:pt x="0" y="0"/>
                </a:moveTo>
                <a:lnTo>
                  <a:pt x="1158278" y="0"/>
                </a:lnTo>
                <a:lnTo>
                  <a:pt x="1158278" y="1235496"/>
                </a:lnTo>
                <a:lnTo>
                  <a:pt x="0" y="1235496"/>
                </a:lnTo>
                <a:lnTo>
                  <a:pt x="0" y="0"/>
                </a:lnTo>
                <a:close/>
              </a:path>
            </a:pathLst>
          </a:custGeom>
          <a:blipFill>
            <a:blip r:embed="rId3"/>
            <a:stretch>
              <a:fillRect/>
            </a:stretch>
          </a:blipFill>
        </p:spPr>
        <p:txBody>
          <a:bodyPr/>
          <a:lstStyle/>
          <a:p>
            <a:endParaRPr lang="en-US"/>
          </a:p>
        </p:txBody>
      </p:sp>
      <p:sp>
        <p:nvSpPr>
          <p:cNvPr id="10" name="Freeform 14">
            <a:extLst>
              <a:ext uri="{FF2B5EF4-FFF2-40B4-BE49-F238E27FC236}">
                <a16:creationId xmlns:a16="http://schemas.microsoft.com/office/drawing/2014/main" id="{794DB169-3034-6980-0DDF-DD13B4B5AB16}"/>
              </a:ext>
            </a:extLst>
          </p:cNvPr>
          <p:cNvSpPr/>
          <p:nvPr/>
        </p:nvSpPr>
        <p:spPr>
          <a:xfrm>
            <a:off x="2180728" y="9158232"/>
            <a:ext cx="562472" cy="599970"/>
          </a:xfrm>
          <a:custGeom>
            <a:avLst/>
            <a:gdLst/>
            <a:ahLst/>
            <a:cxnLst/>
            <a:rect l="l" t="t" r="r" b="b"/>
            <a:pathLst>
              <a:path w="1158278" h="1235497">
                <a:moveTo>
                  <a:pt x="0" y="0"/>
                </a:moveTo>
                <a:lnTo>
                  <a:pt x="1158278" y="0"/>
                </a:lnTo>
                <a:lnTo>
                  <a:pt x="1158278" y="1235496"/>
                </a:lnTo>
                <a:lnTo>
                  <a:pt x="0" y="1235496"/>
                </a:lnTo>
                <a:lnTo>
                  <a:pt x="0" y="0"/>
                </a:lnTo>
                <a:close/>
              </a:path>
            </a:pathLst>
          </a:custGeom>
          <a:blipFill>
            <a:blip r:embed="rId3"/>
            <a:stretch>
              <a:fillRect/>
            </a:stretch>
          </a:blipFill>
        </p:spPr>
        <p:txBody>
          <a:bodyPr/>
          <a:lstStyle/>
          <a:p>
            <a:endParaRPr lang="en-US"/>
          </a:p>
        </p:txBody>
      </p:sp>
      <p:sp>
        <p:nvSpPr>
          <p:cNvPr id="11" name="Freeform 14">
            <a:extLst>
              <a:ext uri="{FF2B5EF4-FFF2-40B4-BE49-F238E27FC236}">
                <a16:creationId xmlns:a16="http://schemas.microsoft.com/office/drawing/2014/main" id="{1E3C3AF3-96A5-94FA-0218-18B31EC5CCA5}"/>
              </a:ext>
            </a:extLst>
          </p:cNvPr>
          <p:cNvSpPr/>
          <p:nvPr/>
        </p:nvSpPr>
        <p:spPr>
          <a:xfrm>
            <a:off x="366464" y="5140430"/>
            <a:ext cx="562472" cy="599970"/>
          </a:xfrm>
          <a:custGeom>
            <a:avLst/>
            <a:gdLst/>
            <a:ahLst/>
            <a:cxnLst/>
            <a:rect l="l" t="t" r="r" b="b"/>
            <a:pathLst>
              <a:path w="1158278" h="1235497">
                <a:moveTo>
                  <a:pt x="0" y="0"/>
                </a:moveTo>
                <a:lnTo>
                  <a:pt x="1158278" y="0"/>
                </a:lnTo>
                <a:lnTo>
                  <a:pt x="1158278" y="1235496"/>
                </a:lnTo>
                <a:lnTo>
                  <a:pt x="0" y="1235496"/>
                </a:lnTo>
                <a:lnTo>
                  <a:pt x="0" y="0"/>
                </a:lnTo>
                <a:close/>
              </a:path>
            </a:pathLst>
          </a:custGeom>
          <a:blipFill>
            <a:blip r:embed="rId3"/>
            <a:stretch>
              <a:fillRect/>
            </a:stretch>
          </a:blipFill>
        </p:spPr>
        <p:txBody>
          <a:bodyPr/>
          <a:lstStyle/>
          <a:p>
            <a:endParaRPr lang="en-US"/>
          </a:p>
        </p:txBody>
      </p:sp>
      <p:sp>
        <p:nvSpPr>
          <p:cNvPr id="13" name="TextBox 12">
            <a:extLst>
              <a:ext uri="{FF2B5EF4-FFF2-40B4-BE49-F238E27FC236}">
                <a16:creationId xmlns:a16="http://schemas.microsoft.com/office/drawing/2014/main" id="{3CE074D2-2A74-849E-D7BE-4B70E455B6E7}"/>
              </a:ext>
            </a:extLst>
          </p:cNvPr>
          <p:cNvSpPr txBox="1"/>
          <p:nvPr/>
        </p:nvSpPr>
        <p:spPr>
          <a:xfrm>
            <a:off x="760060" y="1714500"/>
            <a:ext cx="16992600" cy="6830973"/>
          </a:xfrm>
          <a:prstGeom prst="rect">
            <a:avLst/>
          </a:prstGeom>
          <a:noFill/>
        </p:spPr>
        <p:txBody>
          <a:bodyPr wrap="square">
            <a:spAutoFit/>
          </a:bodyPr>
          <a:lstStyle/>
          <a:p>
            <a:pPr algn="ctr">
              <a:lnSpc>
                <a:spcPct val="150000"/>
              </a:lnSpc>
            </a:pPr>
            <a:r>
              <a:rPr lang="vi-VN" sz="7500" b="1">
                <a:solidFill>
                  <a:schemeClr val="bg1"/>
                </a:solidFill>
              </a:rPr>
              <a:t>BÀI 2: CÁC HOẠT ĐỘNG </a:t>
            </a:r>
            <a:endParaRPr lang="en-US" sz="7500" b="1">
              <a:solidFill>
                <a:schemeClr val="bg1"/>
              </a:solidFill>
            </a:endParaRPr>
          </a:p>
          <a:p>
            <a:pPr algn="ctr">
              <a:lnSpc>
                <a:spcPct val="150000"/>
              </a:lnSpc>
            </a:pPr>
            <a:r>
              <a:rPr lang="vi-VN" sz="7500" b="1">
                <a:solidFill>
                  <a:schemeClr val="bg1"/>
                </a:solidFill>
              </a:rPr>
              <a:t>LÂM NGHIỆP CƠ BẢN </a:t>
            </a:r>
            <a:endParaRPr lang="en-US" sz="7500" b="1">
              <a:solidFill>
                <a:schemeClr val="bg1"/>
              </a:solidFill>
            </a:endParaRPr>
          </a:p>
          <a:p>
            <a:pPr algn="ctr">
              <a:lnSpc>
                <a:spcPct val="150000"/>
              </a:lnSpc>
            </a:pPr>
            <a:r>
              <a:rPr lang="vi-VN" sz="7500" b="1">
                <a:solidFill>
                  <a:schemeClr val="bg1"/>
                </a:solidFill>
              </a:rPr>
              <a:t>VÀ  NGUYÊN NHÂN CHỦ YẾU LÀM SUY THOÁI TÀI NGUYÊN RỪNG</a:t>
            </a:r>
            <a:endParaRPr lang="en-US" sz="7500" b="1">
              <a:solidFill>
                <a:schemeClr val="bg1"/>
              </a:solidFill>
            </a:endParaRPr>
          </a:p>
        </p:txBody>
      </p:sp>
    </p:spTree>
    <p:extLst>
      <p:ext uri="{BB962C8B-B14F-4D97-AF65-F5344CB8AC3E}">
        <p14:creationId xmlns:p14="http://schemas.microsoft.com/office/powerpoint/2010/main" val="321762355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C2DE5374-DFD0-D2A4-DD32-6AD480FDD7B9}"/>
              </a:ext>
            </a:extLst>
          </p:cNvPr>
          <p:cNvSpPr/>
          <p:nvPr/>
        </p:nvSpPr>
        <p:spPr>
          <a:xfrm>
            <a:off x="0" y="495300"/>
            <a:ext cx="18300492" cy="12192703"/>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2"/>
            <a:stretch>
              <a:fillRect/>
            </a:stretch>
          </a:blipFill>
        </p:spPr>
        <p:txBody>
          <a:bodyPr/>
          <a:lstStyle/>
          <a:p>
            <a:endParaRPr lang="en-US"/>
          </a:p>
        </p:txBody>
      </p:sp>
      <p:sp>
        <p:nvSpPr>
          <p:cNvPr id="5" name="TextBox 4">
            <a:extLst>
              <a:ext uri="{FF2B5EF4-FFF2-40B4-BE49-F238E27FC236}">
                <a16:creationId xmlns:a16="http://schemas.microsoft.com/office/drawing/2014/main" id="{86DE2C23-BAD4-F7DC-E154-A5DAEDBEFB5C}"/>
              </a:ext>
            </a:extLst>
          </p:cNvPr>
          <p:cNvSpPr txBox="1"/>
          <p:nvPr/>
        </p:nvSpPr>
        <p:spPr>
          <a:xfrm>
            <a:off x="0" y="2171700"/>
            <a:ext cx="18288000"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a:ln>
                  <a:noFill/>
                </a:ln>
                <a:solidFill>
                  <a:srgbClr val="005B57"/>
                </a:solidFill>
                <a:effectLst/>
                <a:uLnTx/>
                <a:uFillTx/>
                <a:latin typeface="Arial" panose="020B0604020202020204" pitchFamily="34" charset="0"/>
                <a:ea typeface="+mn-ea"/>
                <a:cs typeface="Arial" panose="020B0604020202020204" pitchFamily="34" charset="0"/>
              </a:rPr>
              <a:t>VẬN DỤNG </a:t>
            </a:r>
          </a:p>
        </p:txBody>
      </p:sp>
    </p:spTree>
    <p:extLst>
      <p:ext uri="{BB962C8B-B14F-4D97-AF65-F5344CB8AC3E}">
        <p14:creationId xmlns:p14="http://schemas.microsoft.com/office/powerpoint/2010/main" val="1808798071"/>
      </p:ext>
    </p:extLst>
  </p:cSld>
  <p:clrMapOvr>
    <a:masterClrMapping/>
  </p:clrMapOvr>
  <p:transition spd="med">
    <p:random/>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a:grpSpLocks noChangeAspect="1"/>
          </p:cNvGrpSpPr>
          <p:nvPr/>
        </p:nvGrpSpPr>
        <p:grpSpPr>
          <a:xfrm>
            <a:off x="-103736" y="6481242"/>
            <a:ext cx="12356544" cy="13779713"/>
            <a:chOff x="0" y="0"/>
            <a:chExt cx="5694172" cy="6350000"/>
          </a:xfrm>
        </p:grpSpPr>
        <p:sp>
          <p:nvSpPr>
            <p:cNvPr id="4" name="Freeform 4"/>
            <p:cNvSpPr/>
            <p:nvPr/>
          </p:nvSpPr>
          <p:spPr>
            <a:xfrm>
              <a:off x="-325374" y="-156464"/>
              <a:ext cx="6176010" cy="7732141"/>
            </a:xfrm>
            <a:custGeom>
              <a:avLst/>
              <a:gdLst/>
              <a:ahLst/>
              <a:cxnLst/>
              <a:rect l="l" t="t" r="r" b="b"/>
              <a:pathLst>
                <a:path w="6176010" h="7732141">
                  <a:moveTo>
                    <a:pt x="2751836" y="534162"/>
                  </a:moveTo>
                  <a:cubicBezTo>
                    <a:pt x="2744978" y="526288"/>
                    <a:pt x="2765044" y="531876"/>
                    <a:pt x="2751836" y="534162"/>
                  </a:cubicBezTo>
                  <a:lnTo>
                    <a:pt x="2751836" y="534162"/>
                  </a:lnTo>
                  <a:close/>
                  <a:moveTo>
                    <a:pt x="3623056" y="858266"/>
                  </a:moveTo>
                  <a:cubicBezTo>
                    <a:pt x="3616706" y="864743"/>
                    <a:pt x="3625723" y="857504"/>
                    <a:pt x="3623056" y="858266"/>
                  </a:cubicBezTo>
                  <a:lnTo>
                    <a:pt x="3623056" y="858266"/>
                  </a:lnTo>
                  <a:close/>
                  <a:moveTo>
                    <a:pt x="6009894" y="6462268"/>
                  </a:moveTo>
                  <a:cubicBezTo>
                    <a:pt x="4415282" y="6546215"/>
                    <a:pt x="2577846" y="6484239"/>
                    <a:pt x="928370" y="6489827"/>
                  </a:cubicBezTo>
                  <a:cubicBezTo>
                    <a:pt x="0" y="6374511"/>
                    <a:pt x="551307" y="7732141"/>
                    <a:pt x="325374" y="206756"/>
                  </a:cubicBezTo>
                  <a:cubicBezTo>
                    <a:pt x="591439" y="101346"/>
                    <a:pt x="749935" y="273685"/>
                    <a:pt x="951738" y="255016"/>
                  </a:cubicBezTo>
                  <a:cubicBezTo>
                    <a:pt x="945007" y="392684"/>
                    <a:pt x="1095502" y="0"/>
                    <a:pt x="1517142" y="357124"/>
                  </a:cubicBezTo>
                  <a:cubicBezTo>
                    <a:pt x="1643380" y="366776"/>
                    <a:pt x="1761236" y="463042"/>
                    <a:pt x="1880616" y="516255"/>
                  </a:cubicBezTo>
                  <a:cubicBezTo>
                    <a:pt x="1880743" y="513080"/>
                    <a:pt x="1880489" y="509524"/>
                    <a:pt x="1881759" y="516890"/>
                  </a:cubicBezTo>
                  <a:cubicBezTo>
                    <a:pt x="1900047" y="524891"/>
                    <a:pt x="1918335" y="532130"/>
                    <a:pt x="1936750" y="537718"/>
                  </a:cubicBezTo>
                  <a:cubicBezTo>
                    <a:pt x="1947418" y="535051"/>
                    <a:pt x="1954149" y="512699"/>
                    <a:pt x="1968246" y="527812"/>
                  </a:cubicBezTo>
                  <a:cubicBezTo>
                    <a:pt x="2053971" y="513969"/>
                    <a:pt x="2218182" y="523113"/>
                    <a:pt x="2387346" y="529082"/>
                  </a:cubicBezTo>
                  <a:cubicBezTo>
                    <a:pt x="2376170" y="524764"/>
                    <a:pt x="2412619" y="512191"/>
                    <a:pt x="2471547" y="505714"/>
                  </a:cubicBezTo>
                  <a:cubicBezTo>
                    <a:pt x="2471420" y="505587"/>
                    <a:pt x="2471420" y="505460"/>
                    <a:pt x="2471293" y="505333"/>
                  </a:cubicBezTo>
                  <a:cubicBezTo>
                    <a:pt x="2471547" y="505333"/>
                    <a:pt x="2471674" y="505460"/>
                    <a:pt x="2471928" y="505460"/>
                  </a:cubicBezTo>
                  <a:cubicBezTo>
                    <a:pt x="2471801" y="505714"/>
                    <a:pt x="2471674" y="505714"/>
                    <a:pt x="2471674" y="505714"/>
                  </a:cubicBezTo>
                  <a:cubicBezTo>
                    <a:pt x="2581275" y="493776"/>
                    <a:pt x="2768981" y="503174"/>
                    <a:pt x="2876296" y="627634"/>
                  </a:cubicBezTo>
                  <a:cubicBezTo>
                    <a:pt x="2861310" y="631952"/>
                    <a:pt x="3014472" y="666115"/>
                    <a:pt x="3051810" y="656336"/>
                  </a:cubicBezTo>
                  <a:cubicBezTo>
                    <a:pt x="3076575" y="698627"/>
                    <a:pt x="3186938" y="705993"/>
                    <a:pt x="3257296" y="659130"/>
                  </a:cubicBezTo>
                  <a:cubicBezTo>
                    <a:pt x="3273425" y="703326"/>
                    <a:pt x="3298190" y="665988"/>
                    <a:pt x="3339338" y="725170"/>
                  </a:cubicBezTo>
                  <a:cubicBezTo>
                    <a:pt x="3445256" y="677037"/>
                    <a:pt x="3515614" y="801370"/>
                    <a:pt x="3613277" y="861314"/>
                  </a:cubicBezTo>
                  <a:lnTo>
                    <a:pt x="3613658" y="863727"/>
                  </a:lnTo>
                  <a:cubicBezTo>
                    <a:pt x="3613531" y="862965"/>
                    <a:pt x="3613531" y="862203"/>
                    <a:pt x="3613404" y="861314"/>
                  </a:cubicBezTo>
                  <a:cubicBezTo>
                    <a:pt x="3613404" y="861314"/>
                    <a:pt x="3613404" y="861314"/>
                    <a:pt x="3613277" y="861314"/>
                  </a:cubicBezTo>
                  <a:lnTo>
                    <a:pt x="3612896" y="858266"/>
                  </a:lnTo>
                  <a:cubicBezTo>
                    <a:pt x="3613150" y="859409"/>
                    <a:pt x="3613277" y="860425"/>
                    <a:pt x="3613404" y="861314"/>
                  </a:cubicBezTo>
                  <a:cubicBezTo>
                    <a:pt x="3613404" y="861314"/>
                    <a:pt x="3613404" y="861314"/>
                    <a:pt x="3613404" y="861314"/>
                  </a:cubicBezTo>
                  <a:cubicBezTo>
                    <a:pt x="3660775" y="890397"/>
                    <a:pt x="3714623" y="904367"/>
                    <a:pt x="3782060" y="876046"/>
                  </a:cubicBezTo>
                  <a:cubicBezTo>
                    <a:pt x="3780409" y="919480"/>
                    <a:pt x="3806952" y="885317"/>
                    <a:pt x="3843020" y="934974"/>
                  </a:cubicBezTo>
                  <a:cubicBezTo>
                    <a:pt x="3826510" y="910082"/>
                    <a:pt x="3894328" y="994410"/>
                    <a:pt x="3917188" y="1051306"/>
                  </a:cubicBezTo>
                  <a:cubicBezTo>
                    <a:pt x="3913505" y="1008888"/>
                    <a:pt x="4002278" y="1073785"/>
                    <a:pt x="4044696" y="1144524"/>
                  </a:cubicBezTo>
                  <a:cubicBezTo>
                    <a:pt x="4048379" y="1054100"/>
                    <a:pt x="4135501" y="1118489"/>
                    <a:pt x="4226814" y="1163574"/>
                  </a:cubicBezTo>
                  <a:cubicBezTo>
                    <a:pt x="4228592" y="1164463"/>
                    <a:pt x="4230370" y="1165352"/>
                    <a:pt x="4232148" y="1166241"/>
                  </a:cubicBezTo>
                  <a:cubicBezTo>
                    <a:pt x="4276979" y="1187958"/>
                    <a:pt x="4322445" y="1204087"/>
                    <a:pt x="4359148" y="1194308"/>
                  </a:cubicBezTo>
                  <a:cubicBezTo>
                    <a:pt x="4379722" y="1191895"/>
                    <a:pt x="4512818" y="1271778"/>
                    <a:pt x="4578858" y="1227836"/>
                  </a:cubicBezTo>
                  <a:cubicBezTo>
                    <a:pt x="4646295" y="1300988"/>
                    <a:pt x="4631944" y="1272032"/>
                    <a:pt x="4724146" y="1260094"/>
                  </a:cubicBezTo>
                  <a:cubicBezTo>
                    <a:pt x="4723765" y="1243965"/>
                    <a:pt x="4732020" y="1253617"/>
                    <a:pt x="4740656" y="1272286"/>
                  </a:cubicBezTo>
                  <a:cubicBezTo>
                    <a:pt x="4798441" y="1312164"/>
                    <a:pt x="4826508" y="1285113"/>
                    <a:pt x="4890262" y="1268730"/>
                  </a:cubicBezTo>
                  <a:cubicBezTo>
                    <a:pt x="4922774" y="1248918"/>
                    <a:pt x="4989576" y="1270508"/>
                    <a:pt x="5000244" y="1302004"/>
                  </a:cubicBezTo>
                  <a:cubicBezTo>
                    <a:pt x="5046726" y="1303147"/>
                    <a:pt x="5038979" y="1272921"/>
                    <a:pt x="5084826" y="1323086"/>
                  </a:cubicBezTo>
                  <a:cubicBezTo>
                    <a:pt x="5093716" y="1312418"/>
                    <a:pt x="5119116" y="1316736"/>
                    <a:pt x="5146802" y="1326642"/>
                  </a:cubicBezTo>
                  <a:cubicBezTo>
                    <a:pt x="5147310" y="1326769"/>
                    <a:pt x="5147691" y="1326896"/>
                    <a:pt x="5148199" y="1327150"/>
                  </a:cubicBezTo>
                  <a:cubicBezTo>
                    <a:pt x="5164836" y="1333246"/>
                    <a:pt x="5182235" y="1341247"/>
                    <a:pt x="5197475" y="1349375"/>
                  </a:cubicBezTo>
                  <a:cubicBezTo>
                    <a:pt x="5197475" y="1349375"/>
                    <a:pt x="5197475" y="1349375"/>
                    <a:pt x="5197475" y="1349375"/>
                  </a:cubicBezTo>
                  <a:cubicBezTo>
                    <a:pt x="5198364" y="1348740"/>
                    <a:pt x="5199761" y="1349248"/>
                    <a:pt x="5201920" y="1351788"/>
                  </a:cubicBezTo>
                  <a:cubicBezTo>
                    <a:pt x="5200523" y="1351026"/>
                    <a:pt x="5198999" y="1350137"/>
                    <a:pt x="5197475" y="1349375"/>
                  </a:cubicBezTo>
                  <a:cubicBezTo>
                    <a:pt x="5192649" y="1353439"/>
                    <a:pt x="5214874" y="1405382"/>
                    <a:pt x="5307838" y="1407668"/>
                  </a:cubicBezTo>
                  <a:cubicBezTo>
                    <a:pt x="5338064" y="1425956"/>
                    <a:pt x="5464810" y="1502283"/>
                    <a:pt x="5506974" y="1594612"/>
                  </a:cubicBezTo>
                  <a:cubicBezTo>
                    <a:pt x="5541010" y="1581658"/>
                    <a:pt x="5529707" y="1620393"/>
                    <a:pt x="5571236" y="1608836"/>
                  </a:cubicBezTo>
                  <a:cubicBezTo>
                    <a:pt x="5554599" y="1641729"/>
                    <a:pt x="5599811" y="1597660"/>
                    <a:pt x="5587492" y="1652524"/>
                  </a:cubicBezTo>
                  <a:cubicBezTo>
                    <a:pt x="5590413" y="1654429"/>
                    <a:pt x="5593207" y="1656207"/>
                    <a:pt x="5596001" y="1657985"/>
                  </a:cubicBezTo>
                  <a:lnTo>
                    <a:pt x="5596255" y="1658112"/>
                  </a:lnTo>
                  <a:cubicBezTo>
                    <a:pt x="6176010" y="2027555"/>
                    <a:pt x="5979922" y="1133221"/>
                    <a:pt x="6009894" y="6462268"/>
                  </a:cubicBezTo>
                  <a:close/>
                  <a:moveTo>
                    <a:pt x="3613658" y="868807"/>
                  </a:moveTo>
                  <a:cubicBezTo>
                    <a:pt x="3613531" y="869188"/>
                    <a:pt x="3613150" y="869950"/>
                    <a:pt x="3612769" y="871347"/>
                  </a:cubicBezTo>
                  <a:cubicBezTo>
                    <a:pt x="3613150" y="870712"/>
                    <a:pt x="3613531" y="869950"/>
                    <a:pt x="3613658" y="868807"/>
                  </a:cubicBezTo>
                  <a:close/>
                  <a:moveTo>
                    <a:pt x="3684270" y="889762"/>
                  </a:moveTo>
                  <a:cubicBezTo>
                    <a:pt x="3683254" y="889000"/>
                    <a:pt x="3685159" y="890778"/>
                    <a:pt x="3685794" y="891794"/>
                  </a:cubicBezTo>
                  <a:cubicBezTo>
                    <a:pt x="3688588" y="891921"/>
                    <a:pt x="3692017" y="891921"/>
                    <a:pt x="3684270" y="889762"/>
                  </a:cubicBezTo>
                  <a:close/>
                  <a:moveTo>
                    <a:pt x="2471166" y="504698"/>
                  </a:moveTo>
                  <a:cubicBezTo>
                    <a:pt x="2463419" y="503555"/>
                    <a:pt x="2468880" y="504825"/>
                    <a:pt x="2471293" y="505333"/>
                  </a:cubicBezTo>
                  <a:cubicBezTo>
                    <a:pt x="2471166" y="504825"/>
                    <a:pt x="2471166" y="504317"/>
                    <a:pt x="2471166" y="504698"/>
                  </a:cubicBezTo>
                  <a:close/>
                </a:path>
              </a:pathLst>
            </a:custGeom>
            <a:blipFill>
              <a:blip r:embed="rId2"/>
              <a:stretch>
                <a:fillRect l="-55041" r="-11939"/>
              </a:stretch>
            </a:blipFill>
          </p:spPr>
          <p:txBody>
            <a:bodyPr/>
            <a:lstStyle/>
            <a:p>
              <a:endParaRPr lang="en-US"/>
            </a:p>
          </p:txBody>
        </p:sp>
      </p:grpSp>
      <p:grpSp>
        <p:nvGrpSpPr>
          <p:cNvPr id="9" name="Group 8">
            <a:extLst>
              <a:ext uri="{FF2B5EF4-FFF2-40B4-BE49-F238E27FC236}">
                <a16:creationId xmlns:a16="http://schemas.microsoft.com/office/drawing/2014/main" id="{441820B1-5635-E8DA-94CB-B7F5A5840911}"/>
              </a:ext>
            </a:extLst>
          </p:cNvPr>
          <p:cNvGrpSpPr/>
          <p:nvPr/>
        </p:nvGrpSpPr>
        <p:grpSpPr>
          <a:xfrm>
            <a:off x="800100" y="1449049"/>
            <a:ext cx="16687800" cy="3657600"/>
            <a:chOff x="800100" y="723900"/>
            <a:chExt cx="16687800" cy="3657600"/>
          </a:xfrm>
        </p:grpSpPr>
        <p:sp>
          <p:nvSpPr>
            <p:cNvPr id="8" name="Rectangle: Rounded Corners 7">
              <a:extLst>
                <a:ext uri="{FF2B5EF4-FFF2-40B4-BE49-F238E27FC236}">
                  <a16:creationId xmlns:a16="http://schemas.microsoft.com/office/drawing/2014/main" id="{353DD596-89CE-0F0F-7B9B-A3290AFA917B}"/>
                </a:ext>
              </a:extLst>
            </p:cNvPr>
            <p:cNvSpPr/>
            <p:nvPr/>
          </p:nvSpPr>
          <p:spPr>
            <a:xfrm>
              <a:off x="800100" y="723900"/>
              <a:ext cx="16687800" cy="3657600"/>
            </a:xfrm>
            <a:prstGeom prst="roundRect">
              <a:avLst>
                <a:gd name="adj" fmla="val 12159"/>
              </a:avLst>
            </a:prstGeom>
            <a:solidFill>
              <a:schemeClr val="bg1"/>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8373CE6-88BC-AECE-3AF0-402D5E8ECFBC}"/>
                </a:ext>
              </a:extLst>
            </p:cNvPr>
            <p:cNvSpPr txBox="1"/>
            <p:nvPr/>
          </p:nvSpPr>
          <p:spPr>
            <a:xfrm>
              <a:off x="1028700" y="834255"/>
              <a:ext cx="16230600" cy="3311035"/>
            </a:xfrm>
            <a:prstGeom prst="rect">
              <a:avLst/>
            </a:prstGeom>
            <a:noFill/>
          </p:spPr>
          <p:txBody>
            <a:bodyPr wrap="square" rtlCol="0">
              <a:spAutoFit/>
            </a:bodyPr>
            <a:lstStyle/>
            <a:p>
              <a:pPr algn="ctr">
                <a:lnSpc>
                  <a:spcPct val="150000"/>
                </a:lnSpc>
              </a:pPr>
              <a:r>
                <a:rPr lang="en-US" sz="5500" b="1">
                  <a:solidFill>
                    <a:srgbClr val="005B57"/>
                  </a:solidFill>
                  <a:latin typeface="Arial" panose="020B0604020202020204" pitchFamily="34" charset="0"/>
                  <a:cs typeface="Arial" panose="020B0604020202020204" pitchFamily="34" charset="0"/>
                </a:rPr>
                <a:t>NHIỆM VỤ </a:t>
              </a:r>
            </a:p>
            <a:p>
              <a:pPr algn="just">
                <a:lnSpc>
                  <a:spcPct val="150000"/>
                </a:lnSpc>
              </a:pPr>
              <a:r>
                <a:rPr lang="en-US" sz="4500">
                  <a:latin typeface="Arial" panose="020B0604020202020204" pitchFamily="34" charset="0"/>
                  <a:cs typeface="Arial" panose="020B0604020202020204" pitchFamily="34" charset="0"/>
                </a:rPr>
                <a:t>Hãy đề xuất giải pháp nhằm hạn chế việc phá rừng để trồng cây công nghiệp và cây đặc sản.</a:t>
              </a:r>
            </a:p>
          </p:txBody>
        </p:sp>
      </p:grpSp>
    </p:spTree>
    <p:extLst>
      <p:ext uri="{BB962C8B-B14F-4D97-AF65-F5344CB8AC3E}">
        <p14:creationId xmlns:p14="http://schemas.microsoft.com/office/powerpoint/2010/main" val="342170590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3">
            <a:extLst>
              <a:ext uri="{FF2B5EF4-FFF2-40B4-BE49-F238E27FC236}">
                <a16:creationId xmlns:a16="http://schemas.microsoft.com/office/drawing/2014/main" id="{37593AA1-9171-0E63-A2CD-E5DA015B77F3}"/>
              </a:ext>
            </a:extLst>
          </p:cNvPr>
          <p:cNvSpPr/>
          <p:nvPr/>
        </p:nvSpPr>
        <p:spPr>
          <a:xfrm>
            <a:off x="0" y="-876300"/>
            <a:ext cx="18288000" cy="3124201"/>
          </a:xfrm>
          <a:custGeom>
            <a:avLst/>
            <a:gdLst/>
            <a:ahLst/>
            <a:cxnLst/>
            <a:rect l="l" t="t" r="r" b="b"/>
            <a:pathLst>
              <a:path w="16230600" h="6492240">
                <a:moveTo>
                  <a:pt x="0" y="0"/>
                </a:moveTo>
                <a:lnTo>
                  <a:pt x="16230600" y="0"/>
                </a:lnTo>
                <a:lnTo>
                  <a:pt x="16230600" y="6492240"/>
                </a:lnTo>
                <a:lnTo>
                  <a:pt x="0" y="6492240"/>
                </a:lnTo>
                <a:lnTo>
                  <a:pt x="0" y="0"/>
                </a:lnTo>
                <a:close/>
              </a:path>
            </a:pathLst>
          </a:custGeom>
          <a:blipFill>
            <a:blip r:embed="rId2"/>
            <a:stretch>
              <a:fillRect t="-55946" b="-90886"/>
            </a:stretch>
          </a:blipFill>
        </p:spPr>
        <p:txBody>
          <a:bodyPr/>
          <a:lstStyle/>
          <a:p>
            <a:endParaRPr lang="en-US"/>
          </a:p>
        </p:txBody>
      </p:sp>
      <p:sp>
        <p:nvSpPr>
          <p:cNvPr id="5" name="Freeform 13">
            <a:extLst>
              <a:ext uri="{FF2B5EF4-FFF2-40B4-BE49-F238E27FC236}">
                <a16:creationId xmlns:a16="http://schemas.microsoft.com/office/drawing/2014/main" id="{05B960F2-50E8-9673-EF2F-82B7344EA103}"/>
              </a:ext>
            </a:extLst>
          </p:cNvPr>
          <p:cNvSpPr/>
          <p:nvPr/>
        </p:nvSpPr>
        <p:spPr>
          <a:xfrm>
            <a:off x="0" y="8877299"/>
            <a:ext cx="18288000" cy="3124201"/>
          </a:xfrm>
          <a:custGeom>
            <a:avLst/>
            <a:gdLst/>
            <a:ahLst/>
            <a:cxnLst/>
            <a:rect l="l" t="t" r="r" b="b"/>
            <a:pathLst>
              <a:path w="16230600" h="6492240">
                <a:moveTo>
                  <a:pt x="0" y="0"/>
                </a:moveTo>
                <a:lnTo>
                  <a:pt x="16230600" y="0"/>
                </a:lnTo>
                <a:lnTo>
                  <a:pt x="16230600" y="6492240"/>
                </a:lnTo>
                <a:lnTo>
                  <a:pt x="0" y="6492240"/>
                </a:lnTo>
                <a:lnTo>
                  <a:pt x="0" y="0"/>
                </a:lnTo>
                <a:close/>
              </a:path>
            </a:pathLst>
          </a:custGeom>
          <a:blipFill>
            <a:blip r:embed="rId2"/>
            <a:stretch>
              <a:fillRect t="-143902" b="-2930"/>
            </a:stretch>
          </a:blipFill>
        </p:spPr>
        <p:txBody>
          <a:bodyPr/>
          <a:lstStyle/>
          <a:p>
            <a:endParaRPr lang="en-US"/>
          </a:p>
        </p:txBody>
      </p:sp>
      <p:sp>
        <p:nvSpPr>
          <p:cNvPr id="6" name="TextBox 5">
            <a:extLst>
              <a:ext uri="{FF2B5EF4-FFF2-40B4-BE49-F238E27FC236}">
                <a16:creationId xmlns:a16="http://schemas.microsoft.com/office/drawing/2014/main" id="{0D49800B-7693-BC17-DA9F-2639066A0E6B}"/>
              </a:ext>
            </a:extLst>
          </p:cNvPr>
          <p:cNvSpPr txBox="1"/>
          <p:nvPr/>
        </p:nvSpPr>
        <p:spPr>
          <a:xfrm>
            <a:off x="3352800" y="2552700"/>
            <a:ext cx="11582400" cy="1169551"/>
          </a:xfrm>
          <a:prstGeom prst="rect">
            <a:avLst/>
          </a:prstGeom>
          <a:noFill/>
        </p:spPr>
        <p:txBody>
          <a:bodyPr wrap="square" rtlCol="0">
            <a:spAutoFit/>
          </a:bodyPr>
          <a:lstStyle/>
          <a:p>
            <a:pPr algn="ctr"/>
            <a:r>
              <a:rPr lang="en-US" sz="7000" b="1">
                <a:solidFill>
                  <a:srgbClr val="C00000"/>
                </a:solidFill>
                <a:latin typeface="Arial" panose="020B0604020202020204" pitchFamily="34" charset="0"/>
                <a:cs typeface="Arial" panose="020B0604020202020204" pitchFamily="34" charset="0"/>
              </a:rPr>
              <a:t>HƯỚNG DẪN VỀ NHÀ </a:t>
            </a:r>
          </a:p>
        </p:txBody>
      </p:sp>
      <p:sp>
        <p:nvSpPr>
          <p:cNvPr id="7" name="TextBox 6">
            <a:extLst>
              <a:ext uri="{FF2B5EF4-FFF2-40B4-BE49-F238E27FC236}">
                <a16:creationId xmlns:a16="http://schemas.microsoft.com/office/drawing/2014/main" id="{B8E54AC4-2E9A-12AA-B003-4E3037267AA6}"/>
              </a:ext>
            </a:extLst>
          </p:cNvPr>
          <p:cNvSpPr txBox="1"/>
          <p:nvPr/>
        </p:nvSpPr>
        <p:spPr>
          <a:xfrm>
            <a:off x="990600" y="3848100"/>
            <a:ext cx="16306800" cy="4609595"/>
          </a:xfrm>
          <a:prstGeom prst="rect">
            <a:avLst/>
          </a:prstGeom>
          <a:noFill/>
        </p:spPr>
        <p:txBody>
          <a:bodyPr wrap="square" rtlCol="0">
            <a:spAutoFit/>
          </a:bodyPr>
          <a:lstStyle/>
          <a:p>
            <a:pPr marL="571500" marR="0" indent="-571500" algn="just">
              <a:lnSpc>
                <a:spcPct val="150000"/>
              </a:lnSpc>
              <a:spcBef>
                <a:spcPts val="0"/>
              </a:spcBef>
              <a:spcAft>
                <a:spcPts val="0"/>
              </a:spcAft>
              <a:buFont typeface="Arial" panose="020B0604020202020204" pitchFamily="34" charset="0"/>
              <a:buChar char="•"/>
            </a:pPr>
            <a:r>
              <a:rPr lang="vi-VN" sz="4000">
                <a:effectLst/>
                <a:ea typeface="Times New Roman" panose="02020603050405020304" pitchFamily="18" charset="0"/>
              </a:rPr>
              <a:t>Ôn lại kiến thức đã học: các hoạt động lâm nghiệp cơ bản và nguyên nhân chủ yếu làm suy thoái tài nguyên rừng.</a:t>
            </a:r>
            <a:endParaRPr lang="en-US" sz="4000">
              <a:effectLst/>
              <a:ea typeface="Calibri" panose="020F0502020204030204" pitchFamily="34" charset="0"/>
            </a:endParaRPr>
          </a:p>
          <a:p>
            <a:pPr marL="571500" marR="0" indent="-571500" algn="just">
              <a:lnSpc>
                <a:spcPct val="150000"/>
              </a:lnSpc>
              <a:spcBef>
                <a:spcPts val="0"/>
              </a:spcBef>
              <a:spcAft>
                <a:spcPts val="0"/>
              </a:spcAft>
              <a:buFont typeface="Arial" panose="020B0604020202020204" pitchFamily="34" charset="0"/>
              <a:buChar char="•"/>
            </a:pPr>
            <a:r>
              <a:rPr lang="vi-VN" sz="4000">
                <a:solidFill>
                  <a:srgbClr val="000000"/>
                </a:solidFill>
                <a:effectLst/>
                <a:ea typeface="Times New Roman" panose="02020603050405020304" pitchFamily="18" charset="0"/>
              </a:rPr>
              <a:t>Hoàn thành bài tập 1 phần Luyện tập, phần Vận dụng SGK tr.17.</a:t>
            </a:r>
            <a:endParaRPr lang="en-US" sz="4000">
              <a:effectLst/>
              <a:ea typeface="Calibri" panose="020F0502020204030204" pitchFamily="34" charset="0"/>
            </a:endParaRPr>
          </a:p>
          <a:p>
            <a:pPr marL="571500" marR="0" indent="-571500" algn="just">
              <a:lnSpc>
                <a:spcPct val="150000"/>
              </a:lnSpc>
              <a:spcBef>
                <a:spcPts val="0"/>
              </a:spcBef>
              <a:spcAft>
                <a:spcPts val="0"/>
              </a:spcAft>
              <a:buFont typeface="Arial" panose="020B0604020202020204" pitchFamily="34" charset="0"/>
              <a:buChar char="•"/>
            </a:pPr>
            <a:r>
              <a:rPr lang="vi-VN" sz="4000">
                <a:effectLst/>
                <a:ea typeface="Times New Roman" panose="02020603050405020304" pitchFamily="18" charset="0"/>
              </a:rPr>
              <a:t>Làm bài tập Bài 2 – SBT Công nghệ Lâm nghiệp – Thủy sản 11.</a:t>
            </a:r>
            <a:endParaRPr lang="en-US" sz="4000">
              <a:effectLst/>
              <a:ea typeface="Calibri" panose="020F0502020204030204" pitchFamily="34" charset="0"/>
            </a:endParaRPr>
          </a:p>
          <a:p>
            <a:pPr marL="571500" indent="-571500">
              <a:lnSpc>
                <a:spcPct val="150000"/>
              </a:lnSpc>
              <a:buFont typeface="Arial" panose="020B0604020202020204" pitchFamily="34" charset="0"/>
              <a:buChar char="•"/>
            </a:pPr>
            <a:r>
              <a:rPr lang="vi-VN" sz="4000">
                <a:effectLst/>
                <a:ea typeface="Times New Roman" panose="02020603050405020304" pitchFamily="18" charset="0"/>
              </a:rPr>
              <a:t>Chuẩn bị bài - </a:t>
            </a:r>
            <a:r>
              <a:rPr lang="vi-VN" sz="4000" b="1" i="1">
                <a:effectLst/>
                <a:ea typeface="Times New Roman" panose="02020603050405020304" pitchFamily="18" charset="0"/>
              </a:rPr>
              <a:t>Ôn tập Chương I.</a:t>
            </a:r>
            <a:endParaRPr lang="en-US" sz="4000" b="1" i="1"/>
          </a:p>
        </p:txBody>
      </p:sp>
    </p:spTree>
    <p:extLst>
      <p:ext uri="{BB962C8B-B14F-4D97-AF65-F5344CB8AC3E}">
        <p14:creationId xmlns:p14="http://schemas.microsoft.com/office/powerpoint/2010/main" val="287105866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9">
            <a:extLst>
              <a:ext uri="{FF2B5EF4-FFF2-40B4-BE49-F238E27FC236}">
                <a16:creationId xmlns:a16="http://schemas.microsoft.com/office/drawing/2014/main" id="{0EF98FE8-C870-B0F7-0EE4-A77B68BE85E0}"/>
              </a:ext>
            </a:extLst>
          </p:cNvPr>
          <p:cNvSpPr/>
          <p:nvPr/>
        </p:nvSpPr>
        <p:spPr>
          <a:xfrm>
            <a:off x="0" y="-1866900"/>
            <a:ext cx="18288000" cy="7162800"/>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2"/>
            <a:stretch>
              <a:fillRect t="-1" b="-70106"/>
            </a:stretch>
          </a:blipFill>
        </p:spPr>
        <p:txBody>
          <a:bodyPr/>
          <a:lstStyle/>
          <a:p>
            <a:endParaRPr lang="en-US"/>
          </a:p>
        </p:txBody>
      </p:sp>
      <p:sp>
        <p:nvSpPr>
          <p:cNvPr id="4" name="Freeform 9">
            <a:extLst>
              <a:ext uri="{FF2B5EF4-FFF2-40B4-BE49-F238E27FC236}">
                <a16:creationId xmlns:a16="http://schemas.microsoft.com/office/drawing/2014/main" id="{C0529437-EE98-82CB-F1F5-E6969478E06C}"/>
              </a:ext>
            </a:extLst>
          </p:cNvPr>
          <p:cNvSpPr/>
          <p:nvPr/>
        </p:nvSpPr>
        <p:spPr>
          <a:xfrm>
            <a:off x="-992627" y="-876300"/>
            <a:ext cx="5488428" cy="11355806"/>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2"/>
            <a:stretch>
              <a:fillRect l="-126937" r="-104937"/>
            </a:stretch>
          </a:blipFill>
        </p:spPr>
        <p:txBody>
          <a:bodyPr/>
          <a:lstStyle/>
          <a:p>
            <a:endParaRPr lang="en-US"/>
          </a:p>
        </p:txBody>
      </p:sp>
      <p:sp>
        <p:nvSpPr>
          <p:cNvPr id="3" name="Freeform 14">
            <a:extLst>
              <a:ext uri="{FF2B5EF4-FFF2-40B4-BE49-F238E27FC236}">
                <a16:creationId xmlns:a16="http://schemas.microsoft.com/office/drawing/2014/main" id="{3D55D07A-3FEE-6404-52E8-465AE8A4BDF4}"/>
              </a:ext>
            </a:extLst>
          </p:cNvPr>
          <p:cNvSpPr/>
          <p:nvPr/>
        </p:nvSpPr>
        <p:spPr>
          <a:xfrm>
            <a:off x="3848101" y="1714500"/>
            <a:ext cx="1295400" cy="1381761"/>
          </a:xfrm>
          <a:custGeom>
            <a:avLst/>
            <a:gdLst/>
            <a:ahLst/>
            <a:cxnLst/>
            <a:rect l="l" t="t" r="r" b="b"/>
            <a:pathLst>
              <a:path w="1158278" h="1235497">
                <a:moveTo>
                  <a:pt x="0" y="0"/>
                </a:moveTo>
                <a:lnTo>
                  <a:pt x="1158278" y="0"/>
                </a:lnTo>
                <a:lnTo>
                  <a:pt x="1158278" y="1235496"/>
                </a:lnTo>
                <a:lnTo>
                  <a:pt x="0" y="1235496"/>
                </a:lnTo>
                <a:lnTo>
                  <a:pt x="0" y="0"/>
                </a:lnTo>
                <a:close/>
              </a:path>
            </a:pathLst>
          </a:custGeom>
          <a:blipFill>
            <a:blip r:embed="rId3"/>
            <a:stretch>
              <a:fillRect/>
            </a:stretch>
          </a:blipFill>
        </p:spPr>
        <p:txBody>
          <a:bodyPr/>
          <a:lstStyle/>
          <a:p>
            <a:endParaRPr lang="en-US"/>
          </a:p>
        </p:txBody>
      </p:sp>
      <p:sp>
        <p:nvSpPr>
          <p:cNvPr id="5" name="TextBox 4">
            <a:extLst>
              <a:ext uri="{FF2B5EF4-FFF2-40B4-BE49-F238E27FC236}">
                <a16:creationId xmlns:a16="http://schemas.microsoft.com/office/drawing/2014/main" id="{69BFEEE8-23CE-ABA2-233C-EE20398C8439}"/>
              </a:ext>
            </a:extLst>
          </p:cNvPr>
          <p:cNvSpPr txBox="1"/>
          <p:nvPr/>
        </p:nvSpPr>
        <p:spPr>
          <a:xfrm>
            <a:off x="4714875" y="6210300"/>
            <a:ext cx="13335000" cy="312438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7000" b="1">
                <a:solidFill>
                  <a:srgbClr val="1A401F"/>
                </a:solidFill>
                <a:latin typeface="Arial" panose="020B0604020202020204" pitchFamily="34" charset="0"/>
                <a:cs typeface="Arial" panose="020B0604020202020204" pitchFamily="34" charset="0"/>
              </a:rPr>
              <a:t>TẠM BIỆT CÁC EM!</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7000" b="1">
                <a:solidFill>
                  <a:srgbClr val="1A401F"/>
                </a:solidFill>
                <a:latin typeface="Arial" panose="020B0604020202020204" pitchFamily="34" charset="0"/>
                <a:cs typeface="Arial" panose="020B0604020202020204" pitchFamily="34" charset="0"/>
              </a:rPr>
              <a:t>HẸN GẶP LẠI VÀO TIẾT SAU!</a:t>
            </a:r>
            <a:endParaRPr kumimoji="0" lang="en-US" sz="7000" b="1" i="0" u="none" strike="noStrike" kern="1200" cap="none" spc="0" normalizeH="0" baseline="0" noProof="0">
              <a:ln>
                <a:noFill/>
              </a:ln>
              <a:solidFill>
                <a:srgbClr val="1A401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00799677"/>
      </p:ext>
    </p:extLst>
  </p:cSld>
  <p:clrMapOvr>
    <a:masterClrMapping/>
  </p:clrMapOvr>
  <p:transition spd="med">
    <p:rand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a:grpSpLocks noChangeAspect="1"/>
          </p:cNvGrpSpPr>
          <p:nvPr/>
        </p:nvGrpSpPr>
        <p:grpSpPr>
          <a:xfrm rot="-2949962">
            <a:off x="12628700" y="-4733796"/>
            <a:ext cx="9590035" cy="9189937"/>
            <a:chOff x="0" y="0"/>
            <a:chExt cx="6334760" cy="6070473"/>
          </a:xfrm>
        </p:grpSpPr>
        <p:sp>
          <p:nvSpPr>
            <p:cNvPr id="4" name="Freeform 4"/>
            <p:cNvSpPr/>
            <p:nvPr/>
          </p:nvSpPr>
          <p:spPr>
            <a:xfrm>
              <a:off x="-81534" y="-15367"/>
              <a:ext cx="6419342" cy="6097397"/>
            </a:xfrm>
            <a:custGeom>
              <a:avLst/>
              <a:gdLst/>
              <a:ahLst/>
              <a:cxnLst/>
              <a:rect l="l" t="t" r="r" b="b"/>
              <a:pathLst>
                <a:path w="6419342" h="6097397">
                  <a:moveTo>
                    <a:pt x="6416294" y="6069076"/>
                  </a:moveTo>
                  <a:cubicBezTo>
                    <a:pt x="6148324" y="6097397"/>
                    <a:pt x="5911723" y="6084316"/>
                    <a:pt x="5641340" y="6070346"/>
                  </a:cubicBezTo>
                  <a:cubicBezTo>
                    <a:pt x="4147947" y="6093968"/>
                    <a:pt x="2247011" y="6076442"/>
                    <a:pt x="664845" y="6074029"/>
                  </a:cubicBezTo>
                  <a:cubicBezTo>
                    <a:pt x="603504" y="6095620"/>
                    <a:pt x="627380" y="6024499"/>
                    <a:pt x="607695" y="5996559"/>
                  </a:cubicBezTo>
                  <a:cubicBezTo>
                    <a:pt x="553974" y="5947410"/>
                    <a:pt x="508254" y="5901309"/>
                    <a:pt x="485267" y="5839079"/>
                  </a:cubicBezTo>
                  <a:cubicBezTo>
                    <a:pt x="528955" y="5542915"/>
                    <a:pt x="592582" y="5645531"/>
                    <a:pt x="517398" y="5450840"/>
                  </a:cubicBezTo>
                  <a:cubicBezTo>
                    <a:pt x="568198" y="5359908"/>
                    <a:pt x="531114" y="5239004"/>
                    <a:pt x="477012" y="5195189"/>
                  </a:cubicBezTo>
                  <a:cubicBezTo>
                    <a:pt x="425069" y="5033772"/>
                    <a:pt x="465709" y="5138420"/>
                    <a:pt x="406654" y="5050028"/>
                  </a:cubicBezTo>
                  <a:cubicBezTo>
                    <a:pt x="328803" y="5023231"/>
                    <a:pt x="417068" y="4987798"/>
                    <a:pt x="381381" y="4967859"/>
                  </a:cubicBezTo>
                  <a:cubicBezTo>
                    <a:pt x="304673" y="4821682"/>
                    <a:pt x="247015" y="4761230"/>
                    <a:pt x="165481" y="4662043"/>
                  </a:cubicBezTo>
                  <a:cubicBezTo>
                    <a:pt x="113284" y="4629785"/>
                    <a:pt x="171831" y="4588510"/>
                    <a:pt x="146304" y="4566159"/>
                  </a:cubicBezTo>
                  <a:cubicBezTo>
                    <a:pt x="0" y="4473449"/>
                    <a:pt x="151130" y="4495928"/>
                    <a:pt x="124587" y="4430777"/>
                  </a:cubicBezTo>
                  <a:cubicBezTo>
                    <a:pt x="75057" y="4336035"/>
                    <a:pt x="143510" y="4247008"/>
                    <a:pt x="181229" y="4188461"/>
                  </a:cubicBezTo>
                  <a:cubicBezTo>
                    <a:pt x="287655" y="4070351"/>
                    <a:pt x="377952" y="3877184"/>
                    <a:pt x="353441" y="3840989"/>
                  </a:cubicBezTo>
                  <a:cubicBezTo>
                    <a:pt x="356489" y="3775456"/>
                    <a:pt x="444246" y="3738373"/>
                    <a:pt x="416433" y="3670300"/>
                  </a:cubicBezTo>
                  <a:cubicBezTo>
                    <a:pt x="440817" y="3625850"/>
                    <a:pt x="489839" y="3551429"/>
                    <a:pt x="543814" y="3502153"/>
                  </a:cubicBezTo>
                  <a:cubicBezTo>
                    <a:pt x="550926" y="3320289"/>
                    <a:pt x="585851" y="3252979"/>
                    <a:pt x="608838" y="3158745"/>
                  </a:cubicBezTo>
                  <a:cubicBezTo>
                    <a:pt x="658495" y="3074798"/>
                    <a:pt x="674497" y="2991612"/>
                    <a:pt x="723392" y="2921128"/>
                  </a:cubicBezTo>
                  <a:cubicBezTo>
                    <a:pt x="674116" y="2844928"/>
                    <a:pt x="740918" y="2833752"/>
                    <a:pt x="718820" y="2801240"/>
                  </a:cubicBezTo>
                  <a:cubicBezTo>
                    <a:pt x="815848" y="2672843"/>
                    <a:pt x="786130" y="2438528"/>
                    <a:pt x="764667" y="2299844"/>
                  </a:cubicBezTo>
                  <a:cubicBezTo>
                    <a:pt x="732028" y="2202054"/>
                    <a:pt x="705866" y="2152651"/>
                    <a:pt x="634111" y="2110741"/>
                  </a:cubicBezTo>
                  <a:cubicBezTo>
                    <a:pt x="649732" y="2057401"/>
                    <a:pt x="597154" y="2011300"/>
                    <a:pt x="581025" y="2017523"/>
                  </a:cubicBezTo>
                  <a:cubicBezTo>
                    <a:pt x="590423" y="1912494"/>
                    <a:pt x="540766" y="1883157"/>
                    <a:pt x="528701" y="1841882"/>
                  </a:cubicBezTo>
                  <a:cubicBezTo>
                    <a:pt x="469265" y="1788669"/>
                    <a:pt x="606679" y="1780922"/>
                    <a:pt x="532130" y="1711834"/>
                  </a:cubicBezTo>
                  <a:cubicBezTo>
                    <a:pt x="553466" y="1610107"/>
                    <a:pt x="556133" y="1557910"/>
                    <a:pt x="535813" y="1513079"/>
                  </a:cubicBezTo>
                  <a:cubicBezTo>
                    <a:pt x="520319" y="1475868"/>
                    <a:pt x="599948" y="1400811"/>
                    <a:pt x="571500" y="1407034"/>
                  </a:cubicBezTo>
                  <a:cubicBezTo>
                    <a:pt x="572770" y="1350646"/>
                    <a:pt x="535686" y="1326770"/>
                    <a:pt x="514858" y="1309879"/>
                  </a:cubicBezTo>
                  <a:cubicBezTo>
                    <a:pt x="524383" y="1286638"/>
                    <a:pt x="584200" y="1243331"/>
                    <a:pt x="590931" y="1230250"/>
                  </a:cubicBezTo>
                  <a:cubicBezTo>
                    <a:pt x="598170" y="1172465"/>
                    <a:pt x="524383" y="1159638"/>
                    <a:pt x="579374" y="1100329"/>
                  </a:cubicBezTo>
                  <a:cubicBezTo>
                    <a:pt x="541274" y="1030098"/>
                    <a:pt x="511175" y="1020700"/>
                    <a:pt x="524002" y="969646"/>
                  </a:cubicBezTo>
                  <a:cubicBezTo>
                    <a:pt x="416687" y="569088"/>
                    <a:pt x="523367" y="697993"/>
                    <a:pt x="565404" y="482982"/>
                  </a:cubicBezTo>
                  <a:cubicBezTo>
                    <a:pt x="622173" y="322581"/>
                    <a:pt x="547878" y="357379"/>
                    <a:pt x="532384" y="246889"/>
                  </a:cubicBezTo>
                  <a:cubicBezTo>
                    <a:pt x="553847" y="33401"/>
                    <a:pt x="456946" y="66675"/>
                    <a:pt x="585724" y="15367"/>
                  </a:cubicBezTo>
                  <a:cubicBezTo>
                    <a:pt x="2395220" y="33909"/>
                    <a:pt x="4303522" y="28194"/>
                    <a:pt x="6029960" y="17907"/>
                  </a:cubicBezTo>
                  <a:cubicBezTo>
                    <a:pt x="6192774" y="46482"/>
                    <a:pt x="6395974" y="0"/>
                    <a:pt x="6407531" y="36449"/>
                  </a:cubicBezTo>
                  <a:cubicBezTo>
                    <a:pt x="6414389" y="215011"/>
                    <a:pt x="6407023" y="413004"/>
                    <a:pt x="6406896" y="626110"/>
                  </a:cubicBezTo>
                  <a:cubicBezTo>
                    <a:pt x="6405626" y="1658239"/>
                    <a:pt x="6416421" y="2760345"/>
                    <a:pt x="6407785" y="3752723"/>
                  </a:cubicBezTo>
                  <a:cubicBezTo>
                    <a:pt x="6419342" y="4584446"/>
                    <a:pt x="6397371" y="5281041"/>
                    <a:pt x="6416294" y="6069076"/>
                  </a:cubicBezTo>
                  <a:close/>
                </a:path>
              </a:pathLst>
            </a:custGeom>
            <a:blipFill>
              <a:blip r:embed="rId2"/>
              <a:stretch>
                <a:fillRect l="-43563"/>
              </a:stretch>
            </a:blipFill>
          </p:spPr>
          <p:txBody>
            <a:bodyPr/>
            <a:lstStyle/>
            <a:p>
              <a:endParaRPr lang="en-US"/>
            </a:p>
          </p:txBody>
        </p:sp>
      </p:grpSp>
      <p:sp>
        <p:nvSpPr>
          <p:cNvPr id="10" name="TextBox 9">
            <a:extLst>
              <a:ext uri="{FF2B5EF4-FFF2-40B4-BE49-F238E27FC236}">
                <a16:creationId xmlns:a16="http://schemas.microsoft.com/office/drawing/2014/main" id="{9B5A9478-4A74-AC85-A82A-D07F4AFC0568}"/>
              </a:ext>
            </a:extLst>
          </p:cNvPr>
          <p:cNvSpPr txBox="1"/>
          <p:nvPr/>
        </p:nvSpPr>
        <p:spPr>
          <a:xfrm>
            <a:off x="0" y="1790700"/>
            <a:ext cx="14325600" cy="1169551"/>
          </a:xfrm>
          <a:prstGeom prst="rect">
            <a:avLst/>
          </a:prstGeom>
          <a:noFill/>
        </p:spPr>
        <p:txBody>
          <a:bodyPr wrap="square" rtlCol="0">
            <a:spAutoFit/>
          </a:bodyPr>
          <a:lstStyle/>
          <a:p>
            <a:pPr algn="ctr"/>
            <a:r>
              <a:rPr lang="en-US" sz="7000" b="1">
                <a:solidFill>
                  <a:srgbClr val="0C220F"/>
                </a:solidFill>
                <a:latin typeface="Arial" panose="020B0604020202020204" pitchFamily="34" charset="0"/>
                <a:cs typeface="Arial" panose="020B0604020202020204" pitchFamily="34" charset="0"/>
              </a:rPr>
              <a:t>NỘI DUNG BÀI HỌC </a:t>
            </a:r>
          </a:p>
        </p:txBody>
      </p:sp>
      <p:grpSp>
        <p:nvGrpSpPr>
          <p:cNvPr id="15" name="Group 14">
            <a:extLst>
              <a:ext uri="{FF2B5EF4-FFF2-40B4-BE49-F238E27FC236}">
                <a16:creationId xmlns:a16="http://schemas.microsoft.com/office/drawing/2014/main" id="{26E94844-659B-75BE-2C2A-A1599708F424}"/>
              </a:ext>
            </a:extLst>
          </p:cNvPr>
          <p:cNvGrpSpPr/>
          <p:nvPr/>
        </p:nvGrpSpPr>
        <p:grpSpPr>
          <a:xfrm>
            <a:off x="990600" y="3931170"/>
            <a:ext cx="14097000" cy="1447800"/>
            <a:chOff x="685800" y="4610100"/>
            <a:chExt cx="14097000" cy="1447800"/>
          </a:xfrm>
        </p:grpSpPr>
        <p:sp>
          <p:nvSpPr>
            <p:cNvPr id="13" name="Rectangle: Rounded Corners 12">
              <a:extLst>
                <a:ext uri="{FF2B5EF4-FFF2-40B4-BE49-F238E27FC236}">
                  <a16:creationId xmlns:a16="http://schemas.microsoft.com/office/drawing/2014/main" id="{C0323238-ED0E-5366-2AAD-D972D9335615}"/>
                </a:ext>
              </a:extLst>
            </p:cNvPr>
            <p:cNvSpPr/>
            <p:nvPr/>
          </p:nvSpPr>
          <p:spPr>
            <a:xfrm>
              <a:off x="685800" y="4610100"/>
              <a:ext cx="1600200" cy="1447800"/>
            </a:xfrm>
            <a:prstGeom prst="roundRect">
              <a:avLst/>
            </a:prstGeom>
            <a:solidFill>
              <a:srgbClr val="2A80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0" b="1">
                  <a:latin typeface="Arial" panose="020B0604020202020204" pitchFamily="34" charset="0"/>
                  <a:cs typeface="Arial" panose="020B0604020202020204" pitchFamily="34" charset="0"/>
                </a:rPr>
                <a:t>I</a:t>
              </a:r>
            </a:p>
          </p:txBody>
        </p:sp>
        <p:sp>
          <p:nvSpPr>
            <p:cNvPr id="14" name="TextBox 13">
              <a:extLst>
                <a:ext uri="{FF2B5EF4-FFF2-40B4-BE49-F238E27FC236}">
                  <a16:creationId xmlns:a16="http://schemas.microsoft.com/office/drawing/2014/main" id="{FD9E5847-5172-44B5-1B58-61740984C8B2}"/>
                </a:ext>
              </a:extLst>
            </p:cNvPr>
            <p:cNvSpPr txBox="1"/>
            <p:nvPr/>
          </p:nvSpPr>
          <p:spPr>
            <a:xfrm>
              <a:off x="2895600" y="4941421"/>
              <a:ext cx="11887200" cy="784830"/>
            </a:xfrm>
            <a:prstGeom prst="rect">
              <a:avLst/>
            </a:prstGeom>
            <a:noFill/>
          </p:spPr>
          <p:txBody>
            <a:bodyPr wrap="square" rtlCol="0">
              <a:spAutoFit/>
            </a:bodyPr>
            <a:lstStyle/>
            <a:p>
              <a:r>
                <a:rPr lang="en-US" sz="4500">
                  <a:latin typeface="Arial" panose="020B0604020202020204" pitchFamily="34" charset="0"/>
                  <a:cs typeface="Arial" panose="020B0604020202020204" pitchFamily="34" charset="0"/>
                </a:rPr>
                <a:t>Một số hoạt động lâm nghiệp cơ bản </a:t>
              </a:r>
            </a:p>
          </p:txBody>
        </p:sp>
      </p:grpSp>
      <p:grpSp>
        <p:nvGrpSpPr>
          <p:cNvPr id="16" name="Group 15">
            <a:extLst>
              <a:ext uri="{FF2B5EF4-FFF2-40B4-BE49-F238E27FC236}">
                <a16:creationId xmlns:a16="http://schemas.microsoft.com/office/drawing/2014/main" id="{663F59F9-450B-C97C-C081-6F375B453C3E}"/>
              </a:ext>
            </a:extLst>
          </p:cNvPr>
          <p:cNvGrpSpPr/>
          <p:nvPr/>
        </p:nvGrpSpPr>
        <p:grpSpPr>
          <a:xfrm>
            <a:off x="990600" y="6457451"/>
            <a:ext cx="14706600" cy="2041456"/>
            <a:chOff x="685800" y="4313272"/>
            <a:chExt cx="14706600" cy="2041456"/>
          </a:xfrm>
        </p:grpSpPr>
        <p:sp>
          <p:nvSpPr>
            <p:cNvPr id="17" name="Rectangle: Rounded Corners 16">
              <a:extLst>
                <a:ext uri="{FF2B5EF4-FFF2-40B4-BE49-F238E27FC236}">
                  <a16:creationId xmlns:a16="http://schemas.microsoft.com/office/drawing/2014/main" id="{48DFD479-D98E-1274-AA2B-1483EBCC3E95}"/>
                </a:ext>
              </a:extLst>
            </p:cNvPr>
            <p:cNvSpPr/>
            <p:nvPr/>
          </p:nvSpPr>
          <p:spPr>
            <a:xfrm>
              <a:off x="685800" y="4610100"/>
              <a:ext cx="1600200" cy="1447800"/>
            </a:xfrm>
            <a:prstGeom prst="roundRect">
              <a:avLst/>
            </a:prstGeom>
            <a:solidFill>
              <a:srgbClr val="2A80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0" b="1">
                  <a:latin typeface="Arial" panose="020B0604020202020204" pitchFamily="34" charset="0"/>
                  <a:cs typeface="Arial" panose="020B0604020202020204" pitchFamily="34" charset="0"/>
                </a:rPr>
                <a:t>II</a:t>
              </a:r>
            </a:p>
          </p:txBody>
        </p:sp>
        <p:sp>
          <p:nvSpPr>
            <p:cNvPr id="18" name="TextBox 17">
              <a:extLst>
                <a:ext uri="{FF2B5EF4-FFF2-40B4-BE49-F238E27FC236}">
                  <a16:creationId xmlns:a16="http://schemas.microsoft.com/office/drawing/2014/main" id="{1798BC0F-6644-A3B2-E340-E1203A400986}"/>
                </a:ext>
              </a:extLst>
            </p:cNvPr>
            <p:cNvSpPr txBox="1"/>
            <p:nvPr/>
          </p:nvSpPr>
          <p:spPr>
            <a:xfrm>
              <a:off x="2895600" y="4313272"/>
              <a:ext cx="12496800" cy="2041456"/>
            </a:xfrm>
            <a:prstGeom prst="rect">
              <a:avLst/>
            </a:prstGeom>
            <a:noFill/>
          </p:spPr>
          <p:txBody>
            <a:bodyPr wrap="square" rtlCol="0">
              <a:spAutoFit/>
            </a:bodyPr>
            <a:lstStyle/>
            <a:p>
              <a:pPr algn="just">
                <a:lnSpc>
                  <a:spcPct val="150000"/>
                </a:lnSpc>
              </a:pPr>
              <a:r>
                <a:rPr lang="en-US" sz="4500">
                  <a:latin typeface="Arial" panose="020B0604020202020204" pitchFamily="34" charset="0"/>
                  <a:cs typeface="Arial" panose="020B0604020202020204" pitchFamily="34" charset="0"/>
                </a:rPr>
                <a:t>Một số nguyên nhân chủ yếu làm suy thoái tài nguyên rừng và giải pháp khắc phục</a:t>
              </a:r>
            </a:p>
          </p:txBody>
        </p:sp>
      </p:grpSp>
    </p:spTree>
    <p:extLst>
      <p:ext uri="{BB962C8B-B14F-4D97-AF65-F5344CB8AC3E}">
        <p14:creationId xmlns:p14="http://schemas.microsoft.com/office/powerpoint/2010/main" val="10512016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7"/>
          <p:cNvGrpSpPr>
            <a:grpSpLocks noChangeAspect="1"/>
          </p:cNvGrpSpPr>
          <p:nvPr/>
        </p:nvGrpSpPr>
        <p:grpSpPr>
          <a:xfrm>
            <a:off x="-198712" y="7051844"/>
            <a:ext cx="18486712" cy="6981436"/>
            <a:chOff x="0" y="0"/>
            <a:chExt cx="6347206" cy="2396998"/>
          </a:xfrm>
        </p:grpSpPr>
        <p:sp>
          <p:nvSpPr>
            <p:cNvPr id="18" name="Freeform 18"/>
            <p:cNvSpPr/>
            <p:nvPr/>
          </p:nvSpPr>
          <p:spPr>
            <a:xfrm>
              <a:off x="-102743" y="-211963"/>
              <a:ext cx="6678549" cy="2641092"/>
            </a:xfrm>
            <a:custGeom>
              <a:avLst/>
              <a:gdLst/>
              <a:ahLst/>
              <a:cxnLst/>
              <a:rect l="l" t="t" r="r" b="b"/>
              <a:pathLst>
                <a:path w="6678549" h="2641092">
                  <a:moveTo>
                    <a:pt x="6449568" y="2580767"/>
                  </a:moveTo>
                  <a:cubicBezTo>
                    <a:pt x="6379591" y="9525"/>
                    <a:pt x="6678549" y="646303"/>
                    <a:pt x="5719826" y="667893"/>
                  </a:cubicBezTo>
                  <a:cubicBezTo>
                    <a:pt x="5719826" y="668274"/>
                    <a:pt x="5719953" y="668528"/>
                    <a:pt x="5720080" y="669036"/>
                  </a:cubicBezTo>
                  <a:cubicBezTo>
                    <a:pt x="5719826" y="669417"/>
                    <a:pt x="5719699" y="668655"/>
                    <a:pt x="5719445" y="667893"/>
                  </a:cubicBezTo>
                  <a:cubicBezTo>
                    <a:pt x="5691505" y="668528"/>
                    <a:pt x="5662422" y="668655"/>
                    <a:pt x="5632069" y="668147"/>
                  </a:cubicBezTo>
                  <a:cubicBezTo>
                    <a:pt x="5353939" y="731774"/>
                    <a:pt x="5655310" y="787908"/>
                    <a:pt x="5138420" y="658876"/>
                  </a:cubicBezTo>
                  <a:cubicBezTo>
                    <a:pt x="5107686" y="701294"/>
                    <a:pt x="4847590" y="611505"/>
                    <a:pt x="4790440" y="557276"/>
                  </a:cubicBezTo>
                  <a:cubicBezTo>
                    <a:pt x="4726051" y="605155"/>
                    <a:pt x="4407408" y="596773"/>
                    <a:pt x="4229735" y="540385"/>
                  </a:cubicBezTo>
                  <a:cubicBezTo>
                    <a:pt x="4230116" y="541147"/>
                    <a:pt x="4229989" y="542417"/>
                    <a:pt x="4229100" y="544703"/>
                  </a:cubicBezTo>
                  <a:cubicBezTo>
                    <a:pt x="4227449" y="544068"/>
                    <a:pt x="4225544" y="547116"/>
                    <a:pt x="4225163" y="539877"/>
                  </a:cubicBezTo>
                  <a:cubicBezTo>
                    <a:pt x="4225672" y="540004"/>
                    <a:pt x="4226560" y="539750"/>
                    <a:pt x="4227323" y="539623"/>
                  </a:cubicBezTo>
                  <a:cubicBezTo>
                    <a:pt x="4189985" y="527558"/>
                    <a:pt x="4158869" y="513461"/>
                    <a:pt x="4138042" y="497205"/>
                  </a:cubicBezTo>
                  <a:cubicBezTo>
                    <a:pt x="3772917" y="629158"/>
                    <a:pt x="4120007" y="802767"/>
                    <a:pt x="3447416" y="591947"/>
                  </a:cubicBezTo>
                  <a:cubicBezTo>
                    <a:pt x="2977389" y="756412"/>
                    <a:pt x="2897887" y="467614"/>
                    <a:pt x="2635251" y="559943"/>
                  </a:cubicBezTo>
                  <a:cubicBezTo>
                    <a:pt x="2396999" y="433705"/>
                    <a:pt x="2152651" y="453517"/>
                    <a:pt x="1887602" y="430403"/>
                  </a:cubicBezTo>
                  <a:cubicBezTo>
                    <a:pt x="1865250" y="388239"/>
                    <a:pt x="1846327" y="363982"/>
                    <a:pt x="1827912" y="352298"/>
                  </a:cubicBezTo>
                  <a:cubicBezTo>
                    <a:pt x="1828039" y="353314"/>
                    <a:pt x="1828039" y="354203"/>
                    <a:pt x="1827531" y="352044"/>
                  </a:cubicBezTo>
                  <a:cubicBezTo>
                    <a:pt x="1769238" y="315468"/>
                    <a:pt x="1713993" y="403860"/>
                    <a:pt x="1561847" y="455930"/>
                  </a:cubicBezTo>
                  <a:cubicBezTo>
                    <a:pt x="1529462" y="436626"/>
                    <a:pt x="1503554" y="423418"/>
                    <a:pt x="1480948" y="414401"/>
                  </a:cubicBezTo>
                  <a:lnTo>
                    <a:pt x="1480821" y="414401"/>
                  </a:lnTo>
                  <a:lnTo>
                    <a:pt x="1480694" y="414274"/>
                  </a:lnTo>
                  <a:cubicBezTo>
                    <a:pt x="1393572" y="379349"/>
                    <a:pt x="1356234" y="408305"/>
                    <a:pt x="1190118" y="405638"/>
                  </a:cubicBezTo>
                  <a:cubicBezTo>
                    <a:pt x="1065531" y="360807"/>
                    <a:pt x="981457" y="508381"/>
                    <a:pt x="744602" y="355727"/>
                  </a:cubicBezTo>
                  <a:cubicBezTo>
                    <a:pt x="669037" y="352171"/>
                    <a:pt x="718186" y="292100"/>
                    <a:pt x="497333" y="289306"/>
                  </a:cubicBezTo>
                  <a:cubicBezTo>
                    <a:pt x="398018" y="252857"/>
                    <a:pt x="356108" y="231775"/>
                    <a:pt x="290703" y="226441"/>
                  </a:cubicBezTo>
                  <a:cubicBezTo>
                    <a:pt x="290703" y="226568"/>
                    <a:pt x="290703" y="226568"/>
                    <a:pt x="290703" y="226695"/>
                  </a:cubicBezTo>
                  <a:cubicBezTo>
                    <a:pt x="290576" y="226949"/>
                    <a:pt x="290576" y="226695"/>
                    <a:pt x="290449" y="226314"/>
                  </a:cubicBezTo>
                  <a:cubicBezTo>
                    <a:pt x="265938" y="224409"/>
                    <a:pt x="238379" y="224536"/>
                    <a:pt x="203073" y="226949"/>
                  </a:cubicBezTo>
                  <a:cubicBezTo>
                    <a:pt x="0" y="0"/>
                    <a:pt x="169164" y="2421509"/>
                    <a:pt x="162941" y="2601976"/>
                  </a:cubicBezTo>
                  <a:cubicBezTo>
                    <a:pt x="538099" y="2582799"/>
                    <a:pt x="6508623" y="2641092"/>
                    <a:pt x="6449568" y="2580767"/>
                  </a:cubicBezTo>
                  <a:close/>
                  <a:moveTo>
                    <a:pt x="593598" y="304546"/>
                  </a:moveTo>
                  <a:cubicBezTo>
                    <a:pt x="592836" y="304673"/>
                    <a:pt x="592963" y="298831"/>
                    <a:pt x="593598" y="304546"/>
                  </a:cubicBezTo>
                  <a:lnTo>
                    <a:pt x="593598" y="304546"/>
                  </a:lnTo>
                  <a:close/>
                </a:path>
              </a:pathLst>
            </a:custGeom>
            <a:blipFill>
              <a:blip r:embed="rId2"/>
              <a:stretch>
                <a:fillRect l="-10934" t="-112987" r="-10934"/>
              </a:stretch>
            </a:blipFill>
          </p:spPr>
          <p:txBody>
            <a:bodyPr/>
            <a:lstStyle/>
            <a:p>
              <a:endParaRPr lang="en-US"/>
            </a:p>
          </p:txBody>
        </p:sp>
      </p:grpSp>
      <p:grpSp>
        <p:nvGrpSpPr>
          <p:cNvPr id="31" name="Group 30">
            <a:extLst>
              <a:ext uri="{FF2B5EF4-FFF2-40B4-BE49-F238E27FC236}">
                <a16:creationId xmlns:a16="http://schemas.microsoft.com/office/drawing/2014/main" id="{5DB26580-7645-D940-6070-F41DD0C21BE8}"/>
              </a:ext>
            </a:extLst>
          </p:cNvPr>
          <p:cNvGrpSpPr/>
          <p:nvPr/>
        </p:nvGrpSpPr>
        <p:grpSpPr>
          <a:xfrm>
            <a:off x="5791200" y="1638300"/>
            <a:ext cx="6705600" cy="1371600"/>
            <a:chOff x="5791200" y="876300"/>
            <a:chExt cx="6705600" cy="1371600"/>
          </a:xfrm>
        </p:grpSpPr>
        <p:cxnSp>
          <p:nvCxnSpPr>
            <p:cNvPr id="29" name="Straight Connector 28">
              <a:extLst>
                <a:ext uri="{FF2B5EF4-FFF2-40B4-BE49-F238E27FC236}">
                  <a16:creationId xmlns:a16="http://schemas.microsoft.com/office/drawing/2014/main" id="{9B5C78BD-7C80-EFC2-DE3C-1EFFD64AFE67}"/>
                </a:ext>
              </a:extLst>
            </p:cNvPr>
            <p:cNvCxnSpPr/>
            <p:nvPr/>
          </p:nvCxnSpPr>
          <p:spPr>
            <a:xfrm>
              <a:off x="5791200" y="2247900"/>
              <a:ext cx="6705600" cy="0"/>
            </a:xfrm>
            <a:prstGeom prst="line">
              <a:avLst/>
            </a:prstGeom>
            <a:ln>
              <a:solidFill>
                <a:srgbClr val="2A806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54B5BDD7-E29F-C2AF-04BE-1F5517B05C0C}"/>
                </a:ext>
              </a:extLst>
            </p:cNvPr>
            <p:cNvSpPr txBox="1"/>
            <p:nvPr/>
          </p:nvSpPr>
          <p:spPr>
            <a:xfrm>
              <a:off x="5791200" y="876300"/>
              <a:ext cx="6705600"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PHẦN I. </a:t>
              </a:r>
            </a:p>
          </p:txBody>
        </p:sp>
      </p:grpSp>
      <p:sp>
        <p:nvSpPr>
          <p:cNvPr id="32" name="TextBox 31">
            <a:extLst>
              <a:ext uri="{FF2B5EF4-FFF2-40B4-BE49-F238E27FC236}">
                <a16:creationId xmlns:a16="http://schemas.microsoft.com/office/drawing/2014/main" id="{3A498561-3F22-0CDC-C0A4-894F96254820}"/>
              </a:ext>
            </a:extLst>
          </p:cNvPr>
          <p:cNvSpPr txBox="1"/>
          <p:nvPr/>
        </p:nvSpPr>
        <p:spPr>
          <a:xfrm>
            <a:off x="998327" y="3695700"/>
            <a:ext cx="16459200" cy="312438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7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MỘT SỐ HOẠT ĐỘNG LÂM NGHIỆP CƠ BẢN </a:t>
            </a:r>
          </a:p>
        </p:txBody>
      </p:sp>
    </p:spTree>
    <p:extLst>
      <p:ext uri="{BB962C8B-B14F-4D97-AF65-F5344CB8AC3E}">
        <p14:creationId xmlns:p14="http://schemas.microsoft.com/office/powerpoint/2010/main" val="517000638"/>
      </p:ext>
    </p:extLst>
  </p:cSld>
  <p:clrMapOvr>
    <a:masterClrMapping/>
  </p:clrMapOvr>
  <p:transition spd="med">
    <p:rand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CEF6DD2-F17F-A4CD-9850-5CB9055B5BA5}"/>
              </a:ext>
            </a:extLst>
          </p:cNvPr>
          <p:cNvGrpSpPr/>
          <p:nvPr/>
        </p:nvGrpSpPr>
        <p:grpSpPr>
          <a:xfrm>
            <a:off x="914400" y="723900"/>
            <a:ext cx="15368588" cy="1112044"/>
            <a:chOff x="633412" y="879217"/>
            <a:chExt cx="15368588" cy="1112044"/>
          </a:xfrm>
        </p:grpSpPr>
        <p:sp>
          <p:nvSpPr>
            <p:cNvPr id="4" name="Freeform 4">
              <a:extLst>
                <a:ext uri="{FF2B5EF4-FFF2-40B4-BE49-F238E27FC236}">
                  <a16:creationId xmlns:a16="http://schemas.microsoft.com/office/drawing/2014/main" id="{895EE7F1-9943-4E10-5673-FB8FF26EE0F4}"/>
                </a:ext>
              </a:extLst>
            </p:cNvPr>
            <p:cNvSpPr/>
            <p:nvPr/>
          </p:nvSpPr>
          <p:spPr>
            <a:xfrm>
              <a:off x="633412" y="879217"/>
              <a:ext cx="1143000" cy="1107282"/>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TextBox 4">
              <a:extLst>
                <a:ext uri="{FF2B5EF4-FFF2-40B4-BE49-F238E27FC236}">
                  <a16:creationId xmlns:a16="http://schemas.microsoft.com/office/drawing/2014/main" id="{ADBCCA36-D316-B16E-883F-50F78A9E273C}"/>
                </a:ext>
              </a:extLst>
            </p:cNvPr>
            <p:cNvSpPr txBox="1"/>
            <p:nvPr/>
          </p:nvSpPr>
          <p:spPr>
            <a:xfrm>
              <a:off x="1981200" y="1283375"/>
              <a:ext cx="14020800" cy="707886"/>
            </a:xfrm>
            <a:prstGeom prst="rect">
              <a:avLst/>
            </a:prstGeom>
            <a:noFill/>
          </p:spPr>
          <p:txBody>
            <a:bodyPr wrap="square" rtlCol="0">
              <a:spAutoFit/>
            </a:bodyPr>
            <a:lstStyle/>
            <a:p>
              <a:pPr algn="just"/>
              <a:r>
                <a:rPr lang="en-US" sz="4000" i="1">
                  <a:solidFill>
                    <a:srgbClr val="002060"/>
                  </a:solidFill>
                  <a:latin typeface="Arial" panose="020B0604020202020204" pitchFamily="34" charset="0"/>
                  <a:cs typeface="Arial" panose="020B0604020202020204" pitchFamily="34" charset="0"/>
                </a:rPr>
                <a:t>Đọc thông tin trong SGK và tìm hiểu các nội dung sau đây: </a:t>
              </a:r>
            </a:p>
          </p:txBody>
        </p:sp>
      </p:grpSp>
      <p:grpSp>
        <p:nvGrpSpPr>
          <p:cNvPr id="11" name="Group 10">
            <a:extLst>
              <a:ext uri="{FF2B5EF4-FFF2-40B4-BE49-F238E27FC236}">
                <a16:creationId xmlns:a16="http://schemas.microsoft.com/office/drawing/2014/main" id="{9ADC2456-9DCD-C640-85AF-BB98688C9DB1}"/>
              </a:ext>
            </a:extLst>
          </p:cNvPr>
          <p:cNvGrpSpPr/>
          <p:nvPr/>
        </p:nvGrpSpPr>
        <p:grpSpPr>
          <a:xfrm>
            <a:off x="-133349" y="2781300"/>
            <a:ext cx="4114800" cy="4548188"/>
            <a:chOff x="195263" y="3467100"/>
            <a:chExt cx="4114800" cy="4548188"/>
          </a:xfrm>
        </p:grpSpPr>
        <p:sp>
          <p:nvSpPr>
            <p:cNvPr id="7" name="Rectangle 6">
              <a:extLst>
                <a:ext uri="{FF2B5EF4-FFF2-40B4-BE49-F238E27FC236}">
                  <a16:creationId xmlns:a16="http://schemas.microsoft.com/office/drawing/2014/main" id="{3B59598E-F115-3654-343F-87EEAA826B75}"/>
                </a:ext>
              </a:extLst>
            </p:cNvPr>
            <p:cNvSpPr/>
            <p:nvPr/>
          </p:nvSpPr>
          <p:spPr>
            <a:xfrm>
              <a:off x="533400" y="3467100"/>
              <a:ext cx="3376612" cy="4548188"/>
            </a:xfrm>
            <a:prstGeom prst="rect">
              <a:avLst/>
            </a:prstGeom>
            <a:solidFill>
              <a:srgbClr val="C2EA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5EDB1235-293C-1FE4-D388-E7DDCD75E343}"/>
                </a:ext>
              </a:extLst>
            </p:cNvPr>
            <p:cNvSpPr/>
            <p:nvPr/>
          </p:nvSpPr>
          <p:spPr>
            <a:xfrm>
              <a:off x="888206" y="4036755"/>
              <a:ext cx="2667000" cy="707886"/>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800" b="1">
                  <a:solidFill>
                    <a:schemeClr val="tx1"/>
                  </a:solidFill>
                  <a:latin typeface="Arial" panose="020B0604020202020204" pitchFamily="34" charset="0"/>
                  <a:cs typeface="Arial" panose="020B0604020202020204" pitchFamily="34" charset="0"/>
                </a:rPr>
                <a:t>Nhóm 1 </a:t>
              </a:r>
            </a:p>
          </p:txBody>
        </p:sp>
        <p:sp>
          <p:nvSpPr>
            <p:cNvPr id="10" name="TextBox 9">
              <a:extLst>
                <a:ext uri="{FF2B5EF4-FFF2-40B4-BE49-F238E27FC236}">
                  <a16:creationId xmlns:a16="http://schemas.microsoft.com/office/drawing/2014/main" id="{C8AE3F8C-48DD-1372-B0C4-44ACA74ED240}"/>
                </a:ext>
              </a:extLst>
            </p:cNvPr>
            <p:cNvSpPr txBox="1"/>
            <p:nvPr/>
          </p:nvSpPr>
          <p:spPr>
            <a:xfrm>
              <a:off x="195263" y="5448300"/>
              <a:ext cx="4114800" cy="677108"/>
            </a:xfrm>
            <a:prstGeom prst="rect">
              <a:avLst/>
            </a:prstGeom>
            <a:noFill/>
          </p:spPr>
          <p:txBody>
            <a:bodyPr wrap="square" rtlCol="0">
              <a:spAutoFit/>
            </a:bodyPr>
            <a:lstStyle/>
            <a:p>
              <a:pPr algn="ctr"/>
              <a:r>
                <a:rPr lang="en-US" sz="3800">
                  <a:latin typeface="Arial" panose="020B0604020202020204" pitchFamily="34" charset="0"/>
                  <a:cs typeface="Arial" panose="020B0604020202020204" pitchFamily="34" charset="0"/>
                </a:rPr>
                <a:t>Quản lí rừng </a:t>
              </a:r>
            </a:p>
          </p:txBody>
        </p:sp>
      </p:grpSp>
      <p:grpSp>
        <p:nvGrpSpPr>
          <p:cNvPr id="12" name="Group 11">
            <a:extLst>
              <a:ext uri="{FF2B5EF4-FFF2-40B4-BE49-F238E27FC236}">
                <a16:creationId xmlns:a16="http://schemas.microsoft.com/office/drawing/2014/main" id="{E77A9728-2D09-0D66-9530-C0DF8737B5BF}"/>
              </a:ext>
            </a:extLst>
          </p:cNvPr>
          <p:cNvGrpSpPr/>
          <p:nvPr/>
        </p:nvGrpSpPr>
        <p:grpSpPr>
          <a:xfrm>
            <a:off x="3405189" y="2781300"/>
            <a:ext cx="4114800" cy="4548188"/>
            <a:chOff x="142875" y="3467100"/>
            <a:chExt cx="4114800" cy="4548188"/>
          </a:xfrm>
        </p:grpSpPr>
        <p:sp>
          <p:nvSpPr>
            <p:cNvPr id="13" name="Rectangle 12">
              <a:extLst>
                <a:ext uri="{FF2B5EF4-FFF2-40B4-BE49-F238E27FC236}">
                  <a16:creationId xmlns:a16="http://schemas.microsoft.com/office/drawing/2014/main" id="{A9AE7EC4-F15D-B3B2-010A-891845DE365B}"/>
                </a:ext>
              </a:extLst>
            </p:cNvPr>
            <p:cNvSpPr/>
            <p:nvPr/>
          </p:nvSpPr>
          <p:spPr>
            <a:xfrm>
              <a:off x="533400" y="3467100"/>
              <a:ext cx="3448050" cy="4548188"/>
            </a:xfrm>
            <a:prstGeom prst="rect">
              <a:avLst/>
            </a:prstGeom>
            <a:solidFill>
              <a:srgbClr val="F2E4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87B799A5-4B0F-AA77-3427-5F12A3787335}"/>
                </a:ext>
              </a:extLst>
            </p:cNvPr>
            <p:cNvSpPr/>
            <p:nvPr/>
          </p:nvSpPr>
          <p:spPr>
            <a:xfrm>
              <a:off x="923925" y="4036755"/>
              <a:ext cx="2667000" cy="707886"/>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800" b="1">
                  <a:solidFill>
                    <a:schemeClr val="tx1"/>
                  </a:solidFill>
                  <a:latin typeface="Arial" panose="020B0604020202020204" pitchFamily="34" charset="0"/>
                  <a:cs typeface="Arial" panose="020B0604020202020204" pitchFamily="34" charset="0"/>
                </a:rPr>
                <a:t>Nhóm 2 </a:t>
              </a:r>
            </a:p>
          </p:txBody>
        </p:sp>
        <p:sp>
          <p:nvSpPr>
            <p:cNvPr id="15" name="TextBox 14">
              <a:extLst>
                <a:ext uri="{FF2B5EF4-FFF2-40B4-BE49-F238E27FC236}">
                  <a16:creationId xmlns:a16="http://schemas.microsoft.com/office/drawing/2014/main" id="{8780C230-68D0-9A39-BF46-DFBF15647B1A}"/>
                </a:ext>
              </a:extLst>
            </p:cNvPr>
            <p:cNvSpPr txBox="1"/>
            <p:nvPr/>
          </p:nvSpPr>
          <p:spPr>
            <a:xfrm>
              <a:off x="142875" y="5448300"/>
              <a:ext cx="4114800" cy="677108"/>
            </a:xfrm>
            <a:prstGeom prst="rect">
              <a:avLst/>
            </a:prstGeom>
            <a:noFill/>
          </p:spPr>
          <p:txBody>
            <a:bodyPr wrap="square" rtlCol="0">
              <a:spAutoFit/>
            </a:bodyPr>
            <a:lstStyle/>
            <a:p>
              <a:pPr algn="ctr"/>
              <a:r>
                <a:rPr lang="en-US" sz="3800">
                  <a:latin typeface="Arial" panose="020B0604020202020204" pitchFamily="34" charset="0"/>
                  <a:cs typeface="Arial" panose="020B0604020202020204" pitchFamily="34" charset="0"/>
                </a:rPr>
                <a:t>Bảo vệ rừng </a:t>
              </a:r>
            </a:p>
          </p:txBody>
        </p:sp>
      </p:grpSp>
      <p:grpSp>
        <p:nvGrpSpPr>
          <p:cNvPr id="16" name="Group 15">
            <a:extLst>
              <a:ext uri="{FF2B5EF4-FFF2-40B4-BE49-F238E27FC236}">
                <a16:creationId xmlns:a16="http://schemas.microsoft.com/office/drawing/2014/main" id="{EE32E827-D276-3B3D-3183-6745AE9BAD71}"/>
              </a:ext>
            </a:extLst>
          </p:cNvPr>
          <p:cNvGrpSpPr/>
          <p:nvPr/>
        </p:nvGrpSpPr>
        <p:grpSpPr>
          <a:xfrm>
            <a:off x="7143749" y="2781300"/>
            <a:ext cx="4114800" cy="4548188"/>
            <a:chOff x="266700" y="3467100"/>
            <a:chExt cx="4114800" cy="4548188"/>
          </a:xfrm>
        </p:grpSpPr>
        <p:sp>
          <p:nvSpPr>
            <p:cNvPr id="17" name="Rectangle 16">
              <a:extLst>
                <a:ext uri="{FF2B5EF4-FFF2-40B4-BE49-F238E27FC236}">
                  <a16:creationId xmlns:a16="http://schemas.microsoft.com/office/drawing/2014/main" id="{CE559B84-999E-C858-4629-9DCF9442310C}"/>
                </a:ext>
              </a:extLst>
            </p:cNvPr>
            <p:cNvSpPr/>
            <p:nvPr/>
          </p:nvSpPr>
          <p:spPr>
            <a:xfrm>
              <a:off x="533400" y="3467100"/>
              <a:ext cx="3581400" cy="4548188"/>
            </a:xfrm>
            <a:prstGeom prst="rect">
              <a:avLst/>
            </a:prstGeom>
            <a:solidFill>
              <a:srgbClr val="FFBA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5AF7C20C-BF6C-1F5E-8B94-3386BAF921AC}"/>
                </a:ext>
              </a:extLst>
            </p:cNvPr>
            <p:cNvSpPr/>
            <p:nvPr/>
          </p:nvSpPr>
          <p:spPr>
            <a:xfrm>
              <a:off x="990600" y="4036755"/>
              <a:ext cx="2667000" cy="707886"/>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800" b="1">
                  <a:solidFill>
                    <a:schemeClr val="tx1"/>
                  </a:solidFill>
                  <a:latin typeface="Arial" panose="020B0604020202020204" pitchFamily="34" charset="0"/>
                  <a:cs typeface="Arial" panose="020B0604020202020204" pitchFamily="34" charset="0"/>
                </a:rPr>
                <a:t>Nhóm 3 </a:t>
              </a:r>
            </a:p>
          </p:txBody>
        </p:sp>
        <p:sp>
          <p:nvSpPr>
            <p:cNvPr id="19" name="TextBox 18">
              <a:extLst>
                <a:ext uri="{FF2B5EF4-FFF2-40B4-BE49-F238E27FC236}">
                  <a16:creationId xmlns:a16="http://schemas.microsoft.com/office/drawing/2014/main" id="{0482363A-90D2-E724-736D-DC783BFCE8E3}"/>
                </a:ext>
              </a:extLst>
            </p:cNvPr>
            <p:cNvSpPr txBox="1"/>
            <p:nvPr/>
          </p:nvSpPr>
          <p:spPr>
            <a:xfrm>
              <a:off x="266700" y="5448300"/>
              <a:ext cx="4114800" cy="677108"/>
            </a:xfrm>
            <a:prstGeom prst="rect">
              <a:avLst/>
            </a:prstGeom>
            <a:noFill/>
          </p:spPr>
          <p:txBody>
            <a:bodyPr wrap="square" rtlCol="0">
              <a:spAutoFit/>
            </a:bodyPr>
            <a:lstStyle/>
            <a:p>
              <a:pPr algn="ctr"/>
              <a:r>
                <a:rPr lang="en-US" sz="3800">
                  <a:latin typeface="Arial" panose="020B0604020202020204" pitchFamily="34" charset="0"/>
                  <a:cs typeface="Arial" panose="020B0604020202020204" pitchFamily="34" charset="0"/>
                </a:rPr>
                <a:t>Phát triển rừng</a:t>
              </a:r>
            </a:p>
          </p:txBody>
        </p:sp>
      </p:grpSp>
      <p:grpSp>
        <p:nvGrpSpPr>
          <p:cNvPr id="20" name="Group 19">
            <a:extLst>
              <a:ext uri="{FF2B5EF4-FFF2-40B4-BE49-F238E27FC236}">
                <a16:creationId xmlns:a16="http://schemas.microsoft.com/office/drawing/2014/main" id="{E8AB4E11-62DA-F030-60CF-39C41FB999FC}"/>
              </a:ext>
            </a:extLst>
          </p:cNvPr>
          <p:cNvGrpSpPr/>
          <p:nvPr/>
        </p:nvGrpSpPr>
        <p:grpSpPr>
          <a:xfrm>
            <a:off x="10794208" y="2781300"/>
            <a:ext cx="4114800" cy="4548188"/>
            <a:chOff x="154781" y="3467100"/>
            <a:chExt cx="4114800" cy="4548188"/>
          </a:xfrm>
        </p:grpSpPr>
        <p:sp>
          <p:nvSpPr>
            <p:cNvPr id="21" name="Rectangle 20">
              <a:extLst>
                <a:ext uri="{FF2B5EF4-FFF2-40B4-BE49-F238E27FC236}">
                  <a16:creationId xmlns:a16="http://schemas.microsoft.com/office/drawing/2014/main" id="{D0783470-E75C-1BCA-7A15-408CF401CD73}"/>
                </a:ext>
              </a:extLst>
            </p:cNvPr>
            <p:cNvSpPr/>
            <p:nvPr/>
          </p:nvSpPr>
          <p:spPr>
            <a:xfrm>
              <a:off x="533400" y="3467100"/>
              <a:ext cx="3357562" cy="4548188"/>
            </a:xfrm>
            <a:prstGeom prst="rect">
              <a:avLst/>
            </a:prstGeom>
            <a:solidFill>
              <a:srgbClr val="F8E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28CB468C-F74E-714B-4D77-7E9C6C189AE4}"/>
                </a:ext>
              </a:extLst>
            </p:cNvPr>
            <p:cNvSpPr/>
            <p:nvPr/>
          </p:nvSpPr>
          <p:spPr>
            <a:xfrm>
              <a:off x="878681" y="4036755"/>
              <a:ext cx="2667000" cy="707886"/>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800" b="1">
                  <a:solidFill>
                    <a:schemeClr val="tx1"/>
                  </a:solidFill>
                  <a:latin typeface="Arial" panose="020B0604020202020204" pitchFamily="34" charset="0"/>
                  <a:cs typeface="Arial" panose="020B0604020202020204" pitchFamily="34" charset="0"/>
                </a:rPr>
                <a:t>Nhóm 4 </a:t>
              </a:r>
            </a:p>
          </p:txBody>
        </p:sp>
        <p:sp>
          <p:nvSpPr>
            <p:cNvPr id="23" name="TextBox 22">
              <a:extLst>
                <a:ext uri="{FF2B5EF4-FFF2-40B4-BE49-F238E27FC236}">
                  <a16:creationId xmlns:a16="http://schemas.microsoft.com/office/drawing/2014/main" id="{97ACD244-3170-3EB8-3B98-A9DFBC17A709}"/>
                </a:ext>
              </a:extLst>
            </p:cNvPr>
            <p:cNvSpPr txBox="1"/>
            <p:nvPr/>
          </p:nvSpPr>
          <p:spPr>
            <a:xfrm>
              <a:off x="154781" y="5448300"/>
              <a:ext cx="4114800" cy="677108"/>
            </a:xfrm>
            <a:prstGeom prst="rect">
              <a:avLst/>
            </a:prstGeom>
            <a:noFill/>
          </p:spPr>
          <p:txBody>
            <a:bodyPr wrap="square" rtlCol="0">
              <a:spAutoFit/>
            </a:bodyPr>
            <a:lstStyle/>
            <a:p>
              <a:pPr algn="ctr"/>
              <a:r>
                <a:rPr lang="en-US" sz="3800">
                  <a:latin typeface="Arial" panose="020B0604020202020204" pitchFamily="34" charset="0"/>
                  <a:cs typeface="Arial" panose="020B0604020202020204" pitchFamily="34" charset="0"/>
                </a:rPr>
                <a:t>Sử dụng rừng</a:t>
              </a:r>
            </a:p>
          </p:txBody>
        </p:sp>
      </p:grpSp>
      <p:grpSp>
        <p:nvGrpSpPr>
          <p:cNvPr id="24" name="Group 23">
            <a:extLst>
              <a:ext uri="{FF2B5EF4-FFF2-40B4-BE49-F238E27FC236}">
                <a16:creationId xmlns:a16="http://schemas.microsoft.com/office/drawing/2014/main" id="{48A6BA09-A08C-C52B-0468-D926C1D20B48}"/>
              </a:ext>
            </a:extLst>
          </p:cNvPr>
          <p:cNvGrpSpPr/>
          <p:nvPr/>
        </p:nvGrpSpPr>
        <p:grpSpPr>
          <a:xfrm>
            <a:off x="14663737" y="2781300"/>
            <a:ext cx="3419475" cy="4548188"/>
            <a:chOff x="490537" y="3467100"/>
            <a:chExt cx="3419475" cy="4548188"/>
          </a:xfrm>
        </p:grpSpPr>
        <p:sp>
          <p:nvSpPr>
            <p:cNvPr id="25" name="Rectangle 24">
              <a:extLst>
                <a:ext uri="{FF2B5EF4-FFF2-40B4-BE49-F238E27FC236}">
                  <a16:creationId xmlns:a16="http://schemas.microsoft.com/office/drawing/2014/main" id="{A512CBF6-E739-456D-A314-96015F96B351}"/>
                </a:ext>
              </a:extLst>
            </p:cNvPr>
            <p:cNvSpPr/>
            <p:nvPr/>
          </p:nvSpPr>
          <p:spPr>
            <a:xfrm>
              <a:off x="533400" y="3467100"/>
              <a:ext cx="3376612" cy="4548188"/>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9C0C0C8E-DCDA-BED0-A10D-90D843679B76}"/>
                </a:ext>
              </a:extLst>
            </p:cNvPr>
            <p:cNvSpPr/>
            <p:nvPr/>
          </p:nvSpPr>
          <p:spPr>
            <a:xfrm>
              <a:off x="888206" y="4036755"/>
              <a:ext cx="2667000" cy="707886"/>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800" b="1">
                  <a:solidFill>
                    <a:schemeClr val="tx1"/>
                  </a:solidFill>
                  <a:latin typeface="Arial" panose="020B0604020202020204" pitchFamily="34" charset="0"/>
                  <a:cs typeface="Arial" panose="020B0604020202020204" pitchFamily="34" charset="0"/>
                </a:rPr>
                <a:t>Nhóm 5 </a:t>
              </a:r>
            </a:p>
          </p:txBody>
        </p:sp>
        <p:sp>
          <p:nvSpPr>
            <p:cNvPr id="27" name="TextBox 26">
              <a:extLst>
                <a:ext uri="{FF2B5EF4-FFF2-40B4-BE49-F238E27FC236}">
                  <a16:creationId xmlns:a16="http://schemas.microsoft.com/office/drawing/2014/main" id="{84A20E34-B796-8D28-701C-9BA59F8AA1D5}"/>
                </a:ext>
              </a:extLst>
            </p:cNvPr>
            <p:cNvSpPr txBox="1"/>
            <p:nvPr/>
          </p:nvSpPr>
          <p:spPr>
            <a:xfrm>
              <a:off x="490537" y="5272088"/>
              <a:ext cx="3376612" cy="2615460"/>
            </a:xfrm>
            <a:prstGeom prst="rect">
              <a:avLst/>
            </a:prstGeom>
            <a:noFill/>
          </p:spPr>
          <p:txBody>
            <a:bodyPr wrap="square" rtlCol="0">
              <a:spAutoFit/>
            </a:bodyPr>
            <a:lstStyle/>
            <a:p>
              <a:pPr algn="ctr">
                <a:lnSpc>
                  <a:spcPct val="150000"/>
                </a:lnSpc>
              </a:pPr>
              <a:r>
                <a:rPr lang="en-US" sz="3800">
                  <a:latin typeface="Arial" panose="020B0604020202020204" pitchFamily="34" charset="0"/>
                  <a:cs typeface="Arial" panose="020B0604020202020204" pitchFamily="34" charset="0"/>
                </a:rPr>
                <a:t>Chế biến và thương mại lâm sản </a:t>
              </a:r>
            </a:p>
          </p:txBody>
        </p:sp>
      </p:grpSp>
      <p:sp>
        <p:nvSpPr>
          <p:cNvPr id="28" name="Freeform 8">
            <a:extLst>
              <a:ext uri="{FF2B5EF4-FFF2-40B4-BE49-F238E27FC236}">
                <a16:creationId xmlns:a16="http://schemas.microsoft.com/office/drawing/2014/main" id="{E304CF2A-01B9-FE10-9F29-415AB6224A93}"/>
              </a:ext>
            </a:extLst>
          </p:cNvPr>
          <p:cNvSpPr/>
          <p:nvPr/>
        </p:nvSpPr>
        <p:spPr>
          <a:xfrm>
            <a:off x="5257800" y="7626096"/>
            <a:ext cx="7315200" cy="2660904"/>
          </a:xfrm>
          <a:custGeom>
            <a:avLst/>
            <a:gdLst/>
            <a:ahLst/>
            <a:cxnLst/>
            <a:rect l="l" t="t" r="r" b="b"/>
            <a:pathLst>
              <a:path w="7315200" h="2660904">
                <a:moveTo>
                  <a:pt x="0" y="0"/>
                </a:moveTo>
                <a:lnTo>
                  <a:pt x="7315200" y="0"/>
                </a:lnTo>
                <a:lnTo>
                  <a:pt x="7315200" y="2660904"/>
                </a:lnTo>
                <a:lnTo>
                  <a:pt x="0" y="26609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161272886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ppt_x"/>
                                          </p:val>
                                        </p:tav>
                                        <p:tav tm="100000">
                                          <p:val>
                                            <p:strVal val="#ppt_x"/>
                                          </p:val>
                                        </p:tav>
                                      </p:tavLst>
                                    </p:anim>
                                    <p:anim calcmode="lin" valueType="num">
                                      <p:cBhvr additive="base">
                                        <p:cTn id="17" dur="500" fill="hold"/>
                                        <p:tgtEl>
                                          <p:spTgt spid="12"/>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ppt_x"/>
                                          </p:val>
                                        </p:tav>
                                        <p:tav tm="100000">
                                          <p:val>
                                            <p:strVal val="#ppt_x"/>
                                          </p:val>
                                        </p:tav>
                                      </p:tavLst>
                                    </p:anim>
                                    <p:anim calcmode="lin" valueType="num">
                                      <p:cBhvr additive="base">
                                        <p:cTn id="21" dur="500" fill="hold"/>
                                        <p:tgtEl>
                                          <p:spTgt spid="16"/>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500" fill="hold"/>
                                        <p:tgtEl>
                                          <p:spTgt spid="20"/>
                                        </p:tgtEl>
                                        <p:attrNameLst>
                                          <p:attrName>ppt_x</p:attrName>
                                        </p:attrNameLst>
                                      </p:cBhvr>
                                      <p:tavLst>
                                        <p:tav tm="0">
                                          <p:val>
                                            <p:strVal val="#ppt_x"/>
                                          </p:val>
                                        </p:tav>
                                        <p:tav tm="100000">
                                          <p:val>
                                            <p:strVal val="#ppt_x"/>
                                          </p:val>
                                        </p:tav>
                                      </p:tavLst>
                                    </p:anim>
                                    <p:anim calcmode="lin" valueType="num">
                                      <p:cBhvr additive="base">
                                        <p:cTn id="25" dur="500" fill="hold"/>
                                        <p:tgtEl>
                                          <p:spTgt spid="20"/>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500" fill="hold"/>
                                        <p:tgtEl>
                                          <p:spTgt spid="24"/>
                                        </p:tgtEl>
                                        <p:attrNameLst>
                                          <p:attrName>ppt_x</p:attrName>
                                        </p:attrNameLst>
                                      </p:cBhvr>
                                      <p:tavLst>
                                        <p:tav tm="0">
                                          <p:val>
                                            <p:strVal val="#ppt_x"/>
                                          </p:val>
                                        </p:tav>
                                        <p:tav tm="100000">
                                          <p:val>
                                            <p:strVal val="#ppt_x"/>
                                          </p:val>
                                        </p:tav>
                                      </p:tavLst>
                                    </p:anim>
                                    <p:anim calcmode="lin" valueType="num">
                                      <p:cBhvr additive="base">
                                        <p:cTn id="29" dur="500" fill="hold"/>
                                        <p:tgtEl>
                                          <p:spTgt spid="24"/>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additive="base">
                                        <p:cTn id="32" dur="500" fill="hold"/>
                                        <p:tgtEl>
                                          <p:spTgt spid="28"/>
                                        </p:tgtEl>
                                        <p:attrNameLst>
                                          <p:attrName>ppt_x</p:attrName>
                                        </p:attrNameLst>
                                      </p:cBhvr>
                                      <p:tavLst>
                                        <p:tav tm="0">
                                          <p:val>
                                            <p:strVal val="#ppt_x"/>
                                          </p:val>
                                        </p:tav>
                                        <p:tav tm="100000">
                                          <p:val>
                                            <p:strVal val="#ppt_x"/>
                                          </p:val>
                                        </p:tav>
                                      </p:tavLst>
                                    </p:anim>
                                    <p:anim calcmode="lin" valueType="num">
                                      <p:cBhvr additive="base">
                                        <p:cTn id="33"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389</TotalTime>
  <Words>4033</Words>
  <Application>Microsoft Office PowerPoint</Application>
  <PresentationFormat>Custom</PresentationFormat>
  <Paragraphs>330</Paragraphs>
  <Slides>63</Slides>
  <Notes>5</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63</vt:i4>
      </vt:variant>
    </vt:vector>
  </HeadingPairs>
  <TitlesOfParts>
    <vt:vector size="74" baseType="lpstr">
      <vt:lpstr>Arial</vt:lpstr>
      <vt:lpstr>Calibri</vt:lpstr>
      <vt:lpstr>Aharoni</vt:lpstr>
      <vt:lpstr>Wingdings</vt:lpstr>
      <vt:lpstr>Cambria Math</vt:lpstr>
      <vt:lpstr>Calibri Light</vt:lpstr>
      <vt:lpstr>Bahnschrift SemiBold</vt:lpstr>
      <vt:lpstr>Open Sans</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and white Sustainability modern presentation</dc:title>
  <dc:creator>DELL</dc:creator>
  <cp:lastModifiedBy>Giang Phạm</cp:lastModifiedBy>
  <cp:revision>4</cp:revision>
  <dcterms:created xsi:type="dcterms:W3CDTF">2006-08-16T00:00:00Z</dcterms:created>
  <dcterms:modified xsi:type="dcterms:W3CDTF">2024-08-01T15:28:30Z</dcterms:modified>
  <dc:identifier>DAGMGafqmMM</dc:identifier>
</cp:coreProperties>
</file>