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518" r:id="rId2"/>
    <p:sldId id="560" r:id="rId3"/>
    <p:sldId id="572" r:id="rId4"/>
    <p:sldId id="587" r:id="rId5"/>
    <p:sldId id="330" r:id="rId6"/>
    <p:sldId id="581" r:id="rId7"/>
    <p:sldId id="582" r:id="rId8"/>
    <p:sldId id="583" r:id="rId9"/>
    <p:sldId id="585" r:id="rId10"/>
    <p:sldId id="588" r:id="rId11"/>
    <p:sldId id="589" r:id="rId12"/>
    <p:sldId id="567" r:id="rId13"/>
    <p:sldId id="568" r:id="rId14"/>
    <p:sldId id="561" r:id="rId15"/>
    <p:sldId id="590" r:id="rId16"/>
    <p:sldId id="575" r:id="rId17"/>
    <p:sldId id="578" r:id="rId18"/>
    <p:sldId id="591" r:id="rId19"/>
    <p:sldId id="592" r:id="rId20"/>
    <p:sldId id="317" r:id="rId21"/>
    <p:sldId id="569" r:id="rId22"/>
    <p:sldId id="571" r:id="rId23"/>
    <p:sldId id="556" r:id="rId24"/>
    <p:sldId id="42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67657F-8C3F-4706-9A4B-2D1F06382073}">
          <p14:sldIdLst/>
        </p14:section>
        <p14:section name="Giới thiệu tổng quát" id="{50D07E47-0EB5-4434-9718-86D2E1392F04}">
          <p14:sldIdLst>
            <p14:sldId id="518"/>
            <p14:sldId id="560"/>
            <p14:sldId id="572"/>
            <p14:sldId id="587"/>
            <p14:sldId id="330"/>
            <p14:sldId id="581"/>
            <p14:sldId id="582"/>
            <p14:sldId id="583"/>
            <p14:sldId id="585"/>
            <p14:sldId id="588"/>
            <p14:sldId id="589"/>
            <p14:sldId id="567"/>
            <p14:sldId id="568"/>
            <p14:sldId id="561"/>
            <p14:sldId id="590"/>
            <p14:sldId id="575"/>
            <p14:sldId id="578"/>
            <p14:sldId id="591"/>
            <p14:sldId id="592"/>
            <p14:sldId id="317"/>
            <p14:sldId id="569"/>
            <p14:sldId id="571"/>
            <p14:sldId id="556"/>
          </p14:sldIdLst>
        </p14:section>
        <p14:section name="Thank you" id="{CDAA0649-FEFB-4767-9144-6454A83E0E45}">
          <p14:sldIdLst>
            <p14:sldId id="4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112" autoAdjust="0"/>
  </p:normalViewPr>
  <p:slideViewPr>
    <p:cSldViewPr snapToGrid="0">
      <p:cViewPr varScale="1">
        <p:scale>
          <a:sx n="95" d="100"/>
          <a:sy n="95" d="100"/>
        </p:scale>
        <p:origin x="104" y="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EF951-569A-4669-B6F3-C85580BB2BC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E6A27-6777-4523-8292-B04913C25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51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E6A27-6777-4523-8292-B04913C257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12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49D2-B6B8-48B0-80DD-6A016708CDBA}" type="datetime1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5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E4A7-3AA3-4D2F-BB6F-0E9FD0425343}" type="datetime1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04F6-6F30-4A4E-8F41-5ABC315F7E46}" type="datetime1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6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screen&#10;&#10;Description automatically generated">
            <a:extLst>
              <a:ext uri="{FF2B5EF4-FFF2-40B4-BE49-F238E27FC236}">
                <a16:creationId xmlns:a16="http://schemas.microsoft.com/office/drawing/2014/main" id="{B37F7718-9219-ACB0-AF96-8A09DC1592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320"/>
            <a:ext cx="11294269" cy="1466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955" y="225475"/>
            <a:ext cx="9960189" cy="839337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791" y="1535373"/>
            <a:ext cx="10515600" cy="4606120"/>
          </a:xfrm>
        </p:spPr>
        <p:txBody>
          <a:bodyPr/>
          <a:lstStyle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18B7-E437-4A94-B98C-547345CD43B4}" type="datetime1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1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678072"/>
            <a:ext cx="10515600" cy="884403"/>
          </a:xfr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100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b="1">
                <a:solidFill>
                  <a:schemeClr val="bg1"/>
                </a:solidFill>
              </a:defRPr>
            </a:lvl1pPr>
          </a:lstStyle>
          <a:p>
            <a:pPr marL="228600" lvl="0" indent="-228600"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81181"/>
            <a:ext cx="10515600" cy="852986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vert="horz" lIns="91440" tIns="45720" rIns="91440" bIns="45720" rtlCol="0" anchor="b">
            <a:normAutofit/>
          </a:bodyPr>
          <a:lstStyle>
            <a:lvl1pPr>
              <a:defRPr lang="en-US" sz="32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D699-A8B3-4EEA-AC4C-BA04B4FB9C2F}" type="datetime1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32F2-0978-4826-80E6-95756A2512F4}" type="datetime1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6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92AF-1D5B-4B1A-965B-53CD1BD60CC4}" type="datetime1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5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705" y="139938"/>
            <a:ext cx="9111018" cy="753991"/>
          </a:xfr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none"/>
        </p:style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2055-7A86-4475-8B31-930EEAAD573E}" type="datetime1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4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182C-6311-4B28-B875-452599598DDD}" type="datetime1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4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838B-F2C0-4222-BDD0-EAD1022DDE94}" type="datetime1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4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1F0A-994C-41EC-8937-033C1469DF54}" type="datetime1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F14DD-1848-49FF-AF58-5491B6E74F24}" type="datetime1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696" y="81886"/>
            <a:ext cx="1151988" cy="110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3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705" y="139938"/>
            <a:ext cx="10468020" cy="75399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41E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SGK TIN HỌC 8 CÁNH DIỀU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6A35BC5-17F3-440A-701A-2F34A307B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9" y="990600"/>
            <a:ext cx="10468020" cy="57274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B8A187-ABB3-1602-A4F7-C17929ED6A0F}"/>
              </a:ext>
            </a:extLst>
          </p:cNvPr>
          <p:cNvSpPr txBox="1"/>
          <p:nvPr/>
        </p:nvSpPr>
        <p:spPr>
          <a:xfrm>
            <a:off x="5439335" y="2078405"/>
            <a:ext cx="5150224" cy="351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TRAO ĐỔI VỀ BIÊN SOẠN KẾ HOẠCH BÀI DẠY </a:t>
            </a:r>
          </a:p>
          <a:p>
            <a:pPr marL="0" indent="0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5512/BGDĐT-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GDTrH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18/12/2020)</a:t>
            </a:r>
          </a:p>
          <a:p>
            <a:pPr algn="ctr">
              <a:lnSpc>
                <a:spcPct val="150000"/>
              </a:lnSpc>
            </a:pP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54911A-D4C2-8CD0-0760-65AD47BE9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092" y="1206313"/>
            <a:ext cx="3483243" cy="516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72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CF746-189B-6AE0-B9D8-71E0A0635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Tin </a:t>
            </a:r>
            <a:r>
              <a:rPr lang="en-US" dirty="0" err="1"/>
              <a:t>học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312A9-2D9E-8E3D-E11E-11EDD5380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5870"/>
            <a:ext cx="10515600" cy="5192803"/>
          </a:xfrm>
        </p:spPr>
        <p:txBody>
          <a:bodyPr>
            <a:normAutofit fontScale="77500" lnSpcReduction="20000"/>
          </a:bodyPr>
          <a:lstStyle/>
          <a:p>
            <a:pPr marL="742950" indent="-514350" algn="l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en-US" sz="31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3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1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sz="3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3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(KHBD) </a:t>
            </a:r>
            <a:r>
              <a:rPr lang="en-US" sz="31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3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3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indent="0" algn="l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động </a:t>
            </a:r>
            <a:r>
              <a:rPr lang="en-US" sz="3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  và </a:t>
            </a:r>
            <a:r>
              <a:rPr lang="en-US" sz="3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1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l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1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1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1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31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và </a:t>
            </a:r>
            <a:r>
              <a:rPr lang="en-US" sz="31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1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 &lt;=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động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được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31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31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31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en-US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ác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A, B, C </a:t>
            </a:r>
            <a:r>
              <a:rPr lang="en-US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E, F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endParaRPr lang="en-US" sz="31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31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Giao </a:t>
            </a:r>
            <a:r>
              <a:rPr lang="en-US" sz="31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31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1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1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&lt;=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,… </a:t>
            </a:r>
            <a:r>
              <a:rPr lang="en-US" sz="31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31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31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1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Đạo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đức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luật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en-US" sz="31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31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31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31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31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31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1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31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&lt;=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1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31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1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ở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… ” </a:t>
            </a:r>
            <a:endParaRPr lang="en-US" sz="31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51BB8-D085-3BA1-ED08-56F4B824D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0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CF746-189B-6AE0-B9D8-71E0A0635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Tin </a:t>
            </a:r>
            <a:r>
              <a:rPr lang="en-US" dirty="0" err="1"/>
              <a:t>học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312A9-2D9E-8E3D-E11E-11EDD5380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5870"/>
            <a:ext cx="10282518" cy="5192803"/>
          </a:xfrm>
        </p:spPr>
        <p:txBody>
          <a:bodyPr>
            <a:normAutofit/>
          </a:bodyPr>
          <a:lstStyle/>
          <a:p>
            <a:pPr marL="742950" indent="-514350" algn="l">
              <a:lnSpc>
                <a:spcPct val="107000"/>
              </a:lnSpc>
              <a:spcAft>
                <a:spcPts val="800"/>
              </a:spcAft>
              <a:buFont typeface="+mj-lt"/>
              <a:buAutoNum type="alphaLcParenR" startAt="2"/>
            </a:pP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được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NL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NL tin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indent="0" algn="l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1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51BB8-D085-3BA1-ED08-56F4B824D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486C80-FD78-B2E3-29C8-1A6DAFDE9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993" y="2939244"/>
            <a:ext cx="8237207" cy="2480019"/>
          </a:xfrm>
          <a:custGeom>
            <a:avLst/>
            <a:gdLst>
              <a:gd name="connsiteX0" fmla="*/ 0 w 8237207"/>
              <a:gd name="connsiteY0" fmla="*/ 0 h 2480019"/>
              <a:gd name="connsiteX1" fmla="*/ 423628 w 8237207"/>
              <a:gd name="connsiteY1" fmla="*/ 0 h 2480019"/>
              <a:gd name="connsiteX2" fmla="*/ 929628 w 8237207"/>
              <a:gd name="connsiteY2" fmla="*/ 0 h 2480019"/>
              <a:gd name="connsiteX3" fmla="*/ 1353255 w 8237207"/>
              <a:gd name="connsiteY3" fmla="*/ 0 h 2480019"/>
              <a:gd name="connsiteX4" fmla="*/ 1941627 w 8237207"/>
              <a:gd name="connsiteY4" fmla="*/ 0 h 2480019"/>
              <a:gd name="connsiteX5" fmla="*/ 2447627 w 8237207"/>
              <a:gd name="connsiteY5" fmla="*/ 0 h 2480019"/>
              <a:gd name="connsiteX6" fmla="*/ 2788883 w 8237207"/>
              <a:gd name="connsiteY6" fmla="*/ 0 h 2480019"/>
              <a:gd name="connsiteX7" fmla="*/ 3130139 w 8237207"/>
              <a:gd name="connsiteY7" fmla="*/ 0 h 2480019"/>
              <a:gd name="connsiteX8" fmla="*/ 3553766 w 8237207"/>
              <a:gd name="connsiteY8" fmla="*/ 0 h 2480019"/>
              <a:gd name="connsiteX9" fmla="*/ 4224510 w 8237207"/>
              <a:gd name="connsiteY9" fmla="*/ 0 h 2480019"/>
              <a:gd name="connsiteX10" fmla="*/ 4895254 w 8237207"/>
              <a:gd name="connsiteY10" fmla="*/ 0 h 2480019"/>
              <a:gd name="connsiteX11" fmla="*/ 5648371 w 8237207"/>
              <a:gd name="connsiteY11" fmla="*/ 0 h 2480019"/>
              <a:gd name="connsiteX12" fmla="*/ 6319115 w 8237207"/>
              <a:gd name="connsiteY12" fmla="*/ 0 h 2480019"/>
              <a:gd name="connsiteX13" fmla="*/ 6660370 w 8237207"/>
              <a:gd name="connsiteY13" fmla="*/ 0 h 2480019"/>
              <a:gd name="connsiteX14" fmla="*/ 7083998 w 8237207"/>
              <a:gd name="connsiteY14" fmla="*/ 0 h 2480019"/>
              <a:gd name="connsiteX15" fmla="*/ 7507626 w 8237207"/>
              <a:gd name="connsiteY15" fmla="*/ 0 h 2480019"/>
              <a:gd name="connsiteX16" fmla="*/ 8237207 w 8237207"/>
              <a:gd name="connsiteY16" fmla="*/ 0 h 2480019"/>
              <a:gd name="connsiteX17" fmla="*/ 8237207 w 8237207"/>
              <a:gd name="connsiteY17" fmla="*/ 545604 h 2480019"/>
              <a:gd name="connsiteX18" fmla="*/ 8237207 w 8237207"/>
              <a:gd name="connsiteY18" fmla="*/ 1016808 h 2480019"/>
              <a:gd name="connsiteX19" fmla="*/ 8237207 w 8237207"/>
              <a:gd name="connsiteY19" fmla="*/ 1537612 h 2480019"/>
              <a:gd name="connsiteX20" fmla="*/ 8237207 w 8237207"/>
              <a:gd name="connsiteY20" fmla="*/ 2008815 h 2480019"/>
              <a:gd name="connsiteX21" fmla="*/ 8237207 w 8237207"/>
              <a:gd name="connsiteY21" fmla="*/ 2480019 h 2480019"/>
              <a:gd name="connsiteX22" fmla="*/ 7813579 w 8237207"/>
              <a:gd name="connsiteY22" fmla="*/ 2480019 h 2480019"/>
              <a:gd name="connsiteX23" fmla="*/ 7060463 w 8237207"/>
              <a:gd name="connsiteY23" fmla="*/ 2480019 h 2480019"/>
              <a:gd name="connsiteX24" fmla="*/ 6472091 w 8237207"/>
              <a:gd name="connsiteY24" fmla="*/ 2480019 h 2480019"/>
              <a:gd name="connsiteX25" fmla="*/ 5801347 w 8237207"/>
              <a:gd name="connsiteY25" fmla="*/ 2480019 h 2480019"/>
              <a:gd name="connsiteX26" fmla="*/ 5048231 w 8237207"/>
              <a:gd name="connsiteY26" fmla="*/ 2480019 h 2480019"/>
              <a:gd name="connsiteX27" fmla="*/ 4377487 w 8237207"/>
              <a:gd name="connsiteY27" fmla="*/ 2480019 h 2480019"/>
              <a:gd name="connsiteX28" fmla="*/ 4036231 w 8237207"/>
              <a:gd name="connsiteY28" fmla="*/ 2480019 h 2480019"/>
              <a:gd name="connsiteX29" fmla="*/ 3283115 w 8237207"/>
              <a:gd name="connsiteY29" fmla="*/ 2480019 h 2480019"/>
              <a:gd name="connsiteX30" fmla="*/ 2777116 w 8237207"/>
              <a:gd name="connsiteY30" fmla="*/ 2480019 h 2480019"/>
              <a:gd name="connsiteX31" fmla="*/ 2106372 w 8237207"/>
              <a:gd name="connsiteY31" fmla="*/ 2480019 h 2480019"/>
              <a:gd name="connsiteX32" fmla="*/ 1765116 w 8237207"/>
              <a:gd name="connsiteY32" fmla="*/ 2480019 h 2480019"/>
              <a:gd name="connsiteX33" fmla="*/ 1341488 w 8237207"/>
              <a:gd name="connsiteY33" fmla="*/ 2480019 h 2480019"/>
              <a:gd name="connsiteX34" fmla="*/ 835488 w 8237207"/>
              <a:gd name="connsiteY34" fmla="*/ 2480019 h 2480019"/>
              <a:gd name="connsiteX35" fmla="*/ 0 w 8237207"/>
              <a:gd name="connsiteY35" fmla="*/ 2480019 h 2480019"/>
              <a:gd name="connsiteX36" fmla="*/ 0 w 8237207"/>
              <a:gd name="connsiteY36" fmla="*/ 1934415 h 2480019"/>
              <a:gd name="connsiteX37" fmla="*/ 0 w 8237207"/>
              <a:gd name="connsiteY37" fmla="*/ 1388811 h 2480019"/>
              <a:gd name="connsiteX38" fmla="*/ 0 w 8237207"/>
              <a:gd name="connsiteY38" fmla="*/ 892807 h 2480019"/>
              <a:gd name="connsiteX39" fmla="*/ 0 w 8237207"/>
              <a:gd name="connsiteY39" fmla="*/ 0 h 248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237207" h="2480019" fill="none" extrusionOk="0">
                <a:moveTo>
                  <a:pt x="0" y="0"/>
                </a:moveTo>
                <a:cubicBezTo>
                  <a:pt x="175516" y="-15054"/>
                  <a:pt x="221700" y="7320"/>
                  <a:pt x="423628" y="0"/>
                </a:cubicBezTo>
                <a:cubicBezTo>
                  <a:pt x="625556" y="-7320"/>
                  <a:pt x="811063" y="32708"/>
                  <a:pt x="929628" y="0"/>
                </a:cubicBezTo>
                <a:cubicBezTo>
                  <a:pt x="1048193" y="-32708"/>
                  <a:pt x="1171131" y="16245"/>
                  <a:pt x="1353255" y="0"/>
                </a:cubicBezTo>
                <a:cubicBezTo>
                  <a:pt x="1535379" y="-16245"/>
                  <a:pt x="1742952" y="69860"/>
                  <a:pt x="1941627" y="0"/>
                </a:cubicBezTo>
                <a:cubicBezTo>
                  <a:pt x="2140302" y="-69860"/>
                  <a:pt x="2211074" y="18901"/>
                  <a:pt x="2447627" y="0"/>
                </a:cubicBezTo>
                <a:cubicBezTo>
                  <a:pt x="2684180" y="-18901"/>
                  <a:pt x="2692771" y="7096"/>
                  <a:pt x="2788883" y="0"/>
                </a:cubicBezTo>
                <a:cubicBezTo>
                  <a:pt x="2884995" y="-7096"/>
                  <a:pt x="2977405" y="13999"/>
                  <a:pt x="3130139" y="0"/>
                </a:cubicBezTo>
                <a:cubicBezTo>
                  <a:pt x="3282873" y="-13999"/>
                  <a:pt x="3432712" y="36468"/>
                  <a:pt x="3553766" y="0"/>
                </a:cubicBezTo>
                <a:cubicBezTo>
                  <a:pt x="3674820" y="-36468"/>
                  <a:pt x="4029994" y="23907"/>
                  <a:pt x="4224510" y="0"/>
                </a:cubicBezTo>
                <a:cubicBezTo>
                  <a:pt x="4419026" y="-23907"/>
                  <a:pt x="4760040" y="34420"/>
                  <a:pt x="4895254" y="0"/>
                </a:cubicBezTo>
                <a:cubicBezTo>
                  <a:pt x="5030468" y="-34420"/>
                  <a:pt x="5330073" y="46183"/>
                  <a:pt x="5648371" y="0"/>
                </a:cubicBezTo>
                <a:cubicBezTo>
                  <a:pt x="5966669" y="-46183"/>
                  <a:pt x="6168153" y="65869"/>
                  <a:pt x="6319115" y="0"/>
                </a:cubicBezTo>
                <a:cubicBezTo>
                  <a:pt x="6470077" y="-65869"/>
                  <a:pt x="6499899" y="15243"/>
                  <a:pt x="6660370" y="0"/>
                </a:cubicBezTo>
                <a:cubicBezTo>
                  <a:pt x="6820842" y="-15243"/>
                  <a:pt x="6872621" y="29241"/>
                  <a:pt x="7083998" y="0"/>
                </a:cubicBezTo>
                <a:cubicBezTo>
                  <a:pt x="7295375" y="-29241"/>
                  <a:pt x="7401906" y="17673"/>
                  <a:pt x="7507626" y="0"/>
                </a:cubicBezTo>
                <a:cubicBezTo>
                  <a:pt x="7613346" y="-17673"/>
                  <a:pt x="7877517" y="8124"/>
                  <a:pt x="8237207" y="0"/>
                </a:cubicBezTo>
                <a:cubicBezTo>
                  <a:pt x="8277291" y="155597"/>
                  <a:pt x="8212639" y="311752"/>
                  <a:pt x="8237207" y="545604"/>
                </a:cubicBezTo>
                <a:cubicBezTo>
                  <a:pt x="8261775" y="779456"/>
                  <a:pt x="8236403" y="789531"/>
                  <a:pt x="8237207" y="1016808"/>
                </a:cubicBezTo>
                <a:cubicBezTo>
                  <a:pt x="8238011" y="1244085"/>
                  <a:pt x="8178937" y="1336606"/>
                  <a:pt x="8237207" y="1537612"/>
                </a:cubicBezTo>
                <a:cubicBezTo>
                  <a:pt x="8295477" y="1738618"/>
                  <a:pt x="8182379" y="1785591"/>
                  <a:pt x="8237207" y="2008815"/>
                </a:cubicBezTo>
                <a:cubicBezTo>
                  <a:pt x="8292035" y="2232039"/>
                  <a:pt x="8235833" y="2381770"/>
                  <a:pt x="8237207" y="2480019"/>
                </a:cubicBezTo>
                <a:cubicBezTo>
                  <a:pt x="8082912" y="2508495"/>
                  <a:pt x="7968189" y="2447247"/>
                  <a:pt x="7813579" y="2480019"/>
                </a:cubicBezTo>
                <a:cubicBezTo>
                  <a:pt x="7658969" y="2512791"/>
                  <a:pt x="7272294" y="2423277"/>
                  <a:pt x="7060463" y="2480019"/>
                </a:cubicBezTo>
                <a:cubicBezTo>
                  <a:pt x="6848632" y="2536761"/>
                  <a:pt x="6716009" y="2428226"/>
                  <a:pt x="6472091" y="2480019"/>
                </a:cubicBezTo>
                <a:cubicBezTo>
                  <a:pt x="6228173" y="2531812"/>
                  <a:pt x="5978520" y="2405881"/>
                  <a:pt x="5801347" y="2480019"/>
                </a:cubicBezTo>
                <a:cubicBezTo>
                  <a:pt x="5624174" y="2554157"/>
                  <a:pt x="5387464" y="2407377"/>
                  <a:pt x="5048231" y="2480019"/>
                </a:cubicBezTo>
                <a:cubicBezTo>
                  <a:pt x="4708998" y="2552661"/>
                  <a:pt x="4545146" y="2427165"/>
                  <a:pt x="4377487" y="2480019"/>
                </a:cubicBezTo>
                <a:cubicBezTo>
                  <a:pt x="4209828" y="2532873"/>
                  <a:pt x="4130722" y="2469722"/>
                  <a:pt x="4036231" y="2480019"/>
                </a:cubicBezTo>
                <a:cubicBezTo>
                  <a:pt x="3941740" y="2490316"/>
                  <a:pt x="3611823" y="2399381"/>
                  <a:pt x="3283115" y="2480019"/>
                </a:cubicBezTo>
                <a:cubicBezTo>
                  <a:pt x="2954407" y="2560657"/>
                  <a:pt x="2884097" y="2426902"/>
                  <a:pt x="2777116" y="2480019"/>
                </a:cubicBezTo>
                <a:cubicBezTo>
                  <a:pt x="2670135" y="2533136"/>
                  <a:pt x="2435423" y="2414914"/>
                  <a:pt x="2106372" y="2480019"/>
                </a:cubicBezTo>
                <a:cubicBezTo>
                  <a:pt x="1777321" y="2545124"/>
                  <a:pt x="1935523" y="2467582"/>
                  <a:pt x="1765116" y="2480019"/>
                </a:cubicBezTo>
                <a:cubicBezTo>
                  <a:pt x="1594709" y="2492456"/>
                  <a:pt x="1496113" y="2455163"/>
                  <a:pt x="1341488" y="2480019"/>
                </a:cubicBezTo>
                <a:cubicBezTo>
                  <a:pt x="1186863" y="2504875"/>
                  <a:pt x="1000173" y="2458881"/>
                  <a:pt x="835488" y="2480019"/>
                </a:cubicBezTo>
                <a:cubicBezTo>
                  <a:pt x="670803" y="2501157"/>
                  <a:pt x="170306" y="2432678"/>
                  <a:pt x="0" y="2480019"/>
                </a:cubicBezTo>
                <a:cubicBezTo>
                  <a:pt x="-35993" y="2341576"/>
                  <a:pt x="58347" y="2202804"/>
                  <a:pt x="0" y="1934415"/>
                </a:cubicBezTo>
                <a:cubicBezTo>
                  <a:pt x="-58347" y="1666026"/>
                  <a:pt x="24005" y="1629394"/>
                  <a:pt x="0" y="1388811"/>
                </a:cubicBezTo>
                <a:cubicBezTo>
                  <a:pt x="-24005" y="1148228"/>
                  <a:pt x="34621" y="1017155"/>
                  <a:pt x="0" y="892807"/>
                </a:cubicBezTo>
                <a:cubicBezTo>
                  <a:pt x="-34621" y="768459"/>
                  <a:pt x="49512" y="185472"/>
                  <a:pt x="0" y="0"/>
                </a:cubicBezTo>
                <a:close/>
              </a:path>
              <a:path w="8237207" h="2480019" stroke="0" extrusionOk="0">
                <a:moveTo>
                  <a:pt x="0" y="0"/>
                </a:moveTo>
                <a:cubicBezTo>
                  <a:pt x="132137" y="-30202"/>
                  <a:pt x="227217" y="26865"/>
                  <a:pt x="341256" y="0"/>
                </a:cubicBezTo>
                <a:cubicBezTo>
                  <a:pt x="455295" y="-26865"/>
                  <a:pt x="658921" y="45290"/>
                  <a:pt x="764884" y="0"/>
                </a:cubicBezTo>
                <a:cubicBezTo>
                  <a:pt x="870847" y="-45290"/>
                  <a:pt x="982280" y="21935"/>
                  <a:pt x="1188511" y="0"/>
                </a:cubicBezTo>
                <a:cubicBezTo>
                  <a:pt x="1394742" y="-21935"/>
                  <a:pt x="1459202" y="9169"/>
                  <a:pt x="1612139" y="0"/>
                </a:cubicBezTo>
                <a:cubicBezTo>
                  <a:pt x="1765076" y="-9169"/>
                  <a:pt x="1922560" y="47408"/>
                  <a:pt x="2200511" y="0"/>
                </a:cubicBezTo>
                <a:cubicBezTo>
                  <a:pt x="2478462" y="-47408"/>
                  <a:pt x="2599383" y="62629"/>
                  <a:pt x="2953627" y="0"/>
                </a:cubicBezTo>
                <a:cubicBezTo>
                  <a:pt x="3307871" y="-62629"/>
                  <a:pt x="3339897" y="77641"/>
                  <a:pt x="3624371" y="0"/>
                </a:cubicBezTo>
                <a:cubicBezTo>
                  <a:pt x="3908845" y="-77641"/>
                  <a:pt x="3948582" y="40629"/>
                  <a:pt x="4047999" y="0"/>
                </a:cubicBezTo>
                <a:cubicBezTo>
                  <a:pt x="4147416" y="-40629"/>
                  <a:pt x="4422910" y="19224"/>
                  <a:pt x="4553999" y="0"/>
                </a:cubicBezTo>
                <a:cubicBezTo>
                  <a:pt x="4685088" y="-19224"/>
                  <a:pt x="4777649" y="7195"/>
                  <a:pt x="4895254" y="0"/>
                </a:cubicBezTo>
                <a:cubicBezTo>
                  <a:pt x="5012860" y="-7195"/>
                  <a:pt x="5148348" y="7007"/>
                  <a:pt x="5236510" y="0"/>
                </a:cubicBezTo>
                <a:cubicBezTo>
                  <a:pt x="5324672" y="-7007"/>
                  <a:pt x="5585532" y="78268"/>
                  <a:pt x="5907254" y="0"/>
                </a:cubicBezTo>
                <a:cubicBezTo>
                  <a:pt x="6228976" y="-78268"/>
                  <a:pt x="6304032" y="14726"/>
                  <a:pt x="6413254" y="0"/>
                </a:cubicBezTo>
                <a:cubicBezTo>
                  <a:pt x="6522476" y="-14726"/>
                  <a:pt x="6670714" y="40541"/>
                  <a:pt x="6754510" y="0"/>
                </a:cubicBezTo>
                <a:cubicBezTo>
                  <a:pt x="6838306" y="-40541"/>
                  <a:pt x="7134031" y="39745"/>
                  <a:pt x="7260510" y="0"/>
                </a:cubicBezTo>
                <a:cubicBezTo>
                  <a:pt x="7386989" y="-39745"/>
                  <a:pt x="8001541" y="28395"/>
                  <a:pt x="8237207" y="0"/>
                </a:cubicBezTo>
                <a:cubicBezTo>
                  <a:pt x="8289435" y="208055"/>
                  <a:pt x="8203006" y="306225"/>
                  <a:pt x="8237207" y="446403"/>
                </a:cubicBezTo>
                <a:cubicBezTo>
                  <a:pt x="8271408" y="586581"/>
                  <a:pt x="8188919" y="787414"/>
                  <a:pt x="8237207" y="967207"/>
                </a:cubicBezTo>
                <a:cubicBezTo>
                  <a:pt x="8285495" y="1147000"/>
                  <a:pt x="8191034" y="1313497"/>
                  <a:pt x="8237207" y="1438411"/>
                </a:cubicBezTo>
                <a:cubicBezTo>
                  <a:pt x="8283380" y="1563325"/>
                  <a:pt x="8229393" y="1801921"/>
                  <a:pt x="8237207" y="1959215"/>
                </a:cubicBezTo>
                <a:cubicBezTo>
                  <a:pt x="8245021" y="2116509"/>
                  <a:pt x="8181608" y="2236621"/>
                  <a:pt x="8237207" y="2480019"/>
                </a:cubicBezTo>
                <a:cubicBezTo>
                  <a:pt x="7945221" y="2512006"/>
                  <a:pt x="7805571" y="2419288"/>
                  <a:pt x="7484091" y="2480019"/>
                </a:cubicBezTo>
                <a:cubicBezTo>
                  <a:pt x="7162611" y="2540750"/>
                  <a:pt x="7196839" y="2419965"/>
                  <a:pt x="6978091" y="2480019"/>
                </a:cubicBezTo>
                <a:cubicBezTo>
                  <a:pt x="6759343" y="2540073"/>
                  <a:pt x="6592016" y="2474777"/>
                  <a:pt x="6307347" y="2480019"/>
                </a:cubicBezTo>
                <a:cubicBezTo>
                  <a:pt x="6022678" y="2485261"/>
                  <a:pt x="5836692" y="2463370"/>
                  <a:pt x="5718975" y="2480019"/>
                </a:cubicBezTo>
                <a:cubicBezTo>
                  <a:pt x="5601258" y="2496668"/>
                  <a:pt x="5486222" y="2438164"/>
                  <a:pt x="5295347" y="2480019"/>
                </a:cubicBezTo>
                <a:cubicBezTo>
                  <a:pt x="5104472" y="2521874"/>
                  <a:pt x="5087340" y="2470336"/>
                  <a:pt x="4954092" y="2480019"/>
                </a:cubicBezTo>
                <a:cubicBezTo>
                  <a:pt x="4820845" y="2489702"/>
                  <a:pt x="4387507" y="2472205"/>
                  <a:pt x="4200976" y="2480019"/>
                </a:cubicBezTo>
                <a:cubicBezTo>
                  <a:pt x="4014445" y="2487833"/>
                  <a:pt x="3607411" y="2475570"/>
                  <a:pt x="3447860" y="2480019"/>
                </a:cubicBezTo>
                <a:cubicBezTo>
                  <a:pt x="3288309" y="2484468"/>
                  <a:pt x="3081151" y="2476562"/>
                  <a:pt x="2777116" y="2480019"/>
                </a:cubicBezTo>
                <a:cubicBezTo>
                  <a:pt x="2473081" y="2483476"/>
                  <a:pt x="2355002" y="2471750"/>
                  <a:pt x="2106372" y="2480019"/>
                </a:cubicBezTo>
                <a:cubicBezTo>
                  <a:pt x="1857742" y="2488288"/>
                  <a:pt x="1739731" y="2428551"/>
                  <a:pt x="1518000" y="2480019"/>
                </a:cubicBezTo>
                <a:cubicBezTo>
                  <a:pt x="1296269" y="2531487"/>
                  <a:pt x="1282468" y="2452480"/>
                  <a:pt x="1176744" y="2480019"/>
                </a:cubicBezTo>
                <a:cubicBezTo>
                  <a:pt x="1071020" y="2507558"/>
                  <a:pt x="780684" y="2440074"/>
                  <a:pt x="506000" y="2480019"/>
                </a:cubicBezTo>
                <a:cubicBezTo>
                  <a:pt x="231316" y="2519964"/>
                  <a:pt x="223613" y="2464424"/>
                  <a:pt x="0" y="2480019"/>
                </a:cubicBezTo>
                <a:cubicBezTo>
                  <a:pt x="-36360" y="2274198"/>
                  <a:pt x="21528" y="2137698"/>
                  <a:pt x="0" y="2033616"/>
                </a:cubicBezTo>
                <a:cubicBezTo>
                  <a:pt x="-21528" y="1929534"/>
                  <a:pt x="18589" y="1813359"/>
                  <a:pt x="0" y="1612012"/>
                </a:cubicBezTo>
                <a:cubicBezTo>
                  <a:pt x="-18589" y="1410665"/>
                  <a:pt x="18843" y="1389955"/>
                  <a:pt x="0" y="1190409"/>
                </a:cubicBezTo>
                <a:cubicBezTo>
                  <a:pt x="-18843" y="990863"/>
                  <a:pt x="15374" y="770947"/>
                  <a:pt x="0" y="644805"/>
                </a:cubicBezTo>
                <a:cubicBezTo>
                  <a:pt x="-15374" y="518663"/>
                  <a:pt x="73037" y="238575"/>
                  <a:pt x="0" y="0"/>
                </a:cubicBezTo>
                <a:close/>
              </a:path>
            </a:pathLst>
          </a:custGeom>
          <a:ln w="127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42415224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653533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93" y="240790"/>
            <a:ext cx="9818995" cy="75399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err="1"/>
              <a:t>Viết</a:t>
            </a:r>
            <a:r>
              <a:rPr lang="en-US" b="1" dirty="0"/>
              <a:t> </a:t>
            </a:r>
            <a:r>
              <a:rPr lang="en-US" b="1" dirty="0" err="1"/>
              <a:t>mục</a:t>
            </a:r>
            <a:r>
              <a:rPr lang="en-US" b="1" dirty="0"/>
              <a:t> </a:t>
            </a:r>
            <a:r>
              <a:rPr lang="en-US" b="1" dirty="0" err="1"/>
              <a:t>tiêu</a:t>
            </a:r>
            <a:r>
              <a:rPr lang="en-US" b="1" dirty="0"/>
              <a:t> </a:t>
            </a:r>
            <a:r>
              <a:rPr lang="en-US" b="1" dirty="0" err="1"/>
              <a:t>như</a:t>
            </a:r>
            <a:r>
              <a:rPr lang="en-US" b="1" dirty="0"/>
              <a:t> </a:t>
            </a:r>
            <a:r>
              <a:rPr lang="en-US" b="1" dirty="0" err="1"/>
              <a:t>thế</a:t>
            </a:r>
            <a:r>
              <a:rPr lang="en-US" b="1" dirty="0"/>
              <a:t> nào? (</a:t>
            </a:r>
            <a:r>
              <a:rPr lang="en-US" b="1" dirty="0" err="1"/>
              <a:t>kiến</a:t>
            </a:r>
            <a:r>
              <a:rPr lang="en-US" b="1" dirty="0"/>
              <a:t> </a:t>
            </a:r>
            <a:r>
              <a:rPr lang="en-US" b="1" dirty="0" err="1"/>
              <a:t>thức</a:t>
            </a:r>
            <a:r>
              <a:rPr lang="en-US" b="1" dirty="0"/>
              <a:t>, </a:t>
            </a:r>
            <a:r>
              <a:rPr lang="en-US" b="1" dirty="0" err="1"/>
              <a:t>năng</a:t>
            </a:r>
            <a:r>
              <a:rPr lang="en-US" b="1" dirty="0"/>
              <a:t> </a:t>
            </a:r>
            <a:r>
              <a:rPr lang="en-US" b="1" dirty="0" err="1"/>
              <a:t>lực</a:t>
            </a:r>
            <a:r>
              <a:rPr lang="en-US" b="1" dirty="0"/>
              <a:t>, </a:t>
            </a:r>
            <a:r>
              <a:rPr lang="en-US" b="1" dirty="0" err="1"/>
              <a:t>phẩm</a:t>
            </a:r>
            <a:r>
              <a:rPr lang="en-US" b="1" dirty="0"/>
              <a:t> </a:t>
            </a:r>
            <a:r>
              <a:rPr lang="en-US" b="1" dirty="0" err="1"/>
              <a:t>chất</a:t>
            </a:r>
            <a:r>
              <a:rPr lang="en-US" b="1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AAD607-3CC2-AB70-0F85-8B589298853D}"/>
              </a:ext>
            </a:extLst>
          </p:cNvPr>
          <p:cNvSpPr txBox="1">
            <a:spLocks/>
          </p:cNvSpPr>
          <p:nvPr/>
        </p:nvSpPr>
        <p:spPr>
          <a:xfrm>
            <a:off x="990693" y="1311087"/>
            <a:ext cx="10294619" cy="3707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NL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NL tin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NL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C41EED5F-C750-D4DD-0220-C168E6D540D5}"/>
              </a:ext>
            </a:extLst>
          </p:cNvPr>
          <p:cNvSpPr/>
          <p:nvPr/>
        </p:nvSpPr>
        <p:spPr>
          <a:xfrm>
            <a:off x="4800600" y="2028341"/>
            <a:ext cx="584947" cy="880781"/>
          </a:xfrm>
          <a:prstGeom prst="rightBrace">
            <a:avLst>
              <a:gd name="adj1" fmla="val 16093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6AED03-9F3E-0BB2-272C-3E1B83C854FE}"/>
              </a:ext>
            </a:extLst>
          </p:cNvPr>
          <p:cNvSpPr txBox="1"/>
          <p:nvPr/>
        </p:nvSpPr>
        <p:spPr>
          <a:xfrm>
            <a:off x="5694829" y="2196551"/>
            <a:ext cx="4491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</a:rPr>
              <a:t>Mục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tiêu</a:t>
            </a:r>
            <a:r>
              <a:rPr lang="en-US" sz="2000" dirty="0">
                <a:solidFill>
                  <a:srgbClr val="0000FF"/>
                </a:solidFill>
              </a:rPr>
              <a:t> NL </a:t>
            </a:r>
            <a:r>
              <a:rPr lang="en-US" sz="2000" dirty="0" err="1">
                <a:solidFill>
                  <a:srgbClr val="0000FF"/>
                </a:solidFill>
              </a:rPr>
              <a:t>thành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phần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của</a:t>
            </a:r>
            <a:r>
              <a:rPr lang="en-US" sz="2000" dirty="0">
                <a:solidFill>
                  <a:srgbClr val="0000FF"/>
                </a:solidFill>
              </a:rPr>
              <a:t> NL Tin </a:t>
            </a:r>
            <a:r>
              <a:rPr lang="en-US" sz="2000" dirty="0" err="1">
                <a:solidFill>
                  <a:srgbClr val="0000FF"/>
                </a:solidFill>
              </a:rPr>
              <a:t>học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88D2A4-6463-E8EE-746F-943A3041B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17" y="3095409"/>
            <a:ext cx="11285312" cy="1279531"/>
          </a:xfrm>
          <a:prstGeom prst="rect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A32031C8-DAB0-3BD3-D2BF-E6B3E7C49840}"/>
              </a:ext>
            </a:extLst>
          </p:cNvPr>
          <p:cNvSpPr/>
          <p:nvPr/>
        </p:nvSpPr>
        <p:spPr>
          <a:xfrm>
            <a:off x="5452202" y="4714720"/>
            <a:ext cx="1371600" cy="101816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C1AE45-2EF6-F402-B378-500583142514}"/>
              </a:ext>
            </a:extLst>
          </p:cNvPr>
          <p:cNvSpPr txBox="1"/>
          <p:nvPr/>
        </p:nvSpPr>
        <p:spPr>
          <a:xfrm>
            <a:off x="6896303" y="5409716"/>
            <a:ext cx="1472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NL 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691954-8779-7592-F881-5EF393F76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19" y="4557295"/>
            <a:ext cx="5090583" cy="191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9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89" y="75259"/>
            <a:ext cx="9818995" cy="75399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err="1"/>
              <a:t>Viết</a:t>
            </a:r>
            <a:r>
              <a:rPr lang="en-US" b="1" dirty="0"/>
              <a:t> </a:t>
            </a:r>
            <a:r>
              <a:rPr lang="en-US" b="1" dirty="0" err="1"/>
              <a:t>mục</a:t>
            </a:r>
            <a:r>
              <a:rPr lang="en-US" b="1" dirty="0"/>
              <a:t> </a:t>
            </a:r>
            <a:r>
              <a:rPr lang="en-US" b="1" dirty="0" err="1"/>
              <a:t>tiêu</a:t>
            </a:r>
            <a:r>
              <a:rPr lang="en-US" b="1" dirty="0"/>
              <a:t> </a:t>
            </a:r>
            <a:r>
              <a:rPr lang="en-US" b="1" dirty="0" err="1"/>
              <a:t>như</a:t>
            </a:r>
            <a:r>
              <a:rPr lang="en-US" b="1" dirty="0"/>
              <a:t> </a:t>
            </a:r>
            <a:r>
              <a:rPr lang="en-US" b="1" dirty="0" err="1"/>
              <a:t>thế</a:t>
            </a:r>
            <a:r>
              <a:rPr lang="en-US" b="1" dirty="0"/>
              <a:t> nào? (</a:t>
            </a:r>
            <a:r>
              <a:rPr lang="en-US" b="1" dirty="0" err="1"/>
              <a:t>kiến</a:t>
            </a:r>
            <a:r>
              <a:rPr lang="en-US" b="1" dirty="0"/>
              <a:t> </a:t>
            </a:r>
            <a:r>
              <a:rPr lang="en-US" b="1" dirty="0" err="1"/>
              <a:t>thức</a:t>
            </a:r>
            <a:r>
              <a:rPr lang="en-US" b="1" dirty="0"/>
              <a:t>, </a:t>
            </a:r>
            <a:r>
              <a:rPr lang="en-US" b="1" dirty="0" err="1"/>
              <a:t>năng</a:t>
            </a:r>
            <a:r>
              <a:rPr lang="en-US" b="1" dirty="0"/>
              <a:t> </a:t>
            </a:r>
            <a:r>
              <a:rPr lang="en-US" b="1" dirty="0" err="1"/>
              <a:t>lực</a:t>
            </a:r>
            <a:r>
              <a:rPr lang="en-US" b="1" dirty="0"/>
              <a:t>, </a:t>
            </a:r>
            <a:r>
              <a:rPr lang="en-US" b="1" dirty="0" err="1"/>
              <a:t>phẩm</a:t>
            </a:r>
            <a:r>
              <a:rPr lang="en-US" b="1" dirty="0"/>
              <a:t> </a:t>
            </a:r>
            <a:r>
              <a:rPr lang="en-US" b="1" dirty="0" err="1"/>
              <a:t>chất</a:t>
            </a:r>
            <a:r>
              <a:rPr lang="en-US" b="1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13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C1AE45-2EF6-F402-B378-500583142514}"/>
              </a:ext>
            </a:extLst>
          </p:cNvPr>
          <p:cNvSpPr txBox="1"/>
          <p:nvPr/>
        </p:nvSpPr>
        <p:spPr>
          <a:xfrm>
            <a:off x="6852920" y="5365709"/>
            <a:ext cx="1472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NL c, 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FD8ED1-909F-4FFE-2CEB-D5BEDD92C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48" y="1663640"/>
            <a:ext cx="11285313" cy="128566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B9F052-9EBA-7325-7EDD-35DB66938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49" y="3053191"/>
            <a:ext cx="11285312" cy="98271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737A68E1-5BF4-9990-A3E8-F382FDDCC1E2}"/>
              </a:ext>
            </a:extLst>
          </p:cNvPr>
          <p:cNvSpPr/>
          <p:nvPr/>
        </p:nvSpPr>
        <p:spPr>
          <a:xfrm>
            <a:off x="6217547" y="4347547"/>
            <a:ext cx="1371600" cy="101816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4BA62A-0855-B7E1-CEDE-D8FBD675A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16" y="4139783"/>
            <a:ext cx="5905831" cy="24870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57A73D-0CA6-3AB4-1515-7F4EE46ABF19}"/>
              </a:ext>
            </a:extLst>
          </p:cNvPr>
          <p:cNvSpPr txBox="1"/>
          <p:nvPr/>
        </p:nvSpPr>
        <p:spPr>
          <a:xfrm>
            <a:off x="2790613" y="1037014"/>
            <a:ext cx="6380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NL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NL tin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287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916" y="189056"/>
            <a:ext cx="9818995" cy="75399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err="1"/>
              <a:t>Viết</a:t>
            </a:r>
            <a:r>
              <a:rPr lang="en-US" b="1" dirty="0"/>
              <a:t> </a:t>
            </a:r>
            <a:r>
              <a:rPr lang="en-US" b="1" dirty="0" err="1"/>
              <a:t>mục</a:t>
            </a:r>
            <a:r>
              <a:rPr lang="en-US" b="1" dirty="0"/>
              <a:t> </a:t>
            </a:r>
            <a:r>
              <a:rPr lang="en-US" b="1" dirty="0" err="1"/>
              <a:t>tiêu</a:t>
            </a:r>
            <a:r>
              <a:rPr lang="en-US" b="1" dirty="0"/>
              <a:t> </a:t>
            </a:r>
            <a:r>
              <a:rPr lang="en-US" b="1" dirty="0" err="1"/>
              <a:t>như</a:t>
            </a:r>
            <a:r>
              <a:rPr lang="en-US" b="1" dirty="0"/>
              <a:t> </a:t>
            </a:r>
            <a:r>
              <a:rPr lang="en-US" b="1" dirty="0" err="1"/>
              <a:t>thế</a:t>
            </a:r>
            <a:r>
              <a:rPr lang="en-US" b="1" dirty="0"/>
              <a:t> nào? (</a:t>
            </a:r>
            <a:r>
              <a:rPr lang="en-US" b="1" dirty="0" err="1"/>
              <a:t>kiến</a:t>
            </a:r>
            <a:r>
              <a:rPr lang="en-US" b="1" dirty="0"/>
              <a:t> </a:t>
            </a:r>
            <a:r>
              <a:rPr lang="en-US" b="1" dirty="0" err="1"/>
              <a:t>thức</a:t>
            </a:r>
            <a:r>
              <a:rPr lang="en-US" b="1" dirty="0"/>
              <a:t>, </a:t>
            </a:r>
            <a:r>
              <a:rPr lang="en-US" b="1" dirty="0" err="1"/>
              <a:t>năng</a:t>
            </a:r>
            <a:r>
              <a:rPr lang="en-US" b="1" dirty="0"/>
              <a:t> </a:t>
            </a:r>
            <a:r>
              <a:rPr lang="en-US" b="1" dirty="0" err="1"/>
              <a:t>lực</a:t>
            </a:r>
            <a:r>
              <a:rPr lang="en-US" b="1" dirty="0"/>
              <a:t>, </a:t>
            </a:r>
            <a:r>
              <a:rPr lang="en-US" b="1" dirty="0" err="1"/>
              <a:t>phẩm</a:t>
            </a:r>
            <a:r>
              <a:rPr lang="en-US" b="1" dirty="0"/>
              <a:t> </a:t>
            </a:r>
            <a:r>
              <a:rPr lang="en-US" b="1" dirty="0" err="1"/>
              <a:t>chất</a:t>
            </a:r>
            <a:r>
              <a:rPr lang="en-US" b="1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AAD607-3CC2-AB70-0F85-8B589298853D}"/>
              </a:ext>
            </a:extLst>
          </p:cNvPr>
          <p:cNvSpPr txBox="1">
            <a:spLocks/>
          </p:cNvSpPr>
          <p:nvPr/>
        </p:nvSpPr>
        <p:spPr>
          <a:xfrm>
            <a:off x="425916" y="1075763"/>
            <a:ext cx="10294619" cy="3707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NL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NL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NL 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NL e, b 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NL a, c 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và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344A2B-E643-3712-D915-6A3793FE1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16" y="4158235"/>
            <a:ext cx="10582102" cy="125020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CEFE4C-EB8A-214E-2EEA-499347F3B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17" y="5523501"/>
            <a:ext cx="10582102" cy="1255001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9B83A4-5348-E683-89CE-E9FD11C6D9CB}"/>
              </a:ext>
            </a:extLst>
          </p:cNvPr>
          <p:cNvSpPr txBox="1"/>
          <p:nvPr/>
        </p:nvSpPr>
        <p:spPr>
          <a:xfrm>
            <a:off x="2845164" y="2936557"/>
            <a:ext cx="28718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Giao </a:t>
            </a:r>
            <a:r>
              <a:rPr lang="en-US" sz="2600" dirty="0" err="1"/>
              <a:t>tiếp</a:t>
            </a:r>
            <a:r>
              <a:rPr lang="en-US" sz="2600" dirty="0"/>
              <a:t>, </a:t>
            </a:r>
            <a:r>
              <a:rPr lang="en-US" sz="2600" dirty="0" err="1"/>
              <a:t>hợp</a:t>
            </a:r>
            <a:r>
              <a:rPr lang="en-US" sz="2600" dirty="0"/>
              <a:t> </a:t>
            </a:r>
            <a:r>
              <a:rPr lang="en-US" sz="2600" dirty="0" err="1"/>
              <a:t>tác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4783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64971A-68AA-1916-B761-B4CCA7AE5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65B010E-ED32-9EAC-D382-A190DD9F0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11" y="316006"/>
            <a:ext cx="9111018" cy="753991"/>
          </a:xfrm>
        </p:spPr>
        <p:txBody>
          <a:bodyPr/>
          <a:lstStyle/>
          <a:p>
            <a:r>
              <a:rPr lang="en-US" b="1" dirty="0" err="1"/>
              <a:t>Soạn</a:t>
            </a:r>
            <a:r>
              <a:rPr lang="en-US" b="1" dirty="0"/>
              <a:t> I. </a:t>
            </a:r>
            <a:r>
              <a:rPr lang="en-US" b="1" dirty="0" err="1"/>
              <a:t>Mục</a:t>
            </a:r>
            <a:r>
              <a:rPr lang="en-US" b="1" dirty="0"/>
              <a:t> </a:t>
            </a:r>
            <a:r>
              <a:rPr lang="en-US" b="1" dirty="0" err="1"/>
              <a:t>tiêu</a:t>
            </a:r>
            <a:r>
              <a:rPr lang="en-US" b="1" dirty="0"/>
              <a:t> - </a:t>
            </a:r>
            <a:r>
              <a:rPr lang="en-US" b="1" dirty="0" err="1"/>
              <a:t>dựa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CT 2018, SGK, SGV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47A742-F5C6-4D4F-B459-720429D61B12}"/>
              </a:ext>
            </a:extLst>
          </p:cNvPr>
          <p:cNvSpPr txBox="1"/>
          <p:nvPr/>
        </p:nvSpPr>
        <p:spPr>
          <a:xfrm>
            <a:off x="1438835" y="1432112"/>
            <a:ext cx="10307170" cy="4735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540385">
              <a:lnSpc>
                <a:spcPct val="107000"/>
              </a:lnSpc>
              <a:spcAft>
                <a:spcPts val="800"/>
              </a:spcAft>
            </a:pPr>
            <a:r>
              <a:rPr lang="en-US" sz="1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1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1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1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NL </a:t>
            </a:r>
            <a:r>
              <a:rPr lang="en-US" sz="1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NL nào (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/>
              <a:t>Theo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: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b="1" dirty="0"/>
              <a:t>       </a:t>
            </a:r>
            <a:r>
              <a:rPr lang="en-US" b="1" dirty="0" err="1"/>
              <a:t>Loại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và ở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nào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NL tin </a:t>
            </a:r>
            <a:r>
              <a:rPr lang="en-US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			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nào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Nla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NLb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NLc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NLd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Nle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NL tin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Biểu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hiện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cụ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	          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5A7FDC-4E7A-AA86-4E45-414EF5DBA838}"/>
              </a:ext>
            </a:extLst>
          </p:cNvPr>
          <p:cNvSpPr txBox="1">
            <a:spLocks/>
          </p:cNvSpPr>
          <p:nvPr/>
        </p:nvSpPr>
        <p:spPr>
          <a:xfrm>
            <a:off x="2377734" y="4025884"/>
            <a:ext cx="3991691" cy="85388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200"/>
              </a:lnSpc>
              <a:spcAft>
                <a:spcPts val="1200"/>
              </a:spcAft>
              <a:buNone/>
            </a:pPr>
            <a:r>
              <a:rPr lang="en-US" sz="7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7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7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7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NL </a:t>
            </a:r>
            <a:r>
              <a:rPr lang="en-US" sz="7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7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7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ts val="1200"/>
              </a:lnSpc>
              <a:spcAft>
                <a:spcPts val="1200"/>
              </a:spcAft>
              <a:buNone/>
            </a:pPr>
            <a:r>
              <a:rPr lang="en-US" sz="7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7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7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7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18F13BB4-1AD9-36A1-9AAC-40767B6597AF}"/>
              </a:ext>
            </a:extLst>
          </p:cNvPr>
          <p:cNvSpPr/>
          <p:nvPr/>
        </p:nvSpPr>
        <p:spPr>
          <a:xfrm>
            <a:off x="5361126" y="4026294"/>
            <a:ext cx="342901" cy="578620"/>
          </a:xfrm>
          <a:prstGeom prst="rightBrace">
            <a:avLst>
              <a:gd name="adj1" fmla="val 16093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080CC3-70D4-1AF9-37FD-B26AA0D7D84E}"/>
              </a:ext>
            </a:extLst>
          </p:cNvPr>
          <p:cNvSpPr txBox="1"/>
          <p:nvPr/>
        </p:nvSpPr>
        <p:spPr>
          <a:xfrm>
            <a:off x="5704027" y="4116554"/>
            <a:ext cx="3939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</a:rPr>
              <a:t>Lựa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err="1">
                <a:solidFill>
                  <a:srgbClr val="0000FF"/>
                </a:solidFill>
              </a:rPr>
              <a:t>chọn</a:t>
            </a:r>
            <a:r>
              <a:rPr lang="en-US" sz="1600" dirty="0">
                <a:solidFill>
                  <a:srgbClr val="0000FF"/>
                </a:solidFill>
              </a:rPr>
              <a:t> được NL </a:t>
            </a:r>
            <a:r>
              <a:rPr lang="en-US" sz="1600" dirty="0" err="1">
                <a:solidFill>
                  <a:srgbClr val="0000FF"/>
                </a:solidFill>
              </a:rPr>
              <a:t>thành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err="1">
                <a:solidFill>
                  <a:srgbClr val="0000FF"/>
                </a:solidFill>
              </a:rPr>
              <a:t>phần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err="1">
                <a:solidFill>
                  <a:srgbClr val="0000FF"/>
                </a:solidFill>
              </a:rPr>
              <a:t>của</a:t>
            </a:r>
            <a:r>
              <a:rPr lang="en-US" sz="1600" dirty="0">
                <a:solidFill>
                  <a:srgbClr val="0000FF"/>
                </a:solidFill>
              </a:rPr>
              <a:t> NL Tin </a:t>
            </a:r>
            <a:r>
              <a:rPr lang="en-US" sz="1600" dirty="0" err="1">
                <a:solidFill>
                  <a:srgbClr val="0000FF"/>
                </a:solidFill>
              </a:rPr>
              <a:t>học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11A24093-1F69-5475-FD2F-1D2B4D6D367A}"/>
              </a:ext>
            </a:extLst>
          </p:cNvPr>
          <p:cNvSpPr/>
          <p:nvPr/>
        </p:nvSpPr>
        <p:spPr>
          <a:xfrm>
            <a:off x="6407598" y="3864304"/>
            <a:ext cx="303687" cy="323159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Curved Left 16">
            <a:extLst>
              <a:ext uri="{FF2B5EF4-FFF2-40B4-BE49-F238E27FC236}">
                <a16:creationId xmlns:a16="http://schemas.microsoft.com/office/drawing/2014/main" id="{EA12B2EF-D808-44E6-B760-71229B4CF592}"/>
              </a:ext>
            </a:extLst>
          </p:cNvPr>
          <p:cNvSpPr/>
          <p:nvPr/>
        </p:nvSpPr>
        <p:spPr>
          <a:xfrm rot="11463607">
            <a:off x="739401" y="2634694"/>
            <a:ext cx="746843" cy="2522068"/>
          </a:xfrm>
          <a:prstGeom prst="curvedLeftArrow">
            <a:avLst>
              <a:gd name="adj1" fmla="val 25000"/>
              <a:gd name="adj2" fmla="val 47332"/>
              <a:gd name="adj3" fmla="val 27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Curved Up 17">
            <a:extLst>
              <a:ext uri="{FF2B5EF4-FFF2-40B4-BE49-F238E27FC236}">
                <a16:creationId xmlns:a16="http://schemas.microsoft.com/office/drawing/2014/main" id="{D2ED955C-CB0A-EFA8-6899-0FA657FB00A2}"/>
              </a:ext>
            </a:extLst>
          </p:cNvPr>
          <p:cNvSpPr/>
          <p:nvPr/>
        </p:nvSpPr>
        <p:spPr>
          <a:xfrm rot="15643332">
            <a:off x="3537587" y="4898497"/>
            <a:ext cx="912805" cy="82356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3C6B79-E33F-893F-23E6-8C70892EBBB5}"/>
              </a:ext>
            </a:extLst>
          </p:cNvPr>
          <p:cNvSpPr txBox="1"/>
          <p:nvPr/>
        </p:nvSpPr>
        <p:spPr>
          <a:xfrm>
            <a:off x="4461197" y="4888347"/>
            <a:ext cx="5909310" cy="646331"/>
          </a:xfrm>
          <a:custGeom>
            <a:avLst/>
            <a:gdLst>
              <a:gd name="connsiteX0" fmla="*/ 0 w 5909310"/>
              <a:gd name="connsiteY0" fmla="*/ 0 h 646331"/>
              <a:gd name="connsiteX1" fmla="*/ 709117 w 5909310"/>
              <a:gd name="connsiteY1" fmla="*/ 0 h 646331"/>
              <a:gd name="connsiteX2" fmla="*/ 1300048 w 5909310"/>
              <a:gd name="connsiteY2" fmla="*/ 0 h 646331"/>
              <a:gd name="connsiteX3" fmla="*/ 1831886 w 5909310"/>
              <a:gd name="connsiteY3" fmla="*/ 0 h 646331"/>
              <a:gd name="connsiteX4" fmla="*/ 2422817 w 5909310"/>
              <a:gd name="connsiteY4" fmla="*/ 0 h 646331"/>
              <a:gd name="connsiteX5" fmla="*/ 2954655 w 5909310"/>
              <a:gd name="connsiteY5" fmla="*/ 0 h 646331"/>
              <a:gd name="connsiteX6" fmla="*/ 3368307 w 5909310"/>
              <a:gd name="connsiteY6" fmla="*/ 0 h 646331"/>
              <a:gd name="connsiteX7" fmla="*/ 4077424 w 5909310"/>
              <a:gd name="connsiteY7" fmla="*/ 0 h 646331"/>
              <a:gd name="connsiteX8" fmla="*/ 4550169 w 5909310"/>
              <a:gd name="connsiteY8" fmla="*/ 0 h 646331"/>
              <a:gd name="connsiteX9" fmla="*/ 5022914 w 5909310"/>
              <a:gd name="connsiteY9" fmla="*/ 0 h 646331"/>
              <a:gd name="connsiteX10" fmla="*/ 5909310 w 5909310"/>
              <a:gd name="connsiteY10" fmla="*/ 0 h 646331"/>
              <a:gd name="connsiteX11" fmla="*/ 5909310 w 5909310"/>
              <a:gd name="connsiteY11" fmla="*/ 303776 h 646331"/>
              <a:gd name="connsiteX12" fmla="*/ 5909310 w 5909310"/>
              <a:gd name="connsiteY12" fmla="*/ 646331 h 646331"/>
              <a:gd name="connsiteX13" fmla="*/ 5377472 w 5909310"/>
              <a:gd name="connsiteY13" fmla="*/ 646331 h 646331"/>
              <a:gd name="connsiteX14" fmla="*/ 4904727 w 5909310"/>
              <a:gd name="connsiteY14" fmla="*/ 646331 h 646331"/>
              <a:gd name="connsiteX15" fmla="*/ 4313796 w 5909310"/>
              <a:gd name="connsiteY15" fmla="*/ 646331 h 646331"/>
              <a:gd name="connsiteX16" fmla="*/ 3781958 w 5909310"/>
              <a:gd name="connsiteY16" fmla="*/ 646331 h 646331"/>
              <a:gd name="connsiteX17" fmla="*/ 3368307 w 5909310"/>
              <a:gd name="connsiteY17" fmla="*/ 646331 h 646331"/>
              <a:gd name="connsiteX18" fmla="*/ 2777376 w 5909310"/>
              <a:gd name="connsiteY18" fmla="*/ 646331 h 646331"/>
              <a:gd name="connsiteX19" fmla="*/ 2127352 w 5909310"/>
              <a:gd name="connsiteY19" fmla="*/ 646331 h 646331"/>
              <a:gd name="connsiteX20" fmla="*/ 1654607 w 5909310"/>
              <a:gd name="connsiteY20" fmla="*/ 646331 h 646331"/>
              <a:gd name="connsiteX21" fmla="*/ 1063676 w 5909310"/>
              <a:gd name="connsiteY21" fmla="*/ 646331 h 646331"/>
              <a:gd name="connsiteX22" fmla="*/ 0 w 5909310"/>
              <a:gd name="connsiteY22" fmla="*/ 646331 h 646331"/>
              <a:gd name="connsiteX23" fmla="*/ 0 w 5909310"/>
              <a:gd name="connsiteY23" fmla="*/ 310239 h 646331"/>
              <a:gd name="connsiteX24" fmla="*/ 0 w 5909310"/>
              <a:gd name="connsiteY2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909310" h="646331" extrusionOk="0">
                <a:moveTo>
                  <a:pt x="0" y="0"/>
                </a:moveTo>
                <a:cubicBezTo>
                  <a:pt x="274441" y="-36106"/>
                  <a:pt x="522652" y="83144"/>
                  <a:pt x="709117" y="0"/>
                </a:cubicBezTo>
                <a:cubicBezTo>
                  <a:pt x="895582" y="-83144"/>
                  <a:pt x="1068395" y="70306"/>
                  <a:pt x="1300048" y="0"/>
                </a:cubicBezTo>
                <a:cubicBezTo>
                  <a:pt x="1531701" y="-70306"/>
                  <a:pt x="1631519" y="59653"/>
                  <a:pt x="1831886" y="0"/>
                </a:cubicBezTo>
                <a:cubicBezTo>
                  <a:pt x="2032253" y="-59653"/>
                  <a:pt x="2286232" y="59588"/>
                  <a:pt x="2422817" y="0"/>
                </a:cubicBezTo>
                <a:cubicBezTo>
                  <a:pt x="2559402" y="-59588"/>
                  <a:pt x="2801687" y="39793"/>
                  <a:pt x="2954655" y="0"/>
                </a:cubicBezTo>
                <a:cubicBezTo>
                  <a:pt x="3107623" y="-39793"/>
                  <a:pt x="3246556" y="8010"/>
                  <a:pt x="3368307" y="0"/>
                </a:cubicBezTo>
                <a:cubicBezTo>
                  <a:pt x="3490058" y="-8010"/>
                  <a:pt x="3902970" y="39395"/>
                  <a:pt x="4077424" y="0"/>
                </a:cubicBezTo>
                <a:cubicBezTo>
                  <a:pt x="4251878" y="-39395"/>
                  <a:pt x="4359603" y="2098"/>
                  <a:pt x="4550169" y="0"/>
                </a:cubicBezTo>
                <a:cubicBezTo>
                  <a:pt x="4740736" y="-2098"/>
                  <a:pt x="4854883" y="28974"/>
                  <a:pt x="5022914" y="0"/>
                </a:cubicBezTo>
                <a:cubicBezTo>
                  <a:pt x="5190946" y="-28974"/>
                  <a:pt x="5495456" y="77271"/>
                  <a:pt x="5909310" y="0"/>
                </a:cubicBezTo>
                <a:cubicBezTo>
                  <a:pt x="5934484" y="151459"/>
                  <a:pt x="5898439" y="191806"/>
                  <a:pt x="5909310" y="303776"/>
                </a:cubicBezTo>
                <a:cubicBezTo>
                  <a:pt x="5920181" y="415746"/>
                  <a:pt x="5889869" y="572081"/>
                  <a:pt x="5909310" y="646331"/>
                </a:cubicBezTo>
                <a:cubicBezTo>
                  <a:pt x="5731970" y="693937"/>
                  <a:pt x="5608921" y="633819"/>
                  <a:pt x="5377472" y="646331"/>
                </a:cubicBezTo>
                <a:cubicBezTo>
                  <a:pt x="5146023" y="658843"/>
                  <a:pt x="5122515" y="636075"/>
                  <a:pt x="4904727" y="646331"/>
                </a:cubicBezTo>
                <a:cubicBezTo>
                  <a:pt x="4686940" y="656587"/>
                  <a:pt x="4534742" y="644118"/>
                  <a:pt x="4313796" y="646331"/>
                </a:cubicBezTo>
                <a:cubicBezTo>
                  <a:pt x="4092850" y="648544"/>
                  <a:pt x="4023922" y="622101"/>
                  <a:pt x="3781958" y="646331"/>
                </a:cubicBezTo>
                <a:cubicBezTo>
                  <a:pt x="3539994" y="670561"/>
                  <a:pt x="3566918" y="609793"/>
                  <a:pt x="3368307" y="646331"/>
                </a:cubicBezTo>
                <a:cubicBezTo>
                  <a:pt x="3169696" y="682869"/>
                  <a:pt x="3001189" y="636460"/>
                  <a:pt x="2777376" y="646331"/>
                </a:cubicBezTo>
                <a:cubicBezTo>
                  <a:pt x="2553563" y="656202"/>
                  <a:pt x="2283301" y="575148"/>
                  <a:pt x="2127352" y="646331"/>
                </a:cubicBezTo>
                <a:cubicBezTo>
                  <a:pt x="1971403" y="717514"/>
                  <a:pt x="1791518" y="629345"/>
                  <a:pt x="1654607" y="646331"/>
                </a:cubicBezTo>
                <a:cubicBezTo>
                  <a:pt x="1517696" y="663317"/>
                  <a:pt x="1301975" y="576678"/>
                  <a:pt x="1063676" y="646331"/>
                </a:cubicBezTo>
                <a:cubicBezTo>
                  <a:pt x="825377" y="715984"/>
                  <a:pt x="460662" y="622343"/>
                  <a:pt x="0" y="646331"/>
                </a:cubicBezTo>
                <a:cubicBezTo>
                  <a:pt x="-8402" y="569330"/>
                  <a:pt x="1779" y="411825"/>
                  <a:pt x="0" y="310239"/>
                </a:cubicBezTo>
                <a:cubicBezTo>
                  <a:pt x="-1779" y="208653"/>
                  <a:pt x="19236" y="116870"/>
                  <a:pt x="0" y="0"/>
                </a:cubicBezTo>
                <a:close/>
              </a:path>
            </a:pathLst>
          </a:custGeom>
          <a:noFill/>
          <a:ln w="127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5071437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Chính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là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mục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tiêu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của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học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(HS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làm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được gì)</a:t>
            </a:r>
          </a:p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Lấy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mục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tiêu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học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điền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vào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biểu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hiện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cụ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của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NL tin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học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2109D3E8-FD76-A2C5-6A78-0D474439B670}"/>
              </a:ext>
            </a:extLst>
          </p:cNvPr>
          <p:cNvSpPr/>
          <p:nvPr/>
        </p:nvSpPr>
        <p:spPr>
          <a:xfrm>
            <a:off x="6381746" y="2771814"/>
            <a:ext cx="303687" cy="645249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5433CB4-726C-45E8-3CF1-8BF166E61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585" y="2505731"/>
            <a:ext cx="3557330" cy="1071024"/>
          </a:xfrm>
          <a:custGeom>
            <a:avLst/>
            <a:gdLst>
              <a:gd name="connsiteX0" fmla="*/ 0 w 3557330"/>
              <a:gd name="connsiteY0" fmla="*/ 0 h 1071024"/>
              <a:gd name="connsiteX1" fmla="*/ 592888 w 3557330"/>
              <a:gd name="connsiteY1" fmla="*/ 0 h 1071024"/>
              <a:gd name="connsiteX2" fmla="*/ 1221350 w 3557330"/>
              <a:gd name="connsiteY2" fmla="*/ 0 h 1071024"/>
              <a:gd name="connsiteX3" fmla="*/ 1778665 w 3557330"/>
              <a:gd name="connsiteY3" fmla="*/ 0 h 1071024"/>
              <a:gd name="connsiteX4" fmla="*/ 2442700 w 3557330"/>
              <a:gd name="connsiteY4" fmla="*/ 0 h 1071024"/>
              <a:gd name="connsiteX5" fmla="*/ 3035588 w 3557330"/>
              <a:gd name="connsiteY5" fmla="*/ 0 h 1071024"/>
              <a:gd name="connsiteX6" fmla="*/ 3557330 w 3557330"/>
              <a:gd name="connsiteY6" fmla="*/ 0 h 1071024"/>
              <a:gd name="connsiteX7" fmla="*/ 3557330 w 3557330"/>
              <a:gd name="connsiteY7" fmla="*/ 514092 h 1071024"/>
              <a:gd name="connsiteX8" fmla="*/ 3557330 w 3557330"/>
              <a:gd name="connsiteY8" fmla="*/ 1071024 h 1071024"/>
              <a:gd name="connsiteX9" fmla="*/ 3071162 w 3557330"/>
              <a:gd name="connsiteY9" fmla="*/ 1071024 h 1071024"/>
              <a:gd name="connsiteX10" fmla="*/ 2407127 w 3557330"/>
              <a:gd name="connsiteY10" fmla="*/ 1071024 h 1071024"/>
              <a:gd name="connsiteX11" fmla="*/ 1849812 w 3557330"/>
              <a:gd name="connsiteY11" fmla="*/ 1071024 h 1071024"/>
              <a:gd name="connsiteX12" fmla="*/ 1185777 w 3557330"/>
              <a:gd name="connsiteY12" fmla="*/ 1071024 h 1071024"/>
              <a:gd name="connsiteX13" fmla="*/ 592888 w 3557330"/>
              <a:gd name="connsiteY13" fmla="*/ 1071024 h 1071024"/>
              <a:gd name="connsiteX14" fmla="*/ 0 w 3557330"/>
              <a:gd name="connsiteY14" fmla="*/ 1071024 h 1071024"/>
              <a:gd name="connsiteX15" fmla="*/ 0 w 3557330"/>
              <a:gd name="connsiteY15" fmla="*/ 567643 h 1071024"/>
              <a:gd name="connsiteX16" fmla="*/ 0 w 3557330"/>
              <a:gd name="connsiteY16" fmla="*/ 0 h 107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57330" h="1071024" fill="none" extrusionOk="0">
                <a:moveTo>
                  <a:pt x="0" y="0"/>
                </a:moveTo>
                <a:cubicBezTo>
                  <a:pt x="180507" y="-40144"/>
                  <a:pt x="474284" y="21286"/>
                  <a:pt x="592888" y="0"/>
                </a:cubicBezTo>
                <a:cubicBezTo>
                  <a:pt x="711492" y="-21286"/>
                  <a:pt x="1002304" y="48239"/>
                  <a:pt x="1221350" y="0"/>
                </a:cubicBezTo>
                <a:cubicBezTo>
                  <a:pt x="1440396" y="-48239"/>
                  <a:pt x="1590034" y="66603"/>
                  <a:pt x="1778665" y="0"/>
                </a:cubicBezTo>
                <a:cubicBezTo>
                  <a:pt x="1967296" y="-66603"/>
                  <a:pt x="2150189" y="30156"/>
                  <a:pt x="2442700" y="0"/>
                </a:cubicBezTo>
                <a:cubicBezTo>
                  <a:pt x="2735212" y="-30156"/>
                  <a:pt x="2849514" y="1827"/>
                  <a:pt x="3035588" y="0"/>
                </a:cubicBezTo>
                <a:cubicBezTo>
                  <a:pt x="3221662" y="-1827"/>
                  <a:pt x="3343809" y="30079"/>
                  <a:pt x="3557330" y="0"/>
                </a:cubicBezTo>
                <a:cubicBezTo>
                  <a:pt x="3586193" y="246885"/>
                  <a:pt x="3535663" y="343551"/>
                  <a:pt x="3557330" y="514092"/>
                </a:cubicBezTo>
                <a:cubicBezTo>
                  <a:pt x="3578997" y="684633"/>
                  <a:pt x="3532651" y="943340"/>
                  <a:pt x="3557330" y="1071024"/>
                </a:cubicBezTo>
                <a:cubicBezTo>
                  <a:pt x="3331697" y="1111836"/>
                  <a:pt x="3299026" y="1022261"/>
                  <a:pt x="3071162" y="1071024"/>
                </a:cubicBezTo>
                <a:cubicBezTo>
                  <a:pt x="2843298" y="1119787"/>
                  <a:pt x="2664080" y="1035450"/>
                  <a:pt x="2407127" y="1071024"/>
                </a:cubicBezTo>
                <a:cubicBezTo>
                  <a:pt x="2150175" y="1106598"/>
                  <a:pt x="2065305" y="1069794"/>
                  <a:pt x="1849812" y="1071024"/>
                </a:cubicBezTo>
                <a:cubicBezTo>
                  <a:pt x="1634319" y="1072254"/>
                  <a:pt x="1331202" y="1027431"/>
                  <a:pt x="1185777" y="1071024"/>
                </a:cubicBezTo>
                <a:cubicBezTo>
                  <a:pt x="1040352" y="1114617"/>
                  <a:pt x="758599" y="1046554"/>
                  <a:pt x="592888" y="1071024"/>
                </a:cubicBezTo>
                <a:cubicBezTo>
                  <a:pt x="427177" y="1095494"/>
                  <a:pt x="151764" y="1054849"/>
                  <a:pt x="0" y="1071024"/>
                </a:cubicBezTo>
                <a:cubicBezTo>
                  <a:pt x="-9490" y="955479"/>
                  <a:pt x="6937" y="717757"/>
                  <a:pt x="0" y="567643"/>
                </a:cubicBezTo>
                <a:cubicBezTo>
                  <a:pt x="-6937" y="417529"/>
                  <a:pt x="55169" y="281221"/>
                  <a:pt x="0" y="0"/>
                </a:cubicBezTo>
                <a:close/>
              </a:path>
              <a:path w="3557330" h="1071024" stroke="0" extrusionOk="0">
                <a:moveTo>
                  <a:pt x="0" y="0"/>
                </a:moveTo>
                <a:cubicBezTo>
                  <a:pt x="184417" y="-56635"/>
                  <a:pt x="361884" y="39934"/>
                  <a:pt x="486168" y="0"/>
                </a:cubicBezTo>
                <a:cubicBezTo>
                  <a:pt x="610452" y="-39934"/>
                  <a:pt x="894680" y="45987"/>
                  <a:pt x="1007910" y="0"/>
                </a:cubicBezTo>
                <a:cubicBezTo>
                  <a:pt x="1121140" y="-45987"/>
                  <a:pt x="1298348" y="37962"/>
                  <a:pt x="1529652" y="0"/>
                </a:cubicBezTo>
                <a:cubicBezTo>
                  <a:pt x="1760956" y="-37962"/>
                  <a:pt x="1927000" y="28837"/>
                  <a:pt x="2051394" y="0"/>
                </a:cubicBezTo>
                <a:cubicBezTo>
                  <a:pt x="2175788" y="-28837"/>
                  <a:pt x="2434221" y="38352"/>
                  <a:pt x="2644282" y="0"/>
                </a:cubicBezTo>
                <a:cubicBezTo>
                  <a:pt x="2854343" y="-38352"/>
                  <a:pt x="3163386" y="93739"/>
                  <a:pt x="3557330" y="0"/>
                </a:cubicBezTo>
                <a:cubicBezTo>
                  <a:pt x="3621582" y="256732"/>
                  <a:pt x="3499631" y="394850"/>
                  <a:pt x="3557330" y="546222"/>
                </a:cubicBezTo>
                <a:cubicBezTo>
                  <a:pt x="3615029" y="697594"/>
                  <a:pt x="3513774" y="924193"/>
                  <a:pt x="3557330" y="1071024"/>
                </a:cubicBezTo>
                <a:cubicBezTo>
                  <a:pt x="3429717" y="1102055"/>
                  <a:pt x="3228268" y="1020958"/>
                  <a:pt x="3071162" y="1071024"/>
                </a:cubicBezTo>
                <a:cubicBezTo>
                  <a:pt x="2914056" y="1121090"/>
                  <a:pt x="2645165" y="999368"/>
                  <a:pt x="2442700" y="1071024"/>
                </a:cubicBezTo>
                <a:cubicBezTo>
                  <a:pt x="2240235" y="1142680"/>
                  <a:pt x="2118420" y="1050232"/>
                  <a:pt x="1885385" y="1071024"/>
                </a:cubicBezTo>
                <a:cubicBezTo>
                  <a:pt x="1652351" y="1091816"/>
                  <a:pt x="1555714" y="1016339"/>
                  <a:pt x="1363643" y="1071024"/>
                </a:cubicBezTo>
                <a:cubicBezTo>
                  <a:pt x="1171572" y="1125709"/>
                  <a:pt x="972707" y="1054521"/>
                  <a:pt x="841901" y="1071024"/>
                </a:cubicBezTo>
                <a:cubicBezTo>
                  <a:pt x="711095" y="1087527"/>
                  <a:pt x="189140" y="983656"/>
                  <a:pt x="0" y="1071024"/>
                </a:cubicBezTo>
                <a:cubicBezTo>
                  <a:pt x="-60601" y="872274"/>
                  <a:pt x="48923" y="691260"/>
                  <a:pt x="0" y="535512"/>
                </a:cubicBezTo>
                <a:cubicBezTo>
                  <a:pt x="-48923" y="379764"/>
                  <a:pt x="35307" y="174699"/>
                  <a:pt x="0" y="0"/>
                </a:cubicBezTo>
                <a:close/>
              </a:path>
            </a:pathLst>
          </a:custGeom>
          <a:ln w="127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42415224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27" name="Plus Sign 26">
            <a:extLst>
              <a:ext uri="{FF2B5EF4-FFF2-40B4-BE49-F238E27FC236}">
                <a16:creationId xmlns:a16="http://schemas.microsoft.com/office/drawing/2014/main" id="{B006294C-A45D-A655-BBD0-A83541DD63B0}"/>
              </a:ext>
            </a:extLst>
          </p:cNvPr>
          <p:cNvSpPr/>
          <p:nvPr/>
        </p:nvSpPr>
        <p:spPr>
          <a:xfrm>
            <a:off x="5788959" y="2918008"/>
            <a:ext cx="376517" cy="31635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90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A294-444C-64D3-F442-9BFD60ED6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 HỌA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KHBD)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9BD0A0-52F7-AA73-3DAA-F863BDAFC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7066FF-48B2-23F2-9E12-0F2869AE7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609" y="1510294"/>
            <a:ext cx="8716591" cy="1409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F74F71-A083-3864-4F92-A5B0656E5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609" y="3335828"/>
            <a:ext cx="8716591" cy="328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83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0D653-F7DC-628A-74F8-E7F63242F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Soạn</a:t>
            </a:r>
            <a:r>
              <a:rPr lang="en-US" b="1" dirty="0"/>
              <a:t> I. </a:t>
            </a:r>
            <a:r>
              <a:rPr lang="en-US" b="1" dirty="0" err="1"/>
              <a:t>Mục</a:t>
            </a:r>
            <a:r>
              <a:rPr lang="en-US" b="1" dirty="0"/>
              <a:t> </a:t>
            </a:r>
            <a:r>
              <a:rPr lang="en-US" b="1" dirty="0" err="1"/>
              <a:t>tiêu</a:t>
            </a:r>
            <a:r>
              <a:rPr lang="en-US" b="1" dirty="0"/>
              <a:t> – Minh </a:t>
            </a:r>
            <a:r>
              <a:rPr lang="en-US" b="1" dirty="0" err="1"/>
              <a:t>họa</a:t>
            </a:r>
            <a:r>
              <a:rPr lang="en-US" b="1" dirty="0"/>
              <a:t> (</a:t>
            </a:r>
            <a:r>
              <a:rPr lang="en-US" b="1" dirty="0" err="1"/>
              <a:t>bài</a:t>
            </a:r>
            <a:r>
              <a:rPr lang="en-US" b="1" dirty="0"/>
              <a:t> 1 </a:t>
            </a:r>
            <a:r>
              <a:rPr lang="en-US" b="1" dirty="0" err="1"/>
              <a:t>chủ</a:t>
            </a:r>
            <a:r>
              <a:rPr lang="en-US" b="1" dirty="0"/>
              <a:t> </a:t>
            </a:r>
            <a:r>
              <a:rPr lang="en-US" b="1" dirty="0" err="1"/>
              <a:t>đề</a:t>
            </a:r>
            <a:r>
              <a:rPr lang="en-US" b="1" dirty="0"/>
              <a:t> A)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3BAC26-C683-9DE3-D68C-BA7B5ACC0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47730-898D-DA88-5498-9C2C241F2984}"/>
              </a:ext>
            </a:extLst>
          </p:cNvPr>
          <p:cNvSpPr txBox="1"/>
          <p:nvPr/>
        </p:nvSpPr>
        <p:spPr>
          <a:xfrm>
            <a:off x="353705" y="5742894"/>
            <a:ext cx="1087458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</a:rPr>
              <a:t>Biểu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hiện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cụ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thể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của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năng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lực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chung</a:t>
            </a:r>
            <a:r>
              <a:rPr lang="en-US" sz="2000" b="1" dirty="0">
                <a:solidFill>
                  <a:srgbClr val="C00000"/>
                </a:solidFill>
              </a:rPr>
              <a:t> (</a:t>
            </a:r>
            <a:r>
              <a:rPr lang="en-US" sz="2000" b="1" dirty="0" err="1">
                <a:solidFill>
                  <a:srgbClr val="C00000"/>
                </a:solidFill>
              </a:rPr>
              <a:t>đưa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vào</a:t>
            </a:r>
            <a:r>
              <a:rPr lang="en-US" sz="2000" b="1" dirty="0">
                <a:solidFill>
                  <a:srgbClr val="C00000"/>
                </a:solidFill>
              </a:rPr>
              <a:t> KHBD):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ngắn</a:t>
            </a:r>
            <a:r>
              <a:rPr lang="en-US" sz="2000" dirty="0"/>
              <a:t> </a:t>
            </a:r>
            <a:r>
              <a:rPr lang="en-US" sz="2000" dirty="0" err="1"/>
              <a:t>gọn</a:t>
            </a:r>
            <a:r>
              <a:rPr lang="en-US" sz="2000" dirty="0"/>
              <a:t>, </a:t>
            </a:r>
            <a:r>
              <a:rPr lang="en-US" sz="2000" dirty="0" err="1"/>
              <a:t>xem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CT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NL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D4C713-CF22-FF3F-E40A-FFC3D59CC5C7}"/>
              </a:ext>
            </a:extLst>
          </p:cNvPr>
          <p:cNvSpPr txBox="1"/>
          <p:nvPr/>
        </p:nvSpPr>
        <p:spPr>
          <a:xfrm>
            <a:off x="353705" y="964593"/>
            <a:ext cx="11031470" cy="198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</a:rPr>
              <a:t>Năng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lực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chung</a:t>
            </a:r>
            <a:r>
              <a:rPr lang="en-US" sz="2400" b="1" dirty="0">
                <a:solidFill>
                  <a:srgbClr val="C00000"/>
                </a:solidFill>
              </a:rPr>
              <a:t> (</a:t>
            </a:r>
            <a:r>
              <a:rPr lang="en-US" sz="2400" b="1" dirty="0" err="1">
                <a:solidFill>
                  <a:srgbClr val="C00000"/>
                </a:solidFill>
              </a:rPr>
              <a:t>đưa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vào</a:t>
            </a:r>
            <a:r>
              <a:rPr lang="en-US" sz="2400" b="1" dirty="0">
                <a:solidFill>
                  <a:srgbClr val="C00000"/>
                </a:solidFill>
              </a:rPr>
              <a:t> KHBD) :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0070C0"/>
                </a:solidFill>
              </a:rPr>
              <a:t>loại</a:t>
            </a:r>
            <a:r>
              <a:rPr lang="en-US" sz="2000" dirty="0"/>
              <a:t> </a:t>
            </a:r>
            <a:r>
              <a:rPr lang="en-US" sz="2000" dirty="0" err="1"/>
              <a:t>hoạt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và ở </a:t>
            </a:r>
            <a:r>
              <a:rPr lang="en-US" sz="2000" dirty="0" err="1"/>
              <a:t>chủ</a:t>
            </a:r>
            <a:r>
              <a:rPr lang="en-US" sz="2000" dirty="0"/>
              <a:t> </a:t>
            </a:r>
            <a:r>
              <a:rPr lang="en-US" sz="2000" dirty="0" err="1"/>
              <a:t>đề</a:t>
            </a:r>
            <a:r>
              <a:rPr lang="en-US" sz="2000" dirty="0"/>
              <a:t> nào:   HS </a:t>
            </a:r>
            <a:r>
              <a:rPr lang="en-US" sz="2000" dirty="0" err="1"/>
              <a:t>đọc</a:t>
            </a:r>
            <a:r>
              <a:rPr lang="en-US" sz="2000" dirty="0"/>
              <a:t>/</a:t>
            </a:r>
            <a:r>
              <a:rPr lang="en-US" sz="2000" dirty="0" err="1"/>
              <a:t>xem</a:t>
            </a:r>
            <a:r>
              <a:rPr lang="en-US" sz="2000" dirty="0"/>
              <a:t>/</a:t>
            </a:r>
            <a:r>
              <a:rPr lang="en-US" sz="2000" dirty="0" err="1"/>
              <a:t>điền</a:t>
            </a:r>
            <a:r>
              <a:rPr lang="en-US" sz="2000" dirty="0"/>
              <a:t> </a:t>
            </a:r>
            <a:r>
              <a:rPr lang="en-US" sz="2000" dirty="0" err="1"/>
              <a:t>phiếu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hành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NL </a:t>
            </a:r>
            <a:r>
              <a:rPr lang="en-US" sz="2000" dirty="0" err="1">
                <a:solidFill>
                  <a:srgbClr val="FF0000"/>
                </a:solidFill>
                <a:sym typeface="Wingdings" panose="05000000000000000000" pitchFamily="2" charset="2"/>
              </a:rPr>
              <a:t>tự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Wingdings" panose="05000000000000000000" pitchFamily="2" charset="2"/>
              </a:rPr>
              <a:t>chủ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 và </a:t>
            </a:r>
            <a:r>
              <a:rPr lang="en-US" sz="2000" dirty="0" err="1">
                <a:solidFill>
                  <a:srgbClr val="FF0000"/>
                </a:solidFill>
                <a:sym typeface="Wingdings" panose="05000000000000000000" pitchFamily="2" charset="2"/>
              </a:rPr>
              <a:t>tự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Wingdings" panose="05000000000000000000" pitchFamily="2" charset="2"/>
              </a:rPr>
              <a:t>học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>
                <a:sym typeface="Wingdings" panose="05000000000000000000" pitchFamily="2" charset="2"/>
              </a:rPr>
              <a:t>Lấy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từ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mối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quan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hệ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giữa</a:t>
            </a:r>
            <a:r>
              <a:rPr lang="en-US" sz="2000" dirty="0">
                <a:sym typeface="Wingdings" panose="05000000000000000000" pitchFamily="2" charset="2"/>
              </a:rPr>
              <a:t> NL </a:t>
            </a:r>
            <a:r>
              <a:rPr lang="en-US" sz="2000" dirty="0" err="1">
                <a:sym typeface="Wingdings" panose="05000000000000000000" pitchFamily="2" charset="2"/>
              </a:rPr>
              <a:t>thành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phần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của</a:t>
            </a:r>
            <a:r>
              <a:rPr lang="en-US" sz="2000" dirty="0">
                <a:sym typeface="Wingdings" panose="05000000000000000000" pitchFamily="2" charset="2"/>
              </a:rPr>
              <a:t> NL tin </a:t>
            </a:r>
            <a:r>
              <a:rPr lang="en-US" sz="2000" dirty="0" err="1">
                <a:sym typeface="Wingdings" panose="05000000000000000000" pitchFamily="2" charset="2"/>
              </a:rPr>
              <a:t>học</a:t>
            </a:r>
            <a:r>
              <a:rPr lang="en-US" sz="2000" dirty="0">
                <a:sym typeface="Wingdings" panose="05000000000000000000" pitchFamily="2" charset="2"/>
              </a:rPr>
              <a:t> và NL </a:t>
            </a:r>
            <a:r>
              <a:rPr lang="en-US" sz="2000" dirty="0" err="1">
                <a:sym typeface="Wingdings" panose="05000000000000000000" pitchFamily="2" charset="2"/>
              </a:rPr>
              <a:t>chung</a:t>
            </a:r>
            <a:r>
              <a:rPr lang="en-US" sz="2000" dirty="0">
                <a:sym typeface="Wingdings" panose="05000000000000000000" pitchFamily="2" charset="2"/>
              </a:rPr>
              <a:t>: </a:t>
            </a:r>
            <a:r>
              <a:rPr lang="en-US" sz="2000" dirty="0"/>
              <a:t>  </a:t>
            </a:r>
            <a:r>
              <a:rPr lang="en-US" sz="2000" dirty="0" err="1">
                <a:solidFill>
                  <a:srgbClr val="FF0000"/>
                </a:solidFill>
              </a:rPr>
              <a:t>giải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quyết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vấn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đề</a:t>
            </a:r>
            <a:r>
              <a:rPr lang="en-US" sz="2000" dirty="0">
                <a:solidFill>
                  <a:srgbClr val="FF0000"/>
                </a:solidFill>
              </a:rPr>
              <a:t> và </a:t>
            </a:r>
            <a:r>
              <a:rPr lang="en-US" sz="2000" dirty="0" err="1">
                <a:solidFill>
                  <a:srgbClr val="FF0000"/>
                </a:solidFill>
              </a:rPr>
              <a:t>sáng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tạo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9D38C-2090-E3DD-5E7D-AED6C541F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30" y="3224220"/>
            <a:ext cx="7247965" cy="224266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83FB6C-B790-9C75-C2F6-2C84C4D5919B}"/>
              </a:ext>
            </a:extLst>
          </p:cNvPr>
          <p:cNvCxnSpPr>
            <a:cxnSpLocks/>
          </p:cNvCxnSpPr>
          <p:nvPr/>
        </p:nvCxnSpPr>
        <p:spPr>
          <a:xfrm>
            <a:off x="5204012" y="5015753"/>
            <a:ext cx="375172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A4E047-3520-8D43-3772-9B57985C9FF5}"/>
              </a:ext>
            </a:extLst>
          </p:cNvPr>
          <p:cNvCxnSpPr/>
          <p:nvPr/>
        </p:nvCxnSpPr>
        <p:spPr>
          <a:xfrm flipV="1">
            <a:off x="8942293" y="3065929"/>
            <a:ext cx="0" cy="19498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608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C4A426-4B18-F6BF-7CFD-B65DB0978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7E7931F0-127D-030C-23B3-FED8880CCC00}"/>
              </a:ext>
            </a:extLst>
          </p:cNvPr>
          <p:cNvSpPr/>
          <p:nvPr/>
        </p:nvSpPr>
        <p:spPr>
          <a:xfrm>
            <a:off x="8130392" y="2526689"/>
            <a:ext cx="908897" cy="2588559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860CA2-C36B-1C7B-89E1-F2079812FEE9}"/>
              </a:ext>
            </a:extLst>
          </p:cNvPr>
          <p:cNvSpPr txBox="1"/>
          <p:nvPr/>
        </p:nvSpPr>
        <p:spPr>
          <a:xfrm>
            <a:off x="9137634" y="3590135"/>
            <a:ext cx="1163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NLa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682491-6DD7-B071-3E71-CC181A850579}"/>
              </a:ext>
            </a:extLst>
          </p:cNvPr>
          <p:cNvSpPr txBox="1"/>
          <p:nvPr/>
        </p:nvSpPr>
        <p:spPr>
          <a:xfrm>
            <a:off x="353705" y="964593"/>
            <a:ext cx="10827524" cy="1058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</a:rPr>
              <a:t>Năng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lực</a:t>
            </a:r>
            <a:r>
              <a:rPr lang="en-US" sz="2400" b="1" dirty="0">
                <a:solidFill>
                  <a:srgbClr val="C00000"/>
                </a:solidFill>
              </a:rPr>
              <a:t> tin </a:t>
            </a:r>
            <a:r>
              <a:rPr lang="en-US" sz="2400" b="1" dirty="0" err="1">
                <a:solidFill>
                  <a:srgbClr val="C00000"/>
                </a:solidFill>
              </a:rPr>
              <a:t>học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thành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phần</a:t>
            </a:r>
            <a:r>
              <a:rPr lang="en-US" sz="2400" b="1" dirty="0">
                <a:solidFill>
                  <a:srgbClr val="C00000"/>
                </a:solidFill>
              </a:rPr>
              <a:t> nào </a:t>
            </a:r>
            <a:r>
              <a:rPr lang="en-US" sz="2400" b="1" dirty="0" err="1">
                <a:solidFill>
                  <a:srgbClr val="C00000"/>
                </a:solidFill>
              </a:rPr>
              <a:t>của</a:t>
            </a:r>
            <a:r>
              <a:rPr lang="en-US" sz="2400" b="1" dirty="0">
                <a:solidFill>
                  <a:srgbClr val="C00000"/>
                </a:solidFill>
              </a:rPr>
              <a:t> NL tin </a:t>
            </a:r>
            <a:r>
              <a:rPr lang="en-US" sz="2400" b="1" dirty="0" err="1">
                <a:solidFill>
                  <a:srgbClr val="C00000"/>
                </a:solidFill>
              </a:rPr>
              <a:t>học</a:t>
            </a:r>
            <a:r>
              <a:rPr lang="en-US" sz="2400" b="1" dirty="0">
                <a:solidFill>
                  <a:srgbClr val="C00000"/>
                </a:solidFill>
              </a:rPr>
              <a:t> (</a:t>
            </a:r>
            <a:r>
              <a:rPr lang="en-US" sz="2400" b="1" dirty="0" err="1">
                <a:solidFill>
                  <a:srgbClr val="C00000"/>
                </a:solidFill>
              </a:rPr>
              <a:t>đưa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vào</a:t>
            </a:r>
            <a:r>
              <a:rPr lang="en-US" sz="2400" b="1" dirty="0">
                <a:solidFill>
                  <a:srgbClr val="C00000"/>
                </a:solidFill>
              </a:rPr>
              <a:t> KHBD) : 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sym typeface="Wingdings" panose="05000000000000000000" pitchFamily="2" charset="2"/>
              </a:rPr>
              <a:t>Đối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sánh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biểu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hiện</a:t>
            </a:r>
            <a:r>
              <a:rPr lang="en-US" sz="2000" dirty="0">
                <a:sym typeface="Wingdings" panose="05000000000000000000" pitchFamily="2" charset="2"/>
              </a:rPr>
              <a:t> NL </a:t>
            </a:r>
            <a:r>
              <a:rPr lang="en-US" sz="2000" dirty="0" err="1">
                <a:sym typeface="Wingdings" panose="05000000000000000000" pitchFamily="2" charset="2"/>
              </a:rPr>
              <a:t>thành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phần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với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mục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tiêu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bài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học</a:t>
            </a:r>
            <a:r>
              <a:rPr lang="en-US" sz="2000" dirty="0">
                <a:sym typeface="Wingdings" panose="05000000000000000000" pitchFamily="2" charset="2"/>
              </a:rPr>
              <a:t>  </a:t>
            </a:r>
            <a:r>
              <a:rPr lang="en-US" sz="2000" dirty="0" err="1">
                <a:sym typeface="Wingdings" panose="05000000000000000000" pitchFamily="2" charset="2"/>
              </a:rPr>
              <a:t>tập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trung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vào</a:t>
            </a:r>
            <a:r>
              <a:rPr lang="en-US" sz="2000" dirty="0">
                <a:sym typeface="Wingdings" panose="05000000000000000000" pitchFamily="2" charset="2"/>
              </a:rPr>
              <a:t> một hay </a:t>
            </a:r>
            <a:r>
              <a:rPr lang="en-US" sz="2000" dirty="0" err="1">
                <a:sym typeface="Wingdings" panose="05000000000000000000" pitchFamily="2" charset="2"/>
              </a:rPr>
              <a:t>hai</a:t>
            </a:r>
            <a:r>
              <a:rPr lang="en-US" sz="2000" dirty="0">
                <a:sym typeface="Wingdings" panose="05000000000000000000" pitchFamily="2" charset="2"/>
              </a:rPr>
              <a:t> NL </a:t>
            </a:r>
            <a:r>
              <a:rPr lang="en-US" sz="2000" dirty="0" err="1">
                <a:sym typeface="Wingdings" panose="05000000000000000000" pitchFamily="2" charset="2"/>
              </a:rPr>
              <a:t>thành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phần</a:t>
            </a:r>
            <a:endParaRPr lang="en-US" sz="20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400282-0248-A462-E195-D1D15A5A3412}"/>
              </a:ext>
            </a:extLst>
          </p:cNvPr>
          <p:cNvCxnSpPr/>
          <p:nvPr/>
        </p:nvCxnSpPr>
        <p:spPr>
          <a:xfrm flipH="1">
            <a:off x="6010835" y="5479677"/>
            <a:ext cx="2145316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BA36F08-8971-DBA6-5E87-7B63BB427D91}"/>
              </a:ext>
            </a:extLst>
          </p:cNvPr>
          <p:cNvSpPr txBox="1"/>
          <p:nvPr/>
        </p:nvSpPr>
        <p:spPr>
          <a:xfrm>
            <a:off x="8156151" y="5227383"/>
            <a:ext cx="3792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</a:rPr>
              <a:t>Biểu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hiện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cụ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thể</a:t>
            </a:r>
            <a:r>
              <a:rPr lang="en-US" sz="2000" b="1" dirty="0">
                <a:solidFill>
                  <a:srgbClr val="C00000"/>
                </a:solidFill>
              </a:rPr>
              <a:t> (</a:t>
            </a:r>
            <a:r>
              <a:rPr lang="en-US" sz="2000" b="1" dirty="0" err="1">
                <a:solidFill>
                  <a:srgbClr val="C00000"/>
                </a:solidFill>
              </a:rPr>
              <a:t>đưa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vào</a:t>
            </a:r>
            <a:r>
              <a:rPr lang="en-US" sz="2000" b="1" dirty="0">
                <a:solidFill>
                  <a:srgbClr val="C00000"/>
                </a:solidFill>
              </a:rPr>
              <a:t> KHBD)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0F5A9F-2696-FD38-81A8-545824BC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705" y="139938"/>
            <a:ext cx="9111018" cy="753991"/>
          </a:xfrm>
        </p:spPr>
        <p:txBody>
          <a:bodyPr/>
          <a:lstStyle/>
          <a:p>
            <a:r>
              <a:rPr lang="en-US" b="1" dirty="0" err="1"/>
              <a:t>Soạn</a:t>
            </a:r>
            <a:r>
              <a:rPr lang="en-US" b="1" dirty="0"/>
              <a:t> I. </a:t>
            </a:r>
            <a:r>
              <a:rPr lang="en-US" b="1" dirty="0" err="1"/>
              <a:t>Mục</a:t>
            </a:r>
            <a:r>
              <a:rPr lang="en-US" b="1" dirty="0"/>
              <a:t> </a:t>
            </a:r>
            <a:r>
              <a:rPr lang="en-US" b="1" dirty="0" err="1"/>
              <a:t>tiêu</a:t>
            </a:r>
            <a:r>
              <a:rPr lang="en-US" b="1" dirty="0"/>
              <a:t> – Minh </a:t>
            </a:r>
            <a:r>
              <a:rPr lang="en-US" b="1" dirty="0" err="1"/>
              <a:t>họa</a:t>
            </a:r>
            <a:r>
              <a:rPr lang="en-US" b="1" dirty="0"/>
              <a:t> (</a:t>
            </a:r>
            <a:r>
              <a:rPr lang="en-US" b="1" dirty="0" err="1"/>
              <a:t>bài</a:t>
            </a:r>
            <a:r>
              <a:rPr lang="en-US" b="1" dirty="0"/>
              <a:t> 3 </a:t>
            </a:r>
            <a:r>
              <a:rPr lang="en-US" b="1" dirty="0" err="1"/>
              <a:t>chủ</a:t>
            </a:r>
            <a:r>
              <a:rPr lang="en-US" b="1" dirty="0"/>
              <a:t> </a:t>
            </a:r>
            <a:r>
              <a:rPr lang="en-US" b="1" dirty="0" err="1"/>
              <a:t>đề</a:t>
            </a:r>
            <a:r>
              <a:rPr lang="en-US" b="1" dirty="0"/>
              <a:t> E2)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B4E3B7-93F7-8631-D86F-D4DDD428F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18" y="2234852"/>
            <a:ext cx="7788329" cy="19718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39FA5D-A0B9-CBB1-2A98-98E7BBF4E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18" y="4511737"/>
            <a:ext cx="5741894" cy="18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85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0D653-F7DC-628A-74F8-E7F63242F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Soạn</a:t>
            </a:r>
            <a:r>
              <a:rPr lang="en-US" b="1" dirty="0"/>
              <a:t> I. </a:t>
            </a:r>
            <a:r>
              <a:rPr lang="en-US" b="1" dirty="0" err="1"/>
              <a:t>Mục</a:t>
            </a:r>
            <a:r>
              <a:rPr lang="en-US" b="1" dirty="0"/>
              <a:t> </a:t>
            </a:r>
            <a:r>
              <a:rPr lang="en-US" b="1" dirty="0" err="1"/>
              <a:t>tiêu</a:t>
            </a:r>
            <a:r>
              <a:rPr lang="en-US" b="1" dirty="0"/>
              <a:t> - </a:t>
            </a:r>
            <a:r>
              <a:rPr lang="en-US" b="1" dirty="0" err="1"/>
              <a:t>dựa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CT 2018, SGK, SGV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3BAC26-C683-9DE3-D68C-BA7B5ACC0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6101F5-2E3E-1F01-90DB-F8D3A47B4E8E}"/>
              </a:ext>
            </a:extLst>
          </p:cNvPr>
          <p:cNvSpPr txBox="1"/>
          <p:nvPr/>
        </p:nvSpPr>
        <p:spPr>
          <a:xfrm>
            <a:off x="742351" y="1760099"/>
            <a:ext cx="9887549" cy="4407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600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36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36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động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Nghiêm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túc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có </a:t>
            </a:r>
            <a:r>
              <a:rPr lang="en-US" sz="3600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36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6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31136A-2EF3-AA6E-5836-2850CCD30BA1}"/>
              </a:ext>
            </a:extLst>
          </p:cNvPr>
          <p:cNvSpPr txBox="1"/>
          <p:nvPr/>
        </p:nvSpPr>
        <p:spPr>
          <a:xfrm>
            <a:off x="1235591" y="1048630"/>
            <a:ext cx="9720817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một ý (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6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66" y="2806610"/>
            <a:ext cx="10515600" cy="951939"/>
          </a:xfrm>
        </p:spPr>
        <p:txBody>
          <a:bodyPr/>
          <a:lstStyle/>
          <a:p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dạy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9766" y="4269442"/>
            <a:ext cx="10515600" cy="2030506"/>
          </a:xfrm>
        </p:spPr>
        <p:txBody>
          <a:bodyPr>
            <a:normAutofit/>
          </a:bodyPr>
          <a:lstStyle/>
          <a:p>
            <a:r>
              <a:rPr lang="en-US" dirty="0"/>
              <a:t>SGK và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dạy</a:t>
            </a:r>
            <a:endParaRPr lang="en-US" dirty="0"/>
          </a:p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khước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quyền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và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03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Cấu trúc của một hoạt động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791" y="1129553"/>
            <a:ext cx="10515600" cy="5011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Linh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tổ</a:t>
            </a:r>
            <a:r>
              <a:rPr lang="en-US" sz="2400" dirty="0"/>
              <a:t> </a:t>
            </a:r>
            <a:r>
              <a:rPr lang="en-US" sz="2400" dirty="0" err="1"/>
              <a:t>chức</a:t>
            </a:r>
            <a:r>
              <a:rPr lang="en-US" sz="2400" dirty="0"/>
              <a:t> </a:t>
            </a:r>
            <a:r>
              <a:rPr lang="en-US" sz="2400" dirty="0" err="1"/>
              <a:t>dạy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1178-7916-45BC-8719-C674CF9E1E3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80" y="1601416"/>
            <a:ext cx="896092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D08D5E-6763-F37C-EE7B-DC177BF00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644" y="2270896"/>
            <a:ext cx="4080565" cy="758618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F058AF49-9559-602F-01C1-140E49A36685}"/>
              </a:ext>
            </a:extLst>
          </p:cNvPr>
          <p:cNvSpPr/>
          <p:nvPr/>
        </p:nvSpPr>
        <p:spPr>
          <a:xfrm flipH="1">
            <a:off x="5641042" y="1247563"/>
            <a:ext cx="2682688" cy="85690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Arrow: Curved Left 10">
            <a:extLst>
              <a:ext uri="{FF2B5EF4-FFF2-40B4-BE49-F238E27FC236}">
                <a16:creationId xmlns:a16="http://schemas.microsoft.com/office/drawing/2014/main" id="{40888361-7C28-F88D-070E-46EBAAED977D}"/>
              </a:ext>
            </a:extLst>
          </p:cNvPr>
          <p:cNvSpPr/>
          <p:nvPr/>
        </p:nvSpPr>
        <p:spPr>
          <a:xfrm>
            <a:off x="7686658" y="3044179"/>
            <a:ext cx="1274143" cy="1232551"/>
          </a:xfrm>
          <a:prstGeom prst="curvedLeftArrow">
            <a:avLst>
              <a:gd name="adj1" fmla="val 14415"/>
              <a:gd name="adj2" fmla="val 26332"/>
              <a:gd name="adj3" fmla="val 255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52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587" y="785396"/>
            <a:ext cx="9818995" cy="75399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Một </a:t>
            </a:r>
            <a:r>
              <a:rPr lang="en-US" b="1" dirty="0" err="1"/>
              <a:t>ví</a:t>
            </a:r>
            <a:r>
              <a:rPr lang="en-US" b="1" dirty="0"/>
              <a:t> </a:t>
            </a:r>
            <a:r>
              <a:rPr lang="en-US" b="1" dirty="0" err="1"/>
              <a:t>dụ</a:t>
            </a:r>
            <a:r>
              <a:rPr lang="en-US" b="1" dirty="0"/>
              <a:t> </a:t>
            </a:r>
            <a:r>
              <a:rPr lang="en-US" b="1" dirty="0" err="1"/>
              <a:t>minh</a:t>
            </a:r>
            <a:r>
              <a:rPr lang="en-US" b="1" dirty="0"/>
              <a:t> </a:t>
            </a:r>
            <a:r>
              <a:rPr lang="en-US" b="1" dirty="0" err="1"/>
              <a:t>họa</a:t>
            </a:r>
            <a:r>
              <a:rPr lang="en-US" b="1" dirty="0"/>
              <a:t>, </a:t>
            </a:r>
            <a:r>
              <a:rPr lang="en-US" b="1" dirty="0" err="1"/>
              <a:t>biên</a:t>
            </a:r>
            <a:r>
              <a:rPr lang="en-US" b="1" dirty="0"/>
              <a:t> </a:t>
            </a:r>
            <a:r>
              <a:rPr lang="en-US" b="1" dirty="0" err="1"/>
              <a:t>soạn</a:t>
            </a:r>
            <a:r>
              <a:rPr lang="en-US" b="1" dirty="0"/>
              <a:t> </a:t>
            </a:r>
            <a:r>
              <a:rPr lang="en-US" b="1" dirty="0" err="1"/>
              <a:t>kế</a:t>
            </a:r>
            <a:r>
              <a:rPr lang="en-US" b="1" dirty="0"/>
              <a:t> </a:t>
            </a:r>
            <a:r>
              <a:rPr lang="en-US" b="1" dirty="0" err="1"/>
              <a:t>hoạch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dạy</a:t>
            </a:r>
            <a:r>
              <a:rPr lang="en-US" b="1" dirty="0"/>
              <a:t> </a:t>
            </a:r>
            <a:r>
              <a:rPr lang="en-US" b="1" dirty="0" err="1"/>
              <a:t>dựa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SGK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6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93" y="240790"/>
            <a:ext cx="9818995" cy="75399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err="1"/>
              <a:t>Dựa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SGK, </a:t>
            </a:r>
            <a:r>
              <a:rPr lang="en-US" b="1" dirty="0" err="1"/>
              <a:t>thể</a:t>
            </a:r>
            <a:r>
              <a:rPr lang="en-US" b="1" dirty="0"/>
              <a:t> </a:t>
            </a:r>
            <a:r>
              <a:rPr lang="en-US" b="1" dirty="0" err="1"/>
              <a:t>hiện</a:t>
            </a:r>
            <a:r>
              <a:rPr lang="en-US" b="1" dirty="0"/>
              <a:t> </a:t>
            </a:r>
            <a:r>
              <a:rPr lang="en-US" b="1" dirty="0" err="1"/>
              <a:t>tiến</a:t>
            </a:r>
            <a:r>
              <a:rPr lang="en-US" b="1" dirty="0"/>
              <a:t> </a:t>
            </a:r>
            <a:r>
              <a:rPr lang="en-US" b="1" dirty="0" err="1"/>
              <a:t>trình</a:t>
            </a:r>
            <a:r>
              <a:rPr lang="en-US" b="1" dirty="0"/>
              <a:t> </a:t>
            </a:r>
            <a:r>
              <a:rPr lang="en-US" b="1" dirty="0" err="1"/>
              <a:t>dạy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như</a:t>
            </a:r>
            <a:r>
              <a:rPr lang="en-US" b="1" dirty="0"/>
              <a:t> </a:t>
            </a:r>
            <a:r>
              <a:rPr lang="en-US" b="1" dirty="0" err="1"/>
              <a:t>thế</a:t>
            </a:r>
            <a:r>
              <a:rPr lang="en-US" b="1" dirty="0"/>
              <a:t> nào? 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b="1" dirty="0" err="1"/>
              <a:t>mô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hoạt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22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AAD607-3CC2-AB70-0F85-8B589298853D}"/>
              </a:ext>
            </a:extLst>
          </p:cNvPr>
          <p:cNvSpPr txBox="1">
            <a:spLocks/>
          </p:cNvSpPr>
          <p:nvPr/>
        </p:nvSpPr>
        <p:spPr>
          <a:xfrm>
            <a:off x="990693" y="2084294"/>
            <a:ext cx="10294619" cy="29209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hướng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dẫn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tương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ứng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có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SGV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Một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khoảng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Tùy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có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1646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23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AAD607-3CC2-AB70-0F85-8B589298853D}"/>
              </a:ext>
            </a:extLst>
          </p:cNvPr>
          <p:cNvSpPr txBox="1">
            <a:spLocks/>
          </p:cNvSpPr>
          <p:nvPr/>
        </p:nvSpPr>
        <p:spPr>
          <a:xfrm>
            <a:off x="906781" y="2433917"/>
            <a:ext cx="10294619" cy="370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THẢO LUẬN 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5014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FF1F90-BFA8-4381-9BB2-C4F5F06D1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6" y="0"/>
            <a:ext cx="1216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78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B6D7D9B-6CA9-1E73-1259-D16ADBD1E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/>
              <a:t>Nội</a:t>
            </a:r>
            <a:r>
              <a:rPr lang="en-US" sz="4000" dirty="0"/>
              <a:t> dung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84094" y="1535373"/>
            <a:ext cx="11201400" cy="4606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KHBD  &lt;=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 2018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SGK, SGV </a:t>
            </a:r>
            <a:endParaRPr lang="en-US" b="1" dirty="0"/>
          </a:p>
          <a:p>
            <a:pPr marL="0" indent="0">
              <a:buNone/>
            </a:pP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ý </a:t>
            </a:r>
            <a:r>
              <a:rPr lang="en-US" dirty="0" err="1"/>
              <a:t>về</a:t>
            </a:r>
            <a:r>
              <a:rPr lang="en-US" dirty="0"/>
              <a:t>  </a:t>
            </a:r>
          </a:p>
          <a:p>
            <a:r>
              <a:rPr lang="en-US" dirty="0" err="1"/>
              <a:t>Phần</a:t>
            </a:r>
            <a:r>
              <a:rPr lang="en-US" dirty="0"/>
              <a:t> I.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(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;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,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) </a:t>
            </a:r>
          </a:p>
          <a:p>
            <a:pPr marL="457200" lvl="1" indent="0">
              <a:buNone/>
            </a:pPr>
            <a:r>
              <a:rPr lang="en-US" dirty="0"/>
              <a:t>              &lt;=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CT 2018 </a:t>
            </a:r>
          </a:p>
          <a:p>
            <a:r>
              <a:rPr lang="en-US" dirty="0" err="1"/>
              <a:t>Phần</a:t>
            </a:r>
            <a:r>
              <a:rPr lang="en-US" dirty="0"/>
              <a:t> II.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</a:p>
          <a:p>
            <a:r>
              <a:rPr lang="en-US" dirty="0" err="1"/>
              <a:t>Hoạt</a:t>
            </a:r>
            <a:r>
              <a:rPr lang="en-US" dirty="0"/>
              <a:t> động 1 - </a:t>
            </a:r>
            <a:r>
              <a:rPr lang="en-US" dirty="0" err="1"/>
              <a:t>Khởi</a:t>
            </a:r>
            <a:r>
              <a:rPr lang="en-US" dirty="0"/>
              <a:t> động</a:t>
            </a:r>
          </a:p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2 -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động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(có </a:t>
            </a:r>
            <a:r>
              <a:rPr lang="en-US" dirty="0" err="1"/>
              <a:t>thể</a:t>
            </a:r>
            <a:r>
              <a:rPr lang="en-US" dirty="0"/>
              <a:t> chia 2.1, 2.2,…)</a:t>
            </a:r>
          </a:p>
          <a:p>
            <a:r>
              <a:rPr lang="en-US" dirty="0" err="1"/>
              <a:t>Hoạt</a:t>
            </a:r>
            <a:r>
              <a:rPr lang="en-US" dirty="0"/>
              <a:t> động 3 -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  <a:p>
            <a:r>
              <a:rPr lang="en-US" dirty="0" err="1"/>
              <a:t>Hoạt</a:t>
            </a:r>
            <a:r>
              <a:rPr lang="en-US" dirty="0"/>
              <a:t> động 4 -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2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605" y="240790"/>
            <a:ext cx="9959083" cy="75399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 </a:t>
            </a:r>
            <a:r>
              <a:rPr lang="en-US" b="1" dirty="0" err="1"/>
              <a:t>Soạn</a:t>
            </a:r>
            <a:r>
              <a:rPr lang="en-US" b="1" dirty="0"/>
              <a:t> I. </a:t>
            </a:r>
            <a:r>
              <a:rPr lang="en-US" b="1" dirty="0" err="1"/>
              <a:t>Mục</a:t>
            </a:r>
            <a:r>
              <a:rPr lang="en-US" b="1" dirty="0"/>
              <a:t> </a:t>
            </a:r>
            <a:r>
              <a:rPr lang="en-US" b="1" dirty="0" err="1"/>
              <a:t>tiêu</a:t>
            </a:r>
            <a:r>
              <a:rPr lang="en-US" b="1" dirty="0"/>
              <a:t> - </a:t>
            </a:r>
            <a:r>
              <a:rPr lang="en-US" b="1" dirty="0" err="1"/>
              <a:t>dựa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CT 2018, SGK, SGV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2E698D-8D8D-9926-DE85-117471ED7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05" y="1662545"/>
            <a:ext cx="10819077" cy="37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14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96" y="222654"/>
            <a:ext cx="9960189" cy="839337"/>
          </a:xfrm>
        </p:spPr>
        <p:txBody>
          <a:bodyPr/>
          <a:lstStyle/>
          <a:p>
            <a:r>
              <a:rPr lang="en-US"/>
              <a:t>Cấu trúc của KHBD</a:t>
            </a:r>
          </a:p>
        </p:txBody>
      </p:sp>
      <p:pic>
        <p:nvPicPr>
          <p:cNvPr id="6" name="Content Placeholder 5" descr="Question mark with solid fill">
            <a:extLst>
              <a:ext uri="{FF2B5EF4-FFF2-40B4-BE49-F238E27FC236}">
                <a16:creationId xmlns:a16="http://schemas.microsoft.com/office/drawing/2014/main" id="{0327BBB9-6DF7-5EB5-F14B-6806CA30A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01736" y="2013374"/>
            <a:ext cx="914400" cy="914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1178-7916-45BC-8719-C674CF9E1E3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7" y="1535373"/>
            <a:ext cx="908176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92C591-44B1-6B94-FA43-BC5E7C07DB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2198371"/>
            <a:ext cx="553438" cy="5347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00738D-1DA1-15C6-AB37-5B20748987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600" y="4759368"/>
            <a:ext cx="645249" cy="63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6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1C1AD-B3E4-67CC-DDD2-408F467A6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CT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9C13C-BC85-FBD7-B32D-A0A1A324D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2D806-7879-22CD-7894-E054A977E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C97C14-78C7-4D6C-0AFE-0D4A9B18FE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478" y="-5922"/>
            <a:ext cx="8082517" cy="68639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17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5D9F0-5B8A-E56E-932B-3FE9F23C2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CT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9C06B-6E3A-A820-4ACB-F484048A4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791" y="1222744"/>
            <a:ext cx="10515600" cy="5409781"/>
          </a:xfrm>
        </p:spPr>
        <p:txBody>
          <a:bodyPr>
            <a:normAutofit/>
          </a:bodyPr>
          <a:lstStyle/>
          <a:p>
            <a:pPr indent="269875" algn="just">
              <a:lnSpc>
                <a:spcPct val="120000"/>
              </a:lnSpc>
              <a:spcBef>
                <a:spcPts val="200"/>
              </a:spcBef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05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CT 2018</a:t>
            </a:r>
          </a:p>
          <a:p>
            <a:pPr indent="0" algn="l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ái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Trung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ct val="120000"/>
              </a:lnSpc>
              <a:spcBef>
                <a:spcPts val="200"/>
              </a:spcBef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CT 2018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indent="269875" algn="just">
              <a:lnSpc>
                <a:spcPct val="120000"/>
              </a:lnSpc>
              <a:spcBef>
                <a:spcPts val="200"/>
              </a:spcBef>
            </a:pP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20000"/>
              </a:lnSpc>
              <a:buFont typeface="Times New Roman" panose="02020603050405020304" pitchFamily="18" charset="0"/>
              <a:buChar char="-"/>
            </a:pP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257300" lvl="2" indent="-342900">
              <a:lnSpc>
                <a:spcPct val="120000"/>
              </a:lnSpc>
              <a:buFont typeface="Times New Roman" panose="02020603050405020304" pitchFamily="18" charset="0"/>
              <a:buChar char="-"/>
            </a:pP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Giao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257300" lvl="2" indent="-342900">
              <a:lnSpc>
                <a:spcPct val="120000"/>
              </a:lnSpc>
              <a:buFont typeface="Times New Roman" panose="02020603050405020304" pitchFamily="18" charset="0"/>
              <a:buChar char="-"/>
            </a:pP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endParaRPr lang="en-US" sz="2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động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0000"/>
              </a:lnSpc>
              <a:buFont typeface="Times New Roman" panose="02020603050405020304" pitchFamily="18" charset="0"/>
              <a:buChar char="-"/>
            </a:pPr>
            <a:endParaRPr lang="en-US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8DA37-8EB6-38CC-F8DB-409095812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5D9F0-5B8A-E56E-932B-3FE9F23C2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CT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9C06B-6E3A-A820-4ACB-F484048A4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791" y="1535372"/>
            <a:ext cx="9401353" cy="4820977"/>
          </a:xfrm>
        </p:spPr>
        <p:txBody>
          <a:bodyPr>
            <a:normAutofit/>
          </a:bodyPr>
          <a:lstStyle/>
          <a:p>
            <a:pPr indent="0" algn="l">
              <a:lnSpc>
                <a:spcPct val="120000"/>
              </a:lnSpc>
              <a:buNone/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động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ngôn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 </a:t>
            </a:r>
            <a:r>
              <a:rPr lang="en-US" sz="2800" b="1" i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b="1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thẩm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mỹ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thể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8DA37-8EB6-38CC-F8DB-409095812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0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CF746-189B-6AE0-B9D8-71E0A0635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Tin </a:t>
            </a:r>
            <a:r>
              <a:rPr lang="en-US" dirty="0" err="1"/>
              <a:t>học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312A9-2D9E-8E3D-E11E-11EDD5380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5870"/>
            <a:ext cx="10515600" cy="5192803"/>
          </a:xfrm>
        </p:spPr>
        <p:txBody>
          <a:bodyPr>
            <a:normAutofit/>
          </a:bodyPr>
          <a:lstStyle/>
          <a:p>
            <a:pPr indent="0" algn="l">
              <a:lnSpc>
                <a:spcPct val="107000"/>
              </a:lnSpc>
              <a:spcAft>
                <a:spcPts val="8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51BB8-D085-3BA1-ED08-56F4B824D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6F9BCD-3D0B-6A31-5B22-FC88A2163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78845"/>
            <a:ext cx="10624307" cy="45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6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</TotalTime>
  <Words>1265</Words>
  <Application>Microsoft Office PowerPoint</Application>
  <PresentationFormat>Widescreen</PresentationFormat>
  <Paragraphs>141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GIỚI THIỆU SGK TIN HỌC 8 CÁNH DIỀU</vt:lpstr>
      <vt:lpstr>Thảo luận về kế hoạch bài dạy</vt:lpstr>
      <vt:lpstr>Nội dung</vt:lpstr>
      <vt:lpstr> Soạn I. Mục tiêu - dựa vào CT 2018, SGK, SGV </vt:lpstr>
      <vt:lpstr>Cấu trúc của KHBD</vt:lpstr>
      <vt:lpstr>Ôn tập về CT 2018</vt:lpstr>
      <vt:lpstr>Ôn tập về CT 2018</vt:lpstr>
      <vt:lpstr>Ôn tập về CT 2018</vt:lpstr>
      <vt:lpstr>Phân tích cho môn Tin học</vt:lpstr>
      <vt:lpstr>Phân tích cho môn Tin học</vt:lpstr>
      <vt:lpstr>Phân tích cho môn Tin học</vt:lpstr>
      <vt:lpstr>Viết mục tiêu như thế nào? (kiến thức, năng lực, phẩm chất)</vt:lpstr>
      <vt:lpstr>Viết mục tiêu như thế nào? (kiến thức, năng lực, phẩm chất)</vt:lpstr>
      <vt:lpstr>Viết mục tiêu như thế nào? (kiến thức, năng lực, phẩm chất)</vt:lpstr>
      <vt:lpstr>Soạn I. Mục tiêu - dựa vào CT 2018, SGK, SGV </vt:lpstr>
      <vt:lpstr>MINH HỌA (Viết mục tiêu cho KHBD)</vt:lpstr>
      <vt:lpstr>Soạn I. Mục tiêu – Minh họa (bài 1 chủ đề A) </vt:lpstr>
      <vt:lpstr>Soạn I. Mục tiêu – Minh họa (bài 3 chủ đề E2) </vt:lpstr>
      <vt:lpstr>Soạn I. Mục tiêu - dựa vào CT 2018, SGK, SGV </vt:lpstr>
      <vt:lpstr>Cấu trúc của một hoạt động</vt:lpstr>
      <vt:lpstr>Một ví dụ minh họa, biên soạn kế hoạch bài dạy dựa vào SGK</vt:lpstr>
      <vt:lpstr>Dựa vào SGK, thể hiện tiến trình dạy học như thế nào?  (mô hình hoạt động)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 Ho Cam</cp:lastModifiedBy>
  <cp:revision>85</cp:revision>
  <dcterms:created xsi:type="dcterms:W3CDTF">2022-02-11T06:40:15Z</dcterms:created>
  <dcterms:modified xsi:type="dcterms:W3CDTF">2023-05-30T04:32:55Z</dcterms:modified>
</cp:coreProperties>
</file>