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45" r:id="rId2"/>
    <p:sldId id="346" r:id="rId3"/>
    <p:sldId id="339" r:id="rId4"/>
    <p:sldId id="343" r:id="rId5"/>
    <p:sldId id="341" r:id="rId6"/>
    <p:sldId id="338" r:id="rId7"/>
    <p:sldId id="340" r:id="rId8"/>
    <p:sldId id="342" r:id="rId9"/>
    <p:sldId id="257" r:id="rId10"/>
    <p:sldId id="259" r:id="rId11"/>
    <p:sldId id="258" r:id="rId12"/>
    <p:sldId id="260" r:id="rId13"/>
    <p:sldId id="261" r:id="rId14"/>
    <p:sldId id="262" r:id="rId15"/>
    <p:sldId id="263" r:id="rId16"/>
    <p:sldId id="264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Môi trường vùng đồi núi, sa mạc</a:t>
          </a:r>
          <a:endParaRPr lang="en-US" sz="2800" b="0" dirty="0"/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3200" b="0">
              <a:latin typeface="Arial" panose="020B0604020202020204" pitchFamily="34" charset="0"/>
              <a:cs typeface="Arial" panose="020B0604020202020204" pitchFamily="34" charset="0"/>
            </a:rPr>
            <a:t>Ven bờ biển, bờ sông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Cao Nguyên</a:t>
          </a:r>
          <a:endParaRPr lang="en-US" sz="2800" b="0" dirty="0"/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Môi trường biển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Sinh vật đa bào sống trong nước</a:t>
          </a:r>
          <a:endParaRPr lang="en-US" sz="2800" b="0" dirty="0"/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3200" b="1" dirty="0">
              <a:latin typeface="Arial" panose="020B0604020202020204" pitchFamily="34" charset="0"/>
              <a:cs typeface="Arial" panose="020B0604020202020204" pitchFamily="34" charset="0"/>
            </a:rPr>
            <a:t>Động vật </a:t>
          </a:r>
          <a:r>
            <a:rPr lang="vi-VN" sz="3200" b="0" dirty="0"/>
            <a:t>đơn bào sống trong nước</a:t>
          </a:r>
          <a:endParaRPr lang="en-US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Thực </a:t>
          </a:r>
          <a:r>
            <a:rPr lang="vi-VN" sz="2800" b="0"/>
            <a:t>vật đa </a:t>
          </a:r>
          <a:r>
            <a:rPr lang="vi-VN" sz="2800" b="0" dirty="0"/>
            <a:t>bào sống trong nước</a:t>
          </a:r>
          <a:endParaRPr lang="en-US" sz="2800" b="0" dirty="0"/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Sinh vật đơn bào sống trong nước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3200" b="0" dirty="0">
              <a:latin typeface="Arial" panose="020B0604020202020204" pitchFamily="34" charset="0"/>
              <a:cs typeface="Arial" panose="020B0604020202020204" pitchFamily="34" charset="0"/>
            </a:rPr>
            <a:t>Cả 1,2 và 3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Xây dựng vườn Thực vật, vườn Quốc gia, Khu bảo tồn</a:t>
          </a:r>
          <a:endParaRPr lang="en-US" sz="2800" b="0" dirty="0"/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Không chặt phá cây bừa bãi, ngăn chặn phá rừng, tuyên truyền bảo vệ rừng</a:t>
          </a:r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Xây dựng và phát hiện với chính quyềnđịa </a:t>
          </a:r>
          <a:r>
            <a:rPr lang="vi-VN" sz="2400" b="0" dirty="0"/>
            <a:t>phương các hành vi khai thác , vận chuyển, buôn bán trái phép Thực vật quý </a:t>
          </a:r>
          <a:r>
            <a:rPr lang="vi-VN" sz="2800" b="0" dirty="0"/>
            <a:t>hiếm</a:t>
          </a:r>
          <a:endParaRPr lang="en-US" sz="2800" b="0" dirty="0"/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Thụ phấn cho Hoa, góp phần tạo năng suất cao cho vườn cây ăn quả</a:t>
          </a:r>
          <a:endParaRPr lang="en-US" sz="2800" b="0" dirty="0"/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3200" b="1" dirty="0">
              <a:latin typeface="Arial" panose="020B0604020202020204" pitchFamily="34" charset="0"/>
              <a:cs typeface="Arial" panose="020B0604020202020204" pitchFamily="34" charset="0"/>
            </a:rPr>
            <a:t>Cả 1,2 và 3</a:t>
          </a:r>
          <a:endParaRPr lang="en-US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Cả đàn Ong duy trì và phát triển mạnh</a:t>
          </a:r>
          <a:endParaRPr lang="en-US" sz="2800" b="0" dirty="0"/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Thu được nhiều mật ong trong tổ Ong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Đại bàng,Chuột,Rắn, khỉ, Sóc </a:t>
          </a:r>
          <a:endParaRPr lang="en-US" sz="2800" b="0" dirty="0"/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3200" b="0" dirty="0">
              <a:latin typeface="Arial" panose="020B0604020202020204" pitchFamily="34" charset="0"/>
              <a:cs typeface="Arial" panose="020B0604020202020204" pitchFamily="34" charset="0"/>
            </a:rPr>
            <a:t>Dê, Cáo, Chó,Rắn, Sói 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Bò, Hưu, Thỏ, Gà, Chim sẻ</a:t>
          </a:r>
          <a:endParaRPr lang="en-US" sz="2800" b="0" dirty="0"/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/>
            <a:t>Hổ , Dê,Hưu, sóc, khỉ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Môi trường biển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Môi trường vùng đồi núi, sa mạc</a:t>
          </a:r>
          <a:endParaRPr lang="en-US" sz="2800" b="0" kern="1200" dirty="0"/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Cao Nguyên</a:t>
          </a:r>
          <a:endParaRPr lang="en-US" sz="2800" b="0" kern="1200" dirty="0"/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3200" b="0" kern="1200">
              <a:latin typeface="Arial" panose="020B0604020202020204" pitchFamily="34" charset="0"/>
              <a:cs typeface="Arial" panose="020B0604020202020204" pitchFamily="34" charset="0"/>
            </a:rPr>
            <a:t>Ven bờ biển, bờ sông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Sinh vật đơn bào sống trong nước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Sinh vật đa bào sống trong nước</a:t>
          </a:r>
          <a:endParaRPr lang="en-US" sz="2800" b="0" kern="1200" dirty="0"/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Thực </a:t>
          </a:r>
          <a:r>
            <a:rPr lang="vi-VN" sz="2800" b="0" kern="1200"/>
            <a:t>vật đa </a:t>
          </a:r>
          <a:r>
            <a:rPr lang="vi-VN" sz="2800" b="0" kern="1200" dirty="0"/>
            <a:t>bào sống trong nước</a:t>
          </a:r>
          <a:endParaRPr lang="en-US" sz="2800" b="0" kern="1200" dirty="0"/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3200" b="1" kern="1200" dirty="0">
              <a:latin typeface="Arial" panose="020B0604020202020204" pitchFamily="34" charset="0"/>
              <a:cs typeface="Arial" panose="020B0604020202020204" pitchFamily="34" charset="0"/>
            </a:rPr>
            <a:t>Động vật </a:t>
          </a:r>
          <a:r>
            <a:rPr lang="vi-VN" sz="3200" b="0" kern="1200" dirty="0"/>
            <a:t>đơn bào sống trong nước</a:t>
          </a:r>
          <a:endParaRPr lang="en-US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Không chặt phá cây bừa bãi, ngăn chặn phá rừng, tuyên truyền bảo vệ rừng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Xây dựng vườn Thực vật, vườn Quốc gia, Khu bảo tồn</a:t>
          </a:r>
          <a:endParaRPr lang="en-US" sz="2800" b="0" kern="1200" dirty="0"/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Xây dựng và phát hiện với chính quyềnđịa </a:t>
          </a:r>
          <a:r>
            <a:rPr lang="vi-VN" sz="2400" b="0" kern="1200" dirty="0"/>
            <a:t>phương các hành vi khai thác , vận chuyển, buôn bán trái phép Thực vật quý </a:t>
          </a:r>
          <a:r>
            <a:rPr lang="vi-VN" sz="2800" b="0" kern="1200" dirty="0"/>
            <a:t>hiếm</a:t>
          </a:r>
          <a:endParaRPr lang="en-US" sz="2800" b="0" kern="1200" dirty="0"/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3200" b="0" kern="1200" dirty="0">
              <a:latin typeface="Arial" panose="020B0604020202020204" pitchFamily="34" charset="0"/>
              <a:cs typeface="Arial" panose="020B0604020202020204" pitchFamily="34" charset="0"/>
            </a:rPr>
            <a:t>Cả 1,2 và 3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Thu được nhiều mật ong trong tổ Ong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Thụ phấn cho Hoa, góp phần tạo năng suất cao cho vườn cây ăn quả</a:t>
          </a:r>
          <a:endParaRPr lang="en-US" sz="2800" b="0" kern="1200" dirty="0"/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Cả đàn Ong duy trì và phát triển mạnh</a:t>
          </a:r>
          <a:endParaRPr lang="en-US" sz="2800" b="0" kern="1200" dirty="0"/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3200" b="1" kern="1200" dirty="0">
              <a:latin typeface="Arial" panose="020B0604020202020204" pitchFamily="34" charset="0"/>
              <a:cs typeface="Arial" panose="020B0604020202020204" pitchFamily="34" charset="0"/>
            </a:rPr>
            <a:t>Cả 1,2 và 3</a:t>
          </a:r>
          <a:endParaRPr lang="en-US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Hổ , Dê,Hưu, sóc, khỉ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Đại bàng,Chuột,Rắn, khỉ, Sóc </a:t>
          </a:r>
          <a:endParaRPr lang="en-US" sz="2800" b="0" kern="1200" dirty="0"/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/>
            <a:t>Bò, Hưu, Thỏ, Gà, Chim sẻ</a:t>
          </a:r>
          <a:endParaRPr lang="en-US" sz="2800" b="0" kern="1200" dirty="0"/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3200" b="0" kern="1200" dirty="0">
              <a:latin typeface="Arial" panose="020B0604020202020204" pitchFamily="34" charset="0"/>
              <a:cs typeface="Arial" panose="020B0604020202020204" pitchFamily="34" charset="0"/>
            </a:rPr>
            <a:t>Dê, Cáo, Chó,Rắn, Sói 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F0C1F-D402-41ED-9D23-99C002B6D9DA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7A0DC-9EE1-4304-BBB4-37E02B49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06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7176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717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4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396968"/>
            <a:ext cx="2595750" cy="346103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/>
          <p:nvPr/>
        </p:nvSpPr>
        <p:spPr>
          <a:xfrm>
            <a:off x="548700" y="731600"/>
            <a:ext cx="8046600" cy="5394800"/>
          </a:xfrm>
          <a:prstGeom prst="frame">
            <a:avLst>
              <a:gd name="adj1" fmla="val 637"/>
            </a:avLst>
          </a:prstGeom>
          <a:gradFill>
            <a:gsLst>
              <a:gs pos="0">
                <a:schemeClr val="accent5"/>
              </a:gs>
              <a:gs pos="31000">
                <a:schemeClr val="accent6"/>
              </a:gs>
              <a:gs pos="69000">
                <a:schemeClr val="accent5"/>
              </a:gs>
              <a:gs pos="100000">
                <a:schemeClr val="accent6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426" y="-33"/>
            <a:ext cx="3925575" cy="657696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994975" y="1337567"/>
            <a:ext cx="4781700" cy="228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277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5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3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8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9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9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8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0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E2778-6669-41EE-B073-1C22B9C78D6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4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341458" y="1828800"/>
            <a:ext cx="8497742" cy="342900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br>
              <a:rPr lang="vi-VN" sz="3200" b="1" dirty="0">
                <a:solidFill>
                  <a:srgbClr val="FF0000"/>
                </a:solidFill>
              </a:rPr>
            </a:br>
            <a:r>
              <a:rPr lang="vi-VN" sz="3200" b="1" dirty="0"/>
              <a:t>CHỦ ĐỀ 8: ĐA DẠNG THẾ GIỚI SỐNG</a:t>
            </a:r>
            <a:br>
              <a:rPr lang="en-US" sz="4400" b="1" dirty="0">
                <a:solidFill>
                  <a:srgbClr val="FF0000"/>
                </a:solidFill>
              </a:rPr>
            </a:br>
            <a:br>
              <a:rPr lang="vi-VN" sz="4400" b="1" dirty="0">
                <a:solidFill>
                  <a:srgbClr val="FF0000"/>
                </a:solidFill>
              </a:rPr>
            </a:b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THỰC HÀNH </a:t>
            </a: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</a:rPr>
              <a:t>TÌM HIỂU SINH VẬT NGOÀI THIÊN NHIÊN</a:t>
            </a:r>
            <a:br>
              <a:rPr lang="en-US" sz="4400" dirty="0">
                <a:solidFill>
                  <a:srgbClr val="FF0000"/>
                </a:solidFill>
              </a:rPr>
            </a:br>
            <a:endParaRPr sz="4400" dirty="0"/>
          </a:p>
        </p:txBody>
      </p:sp>
      <p:sp>
        <p:nvSpPr>
          <p:cNvPr id="17" name="Google Shape;84;p13"/>
          <p:cNvSpPr txBox="1">
            <a:spLocks/>
          </p:cNvSpPr>
          <p:nvPr/>
        </p:nvSpPr>
        <p:spPr>
          <a:xfrm>
            <a:off x="609601" y="3276600"/>
            <a:ext cx="7387025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9pPr>
          </a:lstStyle>
          <a:p>
            <a:pPr algn="ctr"/>
            <a:endParaRPr lang="vi-VN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HS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sưu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tầm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vườn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vườn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vườn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thảo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95009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023124"/>
              </p:ext>
            </p:extLst>
          </p:nvPr>
        </p:nvGraphicFramePr>
        <p:xfrm>
          <a:off x="914400" y="1447800"/>
          <a:ext cx="7162799" cy="4301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62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382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/con:</a:t>
                      </a:r>
                      <a:endParaRPr lang="en-US" sz="3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kích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thước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32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791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1"/>
            <a:ext cx="8305800" cy="1570036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sưu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thiên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nhiên</a:t>
            </a:r>
            <a:b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378" y="2332037"/>
            <a:ext cx="8229600" cy="4525963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>
                <a:latin typeface="Arial" pitchFamily="34" charset="0"/>
                <a:cs typeface="Arial" pitchFamily="34" charset="0"/>
              </a:rPr>
              <a:t> HS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sưu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xương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xương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sống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>
                <a:latin typeface="Arial" pitchFamily="34" charset="0"/>
                <a:cs typeface="Arial" pitchFamily="34" charset="0"/>
              </a:rPr>
              <a:t>HS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dán</a:t>
            </a:r>
            <a:r>
              <a:rPr lang="en-US" dirty="0">
                <a:latin typeface="Arial" pitchFamily="34" charset="0"/>
                <a:cs typeface="Arial" pitchFamily="34" charset="0"/>
              </a:rPr>
              <a:t> album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san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bày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dirty="0"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phút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9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3: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vai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nhiên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HS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024252"/>
              </p:ext>
            </p:extLst>
          </p:nvPr>
        </p:nvGraphicFramePr>
        <p:xfrm>
          <a:off x="990600" y="2819400"/>
          <a:ext cx="7010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STT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Arial" pitchFamily="34" charset="0"/>
                          <a:cs typeface="Arial" pitchFamily="34" charset="0"/>
                        </a:rPr>
                        <a:t>Tên</a:t>
                      </a:r>
                      <a:r>
                        <a:rPr lang="en-US" sz="28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>
                          <a:latin typeface="Arial" pitchFamily="34" charset="0"/>
                          <a:cs typeface="Arial" pitchFamily="34" charset="0"/>
                        </a:rPr>
                        <a:t>cây</a:t>
                      </a:r>
                      <a:r>
                        <a:rPr lang="en-US" sz="2800" baseline="0" dirty="0">
                          <a:latin typeface="Arial" pitchFamily="34" charset="0"/>
                          <a:cs typeface="Arial" pitchFamily="34" charset="0"/>
                        </a:rPr>
                        <a:t>/con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Arial" pitchFamily="34" charset="0"/>
                          <a:cs typeface="Arial" pitchFamily="34" charset="0"/>
                        </a:rPr>
                        <a:t>Vai</a:t>
                      </a:r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itchFamily="34" charset="0"/>
                          <a:cs typeface="Arial" pitchFamily="34" charset="0"/>
                        </a:rPr>
                        <a:t>trò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itchFamily="34" charset="0"/>
                          <a:cs typeface="Arial" pitchFamily="34" charset="0"/>
                        </a:rPr>
                        <a:t>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58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trò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khí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hậu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môi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thuốc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trí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... </a:t>
            </a:r>
          </a:p>
          <a:p>
            <a:pPr marL="0" indent="0" algn="just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09E1B0-FE59-442D-8179-10B40F4E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364"/>
            <a:ext cx="8534400" cy="1570036"/>
          </a:xfrm>
        </p:spPr>
        <p:txBody>
          <a:bodyPr>
            <a:no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Vai trò của sinh vật ngoài thiên nhiên là gi?</a:t>
            </a:r>
            <a:b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6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799"/>
            <a:ext cx="8382000" cy="1493837"/>
          </a:xfrm>
        </p:spPr>
        <p:txBody>
          <a:bodyPr>
            <a:noAutofit/>
          </a:bodyPr>
          <a:lstStyle/>
          <a:p>
            <a:pPr algn="just"/>
            <a:b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khóa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lưỡng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7546"/>
            <a:ext cx="8229600" cy="2239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HS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hoàn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thành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sơ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khóa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lưỡng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00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just"/>
            <a:b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5: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cáo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nhiên</a:t>
            </a:r>
            <a:b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08878"/>
              </p:ext>
            </p:extLst>
          </p:nvPr>
        </p:nvGraphicFramePr>
        <p:xfrm>
          <a:off x="381000" y="1752600"/>
          <a:ext cx="8458200" cy="502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5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....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ngày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tháng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năm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.....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Nhóm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................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Lớp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...................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Giới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thiệu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Bộ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sưu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tập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ảnh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các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nhóm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vật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ngoài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sơ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đồ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về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vai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trò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vật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ngoài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Xây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dựng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khóa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lưỡng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phân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các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nhóm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vật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ngoài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nhiên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3200" dirty="0">
                        <a:effectLst/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143000"/>
          </a:xfrm>
        </p:spPr>
        <p:txBody>
          <a:bodyPr>
            <a:noAutofit/>
          </a:bodyPr>
          <a:lstStyle/>
          <a:p>
            <a:b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424375" y="2687836"/>
            <a:ext cx="84582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DẶN DÒ:</a:t>
            </a:r>
          </a:p>
          <a:p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Về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mỗi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nhóm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hoàn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chỉnh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thực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hành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và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nộp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</a:t>
            </a:r>
          </a:p>
          <a:p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</a:t>
            </a:r>
            <a:r>
              <a:rPr lang="vi-VN" sz="32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Cuẩn bị ôn tập chủ đề 8</a:t>
            </a:r>
            <a:endParaRPr 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2813CE-F8E5-426E-ACE6-4642B639AE06}"/>
              </a:ext>
            </a:extLst>
          </p:cNvPr>
          <p:cNvSpPr txBox="1"/>
          <p:nvPr/>
        </p:nvSpPr>
        <p:spPr>
          <a:xfrm>
            <a:off x="357554" y="36295"/>
            <a:ext cx="8610600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000" b="1" dirty="0">
                <a:solidFill>
                  <a:srgbClr val="FF0000"/>
                </a:solidFill>
              </a:rPr>
              <a:t>Bài 34: THỰC HÀNH</a:t>
            </a:r>
          </a:p>
          <a:p>
            <a:pPr algn="ctr"/>
            <a:endParaRPr lang="vi-VN" sz="4000" b="1" dirty="0">
              <a:solidFill>
                <a:srgbClr val="FF0000"/>
              </a:solidFill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</a:rPr>
              <a:t>TÌM HIỂU SINH VẬT NGOÀI THIÊN NHIÊN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11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2400" y="349934"/>
            <a:ext cx="8497742" cy="1783666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br>
              <a:rPr lang="vi-VN" sz="3200" b="1" dirty="0">
                <a:solidFill>
                  <a:srgbClr val="FF0000"/>
                </a:solidFill>
              </a:rPr>
            </a:br>
            <a:r>
              <a:rPr lang="vi-VN" sz="3200" b="1" dirty="0"/>
              <a:t>CHỦ ĐỀ 8: ĐA DẠNG THẾ GIỚI SỐNG</a:t>
            </a:r>
            <a:br>
              <a:rPr lang="vi-VN" sz="3200" b="1" dirty="0"/>
            </a:b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THỰC HÀNH</a:t>
            </a: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</a:rPr>
              <a:t>TÌM HIỂU SINH VẬT NGOÀI THIÊN NHIÊN</a:t>
            </a:r>
            <a:br>
              <a:rPr lang="en-US" sz="3200" dirty="0">
                <a:solidFill>
                  <a:srgbClr val="FF0000"/>
                </a:solidFill>
              </a:rPr>
            </a:br>
            <a:br>
              <a:rPr lang="vi-VN" sz="3200" dirty="0">
                <a:solidFill>
                  <a:srgbClr val="FF0000"/>
                </a:solidFill>
              </a:rPr>
            </a:br>
            <a:br>
              <a:rPr lang="en-US" sz="4400" b="1" dirty="0">
                <a:solidFill>
                  <a:srgbClr val="FF0000"/>
                </a:solidFill>
              </a:rPr>
            </a:br>
            <a:br>
              <a:rPr lang="vi-VN" sz="4400" b="1" dirty="0">
                <a:solidFill>
                  <a:srgbClr val="FF0000"/>
                </a:solidFill>
              </a:rPr>
            </a:b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sz="4400" dirty="0"/>
          </a:p>
        </p:txBody>
      </p:sp>
      <p:sp>
        <p:nvSpPr>
          <p:cNvPr id="17" name="Google Shape;84;p13"/>
          <p:cNvSpPr txBox="1">
            <a:spLocks/>
          </p:cNvSpPr>
          <p:nvPr/>
        </p:nvSpPr>
        <p:spPr>
          <a:xfrm>
            <a:off x="685800" y="4419600"/>
            <a:ext cx="7387025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9pPr>
          </a:lstStyle>
          <a:p>
            <a:pPr algn="ctr"/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4F1C8B-C652-495C-9894-14D49C1F0200}"/>
              </a:ext>
            </a:extLst>
          </p:cNvPr>
          <p:cNvSpPr txBox="1">
            <a:spLocks/>
          </p:cNvSpPr>
          <p:nvPr/>
        </p:nvSpPr>
        <p:spPr>
          <a:xfrm>
            <a:off x="835855" y="2438400"/>
            <a:ext cx="7620000" cy="381000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rmAutofit fontScale="37500" lnSpcReduction="20000"/>
          </a:bodyPr>
          <a:lstStyle>
            <a:lvl1pPr lvl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pPr algn="l"/>
            <a:endParaRPr lang="vi-VN" sz="6200" b="1" dirty="0"/>
          </a:p>
          <a:p>
            <a:pPr algn="l"/>
            <a:r>
              <a:rPr lang="vi-VN" sz="6200" b="1" dirty="0"/>
              <a:t>Hoạt động 1: </a:t>
            </a:r>
            <a:r>
              <a:rPr lang="en-US" sz="6200" b="1" dirty="0"/>
              <a:t>Quan </a:t>
            </a:r>
            <a:r>
              <a:rPr lang="en-US" sz="6200" b="1" dirty="0" err="1"/>
              <a:t>sát</a:t>
            </a:r>
            <a:r>
              <a:rPr lang="en-US" sz="6200" b="1" dirty="0"/>
              <a:t>, </a:t>
            </a:r>
            <a:r>
              <a:rPr lang="en-US" sz="6200" b="1" dirty="0" err="1"/>
              <a:t>chụp</a:t>
            </a:r>
            <a:r>
              <a:rPr lang="en-US" sz="6200" b="1" dirty="0"/>
              <a:t> </a:t>
            </a:r>
            <a:r>
              <a:rPr lang="en-US" sz="6200" b="1" dirty="0" err="1"/>
              <a:t>ảnh</a:t>
            </a:r>
            <a:r>
              <a:rPr lang="en-US" sz="6200" b="1" dirty="0"/>
              <a:t> </a:t>
            </a:r>
            <a:r>
              <a:rPr lang="en-US" sz="6200" b="1" dirty="0" err="1"/>
              <a:t>một</a:t>
            </a:r>
            <a:r>
              <a:rPr lang="en-US" sz="6200" b="1" dirty="0"/>
              <a:t> </a:t>
            </a:r>
            <a:r>
              <a:rPr lang="en-US" sz="6200" b="1" dirty="0" err="1"/>
              <a:t>số</a:t>
            </a:r>
            <a:r>
              <a:rPr lang="en-US" sz="6200" b="1" dirty="0"/>
              <a:t> </a:t>
            </a:r>
            <a:r>
              <a:rPr lang="en-US" sz="6200" b="1" dirty="0" err="1"/>
              <a:t>sinh</a:t>
            </a:r>
            <a:r>
              <a:rPr lang="en-US" sz="6200" b="1" dirty="0"/>
              <a:t> </a:t>
            </a:r>
            <a:r>
              <a:rPr lang="en-US" sz="6200" b="1" dirty="0" err="1"/>
              <a:t>vật</a:t>
            </a:r>
            <a:r>
              <a:rPr lang="en-US" sz="6200" b="1" dirty="0"/>
              <a:t> </a:t>
            </a:r>
            <a:r>
              <a:rPr lang="en-US" sz="6200" b="1" dirty="0" err="1"/>
              <a:t>ngoài</a:t>
            </a:r>
            <a:r>
              <a:rPr lang="en-US" sz="6200" b="1" dirty="0"/>
              <a:t> </a:t>
            </a:r>
            <a:r>
              <a:rPr lang="en-US" sz="6200" b="1" dirty="0" err="1"/>
              <a:t>thiên</a:t>
            </a:r>
            <a:r>
              <a:rPr lang="en-US" sz="6200" b="1" dirty="0"/>
              <a:t> </a:t>
            </a:r>
            <a:r>
              <a:rPr lang="en-US" sz="6200" b="1" dirty="0" err="1"/>
              <a:t>nhiên</a:t>
            </a:r>
            <a:endParaRPr lang="vi-VN" sz="6200" b="1" dirty="0"/>
          </a:p>
          <a:p>
            <a:pPr algn="l"/>
            <a:endParaRPr lang="vi-VN" sz="6200" b="1" dirty="0"/>
          </a:p>
          <a:p>
            <a:pPr algn="l"/>
            <a:r>
              <a:rPr lang="en-US" sz="6200" b="1" dirty="0" err="1">
                <a:cs typeface="Arial" pitchFamily="34" charset="0"/>
              </a:rPr>
              <a:t>Hoạt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động</a:t>
            </a:r>
            <a:r>
              <a:rPr lang="en-US" sz="6200" b="1" dirty="0">
                <a:cs typeface="Arial" pitchFamily="34" charset="0"/>
              </a:rPr>
              <a:t> 2: </a:t>
            </a:r>
            <a:r>
              <a:rPr lang="en-US" sz="6200" b="1" dirty="0" err="1">
                <a:cs typeface="Arial" pitchFamily="34" charset="0"/>
              </a:rPr>
              <a:t>Làm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bộ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sưu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tập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ảnh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các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nhóm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sinh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vật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ngoài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thiên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nhiên</a:t>
            </a:r>
            <a:endParaRPr lang="vi-VN" sz="6200" b="1" dirty="0">
              <a:cs typeface="Arial" pitchFamily="34" charset="0"/>
            </a:endParaRPr>
          </a:p>
          <a:p>
            <a:pPr algn="l"/>
            <a:endParaRPr lang="vi-VN" sz="6200" b="1" dirty="0">
              <a:cs typeface="Arial" pitchFamily="34" charset="0"/>
            </a:endParaRPr>
          </a:p>
          <a:p>
            <a:pPr algn="l"/>
            <a:r>
              <a:rPr lang="en-US" sz="6200" b="1" dirty="0" err="1">
                <a:cs typeface="Arial" pitchFamily="34" charset="0"/>
              </a:rPr>
              <a:t>Hoạt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động</a:t>
            </a:r>
            <a:r>
              <a:rPr lang="vi-VN" sz="6200" b="1" dirty="0">
                <a:cs typeface="Arial" pitchFamily="34" charset="0"/>
              </a:rPr>
              <a:t> </a:t>
            </a:r>
            <a:r>
              <a:rPr lang="en-US" sz="6200" b="1" dirty="0">
                <a:cs typeface="Arial" pitchFamily="34" charset="0"/>
              </a:rPr>
              <a:t>3: </a:t>
            </a:r>
            <a:r>
              <a:rPr lang="en-US" sz="6200" b="1" dirty="0" err="1">
                <a:cs typeface="Arial" pitchFamily="34" charset="0"/>
              </a:rPr>
              <a:t>Tìm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hiểu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vai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trò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của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sinh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vật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ngoài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thiên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nhiên</a:t>
            </a:r>
            <a:endParaRPr lang="vi-VN" sz="6200" b="1" dirty="0">
              <a:cs typeface="Arial" pitchFamily="34" charset="0"/>
            </a:endParaRPr>
          </a:p>
          <a:p>
            <a:pPr algn="l"/>
            <a:endParaRPr lang="vi-VN" sz="6200" b="1" dirty="0">
              <a:cs typeface="Arial" pitchFamily="34" charset="0"/>
            </a:endParaRPr>
          </a:p>
          <a:p>
            <a:pPr algn="l"/>
            <a:r>
              <a:rPr lang="en-US" sz="6200" b="1" dirty="0" err="1">
                <a:cs typeface="Arial" pitchFamily="34" charset="0"/>
              </a:rPr>
              <a:t>Hoạt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động</a:t>
            </a:r>
            <a:r>
              <a:rPr lang="en-US" sz="6200" b="1" dirty="0">
                <a:cs typeface="Arial" pitchFamily="34" charset="0"/>
              </a:rPr>
              <a:t> 4: </a:t>
            </a:r>
            <a:r>
              <a:rPr lang="en-US" sz="6200" b="1" dirty="0" err="1">
                <a:cs typeface="Arial" pitchFamily="34" charset="0"/>
              </a:rPr>
              <a:t>Phân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loại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một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số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nhóm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sinh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vật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theo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khóa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lưỡng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phân</a:t>
            </a:r>
            <a:endParaRPr lang="vi-VN" sz="6200" b="1" dirty="0">
              <a:cs typeface="Arial" pitchFamily="34" charset="0"/>
            </a:endParaRPr>
          </a:p>
          <a:p>
            <a:pPr algn="l"/>
            <a:endParaRPr lang="vi-VN" sz="6200" b="1" dirty="0">
              <a:cs typeface="Arial" pitchFamily="34" charset="0"/>
            </a:endParaRPr>
          </a:p>
          <a:p>
            <a:pPr algn="l"/>
            <a:r>
              <a:rPr lang="en-US" sz="6200" b="1" dirty="0" err="1">
                <a:cs typeface="Arial" pitchFamily="34" charset="0"/>
              </a:rPr>
              <a:t>Hoạt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động</a:t>
            </a:r>
            <a:r>
              <a:rPr lang="en-US" sz="6200" b="1" dirty="0">
                <a:cs typeface="Arial" pitchFamily="34" charset="0"/>
              </a:rPr>
              <a:t> 5: </a:t>
            </a:r>
            <a:r>
              <a:rPr lang="en-US" sz="6200" b="1" dirty="0" err="1">
                <a:cs typeface="Arial" pitchFamily="34" charset="0"/>
              </a:rPr>
              <a:t>Báo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cáo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kết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quả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tìm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hiểu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sinh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vật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ngoài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thiên</a:t>
            </a:r>
            <a:r>
              <a:rPr lang="en-US" sz="6200" b="1" dirty="0">
                <a:cs typeface="Arial" pitchFamily="34" charset="0"/>
              </a:rPr>
              <a:t> </a:t>
            </a:r>
            <a:r>
              <a:rPr lang="en-US" sz="6200" b="1" dirty="0" err="1">
                <a:cs typeface="Arial" pitchFamily="34" charset="0"/>
              </a:rPr>
              <a:t>nhiên</a:t>
            </a:r>
            <a:endParaRPr lang="vi-VN" sz="6200" b="1" dirty="0">
              <a:cs typeface="Arial" pitchFamily="34" charset="0"/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9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\Desktop\sinh 9 hk2\hinh-nen-powerpoint-la-bac-ha_0927215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" y="-3265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3257" y="1743690"/>
            <a:ext cx="6901543" cy="2142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02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sống xuất hiện Đầu tiên từ môi trường nào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vi-VN" altLang="en-US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39355" y="2254046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969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vật đầu tiên xuất hiện trên quả đất, đóng vai trò tiên phong là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vi-VN" altLang="en-US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708288" y="2231721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923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vi-VN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Học sinh cần làm gì để góp phần bảo vệ sự đa dạng thực vật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vi-VN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913761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580752" y="5822981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Ong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cây ăn quả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vi-VN" altLang="en-US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357133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23882" y="3368635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54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Động vật ăn Thực vật là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vi-VN" altLang="en-US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701713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80855" y="4800600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823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Hoạt động 1: </a:t>
            </a:r>
            <a:r>
              <a:rPr lang="en-US" b="1" dirty="0" err="1">
                <a:solidFill>
                  <a:srgbClr val="FF0000"/>
                </a:solidFill>
              </a:rPr>
              <a:t>Quan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sát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chụp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ảnh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một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số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sinh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vật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ngoài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thiên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nhiên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5837"/>
            <a:ext cx="85344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HS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chia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( 3 tổ)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ĐV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xương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ĐV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xương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kính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lúp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máy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sổ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ghi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chép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nhãn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bút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thước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dây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0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903</Words>
  <PresentationFormat>On-screen Show (4:3)</PresentationFormat>
  <Paragraphs>156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Vidaloka</vt:lpstr>
      <vt:lpstr>VNI-Times</vt:lpstr>
      <vt:lpstr>Office Theme</vt:lpstr>
      <vt:lpstr> CHỦ ĐỀ 8: ĐA DẠNG THẾ GIỚI SỐNG  BÀI 34: THỰC HÀNH   TÌM HIỂU SINH VẬT NGOÀI THIÊN NHIÊN </vt:lpstr>
      <vt:lpstr> CHỦ ĐỀ 8: ĐA DẠNG THẾ GIỚI SỐNG BÀI 34: THỰC HÀNH TÌM HIỂU SINH VẬT NGOÀI THIÊN NHIÊN      </vt:lpstr>
      <vt:lpstr>PowerPoint Presentation</vt:lpstr>
      <vt:lpstr>Sự sống xuất hiện Đầu tiên từ môi trường nào:  </vt:lpstr>
      <vt:lpstr>Sinh vật đầu tiên xuất hiện trên quả đất, đóng vai trò tiên phong là:  </vt:lpstr>
      <vt:lpstr>Học sinh cần làm gì để góp phần bảo vệ sự đa dạng thực vật :  </vt:lpstr>
      <vt:lpstr>Lợi ích của việc nuôi Ong trong vườn cây ăn quả:  </vt:lpstr>
      <vt:lpstr>Nhóm Động vật ăn Thực vật là:  </vt:lpstr>
      <vt:lpstr>Hoạt động 1: Quan sát, chụp ảnh một số sinh vật ngoài thiên nhiên</vt:lpstr>
      <vt:lpstr>PowerPoint Presentation</vt:lpstr>
      <vt:lpstr>Hình ảnh sưu tầm được dán nhãn: </vt:lpstr>
      <vt:lpstr>Hoạt động 2: Làm bộ sưu tập ảnh các nhóm sinh vật ngoài thiên nhiên </vt:lpstr>
      <vt:lpstr>Hoạt động 3: Tìm hiểu vai trò của sinh vật ngoài thiên nhiên</vt:lpstr>
      <vt:lpstr>Vai trò của sinh vật ngoài thiên nhiên là gi? </vt:lpstr>
      <vt:lpstr> Hoạt động 4: Phân loại một số nhóm sinh vật theo khóa lưỡng phân  </vt:lpstr>
      <vt:lpstr> Hoạt động 5: Báo cáo kết quả tìm hiểu sinh vật ngoài thiên nhiên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2021-06-30T03:06:08Z</dcterms:created>
  <dcterms:modified xsi:type="dcterms:W3CDTF">2021-07-15T15:56:07Z</dcterms:modified>
</cp:coreProperties>
</file>