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301" r:id="rId2"/>
    <p:sldId id="257" r:id="rId3"/>
    <p:sldId id="284" r:id="rId4"/>
    <p:sldId id="302" r:id="rId5"/>
    <p:sldId id="285" r:id="rId6"/>
    <p:sldId id="270" r:id="rId7"/>
    <p:sldId id="286" r:id="rId8"/>
    <p:sldId id="304" r:id="rId9"/>
    <p:sldId id="305" r:id="rId10"/>
    <p:sldId id="317" r:id="rId11"/>
    <p:sldId id="308" r:id="rId12"/>
    <p:sldId id="318" r:id="rId13"/>
    <p:sldId id="319" r:id="rId14"/>
    <p:sldId id="320" r:id="rId15"/>
    <p:sldId id="328" r:id="rId16"/>
    <p:sldId id="329" r:id="rId17"/>
    <p:sldId id="321" r:id="rId18"/>
    <p:sldId id="297" r:id="rId19"/>
    <p:sldId id="322" r:id="rId20"/>
    <p:sldId id="323" r:id="rId21"/>
    <p:sldId id="313" r:id="rId22"/>
    <p:sldId id="330" r:id="rId23"/>
    <p:sldId id="331" r:id="rId24"/>
    <p:sldId id="326" r:id="rId25"/>
    <p:sldId id="335" r:id="rId26"/>
    <p:sldId id="337" r:id="rId27"/>
    <p:sldId id="324" r:id="rId28"/>
    <p:sldId id="332" r:id="rId29"/>
    <p:sldId id="333" r:id="rId30"/>
    <p:sldId id="336" r:id="rId31"/>
    <p:sldId id="338" r:id="rId32"/>
    <p:sldId id="334" r:id="rId33"/>
    <p:sldId id="294" r:id="rId34"/>
    <p:sldId id="339" r:id="rId35"/>
    <p:sldId id="316" r:id="rId36"/>
    <p:sldId id="269" r:id="rId37"/>
    <p:sldId id="295" r:id="rId38"/>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1"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6296"/>
  </p:normalViewPr>
  <p:slideViewPr>
    <p:cSldViewPr snapToGrid="0" snapToObjects="1">
      <p:cViewPr varScale="1">
        <p:scale>
          <a:sx n="71" d="100"/>
          <a:sy n="71" d="100"/>
        </p:scale>
        <p:origin x="46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24C8C-DDD8-4255-9C31-1136218F8F69}" type="datetimeFigureOut">
              <a:rPr lang="en-US" smtClean="0"/>
              <a:t>7/27/2022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47397-6384-44EE-A694-5C2CB09E458C}" type="slidenum">
              <a:rPr lang="en-US" smtClean="0"/>
              <a:t>‹#›</a:t>
            </a:fld>
            <a:endParaRPr lang="en-US"/>
          </a:p>
        </p:txBody>
      </p:sp>
    </p:spTree>
    <p:extLst>
      <p:ext uri="{BB962C8B-B14F-4D97-AF65-F5344CB8AC3E}">
        <p14:creationId xmlns:p14="http://schemas.microsoft.com/office/powerpoint/2010/main" val="748550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click </a:t>
            </a:r>
            <a:r>
              <a:rPr lang="en-US" dirty="0" err="1"/>
              <a:t>vào</a:t>
            </a:r>
            <a:r>
              <a:rPr lang="en-US" baseline="0" dirty="0"/>
              <a:t> </a:t>
            </a:r>
            <a:r>
              <a:rPr lang="en-US" baseline="0" dirty="0" err="1"/>
              <a:t>từng</a:t>
            </a:r>
            <a:r>
              <a:rPr lang="en-US" baseline="0" dirty="0"/>
              <a:t> </a:t>
            </a:r>
            <a:r>
              <a:rPr lang="en-US" baseline="0" dirty="0" err="1"/>
              <a:t>cụm</a:t>
            </a:r>
            <a:r>
              <a:rPr lang="en-US" baseline="0" dirty="0"/>
              <a:t> </a:t>
            </a:r>
            <a:r>
              <a:rPr lang="en-US" baseline="0" dirty="0" err="1"/>
              <a:t>nghe</a:t>
            </a:r>
            <a:r>
              <a:rPr lang="en-US" baseline="0" dirty="0"/>
              <a:t> </a:t>
            </a:r>
            <a:r>
              <a:rPr lang="en-US" baseline="0" dirty="0" err="1"/>
              <a:t>âm</a:t>
            </a:r>
            <a:r>
              <a:rPr lang="en-US" baseline="0" dirty="0"/>
              <a:t> </a:t>
            </a:r>
            <a:r>
              <a:rPr lang="en-US" baseline="0" dirty="0" err="1"/>
              <a:t>thanh</a:t>
            </a:r>
            <a:endParaRPr lang="en-US" dirty="0"/>
          </a:p>
        </p:txBody>
      </p:sp>
      <p:sp>
        <p:nvSpPr>
          <p:cNvPr id="4" name="Slide Number Placeholder 3"/>
          <p:cNvSpPr>
            <a:spLocks noGrp="1"/>
          </p:cNvSpPr>
          <p:nvPr>
            <p:ph type="sldNum" sz="quarter" idx="10"/>
          </p:nvPr>
        </p:nvSpPr>
        <p:spPr/>
        <p:txBody>
          <a:bodyPr/>
          <a:lstStyle/>
          <a:p>
            <a:fld id="{234EA44A-927D-4D59-858E-589BCB488996}" type="slidenum">
              <a:rPr lang="en-US" smtClean="0"/>
              <a:t>8</a:t>
            </a:fld>
            <a:endParaRPr lang="en-US"/>
          </a:p>
        </p:txBody>
      </p:sp>
    </p:spTree>
    <p:extLst>
      <p:ext uri="{BB962C8B-B14F-4D97-AF65-F5344CB8AC3E}">
        <p14:creationId xmlns:p14="http://schemas.microsoft.com/office/powerpoint/2010/main" val="2988962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3695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26A025F-4A42-FE48-B7B2-D5FBC143A4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0BFAD-4F29-F94C-9D8A-33DE84098633}" type="datetimeFigureOut">
              <a:t>7/27/2022</a:t>
            </a:fld>
            <a:endParaRPr lang="x-none"/>
          </a:p>
        </p:txBody>
      </p:sp>
      <p:sp>
        <p:nvSpPr>
          <p:cNvPr id="5" name="Footer Placeholder 4">
            <a:extLst>
              <a:ext uri="{FF2B5EF4-FFF2-40B4-BE49-F238E27FC236}">
                <a16:creationId xmlns:a16="http://schemas.microsoft.com/office/drawing/2014/main" id="{39E59E23-09A3-C844-8CD6-BFEB8E957F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5B1DAE2F-0754-4F4F-B969-EB3B6F0BB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AD39D-5E4B-5941-A936-433FC1C6FE25}" type="slidenum">
              <a:t>‹#›</a:t>
            </a:fld>
            <a:endParaRPr lang="x-none"/>
          </a:p>
        </p:txBody>
      </p:sp>
      <p:pic>
        <p:nvPicPr>
          <p:cNvPr id="8" name="Picture 7">
            <a:extLst>
              <a:ext uri="{FF2B5EF4-FFF2-40B4-BE49-F238E27FC236}">
                <a16:creationId xmlns:a16="http://schemas.microsoft.com/office/drawing/2014/main" id="{D5399B83-00F1-524F-BDF6-BAB5619A00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22386" cy="6857999"/>
          </a:xfrm>
          <a:prstGeom prst="rect">
            <a:avLst/>
          </a:prstGeom>
        </p:spPr>
      </p:pic>
      <p:grpSp>
        <p:nvGrpSpPr>
          <p:cNvPr id="9" name="Group 8">
            <a:extLst>
              <a:ext uri="{FF2B5EF4-FFF2-40B4-BE49-F238E27FC236}">
                <a16:creationId xmlns:a16="http://schemas.microsoft.com/office/drawing/2014/main" id="{FDFDE0FC-811C-6B4D-A402-4A4EC1420D9C}"/>
              </a:ext>
            </a:extLst>
          </p:cNvPr>
          <p:cNvGrpSpPr/>
          <p:nvPr userDrawn="1"/>
        </p:nvGrpSpPr>
        <p:grpSpPr>
          <a:xfrm>
            <a:off x="5693239" y="6314169"/>
            <a:ext cx="805521" cy="529389"/>
            <a:chOff x="5778584" y="6325677"/>
            <a:chExt cx="805521" cy="529389"/>
          </a:xfrm>
        </p:grpSpPr>
        <p:pic>
          <p:nvPicPr>
            <p:cNvPr id="10" name="Picture 9">
              <a:hlinkClick r:id="" action="ppaction://hlinkshowjump?jump=firstslide"/>
              <a:extLst>
                <a:ext uri="{FF2B5EF4-FFF2-40B4-BE49-F238E27FC236}">
                  <a16:creationId xmlns:a16="http://schemas.microsoft.com/office/drawing/2014/main" id="{128DB713-A925-E940-9C1F-35CFB2B2554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6650" y="6325677"/>
              <a:ext cx="529389" cy="529389"/>
            </a:xfrm>
            <a:prstGeom prst="rect">
              <a:avLst/>
            </a:prstGeom>
            <a:effectLst>
              <a:outerShdw blurRad="50800" dist="38100" dir="8100000" algn="tr" rotWithShape="0">
                <a:prstClr val="black">
                  <a:alpha val="40000"/>
                </a:prstClr>
              </a:outerShdw>
            </a:effectLst>
          </p:spPr>
        </p:pic>
        <p:pic>
          <p:nvPicPr>
            <p:cNvPr id="11" name="Picture 10">
              <a:hlinkClick r:id="" action="ppaction://hlinkshowjump?jump=nextslide"/>
              <a:extLst>
                <a:ext uri="{FF2B5EF4-FFF2-40B4-BE49-F238E27FC236}">
                  <a16:creationId xmlns:a16="http://schemas.microsoft.com/office/drawing/2014/main" id="{28ADE026-D255-0E46-A4EC-CE36DFF08EE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457190" y="6586741"/>
              <a:ext cx="126915" cy="191883"/>
            </a:xfrm>
            <a:prstGeom prst="rect">
              <a:avLst/>
            </a:prstGeom>
            <a:effectLst>
              <a:outerShdw blurRad="50800" dist="38100" dir="8100000" algn="tr" rotWithShape="0">
                <a:prstClr val="black">
                  <a:alpha val="40000"/>
                </a:prstClr>
              </a:outerShdw>
            </a:effectLst>
          </p:spPr>
        </p:pic>
        <p:pic>
          <p:nvPicPr>
            <p:cNvPr id="12" name="Picture 11">
              <a:hlinkClick r:id="" action="ppaction://hlinkshowjump?jump=previousslide"/>
              <a:extLst>
                <a:ext uri="{FF2B5EF4-FFF2-40B4-BE49-F238E27FC236}">
                  <a16:creationId xmlns:a16="http://schemas.microsoft.com/office/drawing/2014/main" id="{19B62DC2-97D1-B64B-869E-DEBA545BEC1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rot="10800000">
              <a:off x="5778584" y="6586741"/>
              <a:ext cx="126915" cy="191883"/>
            </a:xfrm>
            <a:prstGeom prst="rect">
              <a:avLst/>
            </a:prstGeom>
            <a:effectLst>
              <a:outerShdw blurRad="50800" dist="38100" dir="8100000" algn="tr" rotWithShape="0">
                <a:prstClr val="black">
                  <a:alpha val="40000"/>
                </a:prstClr>
              </a:outerShdw>
            </a:effectLst>
          </p:spPr>
        </p:pic>
      </p:grpSp>
      <p:sp>
        <p:nvSpPr>
          <p:cNvPr id="13" name="TextBox 12">
            <a:extLst>
              <a:ext uri="{FF2B5EF4-FFF2-40B4-BE49-F238E27FC236}">
                <a16:creationId xmlns:a16="http://schemas.microsoft.com/office/drawing/2014/main" id="{B1DF492A-81AD-5D4A-A943-32E917C1B56B}"/>
              </a:ext>
            </a:extLst>
          </p:cNvPr>
          <p:cNvSpPr txBox="1"/>
          <p:nvPr userDrawn="1"/>
        </p:nvSpPr>
        <p:spPr>
          <a:xfrm>
            <a:off x="24732" y="6510902"/>
            <a:ext cx="2685800"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 Anh 10 i</a:t>
            </a:r>
            <a:r>
              <a:rPr lang="en-US" sz="1400" baseline="0" dirty="0">
                <a:solidFill>
                  <a:schemeClr val="bg1"/>
                </a:solidFill>
              </a:rPr>
              <a:t>-Learn Smart World </a:t>
            </a:r>
            <a:endParaRPr lang="en-US" sz="1400" dirty="0">
              <a:solidFill>
                <a:schemeClr val="bg1"/>
              </a:solidFill>
            </a:endParaRPr>
          </a:p>
        </p:txBody>
      </p:sp>
      <p:pic>
        <p:nvPicPr>
          <p:cNvPr id="14" name="Picture 13">
            <a:extLst>
              <a:ext uri="{FF2B5EF4-FFF2-40B4-BE49-F238E27FC236}">
                <a16:creationId xmlns:a16="http://schemas.microsoft.com/office/drawing/2014/main" id="{F97DD529-7747-654A-B7AB-AFCA57F9881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226018" y="6396200"/>
            <a:ext cx="814608" cy="415291"/>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3A436751-F2B7-3544-9527-8B13899DC1B3}"/>
              </a:ext>
            </a:extLst>
          </p:cNvPr>
          <p:cNvSpPr txBox="1"/>
          <p:nvPr userDrawn="1"/>
        </p:nvSpPr>
        <p:spPr>
          <a:xfrm>
            <a:off x="82240" y="-48141"/>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Unit 7</a:t>
            </a:r>
          </a:p>
        </p:txBody>
      </p:sp>
      <p:sp>
        <p:nvSpPr>
          <p:cNvPr id="17" name="TextBox 16">
            <a:extLst>
              <a:ext uri="{FF2B5EF4-FFF2-40B4-BE49-F238E27FC236}">
                <a16:creationId xmlns:a16="http://schemas.microsoft.com/office/drawing/2014/main" id="{FF7F6AF1-48D1-A442-8D9A-9DCAA189DECF}"/>
              </a:ext>
            </a:extLst>
          </p:cNvPr>
          <p:cNvSpPr txBox="1"/>
          <p:nvPr userDrawn="1"/>
        </p:nvSpPr>
        <p:spPr>
          <a:xfrm>
            <a:off x="10949647" y="-17814"/>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Lesson 2.1</a:t>
            </a:r>
          </a:p>
        </p:txBody>
      </p:sp>
    </p:spTree>
    <p:extLst>
      <p:ext uri="{BB962C8B-B14F-4D97-AF65-F5344CB8AC3E}">
        <p14:creationId xmlns:p14="http://schemas.microsoft.com/office/powerpoint/2010/main" val="1207493633"/>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1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18.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eduhome.com.vn/DHALesson?idGrade=19&amp;idSubject=1&amp;idSeries=117&amp;idTheme=979&amp;IdLevel=1&amp;idThemeServer=64"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eduhome.com.vn/"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slideLayout" Target="../slideLayouts/slideLayout1.xml"/><Relationship Id="rId3" Type="http://schemas.microsoft.com/office/2007/relationships/media" Target="../media/media2.mp3"/><Relationship Id="rId7" Type="http://schemas.microsoft.com/office/2007/relationships/media" Target="../media/media4.mp3"/><Relationship Id="rId12" Type="http://schemas.openxmlformats.org/officeDocument/2006/relationships/audio" Target="../media/media6.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5" Type="http://schemas.microsoft.com/office/2007/relationships/media" Target="../media/media3.mp3"/><Relationship Id="rId15" Type="http://schemas.openxmlformats.org/officeDocument/2006/relationships/image" Target="../media/image18.png"/><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61047"/>
          </a:xfrm>
          <a:prstGeom prst="rect">
            <a:avLst/>
          </a:prstGeom>
        </p:spPr>
      </p:pic>
      <p:sp>
        <p:nvSpPr>
          <p:cNvPr id="5" name="Rectangle 4"/>
          <p:cNvSpPr/>
          <p:nvPr/>
        </p:nvSpPr>
        <p:spPr>
          <a:xfrm>
            <a:off x="5107577" y="2626285"/>
            <a:ext cx="6844938" cy="1754326"/>
          </a:xfrm>
          <a:prstGeom prst="rect">
            <a:avLst/>
          </a:prstGeom>
        </p:spPr>
        <p:txBody>
          <a:bodyPr wrap="square">
            <a:spAutoFit/>
          </a:bodyPr>
          <a:lstStyle/>
          <a:p>
            <a:pPr algn="ctr"/>
            <a:r>
              <a:rPr lang="en-US" sz="4400" b="1" dirty="0">
                <a:solidFill>
                  <a:srgbClr val="0070C0"/>
                </a:solidFill>
                <a:ea typeface="Times New Roman" panose="02020603050405020304" pitchFamily="18" charset="0"/>
                <a:cs typeface="Arial" panose="020B0604020202020204" pitchFamily="34" charset="0"/>
              </a:rPr>
              <a:t>UNIT 7: INVENTIONS</a:t>
            </a:r>
          </a:p>
          <a:p>
            <a:pPr algn="ctr"/>
            <a:r>
              <a:rPr lang="en-US" sz="3200" b="1" dirty="0">
                <a:solidFill>
                  <a:srgbClr val="00B050"/>
                </a:solidFill>
                <a:ea typeface="Times New Roman" panose="02020603050405020304" pitchFamily="18" charset="0"/>
                <a:cs typeface="Arial" panose="020B0604020202020204" pitchFamily="34" charset="0"/>
              </a:rPr>
              <a:t>Lesson 2.1 – Vocabulary &amp; Listening</a:t>
            </a:r>
          </a:p>
          <a:p>
            <a:pPr algn="ctr"/>
            <a:r>
              <a:rPr lang="en-US" sz="3200" b="1" dirty="0">
                <a:solidFill>
                  <a:schemeClr val="accent6">
                    <a:lumMod val="50000"/>
                  </a:schemeClr>
                </a:solidFill>
                <a:ea typeface="Times New Roman" panose="02020603050405020304" pitchFamily="18" charset="0"/>
                <a:cs typeface="Arial" panose="020B0604020202020204" pitchFamily="34" charset="0"/>
              </a:rPr>
              <a:t> </a:t>
            </a:r>
            <a:r>
              <a:rPr lang="en-US" sz="3200" b="1" dirty="0">
                <a:solidFill>
                  <a:srgbClr val="FF0000"/>
                </a:solidFill>
                <a:ea typeface="Times New Roman" panose="02020603050405020304" pitchFamily="18" charset="0"/>
                <a:cs typeface="Arial" panose="020B0604020202020204" pitchFamily="34" charset="0"/>
              </a:rPr>
              <a:t>Page 59</a:t>
            </a:r>
            <a:endParaRPr lang="en-US" sz="3200" b="1" dirty="0">
              <a:solidFill>
                <a:srgbClr val="FF0000"/>
              </a:solidFill>
              <a:cs typeface="Arial" panose="020B0604020202020204" pitchFamily="34" charset="0"/>
            </a:endParaRPr>
          </a:p>
        </p:txBody>
      </p:sp>
    </p:spTree>
    <p:extLst>
      <p:ext uri="{BB962C8B-B14F-4D97-AF65-F5344CB8AC3E}">
        <p14:creationId xmlns:p14="http://schemas.microsoft.com/office/powerpoint/2010/main" val="1387350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655" y="640218"/>
            <a:ext cx="11582400" cy="5505033"/>
          </a:xfrm>
          <a:prstGeom prst="rect">
            <a:avLst/>
          </a:prstGeom>
        </p:spPr>
        <p:txBody>
          <a:bodyPr wrap="square">
            <a:spAutoFit/>
          </a:bodyPr>
          <a:lstStyle/>
          <a:p>
            <a:r>
              <a:rPr lang="en-US" sz="3400" dirty="0">
                <a:solidFill>
                  <a:srgbClr val="242021"/>
                </a:solidFill>
              </a:rPr>
              <a:t>4. The ﬂight was terrible! I had to </a:t>
            </a:r>
            <a:r>
              <a:rPr lang="en-US" sz="3400" b="1" dirty="0">
                <a:solidFill>
                  <a:srgbClr val="242021"/>
                </a:solidFill>
              </a:rPr>
              <a:t>strap </a:t>
            </a:r>
            <a:r>
              <a:rPr lang="en-US" sz="3400" dirty="0">
                <a:solidFill>
                  <a:srgbClr val="242021"/>
                </a:solidFill>
              </a:rPr>
              <a:t>myself in really tight.</a:t>
            </a:r>
            <a:br>
              <a:rPr lang="en-US" sz="3400" dirty="0">
                <a:solidFill>
                  <a:srgbClr val="242021"/>
                </a:solidFill>
              </a:rPr>
            </a:br>
            <a:r>
              <a:rPr lang="en-US" sz="3400" dirty="0">
                <a:solidFill>
                  <a:srgbClr val="242021"/>
                </a:solidFill>
              </a:rPr>
              <a:t>a. </a:t>
            </a:r>
            <a:r>
              <a:rPr lang="en-US" sz="3400" dirty="0">
                <a:solidFill>
                  <a:srgbClr val="A3248F"/>
                </a:solidFill>
              </a:rPr>
              <a:t>fasten </a:t>
            </a:r>
            <a:r>
              <a:rPr lang="en-US" sz="3400" dirty="0">
                <a:solidFill>
                  <a:srgbClr val="242021"/>
                </a:solidFill>
              </a:rPr>
              <a:t>somebody or something in place </a:t>
            </a:r>
          </a:p>
          <a:p>
            <a:r>
              <a:rPr lang="en-US" sz="3400" dirty="0">
                <a:solidFill>
                  <a:srgbClr val="242021"/>
                </a:solidFill>
              </a:rPr>
              <a:t>b. let somebody or something move around</a:t>
            </a:r>
            <a:br>
              <a:rPr lang="en-US" sz="3400" dirty="0">
                <a:solidFill>
                  <a:srgbClr val="242021"/>
                </a:solidFill>
              </a:rPr>
            </a:br>
            <a:r>
              <a:rPr lang="en-US" sz="3400" dirty="0">
                <a:solidFill>
                  <a:srgbClr val="242021"/>
                </a:solidFill>
              </a:rPr>
              <a:t>5. He buys new clothes all the time and he always wants to look the same as everyone else. He's so </a:t>
            </a:r>
            <a:r>
              <a:rPr lang="en-US" sz="3400" b="1" dirty="0">
                <a:solidFill>
                  <a:srgbClr val="242021"/>
                </a:solidFill>
              </a:rPr>
              <a:t>fashionable</a:t>
            </a:r>
            <a:r>
              <a:rPr lang="en-US" sz="3400" dirty="0">
                <a:solidFill>
                  <a:srgbClr val="242021"/>
                </a:solidFill>
              </a:rPr>
              <a:t>!</a:t>
            </a:r>
            <a:br>
              <a:rPr lang="en-US" sz="3400" dirty="0">
                <a:solidFill>
                  <a:srgbClr val="242021"/>
                </a:solidFill>
              </a:rPr>
            </a:br>
            <a:r>
              <a:rPr lang="en-US" sz="3400" dirty="0">
                <a:solidFill>
                  <a:srgbClr val="242021"/>
                </a:solidFill>
              </a:rPr>
              <a:t>a. following any style 			b. following a popular style</a:t>
            </a:r>
            <a:br>
              <a:rPr lang="en-US" sz="3400" dirty="0">
                <a:solidFill>
                  <a:srgbClr val="242021"/>
                </a:solidFill>
              </a:rPr>
            </a:br>
            <a:r>
              <a:rPr lang="en-US" sz="3400" dirty="0">
                <a:solidFill>
                  <a:srgbClr val="242021"/>
                </a:solidFill>
              </a:rPr>
              <a:t>6. You need to </a:t>
            </a:r>
            <a:r>
              <a:rPr lang="en-US" sz="3400" b="1" dirty="0">
                <a:solidFill>
                  <a:srgbClr val="242021"/>
                </a:solidFill>
              </a:rPr>
              <a:t>attach </a:t>
            </a:r>
            <a:r>
              <a:rPr lang="en-US" sz="3400" dirty="0">
                <a:solidFill>
                  <a:srgbClr val="242021"/>
                </a:solidFill>
              </a:rPr>
              <a:t>the printer to the computer with this </a:t>
            </a:r>
            <a:r>
              <a:rPr lang="en-US" sz="3400" dirty="0">
                <a:solidFill>
                  <a:srgbClr val="A3248F"/>
                </a:solidFill>
              </a:rPr>
              <a:t>cable</a:t>
            </a:r>
            <a:r>
              <a:rPr lang="en-US" sz="3400" dirty="0">
                <a:solidFill>
                  <a:srgbClr val="242021"/>
                </a:solidFill>
              </a:rPr>
              <a:t>.</a:t>
            </a:r>
            <a:br>
              <a:rPr lang="en-US" sz="3400" dirty="0">
                <a:solidFill>
                  <a:srgbClr val="242021"/>
                </a:solidFill>
              </a:rPr>
            </a:br>
            <a:r>
              <a:rPr lang="en-US" sz="3400" dirty="0">
                <a:solidFill>
                  <a:srgbClr val="242021"/>
                </a:solidFill>
              </a:rPr>
              <a:t>a. join one thing to another </a:t>
            </a:r>
          </a:p>
          <a:p>
            <a:pPr>
              <a:lnSpc>
                <a:spcPct val="150000"/>
              </a:lnSpc>
            </a:pPr>
            <a:r>
              <a:rPr lang="en-US" sz="3400" dirty="0">
                <a:solidFill>
                  <a:srgbClr val="242021"/>
                </a:solidFill>
              </a:rPr>
              <a:t>b. take one thing away from another thing</a:t>
            </a:r>
            <a:r>
              <a:rPr lang="en-US" sz="3400" dirty="0"/>
              <a:t> </a:t>
            </a:r>
          </a:p>
        </p:txBody>
      </p:sp>
      <p:sp>
        <p:nvSpPr>
          <p:cNvPr id="3" name="Oval 2">
            <a:extLst>
              <a:ext uri="{FF2B5EF4-FFF2-40B4-BE49-F238E27FC236}">
                <a16:creationId xmlns:a16="http://schemas.microsoft.com/office/drawing/2014/main" id="{2D373749-DAF4-479B-9F55-2B0EA5FF7D84}"/>
              </a:ext>
            </a:extLst>
          </p:cNvPr>
          <p:cNvSpPr/>
          <p:nvPr/>
        </p:nvSpPr>
        <p:spPr>
          <a:xfrm>
            <a:off x="290944" y="1234898"/>
            <a:ext cx="554183" cy="559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D373749-DAF4-479B-9F55-2B0EA5FF7D84}"/>
              </a:ext>
            </a:extLst>
          </p:cNvPr>
          <p:cNvSpPr/>
          <p:nvPr/>
        </p:nvSpPr>
        <p:spPr>
          <a:xfrm>
            <a:off x="6650181" y="3283738"/>
            <a:ext cx="554183" cy="559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D373749-DAF4-479B-9F55-2B0EA5FF7D84}"/>
              </a:ext>
            </a:extLst>
          </p:cNvPr>
          <p:cNvSpPr/>
          <p:nvPr/>
        </p:nvSpPr>
        <p:spPr>
          <a:xfrm>
            <a:off x="290944" y="4850934"/>
            <a:ext cx="554183" cy="559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553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38546" y="376831"/>
            <a:ext cx="2943225" cy="666750"/>
          </a:xfrm>
          <a:prstGeom prst="rect">
            <a:avLst/>
          </a:prstGeom>
        </p:spPr>
      </p:pic>
      <p:sp>
        <p:nvSpPr>
          <p:cNvPr id="11" name="Rectangle 10"/>
          <p:cNvSpPr/>
          <p:nvPr/>
        </p:nvSpPr>
        <p:spPr>
          <a:xfrm>
            <a:off x="3358862" y="435692"/>
            <a:ext cx="6788728"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b="1" i="1" dirty="0">
                <a:solidFill>
                  <a:srgbClr val="0070C0"/>
                </a:solidFill>
                <a:latin typeface="HelveticaNeueLTStd-BdCn"/>
              </a:rPr>
              <a:t>b. </a:t>
            </a:r>
            <a:r>
              <a:rPr lang="en-US" sz="3600" b="1" i="1">
                <a:solidFill>
                  <a:srgbClr val="0070C0"/>
                </a:solidFill>
                <a:latin typeface="HelveticaNeueLTStd-BdCn"/>
              </a:rPr>
              <a:t>In pairs: </a:t>
            </a:r>
            <a:r>
              <a:rPr lang="en-US" sz="3600" b="1" i="1" dirty="0">
                <a:solidFill>
                  <a:srgbClr val="0070C0"/>
                </a:solidFill>
                <a:latin typeface="HelveticaNeueLTStd-BdCn"/>
              </a:rPr>
              <a:t>use these words to describe the pictures.</a:t>
            </a:r>
            <a:r>
              <a:rPr lang="en-US" sz="3600" i="1" dirty="0">
                <a:solidFill>
                  <a:srgbClr val="0070C0"/>
                </a:solidFill>
              </a:rPr>
              <a:t> </a:t>
            </a:r>
          </a:p>
        </p:txBody>
      </p:sp>
      <p:pic>
        <p:nvPicPr>
          <p:cNvPr id="17" name="Picture 16"/>
          <p:cNvPicPr>
            <a:picLocks noChangeAspect="1"/>
          </p:cNvPicPr>
          <p:nvPr/>
        </p:nvPicPr>
        <p:blipFill>
          <a:blip r:embed="rId3"/>
          <a:stretch>
            <a:fillRect/>
          </a:stretch>
        </p:blipFill>
        <p:spPr>
          <a:xfrm>
            <a:off x="138546" y="1925781"/>
            <a:ext cx="5877430" cy="4433455"/>
          </a:xfrm>
          <a:prstGeom prst="rect">
            <a:avLst/>
          </a:prstGeom>
        </p:spPr>
      </p:pic>
      <p:sp>
        <p:nvSpPr>
          <p:cNvPr id="20" name="Rectangle 19"/>
          <p:cNvSpPr/>
          <p:nvPr/>
        </p:nvSpPr>
        <p:spPr>
          <a:xfrm>
            <a:off x="6572250" y="2893142"/>
            <a:ext cx="5257800" cy="132343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4000" dirty="0">
                <a:solidFill>
                  <a:srgbClr val="FF0000"/>
                </a:solidFill>
              </a:rPr>
              <a:t>I think the girl's dress is very fashionable </a:t>
            </a:r>
            <a:endParaRPr lang="en-US" sz="4000" i="1" dirty="0">
              <a:solidFill>
                <a:srgbClr val="FF0000"/>
              </a:solidFill>
            </a:endParaRPr>
          </a:p>
        </p:txBody>
      </p:sp>
    </p:spTree>
    <p:extLst>
      <p:ext uri="{BB962C8B-B14F-4D97-AF65-F5344CB8AC3E}">
        <p14:creationId xmlns:p14="http://schemas.microsoft.com/office/powerpoint/2010/main" val="326653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8124" y="895350"/>
            <a:ext cx="5962651" cy="4508900"/>
          </a:xfrm>
          <a:prstGeom prst="rect">
            <a:avLst/>
          </a:prstGeom>
        </p:spPr>
      </p:pic>
      <p:sp>
        <p:nvSpPr>
          <p:cNvPr id="3" name="Rectangle 2"/>
          <p:cNvSpPr/>
          <p:nvPr/>
        </p:nvSpPr>
        <p:spPr>
          <a:xfrm>
            <a:off x="6572250" y="2231422"/>
            <a:ext cx="5257800" cy="1938992"/>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4000" dirty="0">
                <a:solidFill>
                  <a:srgbClr val="FF0000"/>
                </a:solidFill>
              </a:rPr>
              <a:t>I use the remote control to open and close the door automatically.</a:t>
            </a:r>
            <a:endParaRPr lang="en-US" sz="4000" i="1" dirty="0">
              <a:solidFill>
                <a:srgbClr val="FF0000"/>
              </a:solidFill>
            </a:endParaRPr>
          </a:p>
        </p:txBody>
      </p:sp>
    </p:spTree>
    <p:extLst>
      <p:ext uri="{BB962C8B-B14F-4D97-AF65-F5344CB8AC3E}">
        <p14:creationId xmlns:p14="http://schemas.microsoft.com/office/powerpoint/2010/main" val="8966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1071" y="1099704"/>
            <a:ext cx="5874726" cy="4414405"/>
          </a:xfrm>
          <a:prstGeom prst="rect">
            <a:avLst/>
          </a:prstGeom>
        </p:spPr>
      </p:pic>
      <p:sp>
        <p:nvSpPr>
          <p:cNvPr id="3" name="Rectangle 2"/>
          <p:cNvSpPr/>
          <p:nvPr/>
        </p:nvSpPr>
        <p:spPr>
          <a:xfrm>
            <a:off x="6572250" y="2231422"/>
            <a:ext cx="5257800" cy="1938992"/>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4000" dirty="0">
                <a:solidFill>
                  <a:srgbClr val="FF0000"/>
                </a:solidFill>
              </a:rPr>
              <a:t>She uses this cable to attach to the smart phone.</a:t>
            </a:r>
            <a:endParaRPr lang="en-US" sz="4000" i="1" dirty="0">
              <a:solidFill>
                <a:srgbClr val="FF0000"/>
              </a:solidFill>
            </a:endParaRPr>
          </a:p>
        </p:txBody>
      </p:sp>
    </p:spTree>
    <p:extLst>
      <p:ext uri="{BB962C8B-B14F-4D97-AF65-F5344CB8AC3E}">
        <p14:creationId xmlns:p14="http://schemas.microsoft.com/office/powerpoint/2010/main" val="282840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8514" y="1178934"/>
            <a:ext cx="5798339" cy="4376738"/>
          </a:xfrm>
          <a:prstGeom prst="rect">
            <a:avLst/>
          </a:prstGeom>
        </p:spPr>
      </p:pic>
      <p:sp>
        <p:nvSpPr>
          <p:cNvPr id="3" name="Rectangle 2"/>
          <p:cNvSpPr/>
          <p:nvPr/>
        </p:nvSpPr>
        <p:spPr>
          <a:xfrm>
            <a:off x="6572250" y="2231422"/>
            <a:ext cx="5257800" cy="132343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4000" dirty="0">
                <a:solidFill>
                  <a:srgbClr val="FF0000"/>
                </a:solidFill>
              </a:rPr>
              <a:t>This fan is small and portable.</a:t>
            </a:r>
            <a:endParaRPr lang="en-US" sz="4000" i="1" dirty="0">
              <a:solidFill>
                <a:srgbClr val="FF0000"/>
              </a:solidFill>
            </a:endParaRPr>
          </a:p>
        </p:txBody>
      </p:sp>
    </p:spTree>
    <p:extLst>
      <p:ext uri="{BB962C8B-B14F-4D97-AF65-F5344CB8AC3E}">
        <p14:creationId xmlns:p14="http://schemas.microsoft.com/office/powerpoint/2010/main" val="125712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304" y="395644"/>
            <a:ext cx="1539551" cy="646331"/>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dirty="0">
                <a:solidFill>
                  <a:schemeClr val="bg1"/>
                </a:solidFill>
              </a:rPr>
              <a:t>Extra Practice</a:t>
            </a:r>
          </a:p>
          <a:p>
            <a:r>
              <a:rPr lang="en-US" dirty="0">
                <a:solidFill>
                  <a:schemeClr val="bg1"/>
                </a:solidFill>
              </a:rPr>
              <a:t>WB, page 40</a:t>
            </a:r>
          </a:p>
        </p:txBody>
      </p:sp>
      <p:sp>
        <p:nvSpPr>
          <p:cNvPr id="3" name="Rectangle 2"/>
          <p:cNvSpPr/>
          <p:nvPr/>
        </p:nvSpPr>
        <p:spPr>
          <a:xfrm>
            <a:off x="2175163" y="431023"/>
            <a:ext cx="8894618" cy="646331"/>
          </a:xfrm>
          <a:prstGeom prst="rect">
            <a:avLst/>
          </a:prstGeom>
        </p:spPr>
        <p:txBody>
          <a:bodyPr wrap="square">
            <a:spAutoFit/>
          </a:bodyPr>
          <a:lstStyle/>
          <a:p>
            <a:r>
              <a:rPr lang="en-US" sz="3600" b="1" dirty="0">
                <a:solidFill>
                  <a:srgbClr val="242021"/>
                </a:solidFill>
              </a:rPr>
              <a:t>Fill in the blanks using the words in Task a</a:t>
            </a:r>
            <a:r>
              <a:rPr lang="en-US" sz="3600" dirty="0"/>
              <a:t> </a:t>
            </a:r>
          </a:p>
        </p:txBody>
      </p:sp>
      <p:sp>
        <p:nvSpPr>
          <p:cNvPr id="4" name="Rectangle 3"/>
          <p:cNvSpPr/>
          <p:nvPr/>
        </p:nvSpPr>
        <p:spPr>
          <a:xfrm>
            <a:off x="665018" y="1560938"/>
            <a:ext cx="10792691" cy="3970318"/>
          </a:xfrm>
          <a:prstGeom prst="rect">
            <a:avLst/>
          </a:prstGeom>
        </p:spPr>
        <p:txBody>
          <a:bodyPr wrap="square">
            <a:spAutoFit/>
          </a:bodyPr>
          <a:lstStyle/>
          <a:p>
            <a:r>
              <a:rPr lang="en-US" sz="3600" dirty="0">
                <a:solidFill>
                  <a:srgbClr val="000000"/>
                </a:solidFill>
              </a:rPr>
              <a:t>1. Can you help me ______________ the box onto the motorbike? I don't want it to fall off when I drive.</a:t>
            </a:r>
            <a:br>
              <a:rPr lang="en-US" sz="3600" dirty="0">
                <a:solidFill>
                  <a:srgbClr val="000000"/>
                </a:solidFill>
              </a:rPr>
            </a:br>
            <a:r>
              <a:rPr lang="en-US" sz="3600" dirty="0">
                <a:solidFill>
                  <a:srgbClr val="000000"/>
                </a:solidFill>
              </a:rPr>
              <a:t>2. Last summer, we went to a resort that has a ______________ beach. Only the guests at the resort can use it.</a:t>
            </a:r>
            <a:br>
              <a:rPr lang="en-US" sz="3600" dirty="0">
                <a:solidFill>
                  <a:srgbClr val="000000"/>
                </a:solidFill>
              </a:rPr>
            </a:br>
            <a:r>
              <a:rPr lang="en-US" sz="3600" dirty="0">
                <a:solidFill>
                  <a:srgbClr val="000000"/>
                </a:solidFill>
              </a:rPr>
              <a:t>3. This device is very small, lightweight, and ______________ . You can carry it with you everywhere.</a:t>
            </a:r>
            <a:r>
              <a:rPr lang="en-US" sz="3600" dirty="0"/>
              <a:t> </a:t>
            </a:r>
          </a:p>
        </p:txBody>
      </p:sp>
      <p:sp>
        <p:nvSpPr>
          <p:cNvPr id="5" name="TextBox 4"/>
          <p:cNvSpPr txBox="1"/>
          <p:nvPr/>
        </p:nvSpPr>
        <p:spPr>
          <a:xfrm>
            <a:off x="4447309" y="1560938"/>
            <a:ext cx="3117273" cy="646331"/>
          </a:xfrm>
          <a:prstGeom prst="rect">
            <a:avLst/>
          </a:prstGeom>
          <a:noFill/>
        </p:spPr>
        <p:txBody>
          <a:bodyPr wrap="square" rtlCol="0">
            <a:spAutoFit/>
          </a:bodyPr>
          <a:lstStyle/>
          <a:p>
            <a:pPr algn="ctr"/>
            <a:r>
              <a:rPr lang="en-US" sz="3600" dirty="0">
                <a:solidFill>
                  <a:srgbClr val="FF0000"/>
                </a:solidFill>
              </a:rPr>
              <a:t>strap</a:t>
            </a:r>
          </a:p>
        </p:txBody>
      </p:sp>
      <p:sp>
        <p:nvSpPr>
          <p:cNvPr id="6" name="TextBox 5"/>
          <p:cNvSpPr txBox="1"/>
          <p:nvPr/>
        </p:nvSpPr>
        <p:spPr>
          <a:xfrm>
            <a:off x="870079" y="3222931"/>
            <a:ext cx="3117273" cy="646331"/>
          </a:xfrm>
          <a:prstGeom prst="rect">
            <a:avLst/>
          </a:prstGeom>
          <a:noFill/>
        </p:spPr>
        <p:txBody>
          <a:bodyPr wrap="square" rtlCol="0">
            <a:spAutoFit/>
          </a:bodyPr>
          <a:lstStyle/>
          <a:p>
            <a:pPr algn="ctr"/>
            <a:r>
              <a:rPr lang="en-US" sz="3600" dirty="0">
                <a:solidFill>
                  <a:srgbClr val="FF0000"/>
                </a:solidFill>
              </a:rPr>
              <a:t>private</a:t>
            </a:r>
          </a:p>
        </p:txBody>
      </p:sp>
      <p:sp>
        <p:nvSpPr>
          <p:cNvPr id="7" name="TextBox 6"/>
          <p:cNvSpPr txBox="1"/>
          <p:nvPr/>
        </p:nvSpPr>
        <p:spPr>
          <a:xfrm>
            <a:off x="870078" y="4852591"/>
            <a:ext cx="3117273" cy="646331"/>
          </a:xfrm>
          <a:prstGeom prst="rect">
            <a:avLst/>
          </a:prstGeom>
          <a:noFill/>
        </p:spPr>
        <p:txBody>
          <a:bodyPr wrap="square" rtlCol="0">
            <a:spAutoFit/>
          </a:bodyPr>
          <a:lstStyle/>
          <a:p>
            <a:pPr algn="ctr"/>
            <a:r>
              <a:rPr lang="en-US" sz="3600" dirty="0">
                <a:solidFill>
                  <a:srgbClr val="FF0000"/>
                </a:solidFill>
              </a:rPr>
              <a:t>portable</a:t>
            </a:r>
          </a:p>
        </p:txBody>
      </p:sp>
    </p:spTree>
    <p:extLst>
      <p:ext uri="{BB962C8B-B14F-4D97-AF65-F5344CB8AC3E}">
        <p14:creationId xmlns:p14="http://schemas.microsoft.com/office/powerpoint/2010/main" val="350263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712060"/>
            <a:ext cx="10571017" cy="5078313"/>
          </a:xfrm>
          <a:prstGeom prst="rect">
            <a:avLst/>
          </a:prstGeom>
        </p:spPr>
        <p:txBody>
          <a:bodyPr wrap="square">
            <a:spAutoFit/>
          </a:bodyPr>
          <a:lstStyle/>
          <a:p>
            <a:r>
              <a:rPr lang="en-US" sz="3600" dirty="0">
                <a:solidFill>
                  <a:srgbClr val="000000"/>
                </a:solidFill>
              </a:rPr>
              <a:t>4. The air conditioner will turn off ______________ if there is no one in the room for more than twenty minutes.</a:t>
            </a:r>
            <a:br>
              <a:rPr lang="en-US" sz="3600" dirty="0">
                <a:solidFill>
                  <a:srgbClr val="000000"/>
                </a:solidFill>
              </a:rPr>
            </a:br>
            <a:r>
              <a:rPr lang="en-US" sz="3600" dirty="0">
                <a:solidFill>
                  <a:srgbClr val="000000"/>
                </a:solidFill>
              </a:rPr>
              <a:t>5. A hit TV show has made this style of dress become ______________ again. At least one out of seven girls asks for</a:t>
            </a:r>
            <a:br>
              <a:rPr lang="en-US" sz="3600" dirty="0">
                <a:solidFill>
                  <a:srgbClr val="000000"/>
                </a:solidFill>
              </a:rPr>
            </a:br>
            <a:r>
              <a:rPr lang="en-US" sz="3600" dirty="0">
                <a:solidFill>
                  <a:srgbClr val="000000"/>
                </a:solidFill>
              </a:rPr>
              <a:t>this style when shopping at our store.</a:t>
            </a:r>
            <a:br>
              <a:rPr lang="en-US" sz="3600" dirty="0">
                <a:solidFill>
                  <a:srgbClr val="000000"/>
                </a:solidFill>
              </a:rPr>
            </a:br>
            <a:r>
              <a:rPr lang="en-US" sz="3600" dirty="0">
                <a:solidFill>
                  <a:srgbClr val="000000"/>
                </a:solidFill>
              </a:rPr>
              <a:t>6. Please print the email and ______________ it to your form before sending to our office.</a:t>
            </a:r>
            <a:r>
              <a:rPr lang="en-US" sz="3600" dirty="0"/>
              <a:t> </a:t>
            </a:r>
          </a:p>
        </p:txBody>
      </p:sp>
      <p:sp>
        <p:nvSpPr>
          <p:cNvPr id="3" name="TextBox 2"/>
          <p:cNvSpPr txBox="1"/>
          <p:nvPr/>
        </p:nvSpPr>
        <p:spPr>
          <a:xfrm>
            <a:off x="7257025" y="734591"/>
            <a:ext cx="3117273" cy="646331"/>
          </a:xfrm>
          <a:prstGeom prst="rect">
            <a:avLst/>
          </a:prstGeom>
          <a:noFill/>
        </p:spPr>
        <p:txBody>
          <a:bodyPr wrap="square" rtlCol="0">
            <a:spAutoFit/>
          </a:bodyPr>
          <a:lstStyle/>
          <a:p>
            <a:pPr algn="ctr"/>
            <a:r>
              <a:rPr lang="en-US" sz="3600" dirty="0">
                <a:solidFill>
                  <a:srgbClr val="FF0000"/>
                </a:solidFill>
              </a:rPr>
              <a:t>automatically</a:t>
            </a:r>
          </a:p>
        </p:txBody>
      </p:sp>
      <p:sp>
        <p:nvSpPr>
          <p:cNvPr id="4" name="TextBox 3"/>
          <p:cNvSpPr txBox="1"/>
          <p:nvPr/>
        </p:nvSpPr>
        <p:spPr>
          <a:xfrm>
            <a:off x="870079" y="2928050"/>
            <a:ext cx="3117273" cy="646331"/>
          </a:xfrm>
          <a:prstGeom prst="rect">
            <a:avLst/>
          </a:prstGeom>
          <a:noFill/>
        </p:spPr>
        <p:txBody>
          <a:bodyPr wrap="square" rtlCol="0">
            <a:spAutoFit/>
          </a:bodyPr>
          <a:lstStyle/>
          <a:p>
            <a:pPr algn="ctr"/>
            <a:r>
              <a:rPr lang="en-US" sz="3600" dirty="0">
                <a:solidFill>
                  <a:srgbClr val="FF0000"/>
                </a:solidFill>
              </a:rPr>
              <a:t>fashionable</a:t>
            </a:r>
          </a:p>
        </p:txBody>
      </p:sp>
      <p:sp>
        <p:nvSpPr>
          <p:cNvPr id="5" name="TextBox 4"/>
          <p:cNvSpPr txBox="1"/>
          <p:nvPr/>
        </p:nvSpPr>
        <p:spPr>
          <a:xfrm>
            <a:off x="6328770" y="4566822"/>
            <a:ext cx="3117273" cy="646331"/>
          </a:xfrm>
          <a:prstGeom prst="rect">
            <a:avLst/>
          </a:prstGeom>
          <a:noFill/>
        </p:spPr>
        <p:txBody>
          <a:bodyPr wrap="square" rtlCol="0">
            <a:spAutoFit/>
          </a:bodyPr>
          <a:lstStyle/>
          <a:p>
            <a:pPr algn="ctr"/>
            <a:r>
              <a:rPr lang="en-US" sz="3600" dirty="0">
                <a:solidFill>
                  <a:srgbClr val="FF0000"/>
                </a:solidFill>
              </a:rPr>
              <a:t>attach</a:t>
            </a:r>
          </a:p>
        </p:txBody>
      </p:sp>
    </p:spTree>
    <p:extLst>
      <p:ext uri="{BB962C8B-B14F-4D97-AF65-F5344CB8AC3E}">
        <p14:creationId xmlns:p14="http://schemas.microsoft.com/office/powerpoint/2010/main" val="159906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3954" y="-1074151"/>
            <a:ext cx="13879584" cy="8739251"/>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0056" y="430383"/>
            <a:ext cx="6551084" cy="1175837"/>
          </a:xfrm>
          <a:prstGeom prst="rect">
            <a:avLst/>
          </a:prstGeom>
        </p:spPr>
      </p:pic>
    </p:spTree>
    <p:extLst>
      <p:ext uri="{BB962C8B-B14F-4D97-AF65-F5344CB8AC3E}">
        <p14:creationId xmlns:p14="http://schemas.microsoft.com/office/powerpoint/2010/main" val="536712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272" y="2274655"/>
            <a:ext cx="10390909" cy="1668470"/>
          </a:xfrm>
          <a:prstGeom prst="rect">
            <a:avLst/>
          </a:prstGeom>
        </p:spPr>
        <p:txBody>
          <a:bodyPr wrap="square">
            <a:spAutoFit/>
          </a:bodyPr>
          <a:lstStyle/>
          <a:p>
            <a:pPr>
              <a:lnSpc>
                <a:spcPct val="150000"/>
              </a:lnSpc>
            </a:pPr>
            <a:r>
              <a:rPr lang="en-US" sz="3600" b="1" dirty="0">
                <a:solidFill>
                  <a:srgbClr val="242021"/>
                </a:solidFill>
              </a:rPr>
              <a:t>a. Listen to </a:t>
            </a:r>
            <a:r>
              <a:rPr lang="en-US" sz="3600" b="1" dirty="0" err="1">
                <a:solidFill>
                  <a:srgbClr val="242021"/>
                </a:solidFill>
              </a:rPr>
              <a:t>Đức</a:t>
            </a:r>
            <a:r>
              <a:rPr lang="en-US" sz="3600" b="1" dirty="0">
                <a:solidFill>
                  <a:srgbClr val="242021"/>
                </a:solidFill>
              </a:rPr>
              <a:t> talking to his friend, Bonnie, about inventions. How many inventions do they talk about?</a:t>
            </a:r>
            <a:r>
              <a:rPr lang="en-US" sz="3600" dirty="0"/>
              <a:t> </a:t>
            </a:r>
          </a:p>
        </p:txBody>
      </p:sp>
      <p:sp>
        <p:nvSpPr>
          <p:cNvPr id="4" name="Rectangle 3"/>
          <p:cNvSpPr/>
          <p:nvPr/>
        </p:nvSpPr>
        <p:spPr>
          <a:xfrm>
            <a:off x="3543299" y="355122"/>
            <a:ext cx="6943725" cy="646331"/>
          </a:xfrm>
          <a:prstGeom prst="rect">
            <a:avLst/>
          </a:prstGeom>
        </p:spPr>
        <p:txBody>
          <a:bodyPr wrap="square">
            <a:spAutoFit/>
          </a:bodyPr>
          <a:lstStyle/>
          <a:p>
            <a:r>
              <a:rPr lang="en-US" sz="3600" i="1" dirty="0">
                <a:solidFill>
                  <a:srgbClr val="0070C0"/>
                </a:solidFill>
              </a:rPr>
              <a:t>Underline the key words/phrases. </a:t>
            </a:r>
          </a:p>
        </p:txBody>
      </p:sp>
      <p:cxnSp>
        <p:nvCxnSpPr>
          <p:cNvPr id="19" name="Straight Connector 18"/>
          <p:cNvCxnSpPr/>
          <p:nvPr/>
        </p:nvCxnSpPr>
        <p:spPr>
          <a:xfrm>
            <a:off x="4081894" y="3009161"/>
            <a:ext cx="34747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79030" y="3865447"/>
            <a:ext cx="1828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155302" y="3865447"/>
            <a:ext cx="40233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958694" y="3865447"/>
            <a:ext cx="1828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408922" y="3009161"/>
            <a:ext cx="13989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209309" y="3865447"/>
            <a:ext cx="0" cy="5541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4081894" y="4419600"/>
            <a:ext cx="2402033" cy="914400"/>
          </a:xfrm>
          <a:prstGeom prst="round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2060"/>
                </a:solidFill>
              </a:rPr>
              <a:t>Numbers</a:t>
            </a:r>
          </a:p>
        </p:txBody>
      </p:sp>
      <p:sp>
        <p:nvSpPr>
          <p:cNvPr id="12" name="TextBox 11"/>
          <p:cNvSpPr txBox="1"/>
          <p:nvPr/>
        </p:nvSpPr>
        <p:spPr>
          <a:xfrm>
            <a:off x="100304" y="395644"/>
            <a:ext cx="2120382" cy="46166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2400" dirty="0">
                <a:solidFill>
                  <a:schemeClr val="bg1"/>
                </a:solidFill>
              </a:rPr>
              <a:t>Pre-Listening</a:t>
            </a:r>
          </a:p>
        </p:txBody>
      </p:sp>
    </p:spTree>
    <p:extLst>
      <p:ext uri="{BB962C8B-B14F-4D97-AF65-F5344CB8AC3E}">
        <p14:creationId xmlns:p14="http://schemas.microsoft.com/office/powerpoint/2010/main" val="14757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1" y="1069582"/>
            <a:ext cx="11762509" cy="3416320"/>
          </a:xfrm>
          <a:prstGeom prst="rect">
            <a:avLst/>
          </a:prstGeom>
        </p:spPr>
        <p:txBody>
          <a:bodyPr wrap="square">
            <a:spAutoFit/>
          </a:bodyPr>
          <a:lstStyle/>
          <a:p>
            <a:pPr>
              <a:lnSpc>
                <a:spcPct val="150000"/>
              </a:lnSpc>
            </a:pPr>
            <a:r>
              <a:rPr lang="en-US" sz="3600" dirty="0">
                <a:solidFill>
                  <a:srgbClr val="242021"/>
                </a:solidFill>
              </a:rPr>
              <a:t>1. What can the crawling mop clean?</a:t>
            </a:r>
            <a:br>
              <a:rPr lang="en-US" sz="3600" dirty="0">
                <a:solidFill>
                  <a:srgbClr val="242021"/>
                </a:solidFill>
              </a:rPr>
            </a:br>
            <a:r>
              <a:rPr lang="en-US" sz="3600" dirty="0">
                <a:solidFill>
                  <a:srgbClr val="242021"/>
                </a:solidFill>
              </a:rPr>
              <a:t>a. babies 			b. clothes 			c. the ﬂoor</a:t>
            </a:r>
            <a:br>
              <a:rPr lang="en-US" sz="3600" dirty="0">
                <a:solidFill>
                  <a:srgbClr val="242021"/>
                </a:solidFill>
              </a:rPr>
            </a:br>
            <a:r>
              <a:rPr lang="en-US" sz="3600" dirty="0">
                <a:solidFill>
                  <a:srgbClr val="242021"/>
                </a:solidFill>
              </a:rPr>
              <a:t>2. What did </a:t>
            </a:r>
            <a:r>
              <a:rPr lang="en-US" sz="3600" dirty="0" err="1">
                <a:solidFill>
                  <a:srgbClr val="242021"/>
                </a:solidFill>
              </a:rPr>
              <a:t>Đức</a:t>
            </a:r>
            <a:r>
              <a:rPr lang="en-US" sz="3600" dirty="0">
                <a:solidFill>
                  <a:srgbClr val="242021"/>
                </a:solidFill>
              </a:rPr>
              <a:t> read an article about?</a:t>
            </a:r>
            <a:br>
              <a:rPr lang="en-US" sz="3600" dirty="0">
                <a:solidFill>
                  <a:srgbClr val="242021"/>
                </a:solidFill>
              </a:rPr>
            </a:br>
            <a:r>
              <a:rPr lang="en-US" sz="3600" dirty="0">
                <a:solidFill>
                  <a:srgbClr val="242021"/>
                </a:solidFill>
              </a:rPr>
              <a:t>a. new inventions 	b. weird inventions 		c. cool inventions</a:t>
            </a:r>
            <a:endParaRPr lang="en-US" sz="3600" dirty="0"/>
          </a:p>
        </p:txBody>
      </p:sp>
      <p:cxnSp>
        <p:nvCxnSpPr>
          <p:cNvPr id="4" name="Straight Connector 3"/>
          <p:cNvCxnSpPr/>
          <p:nvPr/>
        </p:nvCxnSpPr>
        <p:spPr>
          <a:xfrm>
            <a:off x="2699765" y="1831522"/>
            <a:ext cx="31089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015779" y="1831522"/>
            <a:ext cx="1005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367277" y="3465250"/>
            <a:ext cx="1005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461299" y="3465250"/>
            <a:ext cx="28346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79315" y="1831522"/>
            <a:ext cx="1005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79315" y="3465758"/>
            <a:ext cx="1005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98459" y="4324231"/>
            <a:ext cx="28346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938375" y="4291412"/>
            <a:ext cx="0" cy="5541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3692889" y="4878384"/>
            <a:ext cx="2402033" cy="914400"/>
          </a:xfrm>
          <a:prstGeom prst="round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2060"/>
                </a:solidFill>
              </a:rPr>
              <a:t>strange</a:t>
            </a:r>
          </a:p>
        </p:txBody>
      </p:sp>
      <p:sp>
        <p:nvSpPr>
          <p:cNvPr id="14" name="TextBox 13"/>
          <p:cNvSpPr txBox="1"/>
          <p:nvPr/>
        </p:nvSpPr>
        <p:spPr>
          <a:xfrm>
            <a:off x="100304" y="395644"/>
            <a:ext cx="2120382" cy="46166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2400" dirty="0">
                <a:solidFill>
                  <a:schemeClr val="bg1"/>
                </a:solidFill>
              </a:rPr>
              <a:t>Pre-Listening</a:t>
            </a:r>
          </a:p>
        </p:txBody>
      </p:sp>
    </p:spTree>
    <p:extLst>
      <p:ext uri="{BB962C8B-B14F-4D97-AF65-F5344CB8AC3E}">
        <p14:creationId xmlns:p14="http://schemas.microsoft.com/office/powerpoint/2010/main" val="291430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2" presetClass="entr" presetSubtype="4"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7F6AF1-48D1-A442-8D9A-9DCAA189DECF}"/>
              </a:ext>
            </a:extLst>
          </p:cNvPr>
          <p:cNvSpPr txBox="1"/>
          <p:nvPr/>
        </p:nvSpPr>
        <p:spPr>
          <a:xfrm>
            <a:off x="10949647" y="-17814"/>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Lesson 2.1</a:t>
            </a:r>
          </a:p>
        </p:txBody>
      </p:sp>
      <p:sp>
        <p:nvSpPr>
          <p:cNvPr id="4" name="TextBox 3"/>
          <p:cNvSpPr txBox="1"/>
          <p:nvPr/>
        </p:nvSpPr>
        <p:spPr>
          <a:xfrm>
            <a:off x="2416627" y="627013"/>
            <a:ext cx="3265715" cy="584775"/>
          </a:xfrm>
          <a:prstGeom prst="rect">
            <a:avLst/>
          </a:prstGeom>
          <a:solidFill>
            <a:srgbClr val="0070C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LESSON OUTLINE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56234" y="1572957"/>
            <a:ext cx="1920785" cy="570039"/>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7435" y="2498380"/>
            <a:ext cx="3491928" cy="661624"/>
          </a:xfrm>
          <a:prstGeom prst="rect">
            <a:avLst/>
          </a:prstGeom>
        </p:spPr>
      </p:pic>
      <p:sp>
        <p:nvSpPr>
          <p:cNvPr id="11" name="Round Diagonal Corner Rectangle 10"/>
          <p:cNvSpPr/>
          <p:nvPr/>
        </p:nvSpPr>
        <p:spPr>
          <a:xfrm>
            <a:off x="1964766" y="5628305"/>
            <a:ext cx="2378633" cy="539496"/>
          </a:xfrm>
          <a:prstGeom prst="round2Diag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Consolidation</a:t>
            </a: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200" y="3515388"/>
            <a:ext cx="3729131" cy="669332"/>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05303" y="4672954"/>
            <a:ext cx="2891083" cy="463665"/>
          </a:xfrm>
          <a:prstGeom prst="rect">
            <a:avLst/>
          </a:prstGeom>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69053" y="490818"/>
            <a:ext cx="4148001" cy="5876365"/>
          </a:xfrm>
          <a:prstGeom prst="rect">
            <a:avLst/>
          </a:prstGeom>
        </p:spPr>
      </p:pic>
    </p:spTree>
    <p:extLst>
      <p:ext uri="{BB962C8B-B14F-4D97-AF65-F5344CB8AC3E}">
        <p14:creationId xmlns:p14="http://schemas.microsoft.com/office/powerpoint/2010/main" val="1118000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7636" y="681474"/>
            <a:ext cx="9892145" cy="5909310"/>
          </a:xfrm>
          <a:prstGeom prst="rect">
            <a:avLst/>
          </a:prstGeom>
        </p:spPr>
        <p:txBody>
          <a:bodyPr wrap="square">
            <a:spAutoFit/>
          </a:bodyPr>
          <a:lstStyle/>
          <a:p>
            <a:pPr>
              <a:lnSpc>
                <a:spcPct val="150000"/>
              </a:lnSpc>
            </a:pPr>
            <a:r>
              <a:rPr lang="en-US" sz="3600" dirty="0"/>
              <a:t>3. What does the keyboard attach to?</a:t>
            </a:r>
            <a:br>
              <a:rPr lang="en-US" sz="3600" dirty="0"/>
            </a:br>
            <a:r>
              <a:rPr lang="en-US" sz="3600" dirty="0"/>
              <a:t>a. a light 		b. your legs 	c. your tablet</a:t>
            </a:r>
          </a:p>
          <a:p>
            <a:pPr>
              <a:lnSpc>
                <a:spcPct val="150000"/>
              </a:lnSpc>
            </a:pPr>
            <a:r>
              <a:rPr lang="en-US" sz="3600" dirty="0"/>
              <a:t>4. What does Bonnie think of geeky jeans?</a:t>
            </a:r>
            <a:br>
              <a:rPr lang="en-US" sz="3600" dirty="0"/>
            </a:br>
            <a:r>
              <a:rPr lang="en-US" sz="3600" dirty="0"/>
              <a:t>a. They're not fashionable. </a:t>
            </a:r>
          </a:p>
          <a:p>
            <a:pPr>
              <a:lnSpc>
                <a:spcPct val="150000"/>
              </a:lnSpc>
            </a:pPr>
            <a:r>
              <a:rPr lang="en-US" sz="3600" dirty="0"/>
              <a:t>b. They're not portable. </a:t>
            </a:r>
          </a:p>
          <a:p>
            <a:pPr>
              <a:lnSpc>
                <a:spcPct val="150000"/>
              </a:lnSpc>
            </a:pPr>
            <a:r>
              <a:rPr lang="en-US" sz="3600" dirty="0"/>
              <a:t>c. They're not comfortable. </a:t>
            </a:r>
            <a:br>
              <a:rPr lang="en-US" sz="3600" dirty="0">
                <a:solidFill>
                  <a:srgbClr val="FF0000"/>
                </a:solidFill>
              </a:rPr>
            </a:br>
            <a:endParaRPr lang="en-US" sz="3600" dirty="0">
              <a:solidFill>
                <a:srgbClr val="FF0000"/>
              </a:solidFill>
            </a:endParaRPr>
          </a:p>
        </p:txBody>
      </p:sp>
      <p:cxnSp>
        <p:nvCxnSpPr>
          <p:cNvPr id="3" name="Straight Connector 2"/>
          <p:cNvCxnSpPr/>
          <p:nvPr/>
        </p:nvCxnSpPr>
        <p:spPr>
          <a:xfrm>
            <a:off x="6399549" y="1442487"/>
            <a:ext cx="18023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732058" y="3091178"/>
            <a:ext cx="23842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653378" y="1442487"/>
            <a:ext cx="10898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39647" y="1442487"/>
            <a:ext cx="16932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721802" y="3099861"/>
            <a:ext cx="10898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262465" y="3091178"/>
            <a:ext cx="1038808" cy="86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217810" y="3914734"/>
            <a:ext cx="27351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39578" y="4738939"/>
            <a:ext cx="23401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177373" y="5619127"/>
            <a:ext cx="29621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0304" y="395644"/>
            <a:ext cx="2120382" cy="46166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2400" dirty="0">
                <a:solidFill>
                  <a:schemeClr val="bg1"/>
                </a:solidFill>
              </a:rPr>
              <a:t>Pre-Listening</a:t>
            </a:r>
          </a:p>
        </p:txBody>
      </p:sp>
    </p:spTree>
    <p:extLst>
      <p:ext uri="{BB962C8B-B14F-4D97-AF65-F5344CB8AC3E}">
        <p14:creationId xmlns:p14="http://schemas.microsoft.com/office/powerpoint/2010/main" val="16023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218" y="1575324"/>
            <a:ext cx="11374582" cy="1200329"/>
          </a:xfrm>
          <a:prstGeom prst="rect">
            <a:avLst/>
          </a:prstGeom>
        </p:spPr>
        <p:txBody>
          <a:bodyPr wrap="square">
            <a:spAutoFit/>
          </a:bodyPr>
          <a:lstStyle/>
          <a:p>
            <a:pPr algn="ctr"/>
            <a:r>
              <a:rPr lang="en-US" sz="3600" i="1" dirty="0">
                <a:solidFill>
                  <a:srgbClr val="0070C0"/>
                </a:solidFill>
              </a:rPr>
              <a:t>Listen and answer the question “How many inventions do they talk about?”</a:t>
            </a:r>
          </a:p>
        </p:txBody>
      </p:sp>
      <p:sp>
        <p:nvSpPr>
          <p:cNvPr id="4" name="Rectangle 3"/>
          <p:cNvSpPr/>
          <p:nvPr/>
        </p:nvSpPr>
        <p:spPr>
          <a:xfrm>
            <a:off x="4647289" y="3207070"/>
            <a:ext cx="3016723" cy="646331"/>
          </a:xfrm>
          <a:prstGeom prst="rect">
            <a:avLst/>
          </a:prstGeom>
        </p:spPr>
        <p:txBody>
          <a:bodyPr wrap="none">
            <a:spAutoFit/>
          </a:bodyPr>
          <a:lstStyle/>
          <a:p>
            <a:r>
              <a:rPr lang="en-US" sz="3600" dirty="0">
                <a:solidFill>
                  <a:srgbClr val="FF0000"/>
                </a:solidFill>
                <a:sym typeface="Wingdings" panose="05000000000000000000" pitchFamily="2" charset="2"/>
              </a:rPr>
              <a:t> </a:t>
            </a:r>
            <a:r>
              <a:rPr lang="en-US" sz="3600" dirty="0">
                <a:solidFill>
                  <a:srgbClr val="FF0000"/>
                </a:solidFill>
              </a:rPr>
              <a:t>2 inventions</a:t>
            </a:r>
            <a:endParaRPr lang="en-US" sz="3600" dirty="0"/>
          </a:p>
        </p:txBody>
      </p:sp>
      <p:pic>
        <p:nvPicPr>
          <p:cNvPr id="5" name="CD2-TRACK 0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40459" y="4696692"/>
            <a:ext cx="990600" cy="990600"/>
          </a:xfrm>
          <a:prstGeom prst="rect">
            <a:avLst/>
          </a:prstGeom>
        </p:spPr>
      </p:pic>
      <p:sp>
        <p:nvSpPr>
          <p:cNvPr id="6" name="TextBox 5"/>
          <p:cNvSpPr txBox="1"/>
          <p:nvPr/>
        </p:nvSpPr>
        <p:spPr>
          <a:xfrm>
            <a:off x="100304" y="395644"/>
            <a:ext cx="2120382" cy="46166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2400" dirty="0">
                <a:solidFill>
                  <a:schemeClr val="bg1"/>
                </a:solidFill>
              </a:rPr>
              <a:t>While-Listening</a:t>
            </a:r>
          </a:p>
        </p:txBody>
      </p:sp>
    </p:spTree>
    <p:extLst>
      <p:ext uri="{BB962C8B-B14F-4D97-AF65-F5344CB8AC3E}">
        <p14:creationId xmlns:p14="http://schemas.microsoft.com/office/powerpoint/2010/main" val="387330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01015" fill="hold"/>
                                        <p:tgtEl>
                                          <p:spTgt spid="5"/>
                                        </p:tgtEl>
                                      </p:cBhvr>
                                    </p:cmd>
                                  </p:childTnLst>
                                </p:cTn>
                              </p:par>
                            </p:childTnLst>
                          </p:cTn>
                        </p:par>
                      </p:childTnLst>
                    </p:cTn>
                  </p:par>
                </p:childTnLst>
              </p:cTn>
              <p:nextCondLst>
                <p:cond evt="onClick" delay="0">
                  <p:tgtEl>
                    <p:spTgt spid="5"/>
                  </p:tgtEl>
                </p:cond>
              </p:nextCondLst>
            </p:seq>
            <p:audio>
              <p:cMediaNode vol="80000">
                <p:cTn id="12" fill="hold" display="0">
                  <p:stCondLst>
                    <p:cond delay="indefinite"/>
                  </p:stCondLst>
                  <p:endCondLst>
                    <p:cond evt="onStopAudio" delay="0">
                      <p:tgtEl>
                        <p:sldTgt/>
                      </p:tgtEl>
                    </p:cond>
                  </p:endCondLst>
                </p:cTn>
                <p:tgtEl>
                  <p:spTgt spid="5"/>
                </p:tgtEl>
              </p:cMediaNode>
            </p:audio>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0" y="311224"/>
            <a:ext cx="7772400" cy="646331"/>
          </a:xfrm>
          <a:prstGeom prst="rect">
            <a:avLst/>
          </a:prstGeom>
        </p:spPr>
        <p:txBody>
          <a:bodyPr wrap="square">
            <a:spAutoFit/>
          </a:bodyPr>
          <a:lstStyle/>
          <a:p>
            <a:pPr algn="ctr"/>
            <a:r>
              <a:rPr lang="en-US" sz="3600" i="1" dirty="0">
                <a:solidFill>
                  <a:srgbClr val="0070C0"/>
                </a:solidFill>
              </a:rPr>
              <a:t>Listen twice and circle the answers.</a:t>
            </a:r>
          </a:p>
        </p:txBody>
      </p:sp>
      <p:sp>
        <p:nvSpPr>
          <p:cNvPr id="4" name="Rectangle 3"/>
          <p:cNvSpPr/>
          <p:nvPr/>
        </p:nvSpPr>
        <p:spPr>
          <a:xfrm>
            <a:off x="249381" y="1457512"/>
            <a:ext cx="11762509" cy="3416320"/>
          </a:xfrm>
          <a:prstGeom prst="rect">
            <a:avLst/>
          </a:prstGeom>
        </p:spPr>
        <p:txBody>
          <a:bodyPr wrap="square">
            <a:spAutoFit/>
          </a:bodyPr>
          <a:lstStyle/>
          <a:p>
            <a:pPr>
              <a:lnSpc>
                <a:spcPct val="150000"/>
              </a:lnSpc>
            </a:pPr>
            <a:r>
              <a:rPr lang="en-US" sz="3600" dirty="0">
                <a:solidFill>
                  <a:srgbClr val="242021"/>
                </a:solidFill>
              </a:rPr>
              <a:t>1. What can the crawling mop clean?</a:t>
            </a:r>
            <a:br>
              <a:rPr lang="en-US" sz="3600" dirty="0">
                <a:solidFill>
                  <a:srgbClr val="242021"/>
                </a:solidFill>
              </a:rPr>
            </a:br>
            <a:r>
              <a:rPr lang="en-US" sz="3600" dirty="0">
                <a:solidFill>
                  <a:srgbClr val="242021"/>
                </a:solidFill>
              </a:rPr>
              <a:t>a. babies 			b. clothes 			c. the ﬂoor</a:t>
            </a:r>
            <a:br>
              <a:rPr lang="en-US" sz="3600" dirty="0">
                <a:solidFill>
                  <a:srgbClr val="242021"/>
                </a:solidFill>
              </a:rPr>
            </a:br>
            <a:r>
              <a:rPr lang="en-US" sz="3600" dirty="0">
                <a:solidFill>
                  <a:srgbClr val="242021"/>
                </a:solidFill>
              </a:rPr>
              <a:t>2. What did </a:t>
            </a:r>
            <a:r>
              <a:rPr lang="en-US" sz="3600" dirty="0" err="1">
                <a:solidFill>
                  <a:srgbClr val="242021"/>
                </a:solidFill>
              </a:rPr>
              <a:t>Đức</a:t>
            </a:r>
            <a:r>
              <a:rPr lang="en-US" sz="3600" dirty="0">
                <a:solidFill>
                  <a:srgbClr val="242021"/>
                </a:solidFill>
              </a:rPr>
              <a:t> read an article about?</a:t>
            </a:r>
            <a:br>
              <a:rPr lang="en-US" sz="3600" dirty="0">
                <a:solidFill>
                  <a:srgbClr val="242021"/>
                </a:solidFill>
              </a:rPr>
            </a:br>
            <a:r>
              <a:rPr lang="en-US" sz="3600" dirty="0">
                <a:solidFill>
                  <a:srgbClr val="242021"/>
                </a:solidFill>
              </a:rPr>
              <a:t>a. new inventions 	b. weird inventions 		c. cool inventions</a:t>
            </a:r>
            <a:endParaRPr lang="en-US" sz="3600" dirty="0"/>
          </a:p>
        </p:txBody>
      </p:sp>
      <p:sp>
        <p:nvSpPr>
          <p:cNvPr id="5" name="Oval 4">
            <a:extLst>
              <a:ext uri="{FF2B5EF4-FFF2-40B4-BE49-F238E27FC236}">
                <a16:creationId xmlns:a16="http://schemas.microsoft.com/office/drawing/2014/main" id="{2D373749-DAF4-479B-9F55-2B0EA5FF7D84}"/>
              </a:ext>
            </a:extLst>
          </p:cNvPr>
          <p:cNvSpPr/>
          <p:nvPr/>
        </p:nvSpPr>
        <p:spPr>
          <a:xfrm>
            <a:off x="8395853" y="2552461"/>
            <a:ext cx="554183" cy="559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D373749-DAF4-479B-9F55-2B0EA5FF7D84}"/>
              </a:ext>
            </a:extLst>
          </p:cNvPr>
          <p:cNvSpPr/>
          <p:nvPr/>
        </p:nvSpPr>
        <p:spPr>
          <a:xfrm>
            <a:off x="3810000" y="4172062"/>
            <a:ext cx="554183" cy="559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D2-TRACK 0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63745" y="342270"/>
            <a:ext cx="781643" cy="781643"/>
          </a:xfrm>
          <a:prstGeom prst="rect">
            <a:avLst/>
          </a:prstGeom>
        </p:spPr>
      </p:pic>
      <p:sp>
        <p:nvSpPr>
          <p:cNvPr id="8" name="TextBox 7"/>
          <p:cNvSpPr txBox="1"/>
          <p:nvPr/>
        </p:nvSpPr>
        <p:spPr>
          <a:xfrm>
            <a:off x="100304" y="395644"/>
            <a:ext cx="2120382" cy="46166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2400" dirty="0">
                <a:solidFill>
                  <a:schemeClr val="bg1"/>
                </a:solidFill>
              </a:rPr>
              <a:t>While-Listening</a:t>
            </a:r>
          </a:p>
        </p:txBody>
      </p:sp>
    </p:spTree>
    <p:extLst>
      <p:ext uri="{BB962C8B-B14F-4D97-AF65-F5344CB8AC3E}">
        <p14:creationId xmlns:p14="http://schemas.microsoft.com/office/powerpoint/2010/main" val="242416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01015" fill="hold"/>
                                        <p:tgtEl>
                                          <p:spTgt spid="7"/>
                                        </p:tgtEl>
                                      </p:cBhvr>
                                    </p:cmd>
                                  </p:childTnLst>
                                </p:cTn>
                              </p:par>
                            </p:childTnLst>
                          </p:cTn>
                        </p:par>
                      </p:childTnLst>
                    </p:cTn>
                  </p:par>
                </p:childTnLst>
              </p:cTn>
              <p:nextCondLst>
                <p:cond evt="onClick" delay="0">
                  <p:tgtEl>
                    <p:spTgt spid="7"/>
                  </p:tgtEl>
                </p:cond>
              </p:nextCondLst>
            </p:seq>
            <p:audio>
              <p:cMediaNode vol="80000">
                <p:cTn id="18" fill="hold" display="0">
                  <p:stCondLst>
                    <p:cond delay="indefinite"/>
                  </p:stCondLst>
                  <p:endCondLst>
                    <p:cond evt="onStopAudio" delay="0">
                      <p:tgtEl>
                        <p:sldTgt/>
                      </p:tgtEl>
                    </p:cond>
                  </p:endCondLst>
                </p:cTn>
                <p:tgtEl>
                  <p:spTgt spid="7"/>
                </p:tgtEl>
              </p:cMediaNode>
            </p:audio>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7636" y="681474"/>
            <a:ext cx="9892145" cy="5909310"/>
          </a:xfrm>
          <a:prstGeom prst="rect">
            <a:avLst/>
          </a:prstGeom>
        </p:spPr>
        <p:txBody>
          <a:bodyPr wrap="square">
            <a:spAutoFit/>
          </a:bodyPr>
          <a:lstStyle/>
          <a:p>
            <a:pPr>
              <a:lnSpc>
                <a:spcPct val="150000"/>
              </a:lnSpc>
            </a:pPr>
            <a:r>
              <a:rPr lang="en-US" sz="3600" dirty="0"/>
              <a:t>3. What does the keyboard attach to?</a:t>
            </a:r>
            <a:br>
              <a:rPr lang="en-US" sz="3600" dirty="0"/>
            </a:br>
            <a:r>
              <a:rPr lang="en-US" sz="3600" dirty="0"/>
              <a:t>a. a light 		b. your legs 	c. your tablet</a:t>
            </a:r>
          </a:p>
          <a:p>
            <a:pPr>
              <a:lnSpc>
                <a:spcPct val="150000"/>
              </a:lnSpc>
            </a:pPr>
            <a:r>
              <a:rPr lang="en-US" sz="3600" dirty="0"/>
              <a:t>4. What does Bonnie think of geeky jeans?</a:t>
            </a:r>
            <a:br>
              <a:rPr lang="en-US" sz="3600" dirty="0"/>
            </a:br>
            <a:r>
              <a:rPr lang="en-US" sz="3600" dirty="0"/>
              <a:t>a. They're not fashionable. </a:t>
            </a:r>
          </a:p>
          <a:p>
            <a:pPr>
              <a:lnSpc>
                <a:spcPct val="150000"/>
              </a:lnSpc>
            </a:pPr>
            <a:r>
              <a:rPr lang="en-US" sz="3600" dirty="0"/>
              <a:t>b. They're not portable. </a:t>
            </a:r>
          </a:p>
          <a:p>
            <a:pPr>
              <a:lnSpc>
                <a:spcPct val="150000"/>
              </a:lnSpc>
            </a:pPr>
            <a:r>
              <a:rPr lang="en-US" sz="3600" dirty="0"/>
              <a:t>c. They're not comfortable. </a:t>
            </a:r>
            <a:br>
              <a:rPr lang="en-US" sz="3600" dirty="0">
                <a:solidFill>
                  <a:srgbClr val="FF0000"/>
                </a:solidFill>
              </a:rPr>
            </a:br>
            <a:endParaRPr lang="en-US" sz="3600" dirty="0">
              <a:solidFill>
                <a:srgbClr val="FF0000"/>
              </a:solidFill>
            </a:endParaRPr>
          </a:p>
        </p:txBody>
      </p:sp>
      <p:sp>
        <p:nvSpPr>
          <p:cNvPr id="6" name="Oval 5">
            <a:extLst>
              <a:ext uri="{FF2B5EF4-FFF2-40B4-BE49-F238E27FC236}">
                <a16:creationId xmlns:a16="http://schemas.microsoft.com/office/drawing/2014/main" id="{2D373749-DAF4-479B-9F55-2B0EA5FF7D84}"/>
              </a:ext>
            </a:extLst>
          </p:cNvPr>
          <p:cNvSpPr/>
          <p:nvPr/>
        </p:nvSpPr>
        <p:spPr>
          <a:xfrm>
            <a:off x="6580907" y="1780679"/>
            <a:ext cx="554183" cy="559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D373749-DAF4-479B-9F55-2B0EA5FF7D84}"/>
              </a:ext>
            </a:extLst>
          </p:cNvPr>
          <p:cNvSpPr/>
          <p:nvPr/>
        </p:nvSpPr>
        <p:spPr>
          <a:xfrm>
            <a:off x="1108361" y="3423914"/>
            <a:ext cx="554183" cy="559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0304" y="395644"/>
            <a:ext cx="2120382" cy="46166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2400" dirty="0">
                <a:solidFill>
                  <a:schemeClr val="bg1"/>
                </a:solidFill>
              </a:rPr>
              <a:t>While-Listening</a:t>
            </a:r>
          </a:p>
        </p:txBody>
      </p:sp>
    </p:spTree>
    <p:extLst>
      <p:ext uri="{BB962C8B-B14F-4D97-AF65-F5344CB8AC3E}">
        <p14:creationId xmlns:p14="http://schemas.microsoft.com/office/powerpoint/2010/main" val="253522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05890" y="1110872"/>
            <a:ext cx="10224655" cy="1200329"/>
          </a:xfrm>
          <a:prstGeom prst="rect">
            <a:avLst/>
          </a:prstGeom>
        </p:spPr>
        <p:txBody>
          <a:bodyPr wrap="square">
            <a:spAutoFit/>
          </a:bodyPr>
          <a:lstStyle/>
          <a:p>
            <a:r>
              <a:rPr lang="en-US" sz="3600" b="1" dirty="0">
                <a:solidFill>
                  <a:srgbClr val="242021"/>
                </a:solidFill>
              </a:rPr>
              <a:t>Listen again and number the phrases in the Conversation Skill box in the order you hear them.</a:t>
            </a:r>
            <a:r>
              <a:rPr lang="en-US" sz="3600" dirty="0"/>
              <a:t> </a:t>
            </a:r>
          </a:p>
        </p:txBody>
      </p:sp>
      <p:sp>
        <p:nvSpPr>
          <p:cNvPr id="7" name="Rectangle 6"/>
          <p:cNvSpPr/>
          <p:nvPr/>
        </p:nvSpPr>
        <p:spPr>
          <a:xfrm>
            <a:off x="2105890" y="2955943"/>
            <a:ext cx="6096000" cy="646331"/>
          </a:xfrm>
          <a:prstGeom prst="rect">
            <a:avLst/>
          </a:prstGeom>
        </p:spPr>
        <p:txBody>
          <a:bodyPr>
            <a:spAutoFit/>
          </a:bodyPr>
          <a:lstStyle/>
          <a:p>
            <a:r>
              <a:rPr lang="en-US" sz="3600" i="1" dirty="0">
                <a:solidFill>
                  <a:srgbClr val="0070C0"/>
                </a:solidFill>
              </a:rPr>
              <a:t>Do you know what I mean?</a:t>
            </a:r>
            <a:endParaRPr lang="en-US" sz="3600" dirty="0">
              <a:solidFill>
                <a:srgbClr val="0070C0"/>
              </a:solidFill>
            </a:endParaRPr>
          </a:p>
        </p:txBody>
      </p:sp>
      <p:sp>
        <p:nvSpPr>
          <p:cNvPr id="8" name="Rectangle 7"/>
          <p:cNvSpPr/>
          <p:nvPr/>
        </p:nvSpPr>
        <p:spPr>
          <a:xfrm>
            <a:off x="2105890" y="4085134"/>
            <a:ext cx="3996607" cy="646331"/>
          </a:xfrm>
          <a:prstGeom prst="rect">
            <a:avLst/>
          </a:prstGeom>
        </p:spPr>
        <p:txBody>
          <a:bodyPr wrap="none">
            <a:spAutoFit/>
          </a:bodyPr>
          <a:lstStyle/>
          <a:p>
            <a:r>
              <a:rPr lang="en-US" sz="3600" i="1" dirty="0">
                <a:solidFill>
                  <a:srgbClr val="0070C0"/>
                </a:solidFill>
              </a:rPr>
              <a:t>Am I making sense?</a:t>
            </a:r>
            <a:r>
              <a:rPr lang="en-US" sz="3600" dirty="0">
                <a:solidFill>
                  <a:srgbClr val="0070C0"/>
                </a:solidFill>
              </a:rPr>
              <a:t> </a:t>
            </a:r>
          </a:p>
        </p:txBody>
      </p:sp>
      <p:sp>
        <p:nvSpPr>
          <p:cNvPr id="9" name="Rounded Rectangle 8"/>
          <p:cNvSpPr/>
          <p:nvPr/>
        </p:nvSpPr>
        <p:spPr>
          <a:xfrm>
            <a:off x="8063345" y="2955943"/>
            <a:ext cx="720437" cy="646331"/>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rPr>
              <a:t>1</a:t>
            </a:r>
          </a:p>
        </p:txBody>
      </p:sp>
      <p:sp>
        <p:nvSpPr>
          <p:cNvPr id="10" name="Rounded Rectangle 9"/>
          <p:cNvSpPr/>
          <p:nvPr/>
        </p:nvSpPr>
        <p:spPr>
          <a:xfrm>
            <a:off x="8063344" y="4085133"/>
            <a:ext cx="720437" cy="646331"/>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rPr>
              <a:t>2</a:t>
            </a:r>
          </a:p>
        </p:txBody>
      </p:sp>
      <p:sp>
        <p:nvSpPr>
          <p:cNvPr id="11" name="TextBox 10"/>
          <p:cNvSpPr txBox="1"/>
          <p:nvPr/>
        </p:nvSpPr>
        <p:spPr>
          <a:xfrm>
            <a:off x="100304" y="395644"/>
            <a:ext cx="2120382" cy="46166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2400" dirty="0">
                <a:solidFill>
                  <a:schemeClr val="bg1"/>
                </a:solidFill>
              </a:rPr>
              <a:t>While-Listening</a:t>
            </a:r>
          </a:p>
        </p:txBody>
      </p:sp>
    </p:spTree>
    <p:extLst>
      <p:ext uri="{BB962C8B-B14F-4D97-AF65-F5344CB8AC3E}">
        <p14:creationId xmlns:p14="http://schemas.microsoft.com/office/powerpoint/2010/main" val="168642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304" y="395644"/>
            <a:ext cx="2120382" cy="46166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2400" dirty="0">
                <a:solidFill>
                  <a:schemeClr val="bg1"/>
                </a:solidFill>
              </a:rPr>
              <a:t>Scripts</a:t>
            </a:r>
          </a:p>
        </p:txBody>
      </p:sp>
      <p:sp>
        <p:nvSpPr>
          <p:cNvPr id="6" name="Rectangle 5"/>
          <p:cNvSpPr/>
          <p:nvPr/>
        </p:nvSpPr>
        <p:spPr>
          <a:xfrm>
            <a:off x="2618508" y="395644"/>
            <a:ext cx="8797637" cy="6124754"/>
          </a:xfrm>
          <a:prstGeom prst="rect">
            <a:avLst/>
          </a:prstGeom>
        </p:spPr>
        <p:txBody>
          <a:bodyPr wrap="square">
            <a:spAutoFit/>
          </a:bodyPr>
          <a:lstStyle/>
          <a:p>
            <a:r>
              <a:rPr lang="en-US" sz="2800" i="1" dirty="0" err="1">
                <a:solidFill>
                  <a:srgbClr val="000000"/>
                </a:solidFill>
              </a:rPr>
              <a:t>Đức</a:t>
            </a:r>
            <a:r>
              <a:rPr lang="en-US" sz="2800" i="1" dirty="0">
                <a:solidFill>
                  <a:srgbClr val="000000"/>
                </a:solidFill>
              </a:rPr>
              <a:t>: Hey, Bonnie, look what I bought!</a:t>
            </a:r>
            <a:br>
              <a:rPr lang="en-US" sz="2800" i="1" dirty="0">
                <a:solidFill>
                  <a:srgbClr val="000000"/>
                </a:solidFill>
              </a:rPr>
            </a:br>
            <a:r>
              <a:rPr lang="en-US" sz="2800" i="1" dirty="0">
                <a:solidFill>
                  <a:srgbClr val="000000"/>
                </a:solidFill>
              </a:rPr>
              <a:t>Bonnie: What's that?</a:t>
            </a:r>
            <a:br>
              <a:rPr lang="en-US" sz="2800" i="1" dirty="0">
                <a:solidFill>
                  <a:srgbClr val="000000"/>
                </a:solidFill>
              </a:rPr>
            </a:br>
            <a:r>
              <a:rPr lang="en-US" sz="2800" i="1" dirty="0" err="1">
                <a:solidFill>
                  <a:srgbClr val="000000"/>
                </a:solidFill>
              </a:rPr>
              <a:t>Đức</a:t>
            </a:r>
            <a:r>
              <a:rPr lang="en-US" sz="2800" i="1" dirty="0">
                <a:solidFill>
                  <a:srgbClr val="000000"/>
                </a:solidFill>
              </a:rPr>
              <a:t>: It's a crawling mop.</a:t>
            </a:r>
            <a:br>
              <a:rPr lang="en-US" sz="2800" i="1" dirty="0">
                <a:solidFill>
                  <a:srgbClr val="000000"/>
                </a:solidFill>
              </a:rPr>
            </a:br>
            <a:r>
              <a:rPr lang="en-US" sz="2800" i="1" dirty="0">
                <a:solidFill>
                  <a:srgbClr val="000000"/>
                </a:solidFill>
              </a:rPr>
              <a:t>Bonnie: What's it for?</a:t>
            </a:r>
            <a:r>
              <a:rPr lang="en-US" sz="2800" dirty="0"/>
              <a:t> </a:t>
            </a:r>
            <a:br>
              <a:rPr lang="en-US" sz="2800" dirty="0"/>
            </a:br>
            <a:r>
              <a:rPr lang="en-US" sz="2800" i="1" dirty="0" err="1"/>
              <a:t>Đức</a:t>
            </a:r>
            <a:r>
              <a:rPr lang="en-US" sz="2800" i="1" dirty="0"/>
              <a:t>: It's a mop which attaches to baby clothes. When the baby crawls around, they will clean the ﬂoor. Do you know what I mean?</a:t>
            </a:r>
            <a:br>
              <a:rPr lang="en-US" sz="2800" i="1" dirty="0"/>
            </a:br>
            <a:r>
              <a:rPr lang="en-US" sz="2800" i="1" dirty="0"/>
              <a:t>Bonnie: Ah, OK.</a:t>
            </a:r>
            <a:br>
              <a:rPr lang="en-US" sz="2800" i="1" dirty="0"/>
            </a:br>
            <a:r>
              <a:rPr lang="en-US" sz="2800" i="1" dirty="0" err="1"/>
              <a:t>Đức</a:t>
            </a:r>
            <a:r>
              <a:rPr lang="en-US" sz="2800" i="1" dirty="0"/>
              <a:t>: I bought it after reading an article about weird inventions.</a:t>
            </a:r>
            <a:br>
              <a:rPr lang="en-US" sz="2800" i="1" dirty="0"/>
            </a:br>
            <a:r>
              <a:rPr lang="en-US" sz="2800" i="1" dirty="0"/>
              <a:t>Bonnie: What other weird inventions are there?</a:t>
            </a:r>
            <a:br>
              <a:rPr lang="en-US" sz="2800" i="1" dirty="0"/>
            </a:br>
            <a:r>
              <a:rPr lang="en-US" sz="2800" i="1" dirty="0" err="1"/>
              <a:t>Đức</a:t>
            </a:r>
            <a:r>
              <a:rPr lang="en-US" sz="2800" i="1" dirty="0"/>
              <a:t>: There are lots. Geeky jeans are my favorite.</a:t>
            </a:r>
            <a:br>
              <a:rPr lang="en-US" sz="2800" i="1" dirty="0"/>
            </a:br>
            <a:r>
              <a:rPr lang="en-US" sz="2800" i="1" dirty="0"/>
              <a:t>They're for people who want to type but don't want</a:t>
            </a:r>
            <a:br>
              <a:rPr lang="en-US" sz="2800" i="1" dirty="0"/>
            </a:br>
            <a:r>
              <a:rPr lang="en-US" sz="2800" i="1" dirty="0"/>
              <a:t>to carry a keyboard.</a:t>
            </a:r>
            <a:r>
              <a:rPr lang="en-US" sz="2800" dirty="0"/>
              <a:t> </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305" y="1056546"/>
            <a:ext cx="2120382" cy="491162"/>
          </a:xfrm>
          <a:prstGeom prst="rect">
            <a:avLst/>
          </a:prstGeom>
        </p:spPr>
      </p:pic>
    </p:spTree>
    <p:extLst>
      <p:ext uri="{BB962C8B-B14F-4D97-AF65-F5344CB8AC3E}">
        <p14:creationId xmlns:p14="http://schemas.microsoft.com/office/powerpoint/2010/main" val="594601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5964" y="479391"/>
            <a:ext cx="10390909" cy="5693866"/>
          </a:xfrm>
          <a:prstGeom prst="rect">
            <a:avLst/>
          </a:prstGeom>
        </p:spPr>
        <p:txBody>
          <a:bodyPr wrap="square">
            <a:spAutoFit/>
          </a:bodyPr>
          <a:lstStyle/>
          <a:p>
            <a:r>
              <a:rPr lang="en-US" sz="2800" i="1" dirty="0">
                <a:solidFill>
                  <a:srgbClr val="000000"/>
                </a:solidFill>
              </a:rPr>
              <a:t>Bonnie: I don't get it. How do you type without a keyboard?</a:t>
            </a:r>
            <a:br>
              <a:rPr lang="en-US" sz="2800" i="1" dirty="0">
                <a:solidFill>
                  <a:srgbClr val="000000"/>
                </a:solidFill>
              </a:rPr>
            </a:br>
            <a:r>
              <a:rPr lang="en-US" sz="2800" i="1" dirty="0" err="1">
                <a:solidFill>
                  <a:srgbClr val="000000"/>
                </a:solidFill>
              </a:rPr>
              <a:t>Đức</a:t>
            </a:r>
            <a:r>
              <a:rPr lang="en-US" sz="2800" i="1" dirty="0">
                <a:solidFill>
                  <a:srgbClr val="000000"/>
                </a:solidFill>
              </a:rPr>
              <a:t>: The keyboard is built into the jeans.</a:t>
            </a:r>
            <a:br>
              <a:rPr lang="en-US" sz="2800" i="1" dirty="0">
                <a:solidFill>
                  <a:srgbClr val="000000"/>
                </a:solidFill>
              </a:rPr>
            </a:br>
            <a:r>
              <a:rPr lang="en-US" sz="2800" i="1" dirty="0">
                <a:solidFill>
                  <a:srgbClr val="000000"/>
                </a:solidFill>
              </a:rPr>
              <a:t>Bonnie: How does that work?</a:t>
            </a:r>
            <a:br>
              <a:rPr lang="en-US" sz="2800" i="1" dirty="0">
                <a:solidFill>
                  <a:srgbClr val="000000"/>
                </a:solidFill>
              </a:rPr>
            </a:br>
            <a:r>
              <a:rPr lang="en-US" sz="2800" i="1" dirty="0" err="1">
                <a:solidFill>
                  <a:srgbClr val="000000"/>
                </a:solidFill>
              </a:rPr>
              <a:t>Đức</a:t>
            </a:r>
            <a:r>
              <a:rPr lang="en-US" sz="2800" i="1" dirty="0">
                <a:solidFill>
                  <a:srgbClr val="000000"/>
                </a:solidFill>
              </a:rPr>
              <a:t>: The keyboard is very light and is located on the legs. It connects to your tablet through a wireless USB. You just need to sit down and start typing. Am I making sense?</a:t>
            </a:r>
            <a:br>
              <a:rPr lang="en-US" sz="2800" i="1" dirty="0">
                <a:solidFill>
                  <a:srgbClr val="000000"/>
                </a:solidFill>
              </a:rPr>
            </a:br>
            <a:r>
              <a:rPr lang="en-US" sz="2800" i="1" dirty="0">
                <a:solidFill>
                  <a:srgbClr val="000000"/>
                </a:solidFill>
              </a:rPr>
              <a:t>Bonnie: I can't really picture how they look.</a:t>
            </a:r>
            <a:br>
              <a:rPr lang="en-US" sz="2800" i="1" dirty="0">
                <a:solidFill>
                  <a:srgbClr val="000000"/>
                </a:solidFill>
              </a:rPr>
            </a:br>
            <a:r>
              <a:rPr lang="en-US" sz="2800" i="1" dirty="0" err="1">
                <a:solidFill>
                  <a:srgbClr val="000000"/>
                </a:solidFill>
              </a:rPr>
              <a:t>Đức</a:t>
            </a:r>
            <a:r>
              <a:rPr lang="en-US" sz="2800" i="1" dirty="0">
                <a:solidFill>
                  <a:srgbClr val="000000"/>
                </a:solidFill>
              </a:rPr>
              <a:t>: Let me </a:t>
            </a:r>
            <a:r>
              <a:rPr lang="en-US" sz="2800" i="1" dirty="0" err="1">
                <a:solidFill>
                  <a:srgbClr val="000000"/>
                </a:solidFill>
              </a:rPr>
              <a:t>fnd</a:t>
            </a:r>
            <a:r>
              <a:rPr lang="en-US" sz="2800" i="1" dirty="0">
                <a:solidFill>
                  <a:srgbClr val="000000"/>
                </a:solidFill>
              </a:rPr>
              <a:t> a picture. Here!</a:t>
            </a:r>
            <a:br>
              <a:rPr lang="en-US" sz="2800" i="1" dirty="0">
                <a:solidFill>
                  <a:srgbClr val="000000"/>
                </a:solidFill>
              </a:rPr>
            </a:br>
            <a:r>
              <a:rPr lang="en-US" sz="2800" i="1" dirty="0">
                <a:solidFill>
                  <a:srgbClr val="000000"/>
                </a:solidFill>
              </a:rPr>
              <a:t>Bonnie: Well, they don't look very fashionable. And they're taking "portable" to the next level.</a:t>
            </a:r>
            <a:br>
              <a:rPr lang="en-US" sz="2800" i="1" dirty="0">
                <a:solidFill>
                  <a:srgbClr val="000000"/>
                </a:solidFill>
              </a:rPr>
            </a:br>
            <a:r>
              <a:rPr lang="en-US" sz="2800" i="1" dirty="0" err="1">
                <a:solidFill>
                  <a:srgbClr val="000000"/>
                </a:solidFill>
              </a:rPr>
              <a:t>Đức</a:t>
            </a:r>
            <a:r>
              <a:rPr lang="en-US" sz="2800" i="1" dirty="0">
                <a:solidFill>
                  <a:srgbClr val="000000"/>
                </a:solidFill>
              </a:rPr>
              <a:t>: </a:t>
            </a:r>
            <a:r>
              <a:rPr lang="en-US" sz="2800" i="1" dirty="0" err="1">
                <a:solidFill>
                  <a:srgbClr val="000000"/>
                </a:solidFill>
              </a:rPr>
              <a:t>Haha</a:t>
            </a:r>
            <a:r>
              <a:rPr lang="en-US" sz="2800" i="1" dirty="0">
                <a:solidFill>
                  <a:srgbClr val="000000"/>
                </a:solidFill>
              </a:rPr>
              <a:t>, yeah. You can use it anywhere you can sit down, and that's basically everywhere!</a:t>
            </a:r>
            <a:br>
              <a:rPr lang="en-US" sz="2800" i="1" dirty="0">
                <a:solidFill>
                  <a:srgbClr val="000000"/>
                </a:solidFill>
              </a:rPr>
            </a:br>
            <a:r>
              <a:rPr lang="en-US" sz="2800" i="1" dirty="0">
                <a:solidFill>
                  <a:srgbClr val="000000"/>
                </a:solidFill>
              </a:rPr>
              <a:t>Bonnie: Yeah, I wonder who would...</a:t>
            </a:r>
            <a:r>
              <a:rPr lang="en-US" sz="2800" dirty="0"/>
              <a:t> </a:t>
            </a:r>
          </a:p>
        </p:txBody>
      </p:sp>
    </p:spTree>
    <p:extLst>
      <p:ext uri="{BB962C8B-B14F-4D97-AF65-F5344CB8AC3E}">
        <p14:creationId xmlns:p14="http://schemas.microsoft.com/office/powerpoint/2010/main" val="1360907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892752" y="1078489"/>
            <a:ext cx="10267950" cy="4257675"/>
          </a:xfrm>
          <a:prstGeom prst="rect">
            <a:avLst/>
          </a:prstGeom>
        </p:spPr>
      </p:pic>
      <p:pic>
        <p:nvPicPr>
          <p:cNvPr id="5" name="CD2-TRACK 0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086108" y="703333"/>
            <a:ext cx="750311" cy="750311"/>
          </a:xfrm>
          <a:prstGeom prst="rect">
            <a:avLst/>
          </a:prstGeom>
        </p:spPr>
      </p:pic>
    </p:spTree>
    <p:extLst>
      <p:ext uri="{BB962C8B-B14F-4D97-AF65-F5344CB8AC3E}">
        <p14:creationId xmlns:p14="http://schemas.microsoft.com/office/powerpoint/2010/main" val="18332264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22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304" y="395644"/>
            <a:ext cx="1539551" cy="646331"/>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dirty="0">
                <a:solidFill>
                  <a:schemeClr val="bg1"/>
                </a:solidFill>
              </a:rPr>
              <a:t>Extra Practice</a:t>
            </a:r>
          </a:p>
          <a:p>
            <a:r>
              <a:rPr lang="en-US" dirty="0">
                <a:solidFill>
                  <a:schemeClr val="bg1"/>
                </a:solidFill>
              </a:rPr>
              <a:t>WB, page 40</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16677" y="463290"/>
            <a:ext cx="9987396" cy="639544"/>
          </a:xfrm>
          <a:prstGeom prst="rect">
            <a:avLst/>
          </a:prstGeom>
        </p:spPr>
      </p:pic>
      <p:sp>
        <p:nvSpPr>
          <p:cNvPr id="4" name="Rounded Rectangle 3"/>
          <p:cNvSpPr/>
          <p:nvPr/>
        </p:nvSpPr>
        <p:spPr>
          <a:xfrm>
            <a:off x="872836" y="1449299"/>
            <a:ext cx="10377055" cy="11553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i="1" dirty="0">
                <a:solidFill>
                  <a:srgbClr val="0070C0"/>
                </a:solidFill>
              </a:rPr>
              <a:t>First, underline the key words. </a:t>
            </a:r>
          </a:p>
          <a:p>
            <a:pPr algn="ctr"/>
            <a:r>
              <a:rPr lang="en-US" sz="3600" i="1" dirty="0">
                <a:solidFill>
                  <a:srgbClr val="0070C0"/>
                </a:solidFill>
              </a:rPr>
              <a:t>Then, listen and choose the correct answers.</a:t>
            </a:r>
          </a:p>
        </p:txBody>
      </p:sp>
      <p:pic>
        <p:nvPicPr>
          <p:cNvPr id="5" name="Picture 4"/>
          <p:cNvPicPr>
            <a:picLocks noChangeAspect="1"/>
          </p:cNvPicPr>
          <p:nvPr/>
        </p:nvPicPr>
        <p:blipFill>
          <a:blip r:embed="rId5"/>
          <a:stretch>
            <a:fillRect/>
          </a:stretch>
        </p:blipFill>
        <p:spPr>
          <a:xfrm>
            <a:off x="478414" y="3396341"/>
            <a:ext cx="5000625" cy="2038350"/>
          </a:xfrm>
          <a:prstGeom prst="rect">
            <a:avLst/>
          </a:prstGeom>
        </p:spPr>
      </p:pic>
      <p:pic>
        <p:nvPicPr>
          <p:cNvPr id="6" name="Picture 5"/>
          <p:cNvPicPr>
            <a:picLocks noChangeAspect="1"/>
          </p:cNvPicPr>
          <p:nvPr/>
        </p:nvPicPr>
        <p:blipFill>
          <a:blip r:embed="rId6"/>
          <a:stretch>
            <a:fillRect/>
          </a:stretch>
        </p:blipFill>
        <p:spPr>
          <a:xfrm>
            <a:off x="6220691" y="3396341"/>
            <a:ext cx="5276850" cy="2047875"/>
          </a:xfrm>
          <a:prstGeom prst="rect">
            <a:avLst/>
          </a:prstGeom>
        </p:spPr>
      </p:pic>
      <p:cxnSp>
        <p:nvCxnSpPr>
          <p:cNvPr id="7" name="Straight Connector 6"/>
          <p:cNvCxnSpPr/>
          <p:nvPr/>
        </p:nvCxnSpPr>
        <p:spPr>
          <a:xfrm>
            <a:off x="3043979" y="4435068"/>
            <a:ext cx="21653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946997" y="4919977"/>
            <a:ext cx="21653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113249" y="5406981"/>
            <a:ext cx="21653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374940" y="3853177"/>
            <a:ext cx="17398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373389" y="4435068"/>
            <a:ext cx="8433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541135" y="3853177"/>
            <a:ext cx="8433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406553" y="3853177"/>
            <a:ext cx="8433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164589" y="4435068"/>
            <a:ext cx="19655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009716" y="4919977"/>
            <a:ext cx="19655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147367" y="5404266"/>
            <a:ext cx="31025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2D373749-DAF4-479B-9F55-2B0EA5FF7D84}"/>
              </a:ext>
            </a:extLst>
          </p:cNvPr>
          <p:cNvSpPr/>
          <p:nvPr/>
        </p:nvSpPr>
        <p:spPr>
          <a:xfrm>
            <a:off x="777641" y="4367637"/>
            <a:ext cx="554183" cy="559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D373749-DAF4-479B-9F55-2B0EA5FF7D84}"/>
              </a:ext>
            </a:extLst>
          </p:cNvPr>
          <p:cNvSpPr/>
          <p:nvPr/>
        </p:nvSpPr>
        <p:spPr>
          <a:xfrm>
            <a:off x="6448188" y="4885708"/>
            <a:ext cx="554183" cy="559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D1-TRACK 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35633" y="395644"/>
            <a:ext cx="980789" cy="980789"/>
          </a:xfrm>
          <a:prstGeom prst="rect">
            <a:avLst/>
          </a:prstGeom>
        </p:spPr>
      </p:pic>
    </p:spTree>
    <p:extLst>
      <p:ext uri="{BB962C8B-B14F-4D97-AF65-F5344CB8AC3E}">
        <p14:creationId xmlns:p14="http://schemas.microsoft.com/office/powerpoint/2010/main" val="126964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randombar(horizontal)">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randombar(horizontal)">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8"/>
                    </p:tgtEl>
                  </p:cond>
                </p:stCondLst>
                <p:endSync evt="end" delay="0">
                  <p:rtn val="all"/>
                </p:endSync>
                <p:childTnLst>
                  <p:par>
                    <p:cTn id="54" fill="hold">
                      <p:stCondLst>
                        <p:cond delay="0"/>
                      </p:stCondLst>
                      <p:childTnLst>
                        <p:par>
                          <p:cTn id="55" fill="hold">
                            <p:stCondLst>
                              <p:cond delay="0"/>
                            </p:stCondLst>
                            <p:childTnLst>
                              <p:par>
                                <p:cTn id="56" presetID="1" presetClass="mediacall" presetSubtype="0" fill="hold" nodeType="clickEffect">
                                  <p:stCondLst>
                                    <p:cond delay="0"/>
                                  </p:stCondLst>
                                  <p:childTnLst>
                                    <p:cmd type="call" cmd="playFrom(0.0)">
                                      <p:cBhvr>
                                        <p:cTn id="57" dur="164780" fill="hold"/>
                                        <p:tgtEl>
                                          <p:spTgt spid="8"/>
                                        </p:tgtEl>
                                      </p:cBhvr>
                                    </p:cmd>
                                  </p:childTnLst>
                                </p:cTn>
                              </p:par>
                            </p:childTnLst>
                          </p:cTn>
                        </p:par>
                      </p:childTnLst>
                    </p:cTn>
                  </p:par>
                </p:childTnLst>
              </p:cTn>
              <p:nextCondLst>
                <p:cond evt="onClick" delay="0">
                  <p:tgtEl>
                    <p:spTgt spid="8"/>
                  </p:tgtEl>
                </p:cond>
              </p:nextCondLst>
            </p:seq>
            <p:audio>
              <p:cMediaNode vol="80000">
                <p:cTn id="58" fill="hold" display="0">
                  <p:stCondLst>
                    <p:cond delay="indefinite"/>
                  </p:stCondLst>
                  <p:endCondLst>
                    <p:cond evt="onStopAudio" delay="0">
                      <p:tgtEl>
                        <p:sldTgt/>
                      </p:tgtEl>
                    </p:cond>
                  </p:endCondLst>
                </p:cTn>
                <p:tgtEl>
                  <p:spTgt spid="8"/>
                </p:tgtEl>
              </p:cMediaNode>
            </p:audio>
          </p:childTnLst>
        </p:cTn>
      </p:par>
    </p:tnLst>
    <p:bldLst>
      <p:bldP spid="24"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227118" y="409404"/>
            <a:ext cx="7239000" cy="485775"/>
          </a:xfrm>
          <a:prstGeom prst="rect">
            <a:avLst/>
          </a:prstGeom>
        </p:spPr>
      </p:pic>
      <p:sp>
        <p:nvSpPr>
          <p:cNvPr id="3" name="Rectangle 2"/>
          <p:cNvSpPr/>
          <p:nvPr/>
        </p:nvSpPr>
        <p:spPr>
          <a:xfrm>
            <a:off x="692727" y="1222108"/>
            <a:ext cx="9601200" cy="646331"/>
          </a:xfrm>
          <a:prstGeom prst="rect">
            <a:avLst/>
          </a:prstGeom>
        </p:spPr>
        <p:txBody>
          <a:bodyPr wrap="square">
            <a:spAutoFit/>
          </a:bodyPr>
          <a:lstStyle/>
          <a:p>
            <a:r>
              <a:rPr lang="en-US" sz="3600" dirty="0">
                <a:solidFill>
                  <a:srgbClr val="242021"/>
                </a:solidFill>
              </a:rPr>
              <a:t>1. What are attached to the Airy </a:t>
            </a:r>
            <a:r>
              <a:rPr lang="en-US" sz="3600" dirty="0" err="1">
                <a:solidFill>
                  <a:srgbClr val="242021"/>
                </a:solidFill>
              </a:rPr>
              <a:t>Shooz</a:t>
            </a:r>
            <a:r>
              <a:rPr lang="en-US" sz="3600" dirty="0">
                <a:solidFill>
                  <a:srgbClr val="242021"/>
                </a:solidFill>
              </a:rPr>
              <a:t>?</a:t>
            </a:r>
            <a:r>
              <a:rPr lang="en-US" sz="3600" dirty="0"/>
              <a:t> </a:t>
            </a:r>
          </a:p>
        </p:txBody>
      </p:sp>
      <p:sp>
        <p:nvSpPr>
          <p:cNvPr id="4" name="Rectangle 3"/>
          <p:cNvSpPr/>
          <p:nvPr/>
        </p:nvSpPr>
        <p:spPr>
          <a:xfrm>
            <a:off x="692727" y="2522296"/>
            <a:ext cx="9379528" cy="646331"/>
          </a:xfrm>
          <a:prstGeom prst="rect">
            <a:avLst/>
          </a:prstGeom>
        </p:spPr>
        <p:txBody>
          <a:bodyPr wrap="square">
            <a:spAutoFit/>
          </a:bodyPr>
          <a:lstStyle/>
          <a:p>
            <a:r>
              <a:rPr lang="en-US" sz="3600" dirty="0">
                <a:solidFill>
                  <a:srgbClr val="242021"/>
                </a:solidFill>
              </a:rPr>
              <a:t>2. When do the batteries charge?</a:t>
            </a:r>
            <a:r>
              <a:rPr lang="en-US" sz="3600" dirty="0"/>
              <a:t> </a:t>
            </a:r>
          </a:p>
        </p:txBody>
      </p:sp>
      <p:sp>
        <p:nvSpPr>
          <p:cNvPr id="5" name="Rectangle 4"/>
          <p:cNvSpPr/>
          <p:nvPr/>
        </p:nvSpPr>
        <p:spPr>
          <a:xfrm>
            <a:off x="692727" y="3822484"/>
            <a:ext cx="8451273" cy="646331"/>
          </a:xfrm>
          <a:prstGeom prst="rect">
            <a:avLst/>
          </a:prstGeom>
        </p:spPr>
        <p:txBody>
          <a:bodyPr wrap="square">
            <a:spAutoFit/>
          </a:bodyPr>
          <a:lstStyle/>
          <a:p>
            <a:r>
              <a:rPr lang="en-US" sz="3600" dirty="0">
                <a:solidFill>
                  <a:srgbClr val="242021"/>
                </a:solidFill>
              </a:rPr>
              <a:t>3. How can you order Airy </a:t>
            </a:r>
            <a:r>
              <a:rPr lang="en-US" sz="3600" dirty="0" err="1">
                <a:solidFill>
                  <a:srgbClr val="242021"/>
                </a:solidFill>
              </a:rPr>
              <a:t>Shooz</a:t>
            </a:r>
            <a:r>
              <a:rPr lang="en-US" sz="3600" dirty="0">
                <a:solidFill>
                  <a:srgbClr val="242021"/>
                </a:solidFill>
              </a:rPr>
              <a:t>?</a:t>
            </a:r>
            <a:r>
              <a:rPr lang="en-US" sz="3600" dirty="0"/>
              <a:t> </a:t>
            </a:r>
          </a:p>
        </p:txBody>
      </p:sp>
      <p:sp>
        <p:nvSpPr>
          <p:cNvPr id="6" name="Rectangle 5"/>
          <p:cNvSpPr/>
          <p:nvPr/>
        </p:nvSpPr>
        <p:spPr>
          <a:xfrm>
            <a:off x="692727" y="5122672"/>
            <a:ext cx="9379528" cy="646331"/>
          </a:xfrm>
          <a:prstGeom prst="rect">
            <a:avLst/>
          </a:prstGeom>
        </p:spPr>
        <p:txBody>
          <a:bodyPr wrap="square">
            <a:spAutoFit/>
          </a:bodyPr>
          <a:lstStyle/>
          <a:p>
            <a:r>
              <a:rPr lang="en-US" sz="3600" dirty="0">
                <a:solidFill>
                  <a:srgbClr val="242021"/>
                </a:solidFill>
              </a:rPr>
              <a:t>4. What does the code SMELLNOMORE give you?</a:t>
            </a:r>
            <a:r>
              <a:rPr lang="en-US" sz="3600" dirty="0"/>
              <a:t> </a:t>
            </a:r>
          </a:p>
        </p:txBody>
      </p:sp>
      <p:sp>
        <p:nvSpPr>
          <p:cNvPr id="7" name="Rectangle 6"/>
          <p:cNvSpPr/>
          <p:nvPr/>
        </p:nvSpPr>
        <p:spPr>
          <a:xfrm>
            <a:off x="1177637" y="1875965"/>
            <a:ext cx="6096000" cy="646331"/>
          </a:xfrm>
          <a:prstGeom prst="rect">
            <a:avLst/>
          </a:prstGeom>
        </p:spPr>
        <p:txBody>
          <a:bodyPr>
            <a:spAutoFit/>
          </a:bodyPr>
          <a:lstStyle/>
          <a:p>
            <a:r>
              <a:rPr lang="en-US" sz="3600" dirty="0">
                <a:solidFill>
                  <a:srgbClr val="FF0000"/>
                </a:solidFill>
              </a:rPr>
              <a:t>mini air conditioners </a:t>
            </a:r>
          </a:p>
        </p:txBody>
      </p:sp>
      <p:sp>
        <p:nvSpPr>
          <p:cNvPr id="8" name="Rectangle 7"/>
          <p:cNvSpPr/>
          <p:nvPr/>
        </p:nvSpPr>
        <p:spPr>
          <a:xfrm>
            <a:off x="1177637" y="3157189"/>
            <a:ext cx="6096000" cy="646331"/>
          </a:xfrm>
          <a:prstGeom prst="rect">
            <a:avLst/>
          </a:prstGeom>
        </p:spPr>
        <p:txBody>
          <a:bodyPr>
            <a:spAutoFit/>
          </a:bodyPr>
          <a:lstStyle/>
          <a:p>
            <a:r>
              <a:rPr lang="en-US" sz="3600" dirty="0">
                <a:solidFill>
                  <a:srgbClr val="FF0000"/>
                </a:solidFill>
              </a:rPr>
              <a:t>when you walk </a:t>
            </a:r>
          </a:p>
        </p:txBody>
      </p:sp>
      <p:sp>
        <p:nvSpPr>
          <p:cNvPr id="9" name="Rectangle 8"/>
          <p:cNvSpPr/>
          <p:nvPr/>
        </p:nvSpPr>
        <p:spPr>
          <a:xfrm>
            <a:off x="1177637" y="4438413"/>
            <a:ext cx="6096000" cy="646331"/>
          </a:xfrm>
          <a:prstGeom prst="rect">
            <a:avLst/>
          </a:prstGeom>
        </p:spPr>
        <p:txBody>
          <a:bodyPr>
            <a:spAutoFit/>
          </a:bodyPr>
          <a:lstStyle/>
          <a:p>
            <a:r>
              <a:rPr lang="en-US" sz="3600" dirty="0">
                <a:solidFill>
                  <a:srgbClr val="FF0000"/>
                </a:solidFill>
              </a:rPr>
              <a:t>by visiting their website  </a:t>
            </a:r>
          </a:p>
        </p:txBody>
      </p:sp>
      <p:sp>
        <p:nvSpPr>
          <p:cNvPr id="10" name="Rectangle 9"/>
          <p:cNvSpPr/>
          <p:nvPr/>
        </p:nvSpPr>
        <p:spPr>
          <a:xfrm>
            <a:off x="1177637" y="5676980"/>
            <a:ext cx="6096000" cy="646331"/>
          </a:xfrm>
          <a:prstGeom prst="rect">
            <a:avLst/>
          </a:prstGeom>
        </p:spPr>
        <p:txBody>
          <a:bodyPr>
            <a:spAutoFit/>
          </a:bodyPr>
          <a:lstStyle/>
          <a:p>
            <a:r>
              <a:rPr lang="en-US" sz="3600" dirty="0">
                <a:solidFill>
                  <a:srgbClr val="FF0000"/>
                </a:solidFill>
              </a:rPr>
              <a:t>15% off </a:t>
            </a:r>
          </a:p>
        </p:txBody>
      </p:sp>
      <p:pic>
        <p:nvPicPr>
          <p:cNvPr id="11" name="CD1-TRACK 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35633" y="395644"/>
            <a:ext cx="980789" cy="980789"/>
          </a:xfrm>
          <a:prstGeom prst="rect">
            <a:avLst/>
          </a:prstGeom>
        </p:spPr>
      </p:pic>
      <p:sp>
        <p:nvSpPr>
          <p:cNvPr id="12" name="TextBox 11"/>
          <p:cNvSpPr txBox="1"/>
          <p:nvPr/>
        </p:nvSpPr>
        <p:spPr>
          <a:xfrm>
            <a:off x="100304" y="395644"/>
            <a:ext cx="1539551" cy="646331"/>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dirty="0">
                <a:solidFill>
                  <a:schemeClr val="bg1"/>
                </a:solidFill>
              </a:rPr>
              <a:t>Extra Practice</a:t>
            </a:r>
          </a:p>
          <a:p>
            <a:r>
              <a:rPr lang="en-US" dirty="0">
                <a:solidFill>
                  <a:schemeClr val="bg1"/>
                </a:solidFill>
              </a:rPr>
              <a:t>WB, page 40</a:t>
            </a:r>
          </a:p>
        </p:txBody>
      </p:sp>
    </p:spTree>
    <p:extLst>
      <p:ext uri="{BB962C8B-B14F-4D97-AF65-F5344CB8AC3E}">
        <p14:creationId xmlns:p14="http://schemas.microsoft.com/office/powerpoint/2010/main" val="42970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64780" fill="hold"/>
                                        <p:tgtEl>
                                          <p:spTgt spid="11"/>
                                        </p:tgtEl>
                                      </p:cBhvr>
                                    </p:cmd>
                                  </p:childTnLst>
                                </p:cTn>
                              </p:par>
                            </p:childTnLst>
                          </p:cTn>
                        </p:par>
                      </p:childTnLst>
                    </p:cTn>
                  </p:par>
                </p:childTnLst>
              </p:cTn>
              <p:nextCondLst>
                <p:cond evt="onClick" delay="0">
                  <p:tgtEl>
                    <p:spTgt spid="11"/>
                  </p:tgtEl>
                </p:cond>
              </p:nextCondLst>
            </p:seq>
            <p:audio>
              <p:cMediaNode vol="80000">
                <p:cTn id="28" fill="hold" display="0">
                  <p:stCondLst>
                    <p:cond delay="indefinite"/>
                  </p:stCondLst>
                  <p:endCondLst>
                    <p:cond evt="onStopAudio" delay="0">
                      <p:tgtEl>
                        <p:sldTgt/>
                      </p:tgtEl>
                    </p:cond>
                  </p:endCondLst>
                </p:cTn>
                <p:tgtEl>
                  <p:spTgt spid="11"/>
                </p:tgtEl>
              </p:cMediaNode>
            </p:audio>
          </p:childTnLst>
        </p:cTn>
      </p:par>
    </p:tnLst>
    <p:bldLst>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01871" y="779974"/>
            <a:ext cx="5626669" cy="1323439"/>
          </a:xfrm>
          <a:prstGeom prst="rect">
            <a:avLst/>
          </a:prstGeom>
        </p:spPr>
        <p:txBody>
          <a:bodyPr wrap="none">
            <a:spAutoFit/>
          </a:bodyPr>
          <a:lstStyle/>
          <a:p>
            <a:r>
              <a:rPr lang="en-US" sz="4000" b="1" dirty="0">
                <a:solidFill>
                  <a:srgbClr val="FF0000"/>
                </a:solidFill>
                <a:ea typeface="Times New Roman" panose="02020603050405020304" pitchFamily="18" charset="0"/>
              </a:rPr>
              <a:t>By the end of this lesson, </a:t>
            </a:r>
          </a:p>
          <a:p>
            <a:r>
              <a:rPr lang="en-US" sz="4000" b="1" dirty="0">
                <a:solidFill>
                  <a:srgbClr val="FF0000"/>
                </a:solidFill>
                <a:ea typeface="Times New Roman" panose="02020603050405020304" pitchFamily="18" charset="0"/>
              </a:rPr>
              <a:t>students will be able to …</a:t>
            </a:r>
            <a:endParaRPr lang="en-US" sz="4000" b="1" dirty="0">
              <a:solidFill>
                <a:srgbClr val="FF0000"/>
              </a:solidFill>
            </a:endParaRPr>
          </a:p>
        </p:txBody>
      </p:sp>
      <p:sp>
        <p:nvSpPr>
          <p:cNvPr id="6" name="Rectangle 5"/>
          <p:cNvSpPr/>
          <p:nvPr/>
        </p:nvSpPr>
        <p:spPr>
          <a:xfrm>
            <a:off x="277091" y="3080973"/>
            <a:ext cx="11761848" cy="2585323"/>
          </a:xfrm>
          <a:prstGeom prst="rect">
            <a:avLst/>
          </a:prstGeom>
        </p:spPr>
        <p:txBody>
          <a:bodyPr wrap="square">
            <a:spAutoFit/>
          </a:bodyPr>
          <a:lstStyle/>
          <a:p>
            <a:pPr lvl="0">
              <a:lnSpc>
                <a:spcPct val="150000"/>
              </a:lnSpc>
            </a:pPr>
            <a:r>
              <a:rPr lang="en-US" sz="3600" dirty="0">
                <a:solidFill>
                  <a:srgbClr val="002060"/>
                </a:solidFill>
                <a:ea typeface="Calibri" panose="020F0502020204030204" pitchFamily="34" charset="0"/>
                <a:cs typeface="JDCLK L+ Frutiger LT Std"/>
              </a:rPr>
              <a:t>- practice and learn vocabularies for weird inventions.</a:t>
            </a:r>
          </a:p>
          <a:p>
            <a:pPr>
              <a:lnSpc>
                <a:spcPct val="150000"/>
              </a:lnSpc>
            </a:pPr>
            <a:r>
              <a:rPr lang="en-US" sz="3600" dirty="0">
                <a:solidFill>
                  <a:srgbClr val="002060"/>
                </a:solidFill>
                <a:ea typeface="Calibri" panose="020F0502020204030204" pitchFamily="34" charset="0"/>
                <a:cs typeface="JDCLK L+ Frutiger LT Std"/>
              </a:rPr>
              <a:t>- practice listening for specific information.</a:t>
            </a:r>
          </a:p>
          <a:p>
            <a:pPr>
              <a:lnSpc>
                <a:spcPct val="150000"/>
              </a:lnSpc>
            </a:pPr>
            <a:r>
              <a:rPr lang="en-US" sz="3600" dirty="0">
                <a:solidFill>
                  <a:srgbClr val="002060"/>
                </a:solidFill>
                <a:ea typeface="Calibri" panose="020F0502020204030204" pitchFamily="34" charset="0"/>
                <a:cs typeface="JDCLK L+ Frutiger LT Std"/>
              </a:rPr>
              <a:t>- practice functional English (Checking comprehension).</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7552" y="427730"/>
            <a:ext cx="3829770" cy="247257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73863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8357" y="1517862"/>
            <a:ext cx="10234551" cy="3970318"/>
          </a:xfrm>
          <a:prstGeom prst="rect">
            <a:avLst/>
          </a:prstGeom>
        </p:spPr>
        <p:txBody>
          <a:bodyPr wrap="square">
            <a:spAutoFit/>
          </a:bodyPr>
          <a:lstStyle/>
          <a:p>
            <a:r>
              <a:rPr lang="en-US" sz="2800" dirty="0">
                <a:solidFill>
                  <a:srgbClr val="000000"/>
                </a:solidFill>
              </a:rPr>
              <a:t>M: Are you someone who suffers from smelly feet? Do people at the office complain or make jokes about them? Yes? Well, worry no more! Introducing the Airy </a:t>
            </a:r>
            <a:r>
              <a:rPr lang="en-US" sz="2800" dirty="0" err="1">
                <a:solidFill>
                  <a:srgbClr val="000000"/>
                </a:solidFill>
              </a:rPr>
              <a:t>Shooz</a:t>
            </a:r>
            <a:r>
              <a:rPr lang="en-US" sz="2800" dirty="0">
                <a:solidFill>
                  <a:srgbClr val="000000"/>
                </a:solidFill>
              </a:rPr>
              <a:t>, designed to keep your feet cool, dry, and smelling fresh all year round!</a:t>
            </a:r>
            <a:br>
              <a:rPr lang="en-US" sz="2800" dirty="0">
                <a:solidFill>
                  <a:srgbClr val="000000"/>
                </a:solidFill>
              </a:rPr>
            </a:br>
            <a:r>
              <a:rPr lang="en-US" sz="2800" dirty="0">
                <a:solidFill>
                  <a:srgbClr val="000000"/>
                </a:solidFill>
              </a:rPr>
              <a:t>The Airy </a:t>
            </a:r>
            <a:r>
              <a:rPr lang="en-US" sz="2800" dirty="0" err="1">
                <a:solidFill>
                  <a:srgbClr val="000000"/>
                </a:solidFill>
              </a:rPr>
              <a:t>Shooz</a:t>
            </a:r>
            <a:r>
              <a:rPr lang="en-US" sz="2800" dirty="0">
                <a:solidFill>
                  <a:srgbClr val="000000"/>
                </a:solidFill>
              </a:rPr>
              <a:t> are special shoes that have mini air conditioners attached to them. These air conditioners suck fresh air in through tiny holes on the top of the shoes and blow the air out through two holes on the bottom. Each air conditioner has a battery which charges when you walk.</a:t>
            </a:r>
            <a:endParaRPr lang="en-US" sz="2800" dirty="0"/>
          </a:p>
        </p:txBody>
      </p:sp>
      <p:sp>
        <p:nvSpPr>
          <p:cNvPr id="6" name="TextBox 5"/>
          <p:cNvSpPr txBox="1"/>
          <p:nvPr/>
        </p:nvSpPr>
        <p:spPr>
          <a:xfrm>
            <a:off x="100304" y="395644"/>
            <a:ext cx="2120382" cy="46166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2400" dirty="0">
                <a:solidFill>
                  <a:schemeClr val="bg1"/>
                </a:solidFill>
              </a:rPr>
              <a:t>Scripts</a:t>
            </a:r>
          </a:p>
        </p:txBody>
      </p:sp>
      <p:pic>
        <p:nvPicPr>
          <p:cNvPr id="7" name="Picture 6"/>
          <p:cNvPicPr>
            <a:picLocks noChangeAspect="1"/>
          </p:cNvPicPr>
          <p:nvPr/>
        </p:nvPicPr>
        <p:blipFill>
          <a:blip r:embed="rId2"/>
          <a:stretch>
            <a:fillRect/>
          </a:stretch>
        </p:blipFill>
        <p:spPr>
          <a:xfrm>
            <a:off x="2606386" y="395644"/>
            <a:ext cx="1104900" cy="857250"/>
          </a:xfrm>
          <a:prstGeom prst="rect">
            <a:avLst/>
          </a:prstGeom>
        </p:spPr>
      </p:pic>
    </p:spTree>
    <p:extLst>
      <p:ext uri="{BB962C8B-B14F-4D97-AF65-F5344CB8AC3E}">
        <p14:creationId xmlns:p14="http://schemas.microsoft.com/office/powerpoint/2010/main" val="2214650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9817" y="1374247"/>
            <a:ext cx="10169238" cy="3108543"/>
          </a:xfrm>
          <a:prstGeom prst="rect">
            <a:avLst/>
          </a:prstGeom>
        </p:spPr>
        <p:txBody>
          <a:bodyPr wrap="square">
            <a:spAutoFit/>
          </a:bodyPr>
          <a:lstStyle/>
          <a:p>
            <a:r>
              <a:rPr lang="en-US" sz="2800" dirty="0">
                <a:solidFill>
                  <a:srgbClr val="000000"/>
                </a:solidFill>
              </a:rPr>
              <a:t>Don't walk much? Don't worry! The Airy </a:t>
            </a:r>
            <a:r>
              <a:rPr lang="en-US" sz="2800" dirty="0" err="1">
                <a:solidFill>
                  <a:srgbClr val="000000"/>
                </a:solidFill>
              </a:rPr>
              <a:t>Shooz</a:t>
            </a:r>
            <a:r>
              <a:rPr lang="en-US" sz="2800" dirty="0">
                <a:solidFill>
                  <a:srgbClr val="000000"/>
                </a:solidFill>
              </a:rPr>
              <a:t> only need a few steps to keep bad smells away.</a:t>
            </a:r>
            <a:br>
              <a:rPr lang="en-US" sz="2800" dirty="0">
                <a:solidFill>
                  <a:srgbClr val="000000"/>
                </a:solidFill>
              </a:rPr>
            </a:br>
            <a:r>
              <a:rPr lang="en-US" sz="2800" dirty="0">
                <a:solidFill>
                  <a:srgbClr val="000000"/>
                </a:solidFill>
              </a:rPr>
              <a:t>With Airy </a:t>
            </a:r>
            <a:r>
              <a:rPr lang="en-US" sz="2800" dirty="0" err="1">
                <a:solidFill>
                  <a:srgbClr val="000000"/>
                </a:solidFill>
              </a:rPr>
              <a:t>Shooz</a:t>
            </a:r>
            <a:r>
              <a:rPr lang="en-US" sz="2800" dirty="0">
                <a:solidFill>
                  <a:srgbClr val="000000"/>
                </a:solidFill>
              </a:rPr>
              <a:t>, you'll never be embarrassed about your feet again! Visit </a:t>
            </a:r>
            <a:r>
              <a:rPr lang="en-US" sz="2800" i="1" dirty="0">
                <a:solidFill>
                  <a:srgbClr val="000000"/>
                </a:solidFill>
              </a:rPr>
              <a:t>www.airyshooz.com </a:t>
            </a:r>
            <a:r>
              <a:rPr lang="en-US" sz="2800" dirty="0">
                <a:solidFill>
                  <a:srgbClr val="000000"/>
                </a:solidFill>
              </a:rPr>
              <a:t>today and rescue your smelly feet! Enter the code SMELLNOMORE to get fifteen percent for your purchase! That's SMELLNOMORE for fifteen percent off.</a:t>
            </a:r>
            <a:br>
              <a:rPr lang="en-US" sz="2800" dirty="0">
                <a:solidFill>
                  <a:srgbClr val="000000"/>
                </a:solidFill>
              </a:rPr>
            </a:br>
            <a:r>
              <a:rPr lang="en-US" sz="2800" dirty="0">
                <a:solidFill>
                  <a:srgbClr val="000000"/>
                </a:solidFill>
              </a:rPr>
              <a:t>Wherever you go, the Airy </a:t>
            </a:r>
            <a:r>
              <a:rPr lang="en-US" sz="2800" dirty="0" err="1">
                <a:solidFill>
                  <a:srgbClr val="000000"/>
                </a:solidFill>
              </a:rPr>
              <a:t>Shooz</a:t>
            </a:r>
            <a:r>
              <a:rPr lang="en-US" sz="2800" dirty="0">
                <a:solidFill>
                  <a:srgbClr val="000000"/>
                </a:solidFill>
              </a:rPr>
              <a:t> have got you covered!</a:t>
            </a:r>
            <a:r>
              <a:rPr lang="en-US" sz="2800" dirty="0"/>
              <a:t> </a:t>
            </a:r>
          </a:p>
        </p:txBody>
      </p:sp>
    </p:spTree>
    <p:extLst>
      <p:ext uri="{BB962C8B-B14F-4D97-AF65-F5344CB8AC3E}">
        <p14:creationId xmlns:p14="http://schemas.microsoft.com/office/powerpoint/2010/main" val="3540732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80309" y="3093479"/>
            <a:ext cx="7938655" cy="900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0070C0"/>
                </a:solidFill>
              </a:rPr>
              <a:t>What do you think of geeky jeans?</a:t>
            </a:r>
            <a:r>
              <a:rPr lang="en-US" sz="3600" dirty="0">
                <a:solidFill>
                  <a:srgbClr val="0070C0"/>
                </a:solidFill>
              </a:rPr>
              <a:t> </a:t>
            </a:r>
          </a:p>
        </p:txBody>
      </p:sp>
      <p:sp>
        <p:nvSpPr>
          <p:cNvPr id="5" name="Rectangle 4"/>
          <p:cNvSpPr/>
          <p:nvPr/>
        </p:nvSpPr>
        <p:spPr>
          <a:xfrm>
            <a:off x="3768436" y="1024550"/>
            <a:ext cx="4174284" cy="923330"/>
          </a:xfrm>
          <a:prstGeom prst="rect">
            <a:avLst/>
          </a:prstGeom>
        </p:spPr>
        <p:txBody>
          <a:bodyPr wrap="none">
            <a:spAutoFit/>
          </a:bodyPr>
          <a:lstStyle/>
          <a:p>
            <a:r>
              <a:rPr lang="en-US" sz="5400" b="1" dirty="0">
                <a:solidFill>
                  <a:srgbClr val="FF0000"/>
                </a:solidFill>
                <a:ea typeface="Times New Roman" panose="02020603050405020304" pitchFamily="18" charset="0"/>
              </a:rPr>
              <a:t>Work in pairs.</a:t>
            </a:r>
            <a:endParaRPr lang="en-US" sz="5400" b="1" dirty="0">
              <a:solidFill>
                <a:srgbClr val="FF0000"/>
              </a:solidFill>
            </a:endParaRPr>
          </a:p>
        </p:txBody>
      </p:sp>
      <p:pic>
        <p:nvPicPr>
          <p:cNvPr id="6" name="Picture 2" descr="Free Speech bubble 1195466 PNG with Transparent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49714" y="708255"/>
            <a:ext cx="2635162" cy="16807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0304" y="395644"/>
            <a:ext cx="1539551" cy="369332"/>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b="1" dirty="0">
                <a:solidFill>
                  <a:schemeClr val="bg1"/>
                </a:solidFill>
              </a:rPr>
              <a:t>Post Listening</a:t>
            </a:r>
          </a:p>
        </p:txBody>
      </p:sp>
    </p:spTree>
    <p:extLst>
      <p:ext uri="{BB962C8B-B14F-4D97-AF65-F5344CB8AC3E}">
        <p14:creationId xmlns:p14="http://schemas.microsoft.com/office/powerpoint/2010/main" val="1500783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00" y="-934343"/>
            <a:ext cx="12395200" cy="8262740"/>
          </a:xfrm>
          <a:prstGeom prst="rect">
            <a:avLst/>
          </a:prstGeom>
        </p:spPr>
      </p:pic>
      <p:sp>
        <p:nvSpPr>
          <p:cNvPr id="6" name="TextBox 5"/>
          <p:cNvSpPr txBox="1"/>
          <p:nvPr/>
        </p:nvSpPr>
        <p:spPr>
          <a:xfrm>
            <a:off x="594826" y="1039456"/>
            <a:ext cx="3827884" cy="830997"/>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4800" b="1" dirty="0">
                <a:solidFill>
                  <a:schemeClr val="bg1"/>
                </a:solidFill>
              </a:rPr>
              <a:t>Consolidation</a:t>
            </a:r>
          </a:p>
        </p:txBody>
      </p:sp>
    </p:spTree>
    <p:extLst>
      <p:ext uri="{BB962C8B-B14F-4D97-AF65-F5344CB8AC3E}">
        <p14:creationId xmlns:p14="http://schemas.microsoft.com/office/powerpoint/2010/main" val="3932173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65102" y="541175"/>
            <a:ext cx="2099387" cy="727788"/>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Let’s Play!</a:t>
            </a:r>
          </a:p>
        </p:txBody>
      </p:sp>
      <p:sp>
        <p:nvSpPr>
          <p:cNvPr id="4" name="Rectangle 3"/>
          <p:cNvSpPr/>
          <p:nvPr/>
        </p:nvSpPr>
        <p:spPr>
          <a:xfrm>
            <a:off x="236376" y="544285"/>
            <a:ext cx="2310881" cy="727788"/>
          </a:xfrm>
          <a:prstGeom prst="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Extra Practice </a:t>
            </a:r>
          </a:p>
          <a:p>
            <a:pPr algn="ctr"/>
            <a:r>
              <a:rPr lang="en-US" sz="2000" b="1" dirty="0"/>
              <a:t>DHA on </a:t>
            </a:r>
            <a:r>
              <a:rPr lang="en-US" sz="2000" b="1" dirty="0" err="1"/>
              <a:t>Eduhome</a:t>
            </a:r>
            <a:endParaRPr lang="en-US" sz="2000" b="1" dirty="0"/>
          </a:p>
        </p:txBody>
      </p:sp>
      <p:sp>
        <p:nvSpPr>
          <p:cNvPr id="5" name="TextBox 4">
            <a:hlinkClick r:id="rId2"/>
          </p:cNvPr>
          <p:cNvSpPr txBox="1"/>
          <p:nvPr/>
        </p:nvSpPr>
        <p:spPr>
          <a:xfrm>
            <a:off x="8649478" y="662473"/>
            <a:ext cx="2946765"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US" i="1" dirty="0"/>
              <a:t>Click </a:t>
            </a:r>
            <a:r>
              <a:rPr lang="en-US" i="1" dirty="0">
                <a:solidFill>
                  <a:srgbClr val="FF0000"/>
                </a:solidFill>
              </a:rPr>
              <a:t>here</a:t>
            </a:r>
            <a:r>
              <a:rPr lang="en-US" i="1" dirty="0"/>
              <a:t> to play the games.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7257" y="2004155"/>
            <a:ext cx="8130722" cy="3968958"/>
          </a:xfrm>
          <a:prstGeom prst="rect">
            <a:avLst/>
          </a:prstGeom>
        </p:spPr>
      </p:pic>
    </p:spTree>
    <p:extLst>
      <p:ext uri="{BB962C8B-B14F-4D97-AF65-F5344CB8AC3E}">
        <p14:creationId xmlns:p14="http://schemas.microsoft.com/office/powerpoint/2010/main" val="2959153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6858000"/>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1832242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4516" y="475710"/>
            <a:ext cx="8605520" cy="707886"/>
          </a:xfrm>
          <a:prstGeom prst="rect">
            <a:avLst/>
          </a:prstGeom>
        </p:spPr>
        <p:txBody>
          <a:bodyPr wrap="square">
            <a:spAutoFit/>
          </a:bodyPr>
          <a:lstStyle/>
          <a:p>
            <a:r>
              <a:rPr lang="en-US" sz="4000" b="1" dirty="0">
                <a:solidFill>
                  <a:srgbClr val="0070C0"/>
                </a:solidFill>
              </a:rPr>
              <a:t>Today’s lesson </a:t>
            </a:r>
            <a:endParaRPr lang="en-US" sz="4000" dirty="0">
              <a:solidFill>
                <a:srgbClr val="0070C0"/>
              </a:solidFill>
            </a:endParaRPr>
          </a:p>
        </p:txBody>
      </p:sp>
      <p:sp>
        <p:nvSpPr>
          <p:cNvPr id="5" name="Rectangle 4"/>
          <p:cNvSpPr/>
          <p:nvPr/>
        </p:nvSpPr>
        <p:spPr>
          <a:xfrm>
            <a:off x="2062479" y="1515180"/>
            <a:ext cx="9298247" cy="4524315"/>
          </a:xfrm>
          <a:prstGeom prst="rect">
            <a:avLst/>
          </a:prstGeom>
        </p:spPr>
        <p:txBody>
          <a:bodyPr wrap="square">
            <a:spAutoFit/>
          </a:bodyPr>
          <a:lstStyle/>
          <a:p>
            <a:pPr marL="457200" indent="-457200">
              <a:buFont typeface="Arial" panose="020B0604020202020204" pitchFamily="34" charset="0"/>
              <a:buChar char="•"/>
            </a:pPr>
            <a:r>
              <a:rPr lang="en-US" sz="3600" dirty="0">
                <a:solidFill>
                  <a:srgbClr val="FF0000"/>
                </a:solidFill>
              </a:rPr>
              <a:t>Vocabulary</a:t>
            </a:r>
            <a:r>
              <a:rPr lang="en-US" sz="3600" dirty="0">
                <a:solidFill>
                  <a:srgbClr val="0070C0"/>
                </a:solidFill>
              </a:rPr>
              <a:t>: related to weird inventions</a:t>
            </a:r>
          </a:p>
          <a:p>
            <a:endParaRPr lang="en-US" sz="3600" dirty="0">
              <a:solidFill>
                <a:srgbClr val="FF0000"/>
              </a:solidFill>
            </a:endParaRPr>
          </a:p>
          <a:p>
            <a:pPr marL="457200" indent="-457200">
              <a:buFont typeface="Arial" panose="020B0604020202020204" pitchFamily="34" charset="0"/>
              <a:buChar char="•"/>
            </a:pPr>
            <a:r>
              <a:rPr lang="en-US" sz="3600" dirty="0">
                <a:solidFill>
                  <a:srgbClr val="FF0000"/>
                </a:solidFill>
              </a:rPr>
              <a:t>Listening</a:t>
            </a:r>
            <a:r>
              <a:rPr lang="en-US" sz="3600" dirty="0">
                <a:solidFill>
                  <a:srgbClr val="0070C0"/>
                </a:solidFill>
              </a:rPr>
              <a:t>: for key information</a:t>
            </a:r>
          </a:p>
          <a:p>
            <a:pPr marL="457200" indent="-457200">
              <a:buFont typeface="Arial" panose="020B0604020202020204" pitchFamily="34" charset="0"/>
              <a:buChar char="•"/>
            </a:pPr>
            <a:endParaRPr lang="en-US" sz="3600" dirty="0">
              <a:solidFill>
                <a:srgbClr val="FF0000"/>
              </a:solidFill>
            </a:endParaRPr>
          </a:p>
          <a:p>
            <a:pPr marL="457200" indent="-457200">
              <a:buFont typeface="Arial" panose="020B0604020202020204" pitchFamily="34" charset="0"/>
              <a:buChar char="•"/>
            </a:pPr>
            <a:r>
              <a:rPr lang="en-US" sz="3600" dirty="0">
                <a:solidFill>
                  <a:srgbClr val="FF0000"/>
                </a:solidFill>
              </a:rPr>
              <a:t>Speaking</a:t>
            </a:r>
            <a:r>
              <a:rPr lang="en-US" sz="3600" dirty="0">
                <a:solidFill>
                  <a:srgbClr val="0070C0"/>
                </a:solidFill>
              </a:rPr>
              <a:t>: talk about weird inventions</a:t>
            </a:r>
          </a:p>
          <a:p>
            <a:endParaRPr lang="en-US" sz="3600" dirty="0">
              <a:solidFill>
                <a:srgbClr val="0070C0"/>
              </a:solidFill>
            </a:endParaRPr>
          </a:p>
          <a:p>
            <a:pPr marL="457200" indent="-457200">
              <a:buFont typeface="Arial" panose="020B0604020202020204" pitchFamily="34" charset="0"/>
              <a:buChar char="•"/>
            </a:pPr>
            <a:r>
              <a:rPr lang="en-US" sz="3600" dirty="0">
                <a:solidFill>
                  <a:srgbClr val="FF0000"/>
                </a:solidFill>
              </a:rPr>
              <a:t>Conservation skills</a:t>
            </a:r>
            <a:r>
              <a:rPr lang="en-US" sz="3600" dirty="0">
                <a:solidFill>
                  <a:srgbClr val="0070C0"/>
                </a:solidFill>
              </a:rPr>
              <a:t>: Checking comprehension </a:t>
            </a:r>
          </a:p>
          <a:p>
            <a:endParaRPr lang="en-US" sz="3600" dirty="0">
              <a:solidFill>
                <a:srgbClr val="0070C0"/>
              </a:solidFill>
            </a:endParaRPr>
          </a:p>
        </p:txBody>
      </p:sp>
    </p:spTree>
    <p:extLst>
      <p:ext uri="{BB962C8B-B14F-4D97-AF65-F5344CB8AC3E}">
        <p14:creationId xmlns:p14="http://schemas.microsoft.com/office/powerpoint/2010/main" val="587386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927" y="1718595"/>
            <a:ext cx="11719571" cy="4524315"/>
          </a:xfrm>
          <a:prstGeom prst="rect">
            <a:avLst/>
          </a:prstGeom>
        </p:spPr>
        <p:txBody>
          <a:bodyPr wrap="square">
            <a:spAutoFit/>
          </a:bodyPr>
          <a:lstStyle/>
          <a:p>
            <a:pPr marL="1028700" marR="0" indent="-571500">
              <a:spcBef>
                <a:spcPts val="0"/>
              </a:spcBef>
              <a:spcAft>
                <a:spcPts val="0"/>
              </a:spcAft>
              <a:buFontTx/>
              <a:buChar char="-"/>
            </a:pPr>
            <a:r>
              <a:rPr lang="en-US" sz="3600" dirty="0">
                <a:solidFill>
                  <a:srgbClr val="0070C0"/>
                </a:solidFill>
                <a:ea typeface="Times New Roman" panose="02020603050405020304" pitchFamily="18" charset="0"/>
              </a:rPr>
              <a:t>Learn by heart vocabularies and make sentences using them.</a:t>
            </a:r>
          </a:p>
          <a:p>
            <a:pPr marL="1028700" marR="0" indent="-571500">
              <a:spcBef>
                <a:spcPts val="0"/>
              </a:spcBef>
              <a:spcAft>
                <a:spcPts val="0"/>
              </a:spcAft>
              <a:buFontTx/>
              <a:buChar char="-"/>
            </a:pPr>
            <a:r>
              <a:rPr lang="en-US" sz="3600" dirty="0">
                <a:solidFill>
                  <a:srgbClr val="0070C0"/>
                </a:solidFill>
                <a:ea typeface="Times New Roman" panose="02020603050405020304" pitchFamily="18" charset="0"/>
              </a:rPr>
              <a:t>Do</a:t>
            </a:r>
            <a:r>
              <a:rPr lang="en-US" sz="3600" dirty="0">
                <a:solidFill>
                  <a:srgbClr val="0070C0"/>
                </a:solidFill>
                <a:ea typeface="Calibri" panose="020F0502020204030204" pitchFamily="34" charset="0"/>
              </a:rPr>
              <a:t> the exercises in </a:t>
            </a:r>
            <a:r>
              <a:rPr lang="en-US" sz="3600" b="1" dirty="0">
                <a:solidFill>
                  <a:srgbClr val="0070C0"/>
                </a:solidFill>
                <a:ea typeface="Calibri" panose="020F0502020204030204" pitchFamily="34" charset="0"/>
              </a:rPr>
              <a:t>WB</a:t>
            </a:r>
            <a:r>
              <a:rPr lang="en-US" sz="3600" dirty="0">
                <a:solidFill>
                  <a:srgbClr val="0070C0"/>
                </a:solidFill>
                <a:ea typeface="Calibri" panose="020F0502020204030204" pitchFamily="34" charset="0"/>
              </a:rPr>
              <a:t> on page 40 (Reading).</a:t>
            </a:r>
          </a:p>
          <a:p>
            <a:pPr marL="1028700" marR="0" indent="-571500">
              <a:spcBef>
                <a:spcPts val="0"/>
              </a:spcBef>
              <a:spcAft>
                <a:spcPts val="0"/>
              </a:spcAft>
              <a:buFontTx/>
              <a:buChar char="-"/>
            </a:pPr>
            <a:r>
              <a:rPr lang="en-US" sz="3600" dirty="0">
                <a:solidFill>
                  <a:srgbClr val="0070C0"/>
                </a:solidFill>
                <a:ea typeface="Times New Roman" panose="02020603050405020304" pitchFamily="18" charset="0"/>
              </a:rPr>
              <a:t>Do the exercises in </a:t>
            </a:r>
            <a:r>
              <a:rPr lang="en-US" sz="3600" b="1" dirty="0" err="1">
                <a:solidFill>
                  <a:srgbClr val="0070C0"/>
                </a:solidFill>
                <a:ea typeface="Times New Roman" panose="02020603050405020304" pitchFamily="18" charset="0"/>
              </a:rPr>
              <a:t>Tiếng</a:t>
            </a:r>
            <a:r>
              <a:rPr lang="en-US" sz="3600" b="1" dirty="0">
                <a:solidFill>
                  <a:srgbClr val="0070C0"/>
                </a:solidFill>
                <a:ea typeface="Times New Roman" panose="02020603050405020304" pitchFamily="18" charset="0"/>
              </a:rPr>
              <a:t> Anh 10 </a:t>
            </a:r>
            <a:r>
              <a:rPr lang="en-US" sz="3600" b="1" dirty="0" err="1">
                <a:solidFill>
                  <a:srgbClr val="0070C0"/>
                </a:solidFill>
                <a:ea typeface="Times New Roman" panose="02020603050405020304" pitchFamily="18" charset="0"/>
              </a:rPr>
              <a:t>i</a:t>
            </a:r>
            <a:r>
              <a:rPr lang="en-US" sz="3600" b="1" dirty="0">
                <a:solidFill>
                  <a:srgbClr val="0070C0"/>
                </a:solidFill>
                <a:ea typeface="Times New Roman" panose="02020603050405020304" pitchFamily="18" charset="0"/>
              </a:rPr>
              <a:t>-Learn Smart World</a:t>
            </a:r>
            <a:r>
              <a:rPr lang="en-US" sz="3600" dirty="0">
                <a:solidFill>
                  <a:srgbClr val="0070C0"/>
                </a:solidFill>
                <a:ea typeface="Times New Roman" panose="02020603050405020304" pitchFamily="18" charset="0"/>
              </a:rPr>
              <a:t> </a:t>
            </a:r>
            <a:r>
              <a:rPr lang="en-US" sz="3600" b="1" dirty="0">
                <a:solidFill>
                  <a:srgbClr val="0070C0"/>
                </a:solidFill>
                <a:ea typeface="Times New Roman" panose="02020603050405020304" pitchFamily="18" charset="0"/>
              </a:rPr>
              <a:t>Notebook</a:t>
            </a:r>
            <a:r>
              <a:rPr lang="en-US" sz="3600" dirty="0">
                <a:solidFill>
                  <a:srgbClr val="0070C0"/>
                </a:solidFill>
                <a:ea typeface="Times New Roman" panose="02020603050405020304" pitchFamily="18" charset="0"/>
              </a:rPr>
              <a:t> on page 40. </a:t>
            </a:r>
          </a:p>
          <a:p>
            <a:pPr marL="1028700" marR="0" indent="-571500">
              <a:spcBef>
                <a:spcPts val="0"/>
              </a:spcBef>
              <a:spcAft>
                <a:spcPts val="0"/>
              </a:spcAft>
              <a:buFontTx/>
              <a:buChar char="-"/>
            </a:pPr>
            <a:r>
              <a:rPr lang="en-US" sz="3600" dirty="0">
                <a:solidFill>
                  <a:srgbClr val="0070C0"/>
                </a:solidFill>
                <a:ea typeface="Times New Roman" panose="02020603050405020304" pitchFamily="18" charset="0"/>
              </a:rPr>
              <a:t>Prepare the next lesson - Grammar on page 57 in </a:t>
            </a:r>
            <a:r>
              <a:rPr lang="en-US" sz="3600" b="1" dirty="0">
                <a:solidFill>
                  <a:srgbClr val="0070C0"/>
                </a:solidFill>
                <a:ea typeface="Times New Roman" panose="02020603050405020304" pitchFamily="18" charset="0"/>
              </a:rPr>
              <a:t>SB</a:t>
            </a:r>
            <a:r>
              <a:rPr lang="en-US" sz="3600" dirty="0">
                <a:solidFill>
                  <a:srgbClr val="0070C0"/>
                </a:solidFill>
                <a:ea typeface="Times New Roman" panose="02020603050405020304" pitchFamily="18" charset="0"/>
              </a:rPr>
              <a:t>.</a:t>
            </a:r>
          </a:p>
          <a:p>
            <a:pPr marL="1028700" marR="0" indent="-571500">
              <a:spcBef>
                <a:spcPts val="0"/>
              </a:spcBef>
              <a:spcAft>
                <a:spcPts val="0"/>
              </a:spcAft>
              <a:buFontTx/>
              <a:buChar char="-"/>
            </a:pPr>
            <a:r>
              <a:rPr lang="en-US" sz="3600" dirty="0">
                <a:solidFill>
                  <a:srgbClr val="0070C0"/>
                </a:solidFill>
                <a:effectLst/>
                <a:ea typeface="Times New Roman" panose="02020603050405020304" pitchFamily="18" charset="0"/>
              </a:rPr>
              <a:t>Play the consolidation games in </a:t>
            </a:r>
            <a:r>
              <a:rPr lang="en-US" sz="3600" b="1" dirty="0" err="1">
                <a:solidFill>
                  <a:srgbClr val="0070C0"/>
                </a:solidFill>
                <a:ea typeface="Times New Roman" panose="02020603050405020304" pitchFamily="18" charset="0"/>
              </a:rPr>
              <a:t>Tiếng</a:t>
            </a:r>
            <a:r>
              <a:rPr lang="en-US" sz="3600" b="1" dirty="0">
                <a:solidFill>
                  <a:srgbClr val="0070C0"/>
                </a:solidFill>
                <a:ea typeface="Times New Roman" panose="02020603050405020304" pitchFamily="18" charset="0"/>
              </a:rPr>
              <a:t> Anh 10 </a:t>
            </a:r>
            <a:r>
              <a:rPr lang="en-US" sz="3600" b="1" dirty="0" err="1">
                <a:solidFill>
                  <a:srgbClr val="0070C0"/>
                </a:solidFill>
                <a:ea typeface="Times New Roman" panose="02020603050405020304" pitchFamily="18" charset="0"/>
              </a:rPr>
              <a:t>i</a:t>
            </a:r>
            <a:r>
              <a:rPr lang="en-US" sz="3600" b="1" dirty="0">
                <a:solidFill>
                  <a:srgbClr val="0070C0"/>
                </a:solidFill>
                <a:ea typeface="Times New Roman" panose="02020603050405020304" pitchFamily="18" charset="0"/>
              </a:rPr>
              <a:t>-Learn Smart World</a:t>
            </a:r>
            <a:r>
              <a:rPr lang="en-US" sz="3600" dirty="0">
                <a:solidFill>
                  <a:srgbClr val="0070C0"/>
                </a:solidFill>
                <a:ea typeface="Times New Roman" panose="02020603050405020304" pitchFamily="18" charset="0"/>
              </a:rPr>
              <a:t> DHA App on </a:t>
            </a:r>
            <a:r>
              <a:rPr lang="en-US" sz="3600" dirty="0">
                <a:solidFill>
                  <a:srgbClr val="0070C0"/>
                </a:solidFill>
                <a:ea typeface="Times New Roman" panose="02020603050405020304" pitchFamily="18" charset="0"/>
                <a:hlinkClick r:id="rId2"/>
              </a:rPr>
              <a:t>www.eduhome.com.vn</a:t>
            </a:r>
            <a:r>
              <a:rPr lang="en-US" sz="3600" dirty="0">
                <a:solidFill>
                  <a:srgbClr val="0070C0"/>
                </a:solidFill>
                <a:ea typeface="Times New Roman" panose="02020603050405020304" pitchFamily="18" charset="0"/>
              </a:rPr>
              <a:t> </a:t>
            </a:r>
            <a:endParaRPr lang="en-US" sz="3600" dirty="0">
              <a:solidFill>
                <a:srgbClr val="0070C0"/>
              </a:solidFill>
              <a:effectLst/>
              <a:ea typeface="Times New Roman" panose="02020603050405020304" pitchFamily="18" charset="0"/>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28" y="387927"/>
            <a:ext cx="11262343" cy="1306978"/>
          </a:xfrm>
          <a:prstGeom prst="rect">
            <a:avLst/>
          </a:prstGeom>
        </p:spPr>
      </p:pic>
    </p:spTree>
    <p:extLst>
      <p:ext uri="{BB962C8B-B14F-4D97-AF65-F5344CB8AC3E}">
        <p14:creationId xmlns:p14="http://schemas.microsoft.com/office/powerpoint/2010/main" val="2409830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76" y="355459"/>
            <a:ext cx="8958016" cy="6110655"/>
          </a:xfrm>
          <a:prstGeom prst="rect">
            <a:avLst/>
          </a:prstGeom>
        </p:spPr>
      </p:pic>
      <p:sp>
        <p:nvSpPr>
          <p:cNvPr id="4" name="Oval 3"/>
          <p:cNvSpPr/>
          <p:nvPr/>
        </p:nvSpPr>
        <p:spPr>
          <a:xfrm>
            <a:off x="1987421" y="951721"/>
            <a:ext cx="4721289" cy="48519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FF0000"/>
                </a:solidFill>
              </a:rPr>
              <a:t>New words</a:t>
            </a:r>
          </a:p>
          <a:p>
            <a:pPr algn="ctr"/>
            <a:r>
              <a:rPr lang="en-US" sz="3600" i="1" dirty="0">
                <a:solidFill>
                  <a:srgbClr val="0070C0"/>
                </a:solidFill>
              </a:rPr>
              <a:t>portable  </a:t>
            </a:r>
            <a:br>
              <a:rPr lang="en-US" sz="3600" i="1" dirty="0">
                <a:solidFill>
                  <a:srgbClr val="0070C0"/>
                </a:solidFill>
              </a:rPr>
            </a:br>
            <a:r>
              <a:rPr lang="en-US" sz="3600" i="1" dirty="0">
                <a:solidFill>
                  <a:srgbClr val="0070C0"/>
                </a:solidFill>
              </a:rPr>
              <a:t>automatically </a:t>
            </a:r>
            <a:br>
              <a:rPr lang="en-US" sz="3600" i="1" dirty="0">
                <a:solidFill>
                  <a:srgbClr val="0070C0"/>
                </a:solidFill>
              </a:rPr>
            </a:br>
            <a:r>
              <a:rPr lang="en-US" sz="3600" i="1" dirty="0">
                <a:solidFill>
                  <a:srgbClr val="0070C0"/>
                </a:solidFill>
              </a:rPr>
              <a:t>private  </a:t>
            </a:r>
            <a:br>
              <a:rPr lang="en-US" sz="3600" i="1" dirty="0">
                <a:solidFill>
                  <a:srgbClr val="0070C0"/>
                </a:solidFill>
              </a:rPr>
            </a:br>
            <a:r>
              <a:rPr lang="en-US" sz="3600" i="1" dirty="0">
                <a:solidFill>
                  <a:srgbClr val="0070C0"/>
                </a:solidFill>
              </a:rPr>
              <a:t>strap  </a:t>
            </a:r>
            <a:br>
              <a:rPr lang="en-US" sz="3600" i="1" dirty="0">
                <a:solidFill>
                  <a:srgbClr val="0070C0"/>
                </a:solidFill>
              </a:rPr>
            </a:br>
            <a:r>
              <a:rPr lang="en-US" sz="3600" i="1" dirty="0">
                <a:solidFill>
                  <a:srgbClr val="0070C0"/>
                </a:solidFill>
              </a:rPr>
              <a:t>fashionable  </a:t>
            </a:r>
            <a:br>
              <a:rPr lang="en-US" sz="3600" i="1" dirty="0">
                <a:solidFill>
                  <a:srgbClr val="0070C0"/>
                </a:solidFill>
              </a:rPr>
            </a:br>
            <a:r>
              <a:rPr lang="en-US" sz="3600" i="1" dirty="0">
                <a:solidFill>
                  <a:srgbClr val="0070C0"/>
                </a:solidFill>
              </a:rPr>
              <a:t>attach </a:t>
            </a:r>
          </a:p>
        </p:txBody>
      </p:sp>
    </p:spTree>
    <p:extLst>
      <p:ext uri="{BB962C8B-B14F-4D97-AF65-F5344CB8AC3E}">
        <p14:creationId xmlns:p14="http://schemas.microsoft.com/office/powerpoint/2010/main" val="3358828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7681" y="312837"/>
            <a:ext cx="9204319" cy="6135587"/>
          </a:xfrm>
          <a:prstGeom prst="rect">
            <a:avLst/>
          </a:prstGeom>
        </p:spPr>
      </p:pic>
      <p:pic>
        <p:nvPicPr>
          <p:cNvPr id="6" name="Picture 5"/>
          <p:cNvPicPr>
            <a:picLocks noChangeAspect="1"/>
          </p:cNvPicPr>
          <p:nvPr/>
        </p:nvPicPr>
        <p:blipFill>
          <a:blip r:embed="rId3"/>
          <a:stretch>
            <a:fillRect/>
          </a:stretch>
        </p:blipFill>
        <p:spPr>
          <a:xfrm>
            <a:off x="574687" y="2231891"/>
            <a:ext cx="4032226" cy="1149133"/>
          </a:xfrm>
          <a:prstGeom prst="rect">
            <a:avLst/>
          </a:prstGeom>
        </p:spPr>
      </p:pic>
    </p:spTree>
    <p:extLst>
      <p:ext uri="{BB962C8B-B14F-4D97-AF65-F5344CB8AC3E}">
        <p14:creationId xmlns:p14="http://schemas.microsoft.com/office/powerpoint/2010/main" val="1714633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3052" y="816896"/>
            <a:ext cx="4174284" cy="923330"/>
          </a:xfrm>
          <a:prstGeom prst="rect">
            <a:avLst/>
          </a:prstGeom>
        </p:spPr>
        <p:txBody>
          <a:bodyPr wrap="none">
            <a:spAutoFit/>
          </a:bodyPr>
          <a:lstStyle/>
          <a:p>
            <a:r>
              <a:rPr lang="en-US" sz="5400" b="1" dirty="0">
                <a:solidFill>
                  <a:srgbClr val="FF0000"/>
                </a:solidFill>
                <a:ea typeface="Times New Roman" panose="02020603050405020304" pitchFamily="18" charset="0"/>
              </a:rPr>
              <a:t>Work in pairs.</a:t>
            </a:r>
            <a:endParaRPr lang="en-US" sz="5400" b="1" dirty="0">
              <a:solidFill>
                <a:srgbClr val="FF0000"/>
              </a:solidFill>
            </a:endParaRPr>
          </a:p>
        </p:txBody>
      </p:sp>
      <p:sp>
        <p:nvSpPr>
          <p:cNvPr id="6" name="Rectangle 5"/>
          <p:cNvSpPr/>
          <p:nvPr/>
        </p:nvSpPr>
        <p:spPr>
          <a:xfrm>
            <a:off x="886691" y="2701175"/>
            <a:ext cx="10464932" cy="1323439"/>
          </a:xfrm>
          <a:prstGeom prst="rect">
            <a:avLst/>
          </a:prstGeom>
        </p:spPr>
        <p:txBody>
          <a:bodyPr wrap="square">
            <a:spAutoFit/>
          </a:bodyPr>
          <a:lstStyle/>
          <a:p>
            <a:r>
              <a:rPr lang="en-US" sz="4000" b="1" dirty="0">
                <a:solidFill>
                  <a:srgbClr val="000000"/>
                </a:solidFill>
              </a:rPr>
              <a:t>Which invention do you like most? Why?</a:t>
            </a:r>
          </a:p>
          <a:p>
            <a:r>
              <a:rPr lang="en-US" sz="4000" b="1" i="1" dirty="0">
                <a:solidFill>
                  <a:srgbClr val="0070C0"/>
                </a:solidFill>
              </a:rPr>
              <a:t>I like … most. Because it …</a:t>
            </a:r>
          </a:p>
        </p:txBody>
      </p:sp>
      <p:pic>
        <p:nvPicPr>
          <p:cNvPr id="3074" name="Picture 2" descr="Free Speech bubble 1195466 PNG with Transparent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14330" y="500601"/>
            <a:ext cx="2635162" cy="16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527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75560" y="367162"/>
            <a:ext cx="9616440" cy="5999361"/>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9648" y="904332"/>
            <a:ext cx="5706488" cy="1081222"/>
          </a:xfrm>
          <a:prstGeom prst="rect">
            <a:avLst/>
          </a:prstGeom>
        </p:spPr>
      </p:pic>
    </p:spTree>
    <p:extLst>
      <p:ext uri="{BB962C8B-B14F-4D97-AF65-F5344CB8AC3E}">
        <p14:creationId xmlns:p14="http://schemas.microsoft.com/office/powerpoint/2010/main" val="1171049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501" y="690029"/>
            <a:ext cx="11362534"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b="1" i="1" dirty="0">
                <a:solidFill>
                  <a:srgbClr val="0070C0"/>
                </a:solidFill>
              </a:rPr>
              <a:t>Listen and repeat. </a:t>
            </a:r>
            <a:r>
              <a:rPr lang="en-US" sz="2600" b="1" i="1" dirty="0">
                <a:solidFill>
                  <a:srgbClr val="0070C0"/>
                </a:solidFill>
              </a:rPr>
              <a:t>Click each phrase to hear the sound </a:t>
            </a:r>
          </a:p>
        </p:txBody>
      </p:sp>
      <p:sp>
        <p:nvSpPr>
          <p:cNvPr id="9" name="TextBox 8"/>
          <p:cNvSpPr txBox="1"/>
          <p:nvPr/>
        </p:nvSpPr>
        <p:spPr>
          <a:xfrm>
            <a:off x="444190" y="5318158"/>
            <a:ext cx="11371227"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rgbClr val="0070C0"/>
                </a:solidFill>
              </a:rPr>
              <a:t>attach </a:t>
            </a:r>
            <a:r>
              <a:rPr lang="en-US" sz="3200" dirty="0">
                <a:latin typeface="Calibri" panose="020F0502020204030204" pitchFamily="34" charset="0"/>
                <a:cs typeface="Calibri" panose="020F0502020204030204" pitchFamily="34" charset="0"/>
              </a:rPr>
              <a:t>(v) </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rPr>
              <a:t>əˈtætʃ</a:t>
            </a:r>
            <a:r>
              <a:rPr lang="en-US" sz="3200" dirty="0">
                <a:solidFill>
                  <a:srgbClr val="FF0000"/>
                </a:solidFill>
              </a:rPr>
              <a:t> </a:t>
            </a:r>
            <a:r>
              <a:rPr lang="en-US" sz="3200" dirty="0">
                <a:solidFill>
                  <a:srgbClr val="FF0000"/>
                </a:solidFill>
                <a:latin typeface="Calibri" panose="020F0502020204030204" pitchFamily="34" charset="0"/>
                <a:cs typeface="Calibri" panose="020F0502020204030204" pitchFamily="34" charset="0"/>
              </a:rPr>
              <a:t>/ </a:t>
            </a:r>
            <a:r>
              <a:rPr lang="en-US" sz="3200" dirty="0" err="1"/>
              <a:t>gắn</a:t>
            </a:r>
            <a:r>
              <a:rPr lang="en-US" sz="3200" dirty="0"/>
              <a:t> </a:t>
            </a:r>
            <a:r>
              <a:rPr lang="en-US" sz="3200" dirty="0" err="1"/>
              <a:t>vào</a:t>
            </a:r>
            <a:r>
              <a:rPr lang="en-US" sz="3200" dirty="0"/>
              <a:t>, </a:t>
            </a:r>
            <a:r>
              <a:rPr lang="en-US" sz="3200" dirty="0" err="1"/>
              <a:t>dán</a:t>
            </a:r>
            <a:r>
              <a:rPr lang="en-US" sz="3200" dirty="0"/>
              <a:t> </a:t>
            </a:r>
            <a:r>
              <a:rPr lang="en-US" sz="3200" dirty="0" err="1"/>
              <a:t>vào</a:t>
            </a:r>
            <a:endParaRPr lang="en-US" sz="3200" dirty="0">
              <a:latin typeface="Calibri" panose="020F0502020204030204" pitchFamily="34" charset="0"/>
              <a:cs typeface="Calibri" panose="020F0502020204030204" pitchFamily="34" charset="0"/>
            </a:endParaRPr>
          </a:p>
        </p:txBody>
      </p:sp>
      <p:sp>
        <p:nvSpPr>
          <p:cNvPr id="10" name="TextBox 9"/>
          <p:cNvSpPr txBox="1"/>
          <p:nvPr/>
        </p:nvSpPr>
        <p:spPr>
          <a:xfrm>
            <a:off x="444189" y="4588396"/>
            <a:ext cx="11371227"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rgbClr val="0070C0"/>
                </a:solidFill>
              </a:rPr>
              <a:t>fashionable </a:t>
            </a:r>
            <a:r>
              <a:rPr lang="en-US" sz="3200" b="1" dirty="0"/>
              <a:t> </a:t>
            </a:r>
            <a:r>
              <a:rPr lang="en-US" sz="3200" dirty="0">
                <a:latin typeface="Calibri" panose="020F0502020204030204" pitchFamily="34" charset="0"/>
                <a:cs typeface="Calibri" panose="020F0502020204030204" pitchFamily="34" charset="0"/>
              </a:rPr>
              <a:t>(a) </a:t>
            </a:r>
            <a:r>
              <a:rPr lang="en-US" sz="3200" dirty="0">
                <a:solidFill>
                  <a:srgbClr val="FF0000"/>
                </a:solidFill>
                <a:latin typeface="Calibri" panose="020F0502020204030204" pitchFamily="34" charset="0"/>
                <a:cs typeface="Calibri" panose="020F0502020204030204" pitchFamily="34" charset="0"/>
              </a:rPr>
              <a:t>/ </a:t>
            </a:r>
            <a:r>
              <a:rPr lang="en-US" sz="3200" dirty="0">
                <a:solidFill>
                  <a:srgbClr val="FF0000"/>
                </a:solidFill>
              </a:rPr>
              <a:t>ˈ</a:t>
            </a:r>
            <a:r>
              <a:rPr lang="en-US" sz="3200" dirty="0" err="1">
                <a:solidFill>
                  <a:srgbClr val="FF0000"/>
                </a:solidFill>
              </a:rPr>
              <a:t>fæʃnəbl</a:t>
            </a:r>
            <a:r>
              <a:rPr lang="en-US" sz="3200" dirty="0">
                <a:solidFill>
                  <a:srgbClr val="FF0000"/>
                </a:solidFill>
                <a:latin typeface="Calibri" panose="020F0502020204030204" pitchFamily="34" charset="0"/>
                <a:cs typeface="Calibri" panose="020F0502020204030204" pitchFamily="34" charset="0"/>
              </a:rPr>
              <a:t> / </a:t>
            </a:r>
            <a:r>
              <a:rPr lang="en-US" sz="3200" dirty="0" err="1"/>
              <a:t>hợp</a:t>
            </a:r>
            <a:r>
              <a:rPr lang="en-US" sz="3200" dirty="0"/>
              <a:t> </a:t>
            </a:r>
            <a:r>
              <a:rPr lang="en-US" sz="3200" dirty="0" err="1"/>
              <a:t>thời</a:t>
            </a:r>
            <a:r>
              <a:rPr lang="en-US" sz="3200" dirty="0"/>
              <a:t> </a:t>
            </a:r>
            <a:r>
              <a:rPr lang="en-US" sz="3200" dirty="0" err="1"/>
              <a:t>trang</a:t>
            </a:r>
            <a:endParaRPr lang="en-US" sz="3200" dirty="0">
              <a:latin typeface="Calibri" panose="020F0502020204030204" pitchFamily="34" charset="0"/>
              <a:cs typeface="Calibri" panose="020F0502020204030204" pitchFamily="34" charset="0"/>
            </a:endParaRPr>
          </a:p>
        </p:txBody>
      </p:sp>
      <p:sp>
        <p:nvSpPr>
          <p:cNvPr id="11" name="TextBox 10"/>
          <p:cNvSpPr txBox="1"/>
          <p:nvPr/>
        </p:nvSpPr>
        <p:spPr>
          <a:xfrm>
            <a:off x="444190" y="3857878"/>
            <a:ext cx="11371226"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rgbClr val="0070C0"/>
                </a:solidFill>
              </a:rPr>
              <a:t>strap </a:t>
            </a:r>
            <a:r>
              <a:rPr lang="vi-VN" sz="3200" dirty="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v</a:t>
            </a:r>
            <a:r>
              <a:rPr lang="vi-VN" sz="3200" dirty="0">
                <a:latin typeface="Calibri" panose="020F0502020204030204" pitchFamily="34" charset="0"/>
                <a:cs typeface="Calibri" panose="020F0502020204030204" pitchFamily="34" charset="0"/>
              </a:rPr>
              <a:t>) </a:t>
            </a:r>
            <a:r>
              <a:rPr lang="vi-VN" sz="3200" dirty="0">
                <a:solidFill>
                  <a:srgbClr val="FF0000"/>
                </a:solidFill>
                <a:latin typeface="Calibri" panose="020F0502020204030204" pitchFamily="34" charset="0"/>
                <a:cs typeface="Calibri" panose="020F0502020204030204" pitchFamily="34" charset="0"/>
              </a:rPr>
              <a: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rPr>
              <a:t>stræp</a:t>
            </a:r>
            <a:r>
              <a:rPr lang="en-US" sz="3200" dirty="0"/>
              <a:t> </a:t>
            </a:r>
            <a:r>
              <a:rPr lang="vi-VN" sz="3200" dirty="0">
                <a:solidFill>
                  <a:srgbClr val="FF0000"/>
                </a:solidFill>
                <a:latin typeface="Calibri" panose="020F0502020204030204" pitchFamily="34" charset="0"/>
                <a:cs typeface="Calibri" panose="020F0502020204030204" pitchFamily="34" charset="0"/>
              </a:rPr>
              <a:t>/</a:t>
            </a:r>
            <a:r>
              <a:rPr lang="vi-VN" sz="3200" dirty="0">
                <a:latin typeface="Calibri" panose="020F0502020204030204" pitchFamily="34" charset="0"/>
                <a:cs typeface="Calibri" panose="020F0502020204030204" pitchFamily="34" charset="0"/>
              </a:rPr>
              <a:t> </a:t>
            </a:r>
            <a:r>
              <a:rPr lang="en-US" sz="3200" dirty="0" err="1"/>
              <a:t>buộc</a:t>
            </a:r>
            <a:r>
              <a:rPr lang="en-US" sz="3200" dirty="0"/>
              <a:t> </a:t>
            </a:r>
            <a:r>
              <a:rPr lang="en-US" sz="3200" dirty="0" err="1"/>
              <a:t>bằng</a:t>
            </a:r>
            <a:r>
              <a:rPr lang="en-US" sz="3200" dirty="0"/>
              <a:t> </a:t>
            </a:r>
            <a:r>
              <a:rPr lang="en-US" sz="3200" dirty="0" err="1"/>
              <a:t>dây</a:t>
            </a:r>
            <a:r>
              <a:rPr lang="en-US" sz="3200" dirty="0"/>
              <a:t>, </a:t>
            </a:r>
            <a:r>
              <a:rPr lang="en-US" sz="3200" dirty="0" err="1"/>
              <a:t>đai</a:t>
            </a:r>
            <a:endParaRPr lang="en-US" sz="3200" dirty="0">
              <a:latin typeface="Calibri" panose="020F0502020204030204" pitchFamily="34" charset="0"/>
              <a:cs typeface="Calibri" panose="020F0502020204030204" pitchFamily="34" charset="0"/>
            </a:endParaRPr>
          </a:p>
        </p:txBody>
      </p:sp>
      <p:sp>
        <p:nvSpPr>
          <p:cNvPr id="12" name="TextBox 11"/>
          <p:cNvSpPr txBox="1"/>
          <p:nvPr/>
        </p:nvSpPr>
        <p:spPr>
          <a:xfrm>
            <a:off x="428155" y="3128116"/>
            <a:ext cx="11371227"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rgbClr val="0070C0"/>
                </a:solidFill>
              </a:rPr>
              <a:t>private </a:t>
            </a:r>
            <a:r>
              <a:rPr lang="vi-VN" sz="3200" dirty="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a</a:t>
            </a:r>
            <a:r>
              <a:rPr lang="vi-VN" sz="3200" dirty="0">
                <a:latin typeface="Calibri" panose="020F0502020204030204" pitchFamily="34" charset="0"/>
                <a:cs typeface="Calibri" panose="020F0502020204030204" pitchFamily="34" charset="0"/>
              </a:rPr>
              <a:t>) </a:t>
            </a:r>
            <a:r>
              <a:rPr lang="vi-VN" sz="3200" dirty="0">
                <a:solidFill>
                  <a:srgbClr val="FF0000"/>
                </a:solidFill>
                <a:latin typeface="Calibri" panose="020F0502020204030204" pitchFamily="34" charset="0"/>
                <a:cs typeface="Calibri" panose="020F0502020204030204" pitchFamily="34" charset="0"/>
              </a:rPr>
              <a:t>/</a:t>
            </a:r>
            <a:r>
              <a:rPr lang="en-US" sz="3200" dirty="0">
                <a:solidFill>
                  <a:srgbClr val="FF0000"/>
                </a:solidFill>
                <a:latin typeface="Calibri" panose="020F0502020204030204" pitchFamily="34" charset="0"/>
                <a:cs typeface="Calibri" panose="020F0502020204030204" pitchFamily="34" charset="0"/>
              </a:rPr>
              <a:t> ˈ</a:t>
            </a:r>
            <a:r>
              <a:rPr lang="en-US" sz="3200" dirty="0" err="1">
                <a:solidFill>
                  <a:srgbClr val="FF0000"/>
                </a:solidFill>
                <a:latin typeface="Calibri" panose="020F0502020204030204" pitchFamily="34" charset="0"/>
                <a:cs typeface="Calibri" panose="020F0502020204030204" pitchFamily="34" charset="0"/>
              </a:rPr>
              <a:t>praɪvət</a:t>
            </a:r>
            <a:r>
              <a:rPr lang="en-US" sz="3200" dirty="0">
                <a:solidFill>
                  <a:srgbClr val="FF0000"/>
                </a:solidFill>
                <a:latin typeface="Calibri" panose="020F0502020204030204" pitchFamily="34" charset="0"/>
                <a:cs typeface="Calibri" panose="020F0502020204030204" pitchFamily="34" charset="0"/>
              </a:rPr>
              <a:t> </a:t>
            </a:r>
            <a:r>
              <a:rPr lang="vi-VN" sz="3200" dirty="0">
                <a:solidFill>
                  <a:srgbClr val="FF0000"/>
                </a:solidFill>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riêng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tư</a:t>
            </a:r>
            <a:endParaRPr lang="en-US" sz="3200" dirty="0">
              <a:latin typeface="Calibri" panose="020F0502020204030204" pitchFamily="34" charset="0"/>
              <a:cs typeface="Calibri" panose="020F0502020204030204" pitchFamily="34" charset="0"/>
            </a:endParaRPr>
          </a:p>
        </p:txBody>
      </p:sp>
      <p:sp>
        <p:nvSpPr>
          <p:cNvPr id="13" name="TextBox 12"/>
          <p:cNvSpPr txBox="1"/>
          <p:nvPr/>
        </p:nvSpPr>
        <p:spPr>
          <a:xfrm>
            <a:off x="417867" y="2395166"/>
            <a:ext cx="11371227"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rgbClr val="0070C0"/>
                </a:solidFill>
              </a:rPr>
              <a:t>automatically </a:t>
            </a:r>
            <a:r>
              <a:rPr lang="vi-VN"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adv</a:t>
            </a:r>
            <a:r>
              <a:rPr lang="vi-VN" sz="3200" dirty="0">
                <a:latin typeface="Calibri" panose="020F0502020204030204" pitchFamily="34" charset="0"/>
                <a:cs typeface="Calibri" panose="020F0502020204030204" pitchFamily="34" charset="0"/>
              </a:rPr>
              <a:t>) </a:t>
            </a:r>
            <a:r>
              <a:rPr lang="vi-VN" sz="3200" dirty="0">
                <a:solidFill>
                  <a:srgbClr val="FF0000"/>
                </a:solidFill>
                <a:latin typeface="Calibri" panose="020F0502020204030204" pitchFamily="34" charset="0"/>
                <a:cs typeface="Calibri" panose="020F0502020204030204" pitchFamily="34" charset="0"/>
              </a:rPr>
              <a:t>/</a:t>
            </a:r>
            <a:r>
              <a:rPr lang="en-US" sz="3200" dirty="0">
                <a:solidFill>
                  <a:srgbClr val="FF0000"/>
                </a:solidFill>
                <a:latin typeface="Calibri" panose="020F0502020204030204" pitchFamily="34" charset="0"/>
                <a:cs typeface="Calibri" panose="020F0502020204030204" pitchFamily="34" charset="0"/>
              </a:rPr>
              <a:t> ˌ</a:t>
            </a:r>
            <a:r>
              <a:rPr lang="en-US" sz="3200" dirty="0" err="1">
                <a:solidFill>
                  <a:srgbClr val="FF0000"/>
                </a:solidFill>
                <a:latin typeface="Calibri" panose="020F0502020204030204" pitchFamily="34" charset="0"/>
                <a:cs typeface="Calibri" panose="020F0502020204030204" pitchFamily="34" charset="0"/>
              </a:rPr>
              <a:t>ɔːtəˈmætɪkli</a:t>
            </a:r>
            <a:r>
              <a:rPr lang="en-US" sz="3200" dirty="0">
                <a:solidFill>
                  <a:srgbClr val="FF0000"/>
                </a:solidFill>
                <a:latin typeface="Calibri" panose="020F0502020204030204" pitchFamily="34" charset="0"/>
                <a:cs typeface="Calibri" panose="020F0502020204030204" pitchFamily="34" charset="0"/>
              </a:rPr>
              <a:t> </a:t>
            </a:r>
            <a:r>
              <a:rPr lang="vi-VN" sz="3200" dirty="0">
                <a:solidFill>
                  <a:srgbClr val="FF0000"/>
                </a:solidFill>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một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cách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tự</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động</a:t>
            </a:r>
            <a:endParaRPr lang="en-US" sz="3200" dirty="0">
              <a:latin typeface="Calibri" panose="020F0502020204030204" pitchFamily="34" charset="0"/>
              <a:cs typeface="Calibri" panose="020F0502020204030204" pitchFamily="34" charset="0"/>
            </a:endParaRPr>
          </a:p>
        </p:txBody>
      </p:sp>
      <p:sp>
        <p:nvSpPr>
          <p:cNvPr id="14" name="TextBox 13"/>
          <p:cNvSpPr txBox="1"/>
          <p:nvPr/>
        </p:nvSpPr>
        <p:spPr>
          <a:xfrm>
            <a:off x="417867" y="1655604"/>
            <a:ext cx="11362534"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rgbClr val="0070C0"/>
                </a:solidFill>
              </a:rPr>
              <a:t>portable</a:t>
            </a:r>
            <a:r>
              <a:rPr lang="vi-VN" sz="3200" b="1" dirty="0"/>
              <a:t> </a:t>
            </a:r>
            <a:r>
              <a:rPr lang="vi-VN"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adj</a:t>
            </a:r>
            <a:r>
              <a:rPr lang="vi-VN" sz="3200" dirty="0">
                <a:latin typeface="Calibri" panose="020F0502020204030204" pitchFamily="34" charset="0"/>
                <a:cs typeface="Calibri" panose="020F0502020204030204" pitchFamily="34" charset="0"/>
              </a:rPr>
              <a:t>) </a:t>
            </a:r>
            <a:r>
              <a:rPr lang="vi-VN" sz="3200" dirty="0">
                <a:solidFill>
                  <a:srgbClr val="FF0000"/>
                </a:solidFill>
                <a:latin typeface="Calibri" panose="020F0502020204030204" pitchFamily="34" charset="0"/>
                <a:cs typeface="Calibri" panose="020F0502020204030204" pitchFamily="34" charset="0"/>
              </a:rPr>
              <a:t>/</a:t>
            </a:r>
            <a:r>
              <a:rPr lang="en-US" sz="3200" dirty="0">
                <a:solidFill>
                  <a:srgbClr val="FF0000"/>
                </a:solidFill>
                <a:latin typeface="Calibri" panose="020F0502020204030204" pitchFamily="34" charset="0"/>
                <a:cs typeface="Calibri" panose="020F0502020204030204" pitchFamily="34" charset="0"/>
              </a:rPr>
              <a:t> ˈ</a:t>
            </a:r>
            <a:r>
              <a:rPr lang="en-US" sz="3200" dirty="0" err="1">
                <a:solidFill>
                  <a:srgbClr val="FF0000"/>
                </a:solidFill>
                <a:latin typeface="Calibri" panose="020F0502020204030204" pitchFamily="34" charset="0"/>
                <a:cs typeface="Calibri" panose="020F0502020204030204" pitchFamily="34" charset="0"/>
              </a:rPr>
              <a:t>pɔːrtəbl</a:t>
            </a:r>
            <a:r>
              <a:rPr lang="en-US" sz="3200" dirty="0">
                <a:solidFill>
                  <a:srgbClr val="FF0000"/>
                </a:solidFill>
                <a:latin typeface="Calibri" panose="020F0502020204030204" pitchFamily="34" charset="0"/>
                <a:cs typeface="Calibri" panose="020F0502020204030204" pitchFamily="34" charset="0"/>
              </a:rPr>
              <a:t> </a:t>
            </a:r>
            <a:r>
              <a:rPr lang="vi-VN" sz="3200" dirty="0">
                <a:solidFill>
                  <a:srgbClr val="FF0000"/>
                </a:solidFill>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có</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thể</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mang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theo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xách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tay</a:t>
            </a:r>
            <a:endParaRPr lang="en-US" sz="3200" dirty="0">
              <a:latin typeface="Calibri" panose="020F0502020204030204" pitchFamily="34" charset="0"/>
              <a:cs typeface="Calibri" panose="020F0502020204030204" pitchFamily="34" charset="0"/>
            </a:endParaRPr>
          </a:p>
        </p:txBody>
      </p:sp>
      <p:pic>
        <p:nvPicPr>
          <p:cNvPr id="17" name="portab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0806546" y="442309"/>
            <a:ext cx="609600" cy="609600"/>
          </a:xfrm>
          <a:prstGeom prst="rect">
            <a:avLst/>
          </a:prstGeom>
        </p:spPr>
      </p:pic>
      <p:pic>
        <p:nvPicPr>
          <p:cNvPr id="19" name="automatically">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10806546" y="457591"/>
            <a:ext cx="609600" cy="609600"/>
          </a:xfrm>
          <a:prstGeom prst="rect">
            <a:avLst/>
          </a:prstGeom>
        </p:spPr>
      </p:pic>
      <p:pic>
        <p:nvPicPr>
          <p:cNvPr id="20" name="private">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10806546" y="450499"/>
            <a:ext cx="609600" cy="609600"/>
          </a:xfrm>
          <a:prstGeom prst="rect">
            <a:avLst/>
          </a:prstGeom>
        </p:spPr>
      </p:pic>
      <p:pic>
        <p:nvPicPr>
          <p:cNvPr id="21" name="strap">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10806546" y="477102"/>
            <a:ext cx="609600" cy="609600"/>
          </a:xfrm>
          <a:prstGeom prst="rect">
            <a:avLst/>
          </a:prstGeom>
        </p:spPr>
      </p:pic>
      <p:pic>
        <p:nvPicPr>
          <p:cNvPr id="22" name="fashionable">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10806546" y="461235"/>
            <a:ext cx="609600" cy="609600"/>
          </a:xfrm>
          <a:prstGeom prst="rect">
            <a:avLst/>
          </a:prstGeom>
        </p:spPr>
      </p:pic>
      <p:pic>
        <p:nvPicPr>
          <p:cNvPr id="23" name="attach">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5"/>
          <a:stretch>
            <a:fillRect/>
          </a:stretch>
        </p:blipFill>
        <p:spPr>
          <a:xfrm>
            <a:off x="10806546" y="468777"/>
            <a:ext cx="609600" cy="609600"/>
          </a:xfrm>
          <a:prstGeom prst="rect">
            <a:avLst/>
          </a:prstGeom>
        </p:spPr>
      </p:pic>
      <p:sp>
        <p:nvSpPr>
          <p:cNvPr id="24" name="Rectangle 23"/>
          <p:cNvSpPr/>
          <p:nvPr/>
        </p:nvSpPr>
        <p:spPr>
          <a:xfrm>
            <a:off x="10806546" y="442309"/>
            <a:ext cx="609600" cy="6360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234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17"/>
                </p:tgtEl>
              </p:cMediaNode>
            </p:audio>
            <p:audio>
              <p:cMediaNode vol="80000">
                <p:cTn id="34" fill="hold" display="0">
                  <p:stCondLst>
                    <p:cond delay="indefinite"/>
                  </p:stCondLst>
                  <p:endCondLst>
                    <p:cond evt="onStopAudio" delay="0">
                      <p:tgtEl>
                        <p:sldTgt/>
                      </p:tgtEl>
                    </p:cond>
                  </p:endCondLst>
                </p:cTn>
                <p:tgtEl>
                  <p:spTgt spid="19"/>
                </p:tgtEl>
              </p:cMediaNode>
            </p:audio>
            <p:audio>
              <p:cMediaNode vol="80000">
                <p:cTn id="35" fill="hold" display="0">
                  <p:stCondLst>
                    <p:cond delay="indefinite"/>
                  </p:stCondLst>
                  <p:endCondLst>
                    <p:cond evt="onStopAudio" delay="0">
                      <p:tgtEl>
                        <p:sldTgt/>
                      </p:tgtEl>
                    </p:cond>
                  </p:endCondLst>
                </p:cTn>
                <p:tgtEl>
                  <p:spTgt spid="20"/>
                </p:tgtEl>
              </p:cMediaNode>
            </p:audio>
            <p:audio>
              <p:cMediaNode vol="80000">
                <p:cTn id="36" fill="hold" display="0">
                  <p:stCondLst>
                    <p:cond delay="indefinite"/>
                  </p:stCondLst>
                  <p:endCondLst>
                    <p:cond evt="onStopAudio" delay="0">
                      <p:tgtEl>
                        <p:sldTgt/>
                      </p:tgtEl>
                    </p:cond>
                  </p:endCondLst>
                </p:cTn>
                <p:tgtEl>
                  <p:spTgt spid="21"/>
                </p:tgtEl>
              </p:cMediaNode>
            </p:audio>
            <p:audio>
              <p:cMediaNode vol="80000">
                <p:cTn id="37" fill="hold" display="0">
                  <p:stCondLst>
                    <p:cond delay="indefinite"/>
                  </p:stCondLst>
                  <p:endCondLst>
                    <p:cond evt="onStopAudio" delay="0">
                      <p:tgtEl>
                        <p:sldTgt/>
                      </p:tgtEl>
                    </p:cond>
                  </p:endCondLst>
                </p:cTn>
                <p:tgtEl>
                  <p:spTgt spid="22"/>
                </p:tgtEl>
              </p:cMediaNode>
            </p:audio>
            <p:audio>
              <p:cMediaNode vol="80000">
                <p:cTn id="38" fill="hold" display="0">
                  <p:stCondLst>
                    <p:cond delay="indefinite"/>
                  </p:stCondLst>
                  <p:endCondLst>
                    <p:cond evt="onStopAudio" delay="0">
                      <p:tgtEl>
                        <p:sldTgt/>
                      </p:tgtEl>
                    </p:cond>
                  </p:endCondLst>
                </p:cTn>
                <p:tgtEl>
                  <p:spTgt spid="23"/>
                </p:tgtEl>
              </p:cMediaNode>
            </p:audio>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486" fill="hold"/>
                                        <p:tgtEl>
                                          <p:spTgt spid="17"/>
                                        </p:tgtEl>
                                      </p:cBhvr>
                                    </p:cmd>
                                  </p:childTnLst>
                                </p:cTn>
                              </p:par>
                            </p:childTnLst>
                          </p:cTn>
                        </p:par>
                      </p:childTnLst>
                    </p:cTn>
                  </p:par>
                </p:childTnLst>
              </p:cTn>
              <p:nextCondLst>
                <p:cond evt="onClick" delay="0">
                  <p:tgtEl>
                    <p:spTgt spid="14"/>
                  </p:tgtEl>
                </p:cond>
              </p:nextCondLst>
            </p:seq>
            <p:seq concurrent="1" nextAc="seek">
              <p:cTn id="44" restart="whenNotActive" fill="hold" evtFilter="cancelBubble" nodeType="interactiveSeq">
                <p:stCondLst>
                  <p:cond evt="onClick" delay="0">
                    <p:tgtEl>
                      <p:spTgt spid="13"/>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1904" fill="hold"/>
                                        <p:tgtEl>
                                          <p:spTgt spid="19"/>
                                        </p:tgtEl>
                                      </p:cBhvr>
                                    </p:cmd>
                                  </p:childTnLst>
                                </p:cTn>
                              </p:par>
                            </p:childTnLst>
                          </p:cTn>
                        </p:par>
                      </p:childTnLst>
                    </p:cTn>
                  </p:par>
                </p:childTnLst>
              </p:cTn>
              <p:nextCondLst>
                <p:cond evt="onClick" delay="0">
                  <p:tgtEl>
                    <p:spTgt spid="13"/>
                  </p:tgtEl>
                </p:cond>
              </p:nextCondLst>
            </p:seq>
            <p:seq concurrent="1" nextAc="seek">
              <p:cTn id="49" restart="whenNotActive" fill="hold" evtFilter="cancelBubble" nodeType="interactiveSeq">
                <p:stCondLst>
                  <p:cond evt="onClick" delay="0">
                    <p:tgtEl>
                      <p:spTgt spid="12"/>
                    </p:tgtEl>
                  </p:cond>
                </p:stCondLst>
                <p:endSync evt="end" delay="0">
                  <p:rtn val="all"/>
                </p:endSync>
                <p:childTnLst>
                  <p:par>
                    <p:cTn id="50" fill="hold">
                      <p:stCondLst>
                        <p:cond delay="0"/>
                      </p:stCondLst>
                      <p:childTnLst>
                        <p:par>
                          <p:cTn id="51" fill="hold">
                            <p:stCondLst>
                              <p:cond delay="0"/>
                            </p:stCondLst>
                            <p:childTnLst>
                              <p:par>
                                <p:cTn id="52" presetID="1" presetClass="mediacall" presetSubtype="0" fill="hold" nodeType="clickEffect">
                                  <p:stCondLst>
                                    <p:cond delay="0"/>
                                  </p:stCondLst>
                                  <p:childTnLst>
                                    <p:cmd type="call" cmd="playFrom(0.0)">
                                      <p:cBhvr>
                                        <p:cTn id="53" dur="1904" fill="hold"/>
                                        <p:tgtEl>
                                          <p:spTgt spid="20"/>
                                        </p:tgtEl>
                                      </p:cBhvr>
                                    </p:cmd>
                                  </p:childTnLst>
                                </p:cTn>
                              </p:par>
                            </p:childTnLst>
                          </p:cTn>
                        </p:par>
                      </p:childTnLst>
                    </p:cTn>
                  </p:par>
                </p:childTnLst>
              </p:cTn>
              <p:nextCondLst>
                <p:cond evt="onClick" delay="0">
                  <p:tgtEl>
                    <p:spTgt spid="12"/>
                  </p:tgtEl>
                </p:cond>
              </p:nextCondLst>
            </p:seq>
            <p:seq concurrent="1" nextAc="seek">
              <p:cTn id="54" restart="whenNotActive" fill="hold" evtFilter="cancelBubble" nodeType="interactiveSeq">
                <p:stCondLst>
                  <p:cond evt="onClick" delay="0">
                    <p:tgtEl>
                      <p:spTgt spid="11"/>
                    </p:tgtEl>
                  </p:cond>
                </p:stCondLst>
                <p:endSync evt="end" delay="0">
                  <p:rtn val="all"/>
                </p:endSync>
                <p:childTnLst>
                  <p:par>
                    <p:cTn id="55" fill="hold">
                      <p:stCondLst>
                        <p:cond delay="0"/>
                      </p:stCondLst>
                      <p:childTnLst>
                        <p:par>
                          <p:cTn id="56" fill="hold">
                            <p:stCondLst>
                              <p:cond delay="0"/>
                            </p:stCondLst>
                            <p:childTnLst>
                              <p:par>
                                <p:cTn id="57" presetID="1" presetClass="mediacall" presetSubtype="0" fill="hold" nodeType="clickEffect">
                                  <p:stCondLst>
                                    <p:cond delay="0"/>
                                  </p:stCondLst>
                                  <p:childTnLst>
                                    <p:cmd type="call" cmd="playFrom(0.0)">
                                      <p:cBhvr>
                                        <p:cTn id="58" dur="2112" fill="hold"/>
                                        <p:tgtEl>
                                          <p:spTgt spid="21"/>
                                        </p:tgtEl>
                                      </p:cBhvr>
                                    </p:cmd>
                                  </p:childTnLst>
                                </p:cTn>
                              </p:par>
                            </p:childTnLst>
                          </p:cTn>
                        </p:par>
                      </p:childTnLst>
                    </p:cTn>
                  </p:par>
                </p:childTnLst>
              </p:cTn>
              <p:nextCondLst>
                <p:cond evt="onClick" delay="0">
                  <p:tgtEl>
                    <p:spTgt spid="11"/>
                  </p:tgtEl>
                </p:cond>
              </p:nextCondLst>
            </p:seq>
            <p:seq concurrent="1" nextAc="seek">
              <p:cTn id="59" restart="whenNotActive" fill="hold" evtFilter="cancelBubble" nodeType="interactiveSeq">
                <p:stCondLst>
                  <p:cond evt="onClick" delay="0">
                    <p:tgtEl>
                      <p:spTgt spid="10"/>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clickEffect">
                                  <p:stCondLst>
                                    <p:cond delay="0"/>
                                  </p:stCondLst>
                                  <p:childTnLst>
                                    <p:cmd type="call" cmd="playFrom(0.0)">
                                      <p:cBhvr>
                                        <p:cTn id="63" dur="2373" fill="hold"/>
                                        <p:tgtEl>
                                          <p:spTgt spid="22"/>
                                        </p:tgtEl>
                                      </p:cBhvr>
                                    </p:cmd>
                                  </p:childTnLst>
                                </p:cTn>
                              </p:par>
                            </p:childTnLst>
                          </p:cTn>
                        </p:par>
                      </p:childTnLst>
                    </p:cTn>
                  </p:par>
                </p:childTnLst>
              </p:cTn>
              <p:nextCondLst>
                <p:cond evt="onClick" delay="0">
                  <p:tgtEl>
                    <p:spTgt spid="10"/>
                  </p:tgtEl>
                </p:cond>
              </p:nextCondLst>
            </p:seq>
            <p:seq concurrent="1" nextAc="seek">
              <p:cTn id="64" restart="whenNotActive" fill="hold" evtFilter="cancelBubble" nodeType="interactiveSeq">
                <p:stCondLst>
                  <p:cond evt="onClick" delay="0">
                    <p:tgtEl>
                      <p:spTgt spid="9"/>
                    </p:tgtEl>
                  </p:cond>
                </p:stCondLst>
                <p:endSync evt="end" delay="0">
                  <p:rtn val="all"/>
                </p:endSync>
                <p:childTnLst>
                  <p:par>
                    <p:cTn id="65" fill="hold">
                      <p:stCondLst>
                        <p:cond delay="0"/>
                      </p:stCondLst>
                      <p:childTnLst>
                        <p:par>
                          <p:cTn id="66" fill="hold">
                            <p:stCondLst>
                              <p:cond delay="0"/>
                            </p:stCondLst>
                            <p:childTnLst>
                              <p:par>
                                <p:cTn id="67" presetID="1" presetClass="mediacall" presetSubtype="0" fill="hold" nodeType="clickEffect">
                                  <p:stCondLst>
                                    <p:cond delay="0"/>
                                  </p:stCondLst>
                                  <p:childTnLst>
                                    <p:cmd type="call" cmd="playFrom(0.0)">
                                      <p:cBhvr>
                                        <p:cTn id="68" dur="2217" fill="hold"/>
                                        <p:tgtEl>
                                          <p:spTgt spid="23"/>
                                        </p:tgtEl>
                                      </p:cBhvr>
                                    </p:cmd>
                                  </p:childTnLst>
                                </p:cTn>
                              </p:par>
                            </p:childTnLst>
                          </p:cTn>
                        </p:par>
                      </p:childTnLst>
                    </p:cTn>
                  </p:par>
                </p:childTnLst>
              </p:cTn>
              <p:nextCondLst>
                <p:cond evt="onClick" delay="0">
                  <p:tgtEl>
                    <p:spTgt spid="9"/>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4255" y="376831"/>
            <a:ext cx="8487207" cy="1200329"/>
          </a:xfrm>
          <a:prstGeom prst="rect">
            <a:avLst/>
          </a:prstGeom>
        </p:spPr>
        <p:txBody>
          <a:bodyPr wrap="square">
            <a:spAutoFit/>
          </a:bodyPr>
          <a:lstStyle/>
          <a:p>
            <a:pPr algn="just"/>
            <a:r>
              <a:rPr lang="en-US" sz="3600" b="1" dirty="0"/>
              <a:t>a. Circle the correct definitions for the underlined words. </a:t>
            </a:r>
            <a:endParaRPr lang="en-US" sz="3600" dirty="0"/>
          </a:p>
        </p:txBody>
      </p:sp>
      <p:pic>
        <p:nvPicPr>
          <p:cNvPr id="10" name="Picture 9"/>
          <p:cNvPicPr>
            <a:picLocks noChangeAspect="1"/>
          </p:cNvPicPr>
          <p:nvPr/>
        </p:nvPicPr>
        <p:blipFill>
          <a:blip r:embed="rId2"/>
          <a:stretch>
            <a:fillRect/>
          </a:stretch>
        </p:blipFill>
        <p:spPr>
          <a:xfrm>
            <a:off x="138546" y="376831"/>
            <a:ext cx="2943225" cy="666750"/>
          </a:xfrm>
          <a:prstGeom prst="rect">
            <a:avLst/>
          </a:prstGeom>
        </p:spPr>
      </p:pic>
      <p:sp>
        <p:nvSpPr>
          <p:cNvPr id="11" name="Rectangle 10"/>
          <p:cNvSpPr/>
          <p:nvPr/>
        </p:nvSpPr>
        <p:spPr>
          <a:xfrm>
            <a:off x="401781" y="1577160"/>
            <a:ext cx="11430001" cy="5016758"/>
          </a:xfrm>
          <a:prstGeom prst="rect">
            <a:avLst/>
          </a:prstGeom>
        </p:spPr>
        <p:txBody>
          <a:bodyPr wrap="square">
            <a:spAutoFit/>
          </a:bodyPr>
          <a:lstStyle/>
          <a:p>
            <a:r>
              <a:rPr lang="en-US" sz="3200" dirty="0">
                <a:solidFill>
                  <a:srgbClr val="242021"/>
                </a:solidFill>
              </a:rPr>
              <a:t>1. I like this laptop. It's small and light and very </a:t>
            </a:r>
            <a:r>
              <a:rPr lang="en-US" sz="3200" b="1" dirty="0">
                <a:solidFill>
                  <a:srgbClr val="242021"/>
                </a:solidFill>
              </a:rPr>
              <a:t>portable</a:t>
            </a:r>
            <a:r>
              <a:rPr lang="en-US" sz="3200" dirty="0">
                <a:solidFill>
                  <a:srgbClr val="242021"/>
                </a:solidFill>
              </a:rPr>
              <a:t>. You really can take it anywhere.</a:t>
            </a:r>
            <a:br>
              <a:rPr lang="en-US" sz="3200" dirty="0">
                <a:solidFill>
                  <a:srgbClr val="242021"/>
                </a:solidFill>
              </a:rPr>
            </a:br>
            <a:r>
              <a:rPr lang="en-US" sz="3200" dirty="0">
                <a:solidFill>
                  <a:srgbClr val="242021"/>
                </a:solidFill>
              </a:rPr>
              <a:t>a. easy to carry and move 			b. easy to use</a:t>
            </a:r>
            <a:br>
              <a:rPr lang="en-US" sz="3200" dirty="0">
                <a:solidFill>
                  <a:srgbClr val="242021"/>
                </a:solidFill>
              </a:rPr>
            </a:br>
            <a:r>
              <a:rPr lang="en-US" sz="3200" dirty="0">
                <a:solidFill>
                  <a:srgbClr val="242021"/>
                </a:solidFill>
              </a:rPr>
              <a:t>2. My computer goes into sleep </a:t>
            </a:r>
            <a:r>
              <a:rPr lang="en-US" sz="3200" dirty="0">
                <a:solidFill>
                  <a:srgbClr val="A3248F"/>
                </a:solidFill>
              </a:rPr>
              <a:t>mode </a:t>
            </a:r>
            <a:r>
              <a:rPr lang="en-US" sz="3200" b="1" dirty="0">
                <a:solidFill>
                  <a:srgbClr val="242021"/>
                </a:solidFill>
              </a:rPr>
              <a:t>automatically </a:t>
            </a:r>
            <a:r>
              <a:rPr lang="en-US" sz="3200" dirty="0">
                <a:solidFill>
                  <a:srgbClr val="242021"/>
                </a:solidFill>
              </a:rPr>
              <a:t>if I don't use it for ten minutes.</a:t>
            </a:r>
            <a:br>
              <a:rPr lang="en-US" sz="3200" dirty="0">
                <a:solidFill>
                  <a:srgbClr val="242021"/>
                </a:solidFill>
              </a:rPr>
            </a:br>
            <a:r>
              <a:rPr lang="en-US" sz="3200" dirty="0">
                <a:solidFill>
                  <a:srgbClr val="242021"/>
                </a:solidFill>
              </a:rPr>
              <a:t>a. without needing a person to control it </a:t>
            </a:r>
          </a:p>
          <a:p>
            <a:r>
              <a:rPr lang="en-US" sz="3200" dirty="0">
                <a:solidFill>
                  <a:srgbClr val="242021"/>
                </a:solidFill>
              </a:rPr>
              <a:t>b. with taking a long time to work</a:t>
            </a:r>
            <a:br>
              <a:rPr lang="en-US" sz="3200" dirty="0">
                <a:solidFill>
                  <a:srgbClr val="242021"/>
                </a:solidFill>
              </a:rPr>
            </a:br>
            <a:r>
              <a:rPr lang="en-US" sz="3200" dirty="0">
                <a:solidFill>
                  <a:srgbClr val="242021"/>
                </a:solidFill>
              </a:rPr>
              <a:t>3. The hotel is very nice. Every room has a </a:t>
            </a:r>
            <a:r>
              <a:rPr lang="en-US" sz="3200" b="1" dirty="0">
                <a:solidFill>
                  <a:srgbClr val="242021"/>
                </a:solidFill>
              </a:rPr>
              <a:t>private </a:t>
            </a:r>
            <a:r>
              <a:rPr lang="en-US" sz="3200" dirty="0">
                <a:solidFill>
                  <a:srgbClr val="242021"/>
                </a:solidFill>
              </a:rPr>
              <a:t>bathroom.</a:t>
            </a:r>
            <a:br>
              <a:rPr lang="en-US" sz="3200" dirty="0">
                <a:solidFill>
                  <a:srgbClr val="242021"/>
                </a:solidFill>
              </a:rPr>
            </a:br>
            <a:r>
              <a:rPr lang="en-US" sz="3200" dirty="0">
                <a:solidFill>
                  <a:srgbClr val="242021"/>
                </a:solidFill>
              </a:rPr>
              <a:t>a. for everyone to use </a:t>
            </a:r>
          </a:p>
          <a:p>
            <a:r>
              <a:rPr lang="en-US" sz="3200" dirty="0">
                <a:solidFill>
                  <a:srgbClr val="242021"/>
                </a:solidFill>
              </a:rPr>
              <a:t>b. for one person/one group of people to use</a:t>
            </a:r>
            <a:endParaRPr lang="en-US" sz="3200" dirty="0"/>
          </a:p>
        </p:txBody>
      </p:sp>
      <p:sp>
        <p:nvSpPr>
          <p:cNvPr id="12" name="Oval 11">
            <a:extLst>
              <a:ext uri="{FF2B5EF4-FFF2-40B4-BE49-F238E27FC236}">
                <a16:creationId xmlns:a16="http://schemas.microsoft.com/office/drawing/2014/main" id="{2D373749-DAF4-479B-9F55-2B0EA5FF7D84}"/>
              </a:ext>
            </a:extLst>
          </p:cNvPr>
          <p:cNvSpPr/>
          <p:nvPr/>
        </p:nvSpPr>
        <p:spPr>
          <a:xfrm>
            <a:off x="304797" y="6014128"/>
            <a:ext cx="554183" cy="559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D373749-DAF4-479B-9F55-2B0EA5FF7D84}"/>
              </a:ext>
            </a:extLst>
          </p:cNvPr>
          <p:cNvSpPr/>
          <p:nvPr/>
        </p:nvSpPr>
        <p:spPr>
          <a:xfrm>
            <a:off x="290944" y="4040572"/>
            <a:ext cx="554183" cy="559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D373749-DAF4-479B-9F55-2B0EA5FF7D84}"/>
              </a:ext>
            </a:extLst>
          </p:cNvPr>
          <p:cNvSpPr/>
          <p:nvPr/>
        </p:nvSpPr>
        <p:spPr>
          <a:xfrm>
            <a:off x="290942" y="2626652"/>
            <a:ext cx="554183" cy="559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771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3965</TotalTime>
  <Words>1615</Words>
  <Application>Microsoft Office PowerPoint</Application>
  <PresentationFormat>Màn hình rộng</PresentationFormat>
  <Paragraphs>119</Paragraphs>
  <Slides>37</Slides>
  <Notes>1</Notes>
  <HiddenSlides>0</HiddenSlides>
  <MMClips>11</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37</vt:i4>
      </vt:variant>
    </vt:vector>
  </HeadingPairs>
  <TitlesOfParts>
    <vt:vector size="41" baseType="lpstr">
      <vt:lpstr>Arial</vt:lpstr>
      <vt:lpstr>Calibri</vt:lpstr>
      <vt:lpstr>HelveticaNeueLTStd-BdCn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Canh</dc:creator>
  <cp:lastModifiedBy>1</cp:lastModifiedBy>
  <cp:revision>376</cp:revision>
  <dcterms:created xsi:type="dcterms:W3CDTF">2022-02-12T14:14:43Z</dcterms:created>
  <dcterms:modified xsi:type="dcterms:W3CDTF">2022-07-27T09:31:25Z</dcterms:modified>
</cp:coreProperties>
</file>