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1"/>
  </p:sldMasterIdLst>
  <p:sldIdLst>
    <p:sldId id="257" r:id="rId2"/>
    <p:sldId id="258" r:id="rId3"/>
    <p:sldId id="259" r:id="rId4"/>
    <p:sldId id="256" r:id="rId5"/>
    <p:sldId id="260" r:id="rId6"/>
    <p:sldId id="265" r:id="rId7"/>
    <p:sldId id="268" r:id="rId8"/>
    <p:sldId id="261" r:id="rId9"/>
    <p:sldId id="262" r:id="rId10"/>
    <p:sldId id="263" r:id="rId11"/>
    <p:sldId id="266" r:id="rId12"/>
    <p:sldId id="267" r:id="rId13"/>
    <p:sldId id="269" r:id="rId14"/>
    <p:sldId id="270" r:id="rId15"/>
    <p:sldId id="271" r:id="rId16"/>
    <p:sldId id="273" r:id="rId17"/>
    <p:sldId id="274" r:id="rId18"/>
    <p:sldId id="275" r:id="rId19"/>
    <p:sldId id="276" r:id="rId20"/>
    <p:sldId id="277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68" autoAdjust="0"/>
    <p:restoredTop sz="94660"/>
  </p:normalViewPr>
  <p:slideViewPr>
    <p:cSldViewPr snapToGrid="0">
      <p:cViewPr varScale="1">
        <p:scale>
          <a:sx n="59" d="100"/>
          <a:sy n="59" d="100"/>
        </p:scale>
        <p:origin x="7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F315F-2661-4A07-9F60-8F03CDE6AE29}" type="datetimeFigureOut">
              <a:rPr lang="en-US" smtClean="0"/>
              <a:t>9/1/2022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49B1F-B853-4BA8-9F21-0EF0E385F6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5634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F315F-2661-4A07-9F60-8F03CDE6AE29}" type="datetimeFigureOut">
              <a:rPr lang="en-US" smtClean="0"/>
              <a:t>9/1/2022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49B1F-B853-4BA8-9F21-0EF0E385F6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436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F315F-2661-4A07-9F60-8F03CDE6AE29}" type="datetimeFigureOut">
              <a:rPr lang="en-US" smtClean="0"/>
              <a:t>9/1/2022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49B1F-B853-4BA8-9F21-0EF0E385F6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375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F315F-2661-4A07-9F60-8F03CDE6AE29}" type="datetimeFigureOut">
              <a:rPr lang="en-US" smtClean="0"/>
              <a:t>9/1/2022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49B1F-B853-4BA8-9F21-0EF0E385F6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0856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F315F-2661-4A07-9F60-8F03CDE6AE29}" type="datetimeFigureOut">
              <a:rPr lang="en-US" smtClean="0"/>
              <a:t>9/1/2022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49B1F-B853-4BA8-9F21-0EF0E385F6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948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F315F-2661-4A07-9F60-8F03CDE6AE29}" type="datetimeFigureOut">
              <a:rPr lang="en-US" smtClean="0"/>
              <a:t>9/1/2022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49B1F-B853-4BA8-9F21-0EF0E385F6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2319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F315F-2661-4A07-9F60-8F03CDE6AE29}" type="datetimeFigureOut">
              <a:rPr lang="en-US" smtClean="0"/>
              <a:t>9/1/2022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49B1F-B853-4BA8-9F21-0EF0E385F6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76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F315F-2661-4A07-9F60-8F03CDE6AE29}" type="datetimeFigureOut">
              <a:rPr lang="en-US" smtClean="0"/>
              <a:t>9/1/2022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49B1F-B853-4BA8-9F21-0EF0E385F6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0746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F315F-2661-4A07-9F60-8F03CDE6AE29}" type="datetimeFigureOut">
              <a:rPr lang="en-US" smtClean="0"/>
              <a:t>9/1/2022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49B1F-B853-4BA8-9F21-0EF0E385F6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844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F315F-2661-4A07-9F60-8F03CDE6AE29}" type="datetimeFigureOut">
              <a:rPr lang="en-US" smtClean="0"/>
              <a:t>9/1/2022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49B1F-B853-4BA8-9F21-0EF0E385F6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2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F315F-2661-4A07-9F60-8F03CDE6AE29}" type="datetimeFigureOut">
              <a:rPr lang="en-US" smtClean="0"/>
              <a:t>9/1/2022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49B1F-B853-4BA8-9F21-0EF0E385F6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144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5F315F-2661-4A07-9F60-8F03CDE6AE29}" type="datetimeFigureOut">
              <a:rPr lang="en-US" smtClean="0"/>
              <a:t>9/1/2022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49B1F-B853-4BA8-9F21-0EF0E385F6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972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HA4__SCKOMM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mT_ftf16y6c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59wmHUYDS50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654399" y="1878123"/>
            <a:ext cx="9340813" cy="175432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BÀI 13: CHU KỲ TẾ BÀO VÀ QUÁ TRÌNH NGUYÊN PHÂN</a:t>
            </a:r>
          </a:p>
        </p:txBody>
      </p:sp>
    </p:spTree>
    <p:extLst>
      <p:ext uri="{BB962C8B-B14F-4D97-AF65-F5344CB8AC3E}">
        <p14:creationId xmlns:p14="http://schemas.microsoft.com/office/powerpoint/2010/main" val="5029202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256" y="1267415"/>
            <a:ext cx="5496426" cy="4351338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06"/>
          <a:stretch/>
        </p:blipFill>
        <p:spPr>
          <a:xfrm>
            <a:off x="6334626" y="1690688"/>
            <a:ext cx="5227118" cy="348220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60896" y="5541181"/>
            <a:ext cx="527369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cap="none" spc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Hình</a:t>
            </a:r>
            <a:r>
              <a:rPr lang="en-US" sz="2400" b="1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5. </a:t>
            </a:r>
            <a:r>
              <a:rPr lang="en-US" sz="2400" b="1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Đuôi</a:t>
            </a:r>
            <a:r>
              <a:rPr lang="en-US" sz="24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của</a:t>
            </a:r>
            <a:r>
              <a:rPr lang="en-US" sz="24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thằn</a:t>
            </a:r>
            <a:r>
              <a:rPr lang="en-US" sz="24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lằn</a:t>
            </a:r>
            <a:r>
              <a:rPr lang="en-US" sz="24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có</a:t>
            </a:r>
            <a:r>
              <a:rPr lang="en-US" sz="24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khả</a:t>
            </a:r>
            <a:r>
              <a:rPr lang="en-US" sz="24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năng</a:t>
            </a:r>
            <a:r>
              <a:rPr lang="en-US" sz="24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tái</a:t>
            </a:r>
            <a:r>
              <a:rPr lang="en-US" sz="24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sinh</a:t>
            </a:r>
            <a:r>
              <a:rPr lang="en-US" sz="24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nhờ</a:t>
            </a:r>
            <a:r>
              <a:rPr lang="en-US" sz="24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nguyên</a:t>
            </a:r>
            <a:r>
              <a:rPr lang="en-US" sz="24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phân</a:t>
            </a:r>
            <a:endParaRPr lang="en-US" sz="24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080102" y="5516377"/>
            <a:ext cx="527369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cap="none" spc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Hình</a:t>
            </a:r>
            <a:r>
              <a:rPr lang="en-US" sz="2400" b="1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6. </a:t>
            </a:r>
            <a:r>
              <a:rPr lang="en-US" sz="2400" b="1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Nguyên</a:t>
            </a:r>
            <a:r>
              <a:rPr lang="en-US" sz="24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phân</a:t>
            </a:r>
            <a:r>
              <a:rPr lang="en-US" sz="24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ở </a:t>
            </a:r>
            <a:r>
              <a:rPr lang="en-US" sz="2400" b="1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các</a:t>
            </a:r>
            <a:r>
              <a:rPr lang="en-US" sz="24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tế</a:t>
            </a:r>
            <a:r>
              <a:rPr lang="en-US" sz="24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bào</a:t>
            </a:r>
            <a:r>
              <a:rPr lang="en-US" sz="24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chóp</a:t>
            </a:r>
            <a:r>
              <a:rPr lang="en-US" sz="24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rễ</a:t>
            </a:r>
            <a:r>
              <a:rPr lang="en-US" sz="24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hành</a:t>
            </a:r>
            <a:endParaRPr lang="en-US" sz="24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955199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pPr algn="just"/>
            <a:r>
              <a:rPr lang="en-US" b="1" i="1" dirty="0">
                <a:solidFill>
                  <a:srgbClr val="FF3399"/>
                </a:solidFill>
              </a:rPr>
              <a:t>II. UNG THƯ VÀ CÁCH PHÒNG TRÁNH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22001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VIDEO VỀ UNG THƯ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>
                <a:hlinkClick r:id="rId2"/>
              </a:rPr>
              <a:t>https://www.youtube.com/watch?v=HA4__SCKOMM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6653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err="1">
                <a:solidFill>
                  <a:srgbClr val="FF0000"/>
                </a:solidFill>
              </a:rPr>
              <a:t>Phân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biệt</a:t>
            </a:r>
            <a:r>
              <a:rPr lang="en-US" b="1" dirty="0">
                <a:solidFill>
                  <a:srgbClr val="FF0000"/>
                </a:solidFill>
              </a:rPr>
              <a:t> u </a:t>
            </a:r>
            <a:r>
              <a:rPr lang="en-US" b="1" dirty="0" err="1">
                <a:solidFill>
                  <a:srgbClr val="FF0000"/>
                </a:solidFill>
              </a:rPr>
              <a:t>lành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và</a:t>
            </a:r>
            <a:r>
              <a:rPr lang="en-US" b="1" dirty="0">
                <a:solidFill>
                  <a:srgbClr val="FF0000"/>
                </a:solidFill>
              </a:rPr>
              <a:t> u </a:t>
            </a:r>
            <a:r>
              <a:rPr lang="en-US" b="1" dirty="0" err="1">
                <a:solidFill>
                  <a:srgbClr val="FF0000"/>
                </a:solidFill>
              </a:rPr>
              <a:t>ác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609" y="1825625"/>
            <a:ext cx="7622781" cy="4351338"/>
          </a:xfrm>
        </p:spPr>
      </p:pic>
    </p:spTree>
    <p:extLst>
      <p:ext uri="{BB962C8B-B14F-4D97-AF65-F5344CB8AC3E}">
        <p14:creationId xmlns:p14="http://schemas.microsoft.com/office/powerpoint/2010/main" val="6120451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9091" y="365125"/>
            <a:ext cx="9313817" cy="6209212"/>
          </a:xfrm>
        </p:spPr>
      </p:pic>
    </p:spTree>
    <p:extLst>
      <p:ext uri="{BB962C8B-B14F-4D97-AF65-F5344CB8AC3E}">
        <p14:creationId xmlns:p14="http://schemas.microsoft.com/office/powerpoint/2010/main" val="907284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876" y="185943"/>
            <a:ext cx="11797701" cy="599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3411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err="1">
                <a:solidFill>
                  <a:srgbClr val="FF0000"/>
                </a:solidFill>
              </a:rPr>
              <a:t>Một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số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thực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phẩm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ngừa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ung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thư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24648" y="2209800"/>
            <a:ext cx="1952625" cy="20478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49" y="2514600"/>
            <a:ext cx="1952625" cy="16478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28887" y="2514600"/>
            <a:ext cx="2219325" cy="17430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62511" y="2476499"/>
            <a:ext cx="1533525" cy="18192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2398" y="4434681"/>
            <a:ext cx="2371725" cy="16668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47922" y="4339431"/>
            <a:ext cx="1819275" cy="17621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7197" y="4529929"/>
            <a:ext cx="2105025" cy="147637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22206" y="4434681"/>
            <a:ext cx="1628775" cy="176212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05885" y="2190750"/>
            <a:ext cx="2390775" cy="197167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850981" y="4506118"/>
            <a:ext cx="2085975" cy="143827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936956" y="4271963"/>
            <a:ext cx="2333625" cy="200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5381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22350"/>
          </a:xfrm>
        </p:spPr>
        <p:txBody>
          <a:bodyPr/>
          <a:lstStyle/>
          <a:p>
            <a:pPr algn="ctr"/>
            <a:r>
              <a:rPr lang="en-US" b="1" dirty="0" err="1">
                <a:solidFill>
                  <a:srgbClr val="FF0000"/>
                </a:solidFill>
              </a:rPr>
              <a:t>Các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phương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pháp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trị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ung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thư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hiện</a:t>
            </a:r>
            <a:r>
              <a:rPr lang="en-US" b="1" dirty="0">
                <a:solidFill>
                  <a:srgbClr val="FF0000"/>
                </a:solidFill>
              </a:rPr>
              <a:t> nay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46"/>
          <a:stretch/>
        </p:blipFill>
        <p:spPr>
          <a:xfrm>
            <a:off x="1921404" y="1387475"/>
            <a:ext cx="8349192" cy="5213295"/>
          </a:xfrm>
        </p:spPr>
      </p:pic>
    </p:spTree>
    <p:extLst>
      <p:ext uri="{BB962C8B-B14F-4D97-AF65-F5344CB8AC3E}">
        <p14:creationId xmlns:p14="http://schemas.microsoft.com/office/powerpoint/2010/main" val="11555158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LUYỆN TẬP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b="1" dirty="0"/>
              <a:t>1</a:t>
            </a:r>
            <a:r>
              <a:rPr lang="en-US" dirty="0"/>
              <a:t>.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bày</a:t>
            </a:r>
            <a:r>
              <a:rPr lang="en-US" dirty="0"/>
              <a:t> </a:t>
            </a:r>
            <a:r>
              <a:rPr lang="en-US" dirty="0" err="1"/>
              <a:t>mối</a:t>
            </a:r>
            <a:r>
              <a:rPr lang="en-US" dirty="0"/>
              <a:t> </a:t>
            </a:r>
            <a:r>
              <a:rPr lang="en-US" dirty="0" err="1"/>
              <a:t>quan</a:t>
            </a:r>
            <a:r>
              <a:rPr lang="en-US" dirty="0"/>
              <a:t> </a:t>
            </a:r>
            <a:r>
              <a:rPr lang="en-US" dirty="0" err="1"/>
              <a:t>hệ</a:t>
            </a:r>
            <a:r>
              <a:rPr lang="en-US" dirty="0"/>
              <a:t> </a:t>
            </a:r>
            <a:r>
              <a:rPr lang="en-US" dirty="0" err="1"/>
              <a:t>giữa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giai</a:t>
            </a:r>
            <a:r>
              <a:rPr lang="en-US" dirty="0"/>
              <a:t> </a:t>
            </a:r>
            <a:r>
              <a:rPr lang="en-US" dirty="0" err="1"/>
              <a:t>đoạn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chu</a:t>
            </a:r>
            <a:r>
              <a:rPr lang="en-US" dirty="0"/>
              <a:t> </a:t>
            </a:r>
            <a:r>
              <a:rPr lang="en-US" dirty="0" err="1"/>
              <a:t>kỳ</a:t>
            </a:r>
            <a:r>
              <a:rPr lang="en-US" dirty="0"/>
              <a:t> </a:t>
            </a:r>
            <a:r>
              <a:rPr lang="en-US" dirty="0" err="1"/>
              <a:t>tế</a:t>
            </a:r>
            <a:r>
              <a:rPr lang="en-US" dirty="0"/>
              <a:t> </a:t>
            </a:r>
            <a:r>
              <a:rPr lang="en-US" dirty="0" err="1"/>
              <a:t>bào</a:t>
            </a:r>
            <a:r>
              <a:rPr lang="en-US" dirty="0"/>
              <a:t>? </a:t>
            </a:r>
            <a:r>
              <a:rPr lang="en-US" dirty="0" err="1"/>
              <a:t>Tại</a:t>
            </a:r>
            <a:r>
              <a:rPr lang="en-US" dirty="0"/>
              <a:t> </a:t>
            </a:r>
            <a:r>
              <a:rPr lang="en-US" dirty="0" err="1"/>
              <a:t>sao</a:t>
            </a:r>
            <a:r>
              <a:rPr lang="en-US" dirty="0"/>
              <a:t> </a:t>
            </a:r>
            <a:r>
              <a:rPr lang="en-US" dirty="0" err="1"/>
              <a:t>tế</a:t>
            </a:r>
            <a:r>
              <a:rPr lang="en-US" dirty="0"/>
              <a:t> </a:t>
            </a:r>
            <a:r>
              <a:rPr lang="en-US" dirty="0" err="1"/>
              <a:t>bào</a:t>
            </a:r>
            <a:r>
              <a:rPr lang="en-US" dirty="0"/>
              <a:t> </a:t>
            </a:r>
            <a:r>
              <a:rPr lang="en-US" dirty="0" err="1"/>
              <a:t>cần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hệ</a:t>
            </a:r>
            <a:r>
              <a:rPr lang="en-US" dirty="0"/>
              <a:t> </a:t>
            </a:r>
            <a:r>
              <a:rPr lang="en-US" dirty="0" err="1"/>
              <a:t>thống</a:t>
            </a:r>
            <a:r>
              <a:rPr lang="en-US" dirty="0"/>
              <a:t> </a:t>
            </a:r>
            <a:r>
              <a:rPr lang="en-US" dirty="0" err="1"/>
              <a:t>kiểm</a:t>
            </a:r>
            <a:r>
              <a:rPr lang="en-US" dirty="0"/>
              <a:t> </a:t>
            </a:r>
            <a:r>
              <a:rPr lang="en-US" dirty="0" err="1"/>
              <a:t>soát</a:t>
            </a:r>
            <a:r>
              <a:rPr lang="en-US" dirty="0"/>
              <a:t> </a:t>
            </a:r>
            <a:r>
              <a:rPr lang="en-US" dirty="0" err="1"/>
              <a:t>chu</a:t>
            </a:r>
            <a:r>
              <a:rPr lang="en-US" dirty="0"/>
              <a:t> </a:t>
            </a:r>
            <a:r>
              <a:rPr lang="en-US" dirty="0" err="1"/>
              <a:t>kỳ</a:t>
            </a:r>
            <a:r>
              <a:rPr lang="en-US" dirty="0"/>
              <a:t> </a:t>
            </a:r>
            <a:r>
              <a:rPr lang="en-US" dirty="0" err="1"/>
              <a:t>tế</a:t>
            </a:r>
            <a:r>
              <a:rPr lang="en-US" dirty="0"/>
              <a:t> </a:t>
            </a:r>
            <a:r>
              <a:rPr lang="en-US" dirty="0" err="1"/>
              <a:t>bào</a:t>
            </a:r>
            <a:r>
              <a:rPr lang="en-US" dirty="0"/>
              <a:t>?</a:t>
            </a:r>
          </a:p>
          <a:p>
            <a:pPr algn="just"/>
            <a:r>
              <a:rPr lang="en-US" b="1" dirty="0"/>
              <a:t>2.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NST co </a:t>
            </a:r>
            <a:r>
              <a:rPr lang="en-US" dirty="0" err="1"/>
              <a:t>xoắn</a:t>
            </a:r>
            <a:r>
              <a:rPr lang="en-US" dirty="0"/>
              <a:t> </a:t>
            </a:r>
            <a:r>
              <a:rPr lang="en-US" dirty="0" err="1"/>
              <a:t>cực</a:t>
            </a:r>
            <a:r>
              <a:rPr lang="en-US" dirty="0"/>
              <a:t> </a:t>
            </a:r>
            <a:r>
              <a:rPr lang="en-US" dirty="0" err="1"/>
              <a:t>đại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</a:t>
            </a:r>
            <a:r>
              <a:rPr lang="en-US" dirty="0" err="1"/>
              <a:t>trung</a:t>
            </a:r>
            <a:r>
              <a:rPr lang="en-US" dirty="0"/>
              <a:t> ở </a:t>
            </a:r>
            <a:r>
              <a:rPr lang="en-US" dirty="0" err="1"/>
              <a:t>mặt</a:t>
            </a:r>
            <a:r>
              <a:rPr lang="en-US" dirty="0"/>
              <a:t> </a:t>
            </a:r>
            <a:r>
              <a:rPr lang="en-US" dirty="0" err="1"/>
              <a:t>phẳng</a:t>
            </a:r>
            <a:r>
              <a:rPr lang="en-US" dirty="0"/>
              <a:t> </a:t>
            </a:r>
            <a:r>
              <a:rPr lang="en-US" dirty="0" err="1"/>
              <a:t>xích</a:t>
            </a:r>
            <a:r>
              <a:rPr lang="en-US" dirty="0"/>
              <a:t> </a:t>
            </a:r>
            <a:r>
              <a:rPr lang="en-US" dirty="0" err="1"/>
              <a:t>đạo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thoi</a:t>
            </a:r>
            <a:r>
              <a:rPr lang="en-US" dirty="0"/>
              <a:t> </a:t>
            </a:r>
            <a:r>
              <a:rPr lang="en-US" dirty="0" err="1"/>
              <a:t>phân</a:t>
            </a:r>
            <a:r>
              <a:rPr lang="en-US" dirty="0"/>
              <a:t> </a:t>
            </a:r>
            <a:r>
              <a:rPr lang="en-US" dirty="0" err="1"/>
              <a:t>bào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kỳ</a:t>
            </a:r>
            <a:r>
              <a:rPr lang="en-US" dirty="0"/>
              <a:t> </a:t>
            </a:r>
            <a:r>
              <a:rPr lang="en-US" dirty="0" err="1"/>
              <a:t>giữa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ý </a:t>
            </a:r>
            <a:r>
              <a:rPr lang="en-US" dirty="0" err="1"/>
              <a:t>nghĩa</a:t>
            </a:r>
            <a:r>
              <a:rPr lang="en-US" dirty="0"/>
              <a:t> </a:t>
            </a:r>
            <a:r>
              <a:rPr lang="en-US" dirty="0" err="1"/>
              <a:t>gì</a:t>
            </a:r>
            <a:r>
              <a:rPr lang="en-US" dirty="0"/>
              <a:t>? </a:t>
            </a:r>
            <a:r>
              <a:rPr lang="en-US" dirty="0" err="1"/>
              <a:t>Nếu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NST </a:t>
            </a:r>
            <a:r>
              <a:rPr lang="en-US" dirty="0" err="1"/>
              <a:t>không</a:t>
            </a:r>
            <a:r>
              <a:rPr lang="en-US" dirty="0"/>
              <a:t> co </a:t>
            </a:r>
            <a:r>
              <a:rPr lang="en-US" dirty="0" err="1"/>
              <a:t>xoắn</a:t>
            </a:r>
            <a:r>
              <a:rPr lang="en-US" dirty="0"/>
              <a:t> </a:t>
            </a:r>
            <a:r>
              <a:rPr lang="en-US" dirty="0" err="1"/>
              <a:t>lại</a:t>
            </a:r>
            <a:r>
              <a:rPr lang="en-US" dirty="0"/>
              <a:t> </a:t>
            </a:r>
            <a:r>
              <a:rPr lang="en-US" dirty="0" err="1"/>
              <a:t>mà</a:t>
            </a:r>
            <a:r>
              <a:rPr lang="en-US" dirty="0"/>
              <a:t> </a:t>
            </a:r>
            <a:r>
              <a:rPr lang="en-US" dirty="0" err="1"/>
              <a:t>vẫn</a:t>
            </a:r>
            <a:r>
              <a:rPr lang="en-US" dirty="0"/>
              <a:t> ở </a:t>
            </a:r>
            <a:r>
              <a:rPr lang="en-US" dirty="0" err="1"/>
              <a:t>dạng</a:t>
            </a:r>
            <a:r>
              <a:rPr lang="en-US" dirty="0"/>
              <a:t> </a:t>
            </a:r>
            <a:r>
              <a:rPr lang="en-US" dirty="0" err="1"/>
              <a:t>sợi</a:t>
            </a:r>
            <a:r>
              <a:rPr lang="en-US" dirty="0"/>
              <a:t> </a:t>
            </a:r>
            <a:r>
              <a:rPr lang="en-US" dirty="0" err="1"/>
              <a:t>mảnh</a:t>
            </a:r>
            <a:r>
              <a:rPr lang="en-US" dirty="0"/>
              <a:t> </a:t>
            </a:r>
            <a:r>
              <a:rPr lang="en-US" dirty="0" err="1"/>
              <a:t>thì</a:t>
            </a:r>
            <a:r>
              <a:rPr lang="en-US" dirty="0"/>
              <a:t> 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gì</a:t>
            </a:r>
            <a:r>
              <a:rPr lang="en-US" dirty="0"/>
              <a:t> </a:t>
            </a:r>
            <a:r>
              <a:rPr lang="en-US" dirty="0" err="1"/>
              <a:t>sẽ</a:t>
            </a:r>
            <a:r>
              <a:rPr lang="en-US" dirty="0"/>
              <a:t> </a:t>
            </a:r>
            <a:r>
              <a:rPr lang="en-US" dirty="0" err="1"/>
              <a:t>xảy</a:t>
            </a:r>
            <a:r>
              <a:rPr lang="en-US" dirty="0"/>
              <a:t>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NST </a:t>
            </a:r>
            <a:r>
              <a:rPr lang="en-US" dirty="0" err="1"/>
              <a:t>phân</a:t>
            </a:r>
            <a:r>
              <a:rPr lang="en-US" dirty="0"/>
              <a:t> </a:t>
            </a:r>
            <a:r>
              <a:rPr lang="en-US" dirty="0" err="1"/>
              <a:t>ly</a:t>
            </a:r>
            <a:r>
              <a:rPr lang="en-US" dirty="0"/>
              <a:t> ở </a:t>
            </a:r>
            <a:r>
              <a:rPr lang="en-US" dirty="0" err="1"/>
              <a:t>kỳ</a:t>
            </a:r>
            <a:r>
              <a:rPr lang="en-US" dirty="0"/>
              <a:t> </a:t>
            </a:r>
            <a:r>
              <a:rPr lang="en-US" dirty="0" err="1"/>
              <a:t>sau</a:t>
            </a:r>
            <a:r>
              <a:rPr lang="en-US" dirty="0"/>
              <a:t>?</a:t>
            </a:r>
          </a:p>
          <a:p>
            <a:pPr algn="just"/>
            <a:r>
              <a:rPr lang="en-US" b="1" dirty="0"/>
              <a:t>3. 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gì</a:t>
            </a:r>
            <a:r>
              <a:rPr lang="en-US" dirty="0"/>
              <a:t> </a:t>
            </a:r>
            <a:r>
              <a:rPr lang="en-US" dirty="0" err="1"/>
              <a:t>sẽ</a:t>
            </a:r>
            <a:r>
              <a:rPr lang="en-US" dirty="0"/>
              <a:t> </a:t>
            </a:r>
            <a:r>
              <a:rPr lang="en-US" dirty="0" err="1"/>
              <a:t>xảy</a:t>
            </a:r>
            <a:r>
              <a:rPr lang="en-US" dirty="0"/>
              <a:t>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khi</a:t>
            </a:r>
            <a:r>
              <a:rPr lang="en-US" dirty="0"/>
              <a:t> 2 </a:t>
            </a:r>
            <a:r>
              <a:rPr lang="en-US" dirty="0" err="1"/>
              <a:t>cromatit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NST </a:t>
            </a:r>
            <a:r>
              <a:rPr lang="en-US" dirty="0" err="1"/>
              <a:t>nào</a:t>
            </a:r>
            <a:r>
              <a:rPr lang="en-US" dirty="0"/>
              <a:t> </a:t>
            </a:r>
            <a:r>
              <a:rPr lang="en-US" dirty="0" err="1"/>
              <a:t>đó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tách</a:t>
            </a:r>
            <a:r>
              <a:rPr lang="en-US" dirty="0"/>
              <a:t> </a:t>
            </a:r>
            <a:r>
              <a:rPr lang="en-US" dirty="0" err="1"/>
              <a:t>nhau</a:t>
            </a:r>
            <a:r>
              <a:rPr lang="en-US" dirty="0"/>
              <a:t> </a:t>
            </a:r>
            <a:r>
              <a:rPr lang="en-US" dirty="0" err="1"/>
              <a:t>ra</a:t>
            </a:r>
            <a:r>
              <a:rPr lang="en-US" dirty="0"/>
              <a:t> ở </a:t>
            </a:r>
            <a:r>
              <a:rPr lang="en-US" dirty="0" err="1"/>
              <a:t>kỳ</a:t>
            </a:r>
            <a:r>
              <a:rPr lang="en-US" dirty="0"/>
              <a:t> </a:t>
            </a:r>
            <a:r>
              <a:rPr lang="en-US" dirty="0" err="1"/>
              <a:t>sau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nguyên</a:t>
            </a:r>
            <a:r>
              <a:rPr lang="en-US" dirty="0"/>
              <a:t> </a:t>
            </a:r>
            <a:r>
              <a:rPr lang="en-US" dirty="0" err="1"/>
              <a:t>phân</a:t>
            </a:r>
            <a:r>
              <a:rPr lang="en-US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933629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LUYỆN TẬP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b="1" dirty="0"/>
              <a:t>4.</a:t>
            </a:r>
            <a:r>
              <a:rPr lang="en-US" dirty="0"/>
              <a:t> </a:t>
            </a:r>
            <a:r>
              <a:rPr lang="en-US" dirty="0" err="1"/>
              <a:t>Nếu</a:t>
            </a:r>
            <a:r>
              <a:rPr lang="en-US" dirty="0"/>
              <a:t> </a:t>
            </a:r>
            <a:r>
              <a:rPr lang="en-US" dirty="0" err="1"/>
              <a:t>tế</a:t>
            </a:r>
            <a:r>
              <a:rPr lang="en-US" dirty="0"/>
              <a:t> </a:t>
            </a:r>
            <a:r>
              <a:rPr lang="en-US" dirty="0" err="1"/>
              <a:t>bào</a:t>
            </a:r>
            <a:r>
              <a:rPr lang="en-US" dirty="0"/>
              <a:t> </a:t>
            </a:r>
            <a:r>
              <a:rPr lang="en-US" dirty="0" err="1"/>
              <a:t>đang</a:t>
            </a:r>
            <a:r>
              <a:rPr lang="en-US" dirty="0"/>
              <a:t> </a:t>
            </a:r>
            <a:r>
              <a:rPr lang="en-US" dirty="0" err="1"/>
              <a:t>phân</a:t>
            </a:r>
            <a:r>
              <a:rPr lang="en-US" dirty="0"/>
              <a:t> chia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xử</a:t>
            </a:r>
            <a:r>
              <a:rPr lang="en-US" dirty="0"/>
              <a:t> </a:t>
            </a:r>
            <a:r>
              <a:rPr lang="en-US" dirty="0" err="1"/>
              <a:t>lý</a:t>
            </a:r>
            <a:r>
              <a:rPr lang="en-US" dirty="0"/>
              <a:t> </a:t>
            </a:r>
            <a:r>
              <a:rPr lang="en-US" dirty="0" err="1"/>
              <a:t>bởi</a:t>
            </a:r>
            <a:r>
              <a:rPr lang="en-US" dirty="0"/>
              <a:t> </a:t>
            </a:r>
            <a:r>
              <a:rPr lang="en-US" dirty="0" err="1"/>
              <a:t>hóa</a:t>
            </a:r>
            <a:r>
              <a:rPr lang="en-US" dirty="0"/>
              <a:t> </a:t>
            </a:r>
            <a:r>
              <a:rPr lang="en-US" dirty="0" err="1"/>
              <a:t>chất</a:t>
            </a:r>
            <a:r>
              <a:rPr lang="en-US" dirty="0"/>
              <a:t> colchicine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chức</a:t>
            </a:r>
            <a:r>
              <a:rPr lang="en-US" dirty="0"/>
              <a:t> </a:t>
            </a:r>
            <a:r>
              <a:rPr lang="en-US" dirty="0" err="1"/>
              <a:t>năng</a:t>
            </a:r>
            <a:r>
              <a:rPr lang="en-US" dirty="0"/>
              <a:t> </a:t>
            </a:r>
            <a:r>
              <a:rPr lang="en-US" dirty="0" err="1"/>
              <a:t>ức</a:t>
            </a:r>
            <a:r>
              <a:rPr lang="en-US" dirty="0"/>
              <a:t> </a:t>
            </a:r>
            <a:r>
              <a:rPr lang="en-US" dirty="0" err="1"/>
              <a:t>chế</a:t>
            </a:r>
            <a:r>
              <a:rPr lang="en-US" dirty="0"/>
              <a:t> </a:t>
            </a:r>
            <a:r>
              <a:rPr lang="en-US" dirty="0" err="1"/>
              <a:t>sự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thành</a:t>
            </a:r>
            <a:r>
              <a:rPr lang="en-US" dirty="0"/>
              <a:t> vi </a:t>
            </a:r>
            <a:r>
              <a:rPr lang="en-US" dirty="0" err="1"/>
              <a:t>ống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hệ</a:t>
            </a:r>
            <a:r>
              <a:rPr lang="en-US" dirty="0"/>
              <a:t> </a:t>
            </a:r>
            <a:r>
              <a:rPr lang="en-US" dirty="0" err="1"/>
              <a:t>thống</a:t>
            </a:r>
            <a:r>
              <a:rPr lang="en-US" dirty="0"/>
              <a:t> </a:t>
            </a:r>
            <a:r>
              <a:rPr lang="en-US" dirty="0" err="1"/>
              <a:t>thoi</a:t>
            </a:r>
            <a:r>
              <a:rPr lang="en-US" dirty="0"/>
              <a:t> </a:t>
            </a:r>
            <a:r>
              <a:rPr lang="en-US" dirty="0" err="1"/>
              <a:t>phân</a:t>
            </a:r>
            <a:r>
              <a:rPr lang="en-US" dirty="0"/>
              <a:t> </a:t>
            </a:r>
            <a:r>
              <a:rPr lang="en-US" dirty="0" err="1"/>
              <a:t>bào</a:t>
            </a:r>
            <a:r>
              <a:rPr lang="en-US" dirty="0"/>
              <a:t> </a:t>
            </a:r>
            <a:r>
              <a:rPr lang="en-US" dirty="0" err="1"/>
              <a:t>thì</a:t>
            </a:r>
            <a:r>
              <a:rPr lang="en-US" dirty="0"/>
              <a:t> </a:t>
            </a:r>
            <a:r>
              <a:rPr lang="en-US" dirty="0" err="1"/>
              <a:t>hậu</a:t>
            </a:r>
            <a:r>
              <a:rPr lang="en-US" dirty="0"/>
              <a:t> </a:t>
            </a:r>
            <a:r>
              <a:rPr lang="en-US" dirty="0" err="1"/>
              <a:t>quả</a:t>
            </a:r>
            <a:r>
              <a:rPr lang="en-US" dirty="0"/>
              <a:t> </a:t>
            </a:r>
            <a:r>
              <a:rPr lang="en-US" dirty="0" err="1"/>
              <a:t>sẽ</a:t>
            </a:r>
            <a:r>
              <a:rPr lang="en-US" dirty="0"/>
              <a:t> </a:t>
            </a:r>
            <a:r>
              <a:rPr lang="en-US" dirty="0" err="1"/>
              <a:t>như</a:t>
            </a:r>
            <a:r>
              <a:rPr lang="en-US" dirty="0"/>
              <a:t> </a:t>
            </a:r>
            <a:r>
              <a:rPr lang="en-US" dirty="0" err="1"/>
              <a:t>thế</a:t>
            </a:r>
            <a:r>
              <a:rPr lang="en-US" dirty="0"/>
              <a:t> </a:t>
            </a:r>
            <a:r>
              <a:rPr lang="en-US" dirty="0" err="1"/>
              <a:t>nào</a:t>
            </a:r>
            <a:r>
              <a:rPr lang="en-US" dirty="0"/>
              <a:t>?</a:t>
            </a:r>
          </a:p>
          <a:p>
            <a:pPr algn="just"/>
            <a:r>
              <a:rPr lang="en-US" b="1" dirty="0"/>
              <a:t>5.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hút</a:t>
            </a:r>
            <a:r>
              <a:rPr lang="en-US" dirty="0"/>
              <a:t> </a:t>
            </a:r>
            <a:r>
              <a:rPr lang="en-US" dirty="0" err="1"/>
              <a:t>thuốc</a:t>
            </a:r>
            <a:r>
              <a:rPr lang="en-US" dirty="0"/>
              <a:t> </a:t>
            </a:r>
            <a:r>
              <a:rPr lang="en-US" dirty="0" err="1"/>
              <a:t>nhưng</a:t>
            </a:r>
            <a:r>
              <a:rPr lang="en-US" dirty="0"/>
              <a:t> </a:t>
            </a:r>
            <a:r>
              <a:rPr lang="en-US" dirty="0" err="1"/>
              <a:t>thường</a:t>
            </a:r>
            <a:r>
              <a:rPr lang="en-US" dirty="0"/>
              <a:t> </a:t>
            </a:r>
            <a:r>
              <a:rPr lang="en-US" dirty="0" err="1"/>
              <a:t>xuyên</a:t>
            </a:r>
            <a:r>
              <a:rPr lang="en-US" dirty="0"/>
              <a:t> </a:t>
            </a:r>
            <a:r>
              <a:rPr lang="en-US" dirty="0" err="1"/>
              <a:t>ngửi</a:t>
            </a:r>
            <a:r>
              <a:rPr lang="en-US" dirty="0"/>
              <a:t> </a:t>
            </a:r>
            <a:r>
              <a:rPr lang="en-US" dirty="0" err="1"/>
              <a:t>khói</a:t>
            </a:r>
            <a:r>
              <a:rPr lang="en-US" dirty="0"/>
              <a:t> </a:t>
            </a:r>
            <a:r>
              <a:rPr lang="en-US" dirty="0" err="1"/>
              <a:t>thuốc</a:t>
            </a:r>
            <a:r>
              <a:rPr lang="en-US" dirty="0"/>
              <a:t> </a:t>
            </a:r>
            <a:r>
              <a:rPr lang="en-US" dirty="0" err="1"/>
              <a:t>lá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những</a:t>
            </a:r>
            <a:r>
              <a:rPr lang="en-US" dirty="0"/>
              <a:t> </a:t>
            </a:r>
            <a:r>
              <a:rPr lang="en-US" dirty="0" err="1"/>
              <a:t>người</a:t>
            </a:r>
            <a:r>
              <a:rPr lang="en-US" dirty="0"/>
              <a:t> </a:t>
            </a:r>
            <a:r>
              <a:rPr lang="en-US" dirty="0" err="1"/>
              <a:t>hút</a:t>
            </a:r>
            <a:r>
              <a:rPr lang="en-US" dirty="0"/>
              <a:t> </a:t>
            </a:r>
            <a:r>
              <a:rPr lang="en-US" dirty="0" err="1"/>
              <a:t>thuốc</a:t>
            </a:r>
            <a:r>
              <a:rPr lang="en-US" dirty="0"/>
              <a:t> </a:t>
            </a:r>
            <a:r>
              <a:rPr lang="en-US" dirty="0" err="1"/>
              <a:t>xung</a:t>
            </a:r>
            <a:r>
              <a:rPr lang="en-US" dirty="0"/>
              <a:t> </a:t>
            </a:r>
            <a:r>
              <a:rPr lang="en-US" dirty="0" err="1"/>
              <a:t>quanh</a:t>
            </a:r>
            <a:r>
              <a:rPr lang="en-US" dirty="0"/>
              <a:t> </a:t>
            </a:r>
            <a:r>
              <a:rPr lang="en-US" dirty="0" err="1"/>
              <a:t>liệu</a:t>
            </a:r>
            <a:r>
              <a:rPr lang="en-US" dirty="0"/>
              <a:t> </a:t>
            </a:r>
            <a:r>
              <a:rPr lang="en-US" dirty="0" err="1"/>
              <a:t>chúng</a:t>
            </a:r>
            <a:r>
              <a:rPr lang="en-US" dirty="0"/>
              <a:t> ta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nguy</a:t>
            </a:r>
            <a:r>
              <a:rPr lang="en-US" dirty="0"/>
              <a:t> </a:t>
            </a:r>
            <a:r>
              <a:rPr lang="en-US" dirty="0" err="1"/>
              <a:t>cơ</a:t>
            </a:r>
            <a:r>
              <a:rPr lang="en-US" dirty="0"/>
              <a:t> </a:t>
            </a:r>
            <a:r>
              <a:rPr lang="en-US" dirty="0" err="1"/>
              <a:t>bị</a:t>
            </a:r>
            <a:r>
              <a:rPr lang="en-US" dirty="0"/>
              <a:t> </a:t>
            </a:r>
            <a:r>
              <a:rPr lang="en-US" dirty="0" err="1"/>
              <a:t>ung</a:t>
            </a:r>
            <a:r>
              <a:rPr lang="en-US" dirty="0"/>
              <a:t> </a:t>
            </a:r>
            <a:r>
              <a:rPr lang="en-US" dirty="0" err="1"/>
              <a:t>thư</a:t>
            </a:r>
            <a:r>
              <a:rPr lang="en-US" dirty="0"/>
              <a:t> hay </a:t>
            </a:r>
            <a:r>
              <a:rPr lang="en-US" dirty="0" err="1"/>
              <a:t>không</a:t>
            </a:r>
            <a:r>
              <a:rPr lang="en-US" dirty="0"/>
              <a:t>? </a:t>
            </a:r>
            <a:r>
              <a:rPr lang="en-US" dirty="0" err="1"/>
              <a:t>Nếu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thì</a:t>
            </a:r>
            <a:r>
              <a:rPr lang="en-US" dirty="0"/>
              <a:t> </a:t>
            </a:r>
            <a:r>
              <a:rPr lang="en-US" dirty="0" err="1"/>
              <a:t>khả</a:t>
            </a:r>
            <a:r>
              <a:rPr lang="en-US" dirty="0"/>
              <a:t> </a:t>
            </a:r>
            <a:r>
              <a:rPr lang="en-US" dirty="0" err="1"/>
              <a:t>năng</a:t>
            </a:r>
            <a:r>
              <a:rPr lang="en-US" dirty="0"/>
              <a:t> </a:t>
            </a:r>
            <a:r>
              <a:rPr lang="en-US" dirty="0" err="1"/>
              <a:t>bị</a:t>
            </a:r>
            <a:r>
              <a:rPr lang="en-US" dirty="0"/>
              <a:t> </a:t>
            </a:r>
            <a:r>
              <a:rPr lang="en-US" dirty="0" err="1"/>
              <a:t>ung</a:t>
            </a:r>
            <a:r>
              <a:rPr lang="en-US" dirty="0"/>
              <a:t> </a:t>
            </a:r>
            <a:r>
              <a:rPr lang="en-US" dirty="0" err="1"/>
              <a:t>thư</a:t>
            </a:r>
            <a:r>
              <a:rPr lang="en-US" dirty="0"/>
              <a:t> </a:t>
            </a:r>
            <a:r>
              <a:rPr lang="en-US" dirty="0" err="1"/>
              <a:t>gì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cao</a:t>
            </a:r>
            <a:r>
              <a:rPr lang="en-US" dirty="0"/>
              <a:t> </a:t>
            </a:r>
            <a:r>
              <a:rPr lang="en-US" dirty="0" err="1"/>
              <a:t>nhất</a:t>
            </a:r>
            <a:r>
              <a:rPr lang="en-US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0934314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u="sng" dirty="0">
                <a:hlinkClick r:id="rId2"/>
              </a:rPr>
              <a:t>https://www.youtube.com/watch?v=mT_ftf16y6c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149009" y="629083"/>
            <a:ext cx="3632726" cy="923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lIns="91440" tIns="45720" rIns="91440" bIns="45720">
            <a:prstTxWarp prst="textWave1">
              <a:avLst/>
            </a:prstTxWarp>
            <a:spAutoFit/>
          </a:bodyPr>
          <a:lstStyle/>
          <a:p>
            <a:pPr algn="ctr"/>
            <a:r>
              <a:rPr lang="en-US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KHỞI ĐỘNG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655783"/>
              </p:ext>
            </p:extLst>
          </p:nvPr>
        </p:nvGraphicFramePr>
        <p:xfrm>
          <a:off x="1901372" y="3057917"/>
          <a:ext cx="8127999" cy="1737360"/>
        </p:xfrm>
        <a:graphic>
          <a:graphicData uri="http://schemas.openxmlformats.org/drawingml/2006/table">
            <a:tbl>
              <a:tblPr firstRow="1" bandRow="1">
                <a:tableStyleId>{E929F9F4-4A8F-4326-A1B4-22849713DDAB}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1408378491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1484416067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2217255939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en-US" sz="3200" dirty="0"/>
                        <a:t>BẢNG</a:t>
                      </a:r>
                      <a:r>
                        <a:rPr lang="en-US" sz="3200" baseline="0" dirty="0"/>
                        <a:t> K-W-L VỀ BỆNH UNG THƯ</a:t>
                      </a:r>
                      <a:endParaRPr lang="en-US" sz="3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37495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/>
                        <a:t>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/>
                        <a:t>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/>
                        <a:t>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7483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80279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6818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VẬN DỤNG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Tìm</a:t>
            </a:r>
            <a:r>
              <a:rPr lang="en-US" dirty="0"/>
              <a:t> </a:t>
            </a:r>
            <a:r>
              <a:rPr lang="en-US" dirty="0" err="1"/>
              <a:t>hiểu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tra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thông</a:t>
            </a:r>
            <a:r>
              <a:rPr lang="en-US" dirty="0"/>
              <a:t> tin </a:t>
            </a:r>
            <a:r>
              <a:rPr lang="en-US" dirty="0" err="1"/>
              <a:t>về</a:t>
            </a:r>
            <a:r>
              <a:rPr lang="en-US" dirty="0"/>
              <a:t> </a:t>
            </a:r>
            <a:r>
              <a:rPr lang="en-US" dirty="0" err="1"/>
              <a:t>bệnh</a:t>
            </a:r>
            <a:r>
              <a:rPr lang="en-US" dirty="0"/>
              <a:t> </a:t>
            </a:r>
            <a:r>
              <a:rPr lang="en-US" dirty="0" err="1"/>
              <a:t>ung</a:t>
            </a:r>
            <a:r>
              <a:rPr lang="en-US" dirty="0"/>
              <a:t> </a:t>
            </a:r>
            <a:r>
              <a:rPr lang="en-US" dirty="0" err="1"/>
              <a:t>thư</a:t>
            </a:r>
            <a:r>
              <a:rPr lang="en-US" dirty="0"/>
              <a:t> </a:t>
            </a:r>
            <a:r>
              <a:rPr lang="en-US" dirty="0" err="1"/>
              <a:t>thường</a:t>
            </a:r>
            <a:r>
              <a:rPr lang="en-US" dirty="0"/>
              <a:t> </a:t>
            </a:r>
            <a:r>
              <a:rPr lang="en-US" dirty="0" err="1"/>
              <a:t>mắc</a:t>
            </a:r>
            <a:r>
              <a:rPr lang="en-US" dirty="0"/>
              <a:t> ở </a:t>
            </a:r>
            <a:r>
              <a:rPr lang="en-US" dirty="0" err="1"/>
              <a:t>Việt</a:t>
            </a:r>
            <a:r>
              <a:rPr lang="en-US" dirty="0"/>
              <a:t> Nam, </a:t>
            </a:r>
            <a:r>
              <a:rPr lang="en-US" dirty="0" err="1"/>
              <a:t>sưu</a:t>
            </a:r>
            <a:r>
              <a:rPr lang="en-US" dirty="0"/>
              <a:t> </a:t>
            </a:r>
            <a:r>
              <a:rPr lang="en-US" dirty="0" err="1"/>
              <a:t>tầm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/>
              <a:t>ảnh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viết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tuyên</a:t>
            </a:r>
            <a:r>
              <a:rPr lang="en-US" dirty="0"/>
              <a:t> </a:t>
            </a:r>
            <a:r>
              <a:rPr lang="en-US" dirty="0" err="1"/>
              <a:t>truyền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 </a:t>
            </a:r>
            <a:r>
              <a:rPr lang="en-US" dirty="0" err="1"/>
              <a:t>phòng</a:t>
            </a:r>
            <a:r>
              <a:rPr lang="en-US" dirty="0"/>
              <a:t> </a:t>
            </a:r>
            <a:r>
              <a:rPr lang="en-US" dirty="0" err="1"/>
              <a:t>tránh</a:t>
            </a:r>
            <a:r>
              <a:rPr lang="en-US" dirty="0"/>
              <a:t> </a:t>
            </a:r>
            <a:r>
              <a:rPr lang="en-US" dirty="0" err="1"/>
              <a:t>ung</a:t>
            </a:r>
            <a:r>
              <a:rPr lang="en-US" dirty="0"/>
              <a:t> </a:t>
            </a:r>
            <a:r>
              <a:rPr lang="en-US" dirty="0" err="1"/>
              <a:t>thư</a:t>
            </a:r>
            <a:r>
              <a:rPr lang="en-US" dirty="0"/>
              <a:t> </a:t>
            </a:r>
            <a:r>
              <a:rPr lang="en-US" dirty="0" err="1"/>
              <a:t>khoảng</a:t>
            </a:r>
            <a:r>
              <a:rPr lang="en-US" dirty="0"/>
              <a:t> 300 – 500 </a:t>
            </a:r>
            <a:r>
              <a:rPr lang="en-US" dirty="0" err="1"/>
              <a:t>từ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746224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i="1" dirty="0">
                <a:solidFill>
                  <a:srgbClr val="FF3399"/>
                </a:solidFill>
              </a:rPr>
              <a:t>I. CHU KỲ TẾ BÀO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54970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680" y="-16184"/>
            <a:ext cx="8177337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 rot="1876515">
            <a:off x="3034389" y="1609965"/>
            <a:ext cx="1390176" cy="165973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en-US" sz="24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KỲ TRUNG GIAN</a:t>
            </a:r>
          </a:p>
        </p:txBody>
      </p:sp>
      <p:sp>
        <p:nvSpPr>
          <p:cNvPr id="9" name="Rectangle 8"/>
          <p:cNvSpPr/>
          <p:nvPr/>
        </p:nvSpPr>
        <p:spPr>
          <a:xfrm>
            <a:off x="4644565" y="1706147"/>
            <a:ext cx="1311560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Kì</a:t>
            </a:r>
            <a:r>
              <a:rPr lang="en-US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0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đầu</a:t>
            </a:r>
            <a:endParaRPr lang="en-US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722096" y="1312379"/>
            <a:ext cx="1585881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Kì</a:t>
            </a:r>
            <a:r>
              <a:rPr lang="en-US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0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giữa</a:t>
            </a:r>
            <a:endParaRPr lang="en-US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745790" y="1955187"/>
            <a:ext cx="1585881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Kì</a:t>
            </a:r>
            <a:r>
              <a:rPr lang="en-US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0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sau</a:t>
            </a:r>
            <a:endParaRPr lang="en-US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722096" y="2650981"/>
            <a:ext cx="1585881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Kì</a:t>
            </a:r>
            <a:r>
              <a:rPr lang="en-US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0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cuối</a:t>
            </a:r>
            <a:endParaRPr lang="en-US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51082" y="2615457"/>
            <a:ext cx="20985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(</a:t>
            </a:r>
            <a:r>
              <a:rPr lang="en-US" sz="2000" dirty="0" err="1"/>
              <a:t>Nguyên</a:t>
            </a:r>
            <a:r>
              <a:rPr lang="en-US" sz="2000" dirty="0"/>
              <a:t> </a:t>
            </a:r>
            <a:r>
              <a:rPr lang="en-US" sz="2000" dirty="0" err="1"/>
              <a:t>phân</a:t>
            </a:r>
            <a:r>
              <a:rPr lang="en-US" sz="2000" dirty="0"/>
              <a:t>)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065520" y="3143165"/>
            <a:ext cx="158588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Phân</a:t>
            </a:r>
            <a:r>
              <a:rPr lang="en-US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chia </a:t>
            </a:r>
            <a:r>
              <a:rPr lang="en-US" sz="20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tế</a:t>
            </a:r>
            <a:r>
              <a:rPr lang="en-US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0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bào</a:t>
            </a:r>
            <a:r>
              <a:rPr lang="en-US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0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chất</a:t>
            </a:r>
            <a:endParaRPr lang="en-US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556668" y="5849753"/>
            <a:ext cx="4344978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cap="none" spc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Hình</a:t>
            </a:r>
            <a:r>
              <a:rPr lang="en-US" sz="2400" b="1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1. Chu </a:t>
            </a:r>
            <a:r>
              <a:rPr lang="en-US" sz="2400" b="1" cap="none" spc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kỳ</a:t>
            </a:r>
            <a:r>
              <a:rPr lang="en-US" sz="2400" b="1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cap="none" spc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tế</a:t>
            </a:r>
            <a:r>
              <a:rPr lang="en-US" sz="2400" b="1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cap="none" spc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bào</a:t>
            </a:r>
            <a:endParaRPr lang="en-US" sz="24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455898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20" name="Group 19"/>
          <p:cNvGrpSpPr/>
          <p:nvPr/>
        </p:nvGrpSpPr>
        <p:grpSpPr>
          <a:xfrm>
            <a:off x="1125582" y="712686"/>
            <a:ext cx="9142413" cy="4683564"/>
            <a:chOff x="5541963" y="3492259"/>
            <a:chExt cx="4438650" cy="2823300"/>
          </a:xfrm>
        </p:grpSpPr>
        <p:pic>
          <p:nvPicPr>
            <p:cNvPr id="12" name="Picture 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1743"/>
            <a:stretch>
              <a:fillRect/>
            </a:stretch>
          </p:blipFill>
          <p:spPr bwMode="auto">
            <a:xfrm>
              <a:off x="6223000" y="3581400"/>
              <a:ext cx="3757613" cy="2522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 Box 10"/>
            <p:cNvSpPr txBox="1">
              <a:spLocks noChangeArrowheads="1"/>
            </p:cNvSpPr>
            <p:nvPr/>
          </p:nvSpPr>
          <p:spPr bwMode="auto">
            <a:xfrm>
              <a:off x="5688583" y="3492259"/>
              <a:ext cx="1556818" cy="278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r"/>
              <a:r>
                <a:rPr lang="en-US" altLang="ko-KR" sz="2400" b="1" dirty="0" err="1">
                  <a:ea typeface="굴림" pitchFamily="34" charset="-127"/>
                </a:rPr>
                <a:t>Điểm</a:t>
              </a:r>
              <a:r>
                <a:rPr lang="en-US" altLang="ko-KR" sz="2400" b="1" dirty="0">
                  <a:ea typeface="굴림" pitchFamily="34" charset="-127"/>
                </a:rPr>
                <a:t> </a:t>
              </a:r>
              <a:r>
                <a:rPr lang="en-US" altLang="ko-KR" sz="2400" b="1" dirty="0" err="1">
                  <a:ea typeface="굴림" pitchFamily="34" charset="-127"/>
                </a:rPr>
                <a:t>kiểm</a:t>
              </a:r>
              <a:r>
                <a:rPr lang="en-US" altLang="ko-KR" sz="2400" b="1" dirty="0">
                  <a:ea typeface="굴림" pitchFamily="34" charset="-127"/>
                </a:rPr>
                <a:t> </a:t>
              </a:r>
              <a:r>
                <a:rPr lang="en-US" altLang="ko-KR" sz="2400" b="1" dirty="0" err="1">
                  <a:ea typeface="굴림" pitchFamily="34" charset="-127"/>
                </a:rPr>
                <a:t>tra</a:t>
              </a:r>
              <a:r>
                <a:rPr lang="en-US" altLang="ko-KR" sz="2400" b="1" dirty="0">
                  <a:ea typeface="굴림" pitchFamily="34" charset="-127"/>
                </a:rPr>
                <a:t> G</a:t>
              </a:r>
              <a:r>
                <a:rPr lang="en-US" altLang="ko-KR" sz="2400" b="1" baseline="-25000" dirty="0">
                  <a:ea typeface="굴림" pitchFamily="34" charset="-127"/>
                </a:rPr>
                <a:t>1</a:t>
              </a:r>
              <a:endParaRPr lang="en-US" altLang="ko-KR" sz="2400" b="1" dirty="0">
                <a:ea typeface="굴림" pitchFamily="34" charset="-127"/>
              </a:endParaRPr>
            </a:p>
          </p:txBody>
        </p:sp>
        <p:sp>
          <p:nvSpPr>
            <p:cNvPr id="14" name="Line 11"/>
            <p:cNvSpPr>
              <a:spLocks noChangeShapeType="1"/>
            </p:cNvSpPr>
            <p:nvPr/>
          </p:nvSpPr>
          <p:spPr bwMode="auto">
            <a:xfrm flipH="1" flipV="1">
              <a:off x="7177088" y="3716338"/>
              <a:ext cx="271462" cy="136525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Text Box 12"/>
            <p:cNvSpPr txBox="1">
              <a:spLocks noChangeArrowheads="1"/>
            </p:cNvSpPr>
            <p:nvPr/>
          </p:nvSpPr>
          <p:spPr bwMode="auto">
            <a:xfrm>
              <a:off x="5541963" y="5975350"/>
              <a:ext cx="1655762" cy="278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r"/>
              <a:r>
                <a:rPr lang="en-US" altLang="ko-KR" sz="2400" b="1" dirty="0" err="1">
                  <a:ea typeface="굴림" pitchFamily="34" charset="-127"/>
                </a:rPr>
                <a:t>Điểm</a:t>
              </a:r>
              <a:r>
                <a:rPr lang="en-US" altLang="ko-KR" sz="2400" b="1" dirty="0">
                  <a:ea typeface="굴림" pitchFamily="34" charset="-127"/>
                </a:rPr>
                <a:t> </a:t>
              </a:r>
              <a:r>
                <a:rPr lang="en-US" altLang="ko-KR" sz="2400" b="1" dirty="0" err="1">
                  <a:ea typeface="굴림" pitchFamily="34" charset="-127"/>
                </a:rPr>
                <a:t>kiểm</a:t>
              </a:r>
              <a:r>
                <a:rPr lang="en-US" altLang="ko-KR" sz="2400" b="1" dirty="0">
                  <a:ea typeface="굴림" pitchFamily="34" charset="-127"/>
                </a:rPr>
                <a:t> </a:t>
              </a:r>
              <a:r>
                <a:rPr lang="en-US" altLang="ko-KR" sz="2400" b="1" dirty="0" err="1">
                  <a:ea typeface="굴림" pitchFamily="34" charset="-127"/>
                </a:rPr>
                <a:t>tra</a:t>
              </a:r>
              <a:r>
                <a:rPr lang="en-US" altLang="ko-KR" sz="2400" b="1" dirty="0">
                  <a:ea typeface="굴림" pitchFamily="34" charset="-127"/>
                </a:rPr>
                <a:t> M</a:t>
              </a:r>
            </a:p>
          </p:txBody>
        </p:sp>
        <p:sp>
          <p:nvSpPr>
            <p:cNvPr id="16" name="Text Box 13"/>
            <p:cNvSpPr txBox="1">
              <a:spLocks noChangeArrowheads="1"/>
            </p:cNvSpPr>
            <p:nvPr/>
          </p:nvSpPr>
          <p:spPr bwMode="auto">
            <a:xfrm>
              <a:off x="7459663" y="6037263"/>
              <a:ext cx="1698625" cy="278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l"/>
              <a:r>
                <a:rPr lang="en-US" altLang="ko-KR" sz="2400" b="1" dirty="0" err="1">
                  <a:ea typeface="굴림" pitchFamily="34" charset="-127"/>
                </a:rPr>
                <a:t>Điểm</a:t>
              </a:r>
              <a:r>
                <a:rPr lang="en-US" altLang="ko-KR" sz="2400" b="1" dirty="0">
                  <a:ea typeface="굴림" pitchFamily="34" charset="-127"/>
                </a:rPr>
                <a:t> </a:t>
              </a:r>
              <a:r>
                <a:rPr lang="en-US" altLang="ko-KR" sz="2400" b="1" dirty="0" err="1">
                  <a:ea typeface="굴림" pitchFamily="34" charset="-127"/>
                </a:rPr>
                <a:t>kiểm</a:t>
              </a:r>
              <a:r>
                <a:rPr lang="en-US" altLang="ko-KR" sz="2400" b="1" dirty="0">
                  <a:ea typeface="굴림" pitchFamily="34" charset="-127"/>
                </a:rPr>
                <a:t> </a:t>
              </a:r>
              <a:r>
                <a:rPr lang="en-US" altLang="ko-KR" sz="2400" b="1" dirty="0" err="1">
                  <a:ea typeface="굴림" pitchFamily="34" charset="-127"/>
                </a:rPr>
                <a:t>tra</a:t>
              </a:r>
              <a:r>
                <a:rPr lang="en-US" altLang="ko-KR" sz="2400" b="1" dirty="0">
                  <a:ea typeface="굴림" pitchFamily="34" charset="-127"/>
                </a:rPr>
                <a:t> G</a:t>
              </a:r>
              <a:r>
                <a:rPr lang="en-US" altLang="ko-KR" sz="2400" b="1" baseline="-25000" dirty="0">
                  <a:ea typeface="굴림" pitchFamily="34" charset="-127"/>
                </a:rPr>
                <a:t>2</a:t>
              </a:r>
              <a:endParaRPr lang="en-US" altLang="ko-KR" sz="2400" b="1" dirty="0">
                <a:ea typeface="굴림" pitchFamily="34" charset="-127"/>
              </a:endParaRPr>
            </a:p>
          </p:txBody>
        </p:sp>
        <p:sp>
          <p:nvSpPr>
            <p:cNvPr id="17" name="Line 14"/>
            <p:cNvSpPr>
              <a:spLocks noChangeShapeType="1"/>
            </p:cNvSpPr>
            <p:nvPr/>
          </p:nvSpPr>
          <p:spPr bwMode="auto">
            <a:xfrm flipH="1">
              <a:off x="6977063" y="5805488"/>
              <a:ext cx="203200" cy="20320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Line 15"/>
            <p:cNvSpPr>
              <a:spLocks noChangeShapeType="1"/>
            </p:cNvSpPr>
            <p:nvPr/>
          </p:nvSpPr>
          <p:spPr bwMode="auto">
            <a:xfrm>
              <a:off x="7499350" y="5873750"/>
              <a:ext cx="66675" cy="20320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Text Box 16"/>
            <p:cNvSpPr txBox="1">
              <a:spLocks noChangeArrowheads="1"/>
            </p:cNvSpPr>
            <p:nvPr/>
          </p:nvSpPr>
          <p:spPr bwMode="auto">
            <a:xfrm>
              <a:off x="7640118" y="4391190"/>
              <a:ext cx="1019175" cy="5009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ko-KR" sz="2400" b="1" dirty="0" err="1">
                  <a:ea typeface="굴림" pitchFamily="34" charset="-127"/>
                </a:rPr>
                <a:t>Hệ</a:t>
              </a:r>
              <a:r>
                <a:rPr lang="en-US" altLang="ko-KR" sz="2400" b="1" dirty="0">
                  <a:ea typeface="굴림" pitchFamily="34" charset="-127"/>
                </a:rPr>
                <a:t> </a:t>
              </a:r>
              <a:r>
                <a:rPr lang="en-US" altLang="ko-KR" sz="2400" b="1" dirty="0" err="1">
                  <a:ea typeface="굴림" pitchFamily="34" charset="-127"/>
                </a:rPr>
                <a:t>thống</a:t>
              </a:r>
              <a:r>
                <a:rPr lang="en-US" altLang="ko-KR" sz="2400" b="1" dirty="0">
                  <a:ea typeface="굴림" pitchFamily="34" charset="-127"/>
                </a:rPr>
                <a:t> </a:t>
              </a:r>
              <a:r>
                <a:rPr lang="en-US" altLang="ko-KR" sz="2400" b="1" dirty="0" err="1">
                  <a:ea typeface="굴림" pitchFamily="34" charset="-127"/>
                </a:rPr>
                <a:t>điều</a:t>
              </a:r>
              <a:r>
                <a:rPr lang="en-US" altLang="ko-KR" sz="2400" b="1" dirty="0">
                  <a:ea typeface="굴림" pitchFamily="34" charset="-127"/>
                </a:rPr>
                <a:t> </a:t>
              </a:r>
              <a:r>
                <a:rPr lang="en-US" altLang="ko-KR" sz="2400" b="1" dirty="0" err="1">
                  <a:ea typeface="굴림" pitchFamily="34" charset="-127"/>
                </a:rPr>
                <a:t>khiển</a:t>
              </a:r>
              <a:endParaRPr lang="en-US" altLang="ko-KR" sz="2400" b="1" dirty="0">
                <a:ea typeface="굴림" pitchFamily="34" charset="-127"/>
              </a:endParaRPr>
            </a:p>
          </p:txBody>
        </p:sp>
      </p:grpSp>
      <p:sp>
        <p:nvSpPr>
          <p:cNvPr id="21" name="Rectangle 20"/>
          <p:cNvSpPr/>
          <p:nvPr/>
        </p:nvSpPr>
        <p:spPr>
          <a:xfrm>
            <a:off x="3030890" y="5764194"/>
            <a:ext cx="6734548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cap="none" spc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Hình</a:t>
            </a:r>
            <a:r>
              <a:rPr lang="en-US" sz="2400" b="1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2. </a:t>
            </a:r>
            <a:r>
              <a:rPr lang="en-US" sz="2400" b="1" cap="none" spc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Các</a:t>
            </a:r>
            <a:r>
              <a:rPr lang="en-US" sz="2400" b="1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cap="none" spc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điểm</a:t>
            </a:r>
            <a:r>
              <a:rPr lang="en-US" sz="2400" b="1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cap="none" spc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kiểm</a:t>
            </a:r>
            <a:r>
              <a:rPr lang="en-US" sz="2400" b="1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cap="none" spc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tra</a:t>
            </a:r>
            <a:r>
              <a:rPr lang="en-US" sz="2400" b="1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cap="none" spc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trong</a:t>
            </a:r>
            <a:r>
              <a:rPr lang="en-US" sz="2400" b="1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cap="none" spc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chu</a:t>
            </a:r>
            <a:r>
              <a:rPr lang="en-US" sz="2400" b="1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cap="none" spc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kỳ</a:t>
            </a:r>
            <a:r>
              <a:rPr lang="en-US" sz="2400" b="1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cap="none" spc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tế</a:t>
            </a:r>
            <a:r>
              <a:rPr lang="en-US" sz="2400" b="1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cap="none" spc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bào</a:t>
            </a:r>
            <a:endParaRPr lang="en-US" sz="24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984973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pPr algn="just"/>
            <a:r>
              <a:rPr lang="en-US" b="1" i="1" dirty="0">
                <a:solidFill>
                  <a:srgbClr val="FF3399"/>
                </a:solidFill>
              </a:rPr>
              <a:t>II. SINH SẢN CỦA TẾ BÀO THEO CƠ CHẾ NGUYÊN PHÂN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42197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VIDEO VỀ CÁC GIAI ĐOẠN CỦA NGUYÊN PHÂN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>
                <a:hlinkClick r:id="rId2"/>
              </a:rPr>
              <a:t>https://www.youtube.com/watch?v=59wmHUYDS50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37610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66" y="731520"/>
            <a:ext cx="11017874" cy="3971106"/>
          </a:xfrm>
        </p:spPr>
      </p:pic>
      <p:sp>
        <p:nvSpPr>
          <p:cNvPr id="8" name="Rectangle 7"/>
          <p:cNvSpPr/>
          <p:nvPr/>
        </p:nvSpPr>
        <p:spPr>
          <a:xfrm>
            <a:off x="2645229" y="4702626"/>
            <a:ext cx="6734548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cap="none" spc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Hình</a:t>
            </a:r>
            <a:r>
              <a:rPr lang="en-US" sz="2400" b="1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3. </a:t>
            </a:r>
            <a:r>
              <a:rPr lang="en-US" sz="2400" b="1" cap="none" spc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Các</a:t>
            </a:r>
            <a:r>
              <a:rPr lang="en-US" sz="2400" b="1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cap="none" spc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kỳ</a:t>
            </a:r>
            <a:r>
              <a:rPr lang="en-US" sz="2400" b="1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cap="none" spc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trong</a:t>
            </a:r>
            <a:r>
              <a:rPr lang="en-US" sz="2400" b="1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cap="none" spc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nguyên</a:t>
            </a:r>
            <a:r>
              <a:rPr lang="en-US" sz="2400" b="1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cap="none" spc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phân</a:t>
            </a:r>
            <a:endParaRPr lang="en-US" sz="24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865262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3989" y="221433"/>
            <a:ext cx="7035038" cy="5811838"/>
          </a:xfrm>
        </p:spPr>
      </p:pic>
      <p:sp>
        <p:nvSpPr>
          <p:cNvPr id="5" name="Rectangle 4"/>
          <p:cNvSpPr/>
          <p:nvPr/>
        </p:nvSpPr>
        <p:spPr>
          <a:xfrm>
            <a:off x="2504479" y="6176963"/>
            <a:ext cx="6734548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cap="none" spc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Hình</a:t>
            </a:r>
            <a:r>
              <a:rPr lang="en-US" sz="2400" b="1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4. </a:t>
            </a:r>
            <a:r>
              <a:rPr lang="en-US" sz="2400" b="1" cap="none" spc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Sự</a:t>
            </a:r>
            <a:r>
              <a:rPr lang="en-US" sz="2400" b="1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cap="none" spc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phân</a:t>
            </a:r>
            <a:r>
              <a:rPr lang="en-US" sz="2400" b="1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chia </a:t>
            </a:r>
            <a:r>
              <a:rPr lang="en-US" sz="2400" b="1" cap="none" spc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tế</a:t>
            </a:r>
            <a:r>
              <a:rPr lang="en-US" sz="2400" b="1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cap="none" spc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bào</a:t>
            </a:r>
            <a:r>
              <a:rPr lang="en-US" sz="2400" b="1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cap="none" spc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chất</a:t>
            </a:r>
            <a:endParaRPr lang="en-US" sz="24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36317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182</TotalTime>
  <Words>468</Words>
  <Application>Microsoft Office PowerPoint</Application>
  <PresentationFormat>Widescreen</PresentationFormat>
  <Paragraphs>43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I. CHU KỲ TẾ BÀO</vt:lpstr>
      <vt:lpstr>PowerPoint Presentation</vt:lpstr>
      <vt:lpstr>PowerPoint Presentation</vt:lpstr>
      <vt:lpstr>II. SINH SẢN CỦA TẾ BÀO THEO CƠ CHẾ NGUYÊN PHÂN</vt:lpstr>
      <vt:lpstr>VIDEO VỀ CÁC GIAI ĐOẠN CỦA NGUYÊN PHÂN</vt:lpstr>
      <vt:lpstr>PowerPoint Presentation</vt:lpstr>
      <vt:lpstr>PowerPoint Presentation</vt:lpstr>
      <vt:lpstr>PowerPoint Presentation</vt:lpstr>
      <vt:lpstr>II. UNG THƯ VÀ CÁCH PHÒNG TRÁNH</vt:lpstr>
      <vt:lpstr>VIDEO VỀ UNG THƯ</vt:lpstr>
      <vt:lpstr>Phân biệt u lành và u ác</vt:lpstr>
      <vt:lpstr>PowerPoint Presentation</vt:lpstr>
      <vt:lpstr>PowerPoint Presentation</vt:lpstr>
      <vt:lpstr>Một số thực phẩm ngừa ung thư</vt:lpstr>
      <vt:lpstr>Các phương pháp trị ung thư hiện nay</vt:lpstr>
      <vt:lpstr>LUYỆN TẬP </vt:lpstr>
      <vt:lpstr>LUYỆN TẬP </vt:lpstr>
      <vt:lpstr>VẬN DỤNG</vt:lpstr>
    </vt:vector>
  </TitlesOfParts>
  <Manager>TV_STEM</Manager>
  <Company>TV_STEM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TV_STEM</dc:title>
  <dc:subject>TV_STEM</dc:subject>
  <dc:creator>TV_STEM</dc:creator>
  <cp:keywords>TV_STEM</cp:keywords>
  <dc:description>TV_STEM</dc:description>
  <cp:lastModifiedBy>Nghiêm Xuân</cp:lastModifiedBy>
  <cp:revision>36</cp:revision>
  <dcterms:created xsi:type="dcterms:W3CDTF">2022-07-21T00:40:01Z</dcterms:created>
  <dcterms:modified xsi:type="dcterms:W3CDTF">2022-09-01T08:47:11Z</dcterms:modified>
  <cp:category>TV_STEM</cp:category>
</cp:coreProperties>
</file>