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6" d="100"/>
          <a:sy n="26" d="100"/>
        </p:scale>
        <p:origin x="-1896"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9.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9.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05" b="105"/>
          <a:stretch>
            <a:fillRect/>
          </a:stretch>
        </p:blipFill>
        <p:spPr>
          <a:xfrm>
            <a:off x="304800" y="330780"/>
            <a:ext cx="17678400" cy="9625440"/>
          </a:xfrm>
          <a:prstGeom prst="rect">
            <a:avLst/>
          </a:prstGeom>
        </p:spPr>
      </p:pic>
      <p:grpSp>
        <p:nvGrpSpPr>
          <p:cNvPr id="3" name="Group 3"/>
          <p:cNvGrpSpPr/>
          <p:nvPr/>
        </p:nvGrpSpPr>
        <p:grpSpPr>
          <a:xfrm>
            <a:off x="1028700" y="1756295"/>
            <a:ext cx="8420100" cy="5488286"/>
            <a:chOff x="0" y="85725"/>
            <a:chExt cx="11226799" cy="7317715"/>
          </a:xfrm>
        </p:grpSpPr>
        <p:sp>
          <p:nvSpPr>
            <p:cNvPr id="4" name="TextBox 4"/>
            <p:cNvSpPr txBox="1"/>
            <p:nvPr/>
          </p:nvSpPr>
          <p:spPr>
            <a:xfrm>
              <a:off x="0" y="85725"/>
              <a:ext cx="11226799" cy="4431983"/>
            </a:xfrm>
            <a:prstGeom prst="rect">
              <a:avLst/>
            </a:prstGeom>
          </p:spPr>
          <p:txBody>
            <a:bodyPr wrap="square" lIns="0" tIns="0" rIns="0" bIns="0" rtlCol="0" anchor="t">
              <a:spAutoFit/>
            </a:bodyPr>
            <a:lstStyle/>
            <a:p>
              <a:pPr algn="just">
                <a:lnSpc>
                  <a:spcPct val="150000"/>
                </a:lnSpc>
              </a:pPr>
              <a:r>
                <a:rPr lang="en-US" sz="7200" b="1" spc="-97">
                  <a:solidFill>
                    <a:srgbClr val="FFFFFF"/>
                  </a:solidFill>
                  <a:latin typeface="Arial" pitchFamily="34" charset="0"/>
                  <a:cs typeface="Arial" pitchFamily="34" charset="0"/>
                </a:rPr>
                <a:t>CHÀO MỪNG THẦY CÔ VÀ CÁC EM</a:t>
              </a:r>
            </a:p>
          </p:txBody>
        </p:sp>
        <p:sp>
          <p:nvSpPr>
            <p:cNvPr id="5" name="TextBox 5"/>
            <p:cNvSpPr txBox="1"/>
            <p:nvPr/>
          </p:nvSpPr>
          <p:spPr>
            <a:xfrm>
              <a:off x="0" y="6633999"/>
              <a:ext cx="10241307" cy="769441"/>
            </a:xfrm>
            <a:prstGeom prst="rect">
              <a:avLst/>
            </a:prstGeom>
          </p:spPr>
          <p:txBody>
            <a:bodyPr lIns="0" tIns="0" rIns="0" bIns="0" rtlCol="0" anchor="t">
              <a:spAutoFit/>
            </a:bodyPr>
            <a:lstStyle/>
            <a:p>
              <a:pPr>
                <a:lnSpc>
                  <a:spcPts val="4480"/>
                </a:lnSpc>
                <a:spcBef>
                  <a:spcPct val="0"/>
                </a:spcBef>
              </a:pPr>
              <a:r>
                <a:rPr lang="en-US" sz="4400">
                  <a:solidFill>
                    <a:srgbClr val="FFFFFF"/>
                  </a:solidFill>
                  <a:latin typeface="Arial" pitchFamily="34" charset="0"/>
                  <a:cs typeface="Arial" pitchFamily="34" charset="0"/>
                </a:rPr>
                <a:t>Giáo viên:</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763" y="1090664"/>
            <a:ext cx="6323837" cy="7483832"/>
            <a:chOff x="-354583" y="-26620"/>
            <a:chExt cx="8431782" cy="9978443"/>
          </a:xfrm>
        </p:grpSpPr>
        <p:sp>
          <p:nvSpPr>
            <p:cNvPr id="3" name="TextBox 3"/>
            <p:cNvSpPr txBox="1"/>
            <p:nvPr/>
          </p:nvSpPr>
          <p:spPr>
            <a:xfrm>
              <a:off x="-354583" y="-26620"/>
              <a:ext cx="7934253" cy="1334040"/>
            </a:xfrm>
            <a:prstGeom prst="rect">
              <a:avLst/>
            </a:prstGeom>
          </p:spPr>
          <p:txBody>
            <a:bodyPr lIns="0" tIns="0" rIns="0" bIns="0" rtlCol="0" anchor="t">
              <a:spAutoFit/>
            </a:bodyPr>
            <a:lstStyle/>
            <a:p>
              <a:pPr algn="ctr">
                <a:lnSpc>
                  <a:spcPts val="8360"/>
                </a:lnSpc>
              </a:pPr>
              <a:r>
                <a:rPr lang="en-US" sz="6000" b="1" spc="-76">
                  <a:solidFill>
                    <a:srgbClr val="F93F66"/>
                  </a:solidFill>
                  <a:latin typeface="Arial" pitchFamily="34" charset="0"/>
                  <a:cs typeface="Arial" pitchFamily="34" charset="0"/>
                </a:rPr>
                <a:t>LUYỆN TẬP</a:t>
              </a:r>
            </a:p>
          </p:txBody>
        </p:sp>
        <p:sp>
          <p:nvSpPr>
            <p:cNvPr id="4" name="TextBox 4"/>
            <p:cNvSpPr txBox="1"/>
            <p:nvPr/>
          </p:nvSpPr>
          <p:spPr>
            <a:xfrm>
              <a:off x="-2" y="3179285"/>
              <a:ext cx="8077201" cy="6772538"/>
            </a:xfrm>
            <a:prstGeom prst="rect">
              <a:avLst/>
            </a:prstGeom>
          </p:spPr>
          <p:txBody>
            <a:bodyPr wrap="square" lIns="0" tIns="0" rIns="0" bIns="0" rtlCol="0" anchor="t">
              <a:spAutoFit/>
            </a:bodyPr>
            <a:lstStyle/>
            <a:p>
              <a:pPr algn="just">
                <a:lnSpc>
                  <a:spcPct val="150000"/>
                </a:lnSpc>
              </a:pPr>
              <a:r>
                <a:rPr lang="en-US" sz="3200">
                  <a:solidFill>
                    <a:srgbClr val="1B1B1B"/>
                  </a:solidFill>
                  <a:latin typeface="Arial" pitchFamily="34" charset="0"/>
                  <a:cs typeface="Arial" pitchFamily="34" charset="0"/>
                </a:rPr>
                <a:t>L</a:t>
              </a:r>
              <a:r>
                <a:rPr lang="en-US" sz="3200" smtClean="0">
                  <a:solidFill>
                    <a:srgbClr val="1B1B1B"/>
                  </a:solidFill>
                  <a:latin typeface="Arial" pitchFamily="34" charset="0"/>
                  <a:cs typeface="Arial" pitchFamily="34" charset="0"/>
                </a:rPr>
                <a:t>àm </a:t>
              </a:r>
              <a:r>
                <a:rPr lang="en-US" sz="3200">
                  <a:solidFill>
                    <a:srgbClr val="1B1B1B"/>
                  </a:solidFill>
                  <a:latin typeface="Arial" pitchFamily="34" charset="0"/>
                  <a:cs typeface="Arial" pitchFamily="34" charset="0"/>
                </a:rPr>
                <a:t>việc cá nhân để </a:t>
              </a:r>
              <a:r>
                <a:rPr lang="en-US" sz="3200" smtClean="0">
                  <a:solidFill>
                    <a:srgbClr val="1B1B1B"/>
                  </a:solidFill>
                  <a:latin typeface="Arial" pitchFamily="34" charset="0"/>
                  <a:cs typeface="Arial" pitchFamily="34" charset="0"/>
                </a:rPr>
                <a:t>đề </a:t>
              </a:r>
              <a:r>
                <a:rPr lang="en-US" sz="3200">
                  <a:solidFill>
                    <a:srgbClr val="1B1B1B"/>
                  </a:solidFill>
                  <a:latin typeface="Arial" pitchFamily="34" charset="0"/>
                  <a:cs typeface="Arial" pitchFamily="34" charset="0"/>
                </a:rPr>
                <a:t>xuất những việc cần làm trong một buổi sinh hoạt chung với những người bạn hàng </a:t>
              </a:r>
              <a:r>
                <a:rPr lang="en-US" sz="3200" smtClean="0">
                  <a:solidFill>
                    <a:srgbClr val="1B1B1B"/>
                  </a:solidFill>
                  <a:latin typeface="Arial" pitchFamily="34" charset="0"/>
                  <a:cs typeface="Arial" pitchFamily="34" charset="0"/>
                </a:rPr>
                <a:t>xóm</a:t>
              </a:r>
            </a:p>
            <a:p>
              <a:pPr algn="just">
                <a:lnSpc>
                  <a:spcPct val="150000"/>
                </a:lnSpc>
              </a:pPr>
              <a:r>
                <a:rPr lang="en-US" sz="3200">
                  <a:solidFill>
                    <a:srgbClr val="1B1B1B"/>
                  </a:solidFill>
                  <a:latin typeface="Arial" pitchFamily="34" charset="0"/>
                  <a:cs typeface="Arial" pitchFamily="34" charset="0"/>
                </a:rPr>
                <a:t>V</a:t>
              </a:r>
              <a:r>
                <a:rPr lang="en-US" sz="3200" smtClean="0">
                  <a:solidFill>
                    <a:srgbClr val="1B1B1B"/>
                  </a:solidFill>
                  <a:latin typeface="Arial" pitchFamily="34" charset="0"/>
                  <a:cs typeface="Arial" pitchFamily="34" charset="0"/>
                </a:rPr>
                <a:t>í </a:t>
              </a:r>
              <a:r>
                <a:rPr lang="en-US" sz="3200">
                  <a:solidFill>
                    <a:srgbClr val="1B1B1B"/>
                  </a:solidFill>
                  <a:latin typeface="Arial" pitchFamily="34" charset="0"/>
                  <a:cs typeface="Arial" pitchFamily="34" charset="0"/>
                </a:rPr>
                <a:t>dụ: một buổi xem phim, một bữa liên hoan, một buổi xem biểu diễn văn nghệ,... </a:t>
              </a:r>
            </a:p>
          </p:txBody>
        </p:sp>
      </p:grpSp>
      <p:grpSp>
        <p:nvGrpSpPr>
          <p:cNvPr id="5" name="Group 5"/>
          <p:cNvGrpSpPr/>
          <p:nvPr/>
        </p:nvGrpSpPr>
        <p:grpSpPr>
          <a:xfrm>
            <a:off x="10090191" y="1044870"/>
            <a:ext cx="6834021" cy="983594"/>
            <a:chOff x="0" y="0"/>
            <a:chExt cx="16242987" cy="1248029"/>
          </a:xfrm>
        </p:grpSpPr>
        <p:sp>
          <p:nvSpPr>
            <p:cNvPr id="6" name="Freeform 6"/>
            <p:cNvSpPr/>
            <p:nvPr/>
          </p:nvSpPr>
          <p:spPr>
            <a:xfrm>
              <a:off x="0" y="0"/>
              <a:ext cx="16244258" cy="1248029"/>
            </a:xfrm>
            <a:custGeom>
              <a:avLst/>
              <a:gdLst/>
              <a:ahLst/>
              <a:cxnLst/>
              <a:rect l="l" t="t" r="r" b="b"/>
              <a:pathLst>
                <a:path w="16244258" h="1248029">
                  <a:moveTo>
                    <a:pt x="15690537" y="1248029"/>
                  </a:moveTo>
                  <a:lnTo>
                    <a:pt x="553720" y="1248029"/>
                  </a:lnTo>
                  <a:cubicBezTo>
                    <a:pt x="247650" y="1248029"/>
                    <a:pt x="0" y="968640"/>
                    <a:pt x="0" y="624744"/>
                  </a:cubicBezTo>
                  <a:cubicBezTo>
                    <a:pt x="0" y="279415"/>
                    <a:pt x="247650" y="0"/>
                    <a:pt x="553720" y="0"/>
                  </a:cubicBezTo>
                  <a:lnTo>
                    <a:pt x="15690537" y="0"/>
                  </a:lnTo>
                  <a:cubicBezTo>
                    <a:pt x="15996608" y="0"/>
                    <a:pt x="16244258" y="279415"/>
                    <a:pt x="16244258" y="624744"/>
                  </a:cubicBezTo>
                  <a:cubicBezTo>
                    <a:pt x="16242987" y="968640"/>
                    <a:pt x="15995337" y="1248029"/>
                    <a:pt x="15690537" y="1248029"/>
                  </a:cubicBezTo>
                  <a:close/>
                </a:path>
              </a:pathLst>
            </a:custGeom>
            <a:solidFill>
              <a:srgbClr val="F93F66"/>
            </a:solidFill>
          </p:spPr>
        </p:sp>
      </p:grpSp>
      <p:sp>
        <p:nvSpPr>
          <p:cNvPr id="7" name="TextBox 7"/>
          <p:cNvSpPr txBox="1"/>
          <p:nvPr/>
        </p:nvSpPr>
        <p:spPr>
          <a:xfrm>
            <a:off x="10411061" y="1409700"/>
            <a:ext cx="7906780" cy="414922"/>
          </a:xfrm>
          <a:prstGeom prst="rect">
            <a:avLst/>
          </a:prstGeom>
        </p:spPr>
        <p:txBody>
          <a:bodyPr lIns="0" tIns="0" rIns="0" bIns="0" rtlCol="0" anchor="t">
            <a:spAutoFit/>
          </a:bodyPr>
          <a:lstStyle/>
          <a:p>
            <a:pPr algn="just">
              <a:lnSpc>
                <a:spcPts val="3079"/>
              </a:lnSpc>
              <a:spcBef>
                <a:spcPct val="0"/>
              </a:spcBef>
            </a:pPr>
            <a:r>
              <a:rPr lang="en-US" sz="4000" smtClean="0">
                <a:solidFill>
                  <a:srgbClr val="FFFFFF"/>
                </a:solidFill>
                <a:latin typeface="Arial" pitchFamily="34" charset="0"/>
                <a:cs typeface="Arial" pitchFamily="34" charset="0"/>
              </a:rPr>
              <a:t>Thời gian tổ chức</a:t>
            </a:r>
            <a:endParaRPr lang="en-US" sz="4000">
              <a:solidFill>
                <a:srgbClr val="FFFFFF"/>
              </a:solidFill>
              <a:latin typeface="Arial" pitchFamily="34" charset="0"/>
              <a:cs typeface="Arial" pitchFamily="34" charset="0"/>
            </a:endParaRPr>
          </a:p>
        </p:txBody>
      </p:sp>
      <p:grpSp>
        <p:nvGrpSpPr>
          <p:cNvPr id="8" name="Group 8"/>
          <p:cNvGrpSpPr/>
          <p:nvPr/>
        </p:nvGrpSpPr>
        <p:grpSpPr>
          <a:xfrm>
            <a:off x="10090191" y="3203365"/>
            <a:ext cx="6834021" cy="983594"/>
            <a:chOff x="0" y="0"/>
            <a:chExt cx="16242987" cy="1248029"/>
          </a:xfrm>
        </p:grpSpPr>
        <p:sp>
          <p:nvSpPr>
            <p:cNvPr id="9" name="Freeform 9"/>
            <p:cNvSpPr/>
            <p:nvPr/>
          </p:nvSpPr>
          <p:spPr>
            <a:xfrm>
              <a:off x="0" y="0"/>
              <a:ext cx="16244258" cy="1248029"/>
            </a:xfrm>
            <a:custGeom>
              <a:avLst/>
              <a:gdLst/>
              <a:ahLst/>
              <a:cxnLst/>
              <a:rect l="l" t="t" r="r" b="b"/>
              <a:pathLst>
                <a:path w="16244258" h="1248029">
                  <a:moveTo>
                    <a:pt x="15690537" y="1248029"/>
                  </a:moveTo>
                  <a:lnTo>
                    <a:pt x="553720" y="1248029"/>
                  </a:lnTo>
                  <a:cubicBezTo>
                    <a:pt x="247650" y="1248029"/>
                    <a:pt x="0" y="968640"/>
                    <a:pt x="0" y="624744"/>
                  </a:cubicBezTo>
                  <a:cubicBezTo>
                    <a:pt x="0" y="279415"/>
                    <a:pt x="247650" y="0"/>
                    <a:pt x="553720" y="0"/>
                  </a:cubicBezTo>
                  <a:lnTo>
                    <a:pt x="15690537" y="0"/>
                  </a:lnTo>
                  <a:cubicBezTo>
                    <a:pt x="15996608" y="0"/>
                    <a:pt x="16244258" y="279415"/>
                    <a:pt x="16244258" y="624744"/>
                  </a:cubicBezTo>
                  <a:cubicBezTo>
                    <a:pt x="16242987" y="968640"/>
                    <a:pt x="15995337" y="1248029"/>
                    <a:pt x="15690537" y="1248029"/>
                  </a:cubicBezTo>
                  <a:close/>
                </a:path>
              </a:pathLst>
            </a:custGeom>
            <a:solidFill>
              <a:srgbClr val="F93F66"/>
            </a:solidFill>
          </p:spPr>
        </p:sp>
      </p:grpSp>
      <p:sp>
        <p:nvSpPr>
          <p:cNvPr id="10" name="TextBox 10"/>
          <p:cNvSpPr txBox="1"/>
          <p:nvPr/>
        </p:nvSpPr>
        <p:spPr>
          <a:xfrm>
            <a:off x="10411061" y="3543300"/>
            <a:ext cx="7906780" cy="414922"/>
          </a:xfrm>
          <a:prstGeom prst="rect">
            <a:avLst/>
          </a:prstGeom>
        </p:spPr>
        <p:txBody>
          <a:bodyPr lIns="0" tIns="0" rIns="0" bIns="0" rtlCol="0" anchor="t">
            <a:spAutoFit/>
          </a:bodyPr>
          <a:lstStyle/>
          <a:p>
            <a:pPr algn="just">
              <a:lnSpc>
                <a:spcPts val="3079"/>
              </a:lnSpc>
              <a:spcBef>
                <a:spcPct val="0"/>
              </a:spcBef>
            </a:pPr>
            <a:r>
              <a:rPr lang="en-US" sz="4000" smtClean="0">
                <a:solidFill>
                  <a:srgbClr val="FFFFFF"/>
                </a:solidFill>
                <a:latin typeface="Arial" pitchFamily="34" charset="0"/>
                <a:cs typeface="Arial" pitchFamily="34" charset="0"/>
              </a:rPr>
              <a:t>Địa điểm tổ chức</a:t>
            </a:r>
            <a:endParaRPr lang="en-US" sz="4000">
              <a:solidFill>
                <a:srgbClr val="FFFFFF"/>
              </a:solidFill>
              <a:latin typeface="Arial" pitchFamily="34" charset="0"/>
              <a:cs typeface="Arial" pitchFamily="34" charset="0"/>
            </a:endParaRPr>
          </a:p>
        </p:txBody>
      </p:sp>
      <p:grpSp>
        <p:nvGrpSpPr>
          <p:cNvPr id="11" name="Group 11"/>
          <p:cNvGrpSpPr/>
          <p:nvPr/>
        </p:nvGrpSpPr>
        <p:grpSpPr>
          <a:xfrm>
            <a:off x="10090191" y="5322759"/>
            <a:ext cx="6834021" cy="983594"/>
            <a:chOff x="0" y="0"/>
            <a:chExt cx="16242987" cy="1248029"/>
          </a:xfrm>
        </p:grpSpPr>
        <p:sp>
          <p:nvSpPr>
            <p:cNvPr id="12" name="Freeform 12"/>
            <p:cNvSpPr/>
            <p:nvPr/>
          </p:nvSpPr>
          <p:spPr>
            <a:xfrm>
              <a:off x="0" y="0"/>
              <a:ext cx="16244258" cy="1248029"/>
            </a:xfrm>
            <a:custGeom>
              <a:avLst/>
              <a:gdLst/>
              <a:ahLst/>
              <a:cxnLst/>
              <a:rect l="l" t="t" r="r" b="b"/>
              <a:pathLst>
                <a:path w="16244258" h="1248029">
                  <a:moveTo>
                    <a:pt x="15690537" y="1248029"/>
                  </a:moveTo>
                  <a:lnTo>
                    <a:pt x="553720" y="1248029"/>
                  </a:lnTo>
                  <a:cubicBezTo>
                    <a:pt x="247650" y="1248029"/>
                    <a:pt x="0" y="968640"/>
                    <a:pt x="0" y="624744"/>
                  </a:cubicBezTo>
                  <a:cubicBezTo>
                    <a:pt x="0" y="279415"/>
                    <a:pt x="247650" y="0"/>
                    <a:pt x="553720" y="0"/>
                  </a:cubicBezTo>
                  <a:lnTo>
                    <a:pt x="15690537" y="0"/>
                  </a:lnTo>
                  <a:cubicBezTo>
                    <a:pt x="15996608" y="0"/>
                    <a:pt x="16244258" y="279415"/>
                    <a:pt x="16244258" y="624744"/>
                  </a:cubicBezTo>
                  <a:cubicBezTo>
                    <a:pt x="16242987" y="968640"/>
                    <a:pt x="15995337" y="1248029"/>
                    <a:pt x="15690537" y="1248029"/>
                  </a:cubicBezTo>
                  <a:close/>
                </a:path>
              </a:pathLst>
            </a:custGeom>
            <a:solidFill>
              <a:srgbClr val="F93F66"/>
            </a:solidFill>
          </p:spPr>
        </p:sp>
      </p:grpSp>
      <p:sp>
        <p:nvSpPr>
          <p:cNvPr id="13" name="TextBox 13"/>
          <p:cNvSpPr txBox="1"/>
          <p:nvPr/>
        </p:nvSpPr>
        <p:spPr>
          <a:xfrm>
            <a:off x="10411061" y="5676900"/>
            <a:ext cx="7906780" cy="414922"/>
          </a:xfrm>
          <a:prstGeom prst="rect">
            <a:avLst/>
          </a:prstGeom>
        </p:spPr>
        <p:txBody>
          <a:bodyPr lIns="0" tIns="0" rIns="0" bIns="0" rtlCol="0" anchor="t">
            <a:spAutoFit/>
          </a:bodyPr>
          <a:lstStyle/>
          <a:p>
            <a:pPr algn="just">
              <a:lnSpc>
                <a:spcPts val="3079"/>
              </a:lnSpc>
              <a:spcBef>
                <a:spcPct val="0"/>
              </a:spcBef>
            </a:pPr>
            <a:r>
              <a:rPr lang="en-US" sz="4000" smtClean="0">
                <a:solidFill>
                  <a:srgbClr val="FFFFFF"/>
                </a:solidFill>
                <a:latin typeface="Arial" pitchFamily="34" charset="0"/>
                <a:cs typeface="Arial" pitchFamily="34" charset="0"/>
              </a:rPr>
              <a:t>Thành viên tham gia</a:t>
            </a:r>
            <a:endParaRPr lang="en-US" sz="4000">
              <a:solidFill>
                <a:srgbClr val="FFFFFF"/>
              </a:solidFill>
              <a:latin typeface="Arial" pitchFamily="34" charset="0"/>
              <a:cs typeface="Arial" pitchFamily="34" charset="0"/>
            </a:endParaRPr>
          </a:p>
        </p:txBody>
      </p:sp>
      <p:grpSp>
        <p:nvGrpSpPr>
          <p:cNvPr id="14" name="Group 14"/>
          <p:cNvGrpSpPr/>
          <p:nvPr/>
        </p:nvGrpSpPr>
        <p:grpSpPr>
          <a:xfrm>
            <a:off x="10090830" y="7662571"/>
            <a:ext cx="6834021" cy="983594"/>
            <a:chOff x="0" y="0"/>
            <a:chExt cx="16242987" cy="1248029"/>
          </a:xfrm>
        </p:grpSpPr>
        <p:sp>
          <p:nvSpPr>
            <p:cNvPr id="15" name="Freeform 15"/>
            <p:cNvSpPr/>
            <p:nvPr/>
          </p:nvSpPr>
          <p:spPr>
            <a:xfrm>
              <a:off x="0" y="0"/>
              <a:ext cx="16244258" cy="1248029"/>
            </a:xfrm>
            <a:custGeom>
              <a:avLst/>
              <a:gdLst/>
              <a:ahLst/>
              <a:cxnLst/>
              <a:rect l="l" t="t" r="r" b="b"/>
              <a:pathLst>
                <a:path w="16244258" h="1248029">
                  <a:moveTo>
                    <a:pt x="15690537" y="1248029"/>
                  </a:moveTo>
                  <a:lnTo>
                    <a:pt x="553720" y="1248029"/>
                  </a:lnTo>
                  <a:cubicBezTo>
                    <a:pt x="247650" y="1248029"/>
                    <a:pt x="0" y="968640"/>
                    <a:pt x="0" y="624744"/>
                  </a:cubicBezTo>
                  <a:cubicBezTo>
                    <a:pt x="0" y="279415"/>
                    <a:pt x="247650" y="0"/>
                    <a:pt x="553720" y="0"/>
                  </a:cubicBezTo>
                  <a:lnTo>
                    <a:pt x="15690537" y="0"/>
                  </a:lnTo>
                  <a:cubicBezTo>
                    <a:pt x="15996608" y="0"/>
                    <a:pt x="16244258" y="279415"/>
                    <a:pt x="16244258" y="624744"/>
                  </a:cubicBezTo>
                  <a:cubicBezTo>
                    <a:pt x="16242987" y="968640"/>
                    <a:pt x="15995337" y="1248029"/>
                    <a:pt x="15690537" y="1248029"/>
                  </a:cubicBezTo>
                  <a:close/>
                </a:path>
              </a:pathLst>
            </a:custGeom>
            <a:solidFill>
              <a:srgbClr val="F93F66"/>
            </a:solidFill>
          </p:spPr>
        </p:sp>
      </p:grpSp>
      <p:sp>
        <p:nvSpPr>
          <p:cNvPr id="16" name="TextBox 16"/>
          <p:cNvSpPr txBox="1"/>
          <p:nvPr/>
        </p:nvSpPr>
        <p:spPr>
          <a:xfrm>
            <a:off x="10411700" y="7962900"/>
            <a:ext cx="7906780" cy="414922"/>
          </a:xfrm>
          <a:prstGeom prst="rect">
            <a:avLst/>
          </a:prstGeom>
        </p:spPr>
        <p:txBody>
          <a:bodyPr lIns="0" tIns="0" rIns="0" bIns="0" rtlCol="0" anchor="t">
            <a:spAutoFit/>
          </a:bodyPr>
          <a:lstStyle/>
          <a:p>
            <a:pPr algn="just">
              <a:lnSpc>
                <a:spcPts val="3079"/>
              </a:lnSpc>
              <a:spcBef>
                <a:spcPct val="0"/>
              </a:spcBef>
            </a:pPr>
            <a:r>
              <a:rPr lang="en-US" sz="4000" smtClean="0">
                <a:solidFill>
                  <a:srgbClr val="FFFFFF"/>
                </a:solidFill>
                <a:latin typeface="Arial" pitchFamily="34" charset="0"/>
                <a:cs typeface="Arial" pitchFamily="34" charset="0"/>
              </a:rPr>
              <a:t>Nội dung buổi sinh hoạt.</a:t>
            </a:r>
            <a:endParaRPr lang="en-US" sz="4000">
              <a:solidFill>
                <a:srgbClr val="FFFFFF"/>
              </a:solidFill>
              <a:latin typeface="Arial" pitchFamily="34" charset="0"/>
              <a:cs typeface="Arial" pitchFamily="34" charset="0"/>
            </a:endParaRPr>
          </a:p>
        </p:txBody>
      </p:sp>
      <p:grpSp>
        <p:nvGrpSpPr>
          <p:cNvPr id="17" name="Group 12"/>
          <p:cNvGrpSpPr/>
          <p:nvPr/>
        </p:nvGrpSpPr>
        <p:grpSpPr>
          <a:xfrm>
            <a:off x="8490744" y="7420765"/>
            <a:ext cx="1226386" cy="1226386"/>
            <a:chOff x="0" y="0"/>
            <a:chExt cx="1635181" cy="1635181"/>
          </a:xfrm>
        </p:grpSpPr>
        <p:grpSp>
          <p:nvGrpSpPr>
            <p:cNvPr id="18" name="Group 13"/>
            <p:cNvGrpSpPr/>
            <p:nvPr/>
          </p:nvGrpSpPr>
          <p:grpSpPr>
            <a:xfrm>
              <a:off x="0" y="0"/>
              <a:ext cx="1635181" cy="1635181"/>
              <a:chOff x="0" y="0"/>
              <a:chExt cx="6350000" cy="6350000"/>
            </a:xfrm>
          </p:grpSpPr>
          <p:sp>
            <p:nvSpPr>
              <p:cNvPr id="20"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19"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5766" y="462511"/>
              <a:ext cx="623650" cy="710160"/>
            </a:xfrm>
            <a:prstGeom prst="rect">
              <a:avLst/>
            </a:prstGeom>
          </p:spPr>
        </p:pic>
      </p:grpSp>
      <p:grpSp>
        <p:nvGrpSpPr>
          <p:cNvPr id="21" name="Group 16"/>
          <p:cNvGrpSpPr/>
          <p:nvPr/>
        </p:nvGrpSpPr>
        <p:grpSpPr>
          <a:xfrm>
            <a:off x="8403877" y="5223362"/>
            <a:ext cx="1226386" cy="1226386"/>
            <a:chOff x="0" y="0"/>
            <a:chExt cx="1635181" cy="1635181"/>
          </a:xfrm>
        </p:grpSpPr>
        <p:grpSp>
          <p:nvGrpSpPr>
            <p:cNvPr id="22" name="Group 17"/>
            <p:cNvGrpSpPr/>
            <p:nvPr/>
          </p:nvGrpSpPr>
          <p:grpSpPr>
            <a:xfrm>
              <a:off x="0" y="0"/>
              <a:ext cx="1635181" cy="1635181"/>
              <a:chOff x="0" y="0"/>
              <a:chExt cx="6350000" cy="6350000"/>
            </a:xfrm>
          </p:grpSpPr>
          <p:sp>
            <p:nvSpPr>
              <p:cNvPr id="24"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23"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1715" y="551715"/>
              <a:ext cx="531751" cy="531751"/>
            </a:xfrm>
            <a:prstGeom prst="rect">
              <a:avLst/>
            </a:prstGeom>
          </p:spPr>
        </p:pic>
      </p:grpSp>
      <p:grpSp>
        <p:nvGrpSpPr>
          <p:cNvPr id="25" name="Group 20"/>
          <p:cNvGrpSpPr/>
          <p:nvPr/>
        </p:nvGrpSpPr>
        <p:grpSpPr>
          <a:xfrm>
            <a:off x="8212472" y="1000923"/>
            <a:ext cx="1226386" cy="1226386"/>
            <a:chOff x="0" y="0"/>
            <a:chExt cx="1635181" cy="1635181"/>
          </a:xfrm>
        </p:grpSpPr>
        <p:grpSp>
          <p:nvGrpSpPr>
            <p:cNvPr id="26" name="Group 21"/>
            <p:cNvGrpSpPr/>
            <p:nvPr/>
          </p:nvGrpSpPr>
          <p:grpSpPr>
            <a:xfrm>
              <a:off x="0" y="0"/>
              <a:ext cx="1635181" cy="1635181"/>
              <a:chOff x="0" y="0"/>
              <a:chExt cx="6350000" cy="6350000"/>
            </a:xfrm>
          </p:grpSpPr>
          <p:sp>
            <p:nvSpPr>
              <p:cNvPr id="28"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27"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2383" y="498582"/>
              <a:ext cx="510414" cy="638018"/>
            </a:xfrm>
            <a:prstGeom prst="rect">
              <a:avLst/>
            </a:prstGeom>
          </p:spPr>
        </p:pic>
      </p:grpSp>
      <p:pic>
        <p:nvPicPr>
          <p:cNvPr id="29"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90744" y="3111109"/>
            <a:ext cx="945378" cy="1076518"/>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8065" y="1028700"/>
            <a:ext cx="4597535" cy="1143000"/>
            <a:chOff x="0" y="0"/>
            <a:chExt cx="8602494" cy="1095994"/>
          </a:xfrm>
        </p:grpSpPr>
        <p:grpSp>
          <p:nvGrpSpPr>
            <p:cNvPr id="3" name="Group 3"/>
            <p:cNvGrpSpPr/>
            <p:nvPr/>
          </p:nvGrpSpPr>
          <p:grpSpPr>
            <a:xfrm>
              <a:off x="0" y="0"/>
              <a:ext cx="8602494" cy="1095994"/>
              <a:chOff x="0" y="0"/>
              <a:chExt cx="9771178" cy="1244889"/>
            </a:xfrm>
          </p:grpSpPr>
          <p:sp>
            <p:nvSpPr>
              <p:cNvPr id="4" name="Freeform 4"/>
              <p:cNvSpPr/>
              <p:nvPr/>
            </p:nvSpPr>
            <p:spPr>
              <a:xfrm>
                <a:off x="0" y="0"/>
                <a:ext cx="9772449" cy="1244889"/>
              </a:xfrm>
              <a:custGeom>
                <a:avLst/>
                <a:gdLst/>
                <a:ahLst/>
                <a:cxnLst/>
                <a:rect l="l" t="t" r="r" b="b"/>
                <a:pathLst>
                  <a:path w="9772449" h="1244889">
                    <a:moveTo>
                      <a:pt x="9218729" y="1244889"/>
                    </a:moveTo>
                    <a:lnTo>
                      <a:pt x="553720" y="1244889"/>
                    </a:lnTo>
                    <a:cubicBezTo>
                      <a:pt x="247650" y="1244889"/>
                      <a:pt x="0" y="966203"/>
                      <a:pt x="0" y="623172"/>
                    </a:cubicBezTo>
                    <a:cubicBezTo>
                      <a:pt x="0" y="278712"/>
                      <a:pt x="247650" y="0"/>
                      <a:pt x="553720" y="0"/>
                    </a:cubicBezTo>
                    <a:lnTo>
                      <a:pt x="9218729" y="0"/>
                    </a:lnTo>
                    <a:cubicBezTo>
                      <a:pt x="9524798" y="0"/>
                      <a:pt x="9772448" y="278712"/>
                      <a:pt x="9772448" y="623172"/>
                    </a:cubicBezTo>
                    <a:cubicBezTo>
                      <a:pt x="9771178" y="966203"/>
                      <a:pt x="9523528" y="1244889"/>
                      <a:pt x="9218729" y="1244889"/>
                    </a:cubicBezTo>
                    <a:close/>
                  </a:path>
                </a:pathLst>
              </a:custGeom>
              <a:solidFill>
                <a:srgbClr val="F93F66"/>
              </a:solidFill>
            </p:spPr>
          </p:sp>
        </p:grpSp>
        <p:sp>
          <p:nvSpPr>
            <p:cNvPr id="5" name="TextBox 5"/>
            <p:cNvSpPr txBox="1"/>
            <p:nvPr/>
          </p:nvSpPr>
          <p:spPr>
            <a:xfrm>
              <a:off x="336283" y="107056"/>
              <a:ext cx="7929927" cy="775980"/>
            </a:xfrm>
            <a:prstGeom prst="rect">
              <a:avLst/>
            </a:prstGeom>
          </p:spPr>
          <p:txBody>
            <a:bodyPr lIns="0" tIns="0" rIns="0" bIns="0" rtlCol="0" anchor="t">
              <a:spAutoFit/>
            </a:bodyPr>
            <a:lstStyle/>
            <a:p>
              <a:pPr algn="ctr">
                <a:lnSpc>
                  <a:spcPct val="150000"/>
                </a:lnSpc>
                <a:spcBef>
                  <a:spcPct val="0"/>
                </a:spcBef>
              </a:pPr>
              <a:r>
                <a:rPr lang="en-US" sz="4000" b="1">
                  <a:solidFill>
                    <a:srgbClr val="FFFFFF"/>
                  </a:solidFill>
                  <a:latin typeface="Arial" pitchFamily="34" charset="0"/>
                  <a:cs typeface="Arial" pitchFamily="34" charset="0"/>
                </a:rPr>
                <a:t>VẬN DỤNG</a:t>
              </a:r>
            </a:p>
          </p:txBody>
        </p:sp>
      </p:grpSp>
      <p:pic>
        <p:nvPicPr>
          <p:cNvPr id="6" name="Picture 6"/>
          <p:cNvPicPr>
            <a:picLocks noChangeAspect="1"/>
          </p:cNvPicPr>
          <p:nvPr/>
        </p:nvPicPr>
        <p:blipFill>
          <a:blip r:embed="rId2"/>
          <a:srcRect b="5434"/>
          <a:stretch>
            <a:fillRect/>
          </a:stretch>
        </p:blipFill>
        <p:spPr>
          <a:xfrm>
            <a:off x="1922870" y="4893036"/>
            <a:ext cx="6938793" cy="4309690"/>
          </a:xfrm>
          <a:prstGeom prst="rect">
            <a:avLst/>
          </a:prstGeom>
        </p:spPr>
      </p:pic>
      <p:pic>
        <p:nvPicPr>
          <p:cNvPr id="7" name="Picture 7"/>
          <p:cNvPicPr>
            <a:picLocks noChangeAspect="1"/>
          </p:cNvPicPr>
          <p:nvPr/>
        </p:nvPicPr>
        <p:blipFill>
          <a:blip r:embed="rId3"/>
          <a:srcRect/>
          <a:stretch>
            <a:fillRect/>
          </a:stretch>
        </p:blipFill>
        <p:spPr>
          <a:xfrm>
            <a:off x="9921587" y="4893036"/>
            <a:ext cx="6434220" cy="4309690"/>
          </a:xfrm>
          <a:prstGeom prst="rect">
            <a:avLst/>
          </a:prstGeom>
        </p:spPr>
      </p:pic>
      <p:sp>
        <p:nvSpPr>
          <p:cNvPr id="8" name="TextBox 8"/>
          <p:cNvSpPr txBox="1"/>
          <p:nvPr/>
        </p:nvSpPr>
        <p:spPr>
          <a:xfrm>
            <a:off x="10164975" y="3115136"/>
            <a:ext cx="5947445" cy="647421"/>
          </a:xfrm>
          <a:prstGeom prst="rect">
            <a:avLst/>
          </a:prstGeom>
        </p:spPr>
        <p:txBody>
          <a:bodyPr lIns="0" tIns="0" rIns="0" bIns="0" rtlCol="0" anchor="t">
            <a:spAutoFit/>
          </a:bodyPr>
          <a:lstStyle/>
          <a:p>
            <a:pPr algn="just">
              <a:lnSpc>
                <a:spcPct val="150000"/>
              </a:lnSpc>
              <a:spcBef>
                <a:spcPct val="0"/>
              </a:spcBef>
            </a:pPr>
            <a:r>
              <a:rPr lang="en-US" sz="3200">
                <a:solidFill>
                  <a:srgbClr val="FFFFFF"/>
                </a:solidFill>
                <a:latin typeface="Arial" pitchFamily="34" charset="0"/>
                <a:cs typeface="Arial" pitchFamily="34" charset="0"/>
              </a:rPr>
              <a:t>Đối thủ cạnh tranh gián tiếp</a:t>
            </a:r>
          </a:p>
        </p:txBody>
      </p:sp>
      <p:sp>
        <p:nvSpPr>
          <p:cNvPr id="9" name="TextBox 9"/>
          <p:cNvSpPr txBox="1"/>
          <p:nvPr/>
        </p:nvSpPr>
        <p:spPr>
          <a:xfrm>
            <a:off x="1629195" y="2515516"/>
            <a:ext cx="14464937" cy="1846659"/>
          </a:xfrm>
          <a:prstGeom prst="rect">
            <a:avLst/>
          </a:prstGeom>
        </p:spPr>
        <p:txBody>
          <a:bodyPr wrap="square" lIns="0" tIns="0" rIns="0" bIns="0" rtlCol="0" anchor="t">
            <a:spAutoFit/>
          </a:bodyPr>
          <a:lstStyle/>
          <a:p>
            <a:pPr algn="ctr">
              <a:lnSpc>
                <a:spcPct val="150000"/>
              </a:lnSpc>
            </a:pPr>
            <a:r>
              <a:rPr lang="en-US" sz="4000" b="1">
                <a:solidFill>
                  <a:srgbClr val="000000"/>
                </a:solidFill>
                <a:latin typeface="Arial" pitchFamily="34" charset="0"/>
                <a:cs typeface="Arial" pitchFamily="34" charset="0"/>
              </a:rPr>
              <a:t>Thực hiện kế hoạch hoạt động chung cùng với những người bạn hàng xóm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479716" y="2857500"/>
            <a:ext cx="13407817" cy="5968493"/>
          </a:xfrm>
          <a:prstGeom prst="rect">
            <a:avLst/>
          </a:prstGeom>
        </p:spPr>
        <p:txBody>
          <a:bodyPr lIns="0" tIns="0" rIns="0" bIns="0" rtlCol="0" anchor="t">
            <a:spAutoFit/>
          </a:bodyPr>
          <a:lstStyle/>
          <a:p>
            <a:pPr algn="just">
              <a:lnSpc>
                <a:spcPct val="150000"/>
              </a:lnSpc>
            </a:pPr>
            <a:r>
              <a:rPr lang="en-US" sz="4400" spc="-60">
                <a:solidFill>
                  <a:srgbClr val="FFFFFF"/>
                </a:solidFill>
                <a:latin typeface="Arial" pitchFamily="34" charset="0"/>
                <a:cs typeface="Arial" pitchFamily="34" charset="0"/>
              </a:rPr>
              <a:t>Tổ chức và tham gia buổi sinh hoạt chung với các bạn hàng xóm giúp chúng ta thiết lập và mở rộng được mối quan hệ thân thiện trong cộng đồng. Không những vậy, đây còn là cơ hội để chúng ta rèn luyện năng lực giao tiếp, hợp tác, tự chủ, tự tin và phẩm chất nhân ái trách nhiệm với cộng đồng</a:t>
            </a:r>
            <a:r>
              <a:rPr lang="en-US" sz="4400" spc="-60" smtClean="0">
                <a:solidFill>
                  <a:srgbClr val="FFFFFF"/>
                </a:solidFill>
                <a:latin typeface="Arial" pitchFamily="34" charset="0"/>
                <a:cs typeface="Arial" pitchFamily="34" charset="0"/>
              </a:rPr>
              <a:t>.</a:t>
            </a:r>
            <a:endParaRPr lang="en-US" sz="4400" spc="-60">
              <a:solidFill>
                <a:srgbClr val="FFFFFF"/>
              </a:solidFill>
              <a:latin typeface="Arial" pitchFamily="34" charset="0"/>
              <a:cs typeface="Arial" pitchFamily="34" charset="0"/>
            </a:endParaRPr>
          </a:p>
        </p:txBody>
      </p:sp>
      <p:sp>
        <p:nvSpPr>
          <p:cNvPr id="3" name="Rectangle 2"/>
          <p:cNvSpPr/>
          <p:nvPr/>
        </p:nvSpPr>
        <p:spPr>
          <a:xfrm>
            <a:off x="6629400" y="1104900"/>
            <a:ext cx="4038600" cy="990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chemeClr val="tx1"/>
                </a:solidFill>
                <a:latin typeface="Arial" pitchFamily="34" charset="0"/>
                <a:cs typeface="Arial" pitchFamily="34" charset="0"/>
              </a:rPr>
              <a:t>KẾT LUẬN</a:t>
            </a:r>
            <a:endParaRPr lang="vi-VN" sz="4800" b="1">
              <a:solidFill>
                <a:schemeClr val="tx1"/>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383533" y="1213105"/>
            <a:ext cx="9520933" cy="1000530"/>
          </a:xfrm>
          <a:prstGeom prst="rect">
            <a:avLst/>
          </a:prstGeom>
        </p:spPr>
        <p:txBody>
          <a:bodyPr lIns="0" tIns="0" rIns="0" bIns="0" rtlCol="0" anchor="t">
            <a:spAutoFit/>
          </a:bodyPr>
          <a:lstStyle/>
          <a:p>
            <a:pPr algn="ctr">
              <a:lnSpc>
                <a:spcPts val="8360"/>
              </a:lnSpc>
            </a:pPr>
            <a:r>
              <a:rPr lang="en-US" sz="6600" b="1" spc="-75">
                <a:solidFill>
                  <a:srgbClr val="FFFFFF"/>
                </a:solidFill>
                <a:latin typeface="Arial" pitchFamily="34" charset="0"/>
                <a:cs typeface="Arial" pitchFamily="34" charset="0"/>
              </a:rPr>
              <a:t>HƯỚNG DẪN VỀ NHÀ</a:t>
            </a:r>
          </a:p>
        </p:txBody>
      </p:sp>
      <p:grpSp>
        <p:nvGrpSpPr>
          <p:cNvPr id="3" name="Group 3"/>
          <p:cNvGrpSpPr/>
          <p:nvPr/>
        </p:nvGrpSpPr>
        <p:grpSpPr>
          <a:xfrm>
            <a:off x="5181600" y="3113807"/>
            <a:ext cx="9960366" cy="1468586"/>
            <a:chOff x="0" y="0"/>
            <a:chExt cx="13860106" cy="1248029"/>
          </a:xfrm>
        </p:grpSpPr>
        <p:sp>
          <p:nvSpPr>
            <p:cNvPr id="4" name="Freeform 4"/>
            <p:cNvSpPr/>
            <p:nvPr/>
          </p:nvSpPr>
          <p:spPr>
            <a:xfrm>
              <a:off x="0" y="0"/>
              <a:ext cx="13861376" cy="1248029"/>
            </a:xfrm>
            <a:custGeom>
              <a:avLst/>
              <a:gdLst/>
              <a:ahLst/>
              <a:cxnLst/>
              <a:rect l="l" t="t" r="r" b="b"/>
              <a:pathLst>
                <a:path w="13861376" h="1248029">
                  <a:moveTo>
                    <a:pt x="13307656" y="1248029"/>
                  </a:moveTo>
                  <a:lnTo>
                    <a:pt x="553720" y="1248029"/>
                  </a:lnTo>
                  <a:cubicBezTo>
                    <a:pt x="247650" y="1248029"/>
                    <a:pt x="0" y="968640"/>
                    <a:pt x="0" y="624744"/>
                  </a:cubicBezTo>
                  <a:cubicBezTo>
                    <a:pt x="0" y="279415"/>
                    <a:pt x="247650" y="0"/>
                    <a:pt x="553720" y="0"/>
                  </a:cubicBezTo>
                  <a:lnTo>
                    <a:pt x="13307656" y="0"/>
                  </a:lnTo>
                  <a:cubicBezTo>
                    <a:pt x="13613726" y="0"/>
                    <a:pt x="13861376" y="279415"/>
                    <a:pt x="13861376" y="624744"/>
                  </a:cubicBezTo>
                  <a:cubicBezTo>
                    <a:pt x="13860106" y="968640"/>
                    <a:pt x="13612456" y="1248029"/>
                    <a:pt x="13307656" y="1248029"/>
                  </a:cubicBezTo>
                  <a:close/>
                </a:path>
              </a:pathLst>
            </a:custGeom>
            <a:solidFill>
              <a:srgbClr val="FFFFFF"/>
            </a:solidFill>
          </p:spPr>
        </p:sp>
      </p:grpSp>
      <p:grpSp>
        <p:nvGrpSpPr>
          <p:cNvPr id="6" name="Group 6"/>
          <p:cNvGrpSpPr/>
          <p:nvPr/>
        </p:nvGrpSpPr>
        <p:grpSpPr>
          <a:xfrm>
            <a:off x="5355834" y="5295900"/>
            <a:ext cx="9960366" cy="1468586"/>
            <a:chOff x="0" y="0"/>
            <a:chExt cx="13860106" cy="1248029"/>
          </a:xfrm>
        </p:grpSpPr>
        <p:sp>
          <p:nvSpPr>
            <p:cNvPr id="7" name="Freeform 7"/>
            <p:cNvSpPr/>
            <p:nvPr/>
          </p:nvSpPr>
          <p:spPr>
            <a:xfrm>
              <a:off x="0" y="0"/>
              <a:ext cx="13861376" cy="1248029"/>
            </a:xfrm>
            <a:custGeom>
              <a:avLst/>
              <a:gdLst/>
              <a:ahLst/>
              <a:cxnLst/>
              <a:rect l="l" t="t" r="r" b="b"/>
              <a:pathLst>
                <a:path w="13861376" h="1248029">
                  <a:moveTo>
                    <a:pt x="13307656" y="1248029"/>
                  </a:moveTo>
                  <a:lnTo>
                    <a:pt x="553720" y="1248029"/>
                  </a:lnTo>
                  <a:cubicBezTo>
                    <a:pt x="247650" y="1248029"/>
                    <a:pt x="0" y="968640"/>
                    <a:pt x="0" y="624744"/>
                  </a:cubicBezTo>
                  <a:cubicBezTo>
                    <a:pt x="0" y="279415"/>
                    <a:pt x="247650" y="0"/>
                    <a:pt x="553720" y="0"/>
                  </a:cubicBezTo>
                  <a:lnTo>
                    <a:pt x="13307656" y="0"/>
                  </a:lnTo>
                  <a:cubicBezTo>
                    <a:pt x="13613726" y="0"/>
                    <a:pt x="13861376" y="279415"/>
                    <a:pt x="13861376" y="624744"/>
                  </a:cubicBezTo>
                  <a:cubicBezTo>
                    <a:pt x="13860106" y="968640"/>
                    <a:pt x="13612456" y="1248029"/>
                    <a:pt x="13307656" y="1248029"/>
                  </a:cubicBezTo>
                  <a:close/>
                </a:path>
              </a:pathLst>
            </a:custGeom>
            <a:solidFill>
              <a:srgbClr val="FFFFFF"/>
            </a:solidFill>
          </p:spPr>
        </p:sp>
      </p:grpSp>
      <p:grpSp>
        <p:nvGrpSpPr>
          <p:cNvPr id="9" name="Group 9"/>
          <p:cNvGrpSpPr/>
          <p:nvPr/>
        </p:nvGrpSpPr>
        <p:grpSpPr>
          <a:xfrm>
            <a:off x="5439647" y="7505700"/>
            <a:ext cx="9960366" cy="2031325"/>
            <a:chOff x="0" y="0"/>
            <a:chExt cx="13860106" cy="1248029"/>
          </a:xfrm>
        </p:grpSpPr>
        <p:sp>
          <p:nvSpPr>
            <p:cNvPr id="10" name="Freeform 10"/>
            <p:cNvSpPr/>
            <p:nvPr/>
          </p:nvSpPr>
          <p:spPr>
            <a:xfrm>
              <a:off x="0" y="0"/>
              <a:ext cx="13861376" cy="1248029"/>
            </a:xfrm>
            <a:custGeom>
              <a:avLst/>
              <a:gdLst/>
              <a:ahLst/>
              <a:cxnLst/>
              <a:rect l="l" t="t" r="r" b="b"/>
              <a:pathLst>
                <a:path w="13861376" h="1248029">
                  <a:moveTo>
                    <a:pt x="13307656" y="1248029"/>
                  </a:moveTo>
                  <a:lnTo>
                    <a:pt x="553720" y="1248029"/>
                  </a:lnTo>
                  <a:cubicBezTo>
                    <a:pt x="247650" y="1248029"/>
                    <a:pt x="0" y="968640"/>
                    <a:pt x="0" y="624744"/>
                  </a:cubicBezTo>
                  <a:cubicBezTo>
                    <a:pt x="0" y="279415"/>
                    <a:pt x="247650" y="0"/>
                    <a:pt x="553720" y="0"/>
                  </a:cubicBezTo>
                  <a:lnTo>
                    <a:pt x="13307656" y="0"/>
                  </a:lnTo>
                  <a:cubicBezTo>
                    <a:pt x="13613726" y="0"/>
                    <a:pt x="13861376" y="279415"/>
                    <a:pt x="13861376" y="624744"/>
                  </a:cubicBezTo>
                  <a:cubicBezTo>
                    <a:pt x="13860106" y="968640"/>
                    <a:pt x="13612456" y="1248029"/>
                    <a:pt x="13307656" y="1248029"/>
                  </a:cubicBezTo>
                  <a:close/>
                </a:path>
              </a:pathLst>
            </a:custGeom>
            <a:solidFill>
              <a:srgbClr val="FFFFFF"/>
            </a:solidFill>
          </p:spPr>
        </p:sp>
      </p:grpSp>
      <p:sp>
        <p:nvSpPr>
          <p:cNvPr id="21" name="TextBox 8"/>
          <p:cNvSpPr txBox="1"/>
          <p:nvPr/>
        </p:nvSpPr>
        <p:spPr>
          <a:xfrm>
            <a:off x="5907533" y="3294099"/>
            <a:ext cx="5808169" cy="890180"/>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Ôn tập lại bài học</a:t>
            </a:r>
          </a:p>
        </p:txBody>
      </p:sp>
      <p:sp>
        <p:nvSpPr>
          <p:cNvPr id="22" name="TextBox 9"/>
          <p:cNvSpPr txBox="1"/>
          <p:nvPr/>
        </p:nvSpPr>
        <p:spPr>
          <a:xfrm>
            <a:off x="5907532" y="5423237"/>
            <a:ext cx="8817863" cy="1015663"/>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Chia sẻ lại bài học cho gia </a:t>
            </a:r>
            <a:r>
              <a:rPr lang="en-US" sz="4400" smtClean="0">
                <a:latin typeface="Arial" pitchFamily="34" charset="0"/>
                <a:cs typeface="Arial" pitchFamily="34" charset="0"/>
              </a:rPr>
              <a:t>đình</a:t>
            </a:r>
            <a:endParaRPr lang="en-US" sz="4400">
              <a:latin typeface="Arial" pitchFamily="34" charset="0"/>
              <a:cs typeface="Arial" pitchFamily="34" charset="0"/>
            </a:endParaRPr>
          </a:p>
        </p:txBody>
      </p:sp>
      <p:sp>
        <p:nvSpPr>
          <p:cNvPr id="23" name="TextBox 10"/>
          <p:cNvSpPr txBox="1"/>
          <p:nvPr/>
        </p:nvSpPr>
        <p:spPr>
          <a:xfrm>
            <a:off x="5836811" y="7569446"/>
            <a:ext cx="9306068" cy="2031325"/>
          </a:xfrm>
          <a:prstGeom prst="rect">
            <a:avLst/>
          </a:prstGeom>
        </p:spPr>
        <p:txBody>
          <a:bodyPr wrap="square" lIns="0" tIns="0" rIns="0" bIns="0" rtlCol="0" anchor="t">
            <a:spAutoFit/>
          </a:bodyPr>
          <a:lstStyle/>
          <a:p>
            <a:pPr algn="just">
              <a:lnSpc>
                <a:spcPct val="150000"/>
              </a:lnSpc>
              <a:spcBef>
                <a:spcPct val="0"/>
              </a:spcBef>
            </a:pPr>
            <a:r>
              <a:rPr lang="en-US" sz="4400">
                <a:latin typeface="Arial" pitchFamily="34" charset="0"/>
                <a:cs typeface="Arial" pitchFamily="34" charset="0"/>
              </a:rPr>
              <a:t>Chuẩn bị tiết học </a:t>
            </a:r>
            <a:r>
              <a:rPr lang="en-US" sz="4400" smtClean="0">
                <a:latin typeface="Arial" pitchFamily="34" charset="0"/>
                <a:cs typeface="Arial" pitchFamily="34" charset="0"/>
              </a:rPr>
              <a:t>sau: </a:t>
            </a:r>
            <a:r>
              <a:rPr lang="en-US" sz="4400" smtClean="0">
                <a:latin typeface="Arial" pitchFamily="34" charset="0"/>
                <a:cs typeface="Arial" pitchFamily="34" charset="0"/>
              </a:rPr>
              <a:t>Em tham gia hoạt động thiện nguyện</a:t>
            </a:r>
            <a:endParaRPr lang="en-US" sz="4400">
              <a:latin typeface="Arial" pitchFamily="34" charset="0"/>
              <a:cs typeface="Arial" pitchFamily="34" charset="0"/>
            </a:endParaRPr>
          </a:p>
        </p:txBody>
      </p:sp>
      <p:grpSp>
        <p:nvGrpSpPr>
          <p:cNvPr id="24" name="Group 2"/>
          <p:cNvGrpSpPr/>
          <p:nvPr/>
        </p:nvGrpSpPr>
        <p:grpSpPr>
          <a:xfrm>
            <a:off x="3385820" y="5592560"/>
            <a:ext cx="1456729" cy="1425198"/>
            <a:chOff x="0" y="0"/>
            <a:chExt cx="1386216" cy="1386216"/>
          </a:xfrm>
        </p:grpSpPr>
        <p:grpSp>
          <p:nvGrpSpPr>
            <p:cNvPr id="25" name="Group 3"/>
            <p:cNvGrpSpPr>
              <a:grpSpLocks noChangeAspect="1"/>
            </p:cNvGrpSpPr>
            <p:nvPr/>
          </p:nvGrpSpPr>
          <p:grpSpPr>
            <a:xfrm>
              <a:off x="0" y="0"/>
              <a:ext cx="1386216" cy="1386216"/>
              <a:chOff x="0" y="0"/>
              <a:chExt cx="6355080" cy="6355080"/>
            </a:xfrm>
          </p:grpSpPr>
          <p:sp>
            <p:nvSpPr>
              <p:cNvPr id="27"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2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46872" y="455379"/>
              <a:ext cx="492472" cy="475459"/>
            </a:xfrm>
            <a:prstGeom prst="rect">
              <a:avLst/>
            </a:prstGeom>
          </p:spPr>
        </p:pic>
      </p:grpSp>
      <p:grpSp>
        <p:nvGrpSpPr>
          <p:cNvPr id="28" name="Group 6"/>
          <p:cNvGrpSpPr/>
          <p:nvPr/>
        </p:nvGrpSpPr>
        <p:grpSpPr>
          <a:xfrm>
            <a:off x="3343870" y="3299855"/>
            <a:ext cx="1456729" cy="1425198"/>
            <a:chOff x="0" y="0"/>
            <a:chExt cx="1386216" cy="1386216"/>
          </a:xfrm>
        </p:grpSpPr>
        <p:grpSp>
          <p:nvGrpSpPr>
            <p:cNvPr id="29" name="Group 7"/>
            <p:cNvGrpSpPr>
              <a:grpSpLocks noChangeAspect="1"/>
            </p:cNvGrpSpPr>
            <p:nvPr/>
          </p:nvGrpSpPr>
          <p:grpSpPr>
            <a:xfrm>
              <a:off x="0" y="0"/>
              <a:ext cx="1386216" cy="1386216"/>
              <a:chOff x="0" y="0"/>
              <a:chExt cx="6355080" cy="6355080"/>
            </a:xfrm>
          </p:grpSpPr>
          <p:sp>
            <p:nvSpPr>
              <p:cNvPr id="31"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30"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3441" y="370987"/>
              <a:ext cx="566934" cy="644243"/>
            </a:xfrm>
            <a:prstGeom prst="rect">
              <a:avLst/>
            </a:prstGeom>
          </p:spPr>
        </p:pic>
      </p:grpSp>
      <p:grpSp>
        <p:nvGrpSpPr>
          <p:cNvPr id="32" name="Group 10"/>
          <p:cNvGrpSpPr/>
          <p:nvPr/>
        </p:nvGrpSpPr>
        <p:grpSpPr>
          <a:xfrm>
            <a:off x="3343870" y="7680702"/>
            <a:ext cx="1456729" cy="1425198"/>
            <a:chOff x="0" y="0"/>
            <a:chExt cx="1386216" cy="1386216"/>
          </a:xfrm>
        </p:grpSpPr>
        <p:grpSp>
          <p:nvGrpSpPr>
            <p:cNvPr id="33" name="Group 11"/>
            <p:cNvGrpSpPr>
              <a:grpSpLocks noChangeAspect="1"/>
            </p:cNvGrpSpPr>
            <p:nvPr/>
          </p:nvGrpSpPr>
          <p:grpSpPr>
            <a:xfrm>
              <a:off x="0" y="0"/>
              <a:ext cx="1386216" cy="1386216"/>
              <a:chOff x="0" y="0"/>
              <a:chExt cx="6355080" cy="6355080"/>
            </a:xfrm>
          </p:grpSpPr>
          <p:sp>
            <p:nvSpPr>
              <p:cNvPr id="35" name="Freeform 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3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46872" y="429626"/>
              <a:ext cx="492472" cy="52696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4"/>
          <p:cNvSpPr txBox="1"/>
          <p:nvPr/>
        </p:nvSpPr>
        <p:spPr>
          <a:xfrm>
            <a:off x="992425" y="962616"/>
            <a:ext cx="7615199" cy="2598917"/>
          </a:xfrm>
          <a:prstGeom prst="rect">
            <a:avLst/>
          </a:prstGeom>
        </p:spPr>
        <p:txBody>
          <a:bodyPr lIns="0" tIns="0" rIns="0" bIns="0" rtlCol="0" anchor="t">
            <a:spAutoFit/>
          </a:bodyPr>
          <a:lstStyle/>
          <a:p>
            <a:pPr marL="0" lvl="0" indent="0">
              <a:lnSpc>
                <a:spcPct val="150000"/>
              </a:lnSpc>
              <a:spcBef>
                <a:spcPct val="0"/>
              </a:spcBef>
            </a:pPr>
            <a:r>
              <a:rPr lang="en-US" sz="6000" b="1" smtClean="0">
                <a:solidFill>
                  <a:srgbClr val="32478C"/>
                </a:solidFill>
                <a:latin typeface="Arial" pitchFamily="34" charset="0"/>
                <a:cs typeface="Arial" pitchFamily="34" charset="0"/>
              </a:rPr>
              <a:t>TRÒ CHƠI:</a:t>
            </a:r>
          </a:p>
          <a:p>
            <a:pPr marL="0" lvl="0" indent="0">
              <a:lnSpc>
                <a:spcPct val="150000"/>
              </a:lnSpc>
              <a:spcBef>
                <a:spcPct val="0"/>
              </a:spcBef>
            </a:pPr>
            <a:r>
              <a:rPr lang="en-US" sz="6000" b="1" smtClean="0">
                <a:solidFill>
                  <a:srgbClr val="32478C"/>
                </a:solidFill>
                <a:latin typeface="Arial" pitchFamily="34" charset="0"/>
                <a:cs typeface="Arial" pitchFamily="34" charset="0"/>
              </a:rPr>
              <a:t>TA LÀ THƯỢNG ĐẾ</a:t>
            </a:r>
            <a:endParaRPr lang="en-US" sz="6000" b="1">
              <a:solidFill>
                <a:srgbClr val="32478C"/>
              </a:solidFill>
              <a:latin typeface="Arial" pitchFamily="34" charset="0"/>
              <a:cs typeface="Arial" pitchFamily="34" charset="0"/>
            </a:endParaRPr>
          </a:p>
        </p:txBody>
      </p:sp>
      <p:sp>
        <p:nvSpPr>
          <p:cNvPr id="18" name="AutoShape 3"/>
          <p:cNvSpPr/>
          <p:nvPr/>
        </p:nvSpPr>
        <p:spPr>
          <a:xfrm>
            <a:off x="8915400" y="952500"/>
            <a:ext cx="8610599" cy="8763000"/>
          </a:xfrm>
          <a:prstGeom prst="rect">
            <a:avLst/>
          </a:prstGeom>
          <a:solidFill>
            <a:schemeClr val="accent6">
              <a:lumMod val="20000"/>
              <a:lumOff val="80000"/>
            </a:schemeClr>
          </a:solidFill>
        </p:spPr>
      </p:sp>
      <p:sp>
        <p:nvSpPr>
          <p:cNvPr id="19" name="TextBox 4"/>
          <p:cNvSpPr txBox="1"/>
          <p:nvPr/>
        </p:nvSpPr>
        <p:spPr>
          <a:xfrm>
            <a:off x="9296400" y="1354547"/>
            <a:ext cx="7924800" cy="7848302"/>
          </a:xfrm>
          <a:prstGeom prst="rect">
            <a:avLst/>
          </a:prstGeom>
        </p:spPr>
        <p:txBody>
          <a:bodyPr wrap="square" lIns="0" tIns="0" rIns="0" bIns="0" rtlCol="0" anchor="t">
            <a:spAutoFit/>
          </a:bodyPr>
          <a:lstStyle/>
          <a:p>
            <a:pPr algn="just">
              <a:lnSpc>
                <a:spcPct val="150000"/>
              </a:lnSpc>
            </a:pPr>
            <a:r>
              <a:rPr lang="nl-NL" sz="3400">
                <a:latin typeface="Arial" pitchFamily="34" charset="0"/>
                <a:cs typeface="Arial" pitchFamily="34" charset="0"/>
              </a:rPr>
              <a:t>Cách chơi: M</a:t>
            </a:r>
            <a:r>
              <a:rPr lang="nl-NL" sz="3400" smtClean="0">
                <a:latin typeface="Arial" pitchFamily="34" charset="0"/>
                <a:cs typeface="Arial" pitchFamily="34" charset="0"/>
              </a:rPr>
              <a:t>ột </a:t>
            </a:r>
            <a:r>
              <a:rPr lang="nl-NL" sz="3400">
                <a:latin typeface="Arial" pitchFamily="34" charset="0"/>
                <a:cs typeface="Arial" pitchFamily="34" charset="0"/>
              </a:rPr>
              <a:t>quản trò đứng ở giữa vòng tròn, còn các bạn đứng thành vòng tròn xung quanh. Khi quản trò nói: “Ta là thượng để” thì mọi người xung quanh luôn phải cúi người thấp hơn thượng đế. Vì vậy, người quản trò cần linh hoạt thay đổi tư thế của mình, điều chỉnh độ cúi người để cho mọi người linh hoạt điều chỉnh theo. Nếu ai cao hơn “thượng </a:t>
            </a:r>
            <a:r>
              <a:rPr lang="nl-NL" sz="3400" smtClean="0">
                <a:latin typeface="Arial" pitchFamily="34" charset="0"/>
                <a:cs typeface="Arial" pitchFamily="34" charset="0"/>
              </a:rPr>
              <a:t>đế” </a:t>
            </a:r>
            <a:r>
              <a:rPr lang="nl-NL" sz="3400">
                <a:latin typeface="Arial" pitchFamily="34" charset="0"/>
                <a:cs typeface="Arial" pitchFamily="34" charset="0"/>
              </a:rPr>
              <a:t>thì người đó sẽ phải ra ngoài.</a:t>
            </a:r>
            <a:endParaRPr lang="vi-VN" sz="3400">
              <a:latin typeface="Arial" pitchFamily="34" charset="0"/>
              <a:cs typeface="Arial" pitchFamily="34" charset="0"/>
            </a:endParaRPr>
          </a:p>
        </p:txBody>
      </p:sp>
      <p:pic>
        <p:nvPicPr>
          <p:cNvPr id="20"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92425" y="4783438"/>
            <a:ext cx="4977637" cy="54754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heel(1)">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484" b="3876"/>
          <a:stretch>
            <a:fillRect/>
          </a:stretch>
        </p:blipFill>
        <p:spPr>
          <a:xfrm>
            <a:off x="1495352" y="1033233"/>
            <a:ext cx="15878247" cy="8225067"/>
          </a:xfrm>
          <a:prstGeom prst="rect">
            <a:avLst/>
          </a:prstGeom>
        </p:spPr>
      </p:pic>
      <p:sp>
        <p:nvSpPr>
          <p:cNvPr id="4" name="TextBox 4"/>
          <p:cNvSpPr txBox="1"/>
          <p:nvPr/>
        </p:nvSpPr>
        <p:spPr>
          <a:xfrm>
            <a:off x="2938989" y="2291386"/>
            <a:ext cx="12990972" cy="2339038"/>
          </a:xfrm>
          <a:prstGeom prst="rect">
            <a:avLst/>
          </a:prstGeom>
        </p:spPr>
        <p:txBody>
          <a:bodyPr wrap="square" lIns="0" tIns="0" rIns="0" bIns="0" rtlCol="0" anchor="t">
            <a:spAutoFit/>
          </a:bodyPr>
          <a:lstStyle/>
          <a:p>
            <a:pPr algn="just">
              <a:lnSpc>
                <a:spcPct val="150000"/>
              </a:lnSpc>
            </a:pPr>
            <a:r>
              <a:rPr lang="en-US" sz="5400" b="1">
                <a:solidFill>
                  <a:srgbClr val="E54761"/>
                </a:solidFill>
                <a:latin typeface="Arial" pitchFamily="34" charset="0"/>
                <a:cs typeface="Arial" pitchFamily="34" charset="0"/>
              </a:rPr>
              <a:t>THIẾT LẬP QUAN HỆ VỚI CỘNG ĐỒNG</a:t>
            </a:r>
          </a:p>
          <a:p>
            <a:pPr algn="just">
              <a:lnSpc>
                <a:spcPct val="150000"/>
              </a:lnSpc>
              <a:spcBef>
                <a:spcPct val="0"/>
              </a:spcBef>
            </a:pPr>
            <a:endParaRPr lang="en-US" sz="5400" b="1">
              <a:solidFill>
                <a:srgbClr val="E54761"/>
              </a:solidFill>
              <a:latin typeface="Arial" pitchFamily="34" charset="0"/>
              <a:cs typeface="Arial" pitchFamily="34" charset="0"/>
            </a:endParaRPr>
          </a:p>
        </p:txBody>
      </p:sp>
      <p:sp>
        <p:nvSpPr>
          <p:cNvPr id="5" name="TextBox 5"/>
          <p:cNvSpPr txBox="1"/>
          <p:nvPr/>
        </p:nvSpPr>
        <p:spPr>
          <a:xfrm>
            <a:off x="2938989" y="886112"/>
            <a:ext cx="11693131" cy="1000530"/>
          </a:xfrm>
          <a:prstGeom prst="rect">
            <a:avLst/>
          </a:prstGeom>
        </p:spPr>
        <p:txBody>
          <a:bodyPr lIns="0" tIns="0" rIns="0" bIns="0" rtlCol="0" anchor="t">
            <a:spAutoFit/>
          </a:bodyPr>
          <a:lstStyle/>
          <a:p>
            <a:pPr algn="ctr">
              <a:lnSpc>
                <a:spcPts val="8360"/>
              </a:lnSpc>
            </a:pPr>
            <a:r>
              <a:rPr lang="en-US" sz="6000" b="1" spc="-75">
                <a:solidFill>
                  <a:srgbClr val="F93F66"/>
                </a:solidFill>
                <a:latin typeface="Arial" pitchFamily="34" charset="0"/>
                <a:cs typeface="Arial" pitchFamily="34" charset="0"/>
              </a:rPr>
              <a:t>TUẦN 21: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35225" y="734223"/>
            <a:ext cx="15017550" cy="1000530"/>
          </a:xfrm>
          <a:prstGeom prst="rect">
            <a:avLst/>
          </a:prstGeom>
        </p:spPr>
        <p:txBody>
          <a:bodyPr lIns="0" tIns="0" rIns="0" bIns="0" rtlCol="0" anchor="t">
            <a:spAutoFit/>
          </a:bodyPr>
          <a:lstStyle/>
          <a:p>
            <a:pPr algn="ctr">
              <a:lnSpc>
                <a:spcPts val="8360"/>
              </a:lnSpc>
            </a:pPr>
            <a:r>
              <a:rPr lang="en-US" sz="6000" b="1" spc="-76">
                <a:solidFill>
                  <a:srgbClr val="F93F66"/>
                </a:solidFill>
                <a:latin typeface="Arial" pitchFamily="34" charset="0"/>
                <a:cs typeface="Arial" pitchFamily="34" charset="0"/>
              </a:rPr>
              <a:t>NỘI DUNG BÀI HỌC</a:t>
            </a:r>
          </a:p>
        </p:txBody>
      </p:sp>
      <p:grpSp>
        <p:nvGrpSpPr>
          <p:cNvPr id="3" name="Group 3"/>
          <p:cNvGrpSpPr/>
          <p:nvPr/>
        </p:nvGrpSpPr>
        <p:grpSpPr>
          <a:xfrm>
            <a:off x="1589505" y="6660356"/>
            <a:ext cx="6428189" cy="3217804"/>
            <a:chOff x="0" y="-76200"/>
            <a:chExt cx="8570919" cy="4290406"/>
          </a:xfrm>
        </p:grpSpPr>
        <p:sp>
          <p:nvSpPr>
            <p:cNvPr id="4" name="TextBox 4"/>
            <p:cNvSpPr txBox="1"/>
            <p:nvPr/>
          </p:nvSpPr>
          <p:spPr>
            <a:xfrm>
              <a:off x="0" y="1259551"/>
              <a:ext cx="8570919" cy="2954655"/>
            </a:xfrm>
            <a:prstGeom prst="rect">
              <a:avLst/>
            </a:prstGeom>
          </p:spPr>
          <p:txBody>
            <a:bodyPr lIns="0" tIns="0" rIns="0" bIns="0" rtlCol="0" anchor="t">
              <a:spAutoFit/>
            </a:bodyPr>
            <a:lstStyle/>
            <a:p>
              <a:pPr algn="just">
                <a:lnSpc>
                  <a:spcPct val="150000"/>
                </a:lnSpc>
              </a:pPr>
              <a:r>
                <a:rPr lang="en-US" sz="3200" b="1">
                  <a:solidFill>
                    <a:srgbClr val="1B1B1B"/>
                  </a:solidFill>
                  <a:latin typeface="Arial" pitchFamily="34" charset="0"/>
                  <a:cs typeface="Arial" pitchFamily="34" charset="0"/>
                </a:rPr>
                <a:t>Xác định những việc cần làm để thiết lập mối quan hệ cộng đồng</a:t>
              </a:r>
            </a:p>
            <a:p>
              <a:pPr marL="0" lvl="0" indent="0" algn="just">
                <a:lnSpc>
                  <a:spcPct val="150000"/>
                </a:lnSpc>
              </a:pPr>
              <a:endParaRPr lang="en-US" sz="3200" b="1">
                <a:solidFill>
                  <a:srgbClr val="1B1B1B"/>
                </a:solidFill>
                <a:latin typeface="Arial" pitchFamily="34" charset="0"/>
                <a:cs typeface="Arial" pitchFamily="34" charset="0"/>
              </a:endParaRPr>
            </a:p>
          </p:txBody>
        </p:sp>
        <p:sp>
          <p:nvSpPr>
            <p:cNvPr id="5" name="TextBox 5"/>
            <p:cNvSpPr txBox="1"/>
            <p:nvPr/>
          </p:nvSpPr>
          <p:spPr>
            <a:xfrm>
              <a:off x="0" y="-76200"/>
              <a:ext cx="8570919" cy="1231107"/>
            </a:xfrm>
            <a:prstGeom prst="rect">
              <a:avLst/>
            </a:prstGeom>
          </p:spPr>
          <p:txBody>
            <a:bodyPr lIns="0" tIns="0" rIns="0" bIns="0" rtlCol="0" anchor="t">
              <a:spAutoFit/>
            </a:bodyPr>
            <a:lstStyle/>
            <a:p>
              <a:pPr algn="just">
                <a:lnSpc>
                  <a:spcPct val="150000"/>
                </a:lnSpc>
                <a:spcBef>
                  <a:spcPct val="0"/>
                </a:spcBef>
              </a:pPr>
              <a:r>
                <a:rPr lang="en-US" sz="4000" b="1">
                  <a:solidFill>
                    <a:srgbClr val="F93F66"/>
                  </a:solidFill>
                  <a:latin typeface="Arial" pitchFamily="34" charset="0"/>
                  <a:cs typeface="Arial" pitchFamily="34" charset="0"/>
                </a:rPr>
                <a:t>HOẠT ĐỘNG 1</a:t>
              </a:r>
            </a:p>
          </p:txBody>
        </p:sp>
      </p:grpSp>
      <p:grpSp>
        <p:nvGrpSpPr>
          <p:cNvPr id="6" name="Group 6"/>
          <p:cNvGrpSpPr/>
          <p:nvPr/>
        </p:nvGrpSpPr>
        <p:grpSpPr>
          <a:xfrm>
            <a:off x="9704805" y="6667500"/>
            <a:ext cx="7821195" cy="2471998"/>
            <a:chOff x="0" y="-66675"/>
            <a:chExt cx="10428260" cy="3295996"/>
          </a:xfrm>
        </p:grpSpPr>
        <p:sp>
          <p:nvSpPr>
            <p:cNvPr id="7" name="TextBox 7"/>
            <p:cNvSpPr txBox="1"/>
            <p:nvPr/>
          </p:nvSpPr>
          <p:spPr>
            <a:xfrm>
              <a:off x="0" y="1259551"/>
              <a:ext cx="10428260" cy="1969770"/>
            </a:xfrm>
            <a:prstGeom prst="rect">
              <a:avLst/>
            </a:prstGeom>
          </p:spPr>
          <p:txBody>
            <a:bodyPr wrap="square" lIns="0" tIns="0" rIns="0" bIns="0" rtlCol="0" anchor="t">
              <a:spAutoFit/>
            </a:bodyPr>
            <a:lstStyle/>
            <a:p>
              <a:pPr marL="0" lvl="0" indent="0" algn="just">
                <a:lnSpc>
                  <a:spcPct val="150000"/>
                </a:lnSpc>
              </a:pPr>
              <a:r>
                <a:rPr lang="en-US" sz="3200" b="1">
                  <a:solidFill>
                    <a:srgbClr val="1B1B1B"/>
                  </a:solidFill>
                  <a:latin typeface="Arial" pitchFamily="34" charset="0"/>
                  <a:cs typeface="Arial" pitchFamily="34" charset="0"/>
                </a:rPr>
                <a:t>Lập kế hoạch một buổi sinh hoạt chung với những người bạn hàng xóm</a:t>
              </a:r>
            </a:p>
          </p:txBody>
        </p:sp>
        <p:sp>
          <p:nvSpPr>
            <p:cNvPr id="8" name="TextBox 8"/>
            <p:cNvSpPr txBox="1"/>
            <p:nvPr/>
          </p:nvSpPr>
          <p:spPr>
            <a:xfrm>
              <a:off x="0" y="-66675"/>
              <a:ext cx="8570919" cy="1079014"/>
            </a:xfrm>
            <a:prstGeom prst="rect">
              <a:avLst/>
            </a:prstGeom>
          </p:spPr>
          <p:txBody>
            <a:bodyPr lIns="0" tIns="0" rIns="0" bIns="0" rtlCol="0" anchor="t">
              <a:spAutoFit/>
            </a:bodyPr>
            <a:lstStyle/>
            <a:p>
              <a:pPr algn="just">
                <a:lnSpc>
                  <a:spcPct val="150000"/>
                </a:lnSpc>
                <a:spcBef>
                  <a:spcPct val="0"/>
                </a:spcBef>
              </a:pPr>
              <a:r>
                <a:rPr lang="en-US" sz="4000" b="1">
                  <a:solidFill>
                    <a:srgbClr val="F93F66"/>
                  </a:solidFill>
                  <a:latin typeface="Arial" pitchFamily="34" charset="0"/>
                  <a:cs typeface="Arial" pitchFamily="34" charset="0"/>
                </a:rPr>
                <a:t>HOẠT ĐỘNG 2</a:t>
              </a:r>
            </a:p>
          </p:txBody>
        </p:sp>
      </p:grpSp>
      <p:pic>
        <p:nvPicPr>
          <p:cNvPr id="1026" name="Picture 2" descr="Chọn đồng phục áo phông độc đáo cho tập thể lớp năng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977" y="2363430"/>
            <a:ext cx="6461717" cy="3999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ổng hợp các trò chơi tập thể cho trẻ em - Những trò chơi tập thể cho trẻ 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613" y="2363430"/>
            <a:ext cx="6096000" cy="3999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60064" y="1409700"/>
            <a:ext cx="10413220" cy="3323987"/>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4800" b="1" spc="-61" smtClean="0">
                <a:latin typeface="Arial" pitchFamily="34" charset="0"/>
                <a:cs typeface="Arial" pitchFamily="34" charset="0"/>
              </a:rPr>
              <a:t>HOẠT ĐỘNG 1: XÁC ĐỊNH NHỮNG VIỆC CẦN LÀM ĐỂ THIẾT LẬP MỐI QUAN HỆ CỘNG ĐỒNG</a:t>
            </a:r>
            <a:endParaRPr lang="en-US" sz="4800" b="1" spc="-61">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5550" y="4187713"/>
            <a:ext cx="3657600" cy="5328777"/>
            <a:chOff x="-203200" y="-76200"/>
            <a:chExt cx="4876800" cy="7105034"/>
          </a:xfrm>
        </p:grpSpPr>
        <p:sp>
          <p:nvSpPr>
            <p:cNvPr id="3" name="TextBox 3"/>
            <p:cNvSpPr txBox="1"/>
            <p:nvPr/>
          </p:nvSpPr>
          <p:spPr>
            <a:xfrm>
              <a:off x="-101600" y="1119525"/>
              <a:ext cx="4775200" cy="5909309"/>
            </a:xfrm>
            <a:prstGeom prst="rect">
              <a:avLst/>
            </a:prstGeom>
          </p:spPr>
          <p:txBody>
            <a:bodyPr wrap="square" lIns="0" tIns="0" rIns="0" bIns="0" rtlCol="0" anchor="t">
              <a:spAutoFit/>
            </a:bodyPr>
            <a:lstStyle/>
            <a:p>
              <a:pPr marL="0" lvl="0" indent="0" algn="just">
                <a:lnSpc>
                  <a:spcPct val="150000"/>
                </a:lnSpc>
              </a:pPr>
              <a:r>
                <a:rPr lang="en-US" sz="3200">
                  <a:solidFill>
                    <a:srgbClr val="1B1B1B"/>
                  </a:solidFill>
                  <a:latin typeface="Arial" pitchFamily="34" charset="0"/>
                  <a:cs typeface="Arial" pitchFamily="34" charset="0"/>
                </a:rPr>
                <a:t>Em đã tham gia hoạt động nào với cộng đồng? Cảm xúc của em sau khi tham gia hoạt động đó?</a:t>
              </a:r>
            </a:p>
          </p:txBody>
        </p:sp>
        <p:sp>
          <p:nvSpPr>
            <p:cNvPr id="4" name="TextBox 4"/>
            <p:cNvSpPr txBox="1"/>
            <p:nvPr/>
          </p:nvSpPr>
          <p:spPr>
            <a:xfrm>
              <a:off x="-203200" y="-76200"/>
              <a:ext cx="4344375" cy="971121"/>
            </a:xfrm>
            <a:prstGeom prst="rect">
              <a:avLst/>
            </a:prstGeom>
          </p:spPr>
          <p:txBody>
            <a:bodyPr lIns="0" tIns="0" rIns="0" bIns="0" rtlCol="0" anchor="t">
              <a:spAutoFit/>
            </a:bodyPr>
            <a:lstStyle/>
            <a:p>
              <a:pPr algn="just">
                <a:lnSpc>
                  <a:spcPct val="150000"/>
                </a:lnSpc>
                <a:spcBef>
                  <a:spcPct val="0"/>
                </a:spcBef>
              </a:pPr>
              <a:r>
                <a:rPr lang="en-US" sz="3600" b="1">
                  <a:solidFill>
                    <a:srgbClr val="1B1B1B"/>
                  </a:solidFill>
                  <a:latin typeface="Arial" pitchFamily="34" charset="0"/>
                  <a:cs typeface="Arial" pitchFamily="34" charset="0"/>
                </a:rPr>
                <a:t>Câu hỏi 1</a:t>
              </a:r>
            </a:p>
          </p:txBody>
        </p:sp>
      </p:grpSp>
      <p:grpSp>
        <p:nvGrpSpPr>
          <p:cNvPr id="5" name="Group 5"/>
          <p:cNvGrpSpPr/>
          <p:nvPr/>
        </p:nvGrpSpPr>
        <p:grpSpPr>
          <a:xfrm>
            <a:off x="5141569" y="4199571"/>
            <a:ext cx="4506981" cy="5322957"/>
            <a:chOff x="-1" y="-76200"/>
            <a:chExt cx="6009309" cy="7097278"/>
          </a:xfrm>
        </p:grpSpPr>
        <p:sp>
          <p:nvSpPr>
            <p:cNvPr id="6" name="TextBox 6"/>
            <p:cNvSpPr txBox="1"/>
            <p:nvPr/>
          </p:nvSpPr>
          <p:spPr>
            <a:xfrm>
              <a:off x="-1" y="1111766"/>
              <a:ext cx="6009309" cy="5909312"/>
            </a:xfrm>
            <a:prstGeom prst="rect">
              <a:avLst/>
            </a:prstGeom>
          </p:spPr>
          <p:txBody>
            <a:bodyPr wrap="square" lIns="0" tIns="0" rIns="0" bIns="0" rtlCol="0" anchor="t">
              <a:spAutoFit/>
            </a:bodyPr>
            <a:lstStyle/>
            <a:p>
              <a:pPr marL="0" lvl="0" indent="0" algn="just">
                <a:lnSpc>
                  <a:spcPct val="150000"/>
                </a:lnSpc>
              </a:pPr>
              <a:r>
                <a:rPr lang="en-US" sz="3200">
                  <a:solidFill>
                    <a:srgbClr val="1B1B1B"/>
                  </a:solidFill>
                  <a:latin typeface="Arial" pitchFamily="34" charset="0"/>
                  <a:cs typeface="Arial" pitchFamily="34" charset="0"/>
                </a:rPr>
                <a:t>Qua những hoạt động đã tham gia và giao tiếp hằng ngày, em đã thiết lập được mối quan hệ nào với những người xung quanh?</a:t>
              </a:r>
            </a:p>
          </p:txBody>
        </p:sp>
        <p:sp>
          <p:nvSpPr>
            <p:cNvPr id="7" name="TextBox 7"/>
            <p:cNvSpPr txBox="1"/>
            <p:nvPr/>
          </p:nvSpPr>
          <p:spPr>
            <a:xfrm>
              <a:off x="0" y="-76200"/>
              <a:ext cx="4493217" cy="971122"/>
            </a:xfrm>
            <a:prstGeom prst="rect">
              <a:avLst/>
            </a:prstGeom>
          </p:spPr>
          <p:txBody>
            <a:bodyPr lIns="0" tIns="0" rIns="0" bIns="0" rtlCol="0" anchor="t">
              <a:spAutoFit/>
            </a:bodyPr>
            <a:lstStyle/>
            <a:p>
              <a:pPr algn="just">
                <a:lnSpc>
                  <a:spcPct val="150000"/>
                </a:lnSpc>
                <a:spcBef>
                  <a:spcPct val="0"/>
                </a:spcBef>
              </a:pPr>
              <a:r>
                <a:rPr lang="en-US" sz="3600" b="1">
                  <a:solidFill>
                    <a:srgbClr val="1B1B1B"/>
                  </a:solidFill>
                  <a:latin typeface="Arial" pitchFamily="34" charset="0"/>
                  <a:cs typeface="Arial" pitchFamily="34" charset="0"/>
                </a:rPr>
                <a:t>Câu hỏi 2</a:t>
              </a:r>
            </a:p>
          </p:txBody>
        </p:sp>
      </p:grpSp>
      <p:grpSp>
        <p:nvGrpSpPr>
          <p:cNvPr id="8" name="Group 8"/>
          <p:cNvGrpSpPr/>
          <p:nvPr/>
        </p:nvGrpSpPr>
        <p:grpSpPr>
          <a:xfrm>
            <a:off x="10327453" y="4199571"/>
            <a:ext cx="3159947" cy="4487199"/>
            <a:chOff x="0" y="-76200"/>
            <a:chExt cx="5048243" cy="5982933"/>
          </a:xfrm>
        </p:grpSpPr>
        <p:sp>
          <p:nvSpPr>
            <p:cNvPr id="9" name="TextBox 9"/>
            <p:cNvSpPr txBox="1"/>
            <p:nvPr/>
          </p:nvSpPr>
          <p:spPr>
            <a:xfrm>
              <a:off x="0" y="1103964"/>
              <a:ext cx="5048243" cy="4802769"/>
            </a:xfrm>
            <a:prstGeom prst="rect">
              <a:avLst/>
            </a:prstGeom>
          </p:spPr>
          <p:txBody>
            <a:bodyPr lIns="0" tIns="0" rIns="0" bIns="0" rtlCol="0" anchor="t">
              <a:spAutoFit/>
            </a:bodyPr>
            <a:lstStyle/>
            <a:p>
              <a:pPr marL="0" lvl="0" indent="0" algn="just">
                <a:lnSpc>
                  <a:spcPct val="150000"/>
                </a:lnSpc>
              </a:pPr>
              <a:r>
                <a:rPr lang="en-US" sz="3200">
                  <a:solidFill>
                    <a:srgbClr val="1B1B1B"/>
                  </a:solidFill>
                  <a:latin typeface="Arial" pitchFamily="34" charset="0"/>
                  <a:cs typeface="Arial" pitchFamily="34" charset="0"/>
                </a:rPr>
                <a:t>Đi</a:t>
              </a:r>
              <a:r>
                <a:rPr lang="en-US" sz="3200" u="none">
                  <a:solidFill>
                    <a:srgbClr val="1B1B1B"/>
                  </a:solidFill>
                  <a:latin typeface="Arial" pitchFamily="34" charset="0"/>
                  <a:cs typeface="Arial" pitchFamily="34" charset="0"/>
                </a:rPr>
                <a:t>ều gì sẽ xảy ra nếu không có mối quan hệ với cộng đồng?</a:t>
              </a:r>
            </a:p>
            <a:p>
              <a:pPr marL="0" lvl="0" indent="0" algn="just">
                <a:lnSpc>
                  <a:spcPct val="150000"/>
                </a:lnSpc>
              </a:pPr>
              <a:endParaRPr lang="en-US" sz="3200" u="none">
                <a:solidFill>
                  <a:srgbClr val="1B1B1B"/>
                </a:solidFill>
                <a:latin typeface="Arial" pitchFamily="34" charset="0"/>
                <a:cs typeface="Arial" pitchFamily="34" charset="0"/>
              </a:endParaRPr>
            </a:p>
          </p:txBody>
        </p:sp>
        <p:sp>
          <p:nvSpPr>
            <p:cNvPr id="10" name="TextBox 10"/>
            <p:cNvSpPr txBox="1"/>
            <p:nvPr/>
          </p:nvSpPr>
          <p:spPr>
            <a:xfrm>
              <a:off x="0" y="-76200"/>
              <a:ext cx="5048243" cy="971121"/>
            </a:xfrm>
            <a:prstGeom prst="rect">
              <a:avLst/>
            </a:prstGeom>
          </p:spPr>
          <p:txBody>
            <a:bodyPr lIns="0" tIns="0" rIns="0" bIns="0" rtlCol="0" anchor="t">
              <a:spAutoFit/>
            </a:bodyPr>
            <a:lstStyle/>
            <a:p>
              <a:pPr algn="just">
                <a:lnSpc>
                  <a:spcPct val="150000"/>
                </a:lnSpc>
                <a:spcBef>
                  <a:spcPct val="0"/>
                </a:spcBef>
              </a:pPr>
              <a:r>
                <a:rPr lang="en-US" sz="3600" b="1">
                  <a:solidFill>
                    <a:srgbClr val="1B1B1B"/>
                  </a:solidFill>
                  <a:latin typeface="Arial" pitchFamily="34" charset="0"/>
                  <a:cs typeface="Arial" pitchFamily="34" charset="0"/>
                </a:rPr>
                <a:t>C</a:t>
              </a:r>
              <a:r>
                <a:rPr lang="en-US" sz="3600" b="1" smtClean="0">
                  <a:solidFill>
                    <a:srgbClr val="1B1B1B"/>
                  </a:solidFill>
                  <a:latin typeface="Arial" pitchFamily="34" charset="0"/>
                  <a:cs typeface="Arial" pitchFamily="34" charset="0"/>
                </a:rPr>
                <a:t>âu </a:t>
              </a:r>
              <a:r>
                <a:rPr lang="en-US" sz="3600" b="1">
                  <a:solidFill>
                    <a:srgbClr val="1B1B1B"/>
                  </a:solidFill>
                  <a:latin typeface="Arial" pitchFamily="34" charset="0"/>
                  <a:cs typeface="Arial" pitchFamily="34" charset="0"/>
                </a:rPr>
                <a:t>hỏi 3</a:t>
              </a:r>
            </a:p>
          </p:txBody>
        </p:sp>
      </p:grpSp>
      <p:sp>
        <p:nvSpPr>
          <p:cNvPr id="11" name="TextBox 11"/>
          <p:cNvSpPr txBox="1"/>
          <p:nvPr/>
        </p:nvSpPr>
        <p:spPr>
          <a:xfrm>
            <a:off x="2245128" y="816701"/>
            <a:ext cx="13283687" cy="809261"/>
          </a:xfrm>
          <a:prstGeom prst="rect">
            <a:avLst/>
          </a:prstGeom>
        </p:spPr>
        <p:txBody>
          <a:bodyPr lIns="0" tIns="0" rIns="0" bIns="0" rtlCol="0" anchor="t">
            <a:spAutoFit/>
          </a:bodyPr>
          <a:lstStyle/>
          <a:p>
            <a:pPr algn="ctr">
              <a:lnSpc>
                <a:spcPct val="150000"/>
              </a:lnSpc>
              <a:spcBef>
                <a:spcPct val="0"/>
              </a:spcBef>
            </a:pPr>
            <a:r>
              <a:rPr lang="en-US" sz="4000" b="1">
                <a:solidFill>
                  <a:srgbClr val="1B1B1B"/>
                </a:solidFill>
                <a:latin typeface="Arial" pitchFamily="34" charset="0"/>
                <a:cs typeface="Arial" pitchFamily="34" charset="0"/>
              </a:rPr>
              <a:t>Thảo luận theo nhóm và trả lời các câu hỏi</a:t>
            </a:r>
          </a:p>
        </p:txBody>
      </p:sp>
      <p:grpSp>
        <p:nvGrpSpPr>
          <p:cNvPr id="12" name="Group 12"/>
          <p:cNvGrpSpPr/>
          <p:nvPr/>
        </p:nvGrpSpPr>
        <p:grpSpPr>
          <a:xfrm>
            <a:off x="1152250" y="2238661"/>
            <a:ext cx="1226386" cy="1226386"/>
            <a:chOff x="0" y="0"/>
            <a:chExt cx="1635181" cy="1635181"/>
          </a:xfrm>
        </p:grpSpPr>
        <p:grpSp>
          <p:nvGrpSpPr>
            <p:cNvPr id="13" name="Group 13"/>
            <p:cNvGrpSpPr/>
            <p:nvPr/>
          </p:nvGrpSpPr>
          <p:grpSpPr>
            <a:xfrm>
              <a:off x="0" y="0"/>
              <a:ext cx="1635181" cy="163518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5766" y="462511"/>
              <a:ext cx="623650" cy="710160"/>
            </a:xfrm>
            <a:prstGeom prst="rect">
              <a:avLst/>
            </a:prstGeom>
          </p:spPr>
        </p:pic>
      </p:grpSp>
      <p:grpSp>
        <p:nvGrpSpPr>
          <p:cNvPr id="16" name="Group 16"/>
          <p:cNvGrpSpPr/>
          <p:nvPr/>
        </p:nvGrpSpPr>
        <p:grpSpPr>
          <a:xfrm>
            <a:off x="5600140" y="2238661"/>
            <a:ext cx="1226386" cy="1226386"/>
            <a:chOff x="0" y="0"/>
            <a:chExt cx="1635181" cy="1635181"/>
          </a:xfrm>
        </p:grpSpPr>
        <p:grpSp>
          <p:nvGrpSpPr>
            <p:cNvPr id="17" name="Group 17"/>
            <p:cNvGrpSpPr/>
            <p:nvPr/>
          </p:nvGrpSpPr>
          <p:grpSpPr>
            <a:xfrm>
              <a:off x="0" y="0"/>
              <a:ext cx="1635181" cy="1635181"/>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1715" y="551715"/>
              <a:ext cx="531751" cy="531751"/>
            </a:xfrm>
            <a:prstGeom prst="rect">
              <a:avLst/>
            </a:prstGeom>
          </p:spPr>
        </p:pic>
      </p:grpSp>
      <p:grpSp>
        <p:nvGrpSpPr>
          <p:cNvPr id="20" name="Group 20"/>
          <p:cNvGrpSpPr/>
          <p:nvPr/>
        </p:nvGrpSpPr>
        <p:grpSpPr>
          <a:xfrm>
            <a:off x="10608641" y="2238661"/>
            <a:ext cx="1226386" cy="1226386"/>
            <a:chOff x="0" y="0"/>
            <a:chExt cx="1635181" cy="1635181"/>
          </a:xfrm>
        </p:grpSpPr>
        <p:grpSp>
          <p:nvGrpSpPr>
            <p:cNvPr id="21" name="Group 21"/>
            <p:cNvGrpSpPr/>
            <p:nvPr/>
          </p:nvGrpSpPr>
          <p:grpSpPr>
            <a:xfrm>
              <a:off x="0" y="0"/>
              <a:ext cx="1635181" cy="1635181"/>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3F66"/>
              </a:solidFill>
            </p:spPr>
          </p:sp>
        </p:gr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62383" y="498582"/>
              <a:ext cx="510414" cy="638018"/>
            </a:xfrm>
            <a:prstGeom prst="rect">
              <a:avLst/>
            </a:prstGeom>
          </p:spPr>
        </p:pic>
      </p:gr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83437" y="2313595"/>
            <a:ext cx="945378" cy="1076518"/>
          </a:xfrm>
          <a:prstGeom prst="rect">
            <a:avLst/>
          </a:prstGeom>
        </p:spPr>
      </p:pic>
      <p:grpSp>
        <p:nvGrpSpPr>
          <p:cNvPr id="25" name="Group 25"/>
          <p:cNvGrpSpPr/>
          <p:nvPr/>
        </p:nvGrpSpPr>
        <p:grpSpPr>
          <a:xfrm>
            <a:off x="14045369" y="4187713"/>
            <a:ext cx="3786182" cy="3009872"/>
            <a:chOff x="0" y="-76200"/>
            <a:chExt cx="5048243" cy="4013163"/>
          </a:xfrm>
        </p:grpSpPr>
        <p:sp>
          <p:nvSpPr>
            <p:cNvPr id="26" name="TextBox 26"/>
            <p:cNvSpPr txBox="1"/>
            <p:nvPr/>
          </p:nvSpPr>
          <p:spPr>
            <a:xfrm>
              <a:off x="0" y="1103964"/>
              <a:ext cx="5048243" cy="2832999"/>
            </a:xfrm>
            <a:prstGeom prst="rect">
              <a:avLst/>
            </a:prstGeom>
          </p:spPr>
          <p:txBody>
            <a:bodyPr lIns="0" tIns="0" rIns="0" bIns="0" rtlCol="0" anchor="t">
              <a:spAutoFit/>
            </a:bodyPr>
            <a:lstStyle/>
            <a:p>
              <a:pPr marL="0" lvl="0" indent="0" algn="just">
                <a:lnSpc>
                  <a:spcPct val="150000"/>
                </a:lnSpc>
              </a:pPr>
              <a:r>
                <a:rPr lang="en-US" sz="3200">
                  <a:solidFill>
                    <a:srgbClr val="1B1B1B"/>
                  </a:solidFill>
                  <a:latin typeface="Arial" pitchFamily="34" charset="0"/>
                  <a:cs typeface="Arial" pitchFamily="34" charset="0"/>
                </a:rPr>
                <a:t>Cần làm gì để thiết lập được mối quan hệ với cộng đồng?</a:t>
              </a:r>
            </a:p>
          </p:txBody>
        </p:sp>
        <p:sp>
          <p:nvSpPr>
            <p:cNvPr id="27" name="TextBox 27"/>
            <p:cNvSpPr txBox="1"/>
            <p:nvPr/>
          </p:nvSpPr>
          <p:spPr>
            <a:xfrm>
              <a:off x="0" y="-76200"/>
              <a:ext cx="5048243" cy="971121"/>
            </a:xfrm>
            <a:prstGeom prst="rect">
              <a:avLst/>
            </a:prstGeom>
          </p:spPr>
          <p:txBody>
            <a:bodyPr lIns="0" tIns="0" rIns="0" bIns="0" rtlCol="0" anchor="t">
              <a:spAutoFit/>
            </a:bodyPr>
            <a:lstStyle/>
            <a:p>
              <a:pPr algn="just">
                <a:lnSpc>
                  <a:spcPct val="150000"/>
                </a:lnSpc>
                <a:spcBef>
                  <a:spcPct val="0"/>
                </a:spcBef>
              </a:pPr>
              <a:r>
                <a:rPr lang="en-US" sz="3600" b="1">
                  <a:solidFill>
                    <a:srgbClr val="1B1B1B"/>
                  </a:solidFill>
                  <a:latin typeface="Arial" pitchFamily="34" charset="0"/>
                  <a:cs typeface="Arial" pitchFamily="34" charset="0"/>
                </a:rPr>
                <a:t>Câu hỏi 4</a:t>
              </a: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8188182" y="3395365"/>
            <a:ext cx="1039662" cy="1039662"/>
            <a:chOff x="0" y="0"/>
            <a:chExt cx="1386216" cy="1386216"/>
          </a:xfrm>
        </p:grpSpPr>
        <p:grpSp>
          <p:nvGrpSpPr>
            <p:cNvPr id="3" name="Group 3"/>
            <p:cNvGrpSpPr>
              <a:grpSpLocks noChangeAspect="1"/>
            </p:cNvGrpSpPr>
            <p:nvPr/>
          </p:nvGrpSpPr>
          <p:grpSpPr>
            <a:xfrm>
              <a:off x="0" y="0"/>
              <a:ext cx="1386216" cy="1386216"/>
              <a:chOff x="0" y="0"/>
              <a:chExt cx="6355080" cy="6355080"/>
            </a:xfrm>
          </p:grpSpPr>
          <p:sp>
            <p:nvSpPr>
              <p:cNvPr id="4"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46872" y="455379"/>
              <a:ext cx="492472" cy="475459"/>
            </a:xfrm>
            <a:prstGeom prst="rect">
              <a:avLst/>
            </a:prstGeom>
          </p:spPr>
        </p:pic>
      </p:grpSp>
      <p:grpSp>
        <p:nvGrpSpPr>
          <p:cNvPr id="6" name="Group 6"/>
          <p:cNvGrpSpPr/>
          <p:nvPr/>
        </p:nvGrpSpPr>
        <p:grpSpPr>
          <a:xfrm>
            <a:off x="8188182" y="1102660"/>
            <a:ext cx="1039662" cy="1039662"/>
            <a:chOff x="0" y="0"/>
            <a:chExt cx="1386216" cy="1386216"/>
          </a:xfrm>
        </p:grpSpPr>
        <p:grpSp>
          <p:nvGrpSpPr>
            <p:cNvPr id="7" name="Group 7"/>
            <p:cNvGrpSpPr>
              <a:grpSpLocks noChangeAspect="1"/>
            </p:cNvGrpSpPr>
            <p:nvPr/>
          </p:nvGrpSpPr>
          <p:grpSpPr>
            <a:xfrm>
              <a:off x="0" y="0"/>
              <a:ext cx="1386216" cy="1386216"/>
              <a:chOff x="0" y="0"/>
              <a:chExt cx="6355080" cy="6355080"/>
            </a:xfrm>
          </p:grpSpPr>
          <p:sp>
            <p:nvSpPr>
              <p:cNvPr id="8" name="Freeform 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33441" y="370987"/>
              <a:ext cx="566934" cy="644243"/>
            </a:xfrm>
            <a:prstGeom prst="rect">
              <a:avLst/>
            </a:prstGeom>
          </p:spPr>
        </p:pic>
      </p:grpSp>
      <p:grpSp>
        <p:nvGrpSpPr>
          <p:cNvPr id="10" name="Group 10"/>
          <p:cNvGrpSpPr/>
          <p:nvPr/>
        </p:nvGrpSpPr>
        <p:grpSpPr>
          <a:xfrm>
            <a:off x="8188182" y="5483507"/>
            <a:ext cx="1039662" cy="1039662"/>
            <a:chOff x="0" y="0"/>
            <a:chExt cx="1386216" cy="1386216"/>
          </a:xfrm>
        </p:grpSpPr>
        <p:grpSp>
          <p:nvGrpSpPr>
            <p:cNvPr id="11" name="Group 11"/>
            <p:cNvGrpSpPr>
              <a:grpSpLocks noChangeAspect="1"/>
            </p:cNvGrpSpPr>
            <p:nvPr/>
          </p:nvGrpSpPr>
          <p:grpSpPr>
            <a:xfrm>
              <a:off x="0" y="0"/>
              <a:ext cx="1386216" cy="1386216"/>
              <a:chOff x="0" y="0"/>
              <a:chExt cx="6355080" cy="6355080"/>
            </a:xfrm>
          </p:grpSpPr>
          <p:sp>
            <p:nvSpPr>
              <p:cNvPr id="12" name="Freeform 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46872" y="429626"/>
              <a:ext cx="492472" cy="526964"/>
            </a:xfrm>
            <a:prstGeom prst="rect">
              <a:avLst/>
            </a:prstGeom>
          </p:spPr>
        </p:pic>
      </p:grpSp>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914400" y="4970648"/>
            <a:ext cx="5226651" cy="4114800"/>
          </a:xfrm>
          <a:prstGeom prst="rect">
            <a:avLst/>
          </a:prstGeom>
        </p:spPr>
      </p:pic>
      <p:sp>
        <p:nvSpPr>
          <p:cNvPr id="19" name="TextBox 19"/>
          <p:cNvSpPr txBox="1"/>
          <p:nvPr/>
        </p:nvSpPr>
        <p:spPr>
          <a:xfrm>
            <a:off x="9752879" y="1050991"/>
            <a:ext cx="7506421" cy="1661993"/>
          </a:xfrm>
          <a:prstGeom prst="rect">
            <a:avLst/>
          </a:prstGeom>
        </p:spPr>
        <p:txBody>
          <a:bodyPr lIns="0" tIns="0" rIns="0" bIns="0" rtlCol="0" anchor="t">
            <a:spAutoFit/>
          </a:bodyPr>
          <a:lstStyle/>
          <a:p>
            <a:pPr algn="just">
              <a:lnSpc>
                <a:spcPct val="150000"/>
              </a:lnSpc>
              <a:spcBef>
                <a:spcPct val="0"/>
              </a:spcBef>
            </a:pPr>
            <a:r>
              <a:rPr lang="en-US" sz="3600">
                <a:solidFill>
                  <a:srgbClr val="FFFFFF"/>
                </a:solidFill>
                <a:latin typeface="Arial" pitchFamily="34" charset="0"/>
                <a:cs typeface="Arial" pitchFamily="34" charset="0"/>
              </a:rPr>
              <a:t>Không có mối liên hệ với xã hội, ngại giao tiếp, cởi mở</a:t>
            </a:r>
          </a:p>
        </p:txBody>
      </p:sp>
      <p:sp>
        <p:nvSpPr>
          <p:cNvPr id="20" name="TextBox 20"/>
          <p:cNvSpPr txBox="1"/>
          <p:nvPr/>
        </p:nvSpPr>
        <p:spPr>
          <a:xfrm>
            <a:off x="9752879" y="3319165"/>
            <a:ext cx="7506421" cy="1661993"/>
          </a:xfrm>
          <a:prstGeom prst="rect">
            <a:avLst/>
          </a:prstGeom>
        </p:spPr>
        <p:txBody>
          <a:bodyPr lIns="0" tIns="0" rIns="0" bIns="0" rtlCol="0" anchor="t">
            <a:spAutoFit/>
          </a:bodyPr>
          <a:lstStyle/>
          <a:p>
            <a:pPr algn="just">
              <a:lnSpc>
                <a:spcPct val="150000"/>
              </a:lnSpc>
              <a:spcBef>
                <a:spcPct val="0"/>
              </a:spcBef>
            </a:pPr>
            <a:r>
              <a:rPr lang="en-US" sz="3600">
                <a:solidFill>
                  <a:srgbClr val="FFFFFF"/>
                </a:solidFill>
                <a:latin typeface="Arial" pitchFamily="34" charset="0"/>
                <a:cs typeface="Arial" pitchFamily="34" charset="0"/>
              </a:rPr>
              <a:t>Cảm thấy cô đơn, lạc lõng, không biết chia sẻ cùng ai</a:t>
            </a:r>
          </a:p>
        </p:txBody>
      </p:sp>
      <p:sp>
        <p:nvSpPr>
          <p:cNvPr id="21" name="TextBox 21"/>
          <p:cNvSpPr txBox="1"/>
          <p:nvPr/>
        </p:nvSpPr>
        <p:spPr>
          <a:xfrm>
            <a:off x="1304612" y="1881987"/>
            <a:ext cx="5533043" cy="1732590"/>
          </a:xfrm>
          <a:prstGeom prst="rect">
            <a:avLst/>
          </a:prstGeom>
        </p:spPr>
        <p:txBody>
          <a:bodyPr lIns="0" tIns="0" rIns="0" bIns="0" rtlCol="0" anchor="t">
            <a:spAutoFit/>
          </a:bodyPr>
          <a:lstStyle/>
          <a:p>
            <a:pPr algn="just">
              <a:lnSpc>
                <a:spcPct val="150000"/>
              </a:lnSpc>
              <a:spcBef>
                <a:spcPct val="0"/>
              </a:spcBef>
            </a:pPr>
            <a:r>
              <a:rPr lang="en-US" sz="4000" b="1" i="1">
                <a:solidFill>
                  <a:srgbClr val="FFFFFF"/>
                </a:solidFill>
                <a:latin typeface="Arial" pitchFamily="34" charset="0"/>
                <a:cs typeface="Arial" pitchFamily="34" charset="0"/>
              </a:rPr>
              <a:t>Nếu không có mối liên hệ với cộng đồng</a:t>
            </a:r>
          </a:p>
        </p:txBody>
      </p:sp>
      <p:sp>
        <p:nvSpPr>
          <p:cNvPr id="22" name="TextBox 22"/>
          <p:cNvSpPr txBox="1"/>
          <p:nvPr/>
        </p:nvSpPr>
        <p:spPr>
          <a:xfrm>
            <a:off x="9752879" y="5437689"/>
            <a:ext cx="7506421" cy="1661993"/>
          </a:xfrm>
          <a:prstGeom prst="rect">
            <a:avLst/>
          </a:prstGeom>
        </p:spPr>
        <p:txBody>
          <a:bodyPr lIns="0" tIns="0" rIns="0" bIns="0" rtlCol="0" anchor="t">
            <a:spAutoFit/>
          </a:bodyPr>
          <a:lstStyle/>
          <a:p>
            <a:pPr algn="just">
              <a:lnSpc>
                <a:spcPct val="150000"/>
              </a:lnSpc>
              <a:spcBef>
                <a:spcPct val="0"/>
              </a:spcBef>
            </a:pPr>
            <a:r>
              <a:rPr lang="en-US" sz="3600">
                <a:solidFill>
                  <a:srgbClr val="FFFFFF"/>
                </a:solidFill>
                <a:latin typeface="Arial" pitchFamily="34" charset="0"/>
                <a:cs typeface="Arial" pitchFamily="34" charset="0"/>
              </a:rPr>
              <a:t>Ít cơ cơ hội được mở rộng kiến thức, phát huy hết khả năng của bản thân</a:t>
            </a:r>
          </a:p>
        </p:txBody>
      </p:sp>
      <p:sp>
        <p:nvSpPr>
          <p:cNvPr id="23" name="TextBox 23"/>
          <p:cNvSpPr txBox="1"/>
          <p:nvPr/>
        </p:nvSpPr>
        <p:spPr>
          <a:xfrm>
            <a:off x="9752879" y="7588964"/>
            <a:ext cx="7506421" cy="1661993"/>
          </a:xfrm>
          <a:prstGeom prst="rect">
            <a:avLst/>
          </a:prstGeom>
        </p:spPr>
        <p:txBody>
          <a:bodyPr lIns="0" tIns="0" rIns="0" bIns="0" rtlCol="0" anchor="t">
            <a:spAutoFit/>
          </a:bodyPr>
          <a:lstStyle/>
          <a:p>
            <a:pPr algn="just">
              <a:lnSpc>
                <a:spcPct val="150000"/>
              </a:lnSpc>
              <a:spcBef>
                <a:spcPct val="0"/>
              </a:spcBef>
            </a:pPr>
            <a:r>
              <a:rPr lang="en-US" sz="3600">
                <a:solidFill>
                  <a:srgbClr val="FFFFFF"/>
                </a:solidFill>
                <a:latin typeface="Arial" pitchFamily="34" charset="0"/>
                <a:cs typeface="Arial" pitchFamily="34" charset="0"/>
              </a:rPr>
              <a:t>Gặp khó khăn khi cần được giúp đỡ từ người khác</a:t>
            </a:r>
          </a:p>
        </p:txBody>
      </p:sp>
      <p:grpSp>
        <p:nvGrpSpPr>
          <p:cNvPr id="25" name="Group 2"/>
          <p:cNvGrpSpPr/>
          <p:nvPr/>
        </p:nvGrpSpPr>
        <p:grpSpPr>
          <a:xfrm>
            <a:off x="8233779" y="7658100"/>
            <a:ext cx="1039662" cy="1039662"/>
            <a:chOff x="0" y="0"/>
            <a:chExt cx="1386216" cy="1386216"/>
          </a:xfrm>
        </p:grpSpPr>
        <p:grpSp>
          <p:nvGrpSpPr>
            <p:cNvPr id="26" name="Group 3"/>
            <p:cNvGrpSpPr>
              <a:grpSpLocks noChangeAspect="1"/>
            </p:cNvGrpSpPr>
            <p:nvPr/>
          </p:nvGrpSpPr>
          <p:grpSpPr>
            <a:xfrm>
              <a:off x="0" y="0"/>
              <a:ext cx="1386216" cy="1386216"/>
              <a:chOff x="0" y="0"/>
              <a:chExt cx="6355080" cy="6355080"/>
            </a:xfrm>
          </p:grpSpPr>
          <p:sp>
            <p:nvSpPr>
              <p:cNvPr id="28" name="Freeform 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27"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46872" y="455379"/>
              <a:ext cx="492472" cy="475459"/>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85800" y="1409700"/>
            <a:ext cx="9743029" cy="7307272"/>
          </a:xfrm>
          <a:prstGeom prst="rect">
            <a:avLst/>
          </a:prstGeom>
        </p:spPr>
      </p:pic>
      <p:sp>
        <p:nvSpPr>
          <p:cNvPr id="3" name="TextBox 3"/>
          <p:cNvSpPr txBox="1"/>
          <p:nvPr/>
        </p:nvSpPr>
        <p:spPr>
          <a:xfrm>
            <a:off x="11430000" y="2206175"/>
            <a:ext cx="6019800" cy="5714321"/>
          </a:xfrm>
          <a:prstGeom prst="rect">
            <a:avLst/>
          </a:prstGeom>
        </p:spPr>
        <p:txBody>
          <a:bodyPr wrap="square" lIns="0" tIns="0" rIns="0" bIns="0" rtlCol="0" anchor="t">
            <a:spAutoFit/>
          </a:bodyPr>
          <a:lstStyle/>
          <a:p>
            <a:pPr algn="just">
              <a:lnSpc>
                <a:spcPct val="150000"/>
              </a:lnSpc>
            </a:pPr>
            <a:r>
              <a:rPr lang="en-US" sz="3600" spc="-39">
                <a:solidFill>
                  <a:srgbClr val="1B1B1B"/>
                </a:solidFill>
                <a:latin typeface="Arial" pitchFamily="34" charset="0"/>
                <a:cs typeface="Arial" pitchFamily="34" charset="0"/>
              </a:rPr>
              <a:t>Luôn lạc quan, yêu đời: Vẻ mặt tươi cười sẽ luôn là sức mạnh để xây dựng mối quan hệ tốt, Truyền đạt sự thoải mái và lạc quan, nguồn sinh lực và sự nhiệt tình tới mọi người xung quanh;</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582400" y="5138928"/>
            <a:ext cx="413736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38400" y="5448300"/>
            <a:ext cx="5029200" cy="4526280"/>
          </a:xfrm>
          <a:prstGeom prst="rect">
            <a:avLst/>
          </a:prstGeom>
        </p:spPr>
      </p:pic>
      <p:sp>
        <p:nvSpPr>
          <p:cNvPr id="4" name="TextBox 4"/>
          <p:cNvSpPr txBox="1"/>
          <p:nvPr/>
        </p:nvSpPr>
        <p:spPr>
          <a:xfrm>
            <a:off x="1031981" y="614613"/>
            <a:ext cx="7689914" cy="4524315"/>
          </a:xfrm>
          <a:prstGeom prst="rect">
            <a:avLst/>
          </a:prstGeom>
        </p:spPr>
        <p:txBody>
          <a:bodyPr wrap="square" lIns="0" tIns="0" rIns="0" bIns="0" rtlCol="0" anchor="t">
            <a:spAutoFit/>
          </a:bodyPr>
          <a:lstStyle/>
          <a:p>
            <a:pPr marL="0" lvl="0" indent="0" algn="just">
              <a:lnSpc>
                <a:spcPct val="150000"/>
              </a:lnSpc>
            </a:pPr>
            <a:r>
              <a:rPr lang="en-US" sz="2800">
                <a:solidFill>
                  <a:srgbClr val="1B1B1B"/>
                </a:solidFill>
                <a:latin typeface="Arial" pitchFamily="34" charset="0"/>
                <a:cs typeface="Arial" pitchFamily="34" charset="0"/>
              </a:rPr>
              <a:t>Thể hiện sự đồng cảm, biết giúp đỡ người khác: Chia sẻ cảm xúc với người khác, động viên, giúp đỡ khi họ gặp khó khăn. Một mối quan hệ sẽ không thể lâu bên nếu như đôi bên không có sự hiểu nhau, đồng cảm và chia sẻ với nhau. Chia sẻ cảm xúc chân tình sẽ giúp mọi người tin tưởng nhau, cắn bó với nhau;</a:t>
            </a:r>
          </a:p>
        </p:txBody>
      </p:sp>
      <p:sp>
        <p:nvSpPr>
          <p:cNvPr id="5" name="TextBox 5"/>
          <p:cNvSpPr txBox="1"/>
          <p:nvPr/>
        </p:nvSpPr>
        <p:spPr>
          <a:xfrm>
            <a:off x="10165632" y="509883"/>
            <a:ext cx="6398005" cy="3798156"/>
          </a:xfrm>
          <a:prstGeom prst="rect">
            <a:avLst/>
          </a:prstGeom>
        </p:spPr>
        <p:txBody>
          <a:bodyPr lIns="0" tIns="0" rIns="0" bIns="0" rtlCol="0" anchor="t">
            <a:spAutoFit/>
          </a:bodyPr>
          <a:lstStyle/>
          <a:p>
            <a:pPr marL="0" lvl="0" indent="0" algn="just">
              <a:lnSpc>
                <a:spcPct val="150000"/>
              </a:lnSpc>
            </a:pPr>
            <a:r>
              <a:rPr lang="en-US" sz="2800">
                <a:solidFill>
                  <a:srgbClr val="1B1B1B"/>
                </a:solidFill>
                <a:latin typeface="Arial" pitchFamily="34" charset="0"/>
                <a:cs typeface="Arial" pitchFamily="34" charset="0"/>
              </a:rPr>
              <a:t>Tham gia các hoạt động ở cộng đồng, không ngại giao lưu, kết nối: Hãy vượt qua sự e ngại để bắt chuyện với mọi người, nhất là người lạ. Nếu cứ mãi e ngại, bạn sẽ chẳng thể nào mở rộng mối quan hệ được,...</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710</Words>
  <PresentationFormat>Custom</PresentationFormat>
  <Paragraphs>46</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2021-09-23T03:31:58Z</dcterms:modified>
  <dc:identifier>DAEqyZ58mZI</dc:identifier>
</cp:coreProperties>
</file>