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67" r:id="rId2"/>
    <p:sldId id="265" r:id="rId3"/>
    <p:sldId id="266" r:id="rId4"/>
    <p:sldId id="269" r:id="rId5"/>
    <p:sldId id="295" r:id="rId6"/>
    <p:sldId id="288" r:id="rId7"/>
    <p:sldId id="294" r:id="rId8"/>
    <p:sldId id="289" r:id="rId9"/>
    <p:sldId id="275" r:id="rId10"/>
    <p:sldId id="291" r:id="rId11"/>
    <p:sldId id="296" r:id="rId12"/>
    <p:sldId id="292" r:id="rId13"/>
  </p:sldIdLst>
  <p:sldSz cx="12192000" cy="6858000"/>
  <p:notesSz cx="6858000" cy="9144000"/>
  <p:embeddedFontLst>
    <p:embeddedFont>
      <p:font typeface="Calibri Light" charset="0"/>
      <p:regular r:id="rId15"/>
      <p:italic r:id="rId16"/>
    </p:embeddedFont>
    <p:embeddedFont>
      <p:font typeface="宋体" pitchFamily="2" charset="-122"/>
      <p:regular r:id="rId17"/>
    </p:embeddedFont>
    <p:embeddedFont>
      <p:font typeface="等线" charset="0"/>
      <p:regular r:id="rId18"/>
    </p:embeddedFont>
    <p:embeddedFont>
      <p:font typeface="UTM Avo" pitchFamily="18" charset="0"/>
      <p:regular r:id="rId19"/>
    </p:embeddedFont>
    <p:embeddedFont>
      <p:font typeface="Calibri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FFFF"/>
    <a:srgbClr val="7D4C18"/>
    <a:srgbClr val="6E3D0C"/>
    <a:srgbClr val="FF00FF"/>
    <a:srgbClr val="FF99FF"/>
    <a:srgbClr val="FF66FF"/>
    <a:srgbClr val="FFFF66"/>
    <a:srgbClr val="FF6699"/>
    <a:srgbClr val="8DC9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-540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4ADB0-0FB2-4A73-9EE5-BB630A219B71}" type="datetimeFigureOut">
              <a:rPr lang="en-US" smtClean="0"/>
              <a:pPr/>
              <a:t>8/16/2020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92CEC1-7226-4CF5-91A4-CF330FB793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962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072AD-0445-448F-92C2-02F2DEDACEE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1887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860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8/16/2020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67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8/16/2020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55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8/16/2020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51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8/16/2020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30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8/16/2020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6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8/16/2020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18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8/16/2020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63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8/16/2020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40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8/16/2020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09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8/16/2020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88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8/16/2020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30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pPr/>
              <a:t>8/16/2020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5.wdp"/><Relationship Id="rId18" Type="http://schemas.microsoft.com/office/2007/relationships/hdphoto" Target="../media/hdphoto7.wdp"/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" Type="http://schemas.openxmlformats.org/officeDocument/2006/relationships/image" Target="../media/image16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21.png"/><Relationship Id="rId19" Type="http://schemas.openxmlformats.org/officeDocument/2006/relationships/image" Target="../media/image26.png"/><Relationship Id="rId4" Type="http://schemas.openxmlformats.org/officeDocument/2006/relationships/image" Target="../media/image18.png"/><Relationship Id="rId9" Type="http://schemas.microsoft.com/office/2007/relationships/hdphoto" Target="../media/hdphoto3.wdp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NỀN PP\74425608_806001893190166_344176323796664320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矩形: 圆角 13"/>
          <p:cNvSpPr/>
          <p:nvPr/>
        </p:nvSpPr>
        <p:spPr>
          <a:xfrm>
            <a:off x="2842090" y="2322094"/>
            <a:ext cx="7139836" cy="38982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altLang="zh-CN" sz="9600" smtClean="0">
                <a:solidFill>
                  <a:srgbClr val="FF0000"/>
                </a:solidFill>
                <a:latin typeface="UTM Avo" pitchFamily="18" charset="0"/>
              </a:rPr>
              <a:t>HỌC VẦN</a:t>
            </a:r>
            <a:endParaRPr lang="zh-CN" altLang="en-US" sz="96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447"/>
            <a:ext cx="12192000" cy="6808787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47761" y="150310"/>
            <a:ext cx="38715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UTM Avo" pitchFamily="18" charset="0"/>
              </a:rPr>
              <a:t>? </a:t>
            </a:r>
            <a:r>
              <a:rPr lang="en-US" sz="4400" smtClean="0">
                <a:latin typeface="UTM Avo" pitchFamily="18" charset="0"/>
              </a:rPr>
              <a:t>Ghép đúng</a:t>
            </a:r>
            <a:endParaRPr lang="en-US" sz="4400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5" t="48707" r="21483" b="18750"/>
          <a:stretch/>
        </p:blipFill>
        <p:spPr bwMode="auto">
          <a:xfrm>
            <a:off x="394138" y="1072055"/>
            <a:ext cx="10673255" cy="419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4556234" y="2522483"/>
            <a:ext cx="1340069" cy="1072055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556234" y="2711669"/>
            <a:ext cx="1340069" cy="882869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08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902" y="331076"/>
            <a:ext cx="46350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UTM Avo" pitchFamily="18" charset="0"/>
              </a:rPr>
              <a:t>4. </a:t>
            </a:r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Tập viết</a:t>
            </a:r>
            <a:endParaRPr lang="vi-VN" sz="600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8" t="28233" r="17483" b="53663"/>
          <a:stretch/>
        </p:blipFill>
        <p:spPr bwMode="auto">
          <a:xfrm>
            <a:off x="409902" y="1781503"/>
            <a:ext cx="11445767" cy="2758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44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NỀN PP\74425608_806001893190166_344176323796664320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矩形: 圆角 13"/>
          <p:cNvSpPr/>
          <p:nvPr/>
        </p:nvSpPr>
        <p:spPr>
          <a:xfrm>
            <a:off x="2842090" y="2322094"/>
            <a:ext cx="7139836" cy="38982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altLang="zh-CN" sz="8000" smtClean="0">
                <a:solidFill>
                  <a:srgbClr val="FF0000"/>
                </a:solidFill>
                <a:latin typeface="UTM Avo" pitchFamily="18" charset="0"/>
              </a:rPr>
              <a:t>TẠM BIỆT</a:t>
            </a:r>
            <a:endParaRPr lang="zh-CN" altLang="en-US" sz="80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75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-nen-slide-thuyet-trinh-dep-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96359" y="1497724"/>
            <a:ext cx="77251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i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</a:rPr>
              <a:t>KHỞI ĐỘNG</a:t>
            </a:r>
            <a:endParaRPr lang="vi-VN" sz="8800" i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11864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t="11406"/>
          <a:stretch>
            <a:fillRect/>
          </a:stretch>
        </p:blipFill>
        <p:spPr bwMode="auto">
          <a:xfrm>
            <a:off x="693684" y="1363481"/>
            <a:ext cx="10654446" cy="431292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912" y="1285227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4"/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73" y="492489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21"/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pic>
        <p:nvPicPr>
          <p:cNvPr id="3" name="图片 2" descr="8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-685952"/>
            <a:ext cx="4098866" cy="4098866"/>
          </a:xfrm>
          <a:prstGeom prst="rect">
            <a:avLst/>
          </a:prstGeom>
        </p:spPr>
      </p:pic>
      <p:pic>
        <p:nvPicPr>
          <p:cNvPr id="8" name="图片 7" descr="3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351912" y="4452334"/>
            <a:ext cx="2901071" cy="2763477"/>
          </a:xfrm>
          <a:prstGeom prst="rect">
            <a:avLst/>
          </a:prstGeom>
        </p:spPr>
      </p:pic>
      <p:sp>
        <p:nvSpPr>
          <p:cNvPr id="10" name="矩形: 圆角 13"/>
          <p:cNvSpPr/>
          <p:nvPr/>
        </p:nvSpPr>
        <p:spPr>
          <a:xfrm>
            <a:off x="1418897" y="2622279"/>
            <a:ext cx="9632731" cy="2179528"/>
          </a:xfrm>
          <a:prstGeom prst="roundRect">
            <a:avLst/>
          </a:prstGeom>
          <a:solidFill>
            <a:srgbClr val="BCE2E6">
              <a:alpha val="56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000" err="1" smtClean="0">
                <a:solidFill>
                  <a:schemeClr val="tx1"/>
                </a:solidFill>
                <a:latin typeface="UTM Avo" pitchFamily="18" charset="0"/>
              </a:rPr>
              <a:t>Bài</a:t>
            </a:r>
            <a:r>
              <a:rPr lang="en-US" altLang="zh-CN" sz="800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altLang="zh-CN" sz="8000" smtClean="0">
                <a:solidFill>
                  <a:schemeClr val="tx1"/>
                </a:solidFill>
                <a:latin typeface="UTM Avo" pitchFamily="18" charset="0"/>
              </a:rPr>
              <a:t>85: </a:t>
            </a:r>
            <a:r>
              <a:rPr lang="en-US" altLang="zh-CN" sz="8000" b="1" smtClean="0">
                <a:solidFill>
                  <a:srgbClr val="FF0000"/>
                </a:solidFill>
                <a:latin typeface="UTM Avo" pitchFamily="18" charset="0"/>
              </a:rPr>
              <a:t>ông </a:t>
            </a:r>
            <a:r>
              <a:rPr lang="en-US" altLang="zh-CN" sz="8000" b="1" smtClean="0">
                <a:solidFill>
                  <a:srgbClr val="FF0000"/>
                </a:solidFill>
                <a:latin typeface="UTM Avo" pitchFamily="18" charset="0"/>
              </a:rPr>
              <a:t>- </a:t>
            </a:r>
            <a:r>
              <a:rPr lang="en-US" altLang="zh-CN" sz="8000" b="1" smtClean="0">
                <a:solidFill>
                  <a:srgbClr val="FF0000"/>
                </a:solidFill>
                <a:latin typeface="UTM Avo" pitchFamily="18" charset="0"/>
              </a:rPr>
              <a:t>ốc</a:t>
            </a:r>
            <a:endParaRPr lang="zh-CN" altLang="en-US" sz="8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11" name="5989a9319305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-1136650" y="0"/>
            <a:ext cx="736600" cy="73660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3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5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6366"/>
            <a:ext cx="12192000" cy="6808787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923650" y="2579819"/>
            <a:ext cx="2897704" cy="81814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ông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64241" y="3427155"/>
            <a:ext cx="1542053" cy="78547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ng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23650" y="3397966"/>
            <a:ext cx="1366949" cy="78948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UTM Avo" pitchFamily="18" charset="0"/>
              </a:rPr>
              <a:t>ô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32087" y="4486619"/>
            <a:ext cx="42643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UTM Avo" pitchFamily="18" charset="0"/>
              </a:rPr>
              <a:t>ô</a:t>
            </a:r>
            <a:r>
              <a:rPr lang="en-US" sz="4800" b="1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800" b="1" smtClean="0">
                <a:solidFill>
                  <a:srgbClr val="FF0000"/>
                </a:solidFill>
                <a:latin typeface="UTM Avo" pitchFamily="18" charset="0"/>
              </a:rPr>
              <a:t>– </a:t>
            </a:r>
            <a:r>
              <a:rPr lang="en-US" sz="4800" b="1" smtClean="0">
                <a:solidFill>
                  <a:srgbClr val="FF0000"/>
                </a:solidFill>
                <a:latin typeface="UTM Avo" pitchFamily="18" charset="0"/>
              </a:rPr>
              <a:t>ngờ </a:t>
            </a:r>
            <a:r>
              <a:rPr lang="en-US" sz="4800" b="1" smtClean="0">
                <a:solidFill>
                  <a:srgbClr val="FF0000"/>
                </a:solidFill>
                <a:latin typeface="UTM Avo" pitchFamily="18" charset="0"/>
              </a:rPr>
              <a:t>– </a:t>
            </a:r>
            <a:r>
              <a:rPr lang="en-US" sz="4800" b="1" smtClean="0">
                <a:solidFill>
                  <a:srgbClr val="FF0000"/>
                </a:solidFill>
                <a:latin typeface="UTM Avo" pitchFamily="18" charset="0"/>
              </a:rPr>
              <a:t>ông</a:t>
            </a:r>
            <a:endParaRPr lang="en-US" sz="48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115836" y="2673294"/>
            <a:ext cx="3162852" cy="81814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ôc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607865" y="3476034"/>
            <a:ext cx="1683156" cy="73659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UTM Avo" pitchFamily="18" charset="0"/>
              </a:rPr>
              <a:t>c</a:t>
            </a:r>
            <a:endParaRPr lang="en-US" sz="4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115836" y="3487229"/>
            <a:ext cx="1492029" cy="75636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UTM Avo" pitchFamily="18" charset="0"/>
              </a:rPr>
              <a:t>ô</a:t>
            </a:r>
            <a:endParaRPr lang="en-US" sz="4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15836" y="4486618"/>
            <a:ext cx="4177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UTM Avo" pitchFamily="18" charset="0"/>
              </a:rPr>
              <a:t>ô</a:t>
            </a:r>
            <a:r>
              <a:rPr lang="en-US" sz="4800" b="1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800" b="1" smtClean="0">
                <a:solidFill>
                  <a:srgbClr val="FF0000"/>
                </a:solidFill>
                <a:latin typeface="UTM Avo" pitchFamily="18" charset="0"/>
              </a:rPr>
              <a:t>– </a:t>
            </a:r>
            <a:r>
              <a:rPr lang="en-US" sz="4800" b="1" smtClean="0">
                <a:solidFill>
                  <a:srgbClr val="FF0000"/>
                </a:solidFill>
                <a:latin typeface="UTM Avo" pitchFamily="18" charset="0"/>
              </a:rPr>
              <a:t>c </a:t>
            </a:r>
            <a:r>
              <a:rPr lang="en-US" sz="4800" b="1" smtClean="0">
                <a:solidFill>
                  <a:srgbClr val="FF0000"/>
                </a:solidFill>
                <a:latin typeface="UTM Avo" pitchFamily="18" charset="0"/>
              </a:rPr>
              <a:t>- </a:t>
            </a:r>
            <a:r>
              <a:rPr lang="en-US" sz="4800" b="1" smtClean="0">
                <a:solidFill>
                  <a:srgbClr val="FF0000"/>
                </a:solidFill>
                <a:latin typeface="UTM Avo" pitchFamily="18" charset="0"/>
              </a:rPr>
              <a:t>ôc</a:t>
            </a:r>
            <a:endParaRPr lang="en-US" sz="48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grpSp>
        <p:nvGrpSpPr>
          <p:cNvPr id="35" name="组合 91"/>
          <p:cNvGrpSpPr/>
          <p:nvPr/>
        </p:nvGrpSpPr>
        <p:grpSpPr>
          <a:xfrm>
            <a:off x="0" y="0"/>
            <a:ext cx="5886671" cy="866924"/>
            <a:chOff x="994820" y="254650"/>
            <a:chExt cx="5886671" cy="866925"/>
          </a:xfrm>
        </p:grpSpPr>
        <p:grpSp>
          <p:nvGrpSpPr>
            <p:cNvPr id="36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38" name="Freeform 37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39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38100" cap="flat" cmpd="sng" algn="ctr">
                <a:solidFill>
                  <a:srgbClr val="00206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37" name="文本框 93"/>
            <p:cNvSpPr txBox="1"/>
            <p:nvPr/>
          </p:nvSpPr>
          <p:spPr>
            <a:xfrm>
              <a:off x="1611913" y="254650"/>
              <a:ext cx="3584636" cy="707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/>
              <a:r>
                <a:rPr lang="en-US" altLang="zh-CN" sz="40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1: </a:t>
              </a:r>
              <a:r>
                <a:rPr lang="en-US" altLang="zh-CN" sz="40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Làm</a:t>
              </a:r>
              <a:r>
                <a:rPr lang="en-US" altLang="zh-CN" sz="40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 </a:t>
              </a:r>
              <a:r>
                <a:rPr lang="en-US" altLang="zh-CN" sz="40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quen</a:t>
              </a:r>
              <a:r>
                <a:rPr lang="en-US" altLang="zh-CN" sz="40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 </a:t>
              </a:r>
              <a:endParaRPr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/>
      <p:bldP spid="22" grpId="0" animBg="1"/>
      <p:bldP spid="23" grpId="0" animBg="1"/>
      <p:bldP spid="24" grpId="0" animBg="1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74" y="0"/>
            <a:ext cx="12192000" cy="6808787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555212" y="5995529"/>
            <a:ext cx="3817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UTM Avo" pitchFamily="18" charset="0"/>
              </a:rPr>
              <a:t>s</a:t>
            </a:r>
            <a:r>
              <a:rPr lang="en-US" sz="4000" b="1" smtClean="0">
                <a:solidFill>
                  <a:srgbClr val="FF0000"/>
                </a:solidFill>
                <a:latin typeface="UTM Avo" pitchFamily="18" charset="0"/>
              </a:rPr>
              <a:t>ờ </a:t>
            </a:r>
            <a:r>
              <a:rPr lang="en-US" sz="4000" b="1" smtClean="0">
                <a:solidFill>
                  <a:srgbClr val="FF0000"/>
                </a:solidFill>
                <a:latin typeface="UTM Avo" pitchFamily="18" charset="0"/>
              </a:rPr>
              <a:t>- </a:t>
            </a:r>
            <a:r>
              <a:rPr lang="en-US" sz="4000" b="1" smtClean="0">
                <a:solidFill>
                  <a:srgbClr val="FF0000"/>
                </a:solidFill>
                <a:latin typeface="UTM Avo" pitchFamily="18" charset="0"/>
              </a:rPr>
              <a:t>ông</a:t>
            </a:r>
            <a:r>
              <a:rPr lang="en-US" sz="4000" b="1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b="1" smtClean="0">
                <a:solidFill>
                  <a:srgbClr val="FF0000"/>
                </a:solidFill>
                <a:latin typeface="UTM Avo" pitchFamily="18" charset="0"/>
              </a:rPr>
              <a:t>- </a:t>
            </a:r>
            <a:r>
              <a:rPr lang="en-US" sz="4000" b="1" smtClean="0">
                <a:solidFill>
                  <a:srgbClr val="FF0000"/>
                </a:solidFill>
                <a:latin typeface="UTM Avo" pitchFamily="18" charset="0"/>
              </a:rPr>
              <a:t>sông</a:t>
            </a:r>
            <a:endParaRPr lang="en-US" sz="4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916392" y="4595510"/>
            <a:ext cx="2107685" cy="98367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UTM Avo" pitchFamily="18" charset="0"/>
              </a:rPr>
              <a:t>ô</a:t>
            </a:r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ng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33604" y="4595510"/>
            <a:ext cx="1282788" cy="98980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chemeClr val="tx1"/>
                </a:solidFill>
                <a:latin typeface="UTM Avo" pitchFamily="18" charset="0"/>
              </a:rPr>
              <a:t>s</a:t>
            </a:r>
            <a:endParaRPr lang="en-US" sz="6000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24759" y="3433745"/>
            <a:ext cx="4162532" cy="108365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chemeClr val="tx1"/>
                </a:solidFill>
                <a:latin typeface="UTM Avo" pitchFamily="18" charset="0"/>
              </a:rPr>
              <a:t>s</a:t>
            </a:r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ông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826469" y="3404393"/>
            <a:ext cx="3799490" cy="111300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/>
                </a:solidFill>
                <a:latin typeface="UTM Avo" pitchFamily="18" charset="0"/>
              </a:rPr>
              <a:t>g</a:t>
            </a:r>
            <a:r>
              <a:rPr lang="en-US" sz="6000">
                <a:solidFill>
                  <a:srgbClr val="FF0000"/>
                </a:solidFill>
                <a:latin typeface="UTM Avo" pitchFamily="18" charset="0"/>
              </a:rPr>
              <a:t>ốc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10351" y="3453065"/>
            <a:ext cx="45466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UTM Avo" pitchFamily="18" charset="0"/>
              </a:rPr>
              <a:t> dòng s</a:t>
            </a:r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ông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80983" y="3467741"/>
            <a:ext cx="29706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latin typeface="UTM Avo" pitchFamily="18" charset="0"/>
              </a:rPr>
              <a:t>g</a:t>
            </a:r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ốc</a:t>
            </a:r>
            <a:r>
              <a:rPr lang="en-US" sz="6000" smtClean="0">
                <a:latin typeface="UTM Avo" pitchFamily="18" charset="0"/>
              </a:rPr>
              <a:t> đa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687546" y="4521411"/>
            <a:ext cx="1638868" cy="105777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UTM Avo" pitchFamily="18" charset="0"/>
              </a:rPr>
              <a:t>Ố</a:t>
            </a:r>
            <a:r>
              <a:rPr lang="en-US" sz="6000" smtClean="0">
                <a:solidFill>
                  <a:srgbClr val="FF0000"/>
                </a:solidFill>
                <a:latin typeface="UTM Avo" pitchFamily="18" charset="0"/>
              </a:rPr>
              <a:t>c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167690" y="4517400"/>
            <a:ext cx="1497727" cy="106178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chemeClr val="tx1"/>
                </a:solidFill>
                <a:latin typeface="UTM Avo" pitchFamily="18" charset="0"/>
              </a:rPr>
              <a:t>g</a:t>
            </a:r>
            <a:endParaRPr lang="en-US" sz="6000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07790" y="5995529"/>
            <a:ext cx="5864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UTM Avo" pitchFamily="18" charset="0"/>
              </a:rPr>
              <a:t>g</a:t>
            </a:r>
            <a:r>
              <a:rPr lang="en-US" sz="3600" b="1" smtClean="0">
                <a:solidFill>
                  <a:srgbClr val="FF0000"/>
                </a:solidFill>
                <a:latin typeface="UTM Avo" pitchFamily="18" charset="0"/>
              </a:rPr>
              <a:t>ờ </a:t>
            </a:r>
            <a:r>
              <a:rPr lang="en-US" sz="3600" b="1" smtClean="0">
                <a:solidFill>
                  <a:srgbClr val="FF0000"/>
                </a:solidFill>
                <a:latin typeface="UTM Avo" pitchFamily="18" charset="0"/>
              </a:rPr>
              <a:t>- </a:t>
            </a:r>
            <a:r>
              <a:rPr lang="en-US" sz="3600" b="1" smtClean="0">
                <a:solidFill>
                  <a:srgbClr val="FF0000"/>
                </a:solidFill>
                <a:latin typeface="UTM Avo" pitchFamily="18" charset="0"/>
              </a:rPr>
              <a:t>ốc </a:t>
            </a:r>
            <a:r>
              <a:rPr lang="en-US" sz="3600" b="1" smtClean="0">
                <a:solidFill>
                  <a:srgbClr val="FF0000"/>
                </a:solidFill>
                <a:latin typeface="UTM Avo" pitchFamily="18" charset="0"/>
              </a:rPr>
              <a:t>– </a:t>
            </a:r>
            <a:r>
              <a:rPr lang="en-US" sz="3600" b="1" smtClean="0">
                <a:solidFill>
                  <a:srgbClr val="FF0000"/>
                </a:solidFill>
                <a:latin typeface="UTM Avo" pitchFamily="18" charset="0"/>
              </a:rPr>
              <a:t>gốc </a:t>
            </a:r>
            <a:r>
              <a:rPr lang="en-US" sz="3600" b="1" smtClean="0">
                <a:solidFill>
                  <a:srgbClr val="FF0000"/>
                </a:solidFill>
                <a:latin typeface="UTM Avo" pitchFamily="18" charset="0"/>
              </a:rPr>
              <a:t>- sắc -  </a:t>
            </a:r>
            <a:r>
              <a:rPr lang="en-US" sz="3600" b="1" smtClean="0">
                <a:solidFill>
                  <a:srgbClr val="FF0000"/>
                </a:solidFill>
                <a:latin typeface="UTM Avo" pitchFamily="18" charset="0"/>
              </a:rPr>
              <a:t>gốc</a:t>
            </a:r>
            <a:endParaRPr lang="en-US" sz="36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grpSp>
        <p:nvGrpSpPr>
          <p:cNvPr id="35" name="组合 91"/>
          <p:cNvGrpSpPr/>
          <p:nvPr/>
        </p:nvGrpSpPr>
        <p:grpSpPr>
          <a:xfrm>
            <a:off x="0" y="0"/>
            <a:ext cx="5886671" cy="866924"/>
            <a:chOff x="994820" y="254650"/>
            <a:chExt cx="5886671" cy="866925"/>
          </a:xfrm>
        </p:grpSpPr>
        <p:grpSp>
          <p:nvGrpSpPr>
            <p:cNvPr id="36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38" name="Freeform 37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39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38100" cap="flat" cmpd="sng" algn="ctr">
                <a:solidFill>
                  <a:srgbClr val="00206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37" name="文本框 93"/>
            <p:cNvSpPr txBox="1"/>
            <p:nvPr/>
          </p:nvSpPr>
          <p:spPr>
            <a:xfrm>
              <a:off x="1611913" y="254650"/>
              <a:ext cx="3584636" cy="707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/>
              <a:r>
                <a:rPr lang="en-US" altLang="zh-CN" sz="40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1: </a:t>
              </a:r>
              <a:r>
                <a:rPr lang="en-US" altLang="zh-CN" sz="40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Làm</a:t>
              </a:r>
              <a:r>
                <a:rPr lang="en-US" altLang="zh-CN" sz="40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 </a:t>
              </a:r>
              <a:r>
                <a:rPr lang="en-US" altLang="zh-CN" sz="40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quen</a:t>
              </a:r>
              <a:r>
                <a:rPr lang="en-US" altLang="zh-CN" sz="40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 </a:t>
              </a:r>
              <a:endParaRPr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 t="36854" r="49715" b="28663"/>
          <a:stretch/>
        </p:blipFill>
        <p:spPr bwMode="auto">
          <a:xfrm>
            <a:off x="176995" y="881909"/>
            <a:ext cx="5312979" cy="2522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3" t="36639" r="37234" b="28232"/>
          <a:stretch/>
        </p:blipFill>
        <p:spPr bwMode="auto">
          <a:xfrm>
            <a:off x="5886671" y="852755"/>
            <a:ext cx="5180722" cy="2569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38912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27" grpId="0" animBg="1"/>
      <p:bldP spid="28" grpId="0"/>
      <p:bldP spid="29" grpId="0"/>
      <p:bldP spid="30" grpId="0" animBg="1"/>
      <p:bldP spid="31" grpId="0" animBg="1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91"/>
          <p:cNvGrpSpPr/>
          <p:nvPr/>
        </p:nvGrpSpPr>
        <p:grpSpPr>
          <a:xfrm>
            <a:off x="0" y="47493"/>
            <a:ext cx="10092922" cy="842383"/>
            <a:chOff x="994820" y="381655"/>
            <a:chExt cx="10092922" cy="842384"/>
          </a:xfrm>
        </p:grpSpPr>
        <p:grpSp>
          <p:nvGrpSpPr>
            <p:cNvPr id="5" name="组合 92"/>
            <p:cNvGrpSpPr/>
            <p:nvPr/>
          </p:nvGrpSpPr>
          <p:grpSpPr>
            <a:xfrm>
              <a:off x="994820" y="720459"/>
              <a:ext cx="10092922" cy="503580"/>
              <a:chOff x="3532280" y="5475339"/>
              <a:chExt cx="10092922" cy="503580"/>
            </a:xfrm>
          </p:grpSpPr>
          <p:sp>
            <p:nvSpPr>
              <p:cNvPr id="7" name="Freeform 6"/>
              <p:cNvSpPr>
                <a:spLocks noEditPoints="1"/>
              </p:cNvSpPr>
              <p:nvPr/>
            </p:nvSpPr>
            <p:spPr bwMode="auto">
              <a:xfrm>
                <a:off x="12831808" y="5519556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8" name="任意多边形 95"/>
              <p:cNvSpPr/>
              <p:nvPr/>
            </p:nvSpPr>
            <p:spPr>
              <a:xfrm>
                <a:off x="3532280" y="5475339"/>
                <a:ext cx="9324926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38100" cap="flat" cmpd="sng" algn="ctr">
                <a:solidFill>
                  <a:srgbClr val="00206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6" name="文本框 93"/>
            <p:cNvSpPr txBox="1"/>
            <p:nvPr/>
          </p:nvSpPr>
          <p:spPr>
            <a:xfrm>
              <a:off x="1611912" y="381655"/>
              <a:ext cx="8707833" cy="707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/>
              <a:r>
                <a:rPr lang="en-US" altLang="zh-CN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2</a:t>
              </a:r>
              <a:r>
                <a:rPr lang="en-US" altLang="zh-CN" sz="4000" b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: </a:t>
              </a:r>
              <a:r>
                <a:rPr lang="en-US" altLang="zh-CN" sz="2800" b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Giúp thỏ đem cà rốt về nhà kho cho đúng.</a:t>
              </a:r>
              <a:endPara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endParaRPr>
            </a:p>
          </p:txBody>
        </p:sp>
      </p:grpSp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" t="16821" r="12481" b="15668"/>
          <a:stretch/>
        </p:blipFill>
        <p:spPr bwMode="auto">
          <a:xfrm>
            <a:off x="617092" y="968706"/>
            <a:ext cx="3261221" cy="2448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" t="16821" r="12481" b="15668"/>
          <a:stretch/>
        </p:blipFill>
        <p:spPr bwMode="auto">
          <a:xfrm>
            <a:off x="8269512" y="1008634"/>
            <a:ext cx="3239315" cy="2368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177" y="968707"/>
            <a:ext cx="2712587" cy="2448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/>
          <p:cNvSpPr/>
          <p:nvPr/>
        </p:nvSpPr>
        <p:spPr>
          <a:xfrm>
            <a:off x="3972909" y="3416985"/>
            <a:ext cx="91440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375508" y="5249917"/>
            <a:ext cx="1342823" cy="68631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3551687" y="3043188"/>
            <a:ext cx="1419321" cy="113467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682086" y="2841704"/>
            <a:ext cx="1486089" cy="904894"/>
            <a:chOff x="3535921" y="2969954"/>
            <a:chExt cx="1486089" cy="904894"/>
          </a:xfrm>
        </p:grpSpPr>
        <p:sp>
          <p:nvSpPr>
            <p:cNvPr id="18" name="Oval 17"/>
            <p:cNvSpPr/>
            <p:nvPr/>
          </p:nvSpPr>
          <p:spPr>
            <a:xfrm>
              <a:off x="3535921" y="3030881"/>
              <a:ext cx="1486089" cy="8439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11154" y="2969954"/>
              <a:ext cx="137569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smtClean="0">
                  <a:latin typeface="UTM Avo" pitchFamily="18" charset="0"/>
                </a:rPr>
                <a:t>ông</a:t>
              </a:r>
              <a:endParaRPr lang="en-US" sz="4800">
                <a:latin typeface="UTM Avo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200078" y="2705631"/>
            <a:ext cx="1486089" cy="904894"/>
            <a:chOff x="3535921" y="2969954"/>
            <a:chExt cx="1486089" cy="904894"/>
          </a:xfrm>
        </p:grpSpPr>
        <p:sp>
          <p:nvSpPr>
            <p:cNvPr id="22" name="Oval 21"/>
            <p:cNvSpPr/>
            <p:nvPr/>
          </p:nvSpPr>
          <p:spPr>
            <a:xfrm>
              <a:off x="3535921" y="3030881"/>
              <a:ext cx="1486089" cy="8439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611154" y="2969954"/>
              <a:ext cx="98456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smtClean="0">
                  <a:latin typeface="UTM Avo" pitchFamily="18" charset="0"/>
                </a:rPr>
                <a:t>ôc</a:t>
              </a:r>
              <a:endParaRPr lang="en-US" sz="4800">
                <a:latin typeface="UTM Avo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78117" y="4253960"/>
            <a:ext cx="11582321" cy="1458103"/>
            <a:chOff x="-45153" y="5543944"/>
            <a:chExt cx="11926302" cy="1689139"/>
          </a:xfrm>
        </p:grpSpPr>
        <p:pic>
          <p:nvPicPr>
            <p:cNvPr id="12" name="Picture 8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4" t="7715" r="5172" b="5129"/>
            <a:stretch/>
          </p:blipFill>
          <p:spPr bwMode="auto">
            <a:xfrm rot="13766713">
              <a:off x="-63735" y="5566179"/>
              <a:ext cx="1602760" cy="1565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4" t="7715" r="5172" b="5129"/>
            <a:stretch/>
          </p:blipFill>
          <p:spPr bwMode="auto">
            <a:xfrm rot="13766713">
              <a:off x="1995165" y="5569601"/>
              <a:ext cx="1511862" cy="1476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8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4" t="7715" r="5172" b="5129"/>
            <a:stretch/>
          </p:blipFill>
          <p:spPr bwMode="auto">
            <a:xfrm rot="13766713">
              <a:off x="8091275" y="5727503"/>
              <a:ext cx="1523241" cy="1487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8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4" t="7715" r="5172" b="5129"/>
            <a:stretch/>
          </p:blipFill>
          <p:spPr bwMode="auto">
            <a:xfrm rot="13766713">
              <a:off x="3864526" y="5615996"/>
              <a:ext cx="1479196" cy="14448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8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4" t="7715" r="5172" b="5129"/>
            <a:stretch/>
          </p:blipFill>
          <p:spPr bwMode="auto">
            <a:xfrm rot="13766713">
              <a:off x="10224123" y="5563381"/>
              <a:ext cx="1676463" cy="16375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303889" y="6035887"/>
              <a:ext cx="1104589" cy="534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mtClean="0">
                  <a:latin typeface="UTM Avo" pitchFamily="18" charset="0"/>
                </a:rPr>
                <a:t>thông</a:t>
              </a:r>
              <a:endParaRPr lang="en-US" sz="2400">
                <a:latin typeface="UTM Avo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93941" y="6079112"/>
              <a:ext cx="1579964" cy="534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UTM Avo" pitchFamily="18" charset="0"/>
                </a:rPr>
                <a:t>đ</a:t>
              </a:r>
              <a:r>
                <a:rPr lang="en-US" sz="2400" smtClean="0">
                  <a:latin typeface="UTM Avo" pitchFamily="18" charset="0"/>
                </a:rPr>
                <a:t>ồng lúa</a:t>
              </a:r>
              <a:endParaRPr lang="en-US" sz="2400">
                <a:latin typeface="UTM Avo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05740" y="6051637"/>
              <a:ext cx="807478" cy="534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mtClean="0">
                  <a:latin typeface="UTM Avo" pitchFamily="18" charset="0"/>
                </a:rPr>
                <a:t>cốc</a:t>
              </a:r>
              <a:endParaRPr lang="en-US" sz="2400">
                <a:latin typeface="UTM Avo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654638" y="6158600"/>
              <a:ext cx="1210228" cy="534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mtClean="0">
                  <a:latin typeface="UTM Avo" pitchFamily="18" charset="0"/>
                </a:rPr>
                <a:t>ngỗng</a:t>
              </a:r>
              <a:endParaRPr lang="en-US" sz="2400">
                <a:latin typeface="UTM Avo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833930" y="6122943"/>
              <a:ext cx="624261" cy="534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smtClean="0">
                  <a:latin typeface="UTM Avo" pitchFamily="18" charset="0"/>
                </a:rPr>
                <a:t>Ố</a:t>
              </a:r>
              <a:r>
                <a:rPr lang="en-US" sz="2400" smtClean="0">
                  <a:latin typeface="UTM Avo" pitchFamily="18" charset="0"/>
                </a:rPr>
                <a:t>c</a:t>
              </a:r>
              <a:endParaRPr lang="en-US" sz="2400">
                <a:latin typeface="UTM Avo" pitchFamily="18" charset="0"/>
              </a:endParaRPr>
            </a:p>
          </p:txBody>
        </p:sp>
      </p:grpSp>
      <p:cxnSp>
        <p:nvCxnSpPr>
          <p:cNvPr id="35" name="Straight Connector 34"/>
          <p:cNvCxnSpPr/>
          <p:nvPr/>
        </p:nvCxnSpPr>
        <p:spPr>
          <a:xfrm flipH="1">
            <a:off x="1689822" y="3746598"/>
            <a:ext cx="2515084" cy="100716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8" idx="4"/>
          </p:cNvCxnSpPr>
          <p:nvPr/>
        </p:nvCxnSpPr>
        <p:spPr>
          <a:xfrm>
            <a:off x="4425131" y="3746598"/>
            <a:ext cx="6831832" cy="91486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3231931" y="3443266"/>
            <a:ext cx="4143578" cy="121819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22" idx="5"/>
          </p:cNvCxnSpPr>
          <p:nvPr/>
        </p:nvCxnSpPr>
        <p:spPr>
          <a:xfrm>
            <a:off x="8468534" y="3486929"/>
            <a:ext cx="648630" cy="132513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6" t="24223" r="30278" b="61147"/>
          <a:stretch/>
        </p:blipFill>
        <p:spPr bwMode="auto">
          <a:xfrm>
            <a:off x="437225" y="5399294"/>
            <a:ext cx="5112980" cy="139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8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4" t="7715" r="5172" b="5129"/>
          <a:stretch/>
        </p:blipFill>
        <p:spPr bwMode="auto">
          <a:xfrm rot="13766713">
            <a:off x="6090636" y="4367765"/>
            <a:ext cx="1395087" cy="1533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73067" y="4784547"/>
            <a:ext cx="1873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UTM Avo" pitchFamily="18" charset="0"/>
              </a:rPr>
              <a:t>Thợ mộc</a:t>
            </a:r>
            <a:endParaRPr lang="vi-VN" sz="240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6" t="49290" r="16396" b="28314"/>
          <a:stretch/>
        </p:blipFill>
        <p:spPr bwMode="auto">
          <a:xfrm>
            <a:off x="5848220" y="5399294"/>
            <a:ext cx="6331005" cy="1290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/>
          <p:nvPr/>
        </p:nvCxnSpPr>
        <p:spPr>
          <a:xfrm flipH="1">
            <a:off x="7275311" y="3580227"/>
            <a:ext cx="883842" cy="13292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8" idx="4"/>
            <a:endCxn id="29" idx="0"/>
          </p:cNvCxnSpPr>
          <p:nvPr/>
        </p:nvCxnSpPr>
        <p:spPr>
          <a:xfrm>
            <a:off x="4425131" y="3746598"/>
            <a:ext cx="639896" cy="96933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892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NỀN PP\74425608_806001893190166_344176323796664320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矩形: 圆角 13"/>
          <p:cNvSpPr/>
          <p:nvPr/>
        </p:nvSpPr>
        <p:spPr>
          <a:xfrm>
            <a:off x="2637132" y="2322094"/>
            <a:ext cx="7139836" cy="38982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altLang="zh-CN" sz="8000" smtClean="0">
                <a:solidFill>
                  <a:srgbClr val="FF0000"/>
                </a:solidFill>
                <a:latin typeface="UTM Avo" pitchFamily="18" charset="0"/>
              </a:rPr>
              <a:t>Giải lao</a:t>
            </a:r>
            <a:endParaRPr lang="zh-CN" altLang="en-US" sz="80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21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91"/>
          <p:cNvGrpSpPr/>
          <p:nvPr/>
        </p:nvGrpSpPr>
        <p:grpSpPr>
          <a:xfrm>
            <a:off x="2" y="0"/>
            <a:ext cx="3911022" cy="866924"/>
            <a:chOff x="994820" y="254650"/>
            <a:chExt cx="5886671" cy="866925"/>
          </a:xfrm>
        </p:grpSpPr>
        <p:grpSp>
          <p:nvGrpSpPr>
            <p:cNvPr id="5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7" name="Freeform 6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8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38100" cap="flat" cmpd="sng" algn="ctr">
                <a:solidFill>
                  <a:srgbClr val="00206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/>
                <a:endParaRPr lang="zh-CN" altLang="en-US" sz="2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6" name="文本框 93"/>
            <p:cNvSpPr txBox="1"/>
            <p:nvPr/>
          </p:nvSpPr>
          <p:spPr>
            <a:xfrm>
              <a:off x="1611913" y="254650"/>
              <a:ext cx="2988319" cy="707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/>
              <a:r>
                <a:rPr lang="en-US" altLang="zh-CN" sz="40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3</a:t>
              </a:r>
              <a:r>
                <a:rPr lang="en-US" altLang="zh-CN" sz="4000" b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汉仪喵魂体W" panose="00020600040101010101" pitchFamily="18" charset="-122"/>
                </a:rPr>
                <a:t>. Tập đọc</a:t>
              </a:r>
              <a:endParaRPr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汉仪喵魂体W" panose="00020600040101010101" pitchFamily="18" charset="-122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-16207" y="3555184"/>
            <a:ext cx="3129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smtClean="0">
                <a:latin typeface="UTM Avo" pitchFamily="18" charset="0"/>
              </a:rPr>
              <a:t>.</a:t>
            </a:r>
            <a:endParaRPr lang="en-US" sz="360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4" t="18318" r="25114" b="16380"/>
          <a:stretch/>
        </p:blipFill>
        <p:spPr bwMode="auto">
          <a:xfrm>
            <a:off x="409990" y="993228"/>
            <a:ext cx="11020010" cy="569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5644055" y="1844566"/>
            <a:ext cx="187609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395387" y="2617076"/>
            <a:ext cx="1845537" cy="1576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632731" y="2617076"/>
            <a:ext cx="110358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139559" y="3373821"/>
            <a:ext cx="1308538" cy="1576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245476" y="3838903"/>
            <a:ext cx="114991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017986" y="4201515"/>
            <a:ext cx="222293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67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:\NỀN PP\70880506_605997206600775_12331553333968896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13416455" cy="7546757"/>
          </a:xfrm>
          <a:prstGeom prst="rect">
            <a:avLst/>
          </a:prstGeom>
          <a:noFill/>
        </p:spPr>
      </p:pic>
      <p:sp>
        <p:nvSpPr>
          <p:cNvPr id="3" name="矩形: 圆角 13"/>
          <p:cNvSpPr/>
          <p:nvPr/>
        </p:nvSpPr>
        <p:spPr>
          <a:xfrm>
            <a:off x="2175640" y="-588092"/>
            <a:ext cx="7882758" cy="293714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4000" b="1" smtClean="0">
              <a:solidFill>
                <a:srgbClr val="FF0000"/>
              </a:solidFill>
              <a:latin typeface="UTM Avo" pitchFamily="18" charset="0"/>
            </a:endParaRPr>
          </a:p>
          <a:p>
            <a:pPr algn="ctr"/>
            <a:r>
              <a:rPr lang="en-US" altLang="zh-CN" sz="4800" b="1" smtClean="0">
                <a:solidFill>
                  <a:schemeClr val="tx1"/>
                </a:solidFill>
                <a:latin typeface="UTM Avo" pitchFamily="18" charset="0"/>
              </a:rPr>
              <a:t>LUYỆN </a:t>
            </a:r>
            <a:r>
              <a:rPr lang="en-US" altLang="zh-CN" sz="4800" b="1" smtClean="0">
                <a:solidFill>
                  <a:schemeClr val="tx1"/>
                </a:solidFill>
                <a:latin typeface="UTM Avo" pitchFamily="18" charset="0"/>
              </a:rPr>
              <a:t>ĐỌC TỪ KHÓ</a:t>
            </a:r>
            <a:endParaRPr lang="zh-CN" altLang="en-US" sz="4800" b="1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4" name="矩形: 圆角 13"/>
          <p:cNvSpPr/>
          <p:nvPr/>
        </p:nvSpPr>
        <p:spPr>
          <a:xfrm>
            <a:off x="1450428" y="1595821"/>
            <a:ext cx="5644056" cy="7532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smtClean="0">
                <a:solidFill>
                  <a:srgbClr val="FF0000"/>
                </a:solidFill>
                <a:latin typeface="UTM Avo" pitchFamily="18" charset="0"/>
              </a:rPr>
              <a:t>trắng muốt</a:t>
            </a:r>
            <a:endParaRPr lang="zh-CN" altLang="en-US" sz="4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5" name="矩形: 圆角 13"/>
          <p:cNvSpPr/>
          <p:nvPr/>
        </p:nvSpPr>
        <p:spPr>
          <a:xfrm>
            <a:off x="1019470" y="2770352"/>
            <a:ext cx="5381299" cy="7532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smtClean="0">
                <a:solidFill>
                  <a:srgbClr val="FF0000"/>
                </a:solidFill>
                <a:latin typeface="UTM Avo" pitchFamily="18" charset="0"/>
              </a:rPr>
              <a:t>trang điểm</a:t>
            </a:r>
            <a:endParaRPr lang="zh-CN" altLang="en-US" sz="4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6" name="矩形: 圆角 13"/>
          <p:cNvSpPr/>
          <p:nvPr/>
        </p:nvSpPr>
        <p:spPr>
          <a:xfrm>
            <a:off x="814516" y="3892332"/>
            <a:ext cx="5381299" cy="7532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smtClean="0">
                <a:solidFill>
                  <a:srgbClr val="FF0000"/>
                </a:solidFill>
                <a:latin typeface="UTM Avo" pitchFamily="18" charset="0"/>
              </a:rPr>
              <a:t>gật gù</a:t>
            </a:r>
            <a:endParaRPr lang="zh-CN" altLang="en-US" sz="4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7" name="矩形: 圆角 13"/>
          <p:cNvSpPr/>
          <p:nvPr/>
        </p:nvSpPr>
        <p:spPr>
          <a:xfrm>
            <a:off x="5354996" y="2762467"/>
            <a:ext cx="5381299" cy="7532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smtClean="0">
                <a:solidFill>
                  <a:srgbClr val="FF0000"/>
                </a:solidFill>
                <a:latin typeface="UTM Avo" pitchFamily="18" charset="0"/>
              </a:rPr>
              <a:t>sốt ruột</a:t>
            </a:r>
            <a:endParaRPr lang="zh-CN" altLang="en-US" sz="4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8" name="矩形: 圆角 13"/>
          <p:cNvSpPr/>
          <p:nvPr/>
        </p:nvSpPr>
        <p:spPr>
          <a:xfrm>
            <a:off x="5680831" y="1595821"/>
            <a:ext cx="5381299" cy="7532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smtClean="0">
                <a:solidFill>
                  <a:srgbClr val="FF0000"/>
                </a:solidFill>
                <a:latin typeface="UTM Avo" pitchFamily="18" charset="0"/>
              </a:rPr>
              <a:t>eng éc</a:t>
            </a:r>
            <a:endParaRPr lang="zh-CN" altLang="en-US" sz="4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9" name="矩形: 圆角 13"/>
          <p:cNvSpPr/>
          <p:nvPr/>
        </p:nvSpPr>
        <p:spPr>
          <a:xfrm>
            <a:off x="5123804" y="3923861"/>
            <a:ext cx="7236371" cy="7532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>
                <a:solidFill>
                  <a:srgbClr val="FF0000"/>
                </a:solidFill>
                <a:latin typeface="UTM Avo" pitchFamily="18" charset="0"/>
              </a:rPr>
              <a:t>đ</a:t>
            </a:r>
            <a:r>
              <a:rPr lang="en-US" altLang="zh-CN" sz="4800" smtClean="0">
                <a:solidFill>
                  <a:srgbClr val="FF0000"/>
                </a:solidFill>
                <a:latin typeface="UTM Avo" pitchFamily="18" charset="0"/>
              </a:rPr>
              <a:t>en như than</a:t>
            </a:r>
            <a:endParaRPr lang="zh-CN" altLang="en-US" sz="4800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tlCol="0" anchor="ctr"/>
      <a:lstStyle>
        <a:defPPr algn="ctr">
          <a:defRPr sz="32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2420</TotalTime>
  <Words>117</Words>
  <Application>Microsoft Office PowerPoint</Application>
  <PresentationFormat>Custom</PresentationFormat>
  <Paragraphs>48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 Light</vt:lpstr>
      <vt:lpstr>宋体</vt:lpstr>
      <vt:lpstr>等线</vt:lpstr>
      <vt:lpstr>UTM Avo</vt:lpstr>
      <vt:lpstr>汉仪喵魂体W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A</cp:lastModifiedBy>
  <cp:revision>96</cp:revision>
  <dcterms:created xsi:type="dcterms:W3CDTF">2018-11-27T03:58:53Z</dcterms:created>
  <dcterms:modified xsi:type="dcterms:W3CDTF">2020-08-16T16:13:54Z</dcterms:modified>
</cp:coreProperties>
</file>