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F77478E-18AA-44B4-89E2-D2A19614F897}">
  <a:tblStyle styleId="{EF77478E-18AA-44B4-89E2-D2A19614F897}"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6" Type="http://schemas.openxmlformats.org/officeDocument/2006/relationships/slide" Target="slides/slide10.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5" name="Google Shape;255;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5" name="Google Shape;95;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 name="Google Shape;96;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6" name="Google Shape;116;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5" name="Google Shape;155;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9" name="Google Shape;179;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2" name="Google Shape;192;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4" name="Google Shape;234;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 name="Shape 19"/>
        <p:cNvGrpSpPr/>
        <p:nvPr/>
      </p:nvGrpSpPr>
      <p:grpSpPr>
        <a:xfrm>
          <a:off x="0" y="0"/>
          <a:ext cx="0" cy="0"/>
          <a:chOff x="0" y="0"/>
          <a:chExt cx="0" cy="0"/>
        </a:xfrm>
      </p:grpSpPr>
      <p:sp>
        <p:nvSpPr>
          <p:cNvPr id="20" name="Google Shape;20;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2" name="Google Shape;22;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5" name="Shape 25"/>
        <p:cNvGrpSpPr/>
        <p:nvPr/>
      </p:nvGrpSpPr>
      <p:grpSpPr>
        <a:xfrm>
          <a:off x="0" y="0"/>
          <a:ext cx="0" cy="0"/>
          <a:chOff x="0" y="0"/>
          <a:chExt cx="0" cy="0"/>
        </a:xfrm>
      </p:grpSpPr>
      <p:sp>
        <p:nvSpPr>
          <p:cNvPr id="26" name="Google Shape;26;p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8" name="Google Shape;28;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 name="Google Shape;34;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5183188" y="987425"/>
            <a:ext cx="6172200" cy="4873625"/>
          </a:xfrm>
          <a:prstGeom prst="rect">
            <a:avLst/>
          </a:prstGeom>
          <a:noFill/>
          <a:ln>
            <a:noFill/>
          </a:ln>
        </p:spPr>
      </p:sp>
      <p:sp>
        <p:nvSpPr>
          <p:cNvPr id="68" name="Google Shape;68;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2.png"/><Relationship Id="rId4" Type="http://schemas.openxmlformats.org/officeDocument/2006/relationships/image" Target="../media/image3.png"/><Relationship Id="rId5" Type="http://schemas.openxmlformats.org/officeDocument/2006/relationships/image" Target="../media/image7.jpg"/><Relationship Id="rId6" Type="http://schemas.openxmlformats.org/officeDocument/2006/relationships/image" Target="../media/image16.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png"/><Relationship Id="rId4" Type="http://schemas.openxmlformats.org/officeDocument/2006/relationships/image" Target="../media/image6.png"/><Relationship Id="rId5" Type="http://schemas.openxmlformats.org/officeDocument/2006/relationships/image" Target="../media/image10.png"/><Relationship Id="rId6"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6.png"/><Relationship Id="rId5" Type="http://schemas.openxmlformats.org/officeDocument/2006/relationships/image" Target="../media/image1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6.png"/><Relationship Id="rId5" Type="http://schemas.openxmlformats.org/officeDocument/2006/relationships/image" Target="../media/image1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 Id="rId4" Type="http://schemas.openxmlformats.org/officeDocument/2006/relationships/image" Target="../media/image6.png"/><Relationship Id="rId5"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 Id="rId4" Type="http://schemas.openxmlformats.org/officeDocument/2006/relationships/image" Target="../media/image6.png"/><Relationship Id="rId5" Type="http://schemas.openxmlformats.org/officeDocument/2006/relationships/image" Target="../media/image8.png"/><Relationship Id="rId6"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pic>
        <p:nvPicPr>
          <p:cNvPr id="88" name="Google Shape;88;p13"/>
          <p:cNvPicPr preferRelativeResize="0"/>
          <p:nvPr/>
        </p:nvPicPr>
        <p:blipFill rotWithShape="1">
          <a:blip r:embed="rId3">
            <a:alphaModFix/>
          </a:blip>
          <a:srcRect b="0" l="0" r="0" t="0"/>
          <a:stretch/>
        </p:blipFill>
        <p:spPr>
          <a:xfrm>
            <a:off x="1714500" y="0"/>
            <a:ext cx="4533900" cy="2514600"/>
          </a:xfrm>
          <a:prstGeom prst="rect">
            <a:avLst/>
          </a:prstGeom>
          <a:noFill/>
          <a:ln>
            <a:noFill/>
          </a:ln>
        </p:spPr>
      </p:pic>
      <p:pic>
        <p:nvPicPr>
          <p:cNvPr id="89" name="Google Shape;89;p13"/>
          <p:cNvPicPr preferRelativeResize="0"/>
          <p:nvPr/>
        </p:nvPicPr>
        <p:blipFill rotWithShape="1">
          <a:blip r:embed="rId4">
            <a:alphaModFix/>
          </a:blip>
          <a:srcRect b="0" l="0" r="0" t="0"/>
          <a:stretch/>
        </p:blipFill>
        <p:spPr>
          <a:xfrm>
            <a:off x="1714500" y="3657600"/>
            <a:ext cx="4533900" cy="2971800"/>
          </a:xfrm>
          <a:prstGeom prst="rect">
            <a:avLst/>
          </a:prstGeom>
          <a:noFill/>
          <a:ln>
            <a:noFill/>
          </a:ln>
        </p:spPr>
      </p:pic>
      <p:pic>
        <p:nvPicPr>
          <p:cNvPr descr="http://netvietgroup.com/netviet/netviet/News/tienich3.jpg" id="90" name="Google Shape;90;p13"/>
          <p:cNvPicPr preferRelativeResize="0"/>
          <p:nvPr/>
        </p:nvPicPr>
        <p:blipFill rotWithShape="1">
          <a:blip r:embed="rId5">
            <a:alphaModFix/>
          </a:blip>
          <a:srcRect b="0" l="0" r="0" t="0"/>
          <a:stretch/>
        </p:blipFill>
        <p:spPr>
          <a:xfrm>
            <a:off x="6494463" y="3657600"/>
            <a:ext cx="4191000" cy="2971800"/>
          </a:xfrm>
          <a:prstGeom prst="rect">
            <a:avLst/>
          </a:prstGeom>
          <a:noFill/>
          <a:ln>
            <a:noFill/>
          </a:ln>
        </p:spPr>
      </p:pic>
      <p:pic>
        <p:nvPicPr>
          <p:cNvPr descr="images1644166_thu14" id="91" name="Google Shape;91;p13"/>
          <p:cNvPicPr preferRelativeResize="0"/>
          <p:nvPr/>
        </p:nvPicPr>
        <p:blipFill rotWithShape="1">
          <a:blip r:embed="rId6">
            <a:alphaModFix/>
          </a:blip>
          <a:srcRect b="0" l="0" r="0" t="0"/>
          <a:stretch/>
        </p:blipFill>
        <p:spPr>
          <a:xfrm>
            <a:off x="6265863" y="-1"/>
            <a:ext cx="4419600" cy="2691830"/>
          </a:xfrm>
          <a:prstGeom prst="rect">
            <a:avLst/>
          </a:prstGeom>
          <a:noFill/>
          <a:ln>
            <a:noFill/>
          </a:ln>
        </p:spPr>
      </p:pic>
      <p:sp>
        <p:nvSpPr>
          <p:cNvPr id="92" name="Google Shape;92;p13"/>
          <p:cNvSpPr txBox="1"/>
          <p:nvPr/>
        </p:nvSpPr>
        <p:spPr>
          <a:xfrm>
            <a:off x="3429000" y="2831068"/>
            <a:ext cx="716280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3200" u="none" cap="none" strike="noStrike">
                <a:solidFill>
                  <a:srgbClr val="FF0000"/>
                </a:solidFill>
                <a:latin typeface="Times New Roman"/>
                <a:ea typeface="Times New Roman"/>
                <a:cs typeface="Times New Roman"/>
                <a:sym typeface="Times New Roman"/>
              </a:rPr>
              <a:t>BÀI 12: GIAO THOA SÓNG </a:t>
            </a:r>
            <a:endParaRPr sz="3200">
              <a:solidFill>
                <a:srgbClr val="FF0000"/>
              </a:solidFill>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grpSp>
        <p:nvGrpSpPr>
          <p:cNvPr id="257" name="Google Shape;257;p22"/>
          <p:cNvGrpSpPr/>
          <p:nvPr/>
        </p:nvGrpSpPr>
        <p:grpSpPr>
          <a:xfrm>
            <a:off x="-76200" y="0"/>
            <a:ext cx="11772901" cy="597490"/>
            <a:chOff x="74035" y="2231322"/>
            <a:chExt cx="11699956" cy="743957"/>
          </a:xfrm>
        </p:grpSpPr>
        <p:grpSp>
          <p:nvGrpSpPr>
            <p:cNvPr id="258" name="Google Shape;258;p22"/>
            <p:cNvGrpSpPr/>
            <p:nvPr/>
          </p:nvGrpSpPr>
          <p:grpSpPr>
            <a:xfrm>
              <a:off x="330533" y="2267004"/>
              <a:ext cx="4514357" cy="708275"/>
              <a:chOff x="587624" y="3377549"/>
              <a:chExt cx="2324683" cy="1364238"/>
            </a:xfrm>
          </p:grpSpPr>
          <p:pic>
            <p:nvPicPr>
              <p:cNvPr descr="empty-green-rectangle" id="259" name="Google Shape;259;p22"/>
              <p:cNvPicPr preferRelativeResize="0"/>
              <p:nvPr/>
            </p:nvPicPr>
            <p:blipFill rotWithShape="1">
              <a:blip r:embed="rId3">
                <a:alphaModFix/>
              </a:blip>
              <a:srcRect b="0" l="0" r="0" t="0"/>
              <a:stretch/>
            </p:blipFill>
            <p:spPr>
              <a:xfrm>
                <a:off x="587624" y="3377549"/>
                <a:ext cx="2324683" cy="1364238"/>
              </a:xfrm>
              <a:prstGeom prst="rect">
                <a:avLst/>
              </a:prstGeom>
              <a:noFill/>
              <a:ln>
                <a:noFill/>
              </a:ln>
            </p:spPr>
          </p:pic>
          <p:pic>
            <p:nvPicPr>
              <p:cNvPr descr="green-top-faded" id="260" name="Google Shape;260;p22"/>
              <p:cNvPicPr preferRelativeResize="0"/>
              <p:nvPr/>
            </p:nvPicPr>
            <p:blipFill rotWithShape="1">
              <a:blip r:embed="rId4">
                <a:alphaModFix/>
              </a:blip>
              <a:srcRect b="0" l="0" r="0" t="0"/>
              <a:stretch/>
            </p:blipFill>
            <p:spPr>
              <a:xfrm rot="-5400000">
                <a:off x="205129" y="3887447"/>
                <a:ext cx="1273934" cy="396005"/>
              </a:xfrm>
              <a:prstGeom prst="rect">
                <a:avLst/>
              </a:prstGeom>
              <a:noFill/>
              <a:ln>
                <a:noFill/>
              </a:ln>
            </p:spPr>
          </p:pic>
        </p:grpSp>
        <p:sp>
          <p:nvSpPr>
            <p:cNvPr id="261" name="Google Shape;261;p22"/>
            <p:cNvSpPr txBox="1"/>
            <p:nvPr/>
          </p:nvSpPr>
          <p:spPr>
            <a:xfrm>
              <a:off x="74035" y="2267003"/>
              <a:ext cx="1501326" cy="68741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600">
                  <a:solidFill>
                    <a:schemeClr val="dk1"/>
                  </a:solidFill>
                  <a:latin typeface="Arial"/>
                  <a:ea typeface="Arial"/>
                  <a:cs typeface="Arial"/>
                  <a:sym typeface="Arial"/>
                </a:rPr>
                <a:t>II</a:t>
              </a:r>
              <a:endParaRPr/>
            </a:p>
          </p:txBody>
        </p:sp>
        <p:sp>
          <p:nvSpPr>
            <p:cNvPr id="262" name="Google Shape;262;p22"/>
            <p:cNvSpPr/>
            <p:nvPr/>
          </p:nvSpPr>
          <p:spPr>
            <a:xfrm>
              <a:off x="1209205" y="2231322"/>
              <a:ext cx="10564786" cy="674474"/>
            </a:xfrm>
            <a:prstGeom prst="rect">
              <a:avLst/>
            </a:prstGeom>
            <a:noFill/>
            <a:ln>
              <a:noFill/>
            </a:ln>
          </p:spPr>
          <p:txBody>
            <a:bodyPr anchorCtr="0" anchor="t" bIns="54850" lIns="109725" spcFirstLastPara="1" rIns="109725" wrap="square" tIns="54850">
              <a:noAutofit/>
            </a:bodyPr>
            <a:lstStyle/>
            <a:p>
              <a:pPr indent="0" lvl="0" marL="0" marR="0" rtl="0" algn="l">
                <a:spcBef>
                  <a:spcPts val="0"/>
                </a:spcBef>
                <a:spcAft>
                  <a:spcPts val="0"/>
                </a:spcAft>
                <a:buNone/>
              </a:pPr>
              <a:r>
                <a:rPr i="1" lang="en-US" sz="2800">
                  <a:solidFill>
                    <a:schemeClr val="dk1"/>
                  </a:solidFill>
                  <a:latin typeface="Arial"/>
                  <a:ea typeface="Arial"/>
                  <a:cs typeface="Arial"/>
                  <a:sym typeface="Arial"/>
                </a:rPr>
                <a:t>THÍ NGHIỆM CỦA YOUNG (Y-ÂNG) VỀ GIAO THOA ÁNH SÁNG</a:t>
              </a:r>
              <a:endParaRPr sz="2800">
                <a:solidFill>
                  <a:schemeClr val="dk1"/>
                </a:solidFill>
                <a:latin typeface="Arial"/>
                <a:ea typeface="Arial"/>
                <a:cs typeface="Arial"/>
                <a:sym typeface="Arial"/>
              </a:endParaRPr>
            </a:p>
          </p:txBody>
        </p:sp>
      </p:grpSp>
      <p:sp>
        <p:nvSpPr>
          <p:cNvPr id="263" name="Google Shape;263;p22"/>
          <p:cNvSpPr txBox="1"/>
          <p:nvPr/>
        </p:nvSpPr>
        <p:spPr>
          <a:xfrm>
            <a:off x="5715000" y="4077471"/>
            <a:ext cx="259080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facebook:vatlytrucquan</a:t>
            </a:r>
            <a:endParaRPr/>
          </a:p>
        </p:txBody>
      </p:sp>
      <p:sp>
        <p:nvSpPr>
          <p:cNvPr id="264" name="Google Shape;264;p22"/>
          <p:cNvSpPr txBox="1"/>
          <p:nvPr/>
        </p:nvSpPr>
        <p:spPr>
          <a:xfrm>
            <a:off x="685800" y="762000"/>
            <a:ext cx="86106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2. Công thức xác định bước sóng λ ánh sáng</a:t>
            </a:r>
            <a:endParaRPr sz="2400">
              <a:solidFill>
                <a:schemeClr val="dk1"/>
              </a:solidFill>
              <a:latin typeface="Times New Roman"/>
              <a:ea typeface="Times New Roman"/>
              <a:cs typeface="Times New Roman"/>
              <a:sym typeface="Times New Roman"/>
            </a:endParaRPr>
          </a:p>
        </p:txBody>
      </p:sp>
      <p:sp>
        <p:nvSpPr>
          <p:cNvPr id="265" name="Google Shape;265;p22"/>
          <p:cNvSpPr/>
          <p:nvPr/>
        </p:nvSpPr>
        <p:spPr>
          <a:xfrm>
            <a:off x="0" y="0"/>
            <a:ext cx="121920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6" name="Google Shape;266;p22"/>
          <p:cNvSpPr txBox="1"/>
          <p:nvPr/>
        </p:nvSpPr>
        <p:spPr>
          <a:xfrm>
            <a:off x="838200" y="3581400"/>
            <a:ext cx="2819400" cy="1066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7" name="Google Shape;267;p22"/>
          <p:cNvSpPr txBox="1"/>
          <p:nvPr/>
        </p:nvSpPr>
        <p:spPr>
          <a:xfrm>
            <a:off x="838200" y="1524000"/>
            <a:ext cx="5257800" cy="738664"/>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Vị trí các vân sáng, vân tối</a:t>
            </a:r>
            <a:endParaRPr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8" name="Google Shape;268;p22"/>
          <p:cNvSpPr txBox="1"/>
          <p:nvPr/>
        </p:nvSpPr>
        <p:spPr>
          <a:xfrm>
            <a:off x="1066046" y="2170331"/>
            <a:ext cx="3658353"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Vị trí các vân sáng</a:t>
            </a:r>
            <a:endParaRPr sz="2400">
              <a:solidFill>
                <a:schemeClr val="dk1"/>
              </a:solidFill>
              <a:latin typeface="Times New Roman"/>
              <a:ea typeface="Times New Roman"/>
              <a:cs typeface="Times New Roman"/>
              <a:sym typeface="Times New Roman"/>
            </a:endParaRPr>
          </a:p>
        </p:txBody>
      </p:sp>
      <p:sp>
        <p:nvSpPr>
          <p:cNvPr id="269" name="Google Shape;269;p22"/>
          <p:cNvSpPr/>
          <p:nvPr/>
        </p:nvSpPr>
        <p:spPr>
          <a:xfrm>
            <a:off x="0" y="0"/>
            <a:ext cx="121920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0" name="Google Shape;270;p22"/>
          <p:cNvSpPr txBox="1"/>
          <p:nvPr/>
        </p:nvSpPr>
        <p:spPr>
          <a:xfrm>
            <a:off x="1218446" y="3593068"/>
            <a:ext cx="3658353"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Vị trí các vân tối</a:t>
            </a:r>
            <a:endParaRPr sz="2400">
              <a:solidFill>
                <a:schemeClr val="dk1"/>
              </a:solidFill>
              <a:latin typeface="Times New Roman"/>
              <a:ea typeface="Times New Roman"/>
              <a:cs typeface="Times New Roman"/>
              <a:sym typeface="Times New Roman"/>
            </a:endParaRPr>
          </a:p>
        </p:txBody>
      </p:sp>
      <p:sp>
        <p:nvSpPr>
          <p:cNvPr id="271" name="Google Shape;271;p22"/>
          <p:cNvSpPr/>
          <p:nvPr/>
        </p:nvSpPr>
        <p:spPr>
          <a:xfrm>
            <a:off x="0" y="0"/>
            <a:ext cx="121920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2" name="Google Shape;272;p22"/>
          <p:cNvSpPr/>
          <p:nvPr/>
        </p:nvSpPr>
        <p:spPr>
          <a:xfrm>
            <a:off x="0" y="0"/>
            <a:ext cx="121920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273" name="Google Shape;273;p22"/>
          <p:cNvPicPr preferRelativeResize="0"/>
          <p:nvPr/>
        </p:nvPicPr>
        <p:blipFill rotWithShape="1">
          <a:blip r:embed="rId5">
            <a:alphaModFix/>
          </a:blip>
          <a:srcRect b="0" l="0" r="0" t="0"/>
          <a:stretch/>
        </p:blipFill>
        <p:spPr>
          <a:xfrm>
            <a:off x="2584450" y="2882900"/>
            <a:ext cx="3054350" cy="710168"/>
          </a:xfrm>
          <a:prstGeom prst="rect">
            <a:avLst/>
          </a:prstGeom>
          <a:noFill/>
          <a:ln>
            <a:noFill/>
          </a:ln>
        </p:spPr>
      </p:pic>
      <p:sp>
        <p:nvSpPr>
          <p:cNvPr id="274" name="Google Shape;274;p22"/>
          <p:cNvSpPr/>
          <p:nvPr/>
        </p:nvSpPr>
        <p:spPr>
          <a:xfrm>
            <a:off x="0" y="0"/>
            <a:ext cx="121920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275" name="Google Shape;275;p22"/>
          <p:cNvPicPr preferRelativeResize="0"/>
          <p:nvPr/>
        </p:nvPicPr>
        <p:blipFill rotWithShape="1">
          <a:blip r:embed="rId6">
            <a:alphaModFix/>
          </a:blip>
          <a:srcRect b="0" l="0" r="0" t="0"/>
          <a:stretch/>
        </p:blipFill>
        <p:spPr>
          <a:xfrm>
            <a:off x="2584450" y="4254500"/>
            <a:ext cx="4273550" cy="7747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7"/>
                                        </p:tgtEl>
                                        <p:attrNameLst>
                                          <p:attrName>style.visibility</p:attrName>
                                        </p:attrNameLst>
                                      </p:cBhvr>
                                      <p:to>
                                        <p:strVal val="visible"/>
                                      </p:to>
                                    </p:set>
                                    <p:animEffect filter="fade" transition="in">
                                      <p:cBhvr>
                                        <p:cTn dur="500"/>
                                        <p:tgtEl>
                                          <p:spTgt spid="26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8"/>
                                        </p:tgtEl>
                                        <p:attrNameLst>
                                          <p:attrName>style.visibility</p:attrName>
                                        </p:attrNameLst>
                                      </p:cBhvr>
                                      <p:to>
                                        <p:strVal val="visible"/>
                                      </p:to>
                                    </p:set>
                                    <p:animEffect filter="fade" transition="in">
                                      <p:cBhvr>
                                        <p:cTn dur="500"/>
                                        <p:tgtEl>
                                          <p:spTgt spid="26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0"/>
                                        </p:tgtEl>
                                        <p:attrNameLst>
                                          <p:attrName>style.visibility</p:attrName>
                                        </p:attrNameLst>
                                      </p:cBhvr>
                                      <p:to>
                                        <p:strVal val="visible"/>
                                      </p:to>
                                    </p:set>
                                    <p:animEffect filter="fade" transition="in">
                                      <p:cBhvr>
                                        <p:cTn dur="500"/>
                                        <p:tgtEl>
                                          <p:spTgt spid="27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grpSp>
        <p:nvGrpSpPr>
          <p:cNvPr id="98" name="Google Shape;98;p14"/>
          <p:cNvGrpSpPr/>
          <p:nvPr/>
        </p:nvGrpSpPr>
        <p:grpSpPr>
          <a:xfrm>
            <a:off x="4876800" y="153812"/>
            <a:ext cx="2269096" cy="531988"/>
            <a:chOff x="2193" y="0"/>
            <a:chExt cx="2245706" cy="1239104"/>
          </a:xfrm>
        </p:grpSpPr>
        <p:sp>
          <p:nvSpPr>
            <p:cNvPr id="99" name="Google Shape;99;p14"/>
            <p:cNvSpPr/>
            <p:nvPr/>
          </p:nvSpPr>
          <p:spPr>
            <a:xfrm>
              <a:off x="2193" y="0"/>
              <a:ext cx="2245706" cy="1239104"/>
            </a:xfrm>
            <a:prstGeom prst="roundRect">
              <a:avLst>
                <a:gd fmla="val 16667" name="adj"/>
              </a:avLst>
            </a:prstGeom>
            <a:solidFill>
              <a:srgbClr val="0020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14"/>
            <p:cNvSpPr/>
            <p:nvPr/>
          </p:nvSpPr>
          <p:spPr>
            <a:xfrm>
              <a:off x="77334" y="60488"/>
              <a:ext cx="2124730" cy="1118127"/>
            </a:xfrm>
            <a:prstGeom prst="rect">
              <a:avLst/>
            </a:prstGeom>
            <a:solidFill>
              <a:srgbClr val="002060"/>
            </a:solidFill>
            <a:ln>
              <a:noFill/>
            </a:ln>
          </p:spPr>
          <p:txBody>
            <a:bodyPr anchorCtr="0" anchor="ctr" bIns="60950" lIns="121900" spcFirstLastPara="1" rIns="121900" wrap="square" tIns="60950">
              <a:noAutofit/>
            </a:bodyPr>
            <a:lstStyle/>
            <a:p>
              <a:pPr indent="0" lvl="0" marL="0" marR="0" rtl="0" algn="ctr">
                <a:lnSpc>
                  <a:spcPct val="90000"/>
                </a:lnSpc>
                <a:spcBef>
                  <a:spcPts val="0"/>
                </a:spcBef>
                <a:spcAft>
                  <a:spcPts val="0"/>
                </a:spcAft>
                <a:buNone/>
              </a:pPr>
              <a:r>
                <a:rPr b="1" lang="en-US" sz="2600">
                  <a:solidFill>
                    <a:schemeClr val="lt1"/>
                  </a:solidFill>
                  <a:latin typeface="Arial"/>
                  <a:ea typeface="Arial"/>
                  <a:cs typeface="Arial"/>
                  <a:sym typeface="Arial"/>
                </a:rPr>
                <a:t>Khởi động</a:t>
              </a:r>
              <a:endParaRPr b="1" sz="2600">
                <a:solidFill>
                  <a:schemeClr val="lt1"/>
                </a:solidFill>
                <a:latin typeface="Arial"/>
                <a:ea typeface="Arial"/>
                <a:cs typeface="Arial"/>
                <a:sym typeface="Arial"/>
              </a:endParaRPr>
            </a:p>
          </p:txBody>
        </p:sp>
      </p:grpSp>
      <p:pic>
        <p:nvPicPr>
          <p:cNvPr descr="D:\GIÁO AN 11\GIÁO AN\GIAO AN 11 KET NOI CHI THỨC\BAI 12\hính 1.png" id="101" name="Google Shape;101;p14"/>
          <p:cNvPicPr preferRelativeResize="0"/>
          <p:nvPr/>
        </p:nvPicPr>
        <p:blipFill rotWithShape="1">
          <a:blip r:embed="rId3">
            <a:alphaModFix/>
          </a:blip>
          <a:srcRect b="0" l="0" r="0" t="0"/>
          <a:stretch/>
        </p:blipFill>
        <p:spPr>
          <a:xfrm>
            <a:off x="1295401" y="1295400"/>
            <a:ext cx="9677400" cy="44196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grpSp>
        <p:nvGrpSpPr>
          <p:cNvPr id="106" name="Google Shape;106;p15"/>
          <p:cNvGrpSpPr/>
          <p:nvPr/>
        </p:nvGrpSpPr>
        <p:grpSpPr>
          <a:xfrm>
            <a:off x="-76200" y="65599"/>
            <a:ext cx="8603570" cy="541686"/>
            <a:chOff x="74035" y="2231322"/>
            <a:chExt cx="8550262" cy="756153"/>
          </a:xfrm>
        </p:grpSpPr>
        <p:grpSp>
          <p:nvGrpSpPr>
            <p:cNvPr id="107" name="Google Shape;107;p15"/>
            <p:cNvGrpSpPr/>
            <p:nvPr/>
          </p:nvGrpSpPr>
          <p:grpSpPr>
            <a:xfrm>
              <a:off x="330533" y="2267004"/>
              <a:ext cx="8293764" cy="708275"/>
              <a:chOff x="587624" y="3377549"/>
              <a:chExt cx="4270901" cy="1364238"/>
            </a:xfrm>
          </p:grpSpPr>
          <p:pic>
            <p:nvPicPr>
              <p:cNvPr descr="empty-green-rectangle" id="108" name="Google Shape;108;p15"/>
              <p:cNvPicPr preferRelativeResize="0"/>
              <p:nvPr/>
            </p:nvPicPr>
            <p:blipFill rotWithShape="1">
              <a:blip r:embed="rId3">
                <a:alphaModFix/>
              </a:blip>
              <a:srcRect b="0" l="0" r="0" t="0"/>
              <a:stretch/>
            </p:blipFill>
            <p:spPr>
              <a:xfrm>
                <a:off x="587624" y="3377549"/>
                <a:ext cx="4270901" cy="1364238"/>
              </a:xfrm>
              <a:prstGeom prst="rect">
                <a:avLst/>
              </a:prstGeom>
              <a:noFill/>
              <a:ln>
                <a:noFill/>
              </a:ln>
            </p:spPr>
          </p:pic>
          <p:pic>
            <p:nvPicPr>
              <p:cNvPr descr="green-top-faded" id="109" name="Google Shape;109;p15"/>
              <p:cNvPicPr preferRelativeResize="0"/>
              <p:nvPr/>
            </p:nvPicPr>
            <p:blipFill rotWithShape="1">
              <a:blip r:embed="rId4">
                <a:alphaModFix/>
              </a:blip>
              <a:srcRect b="0" l="0" r="0" t="0"/>
              <a:stretch/>
            </p:blipFill>
            <p:spPr>
              <a:xfrm rot="-5400000">
                <a:off x="205129" y="3887447"/>
                <a:ext cx="1273934" cy="396005"/>
              </a:xfrm>
              <a:prstGeom prst="rect">
                <a:avLst/>
              </a:prstGeom>
              <a:noFill/>
              <a:ln>
                <a:noFill/>
              </a:ln>
            </p:spPr>
          </p:pic>
        </p:grpSp>
        <p:sp>
          <p:nvSpPr>
            <p:cNvPr id="110" name="Google Shape;110;p15"/>
            <p:cNvSpPr txBox="1"/>
            <p:nvPr/>
          </p:nvSpPr>
          <p:spPr>
            <a:xfrm>
              <a:off x="74035" y="2267003"/>
              <a:ext cx="1501326" cy="68741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600">
                  <a:solidFill>
                    <a:schemeClr val="dk1"/>
                  </a:solidFill>
                  <a:latin typeface="Arial"/>
                  <a:ea typeface="Arial"/>
                  <a:cs typeface="Arial"/>
                  <a:sym typeface="Arial"/>
                </a:rPr>
                <a:t>I</a:t>
              </a:r>
              <a:endParaRPr sz="2600">
                <a:solidFill>
                  <a:schemeClr val="dk1"/>
                </a:solidFill>
                <a:latin typeface="Arial"/>
                <a:ea typeface="Arial"/>
                <a:cs typeface="Arial"/>
                <a:sym typeface="Arial"/>
              </a:endParaRPr>
            </a:p>
          </p:txBody>
        </p:sp>
        <p:sp>
          <p:nvSpPr>
            <p:cNvPr id="111" name="Google Shape;111;p15"/>
            <p:cNvSpPr/>
            <p:nvPr/>
          </p:nvSpPr>
          <p:spPr>
            <a:xfrm>
              <a:off x="1209204" y="2231322"/>
              <a:ext cx="7415092" cy="756153"/>
            </a:xfrm>
            <a:prstGeom prst="rect">
              <a:avLst/>
            </a:prstGeom>
            <a:noFill/>
            <a:ln>
              <a:noFill/>
            </a:ln>
          </p:spPr>
          <p:txBody>
            <a:bodyPr anchorCtr="0" anchor="t" bIns="54850" lIns="109725" spcFirstLastPara="1" rIns="109725" wrap="square" tIns="54850">
              <a:noAutofit/>
            </a:bodyPr>
            <a:lstStyle/>
            <a:p>
              <a:pPr indent="0" lvl="0" marL="0" marR="0" rtl="0" algn="l">
                <a:spcBef>
                  <a:spcPts val="0"/>
                </a:spcBef>
                <a:spcAft>
                  <a:spcPts val="0"/>
                </a:spcAft>
                <a:buNone/>
              </a:pPr>
              <a:r>
                <a:rPr i="1" lang="en-US" sz="2800">
                  <a:solidFill>
                    <a:schemeClr val="dk1"/>
                  </a:solidFill>
                  <a:latin typeface="Arial"/>
                  <a:ea typeface="Arial"/>
                  <a:cs typeface="Arial"/>
                  <a:sym typeface="Arial"/>
                </a:rPr>
                <a:t>Hiện tượng giao thoa của hai sóng mặt nước</a:t>
              </a:r>
              <a:endParaRPr sz="2800">
                <a:solidFill>
                  <a:schemeClr val="dk1"/>
                </a:solidFill>
                <a:latin typeface="Arial"/>
                <a:ea typeface="Arial"/>
                <a:cs typeface="Arial"/>
                <a:sym typeface="Arial"/>
              </a:endParaRPr>
            </a:p>
          </p:txBody>
        </p:sp>
      </p:grpSp>
      <p:sp>
        <p:nvSpPr>
          <p:cNvPr id="112" name="Google Shape;112;p15"/>
          <p:cNvSpPr txBox="1"/>
          <p:nvPr/>
        </p:nvSpPr>
        <p:spPr>
          <a:xfrm>
            <a:off x="685800" y="762000"/>
            <a:ext cx="40386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1. Thí nghiệm</a:t>
            </a:r>
            <a:endParaRPr sz="2400">
              <a:solidFill>
                <a:schemeClr val="dk1"/>
              </a:solidFill>
              <a:latin typeface="Times New Roman"/>
              <a:ea typeface="Times New Roman"/>
              <a:cs typeface="Times New Roman"/>
              <a:sym typeface="Times New Roman"/>
            </a:endParaRPr>
          </a:p>
        </p:txBody>
      </p:sp>
      <p:pic>
        <p:nvPicPr>
          <p:cNvPr descr="D:\GIÁO AN 11\GIÁO AN\GIAO AN 11 KET NOI CHI THỨC\BAI 12\2.jpg" id="113" name="Google Shape;113;p15"/>
          <p:cNvPicPr preferRelativeResize="0"/>
          <p:nvPr/>
        </p:nvPicPr>
        <p:blipFill rotWithShape="1">
          <a:blip r:embed="rId5">
            <a:alphaModFix/>
          </a:blip>
          <a:srcRect b="0" l="0" r="0" t="0"/>
          <a:stretch/>
        </p:blipFill>
        <p:spPr>
          <a:xfrm>
            <a:off x="2743200" y="770736"/>
            <a:ext cx="7086600" cy="563006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6"/>
          <p:cNvSpPr/>
          <p:nvPr/>
        </p:nvSpPr>
        <p:spPr>
          <a:xfrm>
            <a:off x="914400" y="685800"/>
            <a:ext cx="2069797" cy="5232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chemeClr val="dk1"/>
                </a:solidFill>
                <a:latin typeface="Times New Roman"/>
                <a:ea typeface="Times New Roman"/>
                <a:cs typeface="Times New Roman"/>
                <a:sym typeface="Times New Roman"/>
              </a:rPr>
              <a:t>2. Giải thích</a:t>
            </a:r>
            <a:endParaRPr sz="2800">
              <a:solidFill>
                <a:schemeClr val="dk1"/>
              </a:solidFill>
              <a:latin typeface="Calibri"/>
              <a:ea typeface="Calibri"/>
              <a:cs typeface="Calibri"/>
              <a:sym typeface="Calibri"/>
            </a:endParaRPr>
          </a:p>
        </p:txBody>
      </p:sp>
      <p:sp>
        <p:nvSpPr>
          <p:cNvPr id="120" name="Google Shape;120;p16"/>
          <p:cNvSpPr/>
          <p:nvPr/>
        </p:nvSpPr>
        <p:spPr>
          <a:xfrm>
            <a:off x="5005955" y="3959225"/>
            <a:ext cx="76200" cy="76200"/>
          </a:xfrm>
          <a:prstGeom prst="ellipse">
            <a:avLst/>
          </a:prstGeom>
          <a:solidFill>
            <a:schemeClr val="accent1"/>
          </a:solidFill>
          <a:ln cap="flat"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1" name="Google Shape;121;p16"/>
          <p:cNvSpPr/>
          <p:nvPr/>
        </p:nvSpPr>
        <p:spPr>
          <a:xfrm>
            <a:off x="4832918" y="3773488"/>
            <a:ext cx="457200" cy="457200"/>
          </a:xfrm>
          <a:prstGeom prst="ellipse">
            <a:avLst/>
          </a:prstGeom>
          <a:noFill/>
          <a:ln cap="flat" cmpd="sng" w="19050">
            <a:solidFill>
              <a:srgbClr val="CC009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2" name="Google Shape;122;p16"/>
          <p:cNvSpPr/>
          <p:nvPr/>
        </p:nvSpPr>
        <p:spPr>
          <a:xfrm>
            <a:off x="4368178" y="3255899"/>
            <a:ext cx="1371600" cy="1371600"/>
          </a:xfrm>
          <a:prstGeom prst="ellipse">
            <a:avLst/>
          </a:prstGeom>
          <a:noFill/>
          <a:ln cap="flat"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3" name="Google Shape;123;p16"/>
          <p:cNvSpPr/>
          <p:nvPr/>
        </p:nvSpPr>
        <p:spPr>
          <a:xfrm>
            <a:off x="3928043" y="2881313"/>
            <a:ext cx="2286000" cy="2286000"/>
          </a:xfrm>
          <a:prstGeom prst="ellipse">
            <a:avLst/>
          </a:prstGeom>
          <a:noFill/>
          <a:ln cap="flat" cmpd="sng" w="19050">
            <a:solidFill>
              <a:srgbClr val="CC009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4" name="Google Shape;124;p16"/>
          <p:cNvSpPr/>
          <p:nvPr/>
        </p:nvSpPr>
        <p:spPr>
          <a:xfrm>
            <a:off x="3472431" y="2422526"/>
            <a:ext cx="3198813" cy="3198813"/>
          </a:xfrm>
          <a:prstGeom prst="ellipse">
            <a:avLst/>
          </a:prstGeom>
          <a:noFill/>
          <a:ln cap="flat"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5" name="Google Shape;125;p16"/>
          <p:cNvSpPr/>
          <p:nvPr/>
        </p:nvSpPr>
        <p:spPr>
          <a:xfrm>
            <a:off x="3015231" y="1979613"/>
            <a:ext cx="4113213" cy="4113212"/>
          </a:xfrm>
          <a:prstGeom prst="ellipse">
            <a:avLst/>
          </a:prstGeom>
          <a:noFill/>
          <a:ln cap="flat" cmpd="sng" w="19050">
            <a:solidFill>
              <a:srgbClr val="CC009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6" name="Google Shape;126;p16"/>
          <p:cNvSpPr/>
          <p:nvPr/>
        </p:nvSpPr>
        <p:spPr>
          <a:xfrm>
            <a:off x="2558031" y="1511301"/>
            <a:ext cx="5027613" cy="5027613"/>
          </a:xfrm>
          <a:prstGeom prst="ellipse">
            <a:avLst/>
          </a:prstGeom>
          <a:noFill/>
          <a:ln cap="flat"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7" name="Google Shape;127;p16"/>
          <p:cNvSpPr/>
          <p:nvPr/>
        </p:nvSpPr>
        <p:spPr>
          <a:xfrm>
            <a:off x="7280843" y="3906838"/>
            <a:ext cx="76200" cy="76200"/>
          </a:xfrm>
          <a:prstGeom prst="ellipse">
            <a:avLst/>
          </a:prstGeom>
          <a:solidFill>
            <a:schemeClr val="accent1"/>
          </a:solidFill>
          <a:ln cap="flat"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8" name="Google Shape;128;p16"/>
          <p:cNvSpPr/>
          <p:nvPr/>
        </p:nvSpPr>
        <p:spPr>
          <a:xfrm>
            <a:off x="7107805" y="3721100"/>
            <a:ext cx="457200" cy="457200"/>
          </a:xfrm>
          <a:prstGeom prst="ellipse">
            <a:avLst/>
          </a:prstGeom>
          <a:noFill/>
          <a:ln cap="flat" cmpd="sng" w="19050">
            <a:solidFill>
              <a:srgbClr val="CC009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9" name="Google Shape;129;p16"/>
          <p:cNvSpPr/>
          <p:nvPr/>
        </p:nvSpPr>
        <p:spPr>
          <a:xfrm>
            <a:off x="6661718" y="3286125"/>
            <a:ext cx="1371600" cy="1371600"/>
          </a:xfrm>
          <a:prstGeom prst="ellipse">
            <a:avLst/>
          </a:prstGeom>
          <a:noFill/>
          <a:ln cap="flat"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0" name="Google Shape;130;p16"/>
          <p:cNvSpPr/>
          <p:nvPr/>
        </p:nvSpPr>
        <p:spPr>
          <a:xfrm>
            <a:off x="6202930" y="2828925"/>
            <a:ext cx="2286000" cy="2286000"/>
          </a:xfrm>
          <a:prstGeom prst="ellipse">
            <a:avLst/>
          </a:prstGeom>
          <a:noFill/>
          <a:ln cap="flat" cmpd="sng" w="19050">
            <a:solidFill>
              <a:srgbClr val="CC009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1" name="Google Shape;131;p16"/>
          <p:cNvSpPr/>
          <p:nvPr/>
        </p:nvSpPr>
        <p:spPr>
          <a:xfrm>
            <a:off x="5747318" y="2370138"/>
            <a:ext cx="3198812" cy="3198812"/>
          </a:xfrm>
          <a:prstGeom prst="ellipse">
            <a:avLst/>
          </a:prstGeom>
          <a:noFill/>
          <a:ln cap="flat"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2" name="Google Shape;132;p16"/>
          <p:cNvSpPr/>
          <p:nvPr/>
        </p:nvSpPr>
        <p:spPr>
          <a:xfrm>
            <a:off x="5290118" y="1927226"/>
            <a:ext cx="4113212" cy="4113213"/>
          </a:xfrm>
          <a:prstGeom prst="ellipse">
            <a:avLst/>
          </a:prstGeom>
          <a:noFill/>
          <a:ln cap="flat" cmpd="sng" w="19050">
            <a:solidFill>
              <a:srgbClr val="CC009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3" name="Google Shape;133;p16"/>
          <p:cNvSpPr/>
          <p:nvPr/>
        </p:nvSpPr>
        <p:spPr>
          <a:xfrm>
            <a:off x="4843237" y="1444626"/>
            <a:ext cx="5027613" cy="5027613"/>
          </a:xfrm>
          <a:prstGeom prst="ellipse">
            <a:avLst/>
          </a:prstGeom>
          <a:noFill/>
          <a:ln cap="flat"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cxnSp>
        <p:nvCxnSpPr>
          <p:cNvPr id="134" name="Google Shape;134;p16"/>
          <p:cNvCxnSpPr/>
          <p:nvPr/>
        </p:nvCxnSpPr>
        <p:spPr>
          <a:xfrm>
            <a:off x="6160069" y="1292225"/>
            <a:ext cx="98425" cy="5562600"/>
          </a:xfrm>
          <a:prstGeom prst="straightConnector1">
            <a:avLst/>
          </a:prstGeom>
          <a:noFill/>
          <a:ln cap="flat" cmpd="sng" w="28575">
            <a:solidFill>
              <a:schemeClr val="dk2"/>
            </a:solidFill>
            <a:prstDash val="solid"/>
            <a:round/>
            <a:headEnd len="med" w="med" type="none"/>
            <a:tailEnd len="med" w="med" type="none"/>
          </a:ln>
        </p:spPr>
      </p:cxnSp>
      <p:sp>
        <p:nvSpPr>
          <p:cNvPr id="135" name="Google Shape;135;p16"/>
          <p:cNvSpPr/>
          <p:nvPr/>
        </p:nvSpPr>
        <p:spPr>
          <a:xfrm>
            <a:off x="4994844" y="1287463"/>
            <a:ext cx="979487" cy="5535612"/>
          </a:xfrm>
          <a:custGeom>
            <a:rect b="b" l="l" r="r" t="t"/>
            <a:pathLst>
              <a:path extrusionOk="0" fill="none" h="41666" w="21600">
                <a:moveTo>
                  <a:pt x="4537" y="0"/>
                </a:moveTo>
                <a:cubicBezTo>
                  <a:pt x="14491" y="2138"/>
                  <a:pt x="21600" y="10937"/>
                  <a:pt x="21600" y="21118"/>
                </a:cubicBezTo>
                <a:cubicBezTo>
                  <a:pt x="21600" y="30482"/>
                  <a:pt x="15566" y="38779"/>
                  <a:pt x="6658" y="41666"/>
                </a:cubicBezTo>
              </a:path>
              <a:path extrusionOk="0" h="41666" w="21600">
                <a:moveTo>
                  <a:pt x="4537" y="0"/>
                </a:moveTo>
                <a:cubicBezTo>
                  <a:pt x="14491" y="2138"/>
                  <a:pt x="21600" y="10937"/>
                  <a:pt x="21600" y="21118"/>
                </a:cubicBezTo>
                <a:cubicBezTo>
                  <a:pt x="21600" y="30482"/>
                  <a:pt x="15566" y="38779"/>
                  <a:pt x="6658" y="41666"/>
                </a:cubicBezTo>
                <a:lnTo>
                  <a:pt x="0" y="21118"/>
                </a:lnTo>
                <a:lnTo>
                  <a:pt x="4537" y="0"/>
                </a:lnTo>
                <a:close/>
              </a:path>
            </a:pathLst>
          </a:custGeom>
          <a:noFill/>
          <a:ln cap="flat" cmpd="sng" w="28575">
            <a:solidFill>
              <a:srgbClr val="0000FF"/>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6" name="Google Shape;136;p16"/>
          <p:cNvSpPr/>
          <p:nvPr/>
        </p:nvSpPr>
        <p:spPr>
          <a:xfrm>
            <a:off x="3939155" y="1457326"/>
            <a:ext cx="1817688" cy="5159375"/>
          </a:xfrm>
          <a:custGeom>
            <a:rect b="b" l="l" r="r" t="t"/>
            <a:pathLst>
              <a:path extrusionOk="0" fill="none" h="42360" w="21600">
                <a:moveTo>
                  <a:pt x="4161" y="-1"/>
                </a:moveTo>
                <a:cubicBezTo>
                  <a:pt x="14292" y="1988"/>
                  <a:pt x="21600" y="10869"/>
                  <a:pt x="21600" y="21195"/>
                </a:cubicBezTo>
                <a:cubicBezTo>
                  <a:pt x="21600" y="31461"/>
                  <a:pt x="14374" y="40308"/>
                  <a:pt x="4314" y="42359"/>
                </a:cubicBezTo>
              </a:path>
              <a:path extrusionOk="0" h="42360" w="21600">
                <a:moveTo>
                  <a:pt x="4161" y="-1"/>
                </a:moveTo>
                <a:cubicBezTo>
                  <a:pt x="14292" y="1988"/>
                  <a:pt x="21600" y="10869"/>
                  <a:pt x="21600" y="21195"/>
                </a:cubicBezTo>
                <a:cubicBezTo>
                  <a:pt x="21600" y="31461"/>
                  <a:pt x="14374" y="40308"/>
                  <a:pt x="4314" y="42359"/>
                </a:cubicBezTo>
                <a:lnTo>
                  <a:pt x="0" y="21195"/>
                </a:lnTo>
                <a:lnTo>
                  <a:pt x="4161" y="-1"/>
                </a:lnTo>
                <a:close/>
              </a:path>
            </a:pathLst>
          </a:custGeom>
          <a:noFill/>
          <a:ln cap="flat" cmpd="sng" w="28575">
            <a:solidFill>
              <a:schemeClr val="dk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7" name="Google Shape;137;p16"/>
          <p:cNvSpPr/>
          <p:nvPr/>
        </p:nvSpPr>
        <p:spPr>
          <a:xfrm>
            <a:off x="1261044" y="1855788"/>
            <a:ext cx="4244975" cy="4470400"/>
          </a:xfrm>
          <a:custGeom>
            <a:rect b="b" l="l" r="r" t="t"/>
            <a:pathLst>
              <a:path extrusionOk="0" fill="none" h="37097" w="21600">
                <a:moveTo>
                  <a:pt x="11493" y="0"/>
                </a:moveTo>
                <a:cubicBezTo>
                  <a:pt x="17783" y="3952"/>
                  <a:pt x="21600" y="10859"/>
                  <a:pt x="21600" y="18288"/>
                </a:cubicBezTo>
                <a:cubicBezTo>
                  <a:pt x="21600" y="26079"/>
                  <a:pt x="17404" y="33266"/>
                  <a:pt x="10619" y="37096"/>
                </a:cubicBezTo>
              </a:path>
              <a:path extrusionOk="0" h="37097" w="21600">
                <a:moveTo>
                  <a:pt x="11493" y="0"/>
                </a:moveTo>
                <a:cubicBezTo>
                  <a:pt x="17783" y="3952"/>
                  <a:pt x="21600" y="10859"/>
                  <a:pt x="21600" y="18288"/>
                </a:cubicBezTo>
                <a:cubicBezTo>
                  <a:pt x="21600" y="26079"/>
                  <a:pt x="17404" y="33266"/>
                  <a:pt x="10619" y="37096"/>
                </a:cubicBezTo>
                <a:lnTo>
                  <a:pt x="0" y="18288"/>
                </a:lnTo>
                <a:lnTo>
                  <a:pt x="11493" y="0"/>
                </a:lnTo>
                <a:close/>
              </a:path>
            </a:pathLst>
          </a:custGeom>
          <a:noFill/>
          <a:ln cap="flat" cmpd="sng" w="28575">
            <a:solidFill>
              <a:srgbClr val="0000FF"/>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8" name="Google Shape;138;p16"/>
          <p:cNvSpPr/>
          <p:nvPr/>
        </p:nvSpPr>
        <p:spPr>
          <a:xfrm rot="10800000">
            <a:off x="6442644" y="1177926"/>
            <a:ext cx="979487" cy="5535613"/>
          </a:xfrm>
          <a:custGeom>
            <a:rect b="b" l="l" r="r" t="t"/>
            <a:pathLst>
              <a:path extrusionOk="0" fill="none" h="41666" w="21600">
                <a:moveTo>
                  <a:pt x="4537" y="0"/>
                </a:moveTo>
                <a:cubicBezTo>
                  <a:pt x="14491" y="2138"/>
                  <a:pt x="21600" y="10937"/>
                  <a:pt x="21600" y="21118"/>
                </a:cubicBezTo>
                <a:cubicBezTo>
                  <a:pt x="21600" y="30482"/>
                  <a:pt x="15566" y="38779"/>
                  <a:pt x="6658" y="41666"/>
                </a:cubicBezTo>
              </a:path>
              <a:path extrusionOk="0" h="41666" w="21600">
                <a:moveTo>
                  <a:pt x="4537" y="0"/>
                </a:moveTo>
                <a:cubicBezTo>
                  <a:pt x="14491" y="2138"/>
                  <a:pt x="21600" y="10937"/>
                  <a:pt x="21600" y="21118"/>
                </a:cubicBezTo>
                <a:cubicBezTo>
                  <a:pt x="21600" y="30482"/>
                  <a:pt x="15566" y="38779"/>
                  <a:pt x="6658" y="41666"/>
                </a:cubicBezTo>
                <a:lnTo>
                  <a:pt x="0" y="21118"/>
                </a:lnTo>
                <a:lnTo>
                  <a:pt x="4537" y="0"/>
                </a:lnTo>
                <a:close/>
              </a:path>
            </a:pathLst>
          </a:custGeom>
          <a:noFill/>
          <a:ln cap="flat" cmpd="sng" w="28575">
            <a:solidFill>
              <a:srgbClr val="0000FF"/>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9" name="Google Shape;139;p16"/>
          <p:cNvSpPr/>
          <p:nvPr/>
        </p:nvSpPr>
        <p:spPr>
          <a:xfrm rot="10647592">
            <a:off x="6661719" y="1390651"/>
            <a:ext cx="1817687" cy="5159375"/>
          </a:xfrm>
          <a:custGeom>
            <a:rect b="b" l="l" r="r" t="t"/>
            <a:pathLst>
              <a:path extrusionOk="0" fill="none" h="42360" w="21600">
                <a:moveTo>
                  <a:pt x="4161" y="-1"/>
                </a:moveTo>
                <a:cubicBezTo>
                  <a:pt x="14292" y="1988"/>
                  <a:pt x="21600" y="10869"/>
                  <a:pt x="21600" y="21195"/>
                </a:cubicBezTo>
                <a:cubicBezTo>
                  <a:pt x="21600" y="31461"/>
                  <a:pt x="14374" y="40308"/>
                  <a:pt x="4314" y="42359"/>
                </a:cubicBezTo>
              </a:path>
              <a:path extrusionOk="0" h="42360" w="21600">
                <a:moveTo>
                  <a:pt x="4161" y="-1"/>
                </a:moveTo>
                <a:cubicBezTo>
                  <a:pt x="14292" y="1988"/>
                  <a:pt x="21600" y="10869"/>
                  <a:pt x="21600" y="21195"/>
                </a:cubicBezTo>
                <a:cubicBezTo>
                  <a:pt x="21600" y="31461"/>
                  <a:pt x="14374" y="40308"/>
                  <a:pt x="4314" y="42359"/>
                </a:cubicBezTo>
                <a:lnTo>
                  <a:pt x="0" y="21195"/>
                </a:lnTo>
                <a:lnTo>
                  <a:pt x="4161" y="-1"/>
                </a:lnTo>
                <a:close/>
              </a:path>
            </a:pathLst>
          </a:custGeom>
          <a:noFill/>
          <a:ln cap="flat" cmpd="sng" w="28575">
            <a:solidFill>
              <a:schemeClr val="dk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0" name="Google Shape;140;p16"/>
          <p:cNvSpPr/>
          <p:nvPr/>
        </p:nvSpPr>
        <p:spPr>
          <a:xfrm rot="10643624">
            <a:off x="6910956" y="1660525"/>
            <a:ext cx="4244975" cy="4470400"/>
          </a:xfrm>
          <a:custGeom>
            <a:rect b="b" l="l" r="r" t="t"/>
            <a:pathLst>
              <a:path extrusionOk="0" fill="none" h="37097" w="21600">
                <a:moveTo>
                  <a:pt x="11493" y="0"/>
                </a:moveTo>
                <a:cubicBezTo>
                  <a:pt x="17783" y="3952"/>
                  <a:pt x="21600" y="10859"/>
                  <a:pt x="21600" y="18288"/>
                </a:cubicBezTo>
                <a:cubicBezTo>
                  <a:pt x="21600" y="26079"/>
                  <a:pt x="17404" y="33266"/>
                  <a:pt x="10619" y="37096"/>
                </a:cubicBezTo>
              </a:path>
              <a:path extrusionOk="0" h="37097" w="21600">
                <a:moveTo>
                  <a:pt x="11493" y="0"/>
                </a:moveTo>
                <a:cubicBezTo>
                  <a:pt x="17783" y="3952"/>
                  <a:pt x="21600" y="10859"/>
                  <a:pt x="21600" y="18288"/>
                </a:cubicBezTo>
                <a:cubicBezTo>
                  <a:pt x="21600" y="26079"/>
                  <a:pt x="17404" y="33266"/>
                  <a:pt x="10619" y="37096"/>
                </a:cubicBezTo>
                <a:lnTo>
                  <a:pt x="0" y="18288"/>
                </a:lnTo>
                <a:lnTo>
                  <a:pt x="11493" y="0"/>
                </a:lnTo>
                <a:close/>
              </a:path>
            </a:pathLst>
          </a:custGeom>
          <a:noFill/>
          <a:ln cap="flat" cmpd="sng" w="28575">
            <a:solidFill>
              <a:srgbClr val="0000FF"/>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1" name="Google Shape;141;p16"/>
          <p:cNvSpPr txBox="1"/>
          <p:nvPr/>
        </p:nvSpPr>
        <p:spPr>
          <a:xfrm>
            <a:off x="4331268" y="3816351"/>
            <a:ext cx="685800" cy="3667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003399"/>
                </a:solidFill>
                <a:latin typeface="Verdana"/>
                <a:ea typeface="Verdana"/>
                <a:cs typeface="Verdana"/>
                <a:sym typeface="Verdana"/>
              </a:rPr>
              <a:t>S</a:t>
            </a:r>
            <a:r>
              <a:rPr baseline="-25000" lang="en-US" sz="1800">
                <a:solidFill>
                  <a:srgbClr val="003399"/>
                </a:solidFill>
                <a:latin typeface="Verdana"/>
                <a:ea typeface="Verdana"/>
                <a:cs typeface="Verdana"/>
                <a:sym typeface="Verdana"/>
              </a:rPr>
              <a:t>1</a:t>
            </a:r>
            <a:endParaRPr sz="1800">
              <a:solidFill>
                <a:srgbClr val="003399"/>
              </a:solidFill>
              <a:latin typeface="Verdana"/>
              <a:ea typeface="Verdana"/>
              <a:cs typeface="Verdana"/>
              <a:sym typeface="Verdana"/>
            </a:endParaRPr>
          </a:p>
        </p:txBody>
      </p:sp>
      <p:sp>
        <p:nvSpPr>
          <p:cNvPr id="142" name="Google Shape;142;p16"/>
          <p:cNvSpPr txBox="1"/>
          <p:nvPr/>
        </p:nvSpPr>
        <p:spPr>
          <a:xfrm>
            <a:off x="7553893" y="3729038"/>
            <a:ext cx="685800" cy="3667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003399"/>
                </a:solidFill>
                <a:latin typeface="Verdana"/>
                <a:ea typeface="Verdana"/>
                <a:cs typeface="Verdana"/>
                <a:sym typeface="Verdana"/>
              </a:rPr>
              <a:t>S</a:t>
            </a:r>
            <a:r>
              <a:rPr baseline="-25000" lang="en-US" sz="1800">
                <a:solidFill>
                  <a:srgbClr val="003399"/>
                </a:solidFill>
                <a:latin typeface="Verdana"/>
                <a:ea typeface="Verdana"/>
                <a:cs typeface="Verdana"/>
                <a:sym typeface="Verdana"/>
              </a:rPr>
              <a:t>2</a:t>
            </a:r>
            <a:endParaRPr sz="1800">
              <a:solidFill>
                <a:srgbClr val="003399"/>
              </a:solidFill>
              <a:latin typeface="Verdana"/>
              <a:ea typeface="Verdana"/>
              <a:cs typeface="Verdana"/>
              <a:sym typeface="Verdana"/>
            </a:endParaRPr>
          </a:p>
        </p:txBody>
      </p:sp>
      <p:sp>
        <p:nvSpPr>
          <p:cNvPr id="143" name="Google Shape;143;p16"/>
          <p:cNvSpPr txBox="1"/>
          <p:nvPr/>
        </p:nvSpPr>
        <p:spPr>
          <a:xfrm>
            <a:off x="1447801" y="5950804"/>
            <a:ext cx="1909497" cy="83099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chemeClr val="dk1"/>
                </a:solidFill>
                <a:latin typeface="Times New Roman"/>
                <a:ea typeface="Times New Roman"/>
                <a:cs typeface="Times New Roman"/>
                <a:sym typeface="Times New Roman"/>
              </a:rPr>
              <a:t>Vân giao thoa</a:t>
            </a:r>
            <a:endParaRPr sz="2400">
              <a:solidFill>
                <a:schemeClr val="dk1"/>
              </a:solidFill>
              <a:latin typeface="Times New Roman"/>
              <a:ea typeface="Times New Roman"/>
              <a:cs typeface="Times New Roman"/>
              <a:sym typeface="Times New Roman"/>
            </a:endParaRPr>
          </a:p>
          <a:p>
            <a:pPr indent="0" lvl="0" marL="0" marR="0" rtl="0" algn="ctr">
              <a:spcBef>
                <a:spcPts val="0"/>
              </a:spcBef>
              <a:spcAft>
                <a:spcPts val="0"/>
              </a:spcAft>
              <a:buNone/>
            </a:pPr>
            <a:r>
              <a:rPr lang="en-US" sz="2400">
                <a:solidFill>
                  <a:schemeClr val="dk1"/>
                </a:solidFill>
                <a:latin typeface="Times New Roman"/>
                <a:ea typeface="Times New Roman"/>
                <a:cs typeface="Times New Roman"/>
                <a:sym typeface="Times New Roman"/>
              </a:rPr>
              <a:t>Đứng yên</a:t>
            </a:r>
            <a:endParaRPr sz="2400">
              <a:solidFill>
                <a:schemeClr val="dk1"/>
              </a:solidFill>
              <a:latin typeface="Times New Roman"/>
              <a:ea typeface="Times New Roman"/>
              <a:cs typeface="Times New Roman"/>
              <a:sym typeface="Times New Roman"/>
            </a:endParaRPr>
          </a:p>
        </p:txBody>
      </p:sp>
      <p:sp>
        <p:nvSpPr>
          <p:cNvPr id="144" name="Google Shape;144;p16"/>
          <p:cNvSpPr txBox="1"/>
          <p:nvPr/>
        </p:nvSpPr>
        <p:spPr>
          <a:xfrm>
            <a:off x="5622264" y="6400801"/>
            <a:ext cx="1960793"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Vân trung tâm</a:t>
            </a:r>
            <a:endParaRPr sz="2400">
              <a:solidFill>
                <a:schemeClr val="dk1"/>
              </a:solidFill>
              <a:latin typeface="Times New Roman"/>
              <a:ea typeface="Times New Roman"/>
              <a:cs typeface="Times New Roman"/>
              <a:sym typeface="Times New Roman"/>
            </a:endParaRPr>
          </a:p>
        </p:txBody>
      </p:sp>
      <p:cxnSp>
        <p:nvCxnSpPr>
          <p:cNvPr id="145" name="Google Shape;145;p16"/>
          <p:cNvCxnSpPr>
            <a:stCxn id="120" idx="5"/>
            <a:endCxn id="127" idx="3"/>
          </p:cNvCxnSpPr>
          <p:nvPr/>
        </p:nvCxnSpPr>
        <p:spPr>
          <a:xfrm flipH="1" rot="10800000">
            <a:off x="5070996" y="3971766"/>
            <a:ext cx="2220900" cy="52500"/>
          </a:xfrm>
          <a:prstGeom prst="straightConnector1">
            <a:avLst/>
          </a:prstGeom>
          <a:noFill/>
          <a:ln cap="flat" cmpd="sng" w="12700">
            <a:solidFill>
              <a:srgbClr val="2F5496"/>
            </a:solidFill>
            <a:prstDash val="solid"/>
            <a:miter lim="800000"/>
            <a:headEnd len="sm" w="sm" type="none"/>
            <a:tailEnd len="sm" w="sm" type="none"/>
          </a:ln>
        </p:spPr>
      </p:cxnSp>
      <p:sp>
        <p:nvSpPr>
          <p:cNvPr id="146" name="Google Shape;146;p16"/>
          <p:cNvSpPr txBox="1"/>
          <p:nvPr/>
        </p:nvSpPr>
        <p:spPr>
          <a:xfrm>
            <a:off x="3500704" y="6103204"/>
            <a:ext cx="1909497" cy="83099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chemeClr val="dk1"/>
                </a:solidFill>
                <a:latin typeface="Times New Roman"/>
                <a:ea typeface="Times New Roman"/>
                <a:cs typeface="Times New Roman"/>
                <a:sym typeface="Times New Roman"/>
              </a:rPr>
              <a:t>Vân giao thoa</a:t>
            </a:r>
            <a:endParaRPr sz="2400">
              <a:solidFill>
                <a:schemeClr val="dk1"/>
              </a:solidFill>
              <a:latin typeface="Times New Roman"/>
              <a:ea typeface="Times New Roman"/>
              <a:cs typeface="Times New Roman"/>
              <a:sym typeface="Times New Roman"/>
            </a:endParaRPr>
          </a:p>
          <a:p>
            <a:pPr indent="0" lvl="0" marL="0" marR="0" rtl="0" algn="ctr">
              <a:spcBef>
                <a:spcPts val="0"/>
              </a:spcBef>
              <a:spcAft>
                <a:spcPts val="0"/>
              </a:spcAft>
              <a:buNone/>
            </a:pPr>
            <a:r>
              <a:rPr lang="en-US" sz="2400">
                <a:solidFill>
                  <a:schemeClr val="dk1"/>
                </a:solidFill>
                <a:latin typeface="Times New Roman"/>
                <a:ea typeface="Times New Roman"/>
                <a:cs typeface="Times New Roman"/>
                <a:sym typeface="Times New Roman"/>
              </a:rPr>
              <a:t>Dd cực đại</a:t>
            </a:r>
            <a:endParaRPr sz="2400">
              <a:solidFill>
                <a:schemeClr val="dk1"/>
              </a:solidFill>
              <a:latin typeface="Times New Roman"/>
              <a:ea typeface="Times New Roman"/>
              <a:cs typeface="Times New Roman"/>
              <a:sym typeface="Times New Roman"/>
            </a:endParaRPr>
          </a:p>
        </p:txBody>
      </p:sp>
      <p:grpSp>
        <p:nvGrpSpPr>
          <p:cNvPr id="147" name="Google Shape;147;p16"/>
          <p:cNvGrpSpPr/>
          <p:nvPr/>
        </p:nvGrpSpPr>
        <p:grpSpPr>
          <a:xfrm>
            <a:off x="-76200" y="65599"/>
            <a:ext cx="8603570" cy="541686"/>
            <a:chOff x="74035" y="2231322"/>
            <a:chExt cx="8550262" cy="756153"/>
          </a:xfrm>
        </p:grpSpPr>
        <p:grpSp>
          <p:nvGrpSpPr>
            <p:cNvPr id="148" name="Google Shape;148;p16"/>
            <p:cNvGrpSpPr/>
            <p:nvPr/>
          </p:nvGrpSpPr>
          <p:grpSpPr>
            <a:xfrm>
              <a:off x="330533" y="2267004"/>
              <a:ext cx="8293764" cy="708275"/>
              <a:chOff x="587624" y="3377549"/>
              <a:chExt cx="4270901" cy="1364238"/>
            </a:xfrm>
          </p:grpSpPr>
          <p:pic>
            <p:nvPicPr>
              <p:cNvPr descr="empty-green-rectangle" id="149" name="Google Shape;149;p16"/>
              <p:cNvPicPr preferRelativeResize="0"/>
              <p:nvPr/>
            </p:nvPicPr>
            <p:blipFill rotWithShape="1">
              <a:blip r:embed="rId3">
                <a:alphaModFix/>
              </a:blip>
              <a:srcRect b="0" l="0" r="0" t="0"/>
              <a:stretch/>
            </p:blipFill>
            <p:spPr>
              <a:xfrm>
                <a:off x="587624" y="3377549"/>
                <a:ext cx="4270901" cy="1364238"/>
              </a:xfrm>
              <a:prstGeom prst="rect">
                <a:avLst/>
              </a:prstGeom>
              <a:noFill/>
              <a:ln>
                <a:noFill/>
              </a:ln>
            </p:spPr>
          </p:pic>
          <p:pic>
            <p:nvPicPr>
              <p:cNvPr descr="green-top-faded" id="150" name="Google Shape;150;p16"/>
              <p:cNvPicPr preferRelativeResize="0"/>
              <p:nvPr/>
            </p:nvPicPr>
            <p:blipFill rotWithShape="1">
              <a:blip r:embed="rId4">
                <a:alphaModFix/>
              </a:blip>
              <a:srcRect b="0" l="0" r="0" t="0"/>
              <a:stretch/>
            </p:blipFill>
            <p:spPr>
              <a:xfrm rot="-5400000">
                <a:off x="205129" y="3887447"/>
                <a:ext cx="1273934" cy="396005"/>
              </a:xfrm>
              <a:prstGeom prst="rect">
                <a:avLst/>
              </a:prstGeom>
              <a:noFill/>
              <a:ln>
                <a:noFill/>
              </a:ln>
            </p:spPr>
          </p:pic>
        </p:grpSp>
        <p:sp>
          <p:nvSpPr>
            <p:cNvPr id="151" name="Google Shape;151;p16"/>
            <p:cNvSpPr txBox="1"/>
            <p:nvPr/>
          </p:nvSpPr>
          <p:spPr>
            <a:xfrm>
              <a:off x="74035" y="2267003"/>
              <a:ext cx="1501326" cy="68741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600">
                  <a:solidFill>
                    <a:schemeClr val="dk1"/>
                  </a:solidFill>
                  <a:latin typeface="Arial"/>
                  <a:ea typeface="Arial"/>
                  <a:cs typeface="Arial"/>
                  <a:sym typeface="Arial"/>
                </a:rPr>
                <a:t>I</a:t>
              </a:r>
              <a:endParaRPr sz="2600">
                <a:solidFill>
                  <a:schemeClr val="dk1"/>
                </a:solidFill>
                <a:latin typeface="Arial"/>
                <a:ea typeface="Arial"/>
                <a:cs typeface="Arial"/>
                <a:sym typeface="Arial"/>
              </a:endParaRPr>
            </a:p>
          </p:txBody>
        </p:sp>
        <p:sp>
          <p:nvSpPr>
            <p:cNvPr id="152" name="Google Shape;152;p16"/>
            <p:cNvSpPr/>
            <p:nvPr/>
          </p:nvSpPr>
          <p:spPr>
            <a:xfrm>
              <a:off x="1209204" y="2231322"/>
              <a:ext cx="7415092" cy="756153"/>
            </a:xfrm>
            <a:prstGeom prst="rect">
              <a:avLst/>
            </a:prstGeom>
            <a:noFill/>
            <a:ln>
              <a:noFill/>
            </a:ln>
          </p:spPr>
          <p:txBody>
            <a:bodyPr anchorCtr="0" anchor="t" bIns="54850" lIns="109725" spcFirstLastPara="1" rIns="109725" wrap="square" tIns="54850">
              <a:noAutofit/>
            </a:bodyPr>
            <a:lstStyle/>
            <a:p>
              <a:pPr indent="0" lvl="0" marL="0" marR="0" rtl="0" algn="l">
                <a:spcBef>
                  <a:spcPts val="0"/>
                </a:spcBef>
                <a:spcAft>
                  <a:spcPts val="0"/>
                </a:spcAft>
                <a:buNone/>
              </a:pPr>
              <a:r>
                <a:rPr i="1" lang="en-US" sz="2800">
                  <a:solidFill>
                    <a:schemeClr val="dk1"/>
                  </a:solidFill>
                  <a:latin typeface="Arial"/>
                  <a:ea typeface="Arial"/>
                  <a:cs typeface="Arial"/>
                  <a:sym typeface="Arial"/>
                </a:rPr>
                <a:t>Hiện tượng giao thoa của hai song mặt nước</a:t>
              </a:r>
              <a:endParaRPr sz="2800">
                <a:solidFill>
                  <a:schemeClr val="dk1"/>
                </a:solidFill>
                <a:latin typeface="Arial"/>
                <a:ea typeface="Arial"/>
                <a:cs typeface="Arial"/>
                <a:sym typeface="Arial"/>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500"/>
                                        <p:tgtEl>
                                          <p:spTgt spid="141"/>
                                        </p:tgtEl>
                                      </p:cBhvr>
                                    </p:animEffect>
                                  </p:childTnLst>
                                </p:cTn>
                              </p:par>
                              <p:par>
                                <p:cTn fill="hold" nodeType="withEffect" presetClass="entr" presetID="10" presetSubtype="0">
                                  <p:stCondLst>
                                    <p:cond delay="0"/>
                                  </p:stCondLst>
                                  <p:childTnLst>
                                    <p:set>
                                      <p:cBhvr>
                                        <p:cTn dur="1" fill="hold">
                                          <p:stCondLst>
                                            <p:cond delay="0"/>
                                          </p:stCondLst>
                                        </p:cTn>
                                        <p:tgtEl>
                                          <p:spTgt spid="142"/>
                                        </p:tgtEl>
                                        <p:attrNameLst>
                                          <p:attrName>style.visibility</p:attrName>
                                        </p:attrNameLst>
                                      </p:cBhvr>
                                      <p:to>
                                        <p:strVal val="visible"/>
                                      </p:to>
                                    </p:set>
                                    <p:animEffect filter="fade" transition="in">
                                      <p:cBhvr>
                                        <p:cTn dur="500"/>
                                        <p:tgtEl>
                                          <p:spTgt spid="142"/>
                                        </p:tgtEl>
                                      </p:cBhvr>
                                    </p:animEffect>
                                  </p:childTnLst>
                                </p:cTn>
                              </p:par>
                              <p:par>
                                <p:cTn fill="hold" nodeType="withEffect" presetClass="entr" presetID="10" presetSubtype="0">
                                  <p:stCondLst>
                                    <p:cond delay="0"/>
                                  </p:stCondLst>
                                  <p:childTnLst>
                                    <p:set>
                                      <p:cBhvr>
                                        <p:cTn dur="1" fill="hold">
                                          <p:stCondLst>
                                            <p:cond delay="0"/>
                                          </p:stCondLst>
                                        </p:cTn>
                                        <p:tgtEl>
                                          <p:spTgt spid="120"/>
                                        </p:tgtEl>
                                        <p:attrNameLst>
                                          <p:attrName>style.visibility</p:attrName>
                                        </p:attrNameLst>
                                      </p:cBhvr>
                                      <p:to>
                                        <p:strVal val="visible"/>
                                      </p:to>
                                    </p:set>
                                    <p:animEffect filter="fade" transition="in">
                                      <p:cBhvr>
                                        <p:cTn dur="500"/>
                                        <p:tgtEl>
                                          <p:spTgt spid="120"/>
                                        </p:tgtEl>
                                      </p:cBhvr>
                                    </p:animEffect>
                                  </p:childTnLst>
                                </p:cTn>
                              </p:par>
                              <p:par>
                                <p:cTn fill="hold" nodeType="withEffect" presetClass="entr" presetID="10" presetSubtype="0">
                                  <p:stCondLst>
                                    <p:cond delay="0"/>
                                  </p:stCondLst>
                                  <p:childTnLst>
                                    <p:set>
                                      <p:cBhvr>
                                        <p:cTn dur="1" fill="hold">
                                          <p:stCondLst>
                                            <p:cond delay="0"/>
                                          </p:stCondLst>
                                        </p:cTn>
                                        <p:tgtEl>
                                          <p:spTgt spid="127"/>
                                        </p:tgtEl>
                                        <p:attrNameLst>
                                          <p:attrName>style.visibility</p:attrName>
                                        </p:attrNameLst>
                                      </p:cBhvr>
                                      <p:to>
                                        <p:strVal val="visible"/>
                                      </p:to>
                                    </p:set>
                                    <p:animEffect filter="fade" transition="in">
                                      <p:cBhvr>
                                        <p:cTn dur="500"/>
                                        <p:tgtEl>
                                          <p:spTgt spid="127"/>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21"/>
                                        </p:tgtEl>
                                        <p:attrNameLst>
                                          <p:attrName>style.visibility</p:attrName>
                                        </p:attrNameLst>
                                      </p:cBhvr>
                                      <p:to>
                                        <p:strVal val="visible"/>
                                      </p:to>
                                    </p:set>
                                    <p:animEffect filter="fade" transition="in">
                                      <p:cBhvr>
                                        <p:cTn dur="2000"/>
                                        <p:tgtEl>
                                          <p:spTgt spid="121"/>
                                        </p:tgtEl>
                                      </p:cBhvr>
                                    </p:animEffect>
                                  </p:childTnLst>
                                </p:cTn>
                              </p:par>
                              <p:par>
                                <p:cTn fill="hold" nodeType="with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2000"/>
                                        <p:tgtEl>
                                          <p:spTgt spid="128"/>
                                        </p:tgtEl>
                                      </p:cBhvr>
                                    </p:animEffect>
                                  </p:childTnLst>
                                </p:cTn>
                              </p:par>
                              <p:par>
                                <p:cTn fill="hold" nodeType="withEffect" presetClass="entr" presetID="10" presetSubtype="0">
                                  <p:stCondLst>
                                    <p:cond delay="0"/>
                                  </p:stCondLst>
                                  <p:childTnLst>
                                    <p:set>
                                      <p:cBhvr>
                                        <p:cTn dur="1" fill="hold">
                                          <p:stCondLst>
                                            <p:cond delay="0"/>
                                          </p:stCondLst>
                                        </p:cTn>
                                        <p:tgtEl>
                                          <p:spTgt spid="122"/>
                                        </p:tgtEl>
                                        <p:attrNameLst>
                                          <p:attrName>style.visibility</p:attrName>
                                        </p:attrNameLst>
                                      </p:cBhvr>
                                      <p:to>
                                        <p:strVal val="visible"/>
                                      </p:to>
                                    </p:set>
                                    <p:animEffect filter="fade" transition="in">
                                      <p:cBhvr>
                                        <p:cTn dur="2000"/>
                                        <p:tgtEl>
                                          <p:spTgt spid="122"/>
                                        </p:tgtEl>
                                      </p:cBhvr>
                                    </p:animEffect>
                                  </p:childTnLst>
                                </p:cTn>
                              </p:par>
                              <p:par>
                                <p:cTn fill="hold" nodeType="withEffect" presetClass="entr" presetID="10" presetSubtype="0">
                                  <p:stCondLst>
                                    <p:cond delay="0"/>
                                  </p:stCondLst>
                                  <p:childTnLst>
                                    <p:set>
                                      <p:cBhvr>
                                        <p:cTn dur="1" fill="hold">
                                          <p:stCondLst>
                                            <p:cond delay="0"/>
                                          </p:stCondLst>
                                        </p:cTn>
                                        <p:tgtEl>
                                          <p:spTgt spid="129"/>
                                        </p:tgtEl>
                                        <p:attrNameLst>
                                          <p:attrName>style.visibility</p:attrName>
                                        </p:attrNameLst>
                                      </p:cBhvr>
                                      <p:to>
                                        <p:strVal val="visible"/>
                                      </p:to>
                                    </p:set>
                                    <p:animEffect filter="fade" transition="in">
                                      <p:cBhvr>
                                        <p:cTn dur="2000"/>
                                        <p:tgtEl>
                                          <p:spTgt spid="129"/>
                                        </p:tgtEl>
                                      </p:cBhvr>
                                    </p:animEffect>
                                  </p:childTnLst>
                                </p:cTn>
                              </p:par>
                              <p:par>
                                <p:cTn fill="hold" nodeType="withEffect" presetClass="entr" presetID="10" presetSubtype="0">
                                  <p:stCondLst>
                                    <p:cond delay="0"/>
                                  </p:stCondLst>
                                  <p:childTnLst>
                                    <p:set>
                                      <p:cBhvr>
                                        <p:cTn dur="1" fill="hold">
                                          <p:stCondLst>
                                            <p:cond delay="0"/>
                                          </p:stCondLst>
                                        </p:cTn>
                                        <p:tgtEl>
                                          <p:spTgt spid="123"/>
                                        </p:tgtEl>
                                        <p:attrNameLst>
                                          <p:attrName>style.visibility</p:attrName>
                                        </p:attrNameLst>
                                      </p:cBhvr>
                                      <p:to>
                                        <p:strVal val="visible"/>
                                      </p:to>
                                    </p:set>
                                    <p:animEffect filter="fade" transition="in">
                                      <p:cBhvr>
                                        <p:cTn dur="2000"/>
                                        <p:tgtEl>
                                          <p:spTgt spid="123"/>
                                        </p:tgtEl>
                                      </p:cBhvr>
                                    </p:animEffect>
                                  </p:childTnLst>
                                </p:cTn>
                              </p:par>
                              <p:par>
                                <p:cTn fill="hold" nodeType="withEffect" presetClass="entr" presetID="10" presetSubtype="0">
                                  <p:stCondLst>
                                    <p:cond delay="0"/>
                                  </p:stCondLst>
                                  <p:childTnLst>
                                    <p:set>
                                      <p:cBhvr>
                                        <p:cTn dur="1" fill="hold">
                                          <p:stCondLst>
                                            <p:cond delay="0"/>
                                          </p:stCondLst>
                                        </p:cTn>
                                        <p:tgtEl>
                                          <p:spTgt spid="130"/>
                                        </p:tgtEl>
                                        <p:attrNameLst>
                                          <p:attrName>style.visibility</p:attrName>
                                        </p:attrNameLst>
                                      </p:cBhvr>
                                      <p:to>
                                        <p:strVal val="visible"/>
                                      </p:to>
                                    </p:set>
                                    <p:animEffect filter="fade" transition="in">
                                      <p:cBhvr>
                                        <p:cTn dur="2000"/>
                                        <p:tgtEl>
                                          <p:spTgt spid="130"/>
                                        </p:tgtEl>
                                      </p:cBhvr>
                                    </p:animEffect>
                                  </p:childTnLst>
                                </p:cTn>
                              </p:par>
                              <p:par>
                                <p:cTn fill="hold" nodeType="withEffect" presetClass="entr" presetID="10" presetSubtype="0">
                                  <p:stCondLst>
                                    <p:cond delay="0"/>
                                  </p:stCondLst>
                                  <p:childTnLst>
                                    <p:set>
                                      <p:cBhvr>
                                        <p:cTn dur="1" fill="hold">
                                          <p:stCondLst>
                                            <p:cond delay="0"/>
                                          </p:stCondLst>
                                        </p:cTn>
                                        <p:tgtEl>
                                          <p:spTgt spid="124"/>
                                        </p:tgtEl>
                                        <p:attrNameLst>
                                          <p:attrName>style.visibility</p:attrName>
                                        </p:attrNameLst>
                                      </p:cBhvr>
                                      <p:to>
                                        <p:strVal val="visible"/>
                                      </p:to>
                                    </p:set>
                                    <p:animEffect filter="fade" transition="in">
                                      <p:cBhvr>
                                        <p:cTn dur="2000"/>
                                        <p:tgtEl>
                                          <p:spTgt spid="124"/>
                                        </p:tgtEl>
                                      </p:cBhvr>
                                    </p:animEffect>
                                  </p:childTnLst>
                                </p:cTn>
                              </p:par>
                              <p:par>
                                <p:cTn fill="hold" nodeType="withEffect" presetClass="entr" presetID="10" presetSubtype="0">
                                  <p:stCondLst>
                                    <p:cond delay="0"/>
                                  </p:stCondLst>
                                  <p:childTnLst>
                                    <p:set>
                                      <p:cBhvr>
                                        <p:cTn dur="1" fill="hold">
                                          <p:stCondLst>
                                            <p:cond delay="0"/>
                                          </p:stCondLst>
                                        </p:cTn>
                                        <p:tgtEl>
                                          <p:spTgt spid="131"/>
                                        </p:tgtEl>
                                        <p:attrNameLst>
                                          <p:attrName>style.visibility</p:attrName>
                                        </p:attrNameLst>
                                      </p:cBhvr>
                                      <p:to>
                                        <p:strVal val="visible"/>
                                      </p:to>
                                    </p:set>
                                    <p:animEffect filter="fade" transition="in">
                                      <p:cBhvr>
                                        <p:cTn dur="2000"/>
                                        <p:tgtEl>
                                          <p:spTgt spid="131"/>
                                        </p:tgtEl>
                                      </p:cBhvr>
                                    </p:animEffect>
                                  </p:childTnLst>
                                </p:cTn>
                              </p:par>
                              <p:par>
                                <p:cTn fill="hold" nodeType="with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500"/>
                                        <p:tgtEl>
                                          <p:spTgt spid="145"/>
                                        </p:tgtEl>
                                      </p:cBhvr>
                                    </p:animEffect>
                                  </p:childTnLst>
                                </p:cTn>
                              </p:par>
                              <p:par>
                                <p:cTn fill="hold" nodeType="with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2000"/>
                                        <p:tgtEl>
                                          <p:spTgt spid="125"/>
                                        </p:tgtEl>
                                      </p:cBhvr>
                                    </p:animEffect>
                                  </p:childTnLst>
                                </p:cTn>
                              </p:par>
                              <p:par>
                                <p:cTn fill="hold" nodeType="withEffect" presetClass="entr" presetID="10" presetSubtype="0">
                                  <p:stCondLst>
                                    <p:cond delay="0"/>
                                  </p:stCondLst>
                                  <p:childTnLst>
                                    <p:set>
                                      <p:cBhvr>
                                        <p:cTn dur="1" fill="hold">
                                          <p:stCondLst>
                                            <p:cond delay="0"/>
                                          </p:stCondLst>
                                        </p:cTn>
                                        <p:tgtEl>
                                          <p:spTgt spid="132"/>
                                        </p:tgtEl>
                                        <p:attrNameLst>
                                          <p:attrName>style.visibility</p:attrName>
                                        </p:attrNameLst>
                                      </p:cBhvr>
                                      <p:to>
                                        <p:strVal val="visible"/>
                                      </p:to>
                                    </p:set>
                                    <p:animEffect filter="fade" transition="in">
                                      <p:cBhvr>
                                        <p:cTn dur="2000"/>
                                        <p:tgtEl>
                                          <p:spTgt spid="132"/>
                                        </p:tgtEl>
                                      </p:cBhvr>
                                    </p:animEffect>
                                  </p:childTnLst>
                                </p:cTn>
                              </p:par>
                              <p:par>
                                <p:cTn fill="hold" nodeType="withEffect" presetClass="entr" presetID="10" presetSubtype="0">
                                  <p:stCondLst>
                                    <p:cond delay="0"/>
                                  </p:stCondLst>
                                  <p:childTnLst>
                                    <p:set>
                                      <p:cBhvr>
                                        <p:cTn dur="1" fill="hold">
                                          <p:stCondLst>
                                            <p:cond delay="0"/>
                                          </p:stCondLst>
                                        </p:cTn>
                                        <p:tgtEl>
                                          <p:spTgt spid="126"/>
                                        </p:tgtEl>
                                        <p:attrNameLst>
                                          <p:attrName>style.visibility</p:attrName>
                                        </p:attrNameLst>
                                      </p:cBhvr>
                                      <p:to>
                                        <p:strVal val="visible"/>
                                      </p:to>
                                    </p:set>
                                    <p:animEffect filter="fade" transition="in">
                                      <p:cBhvr>
                                        <p:cTn dur="2000"/>
                                        <p:tgtEl>
                                          <p:spTgt spid="126"/>
                                        </p:tgtEl>
                                      </p:cBhvr>
                                    </p:animEffect>
                                  </p:childTnLst>
                                </p:cTn>
                              </p:par>
                              <p:par>
                                <p:cTn fill="hold" nodeType="withEffect" presetClass="entr" presetID="10" presetSubtype="0">
                                  <p:stCondLst>
                                    <p:cond delay="0"/>
                                  </p:stCondLst>
                                  <p:childTnLst>
                                    <p:set>
                                      <p:cBhvr>
                                        <p:cTn dur="1" fill="hold">
                                          <p:stCondLst>
                                            <p:cond delay="0"/>
                                          </p:stCondLst>
                                        </p:cTn>
                                        <p:tgtEl>
                                          <p:spTgt spid="133"/>
                                        </p:tgtEl>
                                        <p:attrNameLst>
                                          <p:attrName>style.visibility</p:attrName>
                                        </p:attrNameLst>
                                      </p:cBhvr>
                                      <p:to>
                                        <p:strVal val="visible"/>
                                      </p:to>
                                    </p:set>
                                    <p:animEffect filter="fade" transition="in">
                                      <p:cBhvr>
                                        <p:cTn dur="2000"/>
                                        <p:tgtEl>
                                          <p:spTgt spid="13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2000"/>
                                        <p:tgtEl>
                                          <p:spTgt spid="139"/>
                                        </p:tgtEl>
                                      </p:cBhvr>
                                    </p:animEffect>
                                  </p:childTnLst>
                                </p:cTn>
                              </p:par>
                              <p:par>
                                <p:cTn fill="hold" nodeType="withEffect" presetClass="entr" presetID="10" presetSubtype="0">
                                  <p:stCondLst>
                                    <p:cond delay="0"/>
                                  </p:stCondLst>
                                  <p:childTnLst>
                                    <p:set>
                                      <p:cBhvr>
                                        <p:cTn dur="1" fill="hold">
                                          <p:stCondLst>
                                            <p:cond delay="0"/>
                                          </p:stCondLst>
                                        </p:cTn>
                                        <p:tgtEl>
                                          <p:spTgt spid="134"/>
                                        </p:tgtEl>
                                        <p:attrNameLst>
                                          <p:attrName>style.visibility</p:attrName>
                                        </p:attrNameLst>
                                      </p:cBhvr>
                                      <p:to>
                                        <p:strVal val="visible"/>
                                      </p:to>
                                    </p:set>
                                    <p:animEffect filter="fade" transition="in">
                                      <p:cBhvr>
                                        <p:cTn dur="2000"/>
                                        <p:tgtEl>
                                          <p:spTgt spid="134"/>
                                        </p:tgtEl>
                                      </p:cBhvr>
                                    </p:animEffect>
                                  </p:childTnLst>
                                </p:cTn>
                              </p:par>
                              <p:par>
                                <p:cTn fill="hold" nodeType="with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2000"/>
                                        <p:tgtEl>
                                          <p:spTgt spid="13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2000"/>
                                        <p:tgtEl>
                                          <p:spTgt spid="138"/>
                                        </p:tgtEl>
                                      </p:cBhvr>
                                    </p:animEffect>
                                  </p:childTnLst>
                                </p:cTn>
                              </p:par>
                              <p:par>
                                <p:cTn fill="hold" nodeType="withEffect" presetClass="entr" presetID="10" presetSubtype="0">
                                  <p:stCondLst>
                                    <p:cond delay="0"/>
                                  </p:stCondLst>
                                  <p:childTnLst>
                                    <p:set>
                                      <p:cBhvr>
                                        <p:cTn dur="1" fill="hold">
                                          <p:stCondLst>
                                            <p:cond delay="0"/>
                                          </p:stCondLst>
                                        </p:cTn>
                                        <p:tgtEl>
                                          <p:spTgt spid="135"/>
                                        </p:tgtEl>
                                        <p:attrNameLst>
                                          <p:attrName>style.visibility</p:attrName>
                                        </p:attrNameLst>
                                      </p:cBhvr>
                                      <p:to>
                                        <p:strVal val="visible"/>
                                      </p:to>
                                    </p:set>
                                    <p:animEffect filter="fade" transition="in">
                                      <p:cBhvr>
                                        <p:cTn dur="2000"/>
                                        <p:tgtEl>
                                          <p:spTgt spid="135"/>
                                        </p:tgtEl>
                                      </p:cBhvr>
                                    </p:animEffect>
                                  </p:childTnLst>
                                </p:cTn>
                              </p:par>
                              <p:par>
                                <p:cTn fill="hold" nodeType="withEffect" presetClass="entr" presetID="10" presetSubtype="0">
                                  <p:stCondLst>
                                    <p:cond delay="0"/>
                                  </p:stCondLst>
                                  <p:childTnLst>
                                    <p:set>
                                      <p:cBhvr>
                                        <p:cTn dur="1" fill="hold">
                                          <p:stCondLst>
                                            <p:cond delay="0"/>
                                          </p:stCondLst>
                                        </p:cTn>
                                        <p:tgtEl>
                                          <p:spTgt spid="137"/>
                                        </p:tgtEl>
                                        <p:attrNameLst>
                                          <p:attrName>style.visibility</p:attrName>
                                        </p:attrNameLst>
                                      </p:cBhvr>
                                      <p:to>
                                        <p:strVal val="visible"/>
                                      </p:to>
                                    </p:set>
                                    <p:animEffect filter="fade" transition="in">
                                      <p:cBhvr>
                                        <p:cTn dur="2000"/>
                                        <p:tgtEl>
                                          <p:spTgt spid="137"/>
                                        </p:tgtEl>
                                      </p:cBhvr>
                                    </p:animEffect>
                                  </p:childTnLst>
                                </p:cTn>
                              </p:par>
                              <p:par>
                                <p:cTn fill="hold" nodeType="with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2000"/>
                                        <p:tgtEl>
                                          <p:spTgt spid="14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2" presetSubtype="4">
                                  <p:stCondLst>
                                    <p:cond delay="0"/>
                                  </p:stCondLst>
                                  <p:childTnLst>
                                    <p:anim calcmode="lin" valueType="num">
                                      <p:cBhvr additive="base">
                                        <p:cTn dur="500"/>
                                        <p:tgtEl>
                                          <p:spTgt spid="126"/>
                                        </p:tgtEl>
                                        <p:attrNameLst>
                                          <p:attrName>ppt_y</p:attrName>
                                        </p:attrNameLst>
                                      </p:cBhvr>
                                      <p:tavLst>
                                        <p:tav fmla="" tm="0">
                                          <p:val>
                                            <p:strVal val="#ppt_y"/>
                                          </p:val>
                                        </p:tav>
                                        <p:tav fmla="" tm="100000">
                                          <p:val>
                                            <p:strVal val="#ppt_y+1"/>
                                          </p:val>
                                        </p:tav>
                                      </p:tavLst>
                                    </p:anim>
                                    <p:set>
                                      <p:cBhvr>
                                        <p:cTn dur="1" fill="hold">
                                          <p:stCondLst>
                                            <p:cond delay="500"/>
                                          </p:stCondLst>
                                        </p:cTn>
                                        <p:tgtEl>
                                          <p:spTgt spid="126"/>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25"/>
                                        </p:tgtEl>
                                        <p:attrNameLst>
                                          <p:attrName>ppt_y</p:attrName>
                                        </p:attrNameLst>
                                      </p:cBhvr>
                                      <p:tavLst>
                                        <p:tav fmla="" tm="0">
                                          <p:val>
                                            <p:strVal val="#ppt_y"/>
                                          </p:val>
                                        </p:tav>
                                        <p:tav fmla="" tm="100000">
                                          <p:val>
                                            <p:strVal val="#ppt_y+1"/>
                                          </p:val>
                                        </p:tav>
                                      </p:tavLst>
                                    </p:anim>
                                    <p:set>
                                      <p:cBhvr>
                                        <p:cTn dur="1" fill="hold">
                                          <p:stCondLst>
                                            <p:cond delay="500"/>
                                          </p:stCondLst>
                                        </p:cTn>
                                        <p:tgtEl>
                                          <p:spTgt spid="125"/>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24"/>
                                        </p:tgtEl>
                                        <p:attrNameLst>
                                          <p:attrName>ppt_y</p:attrName>
                                        </p:attrNameLst>
                                      </p:cBhvr>
                                      <p:tavLst>
                                        <p:tav fmla="" tm="0">
                                          <p:val>
                                            <p:strVal val="#ppt_y"/>
                                          </p:val>
                                        </p:tav>
                                        <p:tav fmla="" tm="100000">
                                          <p:val>
                                            <p:strVal val="#ppt_y+1"/>
                                          </p:val>
                                        </p:tav>
                                      </p:tavLst>
                                    </p:anim>
                                    <p:set>
                                      <p:cBhvr>
                                        <p:cTn dur="1" fill="hold">
                                          <p:stCondLst>
                                            <p:cond delay="500"/>
                                          </p:stCondLst>
                                        </p:cTn>
                                        <p:tgtEl>
                                          <p:spTgt spid="124"/>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23"/>
                                        </p:tgtEl>
                                        <p:attrNameLst>
                                          <p:attrName>ppt_y</p:attrName>
                                        </p:attrNameLst>
                                      </p:cBhvr>
                                      <p:tavLst>
                                        <p:tav fmla="" tm="0">
                                          <p:val>
                                            <p:strVal val="#ppt_y"/>
                                          </p:val>
                                        </p:tav>
                                        <p:tav fmla="" tm="100000">
                                          <p:val>
                                            <p:strVal val="#ppt_y+1"/>
                                          </p:val>
                                        </p:tav>
                                      </p:tavLst>
                                    </p:anim>
                                    <p:set>
                                      <p:cBhvr>
                                        <p:cTn dur="1" fill="hold">
                                          <p:stCondLst>
                                            <p:cond delay="500"/>
                                          </p:stCondLst>
                                        </p:cTn>
                                        <p:tgtEl>
                                          <p:spTgt spid="123"/>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21"/>
                                        </p:tgtEl>
                                        <p:attrNameLst>
                                          <p:attrName>ppt_y</p:attrName>
                                        </p:attrNameLst>
                                      </p:cBhvr>
                                      <p:tavLst>
                                        <p:tav fmla="" tm="0">
                                          <p:val>
                                            <p:strVal val="#ppt_y"/>
                                          </p:val>
                                        </p:tav>
                                        <p:tav fmla="" tm="100000">
                                          <p:val>
                                            <p:strVal val="#ppt_y+1"/>
                                          </p:val>
                                        </p:tav>
                                      </p:tavLst>
                                    </p:anim>
                                    <p:set>
                                      <p:cBhvr>
                                        <p:cTn dur="1" fill="hold">
                                          <p:stCondLst>
                                            <p:cond delay="500"/>
                                          </p:stCondLst>
                                        </p:cTn>
                                        <p:tgtEl>
                                          <p:spTgt spid="121"/>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32"/>
                                        </p:tgtEl>
                                        <p:attrNameLst>
                                          <p:attrName>ppt_y</p:attrName>
                                        </p:attrNameLst>
                                      </p:cBhvr>
                                      <p:tavLst>
                                        <p:tav fmla="" tm="0">
                                          <p:val>
                                            <p:strVal val="#ppt_y"/>
                                          </p:val>
                                        </p:tav>
                                        <p:tav fmla="" tm="100000">
                                          <p:val>
                                            <p:strVal val="#ppt_y+1"/>
                                          </p:val>
                                        </p:tav>
                                      </p:tavLst>
                                    </p:anim>
                                    <p:set>
                                      <p:cBhvr>
                                        <p:cTn dur="1" fill="hold">
                                          <p:stCondLst>
                                            <p:cond delay="500"/>
                                          </p:stCondLst>
                                        </p:cTn>
                                        <p:tgtEl>
                                          <p:spTgt spid="132"/>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30"/>
                                        </p:tgtEl>
                                        <p:attrNameLst>
                                          <p:attrName>ppt_y</p:attrName>
                                        </p:attrNameLst>
                                      </p:cBhvr>
                                      <p:tavLst>
                                        <p:tav fmla="" tm="0">
                                          <p:val>
                                            <p:strVal val="#ppt_y"/>
                                          </p:val>
                                        </p:tav>
                                        <p:tav fmla="" tm="100000">
                                          <p:val>
                                            <p:strVal val="#ppt_y+1"/>
                                          </p:val>
                                        </p:tav>
                                      </p:tavLst>
                                    </p:anim>
                                    <p:set>
                                      <p:cBhvr>
                                        <p:cTn dur="1" fill="hold">
                                          <p:stCondLst>
                                            <p:cond delay="500"/>
                                          </p:stCondLst>
                                        </p:cTn>
                                        <p:tgtEl>
                                          <p:spTgt spid="130"/>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28"/>
                                        </p:tgtEl>
                                        <p:attrNameLst>
                                          <p:attrName>ppt_y</p:attrName>
                                        </p:attrNameLst>
                                      </p:cBhvr>
                                      <p:tavLst>
                                        <p:tav fmla="" tm="0">
                                          <p:val>
                                            <p:strVal val="#ppt_y"/>
                                          </p:val>
                                        </p:tav>
                                        <p:tav fmla="" tm="100000">
                                          <p:val>
                                            <p:strVal val="#ppt_y+1"/>
                                          </p:val>
                                        </p:tav>
                                      </p:tavLst>
                                    </p:anim>
                                    <p:set>
                                      <p:cBhvr>
                                        <p:cTn dur="1" fill="hold">
                                          <p:stCondLst>
                                            <p:cond delay="500"/>
                                          </p:stCondLst>
                                        </p:cTn>
                                        <p:tgtEl>
                                          <p:spTgt spid="128"/>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29"/>
                                        </p:tgtEl>
                                        <p:attrNameLst>
                                          <p:attrName>ppt_y</p:attrName>
                                        </p:attrNameLst>
                                      </p:cBhvr>
                                      <p:tavLst>
                                        <p:tav fmla="" tm="0">
                                          <p:val>
                                            <p:strVal val="#ppt_y"/>
                                          </p:val>
                                        </p:tav>
                                        <p:tav fmla="" tm="100000">
                                          <p:val>
                                            <p:strVal val="#ppt_y+1"/>
                                          </p:val>
                                        </p:tav>
                                      </p:tavLst>
                                    </p:anim>
                                    <p:set>
                                      <p:cBhvr>
                                        <p:cTn dur="1" fill="hold">
                                          <p:stCondLst>
                                            <p:cond delay="500"/>
                                          </p:stCondLst>
                                        </p:cTn>
                                        <p:tgtEl>
                                          <p:spTgt spid="129"/>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31"/>
                                        </p:tgtEl>
                                        <p:attrNameLst>
                                          <p:attrName>ppt_y</p:attrName>
                                        </p:attrNameLst>
                                      </p:cBhvr>
                                      <p:tavLst>
                                        <p:tav fmla="" tm="0">
                                          <p:val>
                                            <p:strVal val="#ppt_y"/>
                                          </p:val>
                                        </p:tav>
                                        <p:tav fmla="" tm="100000">
                                          <p:val>
                                            <p:strVal val="#ppt_y+1"/>
                                          </p:val>
                                        </p:tav>
                                      </p:tavLst>
                                    </p:anim>
                                    <p:set>
                                      <p:cBhvr>
                                        <p:cTn dur="1" fill="hold">
                                          <p:stCondLst>
                                            <p:cond delay="500"/>
                                          </p:stCondLst>
                                        </p:cTn>
                                        <p:tgtEl>
                                          <p:spTgt spid="131"/>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33"/>
                                        </p:tgtEl>
                                        <p:attrNameLst>
                                          <p:attrName>ppt_y</p:attrName>
                                        </p:attrNameLst>
                                      </p:cBhvr>
                                      <p:tavLst>
                                        <p:tav fmla="" tm="0">
                                          <p:val>
                                            <p:strVal val="#ppt_y"/>
                                          </p:val>
                                        </p:tav>
                                        <p:tav fmla="" tm="100000">
                                          <p:val>
                                            <p:strVal val="#ppt_y+1"/>
                                          </p:val>
                                        </p:tav>
                                      </p:tavLst>
                                    </p:anim>
                                    <p:set>
                                      <p:cBhvr>
                                        <p:cTn dur="1" fill="hold">
                                          <p:stCondLst>
                                            <p:cond delay="500"/>
                                          </p:stCondLst>
                                        </p:cTn>
                                        <p:tgtEl>
                                          <p:spTgt spid="133"/>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22"/>
                                        </p:tgtEl>
                                        <p:attrNameLst>
                                          <p:attrName>ppt_y</p:attrName>
                                        </p:attrNameLst>
                                      </p:cBhvr>
                                      <p:tavLst>
                                        <p:tav fmla="" tm="0">
                                          <p:val>
                                            <p:strVal val="#ppt_y"/>
                                          </p:val>
                                        </p:tav>
                                        <p:tav fmla="" tm="100000">
                                          <p:val>
                                            <p:strVal val="#ppt_y+1"/>
                                          </p:val>
                                        </p:tav>
                                      </p:tavLst>
                                    </p:anim>
                                    <p:set>
                                      <p:cBhvr>
                                        <p:cTn dur="1" fill="hold">
                                          <p:stCondLst>
                                            <p:cond delay="500"/>
                                          </p:stCondLst>
                                        </p:cTn>
                                        <p:tgtEl>
                                          <p:spTgt spid="122"/>
                                        </p:tgtEl>
                                        <p:attrNameLst>
                                          <p:attrName>style.visibility</p:attrName>
                                        </p:attrNameLst>
                                      </p:cBhvr>
                                      <p:to>
                                        <p:strVal val="hidden"/>
                                      </p:to>
                                    </p:set>
                                  </p:childTnLst>
                                </p:cTn>
                              </p:par>
                              <p:par>
                                <p:cTn fill="hold" nodeType="withEffect" presetClass="entr" presetID="10" presetSubtype="0">
                                  <p:stCondLst>
                                    <p:cond delay="0"/>
                                  </p:stCondLst>
                                  <p:childTnLst>
                                    <p:set>
                                      <p:cBhvr>
                                        <p:cTn dur="1" fill="hold">
                                          <p:stCondLst>
                                            <p:cond delay="0"/>
                                          </p:stCondLst>
                                        </p:cTn>
                                        <p:tgtEl>
                                          <p:spTgt spid="143"/>
                                        </p:tgtEl>
                                        <p:attrNameLst>
                                          <p:attrName>style.visibility</p:attrName>
                                        </p:attrNameLst>
                                      </p:cBhvr>
                                      <p:to>
                                        <p:strVal val="visible"/>
                                      </p:to>
                                    </p:set>
                                    <p:animEffect filter="fade" transition="in">
                                      <p:cBhvr>
                                        <p:cTn dur="500"/>
                                        <p:tgtEl>
                                          <p:spTgt spid="143"/>
                                        </p:tgtEl>
                                      </p:cBhvr>
                                    </p:animEffect>
                                  </p:childTnLst>
                                </p:cTn>
                              </p:par>
                              <p:par>
                                <p:cTn fill="hold" nodeType="with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500"/>
                                        <p:tgtEl>
                                          <p:spTgt spid="144"/>
                                        </p:tgtEl>
                                      </p:cBhvr>
                                    </p:animEffect>
                                  </p:childTnLst>
                                </p:cTn>
                              </p:par>
                              <p:par>
                                <p:cTn fill="hold" nodeType="with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5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grpSp>
        <p:nvGrpSpPr>
          <p:cNvPr id="157" name="Google Shape;157;p17"/>
          <p:cNvGrpSpPr/>
          <p:nvPr/>
        </p:nvGrpSpPr>
        <p:grpSpPr>
          <a:xfrm>
            <a:off x="-76200" y="65599"/>
            <a:ext cx="8603570" cy="541686"/>
            <a:chOff x="74035" y="2231322"/>
            <a:chExt cx="8550262" cy="756153"/>
          </a:xfrm>
        </p:grpSpPr>
        <p:grpSp>
          <p:nvGrpSpPr>
            <p:cNvPr id="158" name="Google Shape;158;p17"/>
            <p:cNvGrpSpPr/>
            <p:nvPr/>
          </p:nvGrpSpPr>
          <p:grpSpPr>
            <a:xfrm>
              <a:off x="330533" y="2267004"/>
              <a:ext cx="8293764" cy="708275"/>
              <a:chOff x="587624" y="3377549"/>
              <a:chExt cx="4270901" cy="1364238"/>
            </a:xfrm>
          </p:grpSpPr>
          <p:pic>
            <p:nvPicPr>
              <p:cNvPr descr="empty-green-rectangle" id="159" name="Google Shape;159;p17"/>
              <p:cNvPicPr preferRelativeResize="0"/>
              <p:nvPr/>
            </p:nvPicPr>
            <p:blipFill rotWithShape="1">
              <a:blip r:embed="rId3">
                <a:alphaModFix/>
              </a:blip>
              <a:srcRect b="0" l="0" r="0" t="0"/>
              <a:stretch/>
            </p:blipFill>
            <p:spPr>
              <a:xfrm>
                <a:off x="587624" y="3377549"/>
                <a:ext cx="4270901" cy="1364238"/>
              </a:xfrm>
              <a:prstGeom prst="rect">
                <a:avLst/>
              </a:prstGeom>
              <a:noFill/>
              <a:ln>
                <a:noFill/>
              </a:ln>
            </p:spPr>
          </p:pic>
          <p:pic>
            <p:nvPicPr>
              <p:cNvPr descr="green-top-faded" id="160" name="Google Shape;160;p17"/>
              <p:cNvPicPr preferRelativeResize="0"/>
              <p:nvPr/>
            </p:nvPicPr>
            <p:blipFill rotWithShape="1">
              <a:blip r:embed="rId4">
                <a:alphaModFix/>
              </a:blip>
              <a:srcRect b="0" l="0" r="0" t="0"/>
              <a:stretch/>
            </p:blipFill>
            <p:spPr>
              <a:xfrm rot="-5400000">
                <a:off x="205129" y="3887447"/>
                <a:ext cx="1273934" cy="396005"/>
              </a:xfrm>
              <a:prstGeom prst="rect">
                <a:avLst/>
              </a:prstGeom>
              <a:noFill/>
              <a:ln>
                <a:noFill/>
              </a:ln>
            </p:spPr>
          </p:pic>
        </p:grpSp>
        <p:sp>
          <p:nvSpPr>
            <p:cNvPr id="161" name="Google Shape;161;p17"/>
            <p:cNvSpPr txBox="1"/>
            <p:nvPr/>
          </p:nvSpPr>
          <p:spPr>
            <a:xfrm>
              <a:off x="74035" y="2267003"/>
              <a:ext cx="1501326" cy="68741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600">
                  <a:solidFill>
                    <a:schemeClr val="dk1"/>
                  </a:solidFill>
                  <a:latin typeface="Arial"/>
                  <a:ea typeface="Arial"/>
                  <a:cs typeface="Arial"/>
                  <a:sym typeface="Arial"/>
                </a:rPr>
                <a:t>I</a:t>
              </a:r>
              <a:endParaRPr sz="2600">
                <a:solidFill>
                  <a:schemeClr val="dk1"/>
                </a:solidFill>
                <a:latin typeface="Arial"/>
                <a:ea typeface="Arial"/>
                <a:cs typeface="Arial"/>
                <a:sym typeface="Arial"/>
              </a:endParaRPr>
            </a:p>
          </p:txBody>
        </p:sp>
        <p:sp>
          <p:nvSpPr>
            <p:cNvPr id="162" name="Google Shape;162;p17"/>
            <p:cNvSpPr/>
            <p:nvPr/>
          </p:nvSpPr>
          <p:spPr>
            <a:xfrm>
              <a:off x="1209204" y="2231322"/>
              <a:ext cx="7415092" cy="756153"/>
            </a:xfrm>
            <a:prstGeom prst="rect">
              <a:avLst/>
            </a:prstGeom>
            <a:noFill/>
            <a:ln>
              <a:noFill/>
            </a:ln>
          </p:spPr>
          <p:txBody>
            <a:bodyPr anchorCtr="0" anchor="t" bIns="54850" lIns="109725" spcFirstLastPara="1" rIns="109725" wrap="square" tIns="54850">
              <a:noAutofit/>
            </a:bodyPr>
            <a:lstStyle/>
            <a:p>
              <a:pPr indent="0" lvl="0" marL="0" marR="0" rtl="0" algn="l">
                <a:spcBef>
                  <a:spcPts val="0"/>
                </a:spcBef>
                <a:spcAft>
                  <a:spcPts val="0"/>
                </a:spcAft>
                <a:buNone/>
              </a:pPr>
              <a:r>
                <a:rPr i="1" lang="en-US" sz="2800">
                  <a:solidFill>
                    <a:schemeClr val="dk1"/>
                  </a:solidFill>
                  <a:latin typeface="Arial"/>
                  <a:ea typeface="Arial"/>
                  <a:cs typeface="Arial"/>
                  <a:sym typeface="Arial"/>
                </a:rPr>
                <a:t>Hiện tượng giao thoa của hai song mặt nước</a:t>
              </a:r>
              <a:endParaRPr sz="2800">
                <a:solidFill>
                  <a:schemeClr val="dk1"/>
                </a:solidFill>
                <a:latin typeface="Arial"/>
                <a:ea typeface="Arial"/>
                <a:cs typeface="Arial"/>
                <a:sym typeface="Arial"/>
              </a:endParaRPr>
            </a:p>
          </p:txBody>
        </p:sp>
      </p:grpSp>
      <p:sp>
        <p:nvSpPr>
          <p:cNvPr id="163" name="Google Shape;163;p17"/>
          <p:cNvSpPr txBox="1"/>
          <p:nvPr/>
        </p:nvSpPr>
        <p:spPr>
          <a:xfrm>
            <a:off x="685800" y="762000"/>
            <a:ext cx="40386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2. Giải thích</a:t>
            </a:r>
            <a:endParaRPr sz="2400">
              <a:solidFill>
                <a:schemeClr val="dk1"/>
              </a:solidFill>
              <a:latin typeface="Times New Roman"/>
              <a:ea typeface="Times New Roman"/>
              <a:cs typeface="Times New Roman"/>
              <a:sym typeface="Times New Roman"/>
            </a:endParaRPr>
          </a:p>
        </p:txBody>
      </p:sp>
      <p:sp>
        <p:nvSpPr>
          <p:cNvPr id="164" name="Google Shape;164;p17"/>
          <p:cNvSpPr txBox="1"/>
          <p:nvPr/>
        </p:nvSpPr>
        <p:spPr>
          <a:xfrm>
            <a:off x="914400" y="2286000"/>
            <a:ext cx="9753600" cy="1384995"/>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2800">
                <a:solidFill>
                  <a:schemeClr val="dk1"/>
                </a:solidFill>
                <a:latin typeface="Times New Roman"/>
                <a:ea typeface="Times New Roman"/>
                <a:cs typeface="Times New Roman"/>
                <a:sym typeface="Times New Roman"/>
              </a:rPr>
              <a:t>- Hiện tượng hai sóng gặp nhau tạo nên các gợn sóng ổn định gọi là hiện tượng giao thoa ánh sáng. Các gợi sóng ổn định gọi là vân giao thoa.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gtEl>
                                        <p:attrNameLst>
                                          <p:attrName>style.visibility</p:attrName>
                                        </p:attrNameLst>
                                      </p:cBhvr>
                                      <p:to>
                                        <p:strVal val="visible"/>
                                      </p:to>
                                    </p:set>
                                    <p:animEffect filter="fade" transition="in">
                                      <p:cBhvr>
                                        <p:cTn dur="500"/>
                                        <p:tgtEl>
                                          <p:spTgt spid="16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4"/>
                                        </p:tgtEl>
                                        <p:attrNameLst>
                                          <p:attrName>style.visibility</p:attrName>
                                        </p:attrNameLst>
                                      </p:cBhvr>
                                      <p:to>
                                        <p:strVal val="visible"/>
                                      </p:to>
                                    </p:set>
                                    <p:animEffect filter="fade" transition="in">
                                      <p:cBhvr>
                                        <p:cTn dur="500"/>
                                        <p:tgtEl>
                                          <p:spTgt spid="16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grpSp>
        <p:nvGrpSpPr>
          <p:cNvPr id="169" name="Google Shape;169;p18"/>
          <p:cNvGrpSpPr/>
          <p:nvPr/>
        </p:nvGrpSpPr>
        <p:grpSpPr>
          <a:xfrm>
            <a:off x="-76200" y="65599"/>
            <a:ext cx="8603570" cy="541686"/>
            <a:chOff x="74035" y="2231322"/>
            <a:chExt cx="8550262" cy="756153"/>
          </a:xfrm>
        </p:grpSpPr>
        <p:grpSp>
          <p:nvGrpSpPr>
            <p:cNvPr id="170" name="Google Shape;170;p18"/>
            <p:cNvGrpSpPr/>
            <p:nvPr/>
          </p:nvGrpSpPr>
          <p:grpSpPr>
            <a:xfrm>
              <a:off x="330533" y="2267004"/>
              <a:ext cx="8293764" cy="708275"/>
              <a:chOff x="587624" y="3377549"/>
              <a:chExt cx="4270901" cy="1364238"/>
            </a:xfrm>
          </p:grpSpPr>
          <p:pic>
            <p:nvPicPr>
              <p:cNvPr descr="empty-green-rectangle" id="171" name="Google Shape;171;p18"/>
              <p:cNvPicPr preferRelativeResize="0"/>
              <p:nvPr/>
            </p:nvPicPr>
            <p:blipFill rotWithShape="1">
              <a:blip r:embed="rId3">
                <a:alphaModFix/>
              </a:blip>
              <a:srcRect b="0" l="0" r="0" t="0"/>
              <a:stretch/>
            </p:blipFill>
            <p:spPr>
              <a:xfrm>
                <a:off x="587624" y="3377549"/>
                <a:ext cx="4270901" cy="1364238"/>
              </a:xfrm>
              <a:prstGeom prst="rect">
                <a:avLst/>
              </a:prstGeom>
              <a:noFill/>
              <a:ln>
                <a:noFill/>
              </a:ln>
            </p:spPr>
          </p:pic>
          <p:pic>
            <p:nvPicPr>
              <p:cNvPr descr="green-top-faded" id="172" name="Google Shape;172;p18"/>
              <p:cNvPicPr preferRelativeResize="0"/>
              <p:nvPr/>
            </p:nvPicPr>
            <p:blipFill rotWithShape="1">
              <a:blip r:embed="rId4">
                <a:alphaModFix/>
              </a:blip>
              <a:srcRect b="0" l="0" r="0" t="0"/>
              <a:stretch/>
            </p:blipFill>
            <p:spPr>
              <a:xfrm rot="-5400000">
                <a:off x="205129" y="3887447"/>
                <a:ext cx="1273934" cy="396005"/>
              </a:xfrm>
              <a:prstGeom prst="rect">
                <a:avLst/>
              </a:prstGeom>
              <a:noFill/>
              <a:ln>
                <a:noFill/>
              </a:ln>
            </p:spPr>
          </p:pic>
        </p:grpSp>
        <p:sp>
          <p:nvSpPr>
            <p:cNvPr id="173" name="Google Shape;173;p18"/>
            <p:cNvSpPr txBox="1"/>
            <p:nvPr/>
          </p:nvSpPr>
          <p:spPr>
            <a:xfrm>
              <a:off x="74035" y="2267003"/>
              <a:ext cx="1501326" cy="68741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600">
                  <a:solidFill>
                    <a:schemeClr val="dk1"/>
                  </a:solidFill>
                  <a:latin typeface="Arial"/>
                  <a:ea typeface="Arial"/>
                  <a:cs typeface="Arial"/>
                  <a:sym typeface="Arial"/>
                </a:rPr>
                <a:t>I</a:t>
              </a:r>
              <a:endParaRPr sz="2600">
                <a:solidFill>
                  <a:schemeClr val="dk1"/>
                </a:solidFill>
                <a:latin typeface="Arial"/>
                <a:ea typeface="Arial"/>
                <a:cs typeface="Arial"/>
                <a:sym typeface="Arial"/>
              </a:endParaRPr>
            </a:p>
          </p:txBody>
        </p:sp>
        <p:sp>
          <p:nvSpPr>
            <p:cNvPr id="174" name="Google Shape;174;p18"/>
            <p:cNvSpPr/>
            <p:nvPr/>
          </p:nvSpPr>
          <p:spPr>
            <a:xfrm>
              <a:off x="1209204" y="2231322"/>
              <a:ext cx="7415092" cy="756153"/>
            </a:xfrm>
            <a:prstGeom prst="rect">
              <a:avLst/>
            </a:prstGeom>
            <a:noFill/>
            <a:ln>
              <a:noFill/>
            </a:ln>
          </p:spPr>
          <p:txBody>
            <a:bodyPr anchorCtr="0" anchor="t" bIns="54850" lIns="109725" spcFirstLastPara="1" rIns="109725" wrap="square" tIns="54850">
              <a:noAutofit/>
            </a:bodyPr>
            <a:lstStyle/>
            <a:p>
              <a:pPr indent="0" lvl="0" marL="0" marR="0" rtl="0" algn="l">
                <a:spcBef>
                  <a:spcPts val="0"/>
                </a:spcBef>
                <a:spcAft>
                  <a:spcPts val="0"/>
                </a:spcAft>
                <a:buNone/>
              </a:pPr>
              <a:r>
                <a:rPr i="1" lang="en-US" sz="2800">
                  <a:solidFill>
                    <a:schemeClr val="dk1"/>
                  </a:solidFill>
                  <a:latin typeface="Arial"/>
                  <a:ea typeface="Arial"/>
                  <a:cs typeface="Arial"/>
                  <a:sym typeface="Arial"/>
                </a:rPr>
                <a:t>Hiện tượng giao thoa của hai song mặt nước</a:t>
              </a:r>
              <a:endParaRPr sz="2800">
                <a:solidFill>
                  <a:schemeClr val="dk1"/>
                </a:solidFill>
                <a:latin typeface="Arial"/>
                <a:ea typeface="Arial"/>
                <a:cs typeface="Arial"/>
                <a:sym typeface="Arial"/>
              </a:endParaRPr>
            </a:p>
          </p:txBody>
        </p:sp>
      </p:grpSp>
      <p:sp>
        <p:nvSpPr>
          <p:cNvPr id="175" name="Google Shape;175;p18"/>
          <p:cNvSpPr txBox="1"/>
          <p:nvPr/>
        </p:nvSpPr>
        <p:spPr>
          <a:xfrm>
            <a:off x="685800" y="762000"/>
            <a:ext cx="56388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3. Điều kiện để xảy ra giao thoa</a:t>
            </a:r>
            <a:endParaRPr sz="2400">
              <a:solidFill>
                <a:schemeClr val="dk1"/>
              </a:solidFill>
              <a:latin typeface="Times New Roman"/>
              <a:ea typeface="Times New Roman"/>
              <a:cs typeface="Times New Roman"/>
              <a:sym typeface="Times New Roman"/>
            </a:endParaRPr>
          </a:p>
        </p:txBody>
      </p:sp>
      <p:sp>
        <p:nvSpPr>
          <p:cNvPr id="176" name="Google Shape;176;p18"/>
          <p:cNvSpPr txBox="1"/>
          <p:nvPr/>
        </p:nvSpPr>
        <p:spPr>
          <a:xfrm>
            <a:off x="914400" y="2286000"/>
            <a:ext cx="8839200" cy="193899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Dao động cùng phương, cùng tần số.</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Có độ lệch pha không đổi theo thời gian.</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Hai nguồn như vậy gọi là hai nguồn kết hợp. Hai sóng do hai nguồn kết hợp tạo ra gọi là hai sóng kết hợp.</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Hiện tượng giao thoa là hiện tượng đặc trưng của sóng</a:t>
            </a:r>
            <a:r>
              <a:rPr b="1" lang="en-US" sz="2400">
                <a:solidFill>
                  <a:schemeClr val="dk1"/>
                </a:solidFill>
                <a:latin typeface="Times New Roman"/>
                <a:ea typeface="Times New Roman"/>
                <a:cs typeface="Times New Roman"/>
                <a:sym typeface="Times New Roman"/>
              </a:rPr>
              <a:t>.</a:t>
            </a:r>
            <a:endParaRPr sz="24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5"/>
                                        </p:tgtEl>
                                        <p:attrNameLst>
                                          <p:attrName>style.visibility</p:attrName>
                                        </p:attrNameLst>
                                      </p:cBhvr>
                                      <p:to>
                                        <p:strVal val="visible"/>
                                      </p:to>
                                    </p:set>
                                    <p:animEffect filter="fade" transition="in">
                                      <p:cBhvr>
                                        <p:cTn dur="500"/>
                                        <p:tgtEl>
                                          <p:spTgt spid="17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gtEl>
                                        <p:attrNameLst>
                                          <p:attrName>style.visibility</p:attrName>
                                        </p:attrNameLst>
                                      </p:cBhvr>
                                      <p:to>
                                        <p:strVal val="visible"/>
                                      </p:to>
                                    </p:set>
                                    <p:animEffect filter="fade" transition="in">
                                      <p:cBhvr>
                                        <p:cTn dur="500"/>
                                        <p:tgtEl>
                                          <p:spTgt spid="17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grpSp>
        <p:nvGrpSpPr>
          <p:cNvPr id="181" name="Google Shape;181;p19"/>
          <p:cNvGrpSpPr/>
          <p:nvPr/>
        </p:nvGrpSpPr>
        <p:grpSpPr>
          <a:xfrm>
            <a:off x="-76200" y="0"/>
            <a:ext cx="11772901" cy="597490"/>
            <a:chOff x="74035" y="2231322"/>
            <a:chExt cx="11699956" cy="743957"/>
          </a:xfrm>
        </p:grpSpPr>
        <p:grpSp>
          <p:nvGrpSpPr>
            <p:cNvPr id="182" name="Google Shape;182;p19"/>
            <p:cNvGrpSpPr/>
            <p:nvPr/>
          </p:nvGrpSpPr>
          <p:grpSpPr>
            <a:xfrm>
              <a:off x="330533" y="2267004"/>
              <a:ext cx="4514357" cy="708275"/>
              <a:chOff x="587624" y="3377549"/>
              <a:chExt cx="2324683" cy="1364238"/>
            </a:xfrm>
          </p:grpSpPr>
          <p:pic>
            <p:nvPicPr>
              <p:cNvPr descr="empty-green-rectangle" id="183" name="Google Shape;183;p19"/>
              <p:cNvPicPr preferRelativeResize="0"/>
              <p:nvPr/>
            </p:nvPicPr>
            <p:blipFill rotWithShape="1">
              <a:blip r:embed="rId3">
                <a:alphaModFix/>
              </a:blip>
              <a:srcRect b="0" l="0" r="0" t="0"/>
              <a:stretch/>
            </p:blipFill>
            <p:spPr>
              <a:xfrm>
                <a:off x="587624" y="3377549"/>
                <a:ext cx="2324683" cy="1364238"/>
              </a:xfrm>
              <a:prstGeom prst="rect">
                <a:avLst/>
              </a:prstGeom>
              <a:noFill/>
              <a:ln>
                <a:noFill/>
              </a:ln>
            </p:spPr>
          </p:pic>
          <p:pic>
            <p:nvPicPr>
              <p:cNvPr descr="green-top-faded" id="184" name="Google Shape;184;p19"/>
              <p:cNvPicPr preferRelativeResize="0"/>
              <p:nvPr/>
            </p:nvPicPr>
            <p:blipFill rotWithShape="1">
              <a:blip r:embed="rId4">
                <a:alphaModFix/>
              </a:blip>
              <a:srcRect b="0" l="0" r="0" t="0"/>
              <a:stretch/>
            </p:blipFill>
            <p:spPr>
              <a:xfrm rot="-5400000">
                <a:off x="205129" y="3887447"/>
                <a:ext cx="1273934" cy="396005"/>
              </a:xfrm>
              <a:prstGeom prst="rect">
                <a:avLst/>
              </a:prstGeom>
              <a:noFill/>
              <a:ln>
                <a:noFill/>
              </a:ln>
            </p:spPr>
          </p:pic>
        </p:grpSp>
        <p:sp>
          <p:nvSpPr>
            <p:cNvPr id="185" name="Google Shape;185;p19"/>
            <p:cNvSpPr txBox="1"/>
            <p:nvPr/>
          </p:nvSpPr>
          <p:spPr>
            <a:xfrm>
              <a:off x="74035" y="2267003"/>
              <a:ext cx="1501326" cy="68741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600">
                  <a:solidFill>
                    <a:schemeClr val="dk1"/>
                  </a:solidFill>
                  <a:latin typeface="Arial"/>
                  <a:ea typeface="Arial"/>
                  <a:cs typeface="Arial"/>
                  <a:sym typeface="Arial"/>
                </a:rPr>
                <a:t>II</a:t>
              </a:r>
              <a:endParaRPr/>
            </a:p>
          </p:txBody>
        </p:sp>
        <p:sp>
          <p:nvSpPr>
            <p:cNvPr id="186" name="Google Shape;186;p19"/>
            <p:cNvSpPr/>
            <p:nvPr/>
          </p:nvSpPr>
          <p:spPr>
            <a:xfrm>
              <a:off x="1209205" y="2231322"/>
              <a:ext cx="10564786" cy="674474"/>
            </a:xfrm>
            <a:prstGeom prst="rect">
              <a:avLst/>
            </a:prstGeom>
            <a:noFill/>
            <a:ln>
              <a:noFill/>
            </a:ln>
          </p:spPr>
          <p:txBody>
            <a:bodyPr anchorCtr="0" anchor="t" bIns="54850" lIns="109725" spcFirstLastPara="1" rIns="109725" wrap="square" tIns="54850">
              <a:noAutofit/>
            </a:bodyPr>
            <a:lstStyle/>
            <a:p>
              <a:pPr indent="0" lvl="0" marL="0" marR="0" rtl="0" algn="l">
                <a:spcBef>
                  <a:spcPts val="0"/>
                </a:spcBef>
                <a:spcAft>
                  <a:spcPts val="0"/>
                </a:spcAft>
                <a:buNone/>
              </a:pPr>
              <a:r>
                <a:rPr i="1" lang="en-US" sz="2800">
                  <a:solidFill>
                    <a:schemeClr val="dk1"/>
                  </a:solidFill>
                  <a:latin typeface="Arial"/>
                  <a:ea typeface="Arial"/>
                  <a:cs typeface="Arial"/>
                  <a:sym typeface="Arial"/>
                </a:rPr>
                <a:t>THÍ NGHIỆM CỦA YOUNG (Y-ÂNG) VỀ GIAO THOA ÁNH SÁNG</a:t>
              </a:r>
              <a:endParaRPr sz="2800">
                <a:solidFill>
                  <a:schemeClr val="dk1"/>
                </a:solidFill>
                <a:latin typeface="Arial"/>
                <a:ea typeface="Arial"/>
                <a:cs typeface="Arial"/>
                <a:sym typeface="Arial"/>
              </a:endParaRPr>
            </a:p>
          </p:txBody>
        </p:sp>
      </p:grpSp>
      <p:sp>
        <p:nvSpPr>
          <p:cNvPr id="187" name="Google Shape;187;p19"/>
          <p:cNvSpPr txBox="1"/>
          <p:nvPr/>
        </p:nvSpPr>
        <p:spPr>
          <a:xfrm>
            <a:off x="5715000" y="4077471"/>
            <a:ext cx="259080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facebook:vatlytrucquan</a:t>
            </a:r>
            <a:endParaRPr/>
          </a:p>
        </p:txBody>
      </p:sp>
      <p:sp>
        <p:nvSpPr>
          <p:cNvPr id="188" name="Google Shape;188;p19"/>
          <p:cNvSpPr txBox="1"/>
          <p:nvPr/>
        </p:nvSpPr>
        <p:spPr>
          <a:xfrm>
            <a:off x="685800" y="762000"/>
            <a:ext cx="40386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1. Thí nghiệm</a:t>
            </a:r>
            <a:endParaRPr sz="2400">
              <a:solidFill>
                <a:schemeClr val="dk1"/>
              </a:solidFill>
              <a:latin typeface="Times New Roman"/>
              <a:ea typeface="Times New Roman"/>
              <a:cs typeface="Times New Roman"/>
              <a:sym typeface="Times New Roman"/>
            </a:endParaRPr>
          </a:p>
        </p:txBody>
      </p:sp>
      <p:pic>
        <p:nvPicPr>
          <p:cNvPr descr="D:\GIÁO AN 11\GIÁO AN\GIAO AN 11 KET NOI CHI THỨC\BAI 12\6.png" id="189" name="Google Shape;189;p19"/>
          <p:cNvPicPr preferRelativeResize="0"/>
          <p:nvPr/>
        </p:nvPicPr>
        <p:blipFill rotWithShape="1">
          <a:blip r:embed="rId5">
            <a:alphaModFix/>
          </a:blip>
          <a:srcRect b="0" l="0" r="0" t="0"/>
          <a:stretch/>
        </p:blipFill>
        <p:spPr>
          <a:xfrm>
            <a:off x="1905000" y="2286001"/>
            <a:ext cx="8763000" cy="33528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grpSp>
        <p:nvGrpSpPr>
          <p:cNvPr id="194" name="Google Shape;194;p20"/>
          <p:cNvGrpSpPr/>
          <p:nvPr/>
        </p:nvGrpSpPr>
        <p:grpSpPr>
          <a:xfrm>
            <a:off x="-76200" y="0"/>
            <a:ext cx="11772901" cy="597490"/>
            <a:chOff x="74035" y="2231322"/>
            <a:chExt cx="11699956" cy="743957"/>
          </a:xfrm>
        </p:grpSpPr>
        <p:grpSp>
          <p:nvGrpSpPr>
            <p:cNvPr id="195" name="Google Shape;195;p20"/>
            <p:cNvGrpSpPr/>
            <p:nvPr/>
          </p:nvGrpSpPr>
          <p:grpSpPr>
            <a:xfrm>
              <a:off x="330533" y="2267004"/>
              <a:ext cx="4514357" cy="708275"/>
              <a:chOff x="587624" y="3377549"/>
              <a:chExt cx="2324683" cy="1364238"/>
            </a:xfrm>
          </p:grpSpPr>
          <p:pic>
            <p:nvPicPr>
              <p:cNvPr descr="empty-green-rectangle" id="196" name="Google Shape;196;p20"/>
              <p:cNvPicPr preferRelativeResize="0"/>
              <p:nvPr/>
            </p:nvPicPr>
            <p:blipFill rotWithShape="1">
              <a:blip r:embed="rId3">
                <a:alphaModFix/>
              </a:blip>
              <a:srcRect b="0" l="0" r="0" t="0"/>
              <a:stretch/>
            </p:blipFill>
            <p:spPr>
              <a:xfrm>
                <a:off x="587624" y="3377549"/>
                <a:ext cx="2324683" cy="1364238"/>
              </a:xfrm>
              <a:prstGeom prst="rect">
                <a:avLst/>
              </a:prstGeom>
              <a:noFill/>
              <a:ln>
                <a:noFill/>
              </a:ln>
            </p:spPr>
          </p:pic>
          <p:pic>
            <p:nvPicPr>
              <p:cNvPr descr="green-top-faded" id="197" name="Google Shape;197;p20"/>
              <p:cNvPicPr preferRelativeResize="0"/>
              <p:nvPr/>
            </p:nvPicPr>
            <p:blipFill rotWithShape="1">
              <a:blip r:embed="rId4">
                <a:alphaModFix/>
              </a:blip>
              <a:srcRect b="0" l="0" r="0" t="0"/>
              <a:stretch/>
            </p:blipFill>
            <p:spPr>
              <a:xfrm rot="-5400000">
                <a:off x="205129" y="3887447"/>
                <a:ext cx="1273934" cy="396005"/>
              </a:xfrm>
              <a:prstGeom prst="rect">
                <a:avLst/>
              </a:prstGeom>
              <a:noFill/>
              <a:ln>
                <a:noFill/>
              </a:ln>
            </p:spPr>
          </p:pic>
        </p:grpSp>
        <p:sp>
          <p:nvSpPr>
            <p:cNvPr id="198" name="Google Shape;198;p20"/>
            <p:cNvSpPr txBox="1"/>
            <p:nvPr/>
          </p:nvSpPr>
          <p:spPr>
            <a:xfrm>
              <a:off x="74035" y="2267003"/>
              <a:ext cx="1501326" cy="68741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600">
                  <a:solidFill>
                    <a:schemeClr val="dk1"/>
                  </a:solidFill>
                  <a:latin typeface="Arial"/>
                  <a:ea typeface="Arial"/>
                  <a:cs typeface="Arial"/>
                  <a:sym typeface="Arial"/>
                </a:rPr>
                <a:t>II</a:t>
              </a:r>
              <a:endParaRPr/>
            </a:p>
          </p:txBody>
        </p:sp>
        <p:sp>
          <p:nvSpPr>
            <p:cNvPr id="199" name="Google Shape;199;p20"/>
            <p:cNvSpPr/>
            <p:nvPr/>
          </p:nvSpPr>
          <p:spPr>
            <a:xfrm>
              <a:off x="1209205" y="2231322"/>
              <a:ext cx="10564786" cy="674474"/>
            </a:xfrm>
            <a:prstGeom prst="rect">
              <a:avLst/>
            </a:prstGeom>
            <a:noFill/>
            <a:ln>
              <a:noFill/>
            </a:ln>
          </p:spPr>
          <p:txBody>
            <a:bodyPr anchorCtr="0" anchor="t" bIns="54850" lIns="109725" spcFirstLastPara="1" rIns="109725" wrap="square" tIns="54850">
              <a:noAutofit/>
            </a:bodyPr>
            <a:lstStyle/>
            <a:p>
              <a:pPr indent="0" lvl="0" marL="0" marR="0" rtl="0" algn="l">
                <a:spcBef>
                  <a:spcPts val="0"/>
                </a:spcBef>
                <a:spcAft>
                  <a:spcPts val="0"/>
                </a:spcAft>
                <a:buNone/>
              </a:pPr>
              <a:r>
                <a:rPr i="1" lang="en-US" sz="2800">
                  <a:solidFill>
                    <a:schemeClr val="dk1"/>
                  </a:solidFill>
                  <a:latin typeface="Arial"/>
                  <a:ea typeface="Arial"/>
                  <a:cs typeface="Arial"/>
                  <a:sym typeface="Arial"/>
                </a:rPr>
                <a:t>THÍ NGHIỆM CỦA YOUNG (Y-ÂNG) VỀ GIAO THOA ÁNH SÁNG</a:t>
              </a:r>
              <a:endParaRPr sz="2800">
                <a:solidFill>
                  <a:schemeClr val="dk1"/>
                </a:solidFill>
                <a:latin typeface="Arial"/>
                <a:ea typeface="Arial"/>
                <a:cs typeface="Arial"/>
                <a:sym typeface="Arial"/>
              </a:endParaRPr>
            </a:p>
          </p:txBody>
        </p:sp>
      </p:grpSp>
      <p:sp>
        <p:nvSpPr>
          <p:cNvPr id="200" name="Google Shape;200;p20"/>
          <p:cNvSpPr txBox="1"/>
          <p:nvPr/>
        </p:nvSpPr>
        <p:spPr>
          <a:xfrm>
            <a:off x="5715000" y="4077471"/>
            <a:ext cx="259080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facebook:vatlytrucquan</a:t>
            </a:r>
            <a:endParaRPr/>
          </a:p>
        </p:txBody>
      </p:sp>
      <p:sp>
        <p:nvSpPr>
          <p:cNvPr id="201" name="Google Shape;201;p20"/>
          <p:cNvSpPr txBox="1"/>
          <p:nvPr/>
        </p:nvSpPr>
        <p:spPr>
          <a:xfrm>
            <a:off x="685800" y="762000"/>
            <a:ext cx="86106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2. Công thức xác định bước sóng λ ánh sáng</a:t>
            </a:r>
            <a:endParaRPr sz="2400">
              <a:solidFill>
                <a:schemeClr val="dk1"/>
              </a:solidFill>
              <a:latin typeface="Times New Roman"/>
              <a:ea typeface="Times New Roman"/>
              <a:cs typeface="Times New Roman"/>
              <a:sym typeface="Times New Roman"/>
            </a:endParaRPr>
          </a:p>
        </p:txBody>
      </p:sp>
      <p:sp>
        <p:nvSpPr>
          <p:cNvPr id="202" name="Google Shape;202;p20"/>
          <p:cNvSpPr txBox="1"/>
          <p:nvPr/>
        </p:nvSpPr>
        <p:spPr>
          <a:xfrm>
            <a:off x="838200" y="1828800"/>
            <a:ext cx="40386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Bước sóng </a:t>
            </a:r>
            <a:endParaRPr sz="2400">
              <a:solidFill>
                <a:schemeClr val="dk1"/>
              </a:solidFill>
              <a:latin typeface="Times New Roman"/>
              <a:ea typeface="Times New Roman"/>
              <a:cs typeface="Times New Roman"/>
              <a:sym typeface="Times New Roman"/>
            </a:endParaRPr>
          </a:p>
        </p:txBody>
      </p:sp>
      <p:sp>
        <p:nvSpPr>
          <p:cNvPr id="203" name="Google Shape;203;p20"/>
          <p:cNvSpPr/>
          <p:nvPr/>
        </p:nvSpPr>
        <p:spPr>
          <a:xfrm>
            <a:off x="0" y="0"/>
            <a:ext cx="121920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204" name="Google Shape;204;p20"/>
          <p:cNvPicPr preferRelativeResize="0"/>
          <p:nvPr/>
        </p:nvPicPr>
        <p:blipFill rotWithShape="1">
          <a:blip r:embed="rId5">
            <a:alphaModFix/>
          </a:blip>
          <a:srcRect b="0" l="0" r="0" t="0"/>
          <a:stretch/>
        </p:blipFill>
        <p:spPr>
          <a:xfrm>
            <a:off x="2844800" y="1816100"/>
            <a:ext cx="1574800" cy="1079500"/>
          </a:xfrm>
          <a:prstGeom prst="rect">
            <a:avLst/>
          </a:prstGeom>
          <a:noFill/>
          <a:ln>
            <a:noFill/>
          </a:ln>
        </p:spPr>
      </p:pic>
      <p:sp>
        <p:nvSpPr>
          <p:cNvPr id="205" name="Google Shape;205;p20"/>
          <p:cNvSpPr txBox="1"/>
          <p:nvPr/>
        </p:nvSpPr>
        <p:spPr>
          <a:xfrm>
            <a:off x="838200" y="3581400"/>
            <a:ext cx="2819400" cy="1066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aphicFrame>
        <p:nvGraphicFramePr>
          <p:cNvPr id="206" name="Google Shape;206;p20"/>
          <p:cNvGraphicFramePr/>
          <p:nvPr/>
        </p:nvGraphicFramePr>
        <p:xfrm>
          <a:off x="838200" y="3352800"/>
          <a:ext cx="3000000" cy="3000000"/>
        </p:xfrm>
        <a:graphic>
          <a:graphicData uri="http://schemas.openxmlformats.org/drawingml/2006/table">
            <a:tbl>
              <a:tblPr>
                <a:noFill/>
                <a:tableStyleId>{EF77478E-18AA-44B4-89E2-D2A19614F897}</a:tableStyleId>
              </a:tblPr>
              <a:tblGrid>
                <a:gridCol w="6019800"/>
              </a:tblGrid>
              <a:tr h="2180125">
                <a:tc>
                  <a:txBody>
                    <a:bodyPr/>
                    <a:lstStyle/>
                    <a:p>
                      <a:pPr indent="0" lvl="0" marL="0" marR="0" rtl="0" algn="just">
                        <a:spcBef>
                          <a:spcPts val="0"/>
                        </a:spcBef>
                        <a:spcAft>
                          <a:spcPts val="0"/>
                        </a:spcAft>
                        <a:buNone/>
                      </a:pPr>
                      <a:r>
                        <a:rPr lang="en-US" sz="2400" u="none" cap="none" strike="noStrike">
                          <a:latin typeface="Times New Roman"/>
                          <a:ea typeface="Times New Roman"/>
                          <a:cs typeface="Times New Roman"/>
                          <a:sym typeface="Times New Roman"/>
                        </a:rPr>
                        <a:t>Trong đó:</a:t>
                      </a:r>
                      <a:endParaRPr/>
                    </a:p>
                    <a:p>
                      <a:pPr indent="0" lvl="0" marL="0" marR="0" rtl="0" algn="just">
                        <a:spcBef>
                          <a:spcPts val="0"/>
                        </a:spcBef>
                        <a:spcAft>
                          <a:spcPts val="0"/>
                        </a:spcAft>
                        <a:buNone/>
                      </a:pPr>
                      <a:r>
                        <a:rPr lang="en-US" sz="2400" u="none" cap="none" strike="noStrike">
                          <a:latin typeface="Times New Roman"/>
                          <a:ea typeface="Times New Roman"/>
                          <a:cs typeface="Times New Roman"/>
                          <a:sym typeface="Times New Roman"/>
                        </a:rPr>
                        <a:t> i: khoảng vân ( khoảng cách hai vân sáng hoặc hai vân tối liên tiếp).</a:t>
                      </a:r>
                      <a:endParaRPr/>
                    </a:p>
                    <a:p>
                      <a:pPr indent="0" lvl="0" marL="0" marR="0" rtl="0" algn="just">
                        <a:spcBef>
                          <a:spcPts val="0"/>
                        </a:spcBef>
                        <a:spcAft>
                          <a:spcPts val="0"/>
                        </a:spcAft>
                        <a:buNone/>
                      </a:pPr>
                      <a:r>
                        <a:rPr lang="en-US" sz="2400" u="none" cap="none" strike="noStrike">
                          <a:latin typeface="Times New Roman"/>
                          <a:ea typeface="Times New Roman"/>
                          <a:cs typeface="Times New Roman"/>
                          <a:sym typeface="Times New Roman"/>
                        </a:rPr>
                        <a:t>a: Khoảng cách hai khe hẹp</a:t>
                      </a:r>
                      <a:endParaRPr sz="2400" u="none" cap="none" strike="noStrike">
                        <a:latin typeface="Times New Roman"/>
                        <a:ea typeface="Times New Roman"/>
                        <a:cs typeface="Times New Roman"/>
                        <a:sym typeface="Times New Roman"/>
                      </a:endParaRPr>
                    </a:p>
                    <a:p>
                      <a:pPr indent="0" lvl="0" marL="0" marR="0" rtl="0" algn="just">
                        <a:spcBef>
                          <a:spcPts val="0"/>
                        </a:spcBef>
                        <a:spcAft>
                          <a:spcPts val="0"/>
                        </a:spcAft>
                        <a:buNone/>
                      </a:pPr>
                      <a:r>
                        <a:rPr lang="en-US" sz="2400" u="none" cap="none" strike="noStrike">
                          <a:latin typeface="Times New Roman"/>
                          <a:ea typeface="Times New Roman"/>
                          <a:cs typeface="Times New Roman"/>
                          <a:sym typeface="Times New Roman"/>
                        </a:rPr>
                        <a:t>D: khoảng cách từ hai khe hẹp đến màn</a:t>
                      </a:r>
                      <a:endParaRPr sz="2400" u="none" cap="none" strike="noStrike">
                        <a:latin typeface="Times New Roman"/>
                        <a:ea typeface="Times New Roman"/>
                        <a:cs typeface="Times New Roman"/>
                        <a:sym typeface="Times New Roman"/>
                      </a:endParaRPr>
                    </a:p>
                  </a:txBody>
                  <a:tcPr marT="0" marB="0" marR="114300" marL="1143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grpSp>
        <p:nvGrpSpPr>
          <p:cNvPr id="207" name="Google Shape;207;p20"/>
          <p:cNvGrpSpPr/>
          <p:nvPr/>
        </p:nvGrpSpPr>
        <p:grpSpPr>
          <a:xfrm>
            <a:off x="7006669" y="1905001"/>
            <a:ext cx="4804331" cy="3627913"/>
            <a:chOff x="1345" y="2693"/>
            <a:chExt cx="3731" cy="2203"/>
          </a:xfrm>
        </p:grpSpPr>
        <p:cxnSp>
          <p:nvCxnSpPr>
            <p:cNvPr id="208" name="Google Shape;208;p20"/>
            <p:cNvCxnSpPr/>
            <p:nvPr/>
          </p:nvCxnSpPr>
          <p:spPr>
            <a:xfrm>
              <a:off x="2140" y="2837"/>
              <a:ext cx="0" cy="590"/>
            </a:xfrm>
            <a:prstGeom prst="straightConnector1">
              <a:avLst/>
            </a:prstGeom>
            <a:noFill/>
            <a:ln cap="flat" cmpd="sng" w="19050">
              <a:solidFill>
                <a:srgbClr val="000000"/>
              </a:solidFill>
              <a:prstDash val="solid"/>
              <a:round/>
              <a:headEnd len="med" w="med" type="none"/>
              <a:tailEnd len="med" w="med" type="none"/>
            </a:ln>
          </p:spPr>
        </p:cxnSp>
        <p:cxnSp>
          <p:nvCxnSpPr>
            <p:cNvPr id="209" name="Google Shape;209;p20"/>
            <p:cNvCxnSpPr/>
            <p:nvPr/>
          </p:nvCxnSpPr>
          <p:spPr>
            <a:xfrm>
              <a:off x="4720" y="2837"/>
              <a:ext cx="0" cy="1728"/>
            </a:xfrm>
            <a:prstGeom prst="straightConnector1">
              <a:avLst/>
            </a:prstGeom>
            <a:noFill/>
            <a:ln cap="flat" cmpd="sng" w="19050">
              <a:solidFill>
                <a:srgbClr val="000000"/>
              </a:solidFill>
              <a:prstDash val="solid"/>
              <a:round/>
              <a:headEnd len="med" w="med" type="none"/>
              <a:tailEnd len="med" w="med" type="none"/>
            </a:ln>
          </p:spPr>
        </p:cxnSp>
        <p:cxnSp>
          <p:nvCxnSpPr>
            <p:cNvPr id="210" name="Google Shape;210;p20"/>
            <p:cNvCxnSpPr/>
            <p:nvPr/>
          </p:nvCxnSpPr>
          <p:spPr>
            <a:xfrm>
              <a:off x="2140" y="3951"/>
              <a:ext cx="0" cy="605"/>
            </a:xfrm>
            <a:prstGeom prst="straightConnector1">
              <a:avLst/>
            </a:prstGeom>
            <a:noFill/>
            <a:ln cap="flat" cmpd="sng" w="19050">
              <a:solidFill>
                <a:srgbClr val="000000"/>
              </a:solidFill>
              <a:prstDash val="solid"/>
              <a:round/>
              <a:headEnd len="med" w="med" type="none"/>
              <a:tailEnd len="med" w="med" type="none"/>
            </a:ln>
          </p:spPr>
        </p:cxnSp>
        <p:cxnSp>
          <p:nvCxnSpPr>
            <p:cNvPr id="211" name="Google Shape;211;p20"/>
            <p:cNvCxnSpPr/>
            <p:nvPr/>
          </p:nvCxnSpPr>
          <p:spPr>
            <a:xfrm>
              <a:off x="2140" y="3476"/>
              <a:ext cx="0" cy="432"/>
            </a:xfrm>
            <a:prstGeom prst="straightConnector1">
              <a:avLst/>
            </a:prstGeom>
            <a:noFill/>
            <a:ln cap="flat" cmpd="sng" w="19050">
              <a:solidFill>
                <a:srgbClr val="000000"/>
              </a:solidFill>
              <a:prstDash val="solid"/>
              <a:round/>
              <a:headEnd len="med" w="med" type="none"/>
              <a:tailEnd len="med" w="med" type="none"/>
            </a:ln>
          </p:spPr>
        </p:cxnSp>
        <p:cxnSp>
          <p:nvCxnSpPr>
            <p:cNvPr id="212" name="Google Shape;212;p20"/>
            <p:cNvCxnSpPr/>
            <p:nvPr/>
          </p:nvCxnSpPr>
          <p:spPr>
            <a:xfrm>
              <a:off x="1751" y="3705"/>
              <a:ext cx="2966" cy="0"/>
            </a:xfrm>
            <a:prstGeom prst="straightConnector1">
              <a:avLst/>
            </a:prstGeom>
            <a:noFill/>
            <a:ln cap="flat" cmpd="sng" w="9525">
              <a:solidFill>
                <a:srgbClr val="000000"/>
              </a:solidFill>
              <a:prstDash val="solid"/>
              <a:round/>
              <a:headEnd len="med" w="med" type="none"/>
              <a:tailEnd len="med" w="med" type="none"/>
            </a:ln>
          </p:spPr>
        </p:cxnSp>
        <p:sp>
          <p:nvSpPr>
            <p:cNvPr id="213" name="Google Shape;213;p20"/>
            <p:cNvSpPr txBox="1"/>
            <p:nvPr/>
          </p:nvSpPr>
          <p:spPr>
            <a:xfrm>
              <a:off x="4623" y="2693"/>
              <a:ext cx="42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A</a:t>
              </a:r>
              <a:endParaRPr/>
            </a:p>
          </p:txBody>
        </p:sp>
        <p:sp>
          <p:nvSpPr>
            <p:cNvPr id="214" name="Google Shape;214;p20"/>
            <p:cNvSpPr txBox="1"/>
            <p:nvPr/>
          </p:nvSpPr>
          <p:spPr>
            <a:xfrm>
              <a:off x="4640" y="4113"/>
              <a:ext cx="42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B</a:t>
              </a:r>
              <a:endParaRPr/>
            </a:p>
          </p:txBody>
        </p:sp>
        <p:sp>
          <p:nvSpPr>
            <p:cNvPr id="215" name="Google Shape;215;p20"/>
            <p:cNvSpPr txBox="1"/>
            <p:nvPr/>
          </p:nvSpPr>
          <p:spPr>
            <a:xfrm>
              <a:off x="4623" y="3520"/>
              <a:ext cx="42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O</a:t>
              </a:r>
              <a:endParaRPr/>
            </a:p>
          </p:txBody>
        </p:sp>
        <p:sp>
          <p:nvSpPr>
            <p:cNvPr id="216" name="Google Shape;216;p20"/>
            <p:cNvSpPr txBox="1"/>
            <p:nvPr/>
          </p:nvSpPr>
          <p:spPr>
            <a:xfrm>
              <a:off x="4488" y="4517"/>
              <a:ext cx="42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M</a:t>
              </a:r>
              <a:endParaRPr/>
            </a:p>
          </p:txBody>
        </p:sp>
        <p:sp>
          <p:nvSpPr>
            <p:cNvPr id="217" name="Google Shape;217;p20"/>
            <p:cNvSpPr txBox="1"/>
            <p:nvPr/>
          </p:nvSpPr>
          <p:spPr>
            <a:xfrm>
              <a:off x="1759" y="3178"/>
              <a:ext cx="57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F</a:t>
              </a:r>
              <a:r>
                <a:rPr baseline="-25000" lang="en-US" sz="2400">
                  <a:solidFill>
                    <a:schemeClr val="dk1"/>
                  </a:solidFill>
                  <a:latin typeface="Times New Roman"/>
                  <a:ea typeface="Times New Roman"/>
                  <a:cs typeface="Times New Roman"/>
                  <a:sym typeface="Times New Roman"/>
                </a:rPr>
                <a:t>1</a:t>
              </a:r>
              <a:endParaRPr sz="2400">
                <a:solidFill>
                  <a:schemeClr val="dk1"/>
                </a:solidFill>
                <a:latin typeface="Times New Roman"/>
                <a:ea typeface="Times New Roman"/>
                <a:cs typeface="Times New Roman"/>
                <a:sym typeface="Times New Roman"/>
              </a:endParaRPr>
            </a:p>
          </p:txBody>
        </p:sp>
        <p:sp>
          <p:nvSpPr>
            <p:cNvPr id="218" name="Google Shape;218;p20"/>
            <p:cNvSpPr txBox="1"/>
            <p:nvPr/>
          </p:nvSpPr>
          <p:spPr>
            <a:xfrm>
              <a:off x="1750" y="3760"/>
              <a:ext cx="57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F</a:t>
              </a:r>
              <a:r>
                <a:rPr baseline="-25000" lang="en-US" sz="2400">
                  <a:solidFill>
                    <a:schemeClr val="dk1"/>
                  </a:solidFill>
                  <a:latin typeface="Times New Roman"/>
                  <a:ea typeface="Times New Roman"/>
                  <a:cs typeface="Times New Roman"/>
                  <a:sym typeface="Times New Roman"/>
                </a:rPr>
                <a:t>2</a:t>
              </a:r>
              <a:endParaRPr sz="2400">
                <a:solidFill>
                  <a:schemeClr val="dk1"/>
                </a:solidFill>
                <a:latin typeface="Times New Roman"/>
                <a:ea typeface="Times New Roman"/>
                <a:cs typeface="Times New Roman"/>
                <a:sym typeface="Times New Roman"/>
              </a:endParaRPr>
            </a:p>
          </p:txBody>
        </p:sp>
        <p:cxnSp>
          <p:nvCxnSpPr>
            <p:cNvPr id="219" name="Google Shape;219;p20"/>
            <p:cNvCxnSpPr/>
            <p:nvPr/>
          </p:nvCxnSpPr>
          <p:spPr>
            <a:xfrm flipH="1" rot="10800000">
              <a:off x="2152" y="2909"/>
              <a:ext cx="2559" cy="549"/>
            </a:xfrm>
            <a:prstGeom prst="straightConnector1">
              <a:avLst/>
            </a:prstGeom>
            <a:noFill/>
            <a:ln cap="flat" cmpd="sng" w="9525">
              <a:solidFill>
                <a:srgbClr val="000000"/>
              </a:solidFill>
              <a:prstDash val="solid"/>
              <a:round/>
              <a:headEnd len="med" w="med" type="none"/>
              <a:tailEnd len="med" w="med" type="none"/>
            </a:ln>
          </p:spPr>
        </p:cxnSp>
        <p:cxnSp>
          <p:nvCxnSpPr>
            <p:cNvPr id="220" name="Google Shape;220;p20"/>
            <p:cNvCxnSpPr/>
            <p:nvPr/>
          </p:nvCxnSpPr>
          <p:spPr>
            <a:xfrm flipH="1" rot="10800000">
              <a:off x="2152" y="2913"/>
              <a:ext cx="2559" cy="1016"/>
            </a:xfrm>
            <a:prstGeom prst="straightConnector1">
              <a:avLst/>
            </a:prstGeom>
            <a:noFill/>
            <a:ln cap="flat" cmpd="sng" w="9525">
              <a:solidFill>
                <a:srgbClr val="000000"/>
              </a:solidFill>
              <a:prstDash val="solid"/>
              <a:round/>
              <a:headEnd len="med" w="med" type="none"/>
              <a:tailEnd len="med" w="med" type="none"/>
            </a:ln>
          </p:spPr>
        </p:cxnSp>
        <p:cxnSp>
          <p:nvCxnSpPr>
            <p:cNvPr id="221" name="Google Shape;221;p20"/>
            <p:cNvCxnSpPr/>
            <p:nvPr/>
          </p:nvCxnSpPr>
          <p:spPr>
            <a:xfrm>
              <a:off x="2152" y="2909"/>
              <a:ext cx="2559" cy="0"/>
            </a:xfrm>
            <a:prstGeom prst="straightConnector1">
              <a:avLst/>
            </a:prstGeom>
            <a:noFill/>
            <a:ln cap="flat" cmpd="sng" w="9525">
              <a:solidFill>
                <a:srgbClr val="000000"/>
              </a:solidFill>
              <a:prstDash val="dash"/>
              <a:round/>
              <a:headEnd len="med" w="med" type="none"/>
              <a:tailEnd len="med" w="med" type="none"/>
            </a:ln>
          </p:spPr>
        </p:cxnSp>
        <p:sp>
          <p:nvSpPr>
            <p:cNvPr id="222" name="Google Shape;222;p20"/>
            <p:cNvSpPr txBox="1"/>
            <p:nvPr/>
          </p:nvSpPr>
          <p:spPr>
            <a:xfrm>
              <a:off x="1778" y="2709"/>
              <a:ext cx="42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H</a:t>
              </a:r>
              <a:endParaRPr/>
            </a:p>
          </p:txBody>
        </p:sp>
        <p:sp>
          <p:nvSpPr>
            <p:cNvPr id="223" name="Google Shape;223;p20"/>
            <p:cNvSpPr/>
            <p:nvPr/>
          </p:nvSpPr>
          <p:spPr>
            <a:xfrm>
              <a:off x="2155" y="2913"/>
              <a:ext cx="64" cy="68"/>
            </a:xfrm>
            <a:custGeom>
              <a:rect b="b" l="l" r="r" t="t"/>
              <a:pathLst>
                <a:path extrusionOk="0" h="68" w="64">
                  <a:moveTo>
                    <a:pt x="0" y="68"/>
                  </a:moveTo>
                  <a:lnTo>
                    <a:pt x="64" y="68"/>
                  </a:lnTo>
                  <a:lnTo>
                    <a:pt x="64" y="0"/>
                  </a:lnTo>
                </a:path>
              </a:pathLst>
            </a:custGeom>
            <a:noFill/>
            <a:ln cap="flat" cmpd="sng" w="9525">
              <a:solidFill>
                <a:srgbClr val="000000"/>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Calibri"/>
                <a:ea typeface="Calibri"/>
                <a:cs typeface="Calibri"/>
                <a:sym typeface="Calibri"/>
              </a:endParaRPr>
            </a:p>
          </p:txBody>
        </p:sp>
        <p:sp>
          <p:nvSpPr>
            <p:cNvPr id="224" name="Google Shape;224;p20"/>
            <p:cNvSpPr txBox="1"/>
            <p:nvPr/>
          </p:nvSpPr>
          <p:spPr>
            <a:xfrm>
              <a:off x="4650" y="3122"/>
              <a:ext cx="42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x</a:t>
              </a:r>
              <a:endParaRPr/>
            </a:p>
          </p:txBody>
        </p:sp>
        <p:sp>
          <p:nvSpPr>
            <p:cNvPr id="225" name="Google Shape;225;p20"/>
            <p:cNvSpPr txBox="1"/>
            <p:nvPr/>
          </p:nvSpPr>
          <p:spPr>
            <a:xfrm>
              <a:off x="3240" y="3650"/>
              <a:ext cx="42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D</a:t>
              </a:r>
              <a:endParaRPr/>
            </a:p>
          </p:txBody>
        </p:sp>
        <p:sp>
          <p:nvSpPr>
            <p:cNvPr id="226" name="Google Shape;226;p20"/>
            <p:cNvSpPr txBox="1"/>
            <p:nvPr/>
          </p:nvSpPr>
          <p:spPr>
            <a:xfrm>
              <a:off x="3000" y="2891"/>
              <a:ext cx="600"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d</a:t>
              </a:r>
              <a:r>
                <a:rPr baseline="-25000" lang="en-US" sz="2400">
                  <a:solidFill>
                    <a:schemeClr val="dk1"/>
                  </a:solidFill>
                  <a:latin typeface="Times New Roman"/>
                  <a:ea typeface="Times New Roman"/>
                  <a:cs typeface="Times New Roman"/>
                  <a:sym typeface="Times New Roman"/>
                </a:rPr>
                <a:t>1</a:t>
              </a:r>
              <a:endParaRPr sz="2400">
                <a:solidFill>
                  <a:schemeClr val="dk1"/>
                </a:solidFill>
                <a:latin typeface="Times New Roman"/>
                <a:ea typeface="Times New Roman"/>
                <a:cs typeface="Times New Roman"/>
                <a:sym typeface="Times New Roman"/>
              </a:endParaRPr>
            </a:p>
          </p:txBody>
        </p:sp>
        <p:sp>
          <p:nvSpPr>
            <p:cNvPr id="227" name="Google Shape;227;p20"/>
            <p:cNvSpPr txBox="1"/>
            <p:nvPr/>
          </p:nvSpPr>
          <p:spPr>
            <a:xfrm>
              <a:off x="3315" y="3321"/>
              <a:ext cx="600"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d</a:t>
              </a:r>
              <a:r>
                <a:rPr baseline="-25000" lang="en-US" sz="2400">
                  <a:solidFill>
                    <a:schemeClr val="dk1"/>
                  </a:solidFill>
                  <a:latin typeface="Times New Roman"/>
                  <a:ea typeface="Times New Roman"/>
                  <a:cs typeface="Times New Roman"/>
                  <a:sym typeface="Times New Roman"/>
                </a:rPr>
                <a:t>2</a:t>
              </a:r>
              <a:endParaRPr sz="2400">
                <a:solidFill>
                  <a:schemeClr val="dk1"/>
                </a:solidFill>
                <a:latin typeface="Times New Roman"/>
                <a:ea typeface="Times New Roman"/>
                <a:cs typeface="Times New Roman"/>
                <a:sym typeface="Times New Roman"/>
              </a:endParaRPr>
            </a:p>
          </p:txBody>
        </p:sp>
        <p:sp>
          <p:nvSpPr>
            <p:cNvPr id="228" name="Google Shape;228;p20"/>
            <p:cNvSpPr txBox="1"/>
            <p:nvPr/>
          </p:nvSpPr>
          <p:spPr>
            <a:xfrm>
              <a:off x="2075" y="3412"/>
              <a:ext cx="42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I</a:t>
              </a:r>
              <a:endParaRPr/>
            </a:p>
          </p:txBody>
        </p:sp>
        <p:sp>
          <p:nvSpPr>
            <p:cNvPr id="229" name="Google Shape;229;p20"/>
            <p:cNvSpPr/>
            <p:nvPr/>
          </p:nvSpPr>
          <p:spPr>
            <a:xfrm>
              <a:off x="1640" y="3458"/>
              <a:ext cx="72" cy="471"/>
            </a:xfrm>
            <a:prstGeom prst="leftBrace">
              <a:avLst>
                <a:gd fmla="val 54514" name="adj1"/>
                <a:gd fmla="val 50000" name="adj2"/>
              </a:avLst>
            </a:prstGeom>
            <a:no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Calibri"/>
                <a:ea typeface="Calibri"/>
                <a:cs typeface="Calibri"/>
                <a:sym typeface="Calibri"/>
              </a:endParaRPr>
            </a:p>
          </p:txBody>
        </p:sp>
        <p:sp>
          <p:nvSpPr>
            <p:cNvPr id="230" name="Google Shape;230;p20"/>
            <p:cNvSpPr txBox="1"/>
            <p:nvPr/>
          </p:nvSpPr>
          <p:spPr>
            <a:xfrm>
              <a:off x="1345" y="3455"/>
              <a:ext cx="42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a</a:t>
              </a:r>
              <a:endParaRPr/>
            </a:p>
          </p:txBody>
        </p:sp>
        <p:sp>
          <p:nvSpPr>
            <p:cNvPr id="231" name="Google Shape;231;p20"/>
            <p:cNvSpPr/>
            <p:nvPr/>
          </p:nvSpPr>
          <p:spPr>
            <a:xfrm>
              <a:off x="4700" y="4252"/>
              <a:ext cx="43" cy="43"/>
            </a:xfrm>
            <a:prstGeom prst="flowChartConnector">
              <a:avLst/>
            </a:prstGeom>
            <a:solidFill>
              <a:srgbClr val="0D0D0D"/>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Calibri"/>
                <a:ea typeface="Calibri"/>
                <a:cs typeface="Calibri"/>
                <a:sym typeface="Calibri"/>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gtEl>
                                        <p:attrNameLst>
                                          <p:attrName>style.visibility</p:attrName>
                                        </p:attrNameLst>
                                      </p:cBhvr>
                                      <p:to>
                                        <p:strVal val="visible"/>
                                      </p:to>
                                    </p:set>
                                    <p:animEffect filter="fade" transition="in">
                                      <p:cBhvr>
                                        <p:cTn dur="500"/>
                                        <p:tgtEl>
                                          <p:spTgt spid="2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2"/>
                                        </p:tgtEl>
                                        <p:attrNameLst>
                                          <p:attrName>style.visibility</p:attrName>
                                        </p:attrNameLst>
                                      </p:cBhvr>
                                      <p:to>
                                        <p:strVal val="visible"/>
                                      </p:to>
                                    </p:set>
                                    <p:animEffect filter="fade" transition="in">
                                      <p:cBhvr>
                                        <p:cTn dur="1000"/>
                                        <p:tgtEl>
                                          <p:spTgt spid="20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06"/>
                                        </p:tgtEl>
                                        <p:attrNameLst>
                                          <p:attrName>style.visibility</p:attrName>
                                        </p:attrNameLst>
                                      </p:cBhvr>
                                      <p:to>
                                        <p:strVal val="visible"/>
                                      </p:to>
                                    </p:set>
                                    <p:anim calcmode="lin" valueType="num">
                                      <p:cBhvr additive="base">
                                        <p:cTn dur="500"/>
                                        <p:tgtEl>
                                          <p:spTgt spid="20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gtEl>
                                        <p:attrNameLst>
                                          <p:attrName>style.visibility</p:attrName>
                                        </p:attrNameLst>
                                      </p:cBhvr>
                                      <p:to>
                                        <p:strVal val="visible"/>
                                      </p:to>
                                    </p:set>
                                    <p:animEffect filter="fade" transition="in">
                                      <p:cBhvr>
                                        <p:cTn dur="2000"/>
                                        <p:tgtEl>
                                          <p:spTgt spid="20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grpSp>
        <p:nvGrpSpPr>
          <p:cNvPr id="236" name="Google Shape;236;p21"/>
          <p:cNvGrpSpPr/>
          <p:nvPr/>
        </p:nvGrpSpPr>
        <p:grpSpPr>
          <a:xfrm>
            <a:off x="-76200" y="0"/>
            <a:ext cx="11772901" cy="597490"/>
            <a:chOff x="74035" y="2231322"/>
            <a:chExt cx="11699956" cy="743957"/>
          </a:xfrm>
        </p:grpSpPr>
        <p:grpSp>
          <p:nvGrpSpPr>
            <p:cNvPr id="237" name="Google Shape;237;p21"/>
            <p:cNvGrpSpPr/>
            <p:nvPr/>
          </p:nvGrpSpPr>
          <p:grpSpPr>
            <a:xfrm>
              <a:off x="330533" y="2267004"/>
              <a:ext cx="4514357" cy="708275"/>
              <a:chOff x="587624" y="3377549"/>
              <a:chExt cx="2324683" cy="1364238"/>
            </a:xfrm>
          </p:grpSpPr>
          <p:pic>
            <p:nvPicPr>
              <p:cNvPr descr="empty-green-rectangle" id="238" name="Google Shape;238;p21"/>
              <p:cNvPicPr preferRelativeResize="0"/>
              <p:nvPr/>
            </p:nvPicPr>
            <p:blipFill rotWithShape="1">
              <a:blip r:embed="rId3">
                <a:alphaModFix/>
              </a:blip>
              <a:srcRect b="0" l="0" r="0" t="0"/>
              <a:stretch/>
            </p:blipFill>
            <p:spPr>
              <a:xfrm>
                <a:off x="587624" y="3377549"/>
                <a:ext cx="2324683" cy="1364238"/>
              </a:xfrm>
              <a:prstGeom prst="rect">
                <a:avLst/>
              </a:prstGeom>
              <a:noFill/>
              <a:ln>
                <a:noFill/>
              </a:ln>
            </p:spPr>
          </p:pic>
          <p:pic>
            <p:nvPicPr>
              <p:cNvPr descr="green-top-faded" id="239" name="Google Shape;239;p21"/>
              <p:cNvPicPr preferRelativeResize="0"/>
              <p:nvPr/>
            </p:nvPicPr>
            <p:blipFill rotWithShape="1">
              <a:blip r:embed="rId4">
                <a:alphaModFix/>
              </a:blip>
              <a:srcRect b="0" l="0" r="0" t="0"/>
              <a:stretch/>
            </p:blipFill>
            <p:spPr>
              <a:xfrm rot="-5400000">
                <a:off x="205129" y="3887447"/>
                <a:ext cx="1273934" cy="396005"/>
              </a:xfrm>
              <a:prstGeom prst="rect">
                <a:avLst/>
              </a:prstGeom>
              <a:noFill/>
              <a:ln>
                <a:noFill/>
              </a:ln>
            </p:spPr>
          </p:pic>
        </p:grpSp>
        <p:sp>
          <p:nvSpPr>
            <p:cNvPr id="240" name="Google Shape;240;p21"/>
            <p:cNvSpPr txBox="1"/>
            <p:nvPr/>
          </p:nvSpPr>
          <p:spPr>
            <a:xfrm>
              <a:off x="74035" y="2267003"/>
              <a:ext cx="1501326" cy="68741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600">
                  <a:solidFill>
                    <a:schemeClr val="dk1"/>
                  </a:solidFill>
                  <a:latin typeface="Arial"/>
                  <a:ea typeface="Arial"/>
                  <a:cs typeface="Arial"/>
                  <a:sym typeface="Arial"/>
                </a:rPr>
                <a:t>II</a:t>
              </a:r>
              <a:endParaRPr/>
            </a:p>
          </p:txBody>
        </p:sp>
        <p:sp>
          <p:nvSpPr>
            <p:cNvPr id="241" name="Google Shape;241;p21"/>
            <p:cNvSpPr/>
            <p:nvPr/>
          </p:nvSpPr>
          <p:spPr>
            <a:xfrm>
              <a:off x="1209205" y="2231322"/>
              <a:ext cx="10564786" cy="674474"/>
            </a:xfrm>
            <a:prstGeom prst="rect">
              <a:avLst/>
            </a:prstGeom>
            <a:noFill/>
            <a:ln>
              <a:noFill/>
            </a:ln>
          </p:spPr>
          <p:txBody>
            <a:bodyPr anchorCtr="0" anchor="t" bIns="54850" lIns="109725" spcFirstLastPara="1" rIns="109725" wrap="square" tIns="54850">
              <a:noAutofit/>
            </a:bodyPr>
            <a:lstStyle/>
            <a:p>
              <a:pPr indent="0" lvl="0" marL="0" marR="0" rtl="0" algn="l">
                <a:spcBef>
                  <a:spcPts val="0"/>
                </a:spcBef>
                <a:spcAft>
                  <a:spcPts val="0"/>
                </a:spcAft>
                <a:buNone/>
              </a:pPr>
              <a:r>
                <a:rPr i="1" lang="en-US" sz="2800">
                  <a:solidFill>
                    <a:schemeClr val="dk1"/>
                  </a:solidFill>
                  <a:latin typeface="Arial"/>
                  <a:ea typeface="Arial"/>
                  <a:cs typeface="Arial"/>
                  <a:sym typeface="Arial"/>
                </a:rPr>
                <a:t>THÍ NGHIỆM CỦA YOUNG (Y-ÂNG) VỀ GIAO THOA ÁNH SÁNG</a:t>
              </a:r>
              <a:endParaRPr sz="2800">
                <a:solidFill>
                  <a:schemeClr val="dk1"/>
                </a:solidFill>
                <a:latin typeface="Arial"/>
                <a:ea typeface="Arial"/>
                <a:cs typeface="Arial"/>
                <a:sym typeface="Arial"/>
              </a:endParaRPr>
            </a:p>
          </p:txBody>
        </p:sp>
      </p:grpSp>
      <p:sp>
        <p:nvSpPr>
          <p:cNvPr id="242" name="Google Shape;242;p21"/>
          <p:cNvSpPr txBox="1"/>
          <p:nvPr/>
        </p:nvSpPr>
        <p:spPr>
          <a:xfrm>
            <a:off x="5715000" y="4077471"/>
            <a:ext cx="259080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facebook:vatlytrucquan</a:t>
            </a:r>
            <a:endParaRPr/>
          </a:p>
        </p:txBody>
      </p:sp>
      <p:sp>
        <p:nvSpPr>
          <p:cNvPr id="243" name="Google Shape;243;p21"/>
          <p:cNvSpPr txBox="1"/>
          <p:nvPr/>
        </p:nvSpPr>
        <p:spPr>
          <a:xfrm>
            <a:off x="685800" y="762000"/>
            <a:ext cx="86106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2. Công thức xác định bước sóng λ ánh sáng</a:t>
            </a:r>
            <a:endParaRPr sz="2400">
              <a:solidFill>
                <a:schemeClr val="dk1"/>
              </a:solidFill>
              <a:latin typeface="Times New Roman"/>
              <a:ea typeface="Times New Roman"/>
              <a:cs typeface="Times New Roman"/>
              <a:sym typeface="Times New Roman"/>
            </a:endParaRPr>
          </a:p>
        </p:txBody>
      </p:sp>
      <p:sp>
        <p:nvSpPr>
          <p:cNvPr id="244" name="Google Shape;244;p21"/>
          <p:cNvSpPr/>
          <p:nvPr/>
        </p:nvSpPr>
        <p:spPr>
          <a:xfrm>
            <a:off x="0" y="0"/>
            <a:ext cx="121920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5" name="Google Shape;245;p21"/>
          <p:cNvSpPr txBox="1"/>
          <p:nvPr/>
        </p:nvSpPr>
        <p:spPr>
          <a:xfrm>
            <a:off x="838200" y="3581400"/>
            <a:ext cx="2819400" cy="1066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6" name="Google Shape;246;p21"/>
          <p:cNvSpPr txBox="1"/>
          <p:nvPr/>
        </p:nvSpPr>
        <p:spPr>
          <a:xfrm>
            <a:off x="838200" y="1524000"/>
            <a:ext cx="5257800" cy="738664"/>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Điều kiện để tại A có vân sáng, vân tối</a:t>
            </a:r>
            <a:endParaRPr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7" name="Google Shape;247;p21"/>
          <p:cNvSpPr txBox="1"/>
          <p:nvPr/>
        </p:nvSpPr>
        <p:spPr>
          <a:xfrm>
            <a:off x="1066046" y="2170331"/>
            <a:ext cx="3658353"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Tại A có vân sáng khi</a:t>
            </a:r>
            <a:endParaRPr sz="2400">
              <a:solidFill>
                <a:schemeClr val="dk1"/>
              </a:solidFill>
              <a:latin typeface="Times New Roman"/>
              <a:ea typeface="Times New Roman"/>
              <a:cs typeface="Times New Roman"/>
              <a:sym typeface="Times New Roman"/>
            </a:endParaRPr>
          </a:p>
        </p:txBody>
      </p:sp>
      <p:sp>
        <p:nvSpPr>
          <p:cNvPr id="248" name="Google Shape;248;p21"/>
          <p:cNvSpPr/>
          <p:nvPr/>
        </p:nvSpPr>
        <p:spPr>
          <a:xfrm>
            <a:off x="0" y="0"/>
            <a:ext cx="121920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249" name="Google Shape;249;p21"/>
          <p:cNvPicPr preferRelativeResize="0"/>
          <p:nvPr/>
        </p:nvPicPr>
        <p:blipFill rotWithShape="1">
          <a:blip r:embed="rId5">
            <a:alphaModFix/>
          </a:blip>
          <a:srcRect b="0" l="0" r="0" t="0"/>
          <a:stretch/>
        </p:blipFill>
        <p:spPr>
          <a:xfrm>
            <a:off x="2108200" y="2743199"/>
            <a:ext cx="3606800" cy="652293"/>
          </a:xfrm>
          <a:prstGeom prst="rect">
            <a:avLst/>
          </a:prstGeom>
          <a:noFill/>
          <a:ln>
            <a:noFill/>
          </a:ln>
        </p:spPr>
      </p:pic>
      <p:sp>
        <p:nvSpPr>
          <p:cNvPr id="250" name="Google Shape;250;p21"/>
          <p:cNvSpPr txBox="1"/>
          <p:nvPr/>
        </p:nvSpPr>
        <p:spPr>
          <a:xfrm>
            <a:off x="1218446" y="3593068"/>
            <a:ext cx="3658353"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Tại A có vân tối khi</a:t>
            </a:r>
            <a:endParaRPr sz="2400">
              <a:solidFill>
                <a:schemeClr val="dk1"/>
              </a:solidFill>
              <a:latin typeface="Times New Roman"/>
              <a:ea typeface="Times New Roman"/>
              <a:cs typeface="Times New Roman"/>
              <a:sym typeface="Times New Roman"/>
            </a:endParaRPr>
          </a:p>
        </p:txBody>
      </p:sp>
      <p:sp>
        <p:nvSpPr>
          <p:cNvPr id="251" name="Google Shape;251;p21"/>
          <p:cNvSpPr/>
          <p:nvPr/>
        </p:nvSpPr>
        <p:spPr>
          <a:xfrm>
            <a:off x="0" y="0"/>
            <a:ext cx="121920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252" name="Google Shape;252;p21"/>
          <p:cNvPicPr preferRelativeResize="0"/>
          <p:nvPr/>
        </p:nvPicPr>
        <p:blipFill rotWithShape="1">
          <a:blip r:embed="rId6">
            <a:alphaModFix/>
          </a:blip>
          <a:srcRect b="0" l="0" r="0" t="0"/>
          <a:stretch/>
        </p:blipFill>
        <p:spPr>
          <a:xfrm>
            <a:off x="2108200" y="4254500"/>
            <a:ext cx="3987800" cy="9271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6"/>
                                        </p:tgtEl>
                                        <p:attrNameLst>
                                          <p:attrName>style.visibility</p:attrName>
                                        </p:attrNameLst>
                                      </p:cBhvr>
                                      <p:to>
                                        <p:strVal val="visible"/>
                                      </p:to>
                                    </p:set>
                                    <p:animEffect filter="fade" transition="in">
                                      <p:cBhvr>
                                        <p:cTn dur="500"/>
                                        <p:tgtEl>
                                          <p:spTgt spid="24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7"/>
                                        </p:tgtEl>
                                        <p:attrNameLst>
                                          <p:attrName>style.visibility</p:attrName>
                                        </p:attrNameLst>
                                      </p:cBhvr>
                                      <p:to>
                                        <p:strVal val="visible"/>
                                      </p:to>
                                    </p:set>
                                    <p:animEffect filter="fade" transition="in">
                                      <p:cBhvr>
                                        <p:cTn dur="500"/>
                                        <p:tgtEl>
                                          <p:spTgt spid="24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0"/>
                                        </p:tgtEl>
                                        <p:attrNameLst>
                                          <p:attrName>style.visibility</p:attrName>
                                        </p:attrNameLst>
                                      </p:cBhvr>
                                      <p:to>
                                        <p:strVal val="visible"/>
                                      </p:to>
                                    </p:set>
                                    <p:animEffect filter="fade" transition="in">
                                      <p:cBhvr>
                                        <p:cTn dur="500"/>
                                        <p:tgtEl>
                                          <p:spTgt spid="25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