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790" r:id="rId2"/>
    <p:sldId id="808" r:id="rId3"/>
    <p:sldId id="809" r:id="rId4"/>
    <p:sldId id="851" r:id="rId5"/>
    <p:sldId id="852" r:id="rId6"/>
    <p:sldId id="810" r:id="rId7"/>
    <p:sldId id="811" r:id="rId8"/>
    <p:sldId id="812" r:id="rId9"/>
    <p:sldId id="813" r:id="rId10"/>
    <p:sldId id="814" r:id="rId11"/>
    <p:sldId id="815" r:id="rId12"/>
    <p:sldId id="816" r:id="rId13"/>
    <p:sldId id="853" r:id="rId14"/>
    <p:sldId id="817" r:id="rId15"/>
    <p:sldId id="818" r:id="rId16"/>
    <p:sldId id="819" r:id="rId17"/>
    <p:sldId id="797" r:id="rId18"/>
    <p:sldId id="820" r:id="rId19"/>
    <p:sldId id="821" r:id="rId20"/>
    <p:sldId id="859" r:id="rId21"/>
    <p:sldId id="822" r:id="rId22"/>
    <p:sldId id="823" r:id="rId23"/>
    <p:sldId id="854" r:id="rId24"/>
    <p:sldId id="855" r:id="rId25"/>
    <p:sldId id="825" r:id="rId26"/>
    <p:sldId id="826" r:id="rId27"/>
    <p:sldId id="829" r:id="rId28"/>
    <p:sldId id="830" r:id="rId29"/>
    <p:sldId id="831" r:id="rId30"/>
    <p:sldId id="832" r:id="rId31"/>
    <p:sldId id="833" r:id="rId32"/>
    <p:sldId id="834" r:id="rId33"/>
    <p:sldId id="835" r:id="rId34"/>
    <p:sldId id="836" r:id="rId35"/>
    <p:sldId id="837" r:id="rId36"/>
    <p:sldId id="838" r:id="rId37"/>
    <p:sldId id="839" r:id="rId38"/>
    <p:sldId id="840" r:id="rId39"/>
    <p:sldId id="856" r:id="rId40"/>
    <p:sldId id="841" r:id="rId41"/>
    <p:sldId id="850" r:id="rId42"/>
    <p:sldId id="843" r:id="rId43"/>
    <p:sldId id="844" r:id="rId44"/>
    <p:sldId id="845" r:id="rId45"/>
    <p:sldId id="857" r:id="rId46"/>
    <p:sldId id="846" r:id="rId47"/>
    <p:sldId id="847" r:id="rId48"/>
    <p:sldId id="848" r:id="rId49"/>
    <p:sldId id="723" r:id="rId50"/>
    <p:sldId id="858" r:id="rId5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90"/>
            <p14:sldId id="808"/>
            <p14:sldId id="809"/>
            <p14:sldId id="851"/>
            <p14:sldId id="852"/>
            <p14:sldId id="810"/>
            <p14:sldId id="811"/>
            <p14:sldId id="812"/>
            <p14:sldId id="813"/>
            <p14:sldId id="814"/>
            <p14:sldId id="815"/>
            <p14:sldId id="816"/>
            <p14:sldId id="853"/>
            <p14:sldId id="817"/>
            <p14:sldId id="818"/>
            <p14:sldId id="819"/>
            <p14:sldId id="797"/>
            <p14:sldId id="820"/>
            <p14:sldId id="821"/>
            <p14:sldId id="859"/>
            <p14:sldId id="822"/>
            <p14:sldId id="823"/>
            <p14:sldId id="854"/>
            <p14:sldId id="855"/>
            <p14:sldId id="825"/>
            <p14:sldId id="826"/>
            <p14:sldId id="829"/>
            <p14:sldId id="830"/>
            <p14:sldId id="831"/>
            <p14:sldId id="832"/>
            <p14:sldId id="833"/>
            <p14:sldId id="834"/>
            <p14:sldId id="835"/>
            <p14:sldId id="836"/>
            <p14:sldId id="837"/>
            <p14:sldId id="838"/>
            <p14:sldId id="839"/>
            <p14:sldId id="840"/>
            <p14:sldId id="856"/>
            <p14:sldId id="841"/>
            <p14:sldId id="850"/>
            <p14:sldId id="843"/>
            <p14:sldId id="844"/>
            <p14:sldId id="845"/>
            <p14:sldId id="857"/>
            <p14:sldId id="846"/>
            <p14:sldId id="847"/>
            <p14:sldId id="848"/>
            <p14:sldId id="723"/>
            <p14:sldId id="8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2E4"/>
    <a:srgbClr val="FDEED7"/>
    <a:srgbClr val="FDE9CB"/>
    <a:srgbClr val="FDF3B5"/>
    <a:srgbClr val="355216"/>
    <a:srgbClr val="FEF4EC"/>
    <a:srgbClr val="E3E6E2"/>
    <a:srgbClr val="CDD2CC"/>
    <a:srgbClr val="D3DDD1"/>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5637" autoAdjust="0"/>
  </p:normalViewPr>
  <p:slideViewPr>
    <p:cSldViewPr>
      <p:cViewPr>
        <p:scale>
          <a:sx n="100" d="100"/>
          <a:sy n="100" d="100"/>
        </p:scale>
        <p:origin x="-918" y="-25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5.wmf"/><Relationship Id="rId7" Type="http://schemas.openxmlformats.org/officeDocument/2006/relationships/image" Target="../media/image129.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5" Type="http://schemas.openxmlformats.org/officeDocument/2006/relationships/image" Target="../media/image134.wmf"/><Relationship Id="rId4" Type="http://schemas.openxmlformats.org/officeDocument/2006/relationships/image" Target="../media/image13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 Id="rId4" Type="http://schemas.openxmlformats.org/officeDocument/2006/relationships/image" Target="../media/image16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7.wmf"/><Relationship Id="rId7" Type="http://schemas.openxmlformats.org/officeDocument/2006/relationships/image" Target="../media/image181.wmf"/><Relationship Id="rId2" Type="http://schemas.openxmlformats.org/officeDocument/2006/relationships/image" Target="../media/image176.wmf"/><Relationship Id="rId1" Type="http://schemas.openxmlformats.org/officeDocument/2006/relationships/image" Target="../media/image175.wmf"/><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wmf"/><Relationship Id="rId9" Type="http://schemas.openxmlformats.org/officeDocument/2006/relationships/image" Target="../media/image18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4"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3" Type="http://schemas.openxmlformats.org/officeDocument/2006/relationships/image" Target="../media/image42.png"/><Relationship Id="rId3" Type="http://schemas.openxmlformats.org/officeDocument/2006/relationships/notesSlide" Target="../notesSlides/notesSlide13.xml"/><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wmf"/><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4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7.xml"/><Relationship Id="rId7" Type="http://schemas.openxmlformats.org/officeDocument/2006/relationships/image" Target="../media/image22.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emf"/><Relationship Id="rId11" Type="http://schemas.openxmlformats.org/officeDocument/2006/relationships/image" Target="../media/image48.wmf"/><Relationship Id="rId5" Type="http://schemas.openxmlformats.org/officeDocument/2006/relationships/image" Target="../media/image53.png"/><Relationship Id="rId10" Type="http://schemas.openxmlformats.org/officeDocument/2006/relationships/oleObject" Target="../embeddings/oleObject3.bin"/><Relationship Id="rId4" Type="http://schemas.openxmlformats.org/officeDocument/2006/relationships/image" Target="../media/image52.png"/><Relationship Id="rId9" Type="http://schemas.openxmlformats.org/officeDocument/2006/relationships/image" Target="../media/image47.wmf"/></Relationships>
</file>

<file path=ppt/slides/_rels/slide18.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7.bin"/><Relationship Id="rId3" Type="http://schemas.openxmlformats.org/officeDocument/2006/relationships/notesSlide" Target="../notesSlides/notesSlide18.xml"/><Relationship Id="rId7" Type="http://schemas.openxmlformats.org/officeDocument/2006/relationships/oleObject" Target="../embeddings/oleObject4.bin"/><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6.png"/><Relationship Id="rId11" Type="http://schemas.openxmlformats.org/officeDocument/2006/relationships/oleObject" Target="../embeddings/oleObject6.bin"/><Relationship Id="rId5" Type="http://schemas.openxmlformats.org/officeDocument/2006/relationships/image" Target="../media/image60.png"/><Relationship Id="rId10" Type="http://schemas.openxmlformats.org/officeDocument/2006/relationships/image" Target="../media/image52.wmf"/><Relationship Id="rId4" Type="http://schemas.openxmlformats.org/officeDocument/2006/relationships/image" Target="../media/image27.png"/><Relationship Id="rId9" Type="http://schemas.openxmlformats.org/officeDocument/2006/relationships/oleObject" Target="../embeddings/oleObject5.bin"/><Relationship Id="rId14" Type="http://schemas.openxmlformats.org/officeDocument/2006/relationships/image" Target="../media/image54.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57.wmf"/><Relationship Id="rId3" Type="http://schemas.openxmlformats.org/officeDocument/2006/relationships/notesSlide" Target="../notesSlides/notesSlide19.xml"/><Relationship Id="rId7" Type="http://schemas.openxmlformats.org/officeDocument/2006/relationships/image" Target="../media/image65.pn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11" Type="http://schemas.openxmlformats.org/officeDocument/2006/relationships/image" Target="../media/image56.wmf"/><Relationship Id="rId5" Type="http://schemas.openxmlformats.org/officeDocument/2006/relationships/image" Target="../media/image31.png"/><Relationship Id="rId15" Type="http://schemas.openxmlformats.org/officeDocument/2006/relationships/image" Target="../media/image58.wmf"/><Relationship Id="rId10" Type="http://schemas.openxmlformats.org/officeDocument/2006/relationships/oleObject" Target="../embeddings/oleObject9.bin"/><Relationship Id="rId4" Type="http://schemas.openxmlformats.org/officeDocument/2006/relationships/image" Target="../media/image26.png"/><Relationship Id="rId9" Type="http://schemas.openxmlformats.org/officeDocument/2006/relationships/image" Target="../media/image55.wmf"/><Relationship Id="rId1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62.wmf"/><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63.wmf"/></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680.png"/><Relationship Id="rId4" Type="http://schemas.openxmlformats.org/officeDocument/2006/relationships/image" Target="../media/image67.png"/><Relationship Id="rId9" Type="http://schemas.openxmlformats.org/officeDocument/2006/relationships/image" Target="../media/image670.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5.png"/><Relationship Id="rId4" Type="http://schemas.openxmlformats.org/officeDocument/2006/relationships/image" Target="../media/image75.emf"/></Relationships>
</file>

<file path=ppt/slides/_rels/slide27.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27.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26.png"/><Relationship Id="rId4" Type="http://schemas.openxmlformats.org/officeDocument/2006/relationships/image" Target="../media/image86.png"/><Relationship Id="rId9" Type="http://schemas.openxmlformats.org/officeDocument/2006/relationships/image" Target="../media/image77.emf"/></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6.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32.png"/><Relationship Id="rId10" Type="http://schemas.openxmlformats.org/officeDocument/2006/relationships/image" Target="../media/image79.emf"/><Relationship Id="rId4" Type="http://schemas.openxmlformats.org/officeDocument/2006/relationships/image" Target="../media/image31.png"/><Relationship Id="rId9" Type="http://schemas.openxmlformats.org/officeDocument/2006/relationships/image" Target="../media/image78.emf"/></Relationships>
</file>

<file path=ppt/slides/_rels/slide29.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67.pn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11" Type="http://schemas.openxmlformats.org/officeDocument/2006/relationships/image" Target="../media/image80.png"/><Relationship Id="rId10" Type="http://schemas.openxmlformats.org/officeDocument/2006/relationships/image" Target="../media/image96.png"/><Relationship Id="rId9" Type="http://schemas.openxmlformats.org/officeDocument/2006/relationships/image" Target="../media/image8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06.png"/><Relationship Id="rId3" Type="http://schemas.openxmlformats.org/officeDocument/2006/relationships/notesSlide" Target="../notesSlides/notesSlide30.xml"/><Relationship Id="rId7" Type="http://schemas.openxmlformats.org/officeDocument/2006/relationships/image" Target="../media/image104.png"/><Relationship Id="rId12" Type="http://schemas.openxmlformats.org/officeDocument/2006/relationships/image" Target="../media/image84.wmf"/><Relationship Id="rId17" Type="http://schemas.openxmlformats.org/officeDocument/2006/relationships/image" Target="../media/image89.png"/><Relationship Id="rId2" Type="http://schemas.openxmlformats.org/officeDocument/2006/relationships/slideLayout" Target="../slideLayouts/slideLayout2.xml"/><Relationship Id="rId16" Type="http://schemas.openxmlformats.org/officeDocument/2006/relationships/image" Target="../media/image107.png"/><Relationship Id="rId1" Type="http://schemas.openxmlformats.org/officeDocument/2006/relationships/vmlDrawing" Target="../drawings/vmlDrawing6.vml"/><Relationship Id="rId6" Type="http://schemas.openxmlformats.org/officeDocument/2006/relationships/image" Target="../media/image82.wmf"/><Relationship Id="rId11" Type="http://schemas.openxmlformats.org/officeDocument/2006/relationships/oleObject" Target="../embeddings/oleObject16.bin"/><Relationship Id="rId5" Type="http://schemas.openxmlformats.org/officeDocument/2006/relationships/oleObject" Target="../embeddings/oleObject14.bin"/><Relationship Id="rId15" Type="http://schemas.openxmlformats.org/officeDocument/2006/relationships/image" Target="../media/image85.wmf"/><Relationship Id="rId10"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83.wmf"/><Relationship Id="rId1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8" Type="http://schemas.openxmlformats.org/officeDocument/2006/relationships/image" Target="../media/image90.wmf"/><Relationship Id="rId13" Type="http://schemas.openxmlformats.org/officeDocument/2006/relationships/oleObject" Target="../embeddings/oleObject140.bin"/><Relationship Id="rId18" Type="http://schemas.openxmlformats.org/officeDocument/2006/relationships/oleObject" Target="../embeddings/oleObject150.bin"/><Relationship Id="rId3" Type="http://schemas.openxmlformats.org/officeDocument/2006/relationships/notesSlide" Target="../notesSlides/notesSlide31.xml"/><Relationship Id="rId7" Type="http://schemas.openxmlformats.org/officeDocument/2006/relationships/oleObject" Target="../embeddings/oleObject130.bin"/><Relationship Id="rId12" Type="http://schemas.openxmlformats.org/officeDocument/2006/relationships/image" Target="../media/image91.wmf"/><Relationship Id="rId17" Type="http://schemas.openxmlformats.org/officeDocument/2006/relationships/image" Target="../media/image92.wmf"/><Relationship Id="rId2" Type="http://schemas.openxmlformats.org/officeDocument/2006/relationships/slideLayout" Target="../slideLayouts/slideLayout2.xml"/><Relationship Id="rId16" Type="http://schemas.openxmlformats.org/officeDocument/2006/relationships/oleObject" Target="../embeddings/oleObject20.bin"/><Relationship Id="rId20" Type="http://schemas.openxmlformats.org/officeDocument/2006/relationships/image" Target="../media/image50.png"/><Relationship Id="rId1" Type="http://schemas.openxmlformats.org/officeDocument/2006/relationships/vmlDrawing" Target="../drawings/vmlDrawing7.vml"/><Relationship Id="rId6" Type="http://schemas.openxmlformats.org/officeDocument/2006/relationships/image" Target="../media/image90.wmf"/><Relationship Id="rId11" Type="http://schemas.openxmlformats.org/officeDocument/2006/relationships/oleObject" Target="../embeddings/oleObject19.bin"/><Relationship Id="rId5" Type="http://schemas.openxmlformats.org/officeDocument/2006/relationships/oleObject" Target="../embeddings/oleObject18.bin"/><Relationship Id="rId15" Type="http://schemas.openxmlformats.org/officeDocument/2006/relationships/image" Target="../media/image770.png"/><Relationship Id="rId10" Type="http://schemas.openxmlformats.org/officeDocument/2006/relationships/image" Target="../media/image760.png"/><Relationship Id="rId19" Type="http://schemas.openxmlformats.org/officeDocument/2006/relationships/image" Target="../media/image92.wmf"/><Relationship Id="rId4" Type="http://schemas.openxmlformats.org/officeDocument/2006/relationships/image" Target="../media/image94.png"/><Relationship Id="rId9" Type="http://schemas.openxmlformats.org/officeDocument/2006/relationships/image" Target="../media/image750.png"/><Relationship Id="rId14" Type="http://schemas.openxmlformats.org/officeDocument/2006/relationships/image" Target="../media/image91.wmf"/></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oleObject" Target="../embeddings/oleObject23.bin"/><Relationship Id="rId3" Type="http://schemas.openxmlformats.org/officeDocument/2006/relationships/notesSlide" Target="../notesSlides/notesSlide33.xml"/><Relationship Id="rId12" Type="http://schemas.openxmlformats.org/officeDocument/2006/relationships/image" Target="../media/image99.wmf"/><Relationship Id="rId17" Type="http://schemas.openxmlformats.org/officeDocument/2006/relationships/image" Target="../media/image102.png"/><Relationship Id="rId2" Type="http://schemas.openxmlformats.org/officeDocument/2006/relationships/slideLayout" Target="../slideLayouts/slideLayout2.xml"/><Relationship Id="rId16" Type="http://schemas.openxmlformats.org/officeDocument/2006/relationships/image" Target="../media/image101.wmf"/><Relationship Id="rId1" Type="http://schemas.openxmlformats.org/officeDocument/2006/relationships/vmlDrawing" Target="../drawings/vmlDrawing8.vml"/><Relationship Id="rId6" Type="http://schemas.openxmlformats.org/officeDocument/2006/relationships/image" Target="../media/image33.png"/><Relationship Id="rId11" Type="http://schemas.openxmlformats.org/officeDocument/2006/relationships/oleObject" Target="../embeddings/oleObject22.bin"/><Relationship Id="rId5" Type="http://schemas.openxmlformats.org/officeDocument/2006/relationships/image" Target="../media/image119.png"/><Relationship Id="rId15" Type="http://schemas.openxmlformats.org/officeDocument/2006/relationships/oleObject" Target="../embeddings/oleObject24.bin"/><Relationship Id="rId10" Type="http://schemas.openxmlformats.org/officeDocument/2006/relationships/image" Target="../media/image98.wmf"/><Relationship Id="rId4" Type="http://schemas.openxmlformats.org/officeDocument/2006/relationships/image" Target="../media/image27.png"/><Relationship Id="rId9" Type="http://schemas.openxmlformats.org/officeDocument/2006/relationships/oleObject" Target="../embeddings/oleObject21.bin"/><Relationship Id="rId14" Type="http://schemas.openxmlformats.org/officeDocument/2006/relationships/image" Target="../media/image100.wmf"/></Relationships>
</file>

<file path=ppt/slides/_rels/slide34.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oleObject" Target="../embeddings/oleObject27.bin"/><Relationship Id="rId3" Type="http://schemas.openxmlformats.org/officeDocument/2006/relationships/notesSlide" Target="../notesSlides/notesSlide34.xml"/><Relationship Id="rId7" Type="http://schemas.openxmlformats.org/officeDocument/2006/relationships/image" Target="../media/image125.png"/><Relationship Id="rId12" Type="http://schemas.openxmlformats.org/officeDocument/2006/relationships/image" Target="../media/image104.wmf"/><Relationship Id="rId17" Type="http://schemas.openxmlformats.org/officeDocument/2006/relationships/image" Target="../media/image107.emf"/><Relationship Id="rId2" Type="http://schemas.openxmlformats.org/officeDocument/2006/relationships/slideLayout" Target="../slideLayouts/slideLayout2.xml"/><Relationship Id="rId16" Type="http://schemas.openxmlformats.org/officeDocument/2006/relationships/image" Target="../media/image106.wmf"/><Relationship Id="rId1" Type="http://schemas.openxmlformats.org/officeDocument/2006/relationships/vmlDrawing" Target="../drawings/vmlDrawing9.vml"/><Relationship Id="rId6" Type="http://schemas.openxmlformats.org/officeDocument/2006/relationships/image" Target="../media/image32.png"/><Relationship Id="rId11" Type="http://schemas.openxmlformats.org/officeDocument/2006/relationships/oleObject" Target="../embeddings/oleObject26.bin"/><Relationship Id="rId5" Type="http://schemas.openxmlformats.org/officeDocument/2006/relationships/image" Target="../media/image31.png"/><Relationship Id="rId15" Type="http://schemas.openxmlformats.org/officeDocument/2006/relationships/oleObject" Target="../embeddings/oleObject28.bin"/><Relationship Id="rId10" Type="http://schemas.openxmlformats.org/officeDocument/2006/relationships/image" Target="../media/image103.wmf"/><Relationship Id="rId4" Type="http://schemas.openxmlformats.org/officeDocument/2006/relationships/image" Target="../media/image33.png"/><Relationship Id="rId9" Type="http://schemas.openxmlformats.org/officeDocument/2006/relationships/oleObject" Target="../embeddings/oleObject25.bin"/><Relationship Id="rId14" Type="http://schemas.openxmlformats.org/officeDocument/2006/relationships/image" Target="../media/image105.wmf"/></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7.pn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8.png"/><Relationship Id="rId5" Type="http://schemas.openxmlformats.org/officeDocument/2006/relationships/image" Target="../media/image136.png"/><Relationship Id="rId10" Type="http://schemas.openxmlformats.org/officeDocument/2006/relationships/image" Target="../media/image940.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67.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38.xml"/><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32.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31.png"/><Relationship Id="rId9" Type="http://schemas.openxmlformats.org/officeDocument/2006/relationships/image" Target="../media/image142.png"/><Relationship Id="rId14" Type="http://schemas.openxmlformats.org/officeDocument/2006/relationships/image" Target="../media/image147.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33.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0.png"/><Relationship Id="rId2" Type="http://schemas.openxmlformats.org/officeDocument/2006/relationships/notesSlide" Target="../notesSlides/notesSlide39.xml"/><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55.png"/><Relationship Id="rId5" Type="http://schemas.openxmlformats.org/officeDocument/2006/relationships/image" Target="../media/image32.png"/><Relationship Id="rId15" Type="http://schemas.openxmlformats.org/officeDocument/2006/relationships/image" Target="../media/image158.png"/><Relationship Id="rId10" Type="http://schemas.openxmlformats.org/officeDocument/2006/relationships/image" Target="../media/image154.png"/><Relationship Id="rId4" Type="http://schemas.openxmlformats.org/officeDocument/2006/relationships/image" Target="../media/image31.png"/><Relationship Id="rId9" Type="http://schemas.openxmlformats.org/officeDocument/2006/relationships/image" Target="../media/image153.png"/><Relationship Id="rId14" Type="http://schemas.openxmlformats.org/officeDocument/2006/relationships/image" Target="../media/image9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image" Target="../media/image112.wmf"/><Relationship Id="rId18" Type="http://schemas.openxmlformats.org/officeDocument/2006/relationships/image" Target="../media/image169.png"/><Relationship Id="rId26" Type="http://schemas.openxmlformats.org/officeDocument/2006/relationships/image" Target="../media/image117.png"/><Relationship Id="rId3" Type="http://schemas.openxmlformats.org/officeDocument/2006/relationships/notesSlide" Target="../notesSlides/notesSlide40.xml"/><Relationship Id="rId21" Type="http://schemas.openxmlformats.org/officeDocument/2006/relationships/oleObject" Target="../embeddings/oleObject350.bin"/><Relationship Id="rId7" Type="http://schemas.openxmlformats.org/officeDocument/2006/relationships/oleObject" Target="../embeddings/oleObject30.bin"/><Relationship Id="rId12" Type="http://schemas.openxmlformats.org/officeDocument/2006/relationships/oleObject" Target="../embeddings/oleObject32.bin"/><Relationship Id="rId17" Type="http://schemas.openxmlformats.org/officeDocument/2006/relationships/image" Target="../media/image114.wmf"/><Relationship Id="rId25" Type="http://schemas.openxmlformats.org/officeDocument/2006/relationships/image" Target="../media/image110.wmf"/><Relationship Id="rId2" Type="http://schemas.openxmlformats.org/officeDocument/2006/relationships/slideLayout" Target="../slideLayouts/slideLayout2.xml"/><Relationship Id="rId16" Type="http://schemas.openxmlformats.org/officeDocument/2006/relationships/oleObject" Target="../embeddings/oleObject34.bin"/><Relationship Id="rId20" Type="http://schemas.openxmlformats.org/officeDocument/2006/relationships/image" Target="../media/image115.wmf"/><Relationship Id="rId1" Type="http://schemas.openxmlformats.org/officeDocument/2006/relationships/vmlDrawing" Target="../drawings/vmlDrawing10.vml"/><Relationship Id="rId6" Type="http://schemas.openxmlformats.org/officeDocument/2006/relationships/image" Target="../media/image109.wmf"/><Relationship Id="rId11" Type="http://schemas.openxmlformats.org/officeDocument/2006/relationships/image" Target="../media/image116.emf"/><Relationship Id="rId24" Type="http://schemas.openxmlformats.org/officeDocument/2006/relationships/oleObject" Target="../embeddings/oleObject360.bin"/><Relationship Id="rId5" Type="http://schemas.openxmlformats.org/officeDocument/2006/relationships/oleObject" Target="../embeddings/oleObject29.bin"/><Relationship Id="rId15" Type="http://schemas.openxmlformats.org/officeDocument/2006/relationships/image" Target="../media/image113.wmf"/><Relationship Id="rId23" Type="http://schemas.openxmlformats.org/officeDocument/2006/relationships/oleObject" Target="../embeddings/oleObject36.bin"/><Relationship Id="rId10" Type="http://schemas.openxmlformats.org/officeDocument/2006/relationships/image" Target="../media/image111.wmf"/><Relationship Id="rId19" Type="http://schemas.openxmlformats.org/officeDocument/2006/relationships/oleObject" Target="../embeddings/oleObject35.bin"/><Relationship Id="rId4" Type="http://schemas.openxmlformats.org/officeDocument/2006/relationships/image" Target="../media/image33.png"/><Relationship Id="rId9" Type="http://schemas.openxmlformats.org/officeDocument/2006/relationships/oleObject" Target="../embeddings/oleObject31.bin"/><Relationship Id="rId14" Type="http://schemas.openxmlformats.org/officeDocument/2006/relationships/oleObject" Target="../embeddings/oleObject33.bin"/><Relationship Id="rId22" Type="http://schemas.openxmlformats.org/officeDocument/2006/relationships/image" Target="../media/image115.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41.xml"/><Relationship Id="rId7" Type="http://schemas.openxmlformats.org/officeDocument/2006/relationships/image" Target="../media/image120.wmf"/><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8.bin"/><Relationship Id="rId11" Type="http://schemas.openxmlformats.org/officeDocument/2006/relationships/image" Target="../media/image122.wmf"/><Relationship Id="rId5" Type="http://schemas.openxmlformats.org/officeDocument/2006/relationships/image" Target="../media/image119.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121.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10.bin"/><Relationship Id="rId13" Type="http://schemas.openxmlformats.org/officeDocument/2006/relationships/image" Target="../media/image124.wmf"/><Relationship Id="rId18" Type="http://schemas.openxmlformats.org/officeDocument/2006/relationships/image" Target="../media/image127.wmf"/><Relationship Id="rId3" Type="http://schemas.openxmlformats.org/officeDocument/2006/relationships/notesSlide" Target="../notesSlides/notesSlide42.xml"/><Relationship Id="rId21" Type="http://schemas.openxmlformats.org/officeDocument/2006/relationships/oleObject" Target="../embeddings/oleObject47.bin"/><Relationship Id="rId7" Type="http://schemas.openxmlformats.org/officeDocument/2006/relationships/image" Target="../media/image123.wmf"/><Relationship Id="rId12" Type="http://schemas.openxmlformats.org/officeDocument/2006/relationships/oleObject" Target="../embeddings/oleObject42.bin"/><Relationship Id="rId17" Type="http://schemas.openxmlformats.org/officeDocument/2006/relationships/oleObject" Target="../embeddings/oleObject45.bin"/><Relationship Id="rId2" Type="http://schemas.openxmlformats.org/officeDocument/2006/relationships/slideLayout" Target="../slideLayouts/slideLayout2.xml"/><Relationship Id="rId16" Type="http://schemas.openxmlformats.org/officeDocument/2006/relationships/image" Target="../media/image126.wmf"/><Relationship Id="rId20" Type="http://schemas.openxmlformats.org/officeDocument/2006/relationships/image" Target="../media/image128.wmf"/><Relationship Id="rId1" Type="http://schemas.openxmlformats.org/officeDocument/2006/relationships/vmlDrawing" Target="../drawings/vmlDrawing12.vml"/><Relationship Id="rId6" Type="http://schemas.openxmlformats.org/officeDocument/2006/relationships/oleObject" Target="../embeddings/oleObject41.bin"/><Relationship Id="rId11" Type="http://schemas.openxmlformats.org/officeDocument/2006/relationships/image" Target="../media/image183.png"/><Relationship Id="rId5" Type="http://schemas.openxmlformats.org/officeDocument/2006/relationships/image" Target="../media/image182.png"/><Relationship Id="rId15" Type="http://schemas.openxmlformats.org/officeDocument/2006/relationships/oleObject" Target="../embeddings/oleObject44.bin"/><Relationship Id="rId10" Type="http://schemas.openxmlformats.org/officeDocument/2006/relationships/image" Target="../media/image26.png"/><Relationship Id="rId19" Type="http://schemas.openxmlformats.org/officeDocument/2006/relationships/oleObject" Target="../embeddings/oleObject46.bin"/><Relationship Id="rId4" Type="http://schemas.openxmlformats.org/officeDocument/2006/relationships/image" Target="../media/image27.png"/><Relationship Id="rId9" Type="http://schemas.openxmlformats.org/officeDocument/2006/relationships/image" Target="../media/image123.wmf"/><Relationship Id="rId14" Type="http://schemas.openxmlformats.org/officeDocument/2006/relationships/oleObject" Target="../embeddings/oleObject43.bin"/><Relationship Id="rId22" Type="http://schemas.openxmlformats.org/officeDocument/2006/relationships/image" Target="../media/image129.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oleObject" Target="../embeddings/oleObject49.bin"/><Relationship Id="rId18" Type="http://schemas.openxmlformats.org/officeDocument/2006/relationships/oleObject" Target="../embeddings/oleObject52.bin"/><Relationship Id="rId3" Type="http://schemas.openxmlformats.org/officeDocument/2006/relationships/notesSlide" Target="../notesSlides/notesSlide43.xml"/><Relationship Id="rId7" Type="http://schemas.openxmlformats.org/officeDocument/2006/relationships/image" Target="../media/image189.png"/><Relationship Id="rId12" Type="http://schemas.openxmlformats.org/officeDocument/2006/relationships/image" Target="../media/image1440.png"/><Relationship Id="rId17" Type="http://schemas.openxmlformats.org/officeDocument/2006/relationships/image" Target="../media/image133.wmf"/><Relationship Id="rId2" Type="http://schemas.openxmlformats.org/officeDocument/2006/relationships/slideLayout" Target="../slideLayouts/slideLayout2.xml"/><Relationship Id="rId16" Type="http://schemas.openxmlformats.org/officeDocument/2006/relationships/oleObject" Target="../embeddings/oleObject51.bin"/><Relationship Id="rId20" Type="http://schemas.openxmlformats.org/officeDocument/2006/relationships/oleObject" Target="../embeddings/oleObject53.bin"/><Relationship Id="rId1" Type="http://schemas.openxmlformats.org/officeDocument/2006/relationships/vmlDrawing" Target="../drawings/vmlDrawing13.vml"/><Relationship Id="rId6" Type="http://schemas.openxmlformats.org/officeDocument/2006/relationships/image" Target="../media/image32.png"/><Relationship Id="rId11" Type="http://schemas.openxmlformats.org/officeDocument/2006/relationships/image" Target="../media/image130.wmf"/><Relationship Id="rId5" Type="http://schemas.openxmlformats.org/officeDocument/2006/relationships/image" Target="../media/image31.png"/><Relationship Id="rId15" Type="http://schemas.openxmlformats.org/officeDocument/2006/relationships/oleObject" Target="../embeddings/oleObject50.bin"/><Relationship Id="rId10" Type="http://schemas.openxmlformats.org/officeDocument/2006/relationships/oleObject" Target="../embeddings/oleObject480.bin"/><Relationship Id="rId19" Type="http://schemas.openxmlformats.org/officeDocument/2006/relationships/image" Target="../media/image134.wmf"/><Relationship Id="rId4" Type="http://schemas.openxmlformats.org/officeDocument/2006/relationships/image" Target="../media/image33.png"/><Relationship Id="rId9" Type="http://schemas.openxmlformats.org/officeDocument/2006/relationships/image" Target="../media/image130.wmf"/><Relationship Id="rId14" Type="http://schemas.openxmlformats.org/officeDocument/2006/relationships/image" Target="../media/image131.wmf"/></Relationships>
</file>

<file path=ppt/slides/_rels/slide44.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image" Target="../media/image194.png"/><Relationship Id="rId3" Type="http://schemas.openxmlformats.org/officeDocument/2006/relationships/notesSlide" Target="../notesSlides/notesSlide44.xml"/><Relationship Id="rId7" Type="http://schemas.openxmlformats.org/officeDocument/2006/relationships/oleObject" Target="../embeddings/oleObject55.bin"/><Relationship Id="rId12" Type="http://schemas.openxmlformats.org/officeDocument/2006/relationships/image" Target="../media/image13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35.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image" Target="../media/image162.png"/><Relationship Id="rId10" Type="http://schemas.openxmlformats.org/officeDocument/2006/relationships/image" Target="../media/image137.wmf"/><Relationship Id="rId4" Type="http://schemas.openxmlformats.org/officeDocument/2006/relationships/image" Target="../media/image33.png"/><Relationship Id="rId9" Type="http://schemas.openxmlformats.org/officeDocument/2006/relationships/oleObject" Target="../embeddings/oleObject56.bin"/><Relationship Id="rId14" Type="http://schemas.openxmlformats.org/officeDocument/2006/relationships/image" Target="../media/image161.png"/></Relationships>
</file>

<file path=ppt/slides/_rels/slide45.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194.png"/><Relationship Id="rId3" Type="http://schemas.openxmlformats.org/officeDocument/2006/relationships/notesSlide" Target="../notesSlides/notesSlide45.xml"/><Relationship Id="rId7" Type="http://schemas.openxmlformats.org/officeDocument/2006/relationships/oleObject" Target="../embeddings/oleObject59.bin"/><Relationship Id="rId12" Type="http://schemas.openxmlformats.org/officeDocument/2006/relationships/image" Target="../media/image16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63.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image" Target="../media/image162.png"/><Relationship Id="rId10" Type="http://schemas.openxmlformats.org/officeDocument/2006/relationships/image" Target="../media/image165.wmf"/><Relationship Id="rId4" Type="http://schemas.openxmlformats.org/officeDocument/2006/relationships/image" Target="../media/image33.png"/><Relationship Id="rId9" Type="http://schemas.openxmlformats.org/officeDocument/2006/relationships/oleObject" Target="../embeddings/oleObject60.bin"/><Relationship Id="rId14" Type="http://schemas.openxmlformats.org/officeDocument/2006/relationships/image" Target="../media/image161.png"/></Relationships>
</file>

<file path=ppt/slides/_rels/slide4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notesSlide" Target="../notesSlides/notesSlide46.xml"/><Relationship Id="rId7" Type="http://schemas.openxmlformats.org/officeDocument/2006/relationships/image" Target="../media/image167.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62.bin"/><Relationship Id="rId11" Type="http://schemas.openxmlformats.org/officeDocument/2006/relationships/image" Target="../media/image170.emf"/><Relationship Id="rId5" Type="http://schemas.openxmlformats.org/officeDocument/2006/relationships/image" Target="../media/image204.png"/><Relationship Id="rId10" Type="http://schemas.openxmlformats.org/officeDocument/2006/relationships/image" Target="../media/image168.wmf"/><Relationship Id="rId4" Type="http://schemas.openxmlformats.org/officeDocument/2006/relationships/image" Target="../media/image169.emf"/><Relationship Id="rId9" Type="http://schemas.openxmlformats.org/officeDocument/2006/relationships/oleObject" Target="../embeddings/oleObject63.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47.xml"/><Relationship Id="rId7"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71.wmf"/><Relationship Id="rId11" Type="http://schemas.openxmlformats.org/officeDocument/2006/relationships/image" Target="../media/image174.emf"/><Relationship Id="rId5" Type="http://schemas.openxmlformats.org/officeDocument/2006/relationships/oleObject" Target="../embeddings/oleObject64.bin"/><Relationship Id="rId10" Type="http://schemas.openxmlformats.org/officeDocument/2006/relationships/image" Target="../media/image173.emf"/><Relationship Id="rId4" Type="http://schemas.openxmlformats.org/officeDocument/2006/relationships/image" Target="../media/image209.png"/><Relationship Id="rId9" Type="http://schemas.openxmlformats.org/officeDocument/2006/relationships/image" Target="../media/image172.wmf"/></Relationships>
</file>

<file path=ppt/slides/_rels/slide48.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image" Target="../media/image178.wmf"/><Relationship Id="rId18" Type="http://schemas.openxmlformats.org/officeDocument/2006/relationships/oleObject" Target="../embeddings/oleObject72.bin"/><Relationship Id="rId3" Type="http://schemas.openxmlformats.org/officeDocument/2006/relationships/notesSlide" Target="../notesSlides/notesSlide48.xml"/><Relationship Id="rId21" Type="http://schemas.openxmlformats.org/officeDocument/2006/relationships/image" Target="../media/image182.wmf"/><Relationship Id="rId7" Type="http://schemas.openxmlformats.org/officeDocument/2006/relationships/oleObject" Target="../embeddings/oleObject67.bin"/><Relationship Id="rId12" Type="http://schemas.openxmlformats.org/officeDocument/2006/relationships/oleObject" Target="../embeddings/oleObject69.bin"/><Relationship Id="rId17" Type="http://schemas.openxmlformats.org/officeDocument/2006/relationships/image" Target="../media/image180.wmf"/><Relationship Id="rId2" Type="http://schemas.openxmlformats.org/officeDocument/2006/relationships/slideLayout" Target="../slideLayouts/slideLayout2.xml"/><Relationship Id="rId16" Type="http://schemas.openxmlformats.org/officeDocument/2006/relationships/oleObject" Target="../embeddings/oleObject71.bin"/><Relationship Id="rId20" Type="http://schemas.openxmlformats.org/officeDocument/2006/relationships/oleObject" Target="../embeddings/oleObject73.bin"/><Relationship Id="rId1" Type="http://schemas.openxmlformats.org/officeDocument/2006/relationships/vmlDrawing" Target="../drawings/vmlDrawing18.vml"/><Relationship Id="rId6" Type="http://schemas.openxmlformats.org/officeDocument/2006/relationships/image" Target="../media/image175.wmf"/><Relationship Id="rId11" Type="http://schemas.openxmlformats.org/officeDocument/2006/relationships/image" Target="../media/image177.wmf"/><Relationship Id="rId5" Type="http://schemas.openxmlformats.org/officeDocument/2006/relationships/oleObject" Target="../embeddings/oleObject66.bin"/><Relationship Id="rId15" Type="http://schemas.openxmlformats.org/officeDocument/2006/relationships/image" Target="../media/image179.wmf"/><Relationship Id="rId23" Type="http://schemas.openxmlformats.org/officeDocument/2006/relationships/image" Target="../media/image183.wmf"/><Relationship Id="rId10" Type="http://schemas.openxmlformats.org/officeDocument/2006/relationships/oleObject" Target="../embeddings/oleObject68.bin"/><Relationship Id="rId19" Type="http://schemas.openxmlformats.org/officeDocument/2006/relationships/image" Target="../media/image181.wmf"/><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oleObject" Target="../embeddings/oleObject70.bin"/><Relationship Id="rId22" Type="http://schemas.openxmlformats.org/officeDocument/2006/relationships/oleObject" Target="../embeddings/oleObject74.bin"/></Relationships>
</file>

<file path=ppt/slides/_rels/slide4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slideLayout" Target="../slideLayouts/slideLayout2.xml"/><Relationship Id="rId7" Type="http://schemas.openxmlformats.org/officeDocument/2006/relationships/image" Target="../media/image18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5.png"/><Relationship Id="rId5" Type="http://schemas.openxmlformats.org/officeDocument/2006/relationships/image" Target="../media/image184.jpg"/><Relationship Id="rId4" Type="http://schemas.openxmlformats.org/officeDocument/2006/relationships/notesSlide" Target="../notesSlides/notesSlide49.xml"/><Relationship Id="rId9" Type="http://schemas.openxmlformats.org/officeDocument/2006/relationships/image" Target="../media/image18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700335" y="2411267"/>
            <a:ext cx="6692171" cy="1170133"/>
          </a:xfrm>
          <a:prstGeom prst="roundRect">
            <a:avLst>
              <a:gd name="adj" fmla="val 12012"/>
            </a:avLst>
          </a:prstGeom>
          <a:solidFill>
            <a:srgbClr val="FEF4E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371090"/>
            <a:ext cx="1181910" cy="143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15" y="1657769"/>
            <a:ext cx="5253097" cy="78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56" t="17591" r="9834" b="48662"/>
          <a:stretch/>
        </p:blipFill>
        <p:spPr>
          <a:xfrm>
            <a:off x="4942676" y="2438400"/>
            <a:ext cx="6068520" cy="664808"/>
          </a:xfrm>
          <a:prstGeom prst="rect">
            <a:avLst/>
          </a:prstGeom>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636" y="3017042"/>
            <a:ext cx="4800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60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3200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9" name="Rectangle 8"/>
          <p:cNvSpPr/>
          <p:nvPr/>
        </p:nvSpPr>
        <p:spPr>
          <a:xfrm>
            <a:off x="74612" y="1225112"/>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455612" y="2993648"/>
                <a:ext cx="80010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a:t>
                </a:r>
                <a:r>
                  <a:rPr lang="en-US" sz="2600" b="1" i="1" smtClean="0">
                    <a:latin typeface="Arial" pitchFamily="34" charset="0"/>
                    <a:cs typeface="Arial" pitchFamily="34" charset="0"/>
                  </a:rPr>
                  <a:t>Ou</a:t>
                </a:r>
                <a:r>
                  <a:rPr lang="en-US" sz="2600" b="1" smtClean="0">
                    <a:latin typeface="Arial" pitchFamily="34" charset="0"/>
                    <a:cs typeface="Arial" pitchFamily="34" charset="0"/>
                  </a:rPr>
                  <a:t>, tia cuối </a:t>
                </a:r>
                <a:r>
                  <a:rPr lang="en-US" sz="2600" b="1" i="1">
                    <a:latin typeface="Arial" pitchFamily="34" charset="0"/>
                    <a:cs typeface="Arial" pitchFamily="34" charset="0"/>
                  </a:rPr>
                  <a:t>Ov</a:t>
                </a:r>
                <a:r>
                  <a:rPr lang="en-US" sz="2600" b="1" smtClean="0">
                    <a:latin typeface="Arial" pitchFamily="34" charset="0"/>
                    <a:cs typeface="Arial" pitchFamily="34" charset="0"/>
                  </a:rPr>
                  <a:t> có số đo là </a:t>
                </a:r>
                <a:r>
                  <a:rPr lang="en-US" sz="2600" b="1" i="1" smtClean="0">
                    <a:latin typeface="Arial" pitchFamily="34" charset="0"/>
                    <a:cs typeface="Arial" pitchFamily="34" charset="0"/>
                  </a:rPr>
                  <a:t>sđ(Ou,Ov) = 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55612" y="2993648"/>
                <a:ext cx="8001000" cy="892552"/>
              </a:xfrm>
              <a:prstGeom prst="rect">
                <a:avLst/>
              </a:prstGeom>
              <a:blipFill rotWithShape="1">
                <a:blip r:embed="rId3"/>
                <a:stretch>
                  <a:fillRect l="-1220" t="-6122" b="-15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55612" y="4136648"/>
                <a:ext cx="80010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a:t>
                </a:r>
                <a:r>
                  <a:rPr lang="en-US" sz="2600" b="1" i="1">
                    <a:latin typeface="Arial" pitchFamily="34" charset="0"/>
                    <a:cs typeface="Arial" pitchFamily="34" charset="0"/>
                  </a:rPr>
                  <a:t>Ov</a:t>
                </a:r>
                <a:r>
                  <a:rPr lang="en-US" sz="2600" b="1" smtClean="0">
                    <a:latin typeface="Arial" pitchFamily="34" charset="0"/>
                    <a:cs typeface="Arial" pitchFamily="34" charset="0"/>
                  </a:rPr>
                  <a:t>, tia cuối </a:t>
                </a:r>
                <a:r>
                  <a:rPr lang="en-US" sz="2600" b="1" i="1">
                    <a:latin typeface="Arial" pitchFamily="34" charset="0"/>
                    <a:cs typeface="Arial" pitchFamily="34" charset="0"/>
                  </a:rPr>
                  <a:t>Ou</a:t>
                </a:r>
                <a:r>
                  <a:rPr lang="en-US" sz="2600" b="1" smtClean="0">
                    <a:latin typeface="Arial" pitchFamily="34" charset="0"/>
                    <a:cs typeface="Arial" pitchFamily="34" charset="0"/>
                  </a:rPr>
                  <a:t> có số đo là </a:t>
                </a:r>
                <a:r>
                  <a:rPr lang="en-US" sz="2600" b="1" i="1" smtClean="0">
                    <a:latin typeface="Arial" pitchFamily="34" charset="0"/>
                    <a:cs typeface="Arial" pitchFamily="34" charset="0"/>
                  </a:rPr>
                  <a:t>sđ(Ov,Ou) = -60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55612" y="4136648"/>
                <a:ext cx="8001000" cy="892552"/>
              </a:xfrm>
              <a:prstGeom prst="rect">
                <a:avLst/>
              </a:prstGeom>
              <a:blipFill rotWithShape="1">
                <a:blip r:embed="rId4"/>
                <a:stretch>
                  <a:fillRect l="-1220" t="-6164" b="-16438"/>
                </a:stretch>
              </a:blipFill>
            </p:spPr>
            <p:txBody>
              <a:bodyPr/>
              <a:lstStyle/>
              <a:p>
                <a:r>
                  <a:rPr lang="en-US">
                    <a:noFill/>
                  </a:rPr>
                  <a:t> </a:t>
                </a:r>
              </a:p>
            </p:txBody>
          </p:sp>
        </mc:Fallback>
      </mc:AlternateContent>
      <p:grpSp>
        <p:nvGrpSpPr>
          <p:cNvPr id="2" name="Group 1"/>
          <p:cNvGrpSpPr/>
          <p:nvPr/>
        </p:nvGrpSpPr>
        <p:grpSpPr>
          <a:xfrm>
            <a:off x="8818668" y="2759244"/>
            <a:ext cx="3038475" cy="2569577"/>
            <a:chOff x="8685212" y="2850297"/>
            <a:chExt cx="3038475" cy="2569577"/>
          </a:xfrm>
        </p:grpSpPr>
        <p:pic>
          <p:nvPicPr>
            <p:cNvPr id="307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5212" y="2850297"/>
              <a:ext cx="30384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9828212" y="5081320"/>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1.4</a:t>
              </a:r>
              <a:endParaRPr lang="vi-VN" sz="1600" b="1" i="1">
                <a:solidFill>
                  <a:srgbClr val="C00000"/>
                </a:solidFill>
                <a:latin typeface="Arial" pitchFamily="34" charset="0"/>
                <a:cs typeface="Arial" pitchFamily="34" charset="0"/>
              </a:endParaRPr>
            </a:p>
          </p:txBody>
        </p:sp>
      </p:grpSp>
      <p:pic>
        <p:nvPicPr>
          <p:cNvPr id="24"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5574" y="255437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01178" y="1104900"/>
            <a:ext cx="11455965" cy="1319855"/>
            <a:chOff x="401178" y="1104900"/>
            <a:chExt cx="11455965" cy="1319855"/>
          </a:xfrm>
        </p:grpSpPr>
        <p:sp>
          <p:nvSpPr>
            <p:cNvPr id="8" name="Rounded Rectangle 7"/>
            <p:cNvSpPr/>
            <p:nvPr/>
          </p:nvSpPr>
          <p:spPr>
            <a:xfrm>
              <a:off x="1812553" y="1162727"/>
              <a:ext cx="10044590" cy="124142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9611" y="1272701"/>
              <a:ext cx="9877531" cy="92330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hình học </a:t>
              </a:r>
              <a:r>
                <a:rPr lang="en-US" sz="2600" b="1" i="1">
                  <a:latin typeface="Arial" pitchFamily="34" charset="0"/>
                  <a:cs typeface="Arial" pitchFamily="34" charset="0"/>
                </a:rPr>
                <a:t>uOv</a:t>
              </a:r>
              <a:r>
                <a:rPr lang="en-US" sz="2600" b="1">
                  <a:latin typeface="Arial" pitchFamily="34" charset="0"/>
                  <a:cs typeface="Arial" pitchFamily="34" charset="0"/>
                </a:rPr>
                <a:t> có số đo 60</a:t>
              </a:r>
              <a:r>
                <a:rPr lang="en-US" sz="2600" b="1" baseline="30000">
                  <a:latin typeface="Arial" pitchFamily="34" charset="0"/>
                  <a:cs typeface="Arial" pitchFamily="34" charset="0"/>
                </a:rPr>
                <a:t>0 </a:t>
              </a:r>
              <a:r>
                <a:rPr lang="en-US" sz="2600" b="1">
                  <a:latin typeface="Arial" pitchFamily="34" charset="0"/>
                  <a:cs typeface="Arial" pitchFamily="34" charset="0"/>
                </a:rPr>
                <a:t>(H.1.4). </a:t>
              </a:r>
              <a:endParaRPr lang="en-US" sz="2600" b="1" smtClean="0">
                <a:latin typeface="Arial" pitchFamily="34" charset="0"/>
                <a:cs typeface="Arial" pitchFamily="34" charset="0"/>
              </a:endParaRPr>
            </a:p>
            <a:p>
              <a:r>
                <a:rPr lang="en-US" sz="2600" b="1" smtClean="0">
                  <a:latin typeface="Arial" pitchFamily="34" charset="0"/>
                  <a:cs typeface="Arial" pitchFamily="34" charset="0"/>
                </a:rPr>
                <a:t>Xác </a:t>
              </a:r>
              <a:r>
                <a:rPr lang="en-US" sz="2600" b="1">
                  <a:latin typeface="Arial" pitchFamily="34" charset="0"/>
                  <a:cs typeface="Arial" pitchFamily="34" charset="0"/>
                </a:rPr>
                <a:t>định số đo của các góc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i="1">
                  <a:latin typeface="Arial" pitchFamily="34" charset="0"/>
                  <a:cs typeface="Arial" pitchFamily="34" charset="0"/>
                </a:rPr>
                <a:t>(Ou,Ov) </a:t>
              </a:r>
              <a:r>
                <a:rPr lang="en-US" sz="2600" b="1">
                  <a:latin typeface="Arial" pitchFamily="34" charset="0"/>
                  <a:cs typeface="Arial" pitchFamily="34" charset="0"/>
                </a:rPr>
                <a:t>và </a:t>
              </a:r>
              <a:r>
                <a:rPr lang="en-US" sz="2600" b="1" i="1">
                  <a:latin typeface="Arial" pitchFamily="34" charset="0"/>
                  <a:cs typeface="Arial" pitchFamily="34" charset="0"/>
                </a:rPr>
                <a:t>(Ov,Ou</a:t>
              </a:r>
              <a:r>
                <a:rPr lang="en-US" sz="2600" b="1" i="1" smtClean="0">
                  <a:latin typeface="Arial" pitchFamily="34" charset="0"/>
                  <a:cs typeface="Arial" pitchFamily="34" charset="0"/>
                </a:rPr>
                <a:t>) ?</a:t>
              </a:r>
              <a:endParaRPr lang="vi-VN" sz="2600" b="1" i="1">
                <a:latin typeface="Arial" pitchFamily="34" charset="0"/>
                <a:cs typeface="Arial" pitchFamily="34" charset="0"/>
              </a:endParaRPr>
            </a:p>
          </p:txBody>
        </p: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78" y="11049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90664" y="1538930"/>
              <a:ext cx="457754" cy="646331"/>
            </a:xfrm>
            <a:prstGeom prst="rect">
              <a:avLst/>
            </a:prstGeom>
          </p:spPr>
          <p:txBody>
            <a:bodyPr wrap="none">
              <a:spAutoFit/>
            </a:bodyPr>
            <a:lstStyle/>
            <a:p>
              <a:pPr algn="ctr"/>
              <a:r>
                <a:rPr lang="en-US" sz="3600" b="1" spc="67" smtClean="0">
                  <a:ln w="11430"/>
                  <a:effectLst>
                    <a:outerShdw blurRad="76200" dist="50800" dir="5400000" algn="tl" rotWithShape="0">
                      <a:srgbClr val="000000">
                        <a:alpha val="65000"/>
                      </a:srgbClr>
                    </a:outerShdw>
                  </a:effectLst>
                  <a:latin typeface=".VnCentury SchoolbookH" pitchFamily="34" charset="0"/>
                </a:rPr>
                <a:t>1</a:t>
              </a:r>
              <a:endParaRPr lang="en-US" sz="4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25"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14776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912812" y="3276600"/>
                <a:ext cx="80010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Hình a : </a:t>
                </a:r>
                <a:r>
                  <a:rPr lang="en-US" sz="2600" b="1" i="1" smtClean="0">
                    <a:latin typeface="Arial" pitchFamily="34" charset="0"/>
                    <a:cs typeface="Arial" pitchFamily="34" charset="0"/>
                  </a:rPr>
                  <a:t>sđ(Ou,Ov) =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12812" y="3276600"/>
                <a:ext cx="8001000" cy="492443"/>
              </a:xfrm>
              <a:prstGeom prst="rect">
                <a:avLst/>
              </a:prstGeom>
              <a:blipFill rotWithShape="1">
                <a:blip r:embed="rId3"/>
                <a:stretch>
                  <a:fillRect l="-1220" t="-11250"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912812" y="4419600"/>
                <a:ext cx="80010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Hình b : </a:t>
                </a:r>
                <a:r>
                  <a:rPr lang="en-US" sz="2600" b="1" i="1" smtClean="0">
                    <a:latin typeface="Arial" pitchFamily="34" charset="0"/>
                    <a:cs typeface="Arial" pitchFamily="34" charset="0"/>
                  </a:rPr>
                  <a:t>sđ(Ou,Ov) = -315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912812" y="4419600"/>
                <a:ext cx="8001000" cy="492443"/>
              </a:xfrm>
              <a:prstGeom prst="rect">
                <a:avLst/>
              </a:prstGeom>
              <a:blipFill rotWithShape="1">
                <a:blip r:embed="rId4"/>
                <a:stretch>
                  <a:fillRect l="-1220" t="-11111" b="-29630"/>
                </a:stretch>
              </a:blipFill>
            </p:spPr>
            <p:txBody>
              <a:bodyPr/>
              <a:lstStyle/>
              <a:p>
                <a:r>
                  <a:rPr lang="en-US">
                    <a:noFill/>
                  </a:rPr>
                  <a:t> </a:t>
                </a:r>
              </a:p>
            </p:txBody>
          </p:sp>
        </mc:Fallback>
      </mc:AlternateContent>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262" y="260990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612" y="2554817"/>
            <a:ext cx="2282851" cy="199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252" y="4570467"/>
            <a:ext cx="2361570" cy="191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150812" y="1072949"/>
            <a:ext cx="11782531" cy="1426727"/>
            <a:chOff x="150812" y="1240567"/>
            <a:chExt cx="11782531" cy="1426727"/>
          </a:xfrm>
        </p:grpSpPr>
        <p:sp>
          <p:nvSpPr>
            <p:cNvPr id="8" name="Rounded Rectangle 7"/>
            <p:cNvSpPr/>
            <p:nvPr/>
          </p:nvSpPr>
          <p:spPr>
            <a:xfrm>
              <a:off x="2123931" y="1338028"/>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Rectangle 8"/>
            <p:cNvSpPr/>
            <p:nvPr/>
          </p:nvSpPr>
          <p:spPr>
            <a:xfrm>
              <a:off x="150812" y="1338029"/>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0" name="TextBox 9"/>
            <p:cNvSpPr txBox="1"/>
            <p:nvPr/>
          </p:nvSpPr>
          <p:spPr>
            <a:xfrm>
              <a:off x="2429596" y="1466612"/>
              <a:ext cx="8966776" cy="92330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hình học </a:t>
              </a:r>
              <a:r>
                <a:rPr lang="en-US" sz="2600" b="1" i="1" smtClean="0">
                  <a:latin typeface="Arial" pitchFamily="34" charset="0"/>
                  <a:cs typeface="Arial" pitchFamily="34" charset="0"/>
                </a:rPr>
                <a:t>uOv =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Xác định số đo của góc l</a:t>
              </a:r>
              <a:r>
                <a:rPr lang="vi-VN" sz="2600" b="1" i="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smtClean="0">
                  <a:latin typeface="Arial" pitchFamily="34" charset="0"/>
                  <a:cs typeface="Arial" pitchFamily="34" charset="0"/>
                </a:rPr>
                <a:t>(Ou,Ov) trong mỗi tr</a:t>
              </a:r>
              <a:r>
                <a:rPr lang="vi-VN" sz="2600" b="1" i="1" smtClean="0">
                  <a:latin typeface="Arial" pitchFamily="34" charset="0"/>
                  <a:cs typeface="Arial" pitchFamily="34" charset="0"/>
                </a:rPr>
                <a:t>ường hợp</a:t>
              </a:r>
              <a:r>
                <a:rPr lang="en-US" sz="2600" b="1" i="1" smtClean="0">
                  <a:latin typeface="Arial" pitchFamily="34" charset="0"/>
                  <a:cs typeface="Arial" pitchFamily="34" charset="0"/>
                </a:rPr>
                <a:t> sau :</a:t>
              </a:r>
              <a:endParaRPr lang="vi-VN" sz="2600" b="1" i="1">
                <a:latin typeface="Arial" pitchFamily="34" charset="0"/>
                <a:cs typeface="Arial" pitchFamily="34" charset="0"/>
              </a:endParaRPr>
            </a:p>
          </p:txBody>
        </p:sp>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301" y="1240567"/>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77648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9096" b="19797"/>
            <a:stretch/>
          </p:blipFill>
          <p:spPr bwMode="auto">
            <a:xfrm>
              <a:off x="576553" y="1413415"/>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748"/>
                                        </p:tgtEl>
                                        <p:attrNameLst>
                                          <p:attrName>style.visibility</p:attrName>
                                        </p:attrNameLst>
                                      </p:cBhvr>
                                      <p:to>
                                        <p:strVal val="visible"/>
                                      </p:to>
                                    </p:set>
                                    <p:animEffect transition="in" filter="wipe(left)">
                                      <p:cBhvr>
                                        <p:cTn id="11" dur="500"/>
                                        <p:tgtEl>
                                          <p:spTgt spid="3174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749"/>
                                        </p:tgtEl>
                                        <p:attrNameLst>
                                          <p:attrName>style.visibility</p:attrName>
                                        </p:attrNameLst>
                                      </p:cBhvr>
                                      <p:to>
                                        <p:strVal val="visible"/>
                                      </p:to>
                                    </p:set>
                                    <p:animEffect transition="in" filter="wipe(left)">
                                      <p:cBhvr>
                                        <p:cTn id="15" dur="500"/>
                                        <p:tgtEl>
                                          <p:spTgt spid="317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61975"/>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p:sp>
        <p:nvSpPr>
          <p:cNvPr id="19" name="TextBox 18"/>
          <p:cNvSpPr txBox="1"/>
          <p:nvPr/>
        </p:nvSpPr>
        <p:spPr>
          <a:xfrm>
            <a:off x="1211228" y="4509881"/>
            <a:ext cx="3788234" cy="492443"/>
          </a:xfrm>
          <a:prstGeom prst="rect">
            <a:avLst/>
          </a:prstGeom>
          <a:noFill/>
        </p:spPr>
        <p:txBody>
          <a:bodyPr wrap="square" rtlCol="0">
            <a:spAutoFit/>
          </a:bodyPr>
          <a:lstStyle/>
          <a:p>
            <a:r>
              <a:rPr lang="en-US" sz="2600" b="1" smtClean="0">
                <a:latin typeface="Arial" pitchFamily="34" charset="0"/>
                <a:cs typeface="Arial" pitchFamily="34" charset="0"/>
              </a:rPr>
              <a:t>a. Từ Hình 1.5 ta có :</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9524" y="40047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910" y="4442254"/>
            <a:ext cx="2525078" cy="58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903" y="5062537"/>
            <a:ext cx="258794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477" y="5682948"/>
            <a:ext cx="616077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6345" y="3810000"/>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89088" y="1047978"/>
            <a:ext cx="11558425" cy="2776103"/>
            <a:chOff x="289088" y="1047978"/>
            <a:chExt cx="11558425" cy="2776103"/>
          </a:xfrm>
        </p:grpSpPr>
        <p:sp>
          <p:nvSpPr>
            <p:cNvPr id="18" name="Rounded Rectangle 17"/>
            <p:cNvSpPr/>
            <p:nvPr/>
          </p:nvSpPr>
          <p:spPr>
            <a:xfrm>
              <a:off x="289088" y="1047978"/>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32012" y="1105230"/>
              <a:ext cx="9429750" cy="1200329"/>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hệ thức Chasles</a:t>
              </a:r>
              <a:br>
                <a:rPr lang="en-US" b="1" smtClean="0">
                  <a:solidFill>
                    <a:schemeClr val="accent5">
                      <a:lumMod val="50000"/>
                    </a:schemeClr>
                  </a:solidFill>
                  <a:latin typeface="Arial" pitchFamily="34" charset="0"/>
                  <a:cs typeface="Arial" pitchFamily="34" charset="0"/>
                </a:rPr>
              </a:br>
              <a:r>
                <a:rPr lang="en-US" b="1" smtClean="0">
                  <a:latin typeface="Arial" pitchFamily="34" charset="0"/>
                  <a:cs typeface="Arial" pitchFamily="34" charset="0"/>
                </a:rPr>
                <a:t>Cho ba tia </a:t>
              </a:r>
              <a:r>
                <a:rPr lang="en-US" b="1" i="1" smtClean="0">
                  <a:latin typeface="Arial" pitchFamily="34" charset="0"/>
                  <a:cs typeface="Arial" pitchFamily="34" charset="0"/>
                </a:rPr>
                <a:t>Ou, Ov, Ow </a:t>
              </a:r>
              <a:r>
                <a:rPr lang="en-US" b="1" smtClean="0">
                  <a:latin typeface="Arial" pitchFamily="34" charset="0"/>
                  <a:cs typeface="Arial" pitchFamily="34" charset="0"/>
                </a:rPr>
                <a:t>với số đo của các góc hình học </a:t>
              </a:r>
              <a:r>
                <a:rPr lang="en-US" b="1" i="1">
                  <a:latin typeface="Arial" pitchFamily="34" charset="0"/>
                  <a:cs typeface="Arial" pitchFamily="34" charset="0"/>
                </a:rPr>
                <a:t>uOv</a:t>
              </a:r>
              <a:r>
                <a:rPr lang="en-US" b="1" smtClean="0">
                  <a:latin typeface="Arial" pitchFamily="34" charset="0"/>
                  <a:cs typeface="Arial" pitchFamily="34" charset="0"/>
                </a:rPr>
                <a:t> và </a:t>
              </a:r>
              <a:r>
                <a:rPr lang="en-US" b="1" i="1">
                  <a:latin typeface="Arial" pitchFamily="34" charset="0"/>
                  <a:cs typeface="Arial" pitchFamily="34" charset="0"/>
                </a:rPr>
                <a:t>vOw</a:t>
              </a:r>
              <a:r>
                <a:rPr lang="en-US" b="1" smtClean="0">
                  <a:latin typeface="Arial" pitchFamily="34" charset="0"/>
                  <a:cs typeface="Arial" pitchFamily="34" charset="0"/>
                </a:rPr>
                <a:t> lần lượt là 30</a:t>
              </a:r>
              <a:r>
                <a:rPr lang="en-US" b="1" baseline="30000" smtClean="0">
                  <a:latin typeface="Arial" pitchFamily="34" charset="0"/>
                  <a:cs typeface="Arial" pitchFamily="34" charset="0"/>
                </a:rPr>
                <a:t>0</a:t>
              </a:r>
              <a:r>
                <a:rPr lang="en-US" b="1" smtClean="0">
                  <a:latin typeface="Arial" pitchFamily="34" charset="0"/>
                  <a:cs typeface="Arial" pitchFamily="34" charset="0"/>
                </a:rPr>
                <a:t> và 45 .</a:t>
              </a:r>
              <a:endParaRPr lang="vi-VN" b="1">
                <a:latin typeface="Arial" pitchFamily="34" charset="0"/>
                <a:cs typeface="Arial" pitchFamily="34" charset="0"/>
              </a:endParaRPr>
            </a:p>
          </p:txBody>
        </p:sp>
        <p:sp>
          <p:nvSpPr>
            <p:cNvPr id="22" name="TextBox 21"/>
            <p:cNvSpPr txBox="1"/>
            <p:nvPr/>
          </p:nvSpPr>
          <p:spPr>
            <a:xfrm>
              <a:off x="608012" y="2254421"/>
              <a:ext cx="11125199" cy="1569660"/>
            </a:xfrm>
            <a:prstGeom prst="rect">
              <a:avLst/>
            </a:prstGeom>
            <a:noFill/>
          </p:spPr>
          <p:txBody>
            <a:bodyPr wrap="square" rtlCol="0">
              <a:spAutoFit/>
            </a:bodyPr>
            <a:lstStyle/>
            <a:p>
              <a:r>
                <a:rPr lang="en-US" b="1" smtClean="0">
                  <a:latin typeface="Arial" pitchFamily="34" charset="0"/>
                  <a:cs typeface="Arial" pitchFamily="34" charset="0"/>
                </a:rPr>
                <a:t>a) Xác định số đo của ba 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a:latin typeface="Arial" pitchFamily="34" charset="0"/>
                  <a:cs typeface="Arial" pitchFamily="34" charset="0"/>
                </a:rPr>
                <a:t>Ou,Ov)</a:t>
              </a:r>
              <a:r>
                <a:rPr lang="en-US" b="1" smtClean="0">
                  <a:latin typeface="Arial" pitchFamily="34" charset="0"/>
                  <a:cs typeface="Arial" pitchFamily="34" charset="0"/>
                </a:rPr>
                <a:t>, </a:t>
              </a:r>
              <a:r>
                <a:rPr lang="en-US" b="1" i="1">
                  <a:latin typeface="Arial" pitchFamily="34" charset="0"/>
                  <a:cs typeface="Arial" pitchFamily="34" charset="0"/>
                </a:rPr>
                <a:t>(Ov,Ow) </a:t>
              </a:r>
              <a:r>
                <a:rPr lang="en-US" b="1" smtClean="0">
                  <a:latin typeface="Arial" pitchFamily="34" charset="0"/>
                  <a:cs typeface="Arial" pitchFamily="34" charset="0"/>
                </a:rPr>
                <a:t>và </a:t>
              </a:r>
              <a:r>
                <a:rPr lang="en-US" b="1" i="1">
                  <a:latin typeface="Arial" pitchFamily="34" charset="0"/>
                  <a:cs typeface="Arial" pitchFamily="34" charset="0"/>
                </a:rPr>
                <a:t>(Ou,Ow) </a:t>
              </a:r>
              <a:r>
                <a:rPr lang="en-US" b="1" smtClean="0">
                  <a:latin typeface="Arial" pitchFamily="34" charset="0"/>
                  <a:cs typeface="Arial" pitchFamily="34" charset="0"/>
                </a:rPr>
                <a:t>được chỉ ra ở Hình 15</a:t>
              </a:r>
              <a:br>
                <a:rPr lang="en-US" b="1" smtClean="0">
                  <a:latin typeface="Arial" pitchFamily="34" charset="0"/>
                  <a:cs typeface="Arial" pitchFamily="34" charset="0"/>
                </a:rPr>
              </a:br>
              <a:r>
                <a:rPr lang="en-US" b="1" smtClean="0">
                  <a:latin typeface="Arial" pitchFamily="34" charset="0"/>
                  <a:cs typeface="Arial" pitchFamily="34" charset="0"/>
                </a:rPr>
                <a:t>b) Với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ở câu a, chứng tỏ rằng có một số nguyên k để 	</a:t>
              </a:r>
              <a:r>
                <a:rPr lang="en-US" b="1" i="1" smtClean="0">
                  <a:latin typeface="Arial" pitchFamily="34" charset="0"/>
                  <a:cs typeface="Arial" pitchFamily="34" charset="0"/>
                </a:rPr>
                <a:t>sđ(Ou,Ov) + sđ(Ov,Ow) = sđ(Ou,Ow) + k360</a:t>
              </a:r>
              <a:r>
                <a:rPr lang="en-US" b="1" i="1" baseline="30000" smtClean="0">
                  <a:latin typeface="Arial" pitchFamily="34" charset="0"/>
                  <a:cs typeface="Arial" pitchFamily="34" charset="0"/>
                </a:rPr>
                <a:t>0</a:t>
              </a:r>
              <a:endParaRPr lang="en-US" b="1" i="1" smtClean="0">
                <a:latin typeface="Arial" pitchFamily="34" charset="0"/>
                <a:cs typeface="Arial" pitchFamily="34" charset="0"/>
              </a:endParaRPr>
            </a:p>
          </p:txBody>
        </p:sp>
        <p:pic>
          <p:nvPicPr>
            <p:cNvPr id="706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178" y="1105230"/>
              <a:ext cx="155121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6375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0658"/>
                                        </p:tgtEl>
                                        <p:attrNameLst>
                                          <p:attrName>style.visibility</p:attrName>
                                        </p:attrNameLst>
                                      </p:cBhvr>
                                      <p:to>
                                        <p:strVal val="visible"/>
                                      </p:to>
                                    </p:set>
                                    <p:animEffect transition="in" filter="wipe(left)">
                                      <p:cBhvr>
                                        <p:cTn id="16" dur="500"/>
                                        <p:tgtEl>
                                          <p:spTgt spid="706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56324"/>
                                        </p:tgtEl>
                                        <p:attrNameLst>
                                          <p:attrName>style.visibility</p:attrName>
                                        </p:attrNameLst>
                                      </p:cBhvr>
                                      <p:to>
                                        <p:strVal val="visible"/>
                                      </p:to>
                                    </p:set>
                                    <p:animEffect transition="in" filter="wipe(left)">
                                      <p:cBhvr>
                                        <p:cTn id="29" dur="500"/>
                                        <p:tgtEl>
                                          <p:spTgt spid="563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6326"/>
                                        </p:tgtEl>
                                        <p:attrNameLst>
                                          <p:attrName>style.visibility</p:attrName>
                                        </p:attrNameLst>
                                      </p:cBhvr>
                                      <p:to>
                                        <p:strVal val="visible"/>
                                      </p:to>
                                    </p:set>
                                    <p:animEffect transition="in" filter="wipe(left)">
                                      <p:cBhvr>
                                        <p:cTn id="34" dur="500"/>
                                        <p:tgtEl>
                                          <p:spTgt spid="563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6328"/>
                                        </p:tgtEl>
                                        <p:attrNameLst>
                                          <p:attrName>style.visibility</p:attrName>
                                        </p:attrNameLst>
                                      </p:cBhvr>
                                      <p:to>
                                        <p:strVal val="visible"/>
                                      </p:to>
                                    </p:set>
                                    <p:animEffect transition="in" filter="wipe(left)">
                                      <p:cBhvr>
                                        <p:cTn id="39"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p:sp>
        <p:nvSpPr>
          <p:cNvPr id="19" name="TextBox 18"/>
          <p:cNvSpPr txBox="1"/>
          <p:nvPr/>
        </p:nvSpPr>
        <p:spPr>
          <a:xfrm>
            <a:off x="401178" y="4343400"/>
            <a:ext cx="3788234" cy="461665"/>
          </a:xfrm>
          <a:prstGeom prst="rect">
            <a:avLst/>
          </a:prstGeom>
          <a:noFill/>
        </p:spPr>
        <p:txBody>
          <a:bodyPr wrap="square" rtlCol="0">
            <a:spAutoFit/>
          </a:bodyPr>
          <a:lstStyle/>
          <a:p>
            <a:r>
              <a:rPr lang="en-US" b="1" smtClean="0">
                <a:latin typeface="Arial" pitchFamily="34" charset="0"/>
                <a:cs typeface="Arial" pitchFamily="34" charset="0"/>
              </a:rPr>
              <a:t>b. Từ Hình 1.5 ta có :</a:t>
            </a:r>
            <a:endParaRPr lang="vi-VN" b="1">
              <a:latin typeface="Arial" pitchFamily="34" charset="0"/>
              <a:cs typeface="Arial" pitchFamily="34" charset="0"/>
            </a:endParaRPr>
          </a:p>
        </p:txBody>
      </p:sp>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630" y="399179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20699" y="5410200"/>
            <a:ext cx="2170572" cy="461665"/>
          </a:xfrm>
          <a:prstGeom prst="rect">
            <a:avLst/>
          </a:prstGeom>
          <a:noFill/>
        </p:spPr>
        <p:txBody>
          <a:bodyPr wrap="square" rtlCol="0">
            <a:spAutoFit/>
          </a:bodyPr>
          <a:lstStyle/>
          <a:p>
            <a:r>
              <a:rPr lang="en-US" b="1" smtClean="0">
                <a:latin typeface="Arial" pitchFamily="34" charset="0"/>
                <a:cs typeface="Arial" pitchFamily="34" charset="0"/>
              </a:rPr>
              <a:t>Mặt khác : </a:t>
            </a:r>
            <a:endParaRPr lang="vi-VN" b="1">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57625864"/>
              </p:ext>
            </p:extLst>
          </p:nvPr>
        </p:nvGraphicFramePr>
        <p:xfrm>
          <a:off x="2344312" y="5410200"/>
          <a:ext cx="2859088" cy="461963"/>
        </p:xfrm>
        <a:graphic>
          <a:graphicData uri="http://schemas.openxmlformats.org/presentationml/2006/ole">
            <mc:AlternateContent xmlns:mc="http://schemas.openxmlformats.org/markup-compatibility/2006">
              <mc:Choice xmlns:v="urn:schemas-microsoft-com:vml" Requires="v">
                <p:oleObj spid="_x0000_s57408" name="Equation" r:id="rId5" imgW="1333440" imgH="215640" progId="Equation.DSMT4">
                  <p:embed/>
                </p:oleObj>
              </mc:Choice>
              <mc:Fallback>
                <p:oleObj name="Equation" r:id="rId5" imgW="1333440" imgH="215640" progId="Equation.DSMT4">
                  <p:embed/>
                  <p:pic>
                    <p:nvPicPr>
                      <p:cNvPr id="0" name=""/>
                      <p:cNvPicPr/>
                      <p:nvPr/>
                    </p:nvPicPr>
                    <p:blipFill>
                      <a:blip r:embed="rId6"/>
                      <a:stretch>
                        <a:fillRect/>
                      </a:stretch>
                    </p:blipFill>
                    <p:spPr>
                      <a:xfrm>
                        <a:off x="2344312" y="5410200"/>
                        <a:ext cx="2859088" cy="4619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7" name="TextBox 26"/>
              <p:cNvSpPr txBox="1"/>
              <p:nvPr/>
            </p:nvSpPr>
            <p:spPr>
              <a:xfrm>
                <a:off x="520699" y="5867400"/>
                <a:ext cx="7239000" cy="830997"/>
              </a:xfrm>
              <a:prstGeom prst="rect">
                <a:avLst/>
              </a:prstGeom>
              <a:noFill/>
            </p:spPr>
            <p:txBody>
              <a:bodyPr wrap="square" rtlCol="0">
                <a:spAutoFit/>
              </a:bodyPr>
              <a:lstStyle/>
              <a:p>
                <a:r>
                  <a:rPr lang="vi-VN" b="1">
                    <a:latin typeface="Arial" pitchFamily="34" charset="0"/>
                    <a:cs typeface="Arial" pitchFamily="34" charset="0"/>
                  </a:rPr>
                  <a:t>Vậy tồn tại một số nguyên </a:t>
                </a:r>
                <a14:m>
                  <m:oMath xmlns:m="http://schemas.openxmlformats.org/officeDocument/2006/math">
                    <m:r>
                      <a:rPr lang="vi-VN" b="1" i="1" smtClean="0">
                        <a:latin typeface="Cambria Math"/>
                        <a:cs typeface="Arial" pitchFamily="34" charset="0"/>
                      </a:rPr>
                      <m:t>𝒌</m:t>
                    </m:r>
                    <m:r>
                      <a:rPr lang="vi-VN" b="1" i="1" smtClean="0">
                        <a:latin typeface="Cambria Math"/>
                        <a:cs typeface="Arial" pitchFamily="34" charset="0"/>
                      </a:rPr>
                      <m:t> = </m:t>
                    </m:r>
                    <m:r>
                      <a:rPr lang="vi-VN" b="1" i="1" smtClean="0">
                        <a:latin typeface="Cambria Math"/>
                        <a:cs typeface="Arial" pitchFamily="34" charset="0"/>
                      </a:rPr>
                      <m:t>𝟏</m:t>
                    </m:r>
                    <m:r>
                      <a:rPr lang="vi-VN" b="1" i="1" smtClean="0">
                        <a:latin typeface="Cambria Math"/>
                        <a:cs typeface="Arial" pitchFamily="34" charset="0"/>
                      </a:rPr>
                      <m:t> </m:t>
                    </m:r>
                  </m:oMath>
                </a14:m>
                <a:r>
                  <a:rPr lang="vi-VN" b="1" smtClean="0">
                    <a:latin typeface="Arial" pitchFamily="34" charset="0"/>
                    <a:cs typeface="Arial" pitchFamily="34" charset="0"/>
                  </a:rPr>
                  <a:t>để</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 </a:t>
                </a:r>
                <a:r>
                  <a:rPr lang="vi-VN" b="1">
                    <a:latin typeface="Arial" pitchFamily="34" charset="0"/>
                    <a:cs typeface="Arial" pitchFamily="34" charset="0"/>
                  </a:rPr>
                  <a:t>sđ(Ou, Ov) + sđ(Ov, Ow) = sđ(Ou, Ow) + k360°.</a:t>
                </a:r>
              </a:p>
            </p:txBody>
          </p:sp>
        </mc:Choice>
        <mc:Fallback xmlns="">
          <p:sp>
            <p:nvSpPr>
              <p:cNvPr id="27" name="TextBox 26"/>
              <p:cNvSpPr txBox="1">
                <a:spLocks noRot="1" noChangeAspect="1" noMove="1" noResize="1" noEditPoints="1" noAdjustHandles="1" noChangeArrowheads="1" noChangeShapeType="1" noTextEdit="1"/>
              </p:cNvSpPr>
              <p:nvPr/>
            </p:nvSpPr>
            <p:spPr>
              <a:xfrm>
                <a:off x="520699" y="5867400"/>
                <a:ext cx="7239000" cy="830997"/>
              </a:xfrm>
              <a:prstGeom prst="rect">
                <a:avLst/>
              </a:prstGeom>
              <a:blipFill rotWithShape="1">
                <a:blip r:embed="rId10"/>
                <a:stretch>
                  <a:fillRect l="-1263" t="-5147" b="-16176"/>
                </a:stretch>
              </a:blipFill>
            </p:spPr>
            <p:txBody>
              <a:bodyPr/>
              <a:lstStyle/>
              <a:p>
                <a:r>
                  <a:rPr lang="en-US">
                    <a:noFill/>
                  </a:rPr>
                  <a:t> </a:t>
                </a:r>
              </a:p>
            </p:txBody>
          </p:sp>
        </mc:Fallback>
      </mc:AlternateContent>
      <p:pic>
        <p:nvPicPr>
          <p:cNvPr id="573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9895" y="4778871"/>
            <a:ext cx="6183471"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89088" y="1047978"/>
            <a:ext cx="11558425" cy="2776103"/>
            <a:chOff x="289088" y="1047978"/>
            <a:chExt cx="11558425" cy="2776103"/>
          </a:xfrm>
        </p:grpSpPr>
        <p:sp>
          <p:nvSpPr>
            <p:cNvPr id="29" name="Rounded Rectangle 28"/>
            <p:cNvSpPr/>
            <p:nvPr/>
          </p:nvSpPr>
          <p:spPr>
            <a:xfrm>
              <a:off x="289088" y="1047978"/>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0" name="TextBox 29"/>
            <p:cNvSpPr txBox="1"/>
            <p:nvPr/>
          </p:nvSpPr>
          <p:spPr>
            <a:xfrm>
              <a:off x="2132012" y="1105230"/>
              <a:ext cx="9429750" cy="1200329"/>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hệ thức Chasles</a:t>
              </a:r>
              <a:br>
                <a:rPr lang="en-US" b="1" smtClean="0">
                  <a:solidFill>
                    <a:schemeClr val="accent5">
                      <a:lumMod val="50000"/>
                    </a:schemeClr>
                  </a:solidFill>
                  <a:latin typeface="Arial" pitchFamily="34" charset="0"/>
                  <a:cs typeface="Arial" pitchFamily="34" charset="0"/>
                </a:rPr>
              </a:br>
              <a:r>
                <a:rPr lang="en-US" b="1" smtClean="0">
                  <a:latin typeface="Arial" pitchFamily="34" charset="0"/>
                  <a:cs typeface="Arial" pitchFamily="34" charset="0"/>
                </a:rPr>
                <a:t>Cho ba tia </a:t>
              </a:r>
              <a:r>
                <a:rPr lang="en-US" b="1" i="1" smtClean="0">
                  <a:latin typeface="Arial" pitchFamily="34" charset="0"/>
                  <a:cs typeface="Arial" pitchFamily="34" charset="0"/>
                </a:rPr>
                <a:t>Ou, Ov, Ow </a:t>
              </a:r>
              <a:r>
                <a:rPr lang="en-US" b="1" smtClean="0">
                  <a:latin typeface="Arial" pitchFamily="34" charset="0"/>
                  <a:cs typeface="Arial" pitchFamily="34" charset="0"/>
                </a:rPr>
                <a:t>với số đo của các góc hình học </a:t>
              </a:r>
              <a:r>
                <a:rPr lang="en-US" b="1" i="1">
                  <a:latin typeface="Arial" pitchFamily="34" charset="0"/>
                  <a:cs typeface="Arial" pitchFamily="34" charset="0"/>
                </a:rPr>
                <a:t>uOv</a:t>
              </a:r>
              <a:r>
                <a:rPr lang="en-US" b="1" smtClean="0">
                  <a:latin typeface="Arial" pitchFamily="34" charset="0"/>
                  <a:cs typeface="Arial" pitchFamily="34" charset="0"/>
                </a:rPr>
                <a:t> và </a:t>
              </a:r>
              <a:r>
                <a:rPr lang="en-US" b="1" i="1">
                  <a:latin typeface="Arial" pitchFamily="34" charset="0"/>
                  <a:cs typeface="Arial" pitchFamily="34" charset="0"/>
                </a:rPr>
                <a:t>vOw</a:t>
              </a:r>
              <a:r>
                <a:rPr lang="en-US" b="1" smtClean="0">
                  <a:latin typeface="Arial" pitchFamily="34" charset="0"/>
                  <a:cs typeface="Arial" pitchFamily="34" charset="0"/>
                </a:rPr>
                <a:t> lần lượt là 30</a:t>
              </a:r>
              <a:r>
                <a:rPr lang="en-US" b="1" baseline="30000" smtClean="0">
                  <a:latin typeface="Arial" pitchFamily="34" charset="0"/>
                  <a:cs typeface="Arial" pitchFamily="34" charset="0"/>
                </a:rPr>
                <a:t>0</a:t>
              </a:r>
              <a:r>
                <a:rPr lang="en-US" b="1" smtClean="0">
                  <a:latin typeface="Arial" pitchFamily="34" charset="0"/>
                  <a:cs typeface="Arial" pitchFamily="34" charset="0"/>
                </a:rPr>
                <a:t> và 45 .</a:t>
              </a:r>
              <a:endParaRPr lang="vi-VN" b="1">
                <a:latin typeface="Arial" pitchFamily="34" charset="0"/>
                <a:cs typeface="Arial" pitchFamily="34" charset="0"/>
              </a:endParaRPr>
            </a:p>
          </p:txBody>
        </p:sp>
        <p:sp>
          <p:nvSpPr>
            <p:cNvPr id="31" name="TextBox 30"/>
            <p:cNvSpPr txBox="1"/>
            <p:nvPr/>
          </p:nvSpPr>
          <p:spPr>
            <a:xfrm>
              <a:off x="608012" y="2254421"/>
              <a:ext cx="11125199" cy="1569660"/>
            </a:xfrm>
            <a:prstGeom prst="rect">
              <a:avLst/>
            </a:prstGeom>
            <a:noFill/>
          </p:spPr>
          <p:txBody>
            <a:bodyPr wrap="square" rtlCol="0">
              <a:spAutoFit/>
            </a:bodyPr>
            <a:lstStyle/>
            <a:p>
              <a:pPr marL="457200" indent="-457200">
                <a:buFont typeface="+mj-lt"/>
                <a:buAutoNum type="alphaLcParenR"/>
              </a:pPr>
              <a:r>
                <a:rPr lang="en-US" b="1" smtClean="0">
                  <a:latin typeface="Arial" pitchFamily="34" charset="0"/>
                  <a:cs typeface="Arial" pitchFamily="34" charset="0"/>
                </a:rPr>
                <a:t>Xác định số đo của ba 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a:latin typeface="Arial" pitchFamily="34" charset="0"/>
                  <a:cs typeface="Arial" pitchFamily="34" charset="0"/>
                </a:rPr>
                <a:t>Ou,Ov)</a:t>
              </a:r>
              <a:r>
                <a:rPr lang="en-US" b="1" smtClean="0">
                  <a:latin typeface="Arial" pitchFamily="34" charset="0"/>
                  <a:cs typeface="Arial" pitchFamily="34" charset="0"/>
                </a:rPr>
                <a:t>, </a:t>
              </a:r>
              <a:r>
                <a:rPr lang="en-US" b="1" i="1">
                  <a:latin typeface="Arial" pitchFamily="34" charset="0"/>
                  <a:cs typeface="Arial" pitchFamily="34" charset="0"/>
                </a:rPr>
                <a:t>(Ov,Ow) </a:t>
              </a:r>
              <a:r>
                <a:rPr lang="en-US" b="1" smtClean="0">
                  <a:latin typeface="Arial" pitchFamily="34" charset="0"/>
                  <a:cs typeface="Arial" pitchFamily="34" charset="0"/>
                </a:rPr>
                <a:t>và </a:t>
              </a:r>
              <a:r>
                <a:rPr lang="en-US" b="1" i="1">
                  <a:latin typeface="Arial" pitchFamily="34" charset="0"/>
                  <a:cs typeface="Arial" pitchFamily="34" charset="0"/>
                </a:rPr>
                <a:t>(Ou,Ow) </a:t>
              </a:r>
              <a:r>
                <a:rPr lang="en-US" b="1" smtClean="0">
                  <a:latin typeface="Arial" pitchFamily="34" charset="0"/>
                  <a:cs typeface="Arial" pitchFamily="34" charset="0"/>
                </a:rPr>
                <a:t>được chỉ ra ở Hình 15</a:t>
              </a:r>
            </a:p>
            <a:p>
              <a:pPr marL="457200" indent="-457200">
                <a:buFont typeface="+mj-lt"/>
                <a:buAutoNum type="alphaLcParenR"/>
              </a:pPr>
              <a:r>
                <a:rPr lang="en-US" b="1" smtClean="0">
                  <a:latin typeface="Arial" pitchFamily="34" charset="0"/>
                  <a:cs typeface="Arial" pitchFamily="34" charset="0"/>
                </a:rPr>
                <a:t>Với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ở câu a, chứng tỏ rằng có một số nguyên k để 	</a:t>
              </a:r>
              <a:r>
                <a:rPr lang="en-US" b="1" i="1" smtClean="0">
                  <a:latin typeface="Arial" pitchFamily="34" charset="0"/>
                  <a:cs typeface="Arial" pitchFamily="34" charset="0"/>
                </a:rPr>
                <a:t>sđ(Ou,Ov) + sđ(Ov,Ow) = sđ(Ou,Ow) + k360</a:t>
              </a:r>
              <a:r>
                <a:rPr lang="en-US" b="1" i="1" baseline="30000" smtClean="0">
                  <a:latin typeface="Arial" pitchFamily="34" charset="0"/>
                  <a:cs typeface="Arial" pitchFamily="34" charset="0"/>
                </a:rPr>
                <a:t>0</a:t>
              </a:r>
              <a:endParaRPr lang="en-US" b="1" i="1" smtClean="0">
                <a:latin typeface="Arial" pitchFamily="34" charset="0"/>
                <a:cs typeface="Arial" pitchFamily="34" charset="0"/>
              </a:endParaRPr>
            </a:p>
          </p:txBody>
        </p:sp>
        <p:pic>
          <p:nvPicPr>
            <p:cNvPr id="3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178" y="1105230"/>
              <a:ext cx="155121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pic>
        <p:nvPicPr>
          <p:cNvPr id="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6345" y="3810000"/>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60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349"/>
                                        </p:tgtEl>
                                        <p:attrNameLst>
                                          <p:attrName>style.visibility</p:attrName>
                                        </p:attrNameLst>
                                      </p:cBhvr>
                                      <p:to>
                                        <p:strVal val="visible"/>
                                      </p:to>
                                    </p:set>
                                    <p:animEffect transition="in" filter="wipe(left)">
                                      <p:cBhvr>
                                        <p:cTn id="11" dur="500"/>
                                        <p:tgtEl>
                                          <p:spTgt spid="573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50557"/>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939799" y="5457825"/>
                <a:ext cx="8609472"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Từ hệ thức Chasles , suy ra :</a:t>
                </a:r>
                <a:br>
                  <a:rPr lang="en-US" sz="2600" b="1" smtClean="0">
                    <a:latin typeface="Arial" pitchFamily="34" charset="0"/>
                    <a:cs typeface="Arial" pitchFamily="34" charset="0"/>
                  </a:rPr>
                </a:br>
                <a:r>
                  <a:rPr lang="en-US" sz="2600" b="1" i="1">
                    <a:latin typeface="Arial" pitchFamily="34" charset="0"/>
                    <a:cs typeface="Arial" pitchFamily="34" charset="0"/>
                  </a:rPr>
                  <a:t>sđ(Ou,Ov) </a:t>
                </a:r>
                <a:r>
                  <a:rPr lang="en-US" sz="2600" b="1" i="1" smtClean="0">
                    <a:latin typeface="Arial" pitchFamily="34" charset="0"/>
                    <a:cs typeface="Arial" pitchFamily="34" charset="0"/>
                  </a:rPr>
                  <a:t>= sđ(Ox,Ov) - sđ(Ox,Ou) </a:t>
                </a:r>
                <a:r>
                  <a:rPr lang="en-US" sz="2600" b="1" i="1">
                    <a:latin typeface="Arial" pitchFamily="34" charset="0"/>
                    <a:cs typeface="Arial" pitchFamily="34" charset="0"/>
                  </a:rPr>
                  <a:t>+ k360</a:t>
                </a:r>
                <a:r>
                  <a:rPr lang="en-US" sz="2600" b="1" i="1" baseline="30000">
                    <a:latin typeface="Arial" pitchFamily="34" charset="0"/>
                    <a:cs typeface="Arial" pitchFamily="34" charset="0"/>
                  </a:rPr>
                  <a:t>0</a:t>
                </a:r>
                <a:r>
                  <a:rPr lang="en-US" sz="2600" b="1" i="1">
                    <a:latin typeface="Arial" pitchFamily="34" charset="0"/>
                    <a:cs typeface="Arial" pitchFamily="34" charset="0"/>
                  </a:rPr>
                  <a:t>  </a:t>
                </a:r>
                <a:r>
                  <a:rPr lang="en-US" sz="2600" b="1">
                    <a:latin typeface="Arial" pitchFamily="34" charset="0"/>
                    <a:cs typeface="Arial" pitchFamily="34" charset="0"/>
                  </a:rPr>
                  <a:t>(</a:t>
                </a:r>
                <a14:m>
                  <m:oMath xmlns:m="http://schemas.openxmlformats.org/officeDocument/2006/math">
                    <m:r>
                      <a:rPr lang="en-US" sz="2600" b="1" i="1">
                        <a:latin typeface="Cambria Math"/>
                        <a:cs typeface="Arial" pitchFamily="34" charset="0"/>
                      </a:rPr>
                      <m:t>𝒌</m:t>
                    </m:r>
                    <m:r>
                      <a:rPr lang="en-US" sz="2600" b="1" i="1">
                        <a:latin typeface="Cambria Math"/>
                        <a:ea typeface="Cambria Math"/>
                        <a:cs typeface="Arial" pitchFamily="34" charset="0"/>
                      </a:rPr>
                      <m:t>∈</m:t>
                    </m:r>
                    <m:r>
                      <a:rPr lang="en-US" sz="2600" b="1" i="1">
                        <a:latin typeface="Cambria Math"/>
                        <a:ea typeface="Cambria Math"/>
                        <a:cs typeface="Arial" pitchFamily="34" charset="0"/>
                      </a:rPr>
                      <m:t>𝒁</m:t>
                    </m:r>
                  </m:oMath>
                </a14:m>
                <a:r>
                  <a:rPr lang="en-US" sz="2600" b="1">
                    <a:latin typeface="Arial" pitchFamily="34" charset="0"/>
                    <a:cs typeface="Arial" pitchFamily="34" charset="0"/>
                  </a:rPr>
                  <a:t>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39799" y="5457825"/>
                <a:ext cx="8609472" cy="892552"/>
              </a:xfrm>
              <a:prstGeom prst="rect">
                <a:avLst/>
              </a:prstGeom>
              <a:blipFill rotWithShape="1">
                <a:blip r:embed="rId3"/>
                <a:stretch>
                  <a:fillRect l="-1062" t="-6122" r="-71" b="-15646"/>
                </a:stretch>
              </a:blipFill>
            </p:spPr>
            <p:txBody>
              <a:bodyPr/>
              <a:lstStyle/>
              <a:p>
                <a:r>
                  <a:rPr lang="en-US">
                    <a:noFill/>
                  </a:rPr>
                  <a:t> </a:t>
                </a:r>
              </a:p>
            </p:txBody>
          </p:sp>
        </mc:Fallback>
      </mc:AlternateContent>
      <p:grpSp>
        <p:nvGrpSpPr>
          <p:cNvPr id="2" name="Group 1"/>
          <p:cNvGrpSpPr/>
          <p:nvPr/>
        </p:nvGrpSpPr>
        <p:grpSpPr>
          <a:xfrm>
            <a:off x="912812" y="1219200"/>
            <a:ext cx="10494168" cy="1362501"/>
            <a:chOff x="1217612" y="1273177"/>
            <a:chExt cx="10494168" cy="1362501"/>
          </a:xfrm>
        </p:grpSpPr>
        <p:grpSp>
          <p:nvGrpSpPr>
            <p:cNvPr id="4" name="Group 3"/>
            <p:cNvGrpSpPr/>
            <p:nvPr/>
          </p:nvGrpSpPr>
          <p:grpSpPr>
            <a:xfrm>
              <a:off x="1217612" y="1273177"/>
              <a:ext cx="10210800" cy="1241423"/>
              <a:chOff x="1217612" y="1273177"/>
              <a:chExt cx="10383705" cy="1241423"/>
            </a:xfrm>
          </p:grpSpPr>
          <p:sp>
            <p:nvSpPr>
              <p:cNvPr id="16" name="Rounded Rectangle 15"/>
              <p:cNvSpPr/>
              <p:nvPr/>
            </p:nvSpPr>
            <p:spPr>
              <a:xfrm>
                <a:off x="1217612" y="1273177"/>
                <a:ext cx="10383705" cy="1241423"/>
              </a:xfrm>
              <a:prstGeom prst="roundRect">
                <a:avLst>
                  <a:gd name="adj" fmla="val 9218"/>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1370012" y="1295400"/>
                    <a:ext cx="9601200" cy="1092607"/>
                  </a:xfrm>
                  <a:prstGeom prst="rect">
                    <a:avLst/>
                  </a:prstGeom>
                  <a:noFill/>
                </p:spPr>
                <p:txBody>
                  <a:bodyPr wrap="square" rtlCol="0">
                    <a:spAutoFit/>
                  </a:bodyPr>
                  <a:lstStyle/>
                  <a:p>
                    <a:pPr marL="342900" indent="-342900">
                      <a:lnSpc>
                        <a:spcPct val="150000"/>
                      </a:lnSpc>
                      <a:buFont typeface="Arial" pitchFamily="34" charset="0"/>
                      <a:buChar char="•"/>
                    </a:pPr>
                    <a:r>
                      <a:rPr lang="en-US" sz="2600" b="1" smtClean="0">
                        <a:solidFill>
                          <a:srgbClr val="C00000"/>
                        </a:solidFill>
                        <a:latin typeface="Arial" pitchFamily="34" charset="0"/>
                        <a:cs typeface="Arial" pitchFamily="34" charset="0"/>
                      </a:rPr>
                      <a:t>Hệ thức Chasles</a:t>
                    </a:r>
                    <a:r>
                      <a:rPr lang="en-US" sz="2600" b="1" smtClean="0">
                        <a:latin typeface="Arial" pitchFamily="34" charset="0"/>
                        <a:cs typeface="Arial" pitchFamily="34" charset="0"/>
                      </a:rPr>
                      <a:t>: Với ba tia Ou, Ov, Ow bất kì, ta có</a:t>
                    </a:r>
                  </a:p>
                  <a:p>
                    <a:r>
                      <a:rPr lang="en-US" sz="2600" b="1" smtClean="0">
                        <a:latin typeface="Arial" pitchFamily="34" charset="0"/>
                        <a:cs typeface="Arial" pitchFamily="34" charset="0"/>
                      </a:rPr>
                      <a:t>          </a:t>
                    </a:r>
                    <a:r>
                      <a:rPr lang="en-US" sz="2600" b="1" i="1">
                        <a:latin typeface="Arial" pitchFamily="34" charset="0"/>
                        <a:cs typeface="Arial" pitchFamily="34" charset="0"/>
                      </a:rPr>
                      <a:t>sđ(Ou,Ov) </a:t>
                    </a:r>
                    <a:r>
                      <a:rPr lang="en-US" sz="2600" b="1" i="1" smtClean="0">
                        <a:latin typeface="Arial" pitchFamily="34" charset="0"/>
                        <a:cs typeface="Arial" pitchFamily="34" charset="0"/>
                      </a:rPr>
                      <a:t>+ sđ(Ov,Ow) = sđ(Ou,Ow)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70012" y="1295400"/>
                    <a:ext cx="9601200" cy="1092607"/>
                  </a:xfrm>
                  <a:prstGeom prst="rect">
                    <a:avLst/>
                  </a:prstGeom>
                  <a:blipFill rotWithShape="1">
                    <a:blip r:embed="rId4"/>
                    <a:stretch>
                      <a:fillRect l="-968" b="-12849"/>
                    </a:stretch>
                  </a:blipFill>
                </p:spPr>
                <p:txBody>
                  <a:bodyPr/>
                  <a:lstStyle/>
                  <a:p>
                    <a:r>
                      <a:rPr lang="en-US">
                        <a:noFill/>
                      </a:rPr>
                      <a:t> </a:t>
                    </a:r>
                  </a:p>
                </p:txBody>
              </p:sp>
            </mc:Fallback>
          </mc:AlternateContent>
        </p:grpSp>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443" y="1483153"/>
              <a:ext cx="1176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3212" y="2460623"/>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
        <p:nvSpPr>
          <p:cNvPr id="18"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44633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93827" y="2590800"/>
            <a:ext cx="100965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Ou, tia cuối Ov là :</a:t>
            </a:r>
            <a:endParaRPr lang="vi-VN" sz="2600" b="1">
              <a:latin typeface="Arial" pitchFamily="34" charset="0"/>
              <a:cs typeface="Arial" pitchFamily="34" charset="0"/>
            </a:endParaRPr>
          </a:p>
        </p:txBody>
      </p:sp>
      <p:sp>
        <p:nvSpPr>
          <p:cNvPr id="20" name="TextBox 19"/>
          <p:cNvSpPr txBox="1"/>
          <p:nvPr/>
        </p:nvSpPr>
        <p:spPr>
          <a:xfrm>
            <a:off x="2018586" y="3074253"/>
            <a:ext cx="9562225" cy="492443"/>
          </a:xfrm>
          <a:prstGeom prst="rect">
            <a:avLst/>
          </a:prstGeom>
          <a:noFill/>
        </p:spPr>
        <p:txBody>
          <a:bodyPr wrap="square" rtlCol="0">
            <a:spAutoFit/>
          </a:bodyPr>
          <a:lstStyle/>
          <a:p>
            <a:r>
              <a:rPr lang="en-US" sz="2600" b="1" i="1" smtClean="0">
                <a:latin typeface="Arial" pitchFamily="34" charset="0"/>
                <a:cs typeface="Arial" pitchFamily="34" charset="0"/>
              </a:rPr>
              <a:t>sđ(Ou,Ov) = sđ(Ox,Ov) - sđ(Ox,Ou) </a:t>
            </a:r>
            <a:r>
              <a:rPr lang="en-US" sz="2600" b="1" i="1">
                <a:latin typeface="Arial" pitchFamily="34" charset="0"/>
                <a:cs typeface="Arial" pitchFamily="34" charset="0"/>
              </a:rPr>
              <a:t>+ </a:t>
            </a:r>
            <a:r>
              <a:rPr lang="en-US" sz="2600" b="1" i="1" smtClean="0">
                <a:latin typeface="Arial" pitchFamily="34" charset="0"/>
                <a:cs typeface="Arial" pitchFamily="34" charset="0"/>
              </a:rPr>
              <a:t>k360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2" y="217465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3" name="TextBox 22"/>
              <p:cNvSpPr txBox="1"/>
              <p:nvPr/>
            </p:nvSpPr>
            <p:spPr>
              <a:xfrm>
                <a:off x="3732212" y="3668673"/>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135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m:t>
                    </m:r>
                  </m:oMath>
                </a14:m>
                <a:r>
                  <a:rPr lang="en-US" sz="2600" b="1" i="1" smtClean="0">
                    <a:latin typeface="Arial" pitchFamily="34" charset="0"/>
                    <a:cs typeface="Arial" pitchFamily="34" charset="0"/>
                  </a:rPr>
                  <a:t> 270</a:t>
                </a:r>
                <a:r>
                  <a:rPr lang="en-US" sz="2600" b="1" i="1" baseline="30000" smtClean="0">
                    <a:latin typeface="Arial" pitchFamily="34" charset="0"/>
                    <a:cs typeface="Arial" pitchFamily="34" charset="0"/>
                  </a:rPr>
                  <a:t>0 </a:t>
                </a:r>
                <a:r>
                  <a:rPr lang="en-US" sz="2600" b="1" smtClean="0">
                    <a:latin typeface="Arial" pitchFamily="34" charset="0"/>
                    <a:cs typeface="Arial" pitchFamily="34" charset="0"/>
                  </a:rPr>
                  <a:t>)</a:t>
                </a:r>
                <a:r>
                  <a:rPr lang="en-US" sz="2600" b="1" i="1" smtClean="0">
                    <a:latin typeface="Arial" pitchFamily="34" charset="0"/>
                    <a:cs typeface="Arial" pitchFamily="34" charset="0"/>
                  </a:rPr>
                  <a:t>+ k360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32212" y="3668673"/>
                <a:ext cx="4248864" cy="492443"/>
              </a:xfrm>
              <a:prstGeom prst="rect">
                <a:avLst/>
              </a:prstGeom>
              <a:blipFill rotWithShape="1">
                <a:blip r:embed="rId4"/>
                <a:stretch>
                  <a:fillRect l="-2439" t="-11111" b="-29630"/>
                </a:stretch>
              </a:blipFill>
            </p:spPr>
            <p:txBody>
              <a:bodyPr/>
              <a:lstStyle/>
              <a:p>
                <a:r>
                  <a:rPr lang="en-US">
                    <a:noFill/>
                  </a:rPr>
                  <a:t> </a:t>
                </a:r>
              </a:p>
            </p:txBody>
          </p:sp>
        </mc:Fallback>
      </mc:AlternateContent>
      <p:sp>
        <p:nvSpPr>
          <p:cNvPr id="25" name="TextBox 24"/>
          <p:cNvSpPr txBox="1"/>
          <p:nvPr/>
        </p:nvSpPr>
        <p:spPr>
          <a:xfrm>
            <a:off x="3732212" y="4174452"/>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405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i="1">
                <a:latin typeface="Arial" pitchFamily="34" charset="0"/>
                <a:cs typeface="Arial" pitchFamily="34" charset="0"/>
              </a:rPr>
              <a:t>k360</a:t>
            </a:r>
            <a:r>
              <a:rPr lang="en-US" sz="2600" b="1" i="1" baseline="30000">
                <a:latin typeface="Arial" pitchFamily="34" charset="0"/>
                <a:cs typeface="Arial" pitchFamily="34" charset="0"/>
              </a:rPr>
              <a:t>0</a:t>
            </a:r>
            <a:endParaRPr lang="vi-VN" sz="2600" b="1">
              <a:latin typeface="Arial" pitchFamily="34" charset="0"/>
              <a:cs typeface="Arial" pitchFamily="34" charset="0"/>
            </a:endParaRPr>
          </a:p>
        </p:txBody>
      </p:sp>
      <p:sp>
        <p:nvSpPr>
          <p:cNvPr id="26" name="TextBox 25"/>
          <p:cNvSpPr txBox="1"/>
          <p:nvPr/>
        </p:nvSpPr>
        <p:spPr>
          <a:xfrm>
            <a:off x="3732212" y="4666895"/>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smtClean="0">
                <a:latin typeface="Arial" pitchFamily="34" charset="0"/>
                <a:cs typeface="Arial" pitchFamily="34" charset="0"/>
              </a:rPr>
              <a:t>(</a:t>
            </a:r>
            <a:r>
              <a:rPr lang="en-US" sz="2600" b="1" i="1" smtClean="0">
                <a:latin typeface="Arial" pitchFamily="34" charset="0"/>
                <a:cs typeface="Arial" pitchFamily="34" charset="0"/>
              </a:rPr>
              <a:t>k + 1</a:t>
            </a:r>
            <a:r>
              <a:rPr lang="en-US" sz="2600" b="1" smtClean="0">
                <a:latin typeface="Arial" pitchFamily="34" charset="0"/>
                <a:cs typeface="Arial" pitchFamily="34" charset="0"/>
              </a:rPr>
              <a:t>)</a:t>
            </a:r>
            <a:r>
              <a:rPr lang="en-US" sz="2600" b="1" i="1" smtClean="0">
                <a:latin typeface="Arial" pitchFamily="34" charset="0"/>
                <a:cs typeface="Arial" pitchFamily="34" charset="0"/>
              </a:rPr>
              <a:t>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3732212" y="5161246"/>
                <a:ext cx="6019800" cy="492443"/>
              </a:xfrm>
              <a:prstGeom prst="rect">
                <a:avLst/>
              </a:prstGeom>
              <a:noFill/>
            </p:spPr>
            <p:txBody>
              <a:bodyPr wrap="square" rtlCol="0">
                <a:spAutoFit/>
              </a:bodyPr>
              <a:lstStyle/>
              <a:p>
                <a:r>
                  <a:rPr lang="en-US" sz="2600" b="1" i="1" smtClean="0">
                    <a:latin typeface="Arial" pitchFamily="34" charset="0"/>
                    <a:cs typeface="Arial" pitchFamily="34" charset="0"/>
                  </a:rPr>
                  <a:t>=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m360</a:t>
                </a:r>
                <a:r>
                  <a:rPr lang="en-US" sz="2600" b="1" i="1" baseline="30000" smtClean="0">
                    <a:latin typeface="Arial" pitchFamily="34" charset="0"/>
                    <a:cs typeface="Arial" pitchFamily="34" charset="0"/>
                  </a:rPr>
                  <a:t>0  </a:t>
                </a:r>
                <a:r>
                  <a:rPr lang="en-US" sz="2600" b="1" i="1" smtClean="0">
                    <a:latin typeface="Arial" pitchFamily="34" charset="0"/>
                    <a:cs typeface="Arial" pitchFamily="34" charset="0"/>
                  </a:rPr>
                  <a:t>( m = k + 1, m</a:t>
                </a:r>
                <a14:m>
                  <m:oMath xmlns:m="http://schemas.openxmlformats.org/officeDocument/2006/math">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732212" y="5161246"/>
                <a:ext cx="6019800" cy="492443"/>
              </a:xfrm>
              <a:prstGeom prst="rect">
                <a:avLst/>
              </a:prstGeom>
              <a:blipFill rotWithShape="1">
                <a:blip r:embed="rId5"/>
                <a:stretch>
                  <a:fillRect l="-1721"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993826" y="5681729"/>
                <a:ext cx="10739385" cy="492443"/>
              </a:xfrm>
              <a:prstGeom prst="rect">
                <a:avLst/>
              </a:prstGeom>
              <a:noFill/>
            </p:spPr>
            <p:txBody>
              <a:bodyPr wrap="square" rtlCol="0">
                <a:spAutoFit/>
              </a:bodyPr>
              <a:lstStyle/>
              <a:p>
                <a:r>
                  <a:rPr lang="en-US" sz="2600" b="1" smtClean="0">
                    <a:latin typeface="Arial" pitchFamily="34" charset="0"/>
                    <a:cs typeface="Arial" pitchFamily="34" charset="0"/>
                  </a:rPr>
                  <a:t>Vậy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(Ou,Ov) có số đo là :</a:t>
                </a:r>
                <a:r>
                  <a:rPr lang="en-US" sz="2600" b="1" i="1">
                    <a:latin typeface="Arial" pitchFamily="34" charset="0"/>
                    <a:cs typeface="Arial" pitchFamily="34" charset="0"/>
                  </a:rPr>
                  <a:t> </a:t>
                </a:r>
                <a:r>
                  <a:rPr lang="en-US" sz="2600" b="1" i="1">
                    <a:solidFill>
                      <a:srgbClr val="C00000"/>
                    </a:solidFill>
                    <a:latin typeface="Arial" pitchFamily="34" charset="0"/>
                    <a:cs typeface="Arial" pitchFamily="34" charset="0"/>
                  </a:rPr>
                  <a:t>45</a:t>
                </a:r>
                <a:r>
                  <a:rPr lang="en-US" sz="2600" b="1" i="1" baseline="30000">
                    <a:solidFill>
                      <a:srgbClr val="C00000"/>
                    </a:solidFill>
                    <a:latin typeface="Arial" pitchFamily="34" charset="0"/>
                    <a:cs typeface="Arial" pitchFamily="34" charset="0"/>
                  </a:rPr>
                  <a:t>0</a:t>
                </a:r>
                <a:r>
                  <a:rPr lang="en-US" sz="2600" b="1" i="1">
                    <a:solidFill>
                      <a:srgbClr val="C00000"/>
                    </a:solidFill>
                    <a:latin typeface="Arial" pitchFamily="34" charset="0"/>
                    <a:cs typeface="Arial" pitchFamily="34" charset="0"/>
                  </a:rPr>
                  <a:t> + </a:t>
                </a:r>
                <a:r>
                  <a:rPr lang="en-US" sz="2600" b="1" i="1" smtClean="0">
                    <a:solidFill>
                      <a:srgbClr val="C00000"/>
                    </a:solidFill>
                    <a:latin typeface="Arial" pitchFamily="34" charset="0"/>
                    <a:cs typeface="Arial" pitchFamily="34" charset="0"/>
                  </a:rPr>
                  <a:t>m360</a:t>
                </a:r>
                <a:r>
                  <a:rPr lang="en-US" sz="2600" b="1" i="1" baseline="30000" smtClean="0">
                    <a:solidFill>
                      <a:srgbClr val="C00000"/>
                    </a:solidFill>
                    <a:latin typeface="Arial" pitchFamily="34" charset="0"/>
                    <a:cs typeface="Arial" pitchFamily="34" charset="0"/>
                  </a:rPr>
                  <a:t>0 </a:t>
                </a:r>
                <a:r>
                  <a:rPr lang="en-US" sz="2600" b="1" i="1" smtClean="0">
                    <a:latin typeface="Arial" pitchFamily="34" charset="0"/>
                    <a:cs typeface="Arial" pitchFamily="34" charset="0"/>
                  </a:rPr>
                  <a:t>( m</a:t>
                </a:r>
                <a14:m>
                  <m:oMath xmlns:m="http://schemas.openxmlformats.org/officeDocument/2006/math">
                    <m:r>
                      <a:rPr lang="en-US" sz="2600" b="1" i="1">
                        <a:latin typeface="Cambria Math"/>
                        <a:ea typeface="Cambria Math"/>
                        <a:cs typeface="Arial" pitchFamily="34" charset="0"/>
                      </a:rPr>
                      <m:t>∈</m:t>
                    </m:r>
                    <m:r>
                      <a:rPr lang="en-US" sz="2600" b="1" i="1">
                        <a:latin typeface="Cambria Math"/>
                        <a:ea typeface="Cambria Math"/>
                        <a:cs typeface="Arial" pitchFamily="34" charset="0"/>
                      </a:rPr>
                      <m:t>𝒁</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93826" y="5681729"/>
                <a:ext cx="10739385" cy="492443"/>
              </a:xfrm>
              <a:prstGeom prst="rect">
                <a:avLst/>
              </a:prstGeom>
              <a:blipFill rotWithShape="1">
                <a:blip r:embed="rId6"/>
                <a:stretch>
                  <a:fillRect l="-965" t="-11111" b="-29630"/>
                </a:stretch>
              </a:blipFill>
            </p:spPr>
            <p:txBody>
              <a:bodyPr/>
              <a:lstStyle/>
              <a:p>
                <a:r>
                  <a:rPr lang="en-US">
                    <a:noFill/>
                  </a:rPr>
                  <a:t> </a:t>
                </a:r>
              </a:p>
            </p:txBody>
          </p:sp>
        </mc:Fallback>
      </mc:AlternateContent>
      <p:grpSp>
        <p:nvGrpSpPr>
          <p:cNvPr id="3" name="Group 2"/>
          <p:cNvGrpSpPr/>
          <p:nvPr/>
        </p:nvGrpSpPr>
        <p:grpSpPr>
          <a:xfrm>
            <a:off x="227012" y="664010"/>
            <a:ext cx="11422785" cy="1383307"/>
            <a:chOff x="227012" y="664010"/>
            <a:chExt cx="11422785" cy="1383307"/>
          </a:xfrm>
        </p:grpSpPr>
        <p:sp>
          <p:nvSpPr>
            <p:cNvPr id="8" name="Rounded Rectangle 7"/>
            <p:cNvSpPr/>
            <p:nvPr/>
          </p:nvSpPr>
          <p:spPr>
            <a:xfrm>
              <a:off x="1827212" y="664010"/>
              <a:ext cx="9822585" cy="1383307"/>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2549" y="723900"/>
              <a:ext cx="9608261"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a:t>
              </a:r>
              <a:r>
                <a:rPr lang="en-US" sz="2600" b="1" smtClean="0">
                  <a:latin typeface="Arial" pitchFamily="34" charset="0"/>
                  <a:cs typeface="Arial" pitchFamily="34" charset="0"/>
                </a:rPr>
                <a:t>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i="1" smtClean="0">
                  <a:latin typeface="Arial" pitchFamily="34" charset="0"/>
                  <a:cs typeface="Arial" pitchFamily="34" charset="0"/>
                </a:rPr>
                <a:t>(Ox,Ou) </a:t>
              </a:r>
              <a:r>
                <a:rPr lang="en-US" sz="2600" b="1" smtClean="0">
                  <a:latin typeface="Arial" pitchFamily="34" charset="0"/>
                  <a:cs typeface="Arial" pitchFamily="34" charset="0"/>
                </a:rPr>
                <a:t>có số đo -270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và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a:latin typeface="Arial" pitchFamily="34" charset="0"/>
                  <a:cs typeface="Arial" pitchFamily="34" charset="0"/>
                </a:rPr>
                <a:t>(</a:t>
              </a:r>
              <a:r>
                <a:rPr lang="en-US" sz="2600" b="1" i="1" smtClean="0">
                  <a:latin typeface="Arial" pitchFamily="34" charset="0"/>
                  <a:cs typeface="Arial" pitchFamily="34" charset="0"/>
                </a:rPr>
                <a:t>Ox,Ov) có số đo 135</a:t>
              </a:r>
              <a:r>
                <a:rPr lang="en-US" sz="2600" b="1" i="1" baseline="30000" smtClean="0">
                  <a:latin typeface="Arial" pitchFamily="34" charset="0"/>
                  <a:cs typeface="Arial" pitchFamily="34" charset="0"/>
                </a:rPr>
                <a:t>0 </a:t>
              </a:r>
              <a:br>
                <a:rPr lang="en-US" sz="2600" b="1" i="1" baseline="30000" smtClean="0">
                  <a:latin typeface="Arial" pitchFamily="34" charset="0"/>
                  <a:cs typeface="Arial" pitchFamily="34" charset="0"/>
                </a:rPr>
              </a:br>
              <a:r>
                <a:rPr lang="en-US" sz="2600" b="1">
                  <a:latin typeface="Arial" pitchFamily="34" charset="0"/>
                  <a:cs typeface="Arial" pitchFamily="34" charset="0"/>
                </a:rPr>
                <a:t>Tính</a:t>
              </a:r>
              <a:r>
                <a:rPr lang="en-US" sz="2600" b="1" i="1" smtClean="0">
                  <a:latin typeface="Arial" pitchFamily="34" charset="0"/>
                  <a:cs typeface="Arial" pitchFamily="34" charset="0"/>
                </a:rPr>
                <a:t> </a:t>
              </a:r>
              <a:r>
                <a:rPr lang="en-US" sz="2600" b="1" smtClean="0">
                  <a:latin typeface="Arial" pitchFamily="34" charset="0"/>
                  <a:cs typeface="Arial" pitchFamily="34" charset="0"/>
                </a:rPr>
                <a:t>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smtClean="0">
                  <a:latin typeface="Arial" pitchFamily="34" charset="0"/>
                  <a:cs typeface="Arial" pitchFamily="34" charset="0"/>
                </a:rPr>
                <a:t>(Ou,Ov)</a:t>
              </a:r>
              <a:endParaRPr lang="vi-VN" sz="2600" b="1" i="1">
                <a:latin typeface="Arial" pitchFamily="34" charset="0"/>
                <a:cs typeface="Arial" pitchFamily="34" charset="0"/>
              </a:endParaRPr>
            </a:p>
          </p:txBody>
        </p:sp>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0" name="AutoShape 4"/>
          <p:cNvSpPr>
            <a:spLocks noChangeArrowheads="1"/>
          </p:cNvSpPr>
          <p:nvPr/>
        </p:nvSpPr>
        <p:spPr bwMode="gray">
          <a:xfrm>
            <a:off x="401178" y="123825"/>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60647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5" grpId="0"/>
      <p:bldP spid="26" grpId="0"/>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613" y="22447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85800"/>
            <a:ext cx="11782531" cy="1426433"/>
            <a:chOff x="150812" y="685800"/>
            <a:chExt cx="11782531" cy="1426433"/>
          </a:xfrm>
        </p:grpSpPr>
        <p:sp>
          <p:nvSpPr>
            <p:cNvPr id="14" name="Rounded Rectangle 13"/>
            <p:cNvSpPr/>
            <p:nvPr/>
          </p:nvSpPr>
          <p:spPr>
            <a:xfrm>
              <a:off x="2089842" y="735636"/>
              <a:ext cx="9735048"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8658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424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150812" y="700855"/>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1" name="TextBox 30"/>
            <p:cNvSpPr txBox="1"/>
            <p:nvPr/>
          </p:nvSpPr>
          <p:spPr>
            <a:xfrm>
              <a:off x="2360612" y="714375"/>
              <a:ext cx="8966776"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a:t>
              </a:r>
              <a:r>
                <a:rPr lang="en-US" sz="2600" b="1" smtClean="0">
                  <a:latin typeface="Arial" pitchFamily="34" charset="0"/>
                  <a:cs typeface="Arial" pitchFamily="34" charset="0"/>
                </a:rPr>
                <a:t>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(Ox,Ou) có số đo 240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và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(Ox,Ov) có số đo -270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a:t>
              </a:r>
            </a:p>
            <a:p>
              <a:r>
                <a:rPr lang="en-US" sz="2600" b="1" smtClean="0">
                  <a:latin typeface="Arial" pitchFamily="34" charset="0"/>
                  <a:cs typeface="Arial" pitchFamily="34" charset="0"/>
                </a:rPr>
                <a:t>Tính 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(Ou,Ov)  </a:t>
              </a:r>
              <a:r>
                <a:rPr lang="en-US" sz="2600" b="1" baseline="30000" smtClean="0">
                  <a:latin typeface="Arial" pitchFamily="34" charset="0"/>
                  <a:cs typeface="Arial" pitchFamily="34" charset="0"/>
                </a:rPr>
                <a:t>  </a:t>
              </a:r>
              <a:endParaRPr lang="vi-VN" sz="2600" b="1" i="1" baseline="30000">
                <a:latin typeface="Arial" pitchFamily="34" charset="0"/>
                <a:cs typeface="Arial" pitchFamily="34" charset="0"/>
              </a:endParaRPr>
            </a:p>
          </p:txBody>
        </p:sp>
      </p:grpSp>
      <p:sp>
        <p:nvSpPr>
          <p:cNvPr id="11" name="TextBox 10"/>
          <p:cNvSpPr txBox="1"/>
          <p:nvPr/>
        </p:nvSpPr>
        <p:spPr>
          <a:xfrm>
            <a:off x="2017712" y="2743200"/>
            <a:ext cx="9105900" cy="1092607"/>
          </a:xfrm>
          <a:prstGeom prst="rect">
            <a:avLst/>
          </a:prstGeom>
          <a:noFill/>
        </p:spPr>
        <p:txBody>
          <a:bodyPr wrap="square" rtlCol="0">
            <a:spAutoFit/>
          </a:bodyPr>
          <a:lstStyle/>
          <a:p>
            <a:r>
              <a:rPr lang="vi-VN" sz="2600" b="1">
                <a:latin typeface="Arial" pitchFamily="34" charset="0"/>
                <a:cs typeface="Arial" pitchFamily="34" charset="0"/>
              </a:rPr>
              <a:t>Số đo của các góc lượng giác tia đầu Ou, tia cuối Ov là</a:t>
            </a:r>
          </a:p>
          <a:p>
            <a:pPr>
              <a:lnSpc>
                <a:spcPct val="150000"/>
              </a:lnSpc>
            </a:pPr>
            <a:r>
              <a:rPr lang="en-US" sz="2600" b="1" smtClean="0">
                <a:latin typeface="Arial" pitchFamily="34" charset="0"/>
                <a:cs typeface="Arial" pitchFamily="34" charset="0"/>
              </a:rPr>
              <a:t>	</a:t>
            </a:r>
            <a:r>
              <a:rPr lang="vi-VN" sz="2600" b="1" smtClean="0">
                <a:latin typeface="Arial" pitchFamily="34" charset="0"/>
                <a:cs typeface="Arial" pitchFamily="34" charset="0"/>
              </a:rPr>
              <a:t>sđ(Ou</a:t>
            </a:r>
            <a:r>
              <a:rPr lang="vi-VN" sz="2600" b="1">
                <a:latin typeface="Arial" pitchFamily="34" charset="0"/>
                <a:cs typeface="Arial" pitchFamily="34" charset="0"/>
              </a:rPr>
              <a:t>, Ov) = sđ(Ox, Ov) – sđ(Ox, Ou) + k360</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12" name="TextBox 11"/>
          <p:cNvSpPr txBox="1"/>
          <p:nvPr/>
        </p:nvSpPr>
        <p:spPr>
          <a:xfrm>
            <a:off x="5040259" y="3838575"/>
            <a:ext cx="6763993" cy="523220"/>
          </a:xfrm>
          <a:prstGeom prst="rect">
            <a:avLst/>
          </a:prstGeom>
          <a:noFill/>
        </p:spPr>
        <p:txBody>
          <a:bodyPr wrap="square" rtlCol="0">
            <a:spAutoFit/>
          </a:bodyPr>
          <a:lstStyle/>
          <a:p>
            <a:r>
              <a:rPr lang="vi-VN" sz="2800" b="1" smtClean="0">
                <a:latin typeface="Arial" pitchFamily="34" charset="0"/>
                <a:cs typeface="Arial" pitchFamily="34" charset="0"/>
              </a:rPr>
              <a:t>= </a:t>
            </a:r>
            <a:r>
              <a:rPr lang="vi-VN" sz="2800" b="1">
                <a:latin typeface="Arial" pitchFamily="34" charset="0"/>
                <a:cs typeface="Arial" pitchFamily="34" charset="0"/>
              </a:rPr>
              <a:t>– 270° – 240° + k360</a:t>
            </a:r>
            <a:r>
              <a:rPr lang="vi-VN" sz="2800" b="1" smtClean="0">
                <a:latin typeface="Arial" pitchFamily="34" charset="0"/>
                <a:cs typeface="Arial" pitchFamily="34" charset="0"/>
              </a:rPr>
              <a:t>°</a:t>
            </a:r>
            <a:endParaRPr lang="vi-VN" sz="2800" b="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01178" y="123825"/>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
        <p:nvSpPr>
          <p:cNvPr id="19" name="TextBox 18"/>
          <p:cNvSpPr txBox="1"/>
          <p:nvPr/>
        </p:nvSpPr>
        <p:spPr>
          <a:xfrm>
            <a:off x="5040259" y="4419600"/>
            <a:ext cx="4330753" cy="523220"/>
          </a:xfrm>
          <a:prstGeom prst="rect">
            <a:avLst/>
          </a:prstGeom>
          <a:noFill/>
        </p:spPr>
        <p:txBody>
          <a:bodyPr wrap="square" rtlCol="0">
            <a:spAutoFit/>
          </a:bodyPr>
          <a:lstStyle/>
          <a:p>
            <a:r>
              <a:rPr lang="vi-VN" sz="2800" b="1" smtClean="0">
                <a:latin typeface="Arial" pitchFamily="34" charset="0"/>
                <a:cs typeface="Arial" pitchFamily="34" charset="0"/>
              </a:rPr>
              <a:t>= </a:t>
            </a:r>
            <a:r>
              <a:rPr lang="vi-VN" sz="2800" b="1">
                <a:solidFill>
                  <a:srgbClr val="C00000"/>
                </a:solidFill>
                <a:latin typeface="Arial" pitchFamily="34" charset="0"/>
                <a:cs typeface="Arial" pitchFamily="34" charset="0"/>
              </a:rPr>
              <a:t>– 510° + </a:t>
            </a:r>
            <a:r>
              <a:rPr lang="vi-VN" sz="2800" b="1" smtClean="0">
                <a:solidFill>
                  <a:srgbClr val="C00000"/>
                </a:solidFill>
                <a:latin typeface="Arial" pitchFamily="34" charset="0"/>
                <a:cs typeface="Arial" pitchFamily="34" charset="0"/>
              </a:rPr>
              <a:t>k360°</a:t>
            </a:r>
            <a:endParaRPr lang="vi-VN" sz="28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66430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8139" y="685800"/>
            <a:ext cx="67006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Đơn vị đo góc và cung tròn.</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303212" y="1176169"/>
                <a:ext cx="11449051" cy="69358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Đơn vị </a:t>
                </a:r>
                <a:r>
                  <a:rPr lang="en-US" sz="2600" b="1" smtClean="0">
                    <a:solidFill>
                      <a:srgbClr val="C00000"/>
                    </a:solidFill>
                    <a:latin typeface="Arial" pitchFamily="34" charset="0"/>
                    <a:cs typeface="Arial" pitchFamily="34" charset="0"/>
                  </a:rPr>
                  <a:t>độ</a:t>
                </a:r>
                <a:r>
                  <a:rPr lang="en-US" sz="2600" b="1" smtClean="0">
                    <a:latin typeface="Arial" pitchFamily="34" charset="0"/>
                    <a:cs typeface="Arial" pitchFamily="34" charset="0"/>
                  </a:rPr>
                  <a:t> : Để đo góc ta dùng đơn vị độ. Góc </a:t>
                </a:r>
                <a:r>
                  <a:rPr lang="en-US" sz="2600" b="1" smtClean="0">
                    <a:solidFill>
                      <a:srgbClr val="C00000"/>
                    </a:solidFill>
                    <a:latin typeface="Arial" pitchFamily="34" charset="0"/>
                    <a:cs typeface="Arial" pitchFamily="34" charset="0"/>
                  </a:rPr>
                  <a:t>1</a:t>
                </a:r>
                <a:r>
                  <a:rPr lang="en-US" sz="2600" b="1" baseline="30000" smtClean="0">
                    <a:solidFill>
                      <a:srgbClr val="C00000"/>
                    </a:solidFill>
                    <a:latin typeface="Arial" pitchFamily="34" charset="0"/>
                    <a:cs typeface="Arial" pitchFamily="34" charset="0"/>
                  </a:rPr>
                  <a:t>0</a:t>
                </a:r>
                <a:r>
                  <a:rPr lang="en-US" sz="2600" b="1" smtClean="0">
                    <a:solidFill>
                      <a:srgbClr val="C00000"/>
                    </a:solidFill>
                    <a:latin typeface="Arial" pitchFamily="34" charset="0"/>
                    <a:cs typeface="Arial" pitchFamily="34" charset="0"/>
                  </a:rPr>
                  <a:t> bằng </a:t>
                </a:r>
                <a14:m>
                  <m:oMath xmlns:m="http://schemas.openxmlformats.org/officeDocument/2006/math">
                    <m:f>
                      <m:fPr>
                        <m:ctrlPr>
                          <a:rPr lang="en-US" sz="2600" b="1" i="1" smtClean="0">
                            <a:solidFill>
                              <a:srgbClr val="C00000"/>
                            </a:solidFill>
                            <a:latin typeface="Cambria Math"/>
                            <a:cs typeface="Arial" pitchFamily="34" charset="0"/>
                          </a:rPr>
                        </m:ctrlPr>
                      </m:fPr>
                      <m:num>
                        <m:r>
                          <a:rPr lang="en-US" sz="2600" b="1" i="1" smtClean="0">
                            <a:solidFill>
                              <a:srgbClr val="C00000"/>
                            </a:solidFill>
                            <a:latin typeface="Cambria Math"/>
                            <a:cs typeface="Arial" pitchFamily="34" charset="0"/>
                          </a:rPr>
                          <m:t>𝟏</m:t>
                        </m:r>
                      </m:num>
                      <m:den>
                        <m:r>
                          <a:rPr lang="en-US" sz="2600" b="1" i="1" smtClean="0">
                            <a:solidFill>
                              <a:srgbClr val="C00000"/>
                            </a:solidFill>
                            <a:latin typeface="Cambria Math"/>
                            <a:cs typeface="Arial" pitchFamily="34" charset="0"/>
                          </a:rPr>
                          <m:t>𝟏𝟖𝟎</m:t>
                        </m:r>
                      </m:den>
                    </m:f>
                  </m:oMath>
                </a14:m>
                <a:r>
                  <a:rPr lang="en-US" sz="2600" b="1" smtClean="0">
                    <a:latin typeface="Arial" pitchFamily="34" charset="0"/>
                    <a:cs typeface="Arial" pitchFamily="34" charset="0"/>
                  </a:rPr>
                  <a:t> góc bẹt </a:t>
                </a:r>
                <a:endParaRPr lang="vi-VN" sz="26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3212" y="1176169"/>
                <a:ext cx="11449051" cy="693588"/>
              </a:xfrm>
              <a:prstGeom prst="rect">
                <a:avLst/>
              </a:prstGeom>
              <a:blipFill rotWithShape="1">
                <a:blip r:embed="rId4"/>
                <a:stretch>
                  <a:fillRect l="-852" b="-3509"/>
                </a:stretch>
              </a:blipFill>
            </p:spPr>
            <p:txBody>
              <a:bodyPr/>
              <a:lstStyle/>
              <a:p>
                <a:r>
                  <a:rPr lang="en-US">
                    <a:noFill/>
                  </a:rPr>
                  <a:t> </a:t>
                </a:r>
              </a:p>
            </p:txBody>
          </p:sp>
        </mc:Fallback>
      </mc:AlternateContent>
      <p:sp>
        <p:nvSpPr>
          <p:cNvPr id="22" name="TextBox 21"/>
          <p:cNvSpPr txBox="1"/>
          <p:nvPr/>
        </p:nvSpPr>
        <p:spPr>
          <a:xfrm>
            <a:off x="303212" y="1869757"/>
            <a:ext cx="1144905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Đơn vị độ được chia thành những đơn vị nhỏ hơn: 1</a:t>
            </a:r>
            <a:r>
              <a:rPr lang="en-US" sz="2600" b="1" baseline="30000" smtClean="0">
                <a:latin typeface="Arial" pitchFamily="34" charset="0"/>
                <a:cs typeface="Arial" pitchFamily="34" charset="0"/>
              </a:rPr>
              <a:t>0</a:t>
            </a:r>
            <a:r>
              <a:rPr lang="en-US" sz="2600" b="1">
                <a:latin typeface="Arial" pitchFamily="34" charset="0"/>
                <a:cs typeface="Arial" pitchFamily="34" charset="0"/>
              </a:rPr>
              <a:t> </a:t>
            </a:r>
            <a:r>
              <a:rPr lang="en-US" sz="2600" b="1" smtClean="0">
                <a:latin typeface="Arial" pitchFamily="34" charset="0"/>
                <a:cs typeface="Arial" pitchFamily="34" charset="0"/>
              </a:rPr>
              <a:t>= 60’ , 1’ = 60”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739774" y="2438400"/>
                <a:ext cx="8326438" cy="2506392"/>
              </a:xfrm>
              <a:prstGeom prst="rect">
                <a:avLst/>
              </a:prstGeom>
              <a:noFill/>
            </p:spPr>
            <p:txBody>
              <a:bodyPr wrap="square" rtlCol="0">
                <a:spAutoFit/>
              </a:bodyPr>
              <a:lstStyle/>
              <a:p>
                <a:pPr algn="just"/>
                <a:r>
                  <a:rPr lang="en-US" sz="2600" b="1" smtClean="0">
                    <a:latin typeface="Arial" pitchFamily="34" charset="0"/>
                    <a:cs typeface="Arial" pitchFamily="34" charset="0"/>
                  </a:rPr>
                  <a:t>Đơn vị </a:t>
                </a:r>
                <a:r>
                  <a:rPr lang="en-US" sz="2600" b="1" smtClean="0">
                    <a:solidFill>
                      <a:srgbClr val="C00000"/>
                    </a:solidFill>
                    <a:latin typeface="Arial" pitchFamily="34" charset="0"/>
                    <a:cs typeface="Arial" pitchFamily="34" charset="0"/>
                  </a:rPr>
                  <a:t>radian</a:t>
                </a:r>
                <a:r>
                  <a:rPr lang="en-US" sz="2600" b="1" smtClean="0">
                    <a:latin typeface="Arial" pitchFamily="34" charset="0"/>
                    <a:cs typeface="Arial" pitchFamily="34" charset="0"/>
                  </a:rPr>
                  <a:t> : Cho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(O) tâm O, bán kính R và một cung AB trên (O) </a:t>
                </a:r>
              </a:p>
              <a:p>
                <a:pPr algn="just"/>
                <a:r>
                  <a:rPr lang="en-US" sz="2600" b="1" smtClean="0">
                    <a:latin typeface="Arial" pitchFamily="34" charset="0"/>
                    <a:cs typeface="Arial" pitchFamily="34" charset="0"/>
                  </a:rPr>
                  <a:t>Ta nói cung tròn AB có số đo bằng 1 radian nếu độ dài của nó đúng bằng bán kính R. Khi đó ta cũng nói rằng góc AOB có số đo bằng 1 radian và viết </a:t>
                </a:r>
                <a14:m>
                  <m:oMath xmlns:m="http://schemas.openxmlformats.org/officeDocument/2006/math">
                    <m:acc>
                      <m:accPr>
                        <m:chr m:val="̂"/>
                        <m:ctrlPr>
                          <a:rPr lang="en-US" sz="2600" b="1" i="1" smtClean="0">
                            <a:solidFill>
                              <a:srgbClr val="C00000"/>
                            </a:solidFill>
                            <a:latin typeface="Cambria Math"/>
                            <a:cs typeface="Arial" pitchFamily="34" charset="0"/>
                          </a:rPr>
                        </m:ctrlPr>
                      </m:accPr>
                      <m:e>
                        <m:r>
                          <a:rPr lang="en-US" sz="2600" b="1" i="1" smtClean="0">
                            <a:solidFill>
                              <a:srgbClr val="C00000"/>
                            </a:solidFill>
                            <a:latin typeface="Cambria Math"/>
                            <a:cs typeface="Arial" pitchFamily="34" charset="0"/>
                          </a:rPr>
                          <m:t>𝑨𝑶𝑩</m:t>
                        </m:r>
                      </m:e>
                    </m:acc>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𝟏</m:t>
                    </m:r>
                    <m:r>
                      <a:rPr lang="en-US" sz="2600" b="1" i="1" smtClean="0">
                        <a:solidFill>
                          <a:srgbClr val="C00000"/>
                        </a:solidFill>
                        <a:latin typeface="Cambria Math"/>
                        <a:cs typeface="Arial" pitchFamily="34" charset="0"/>
                      </a:rPr>
                      <m:t> </m:t>
                    </m:r>
                    <m:r>
                      <a:rPr lang="en-US" sz="2600" b="1" i="1" smtClean="0">
                        <a:solidFill>
                          <a:srgbClr val="C00000"/>
                        </a:solidFill>
                        <a:latin typeface="Cambria Math"/>
                        <a:cs typeface="Arial" pitchFamily="34" charset="0"/>
                      </a:rPr>
                      <m:t>𝒓𝒂𝒅</m:t>
                    </m:r>
                  </m:oMath>
                </a14:m>
                <a:endParaRPr lang="vi-VN" sz="2600" b="1">
                  <a:solidFill>
                    <a:srgbClr val="C00000"/>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39774" y="2438400"/>
                <a:ext cx="8326438" cy="2506392"/>
              </a:xfrm>
              <a:prstGeom prst="rect">
                <a:avLst/>
              </a:prstGeom>
              <a:blipFill rotWithShape="1">
                <a:blip r:embed="rId5"/>
                <a:stretch>
                  <a:fillRect l="-1245" t="-2190" r="-1391"/>
                </a:stretch>
              </a:blipFill>
            </p:spPr>
            <p:txBody>
              <a:bodyPr/>
              <a:lstStyle/>
              <a:p>
                <a:r>
                  <a:rPr lang="en-US">
                    <a:noFill/>
                  </a:rPr>
                  <a:t> </a:t>
                </a:r>
              </a:p>
            </p:txBody>
          </p:sp>
        </mc:Fallback>
      </mc:AlternateContent>
      <p:grpSp>
        <p:nvGrpSpPr>
          <p:cNvPr id="7" name="Group 6"/>
          <p:cNvGrpSpPr/>
          <p:nvPr/>
        </p:nvGrpSpPr>
        <p:grpSpPr>
          <a:xfrm>
            <a:off x="9371012" y="2362200"/>
            <a:ext cx="2138773" cy="2539795"/>
            <a:chOff x="9523412" y="2624796"/>
            <a:chExt cx="2138773" cy="2539795"/>
          </a:xfrm>
        </p:grpSpPr>
        <p:pic>
          <p:nvPicPr>
            <p:cNvPr id="286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3412" y="2624796"/>
              <a:ext cx="21240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501165">
              <a:off x="10699366" y="2892445"/>
              <a:ext cx="962819" cy="369332"/>
            </a:xfrm>
            <a:prstGeom prst="rect">
              <a:avLst/>
            </a:prstGeom>
            <a:noFill/>
          </p:spPr>
          <p:txBody>
            <a:bodyPr wrap="square" rtlCol="0">
              <a:spAutoFit/>
            </a:bodyPr>
            <a:lstStyle/>
            <a:p>
              <a:r>
                <a:rPr lang="en-US" sz="1800" b="1" smtClean="0">
                  <a:latin typeface="Arial" pitchFamily="34" charset="0"/>
                  <a:cs typeface="Arial" pitchFamily="34" charset="0"/>
                </a:rPr>
                <a:t>1 rad</a:t>
              </a:r>
              <a:endParaRPr lang="en-US" sz="1800" b="1">
                <a:latin typeface="Arial" pitchFamily="34" charset="0"/>
                <a:cs typeface="Arial" pitchFamily="34" charset="0"/>
              </a:endParaRPr>
            </a:p>
          </p:txBody>
        </p:sp>
        <p:sp>
          <p:nvSpPr>
            <p:cNvPr id="29" name="TextBox 28"/>
            <p:cNvSpPr txBox="1"/>
            <p:nvPr/>
          </p:nvSpPr>
          <p:spPr>
            <a:xfrm>
              <a:off x="9828212" y="4826037"/>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1.6</a:t>
              </a:r>
              <a:endParaRPr lang="vi-VN" sz="1600" b="1" i="1">
                <a:solidFill>
                  <a:srgbClr val="C00000"/>
                </a:solidFill>
                <a:latin typeface="Arial" pitchFamily="34" charset="0"/>
                <a:cs typeface="Arial" pitchFamily="34" charset="0"/>
              </a:endParaRPr>
            </a:p>
          </p:txBody>
        </p:sp>
      </p:grpSp>
      <p:sp>
        <p:nvSpPr>
          <p:cNvPr id="41" name="AutoShape 4"/>
          <p:cNvSpPr>
            <a:spLocks noChangeArrowheads="1"/>
          </p:cNvSpPr>
          <p:nvPr/>
        </p:nvSpPr>
        <p:spPr bwMode="gray">
          <a:xfrm>
            <a:off x="401178" y="95250"/>
            <a:ext cx="6145901"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535176" y="5080397"/>
            <a:ext cx="11102964" cy="1689338"/>
            <a:chOff x="768540" y="5029200"/>
            <a:chExt cx="11102964" cy="1689338"/>
          </a:xfrm>
        </p:grpSpPr>
        <p:grpSp>
          <p:nvGrpSpPr>
            <p:cNvPr id="9" name="Group 8"/>
            <p:cNvGrpSpPr/>
            <p:nvPr/>
          </p:nvGrpSpPr>
          <p:grpSpPr>
            <a:xfrm>
              <a:off x="768540" y="5029200"/>
              <a:ext cx="11007535" cy="1524000"/>
              <a:chOff x="844739" y="5105400"/>
              <a:chExt cx="11007535" cy="1524000"/>
            </a:xfrm>
          </p:grpSpPr>
          <p:sp>
            <p:nvSpPr>
              <p:cNvPr id="40" name="Rounded Rectangle 39"/>
              <p:cNvSpPr/>
              <p:nvPr/>
            </p:nvSpPr>
            <p:spPr>
              <a:xfrm>
                <a:off x="2503943" y="5105400"/>
                <a:ext cx="9348331" cy="1524000"/>
              </a:xfrm>
              <a:prstGeom prst="roundRect">
                <a:avLst>
                  <a:gd name="adj" fmla="val 9218"/>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TextBox 32"/>
              <p:cNvSpPr txBox="1"/>
              <p:nvPr/>
            </p:nvSpPr>
            <p:spPr>
              <a:xfrm>
                <a:off x="2665412" y="5166757"/>
                <a:ext cx="5236704"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Quan hệ giữa độ và radian :</a:t>
                </a:r>
                <a:endParaRPr lang="en-US" sz="2600" b="1" i="1">
                  <a:latin typeface="Arial" pitchFamily="34" charset="0"/>
                  <a:cs typeface="Arial" pitchFamily="34" charset="0"/>
                </a:endParaRPr>
              </a:p>
            </p:txBody>
          </p:sp>
          <p:pic>
            <p:nvPicPr>
              <p:cNvPr id="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9" y="5195652"/>
                <a:ext cx="1528840" cy="85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
              <p:cNvGraphicFramePr>
                <a:graphicFrameLocks noChangeAspect="1"/>
              </p:cNvGraphicFramePr>
              <p:nvPr>
                <p:extLst>
                  <p:ext uri="{D42A27DB-BD31-4B8C-83A1-F6EECF244321}">
                    <p14:modId xmlns:p14="http://schemas.microsoft.com/office/powerpoint/2010/main" val="976327775"/>
                  </p:ext>
                </p:extLst>
              </p:nvPr>
            </p:nvGraphicFramePr>
            <p:xfrm>
              <a:off x="4340789" y="5625422"/>
              <a:ext cx="1885950" cy="928687"/>
            </p:xfrm>
            <a:graphic>
              <a:graphicData uri="http://schemas.openxmlformats.org/presentationml/2006/ole">
                <mc:AlternateContent xmlns:mc="http://schemas.openxmlformats.org/markup-compatibility/2006">
                  <mc:Choice xmlns:v="urn:schemas-microsoft-com:vml" Requires="v">
                    <p:oleObj spid="_x0000_s28901" name="Equation" r:id="rId8" imgW="799920" imgH="393480" progId="Equation.DSMT4">
                      <p:embed/>
                    </p:oleObj>
                  </mc:Choice>
                  <mc:Fallback>
                    <p:oleObj name="Equation" r:id="rId8" imgW="799920" imgH="393480" progId="Equation.DSMT4">
                      <p:embed/>
                      <p:pic>
                        <p:nvPicPr>
                          <p:cNvPr id="0" name="Object 1"/>
                          <p:cNvPicPr>
                            <a:picLocks noChangeAspect="1" noChangeArrowheads="1"/>
                          </p:cNvPicPr>
                          <p:nvPr/>
                        </p:nvPicPr>
                        <p:blipFill>
                          <a:blip r:embed="rId9"/>
                          <a:srcRect/>
                          <a:stretch>
                            <a:fillRect/>
                          </a:stretch>
                        </p:blipFill>
                        <p:spPr bwMode="auto">
                          <a:xfrm>
                            <a:off x="4340789" y="5625422"/>
                            <a:ext cx="18859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697835168"/>
                  </p:ext>
                </p:extLst>
              </p:nvPr>
            </p:nvGraphicFramePr>
            <p:xfrm>
              <a:off x="6570997" y="5493615"/>
              <a:ext cx="2662238" cy="1108075"/>
            </p:xfrm>
            <a:graphic>
              <a:graphicData uri="http://schemas.openxmlformats.org/presentationml/2006/ole">
                <mc:AlternateContent xmlns:mc="http://schemas.openxmlformats.org/markup-compatibility/2006">
                  <mc:Choice xmlns:v="urn:schemas-microsoft-com:vml" Requires="v">
                    <p:oleObj spid="_x0000_s28902" name="Equation" r:id="rId10" imgW="1130040" imgH="469800" progId="Equation.DSMT4">
                      <p:embed/>
                    </p:oleObj>
                  </mc:Choice>
                  <mc:Fallback>
                    <p:oleObj name="Equation" r:id="rId10" imgW="1130040" imgH="469800" progId="Equation.DSMT4">
                      <p:embed/>
                      <p:pic>
                        <p:nvPicPr>
                          <p:cNvPr id="0" name=""/>
                          <p:cNvPicPr>
                            <a:picLocks noChangeAspect="1" noChangeArrowheads="1"/>
                          </p:cNvPicPr>
                          <p:nvPr/>
                        </p:nvPicPr>
                        <p:blipFill>
                          <a:blip r:embed="rId11"/>
                          <a:srcRect/>
                          <a:stretch>
                            <a:fillRect/>
                          </a:stretch>
                        </p:blipFill>
                        <p:spPr bwMode="auto">
                          <a:xfrm>
                            <a:off x="6570997" y="5493615"/>
                            <a:ext cx="266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576103" y="5336778"/>
              <a:ext cx="1295401" cy="1381760"/>
            </a:xfrm>
            <a:prstGeom prst="rect">
              <a:avLst/>
            </a:prstGeom>
          </p:spPr>
        </p:pic>
      </p:grpSp>
    </p:spTree>
    <p:extLst>
      <p:ext uri="{BB962C8B-B14F-4D97-AF65-F5344CB8AC3E}">
        <p14:creationId xmlns:p14="http://schemas.microsoft.com/office/powerpoint/2010/main" val="123975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0812" y="685800"/>
            <a:ext cx="11782531" cy="1459876"/>
            <a:chOff x="150812" y="685800"/>
            <a:chExt cx="11782531" cy="1459876"/>
          </a:xfrm>
        </p:grpSpPr>
        <p:sp>
          <p:nvSpPr>
            <p:cNvPr id="19" name="Rounded Rectangle 18"/>
            <p:cNvSpPr/>
            <p:nvPr/>
          </p:nvSpPr>
          <p:spPr>
            <a:xfrm>
              <a:off x="1827212" y="730686"/>
              <a:ext cx="9822585" cy="1230906"/>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055812" y="816411"/>
                  <a:ext cx="9220200" cy="1107012"/>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Đổi từ độ sang radian các số đo sau : 45</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150</a:t>
                  </a:r>
                  <a:r>
                    <a:rPr lang="en-US" sz="2600" b="1" baseline="30000" smtClean="0">
                      <a:latin typeface="Arial" pitchFamily="34" charset="0"/>
                      <a:cs typeface="Arial" pitchFamily="34" charset="0"/>
                    </a:rPr>
                    <a:t>0</a:t>
                  </a:r>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Đổi từ radian sang độ các số đo sau :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𝟑</m:t>
                          </m:r>
                        </m:den>
                      </m:f>
                    </m:oMath>
                  </a14:m>
                  <a:r>
                    <a:rPr lang="en-US" sz="2600" b="1" smtClean="0">
                      <a:latin typeface="Arial" pitchFamily="34" charset="0"/>
                      <a:cs typeface="Arial" pitchFamily="34" charset="0"/>
                    </a:rPr>
                    <a:t> ; </a:t>
                  </a:r>
                  <a14:m>
                    <m:oMath xmlns:m="http://schemas.openxmlformats.org/officeDocument/2006/math">
                      <m:f>
                        <m:fPr>
                          <m:ctrlPr>
                            <a:rPr lang="en-US" sz="2600" b="1" i="1">
                              <a:latin typeface="Cambria Math"/>
                              <a:cs typeface="Arial" pitchFamily="34" charset="0"/>
                            </a:rPr>
                          </m:ctrlPr>
                        </m:fPr>
                        <m:num>
                          <m:r>
                            <a:rPr lang="en-US" sz="2600" b="1" i="1" smtClean="0">
                              <a:latin typeface="Cambria Math"/>
                              <a:cs typeface="Arial" pitchFamily="34" charset="0"/>
                            </a:rPr>
                            <m:t>𝟓</m:t>
                          </m:r>
                          <m:r>
                            <a:rPr lang="en-US" sz="2600" b="1" i="1">
                              <a:latin typeface="Cambria Math"/>
                              <a:ea typeface="Cambria Math"/>
                              <a:cs typeface="Arial" pitchFamily="34" charset="0"/>
                            </a:rPr>
                            <m:t>𝝅</m:t>
                          </m:r>
                        </m:num>
                        <m:den>
                          <m:r>
                            <a:rPr lang="en-US" sz="2600" b="1" i="1" smtClean="0">
                              <a:latin typeface="Cambria Math"/>
                              <a:ea typeface="Cambria Math"/>
                              <a:cs typeface="Arial" pitchFamily="34" charset="0"/>
                            </a:rPr>
                            <m:t>𝟒</m:t>
                          </m:r>
                        </m:den>
                      </m:f>
                    </m:oMath>
                  </a14:m>
                  <a:r>
                    <a:rPr lang="en-US" sz="2600" b="1">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055812" y="816411"/>
                  <a:ext cx="9220200" cy="1107012"/>
                </a:xfrm>
                <a:prstGeom prst="rect">
                  <a:avLst/>
                </a:prstGeom>
                <a:blipFill rotWithShape="1">
                  <a:blip r:embed="rId5"/>
                  <a:stretch>
                    <a:fillRect l="-661" t="-3846" b="-2198"/>
                  </a:stretch>
                </a:blipFill>
              </p:spPr>
              <p:txBody>
                <a:bodyPr/>
                <a:lstStyle/>
                <a:p>
                  <a:r>
                    <a:rPr lang="en-US">
                      <a:noFill/>
                    </a:rPr>
                    <a:t> </a:t>
                  </a:r>
                </a:p>
              </p:txBody>
            </p:sp>
          </mc:Fallback>
        </mc:AlternateContent>
      </p:grpSp>
      <p:sp>
        <p:nvSpPr>
          <p:cNvPr id="25" name="TextBox 24"/>
          <p:cNvSpPr txBox="1"/>
          <p:nvPr/>
        </p:nvSpPr>
        <p:spPr>
          <a:xfrm>
            <a:off x="3064595" y="2743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340" y="213900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567100591"/>
              </p:ext>
            </p:extLst>
          </p:nvPr>
        </p:nvGraphicFramePr>
        <p:xfrm>
          <a:off x="4784725" y="2590800"/>
          <a:ext cx="2665189" cy="928326"/>
        </p:xfrm>
        <a:graphic>
          <a:graphicData uri="http://schemas.openxmlformats.org/presentationml/2006/ole">
            <mc:AlternateContent xmlns:mc="http://schemas.openxmlformats.org/markup-compatibility/2006">
              <mc:Choice xmlns:v="urn:schemas-microsoft-com:vml" Requires="v">
                <p:oleObj spid="_x0000_s30147" name="Equation" r:id="rId7" imgW="1130040" imgH="393480" progId="Equation.DSMT4">
                  <p:embed/>
                </p:oleObj>
              </mc:Choice>
              <mc:Fallback>
                <p:oleObj name="Equation" r:id="rId7" imgW="1130040" imgH="393480" progId="Equation.DSMT4">
                  <p:embed/>
                  <p:pic>
                    <p:nvPicPr>
                      <p:cNvPr id="0" name=""/>
                      <p:cNvPicPr/>
                      <p:nvPr/>
                    </p:nvPicPr>
                    <p:blipFill>
                      <a:blip r:embed="rId8"/>
                      <a:stretch>
                        <a:fillRect/>
                      </a:stretch>
                    </p:blipFill>
                    <p:spPr>
                      <a:xfrm>
                        <a:off x="4784725" y="2590800"/>
                        <a:ext cx="2665189" cy="928326"/>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4678336"/>
              </p:ext>
            </p:extLst>
          </p:nvPr>
        </p:nvGraphicFramePr>
        <p:xfrm>
          <a:off x="4784725" y="3505200"/>
          <a:ext cx="3114675" cy="928688"/>
        </p:xfrm>
        <a:graphic>
          <a:graphicData uri="http://schemas.openxmlformats.org/presentationml/2006/ole">
            <mc:AlternateContent xmlns:mc="http://schemas.openxmlformats.org/markup-compatibility/2006">
              <mc:Choice xmlns:v="urn:schemas-microsoft-com:vml" Requires="v">
                <p:oleObj spid="_x0000_s30148" name="Equation" r:id="rId9" imgW="1320480" imgH="393480" progId="Equation.DSMT4">
                  <p:embed/>
                </p:oleObj>
              </mc:Choice>
              <mc:Fallback>
                <p:oleObj name="Equation" r:id="rId9" imgW="1320480" imgH="393480" progId="Equation.DSMT4">
                  <p:embed/>
                  <p:pic>
                    <p:nvPicPr>
                      <p:cNvPr id="0" name=""/>
                      <p:cNvPicPr/>
                      <p:nvPr/>
                    </p:nvPicPr>
                    <p:blipFill>
                      <a:blip r:embed="rId10"/>
                      <a:stretch>
                        <a:fillRect/>
                      </a:stretch>
                    </p:blipFill>
                    <p:spPr>
                      <a:xfrm>
                        <a:off x="4784725" y="3505200"/>
                        <a:ext cx="3114675" cy="928688"/>
                      </a:xfrm>
                      <a:prstGeom prst="rect">
                        <a:avLst/>
                      </a:prstGeom>
                    </p:spPr>
                  </p:pic>
                </p:oleObj>
              </mc:Fallback>
            </mc:AlternateContent>
          </a:graphicData>
        </a:graphic>
      </p:graphicFrame>
      <p:sp>
        <p:nvSpPr>
          <p:cNvPr id="28" name="TextBox 27"/>
          <p:cNvSpPr txBox="1"/>
          <p:nvPr/>
        </p:nvSpPr>
        <p:spPr>
          <a:xfrm>
            <a:off x="3037608" y="47244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080223172"/>
              </p:ext>
            </p:extLst>
          </p:nvPr>
        </p:nvGraphicFramePr>
        <p:xfrm>
          <a:off x="4784725" y="4481513"/>
          <a:ext cx="3084512" cy="1108075"/>
        </p:xfrm>
        <a:graphic>
          <a:graphicData uri="http://schemas.openxmlformats.org/presentationml/2006/ole">
            <mc:AlternateContent xmlns:mc="http://schemas.openxmlformats.org/markup-compatibility/2006">
              <mc:Choice xmlns:v="urn:schemas-microsoft-com:vml" Requires="v">
                <p:oleObj spid="_x0000_s30149" name="Equation" r:id="rId11" imgW="1307880" imgH="469800" progId="Equation.DSMT4">
                  <p:embed/>
                </p:oleObj>
              </mc:Choice>
              <mc:Fallback>
                <p:oleObj name="Equation" r:id="rId11" imgW="1307880" imgH="469800" progId="Equation.DSMT4">
                  <p:embed/>
                  <p:pic>
                    <p:nvPicPr>
                      <p:cNvPr id="0" name=""/>
                      <p:cNvPicPr/>
                      <p:nvPr/>
                    </p:nvPicPr>
                    <p:blipFill>
                      <a:blip r:embed="rId12"/>
                      <a:stretch>
                        <a:fillRect/>
                      </a:stretch>
                    </p:blipFill>
                    <p:spPr>
                      <a:xfrm>
                        <a:off x="4784725" y="4481513"/>
                        <a:ext cx="3084512" cy="11080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049360335"/>
              </p:ext>
            </p:extLst>
          </p:nvPr>
        </p:nvGraphicFramePr>
        <p:xfrm>
          <a:off x="4784725" y="5653088"/>
          <a:ext cx="3595687" cy="1108075"/>
        </p:xfrm>
        <a:graphic>
          <a:graphicData uri="http://schemas.openxmlformats.org/presentationml/2006/ole">
            <mc:AlternateContent xmlns:mc="http://schemas.openxmlformats.org/markup-compatibility/2006">
              <mc:Choice xmlns:v="urn:schemas-microsoft-com:vml" Requires="v">
                <p:oleObj spid="_x0000_s30150" name="Equation" r:id="rId13" imgW="1523880" imgH="469800" progId="Equation.DSMT4">
                  <p:embed/>
                </p:oleObj>
              </mc:Choice>
              <mc:Fallback>
                <p:oleObj name="Equation" r:id="rId13" imgW="1523880" imgH="469800" progId="Equation.DSMT4">
                  <p:embed/>
                  <p:pic>
                    <p:nvPicPr>
                      <p:cNvPr id="0" name=""/>
                      <p:cNvPicPr/>
                      <p:nvPr/>
                    </p:nvPicPr>
                    <p:blipFill>
                      <a:blip r:embed="rId14"/>
                      <a:stretch>
                        <a:fillRect/>
                      </a:stretch>
                    </p:blipFill>
                    <p:spPr>
                      <a:xfrm>
                        <a:off x="4784725" y="5653088"/>
                        <a:ext cx="3595687" cy="1108075"/>
                      </a:xfrm>
                      <a:prstGeom prst="rect">
                        <a:avLst/>
                      </a:prstGeom>
                    </p:spPr>
                  </p:pic>
                </p:oleObj>
              </mc:Fallback>
            </mc:AlternateContent>
          </a:graphicData>
        </a:graphic>
      </p:graphicFrame>
      <p:sp>
        <p:nvSpPr>
          <p:cNvPr id="32" name="AutoShape 4"/>
          <p:cNvSpPr>
            <a:spLocks noChangeArrowheads="1"/>
          </p:cNvSpPr>
          <p:nvPr/>
        </p:nvSpPr>
        <p:spPr bwMode="gray">
          <a:xfrm>
            <a:off x="401178" y="95250"/>
            <a:ext cx="62647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83913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009033" y="2667000"/>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892" y="215451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982046" y="4648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pSp>
        <p:nvGrpSpPr>
          <p:cNvPr id="3" name="Group 2"/>
          <p:cNvGrpSpPr/>
          <p:nvPr/>
        </p:nvGrpSpPr>
        <p:grpSpPr>
          <a:xfrm>
            <a:off x="150812" y="685800"/>
            <a:ext cx="11782531" cy="1459876"/>
            <a:chOff x="150812" y="685800"/>
            <a:chExt cx="11782531" cy="1459876"/>
          </a:xfrm>
        </p:grpSpPr>
        <p:sp>
          <p:nvSpPr>
            <p:cNvPr id="23" name="Rounded Rectangle 22"/>
            <p:cNvSpPr/>
            <p:nvPr/>
          </p:nvSpPr>
          <p:spPr>
            <a:xfrm>
              <a:off x="2089842" y="735636"/>
              <a:ext cx="9735048"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8658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424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360612" y="914400"/>
                  <a:ext cx="8966776" cy="1107012"/>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Đổi từ độ sang radian các số đo sau :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- 450</a:t>
                  </a:r>
                  <a:r>
                    <a:rPr lang="en-US" sz="2600" b="1" baseline="30000" smtClean="0">
                      <a:latin typeface="Arial" pitchFamily="34" charset="0"/>
                      <a:cs typeface="Arial" pitchFamily="34" charset="0"/>
                    </a:rPr>
                    <a:t>0</a:t>
                  </a:r>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Đổi từ radian sang độ các số đo sau : </a:t>
                  </a:r>
                  <a14:m>
                    <m:oMath xmlns:m="http://schemas.openxmlformats.org/officeDocument/2006/math">
                      <m:r>
                        <a:rPr lang="en-US" sz="2600" b="1" i="1" smtClean="0">
                          <a:latin typeface="Cambria Math"/>
                          <a:cs typeface="Arial" pitchFamily="34" charset="0"/>
                        </a:rPr>
                        <m:t>𝟑</m:t>
                      </m:r>
                      <m:r>
                        <a:rPr lang="en-US" sz="2600" b="1" i="1" smtClean="0">
                          <a:latin typeface="Cambria Math"/>
                          <a:ea typeface="Cambria Math"/>
                          <a:cs typeface="Arial" pitchFamily="34" charset="0"/>
                        </a:rPr>
                        <m:t>𝝅</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m:t>
                      </m:r>
                    </m:oMath>
                  </a14:m>
                  <a:r>
                    <a:rPr lang="en-US" sz="2600" b="1" smtClean="0">
                      <a:latin typeface="Arial" pitchFamily="34" charset="0"/>
                      <a:cs typeface="Arial" pitchFamily="34" charset="0"/>
                    </a:rPr>
                    <a:t> </a:t>
                  </a:r>
                  <a14:m>
                    <m:oMath xmlns:m="http://schemas.openxmlformats.org/officeDocument/2006/math">
                      <m:f>
                        <m:fPr>
                          <m:ctrlPr>
                            <a:rPr lang="en-US" sz="2600" b="1" i="1">
                              <a:latin typeface="Cambria Math"/>
                              <a:cs typeface="Arial" pitchFamily="34" charset="0"/>
                            </a:rPr>
                          </m:ctrlPr>
                        </m:fPr>
                        <m:num>
                          <m:r>
                            <a:rPr lang="en-US" sz="2600" b="1" i="1" smtClean="0">
                              <a:latin typeface="Cambria Math"/>
                              <a:cs typeface="Arial" pitchFamily="34" charset="0"/>
                            </a:rPr>
                            <m:t>𝟏𝟏</m:t>
                          </m:r>
                          <m:r>
                            <a:rPr lang="en-US" sz="2600" b="1" i="1">
                              <a:latin typeface="Cambria Math"/>
                              <a:ea typeface="Cambria Math"/>
                              <a:cs typeface="Arial" pitchFamily="34" charset="0"/>
                            </a:rPr>
                            <m:t>𝝅</m:t>
                          </m:r>
                        </m:num>
                        <m:den>
                          <m:r>
                            <a:rPr lang="en-US" sz="2600" b="1" i="1" smtClean="0">
                              <a:latin typeface="Cambria Math"/>
                              <a:ea typeface="Cambria Math"/>
                              <a:cs typeface="Arial" pitchFamily="34" charset="0"/>
                            </a:rPr>
                            <m:t>𝟓</m:t>
                          </m:r>
                        </m:den>
                      </m:f>
                    </m:oMath>
                  </a14:m>
                  <a:r>
                    <a:rPr lang="en-US" sz="2600" b="1">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0612" y="914400"/>
                  <a:ext cx="8966776" cy="1107012"/>
                </a:xfrm>
                <a:prstGeom prst="rect">
                  <a:avLst/>
                </a:prstGeom>
                <a:blipFill rotWithShape="1">
                  <a:blip r:embed="rId7"/>
                  <a:stretch>
                    <a:fillRect l="-680" t="-3846" b="-1648"/>
                  </a:stretch>
                </a:blipFill>
              </p:spPr>
              <p:txBody>
                <a:bodyPr/>
                <a:lstStyle/>
                <a:p>
                  <a:r>
                    <a:rPr lang="en-US">
                      <a:noFill/>
                    </a:rPr>
                    <a:t> </a:t>
                  </a:r>
                </a:p>
              </p:txBody>
            </p:sp>
          </mc:Fallback>
        </mc:AlternateContent>
      </p:grpSp>
      <p:sp>
        <p:nvSpPr>
          <p:cNvPr id="24"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86776699"/>
              </p:ext>
            </p:extLst>
          </p:nvPr>
        </p:nvGraphicFramePr>
        <p:xfrm>
          <a:off x="4743450" y="2514600"/>
          <a:ext cx="2832100" cy="844550"/>
        </p:xfrm>
        <a:graphic>
          <a:graphicData uri="http://schemas.openxmlformats.org/presentationml/2006/ole">
            <mc:AlternateContent xmlns:mc="http://schemas.openxmlformats.org/markup-compatibility/2006">
              <mc:Choice xmlns:v="urn:schemas-microsoft-com:vml" Requires="v">
                <p:oleObj spid="_x0000_s58597" name="Equation" r:id="rId8" imgW="1320480" imgH="393480" progId="Equation.DSMT4">
                  <p:embed/>
                </p:oleObj>
              </mc:Choice>
              <mc:Fallback>
                <p:oleObj name="Equation" r:id="rId8" imgW="1320480" imgH="393480" progId="Equation.DSMT4">
                  <p:embed/>
                  <p:pic>
                    <p:nvPicPr>
                      <p:cNvPr id="0" name="Object 1"/>
                      <p:cNvPicPr>
                        <a:picLocks noChangeAspect="1" noChangeArrowheads="1"/>
                      </p:cNvPicPr>
                      <p:nvPr/>
                    </p:nvPicPr>
                    <p:blipFill>
                      <a:blip r:embed="rId9"/>
                      <a:srcRect/>
                      <a:stretch>
                        <a:fillRect/>
                      </a:stretch>
                    </p:blipFill>
                    <p:spPr bwMode="auto">
                      <a:xfrm>
                        <a:off x="4743450" y="2514600"/>
                        <a:ext cx="28321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6608178"/>
              </p:ext>
            </p:extLst>
          </p:nvPr>
        </p:nvGraphicFramePr>
        <p:xfrm>
          <a:off x="4591050" y="3429000"/>
          <a:ext cx="3484562" cy="844550"/>
        </p:xfrm>
        <a:graphic>
          <a:graphicData uri="http://schemas.openxmlformats.org/presentationml/2006/ole">
            <mc:AlternateContent xmlns:mc="http://schemas.openxmlformats.org/markup-compatibility/2006">
              <mc:Choice xmlns:v="urn:schemas-microsoft-com:vml" Requires="v">
                <p:oleObj spid="_x0000_s58598" name="Equation" r:id="rId10" imgW="1625400" imgH="393480" progId="Equation.DSMT4">
                  <p:embed/>
                </p:oleObj>
              </mc:Choice>
              <mc:Fallback>
                <p:oleObj name="Equation" r:id="rId10" imgW="1625400" imgH="393480" progId="Equation.DSMT4">
                  <p:embed/>
                  <p:pic>
                    <p:nvPicPr>
                      <p:cNvPr id="0" name=""/>
                      <p:cNvPicPr>
                        <a:picLocks noChangeAspect="1" noChangeArrowheads="1"/>
                      </p:cNvPicPr>
                      <p:nvPr/>
                    </p:nvPicPr>
                    <p:blipFill>
                      <a:blip r:embed="rId11"/>
                      <a:srcRect/>
                      <a:stretch>
                        <a:fillRect/>
                      </a:stretch>
                    </p:blipFill>
                    <p:spPr bwMode="auto">
                      <a:xfrm>
                        <a:off x="4591050" y="3429000"/>
                        <a:ext cx="34845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93294471"/>
              </p:ext>
            </p:extLst>
          </p:nvPr>
        </p:nvGraphicFramePr>
        <p:xfrm>
          <a:off x="4652962" y="4390389"/>
          <a:ext cx="3105150" cy="1008063"/>
        </p:xfrm>
        <a:graphic>
          <a:graphicData uri="http://schemas.openxmlformats.org/presentationml/2006/ole">
            <mc:AlternateContent xmlns:mc="http://schemas.openxmlformats.org/markup-compatibility/2006">
              <mc:Choice xmlns:v="urn:schemas-microsoft-com:vml" Requires="v">
                <p:oleObj spid="_x0000_s58599" name="Equation" r:id="rId12" imgW="1447560" imgH="469800" progId="Equation.DSMT4">
                  <p:embed/>
                </p:oleObj>
              </mc:Choice>
              <mc:Fallback>
                <p:oleObj name="Equation" r:id="rId12" imgW="1447560" imgH="469800" progId="Equation.DSMT4">
                  <p:embed/>
                  <p:pic>
                    <p:nvPicPr>
                      <p:cNvPr id="0" name=""/>
                      <p:cNvPicPr>
                        <a:picLocks noChangeAspect="1" noChangeArrowheads="1"/>
                      </p:cNvPicPr>
                      <p:nvPr/>
                    </p:nvPicPr>
                    <p:blipFill>
                      <a:blip r:embed="rId13"/>
                      <a:srcRect/>
                      <a:stretch>
                        <a:fillRect/>
                      </a:stretch>
                    </p:blipFill>
                    <p:spPr bwMode="auto">
                      <a:xfrm>
                        <a:off x="4652962" y="4390389"/>
                        <a:ext cx="3105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25383662"/>
              </p:ext>
            </p:extLst>
          </p:nvPr>
        </p:nvGraphicFramePr>
        <p:xfrm>
          <a:off x="3829050" y="5410200"/>
          <a:ext cx="4140200" cy="1008063"/>
        </p:xfrm>
        <a:graphic>
          <a:graphicData uri="http://schemas.openxmlformats.org/presentationml/2006/ole">
            <mc:AlternateContent xmlns:mc="http://schemas.openxmlformats.org/markup-compatibility/2006">
              <mc:Choice xmlns:v="urn:schemas-microsoft-com:vml" Requires="v">
                <p:oleObj spid="_x0000_s58600" name="Equation" r:id="rId14" imgW="1930320" imgH="469800" progId="Equation.DSMT4">
                  <p:embed/>
                </p:oleObj>
              </mc:Choice>
              <mc:Fallback>
                <p:oleObj name="Equation" r:id="rId14" imgW="1930320" imgH="469800" progId="Equation.DSMT4">
                  <p:embed/>
                  <p:pic>
                    <p:nvPicPr>
                      <p:cNvPr id="0" name=""/>
                      <p:cNvPicPr>
                        <a:picLocks noChangeAspect="1" noChangeArrowheads="1"/>
                      </p:cNvPicPr>
                      <p:nvPr/>
                    </p:nvPicPr>
                    <p:blipFill>
                      <a:blip r:embed="rId15"/>
                      <a:srcRect/>
                      <a:stretch>
                        <a:fillRect/>
                      </a:stretch>
                    </p:blipFill>
                    <p:spPr bwMode="auto">
                      <a:xfrm>
                        <a:off x="3829050" y="5410200"/>
                        <a:ext cx="4140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0527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03212" y="647343"/>
            <a:ext cx="8229600" cy="3391257"/>
            <a:chOff x="303212" y="802154"/>
            <a:chExt cx="8229600" cy="3391257"/>
          </a:xfrm>
        </p:grpSpPr>
        <p:sp>
          <p:nvSpPr>
            <p:cNvPr id="3" name="Rounded Rectangle 2"/>
            <p:cNvSpPr/>
            <p:nvPr/>
          </p:nvSpPr>
          <p:spPr>
            <a:xfrm>
              <a:off x="303212" y="802154"/>
              <a:ext cx="8229600" cy="33912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8077200" cy="3293209"/>
            </a:xfrm>
            <a:prstGeom prst="rect">
              <a:avLst/>
            </a:prstGeom>
            <a:noFill/>
          </p:spPr>
          <p:txBody>
            <a:bodyPr wrap="square" rtlCol="0">
              <a:spAutoFit/>
            </a:bodyPr>
            <a:lstStyle/>
            <a:p>
              <a:pPr algn="just"/>
              <a:r>
                <a:rPr lang="en-US" sz="2600" b="1" smtClean="0">
                  <a:latin typeface="Arial" pitchFamily="34" charset="0"/>
                  <a:cs typeface="Arial" pitchFamily="34" charset="0"/>
                </a:rPr>
                <a:t>Trạm vũ trụ Quốc tế ISS nằm trong quỹ đạo tròn cách bề mặt Trái đất khoảng 400Km (H1.1) Nếu trạm mặt đất theo dõi được trạm vũ trụ ISS khi nó nằm trong góc 45</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ở tâm của quỹ đạo tròn phía trên ăng – ten theo dõi thì trạm vũ trụ ISS đã di chuyển được bao nhiêu kilomet trong khi nó đang được trạm mặt đất theo dõi? Giả sử bán kính của Trái Đất là 6400Km .</a:t>
              </a:r>
              <a:endParaRPr lang="vi-VN" sz="2600" b="1">
                <a:latin typeface="Arial" pitchFamily="34" charset="0"/>
                <a:cs typeface="Arial" pitchFamily="34" charset="0"/>
              </a:endParaRPr>
            </a:p>
          </p:txBody>
        </p:sp>
      </p:grpSp>
      <p:grpSp>
        <p:nvGrpSpPr>
          <p:cNvPr id="9" name="Group 8"/>
          <p:cNvGrpSpPr/>
          <p:nvPr/>
        </p:nvGrpSpPr>
        <p:grpSpPr>
          <a:xfrm>
            <a:off x="8987976" y="6749"/>
            <a:ext cx="2821436" cy="4500748"/>
            <a:chOff x="8647112" y="6749"/>
            <a:chExt cx="2821436" cy="4500748"/>
          </a:xfrm>
        </p:grpSpPr>
        <p:sp>
          <p:nvSpPr>
            <p:cNvPr id="14" name="TextBox 13"/>
            <p:cNvSpPr txBox="1"/>
            <p:nvPr/>
          </p:nvSpPr>
          <p:spPr>
            <a:xfrm>
              <a:off x="9528606" y="4168943"/>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1.1</a:t>
              </a:r>
              <a:endParaRPr lang="vi-VN" sz="1600" b="1" i="1">
                <a:solidFill>
                  <a:srgbClr val="C00000"/>
                </a:solidFill>
                <a:latin typeface="Arial" pitchFamily="34" charset="0"/>
                <a:cs typeface="Arial" pitchFamily="34" charset="0"/>
              </a:endParaRPr>
            </a:p>
          </p:txBody>
        </p:sp>
        <p:pic>
          <p:nvPicPr>
            <p:cNvPr id="3174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l="21896" t="20261" r="21269" b="22549"/>
            <a:stretch/>
          </p:blipFill>
          <p:spPr bwMode="auto">
            <a:xfrm>
              <a:off x="8707074" y="1283435"/>
              <a:ext cx="2738109" cy="27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0076128" y="2661017"/>
              <a:ext cx="1280160" cy="1"/>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9817">
              <a:off x="9222604" y="231517"/>
              <a:ext cx="1529354" cy="10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8647112" y="1219200"/>
              <a:ext cx="2819400" cy="2819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10076128" y="128343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391599" y="126251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215881" y="2652295"/>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6400 Km</a:t>
              </a:r>
              <a:endParaRPr lang="vi-VN" sz="1600" b="1" i="1">
                <a:solidFill>
                  <a:schemeClr val="bg1"/>
                </a:solidFill>
                <a:latin typeface="Arial" pitchFamily="34" charset="0"/>
                <a:cs typeface="Arial" pitchFamily="34" charset="0"/>
              </a:endParaRPr>
            </a:p>
          </p:txBody>
        </p:sp>
        <p:sp>
          <p:nvSpPr>
            <p:cNvPr id="25" name="TextBox 24"/>
            <p:cNvSpPr txBox="1"/>
            <p:nvPr/>
          </p:nvSpPr>
          <p:spPr>
            <a:xfrm>
              <a:off x="9489945" y="1337846"/>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400 Km</a:t>
              </a:r>
              <a:endParaRPr lang="vi-VN" sz="1600" b="1" i="1">
                <a:solidFill>
                  <a:schemeClr val="bg1"/>
                </a:solidFill>
                <a:latin typeface="Arial" pitchFamily="34" charset="0"/>
                <a:cs typeface="Arial" pitchFamily="34" charset="0"/>
              </a:endParaRPr>
            </a:p>
          </p:txBody>
        </p:sp>
        <p:sp>
          <p:nvSpPr>
            <p:cNvPr id="26" name="TextBox 25"/>
            <p:cNvSpPr txBox="1"/>
            <p:nvPr/>
          </p:nvSpPr>
          <p:spPr>
            <a:xfrm>
              <a:off x="9811479" y="1947446"/>
              <a:ext cx="626333" cy="338554"/>
            </a:xfrm>
            <a:prstGeom prst="rect">
              <a:avLst/>
            </a:prstGeom>
            <a:noFill/>
          </p:spPr>
          <p:txBody>
            <a:bodyPr wrap="square" rtlCol="0">
              <a:spAutoFit/>
            </a:bodyPr>
            <a:lstStyle/>
            <a:p>
              <a:pPr algn="ctr"/>
              <a:r>
                <a:rPr lang="en-US" sz="1600" b="1" i="1" smtClean="0">
                  <a:latin typeface="Arial" pitchFamily="34" charset="0"/>
                  <a:cs typeface="Arial" pitchFamily="34" charset="0"/>
                </a:rPr>
                <a:t>45</a:t>
              </a:r>
              <a:r>
                <a:rPr lang="en-US" sz="1600" b="1" i="1" baseline="30000" smtClean="0">
                  <a:latin typeface="Arial" pitchFamily="34" charset="0"/>
                  <a:cs typeface="Arial" pitchFamily="34" charset="0"/>
                </a:rPr>
                <a:t>0</a:t>
              </a:r>
              <a:endParaRPr lang="vi-VN" sz="1600" b="1" i="1">
                <a:latin typeface="Arial" pitchFamily="34" charset="0"/>
                <a:cs typeface="Arial" pitchFamily="34" charset="0"/>
              </a:endParaRPr>
            </a:p>
          </p:txBody>
        </p:sp>
        <p:sp>
          <p:nvSpPr>
            <p:cNvPr id="27" name="TextBox 26"/>
            <p:cNvSpPr txBox="1"/>
            <p:nvPr/>
          </p:nvSpPr>
          <p:spPr>
            <a:xfrm>
              <a:off x="10599872" y="707590"/>
              <a:ext cx="752340"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ISS</a:t>
              </a:r>
              <a:endParaRPr lang="vi-VN" sz="1600" b="1" i="1">
                <a:solidFill>
                  <a:srgbClr val="C00000"/>
                </a:solidFill>
                <a:latin typeface="Arial" pitchFamily="34" charset="0"/>
                <a:cs typeface="Arial" pitchFamily="34" charset="0"/>
              </a:endParaRPr>
            </a:p>
          </p:txBody>
        </p:sp>
      </p:grpSp>
      <p:grpSp>
        <p:nvGrpSpPr>
          <p:cNvPr id="11" name="Group 10"/>
          <p:cNvGrpSpPr/>
          <p:nvPr/>
        </p:nvGrpSpPr>
        <p:grpSpPr>
          <a:xfrm>
            <a:off x="1522412" y="4267200"/>
            <a:ext cx="7673761" cy="2438400"/>
            <a:chOff x="1598612" y="3962400"/>
            <a:chExt cx="7673761" cy="2438400"/>
          </a:xfrm>
        </p:grpSpPr>
        <p:sp>
          <p:nvSpPr>
            <p:cNvPr id="20" name="AutoShape 26"/>
            <p:cNvSpPr>
              <a:spLocks noChangeArrowheads="1"/>
            </p:cNvSpPr>
            <p:nvPr/>
          </p:nvSpPr>
          <p:spPr bwMode="auto">
            <a:xfrm>
              <a:off x="1598612" y="3962400"/>
              <a:ext cx="7269529" cy="24384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1953357" y="4482404"/>
              <a:ext cx="6248400" cy="1384995"/>
            </a:xfrm>
            <a:prstGeom prst="rect">
              <a:avLst/>
            </a:prstGeom>
            <a:noFill/>
          </p:spPr>
          <p:txBody>
            <a:bodyPr wrap="square" rtlCol="0">
              <a:spAutoFit/>
            </a:bodyPr>
            <a:lstStyle/>
            <a:p>
              <a:pPr algn="ctr"/>
              <a:r>
                <a:rPr lang="en-US" sz="2800" b="1" smtClean="0">
                  <a:solidFill>
                    <a:schemeClr val="tx2">
                      <a:lumMod val="75000"/>
                    </a:schemeClr>
                  </a:solidFill>
                  <a:latin typeface="Arial" pitchFamily="34" charset="0"/>
                  <a:cs typeface="Arial" pitchFamily="34" charset="0"/>
                </a:rPr>
                <a:t>Để giải quyết bài toán này , chúng ta cần tìm hiểu </a:t>
              </a:r>
              <a:r>
                <a:rPr lang="en-US" sz="2800" b="1" smtClean="0">
                  <a:solidFill>
                    <a:schemeClr val="accent2">
                      <a:lumMod val="75000"/>
                    </a:schemeClr>
                  </a:solidFill>
                  <a:latin typeface="Arial" pitchFamily="34" charset="0"/>
                  <a:cs typeface="Arial" pitchFamily="34" charset="0"/>
                </a:rPr>
                <a:t>Giá trị l</a:t>
              </a:r>
              <a:r>
                <a:rPr lang="vi-VN" sz="2800" b="1" smtClean="0">
                  <a:solidFill>
                    <a:schemeClr val="accent2">
                      <a:lumMod val="75000"/>
                    </a:schemeClr>
                  </a:solidFill>
                  <a:latin typeface="Arial" pitchFamily="34" charset="0"/>
                  <a:cs typeface="Arial" pitchFamily="34" charset="0"/>
                </a:rPr>
                <a:t>ượng giác</a:t>
              </a:r>
              <a:r>
                <a:rPr lang="en-US" sz="2800" b="1" smtClean="0">
                  <a:solidFill>
                    <a:schemeClr val="accent2">
                      <a:lumMod val="75000"/>
                    </a:schemeClr>
                  </a:solidFill>
                  <a:latin typeface="Arial" pitchFamily="34" charset="0"/>
                  <a:cs typeface="Arial" pitchFamily="34" charset="0"/>
                </a:rPr>
                <a:t> của góc l</a:t>
              </a:r>
              <a:r>
                <a:rPr lang="vi-VN" sz="2800" b="1" smtClean="0">
                  <a:solidFill>
                    <a:schemeClr val="accent2">
                      <a:lumMod val="75000"/>
                    </a:schemeClr>
                  </a:solidFill>
                  <a:latin typeface="Arial" pitchFamily="34" charset="0"/>
                  <a:cs typeface="Arial" pitchFamily="34" charset="0"/>
                </a:rPr>
                <a:t>ượng giác</a:t>
              </a:r>
              <a:r>
                <a:rPr lang="en-US" sz="2800" b="1" smtClean="0">
                  <a:solidFill>
                    <a:schemeClr val="accent2">
                      <a:lumMod val="75000"/>
                    </a:schemeClr>
                  </a:solidFill>
                  <a:latin typeface="Arial" pitchFamily="34" charset="0"/>
                  <a:cs typeface="Arial" pitchFamily="34" charset="0"/>
                </a:rPr>
                <a:t>.</a:t>
              </a:r>
              <a:endParaRPr lang="vi-VN" sz="2800"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85800"/>
            <a:ext cx="67006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Đơn vị đo góc và cung tròn.</a:t>
            </a:r>
            <a:endParaRPr lang="vi-VN" sz="2600" b="1">
              <a:solidFill>
                <a:srgbClr val="C00000"/>
              </a:solidFill>
              <a:latin typeface="Arial" pitchFamily="34" charset="0"/>
              <a:cs typeface="Arial" pitchFamily="34" charset="0"/>
            </a:endParaRPr>
          </a:p>
        </p:txBody>
      </p:sp>
      <p:sp>
        <p:nvSpPr>
          <p:cNvPr id="22" name="TextBox 21"/>
          <p:cNvSpPr txBox="1"/>
          <p:nvPr/>
        </p:nvSpPr>
        <p:spPr>
          <a:xfrm>
            <a:off x="684212" y="1178243"/>
            <a:ext cx="11125200" cy="892552"/>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Bảng tương ứng giữa số đo bằng độ và số đo bằng radian của các góc đặc biệt trong phạm vi từ 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đến 180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3" name="Table 22"/>
              <p:cNvGraphicFramePr>
                <a:graphicFrameLocks noGrp="1"/>
              </p:cNvGraphicFramePr>
              <p:nvPr>
                <p:extLst>
                  <p:ext uri="{D42A27DB-BD31-4B8C-83A1-F6EECF244321}">
                    <p14:modId xmlns:p14="http://schemas.microsoft.com/office/powerpoint/2010/main" val="4137025869"/>
                  </p:ext>
                </p:extLst>
              </p:nvPr>
            </p:nvGraphicFramePr>
            <p:xfrm>
              <a:off x="308138" y="2357110"/>
              <a:ext cx="11653677" cy="1752600"/>
            </p:xfrm>
            <a:graphic>
              <a:graphicData uri="http://schemas.openxmlformats.org/drawingml/2006/table">
                <a:tbl>
                  <a:tblPr firstRow="1" bandRow="1">
                    <a:tableStyleId>{5C22544A-7EE6-4342-B048-85BDC9FD1C3A}</a:tableStyleId>
                  </a:tblPr>
                  <a:tblGrid>
                    <a:gridCol w="1290456"/>
                    <a:gridCol w="1151469"/>
                    <a:gridCol w="1151469"/>
                    <a:gridCol w="1151469"/>
                    <a:gridCol w="1151469"/>
                    <a:gridCol w="1151469"/>
                    <a:gridCol w="1151469"/>
                    <a:gridCol w="1151469"/>
                    <a:gridCol w="1151469"/>
                    <a:gridCol w="1151469"/>
                  </a:tblGrid>
                  <a:tr h="685800">
                    <a:tc>
                      <a:txBody>
                        <a:bodyPr/>
                        <a:lstStyle/>
                        <a:p>
                          <a:pPr algn="ctr"/>
                          <a:r>
                            <a:rPr lang="en-US" b="1" smtClean="0">
                              <a:solidFill>
                                <a:schemeClr val="tx2">
                                  <a:lumMod val="75000"/>
                                </a:schemeClr>
                              </a:solidFill>
                              <a:latin typeface="Arial" pitchFamily="34" charset="0"/>
                              <a:cs typeface="Arial" pitchFamily="34" charset="0"/>
                            </a:rPr>
                            <a:t>Độ</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800" b="1" smtClean="0">
                              <a:solidFill>
                                <a:schemeClr val="accent6">
                                  <a:lumMod val="75000"/>
                                </a:schemeClr>
                              </a:solidFill>
                              <a:latin typeface="Arial" pitchFamily="34" charset="0"/>
                              <a:cs typeface="Arial" pitchFamily="34" charset="0"/>
                            </a:rPr>
                            <a:t>30</a:t>
                          </a:r>
                          <a:r>
                            <a:rPr lang="en-US" sz="2800" b="1" baseline="30000" smtClean="0">
                              <a:solidFill>
                                <a:schemeClr val="accent6">
                                  <a:lumMod val="75000"/>
                                </a:schemeClr>
                              </a:solidFill>
                              <a:latin typeface="Arial" pitchFamily="34" charset="0"/>
                              <a:cs typeface="Arial" pitchFamily="34" charset="0"/>
                            </a:rPr>
                            <a:t>0</a:t>
                          </a:r>
                          <a:endParaRPr lang="en-US" sz="2800" b="1" smtClean="0">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45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60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90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120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135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150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180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r>
                  <a:tr h="1066800">
                    <a:tc>
                      <a:txBody>
                        <a:bodyPr/>
                        <a:lstStyle/>
                        <a:p>
                          <a:pPr algn="ctr"/>
                          <a:r>
                            <a:rPr lang="en-US" b="1" smtClean="0">
                              <a:solidFill>
                                <a:schemeClr val="tx2">
                                  <a:lumMod val="75000"/>
                                </a:schemeClr>
                              </a:solidFill>
                              <a:latin typeface="Arial" pitchFamily="34" charset="0"/>
                              <a:cs typeface="Arial" pitchFamily="34" charset="0"/>
                            </a:rPr>
                            <a:t>Radian</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smtClean="0">
                              <a:solidFill>
                                <a:schemeClr val="tx1"/>
                              </a:solidFill>
                              <a:latin typeface="Arial" pitchFamily="34" charset="0"/>
                              <a:cs typeface="Arial" pitchFamily="34" charset="0"/>
                            </a:rPr>
                            <a:t>0</a:t>
                          </a:r>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𝟔</m:t>
                                    </m:r>
                                  </m:den>
                                </m:f>
                              </m:oMath>
                            </m:oMathPara>
                          </a14:m>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𝟒</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𝟑</m:t>
                                    </m:r>
                                  </m:den>
                                </m:f>
                              </m:oMath>
                            </m:oMathPara>
                          </a14:m>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𝟐</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1" i="1" smtClean="0">
                                        <a:solidFill>
                                          <a:schemeClr val="tx1"/>
                                        </a:solidFill>
                                        <a:latin typeface="Cambria Math"/>
                                        <a:cs typeface="Arial" pitchFamily="34" charset="0"/>
                                      </a:rPr>
                                    </m:ctrlPr>
                                  </m:fPr>
                                  <m:num>
                                    <m:r>
                                      <a:rPr lang="en-US" sz="2400" b="1" i="1" smtClean="0">
                                        <a:solidFill>
                                          <a:schemeClr val="tx1"/>
                                        </a:solidFill>
                                        <a:latin typeface="Cambria Math"/>
                                        <a:cs typeface="Arial" pitchFamily="34" charset="0"/>
                                      </a:rPr>
                                      <m:t>𝟐</m:t>
                                    </m:r>
                                    <m:r>
                                      <a:rPr lang="en-US" sz="2400" b="1" i="1" smtClean="0">
                                        <a:solidFill>
                                          <a:schemeClr val="tx1"/>
                                        </a:solidFill>
                                        <a:latin typeface="Cambria Math"/>
                                        <a:ea typeface="Cambria Math"/>
                                        <a:cs typeface="Arial" pitchFamily="34" charset="0"/>
                                      </a:rPr>
                                      <m:t>𝝅</m:t>
                                    </m:r>
                                  </m:num>
                                  <m:den>
                                    <m:r>
                                      <a:rPr lang="en-US" sz="2400" b="1" i="1" smtClean="0">
                                        <a:solidFill>
                                          <a:schemeClr val="tx1"/>
                                        </a:solidFill>
                                        <a:latin typeface="Cambria Math"/>
                                        <a:cs typeface="Arial" pitchFamily="34" charset="0"/>
                                      </a:rPr>
                                      <m:t>𝟑</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1" i="1" smtClean="0">
                                        <a:solidFill>
                                          <a:schemeClr val="tx1"/>
                                        </a:solidFill>
                                        <a:latin typeface="Cambria Math"/>
                                        <a:cs typeface="Arial" pitchFamily="34" charset="0"/>
                                      </a:rPr>
                                    </m:ctrlPr>
                                  </m:fPr>
                                  <m:num>
                                    <m:r>
                                      <a:rPr lang="en-US" sz="2400" b="1" i="1" smtClean="0">
                                        <a:solidFill>
                                          <a:schemeClr val="tx1"/>
                                        </a:solidFill>
                                        <a:latin typeface="Cambria Math"/>
                                        <a:cs typeface="Arial" pitchFamily="34" charset="0"/>
                                      </a:rPr>
                                      <m:t>𝟑</m:t>
                                    </m:r>
                                    <m:r>
                                      <a:rPr lang="en-US" sz="2400" b="1" i="1" smtClean="0">
                                        <a:solidFill>
                                          <a:schemeClr val="tx1"/>
                                        </a:solidFill>
                                        <a:latin typeface="Cambria Math"/>
                                        <a:ea typeface="Cambria Math"/>
                                        <a:cs typeface="Arial" pitchFamily="34" charset="0"/>
                                      </a:rPr>
                                      <m:t>𝝅</m:t>
                                    </m:r>
                                  </m:num>
                                  <m:den>
                                    <m:r>
                                      <a:rPr lang="en-US" sz="2400" b="1" i="1" smtClean="0">
                                        <a:solidFill>
                                          <a:schemeClr val="tx1"/>
                                        </a:solidFill>
                                        <a:latin typeface="Cambria Math"/>
                                        <a:cs typeface="Arial" pitchFamily="34" charset="0"/>
                                      </a:rPr>
                                      <m:t>𝟒</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cs typeface="Arial" pitchFamily="34" charset="0"/>
                                      </a:rPr>
                                      <m:t>𝟓</m:t>
                                    </m:r>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𝟔</m:t>
                                    </m:r>
                                  </m:den>
                                </m:f>
                              </m:oMath>
                            </m:oMathPara>
                          </a14:m>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a:ea typeface="Cambria Math"/>
                                    <a:cs typeface="Arial" pitchFamily="34" charset="0"/>
                                  </a:rPr>
                                  <m:t>𝝅</m:t>
                                </m:r>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23" name="Table 22"/>
              <p:cNvGraphicFramePr>
                <a:graphicFrameLocks noGrp="1"/>
              </p:cNvGraphicFramePr>
              <p:nvPr>
                <p:extLst>
                  <p:ext uri="{D42A27DB-BD31-4B8C-83A1-F6EECF244321}">
                    <p14:modId xmlns:p14="http://schemas.microsoft.com/office/powerpoint/2010/main" val="4137025869"/>
                  </p:ext>
                </p:extLst>
              </p:nvPr>
            </p:nvGraphicFramePr>
            <p:xfrm>
              <a:off x="308138" y="2357110"/>
              <a:ext cx="11653677" cy="1752600"/>
            </p:xfrm>
            <a:graphic>
              <a:graphicData uri="http://schemas.openxmlformats.org/drawingml/2006/table">
                <a:tbl>
                  <a:tblPr firstRow="1" bandRow="1">
                    <a:tableStyleId>{5C22544A-7EE6-4342-B048-85BDC9FD1C3A}</a:tableStyleId>
                  </a:tblPr>
                  <a:tblGrid>
                    <a:gridCol w="1290456"/>
                    <a:gridCol w="1151469"/>
                    <a:gridCol w="1151469"/>
                    <a:gridCol w="1151469"/>
                    <a:gridCol w="1151469"/>
                    <a:gridCol w="1151469"/>
                    <a:gridCol w="1151469"/>
                    <a:gridCol w="1151469"/>
                    <a:gridCol w="1151469"/>
                    <a:gridCol w="1151469"/>
                  </a:tblGrid>
                  <a:tr h="685800">
                    <a:tc>
                      <a:txBody>
                        <a:bodyPr/>
                        <a:lstStyle/>
                        <a:p>
                          <a:pPr algn="ctr"/>
                          <a:r>
                            <a:rPr lang="en-US" b="1" smtClean="0">
                              <a:solidFill>
                                <a:schemeClr val="tx2">
                                  <a:lumMod val="75000"/>
                                </a:schemeClr>
                              </a:solidFill>
                              <a:latin typeface="Arial" pitchFamily="34" charset="0"/>
                              <a:cs typeface="Arial" pitchFamily="34" charset="0"/>
                            </a:rPr>
                            <a:t>Độ</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800" b="1" smtClean="0">
                              <a:solidFill>
                                <a:schemeClr val="accent6">
                                  <a:lumMod val="75000"/>
                                </a:schemeClr>
                              </a:solidFill>
                              <a:latin typeface="Arial" pitchFamily="34" charset="0"/>
                              <a:cs typeface="Arial" pitchFamily="34" charset="0"/>
                            </a:rPr>
                            <a:t>30</a:t>
                          </a:r>
                          <a:r>
                            <a:rPr lang="en-US" sz="2800" b="1" baseline="30000" smtClean="0">
                              <a:solidFill>
                                <a:schemeClr val="accent6">
                                  <a:lumMod val="75000"/>
                                </a:schemeClr>
                              </a:solidFill>
                              <a:latin typeface="Arial" pitchFamily="34" charset="0"/>
                              <a:cs typeface="Arial" pitchFamily="34" charset="0"/>
                            </a:rPr>
                            <a:t>0</a:t>
                          </a:r>
                          <a:endParaRPr lang="en-US" sz="2800" b="1" smtClean="0">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45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60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90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120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135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150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180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r>
                  <a:tr h="1066800">
                    <a:tc>
                      <a:txBody>
                        <a:bodyPr/>
                        <a:lstStyle/>
                        <a:p>
                          <a:pPr algn="ctr"/>
                          <a:r>
                            <a:rPr lang="en-US" b="1" smtClean="0">
                              <a:solidFill>
                                <a:schemeClr val="tx2">
                                  <a:lumMod val="75000"/>
                                </a:schemeClr>
                              </a:solidFill>
                              <a:latin typeface="Arial" pitchFamily="34" charset="0"/>
                              <a:cs typeface="Arial" pitchFamily="34" charset="0"/>
                            </a:rPr>
                            <a:t>Radian</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smtClean="0">
                              <a:solidFill>
                                <a:schemeClr val="tx1"/>
                              </a:solidFill>
                              <a:latin typeface="Arial" pitchFamily="34" charset="0"/>
                              <a:cs typeface="Arial" pitchFamily="34" charset="0"/>
                            </a:rPr>
                            <a:t>0</a:t>
                          </a:r>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212169" t="-64571" r="-7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12169" t="-64571" r="-6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412169" t="-64571" r="-5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512169" t="-64571" r="-4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612169" t="-64571" r="-3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715957" t="-64571" r="-201596"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811640" t="-64571" r="-100529"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911640" t="-64571" r="-529" b="-571"/>
                          </a:stretch>
                        </a:blipFill>
                      </a:tcPr>
                    </a:tc>
                  </a:tr>
                </a:tbl>
              </a:graphicData>
            </a:graphic>
          </p:graphicFrame>
        </mc:Fallback>
      </mc:AlternateContent>
      <p:sp>
        <p:nvSpPr>
          <p:cNvPr id="33" name="Rectangle 32"/>
          <p:cNvSpPr/>
          <p:nvPr/>
        </p:nvSpPr>
        <p:spPr>
          <a:xfrm>
            <a:off x="308139" y="2333542"/>
            <a:ext cx="11653673" cy="1763553"/>
          </a:xfrm>
          <a:prstGeom prst="rect">
            <a:avLst/>
          </a:prstGeom>
          <a:noFill/>
          <a:ln w="571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22209" y="5638800"/>
            <a:ext cx="1866616" cy="1447800"/>
          </a:xfrm>
          <a:prstGeom prst="rect">
            <a:avLst/>
          </a:prstGeom>
        </p:spPr>
      </p:pic>
    </p:spTree>
    <p:extLst>
      <p:ext uri="{BB962C8B-B14F-4D97-AF65-F5344CB8AC3E}">
        <p14:creationId xmlns:p14="http://schemas.microsoft.com/office/powerpoint/2010/main" val="1106088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09600"/>
            <a:ext cx="357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Độ dài cung tròn.</a:t>
            </a:r>
            <a:endParaRPr lang="vi-VN" sz="2600" b="1">
              <a:solidFill>
                <a:srgbClr val="C00000"/>
              </a:solidFill>
              <a:latin typeface="Arial" pitchFamily="34" charset="0"/>
              <a:cs typeface="Arial" pitchFamily="34" charset="0"/>
            </a:endParaRPr>
          </a:p>
        </p:txBody>
      </p:sp>
      <p:sp>
        <p:nvSpPr>
          <p:cNvPr id="22" name="TextBox 21"/>
          <p:cNvSpPr txBox="1"/>
          <p:nvPr/>
        </p:nvSpPr>
        <p:spPr>
          <a:xfrm>
            <a:off x="1370012" y="3733800"/>
            <a:ext cx="10439400" cy="1292662"/>
          </a:xfrm>
          <a:prstGeom prst="rect">
            <a:avLst/>
          </a:prstGeom>
          <a:noFill/>
        </p:spPr>
        <p:txBody>
          <a:bodyPr wrap="square" rtlCol="0">
            <a:spAutoFit/>
          </a:bodyPr>
          <a:lstStyle/>
          <a:p>
            <a:r>
              <a:rPr lang="vi-VN" sz="2600" b="1">
                <a:latin typeface="Arial" pitchFamily="34" charset="0"/>
                <a:cs typeface="Arial" pitchFamily="34" charset="0"/>
              </a:rPr>
              <a:t>a) Theo lí thuyết ta có cung tròn có số đo bằng 1 rad nếu độ dài của nó đúng bằng bán kính R. Do đó, độ dài của cung tròn có số đo bằng 1 rad là R.</a:t>
            </a:r>
            <a:endParaRPr lang="vi-VN" sz="2600" b="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50"/>
            <a:ext cx="62266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369782" y="5026462"/>
                <a:ext cx="10439400" cy="892552"/>
              </a:xfrm>
              <a:prstGeom prst="rect">
                <a:avLst/>
              </a:prstGeom>
              <a:noFill/>
            </p:spPr>
            <p:txBody>
              <a:bodyPr wrap="square" rtlCol="0">
                <a:spAutoFit/>
              </a:bodyPr>
              <a:lstStyle/>
              <a:p>
                <a:r>
                  <a:rPr lang="vi-VN" sz="2600" b="1">
                    <a:latin typeface="Arial" pitchFamily="34" charset="0"/>
                    <a:cs typeface="Arial" pitchFamily="34" charset="0"/>
                  </a:rPr>
                  <a:t>b) Vì độ dài của cung tròn có đo bằng 1 rad là R nên độ dài của cung tròn có số đo </a:t>
                </a:r>
                <a:r>
                  <a:rPr lang="el-GR" sz="2600" b="1">
                    <a:latin typeface="Arial" pitchFamily="34" charset="0"/>
                    <a:cs typeface="Arial" pitchFamily="34" charset="0"/>
                  </a:rPr>
                  <a:t>α </a:t>
                </a:r>
                <a:r>
                  <a:rPr lang="vi-VN" sz="2600" b="1">
                    <a:latin typeface="Arial" pitchFamily="34" charset="0"/>
                    <a:cs typeface="Arial" pitchFamily="34" charset="0"/>
                  </a:rPr>
                  <a:t>rad là </a:t>
                </a:r>
                <a14:m>
                  <m:oMath xmlns:m="http://schemas.openxmlformats.org/officeDocument/2006/math">
                    <m:r>
                      <a:rPr lang="vi-VN" sz="2600" b="1" i="1" smtClean="0">
                        <a:solidFill>
                          <a:srgbClr val="C00000"/>
                        </a:solidFill>
                        <a:latin typeface="Cambria Math"/>
                        <a:cs typeface="Arial" pitchFamily="34" charset="0"/>
                      </a:rPr>
                      <m:t>𝒍</m:t>
                    </m:r>
                    <m:r>
                      <a:rPr lang="vi-VN" sz="2600" b="1" i="1" smtClean="0">
                        <a:solidFill>
                          <a:srgbClr val="C00000"/>
                        </a:solidFill>
                        <a:latin typeface="Cambria Math"/>
                        <a:cs typeface="Arial" pitchFamily="34" charset="0"/>
                      </a:rPr>
                      <m:t> = </m:t>
                    </m:r>
                    <m:r>
                      <a:rPr lang="vi-VN" sz="2600" b="1" i="1" smtClean="0">
                        <a:solidFill>
                          <a:srgbClr val="C00000"/>
                        </a:solidFill>
                        <a:latin typeface="Cambria Math"/>
                        <a:cs typeface="Arial" pitchFamily="34" charset="0"/>
                      </a:rPr>
                      <m:t>𝑹</m:t>
                    </m:r>
                    <m:r>
                      <a:rPr lang="el-GR" sz="2600" b="1" i="1">
                        <a:solidFill>
                          <a:srgbClr val="C00000"/>
                        </a:solidFill>
                        <a:latin typeface="Cambria Math"/>
                        <a:cs typeface="Arial" pitchFamily="34" charset="0"/>
                      </a:rPr>
                      <m:t>𝜶</m:t>
                    </m:r>
                  </m:oMath>
                </a14:m>
                <a:r>
                  <a:rPr lang="el-GR" sz="2600" b="1" smtClean="0">
                    <a:latin typeface="Arial" pitchFamily="34" charset="0"/>
                    <a:cs typeface="Arial" pitchFamily="34" charset="0"/>
                  </a:rPr>
                  <a:t>.</a:t>
                </a:r>
                <a:endParaRPr lang="el-GR"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69782" y="5026462"/>
                <a:ext cx="10439400" cy="892552"/>
              </a:xfrm>
              <a:prstGeom prst="rect">
                <a:avLst/>
              </a:prstGeom>
              <a:blipFill rotWithShape="1">
                <a:blip r:embed="rId3"/>
                <a:stretch>
                  <a:fillRect l="-1051" t="-6164" b="-16438"/>
                </a:stretch>
              </a:blipFill>
            </p:spPr>
            <p:txBody>
              <a:bodyPr/>
              <a:lstStyle/>
              <a:p>
                <a:r>
                  <a:rPr lang="en-US">
                    <a:noFill/>
                  </a:rPr>
                  <a:t> </a:t>
                </a:r>
              </a:p>
            </p:txBody>
          </p:sp>
        </mc:Fallback>
      </mc:AlternateContent>
      <p:pic>
        <p:nvPicPr>
          <p:cNvPr id="13"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522" y="326256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03212" y="1138672"/>
            <a:ext cx="11558425" cy="1937903"/>
            <a:chOff x="289088" y="1186297"/>
            <a:chExt cx="11558425" cy="1937903"/>
          </a:xfrm>
        </p:grpSpPr>
        <p:sp>
          <p:nvSpPr>
            <p:cNvPr id="9" name="Rounded Rectangle 8"/>
            <p:cNvSpPr/>
            <p:nvPr/>
          </p:nvSpPr>
          <p:spPr>
            <a:xfrm>
              <a:off x="289088" y="1186297"/>
              <a:ext cx="11558425" cy="19379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93912" y="1295400"/>
              <a:ext cx="942975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Xây dựng công thức tính độ dài cung tròn </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2027008" y="1752600"/>
                  <a:ext cx="9782404" cy="1292662"/>
                </a:xfrm>
                <a:prstGeom prst="rect">
                  <a:avLst/>
                </a:prstGeom>
                <a:noFill/>
              </p:spPr>
              <p:txBody>
                <a:bodyPr wrap="square" rtlCol="0">
                  <a:spAutoFit/>
                </a:bodyPr>
                <a:lstStyle/>
                <a:p>
                  <a:r>
                    <a:rPr lang="en-US" sz="2600" b="1" smtClean="0">
                      <a:latin typeface="Arial" pitchFamily="34" charset="0"/>
                      <a:cs typeface="Arial" pitchFamily="34" charset="0"/>
                    </a:rPr>
                    <a:t>Cho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bán kính R</a:t>
                  </a:r>
                  <a:br>
                    <a:rPr lang="en-US" sz="2600" b="1" smtClean="0">
                      <a:latin typeface="Arial" pitchFamily="34" charset="0"/>
                      <a:cs typeface="Arial" pitchFamily="34" charset="0"/>
                    </a:rPr>
                  </a:br>
                  <a:r>
                    <a:rPr lang="en-US" sz="2600" b="1" smtClean="0">
                      <a:latin typeface="Arial" pitchFamily="34" charset="0"/>
                      <a:cs typeface="Arial" pitchFamily="34" charset="0"/>
                    </a:rPr>
                    <a:t>a) Độ dài của cung tròn có số đo bằng 1 rad là bao nhiêu ?</a:t>
                  </a:r>
                  <a:br>
                    <a:rPr lang="en-US" sz="2600" b="1" smtClean="0">
                      <a:latin typeface="Arial" pitchFamily="34" charset="0"/>
                      <a:cs typeface="Arial" pitchFamily="34" charset="0"/>
                    </a:rPr>
                  </a:br>
                  <a:r>
                    <a:rPr lang="en-US" sz="2600" b="1" smtClean="0">
                      <a:latin typeface="Arial" pitchFamily="34" charset="0"/>
                      <a:cs typeface="Arial" pitchFamily="34" charset="0"/>
                    </a:rPr>
                    <a:t>b) Tính độ dài l của cung tròn có số đo </a:t>
                  </a:r>
                  <a14:m>
                    <m:oMath xmlns:m="http://schemas.openxmlformats.org/officeDocument/2006/math">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rad .</a:t>
                  </a:r>
                </a:p>
              </p:txBody>
            </p:sp>
          </mc:Choice>
          <mc:Fallback xmlns="">
            <p:sp>
              <p:nvSpPr>
                <p:cNvPr id="11" name="TextBox 10"/>
                <p:cNvSpPr txBox="1">
                  <a:spLocks noRot="1" noChangeAspect="1" noMove="1" noResize="1" noEditPoints="1" noAdjustHandles="1" noChangeArrowheads="1" noChangeShapeType="1" noTextEdit="1"/>
                </p:cNvSpPr>
                <p:nvPr/>
              </p:nvSpPr>
              <p:spPr>
                <a:xfrm>
                  <a:off x="2027008" y="1752600"/>
                  <a:ext cx="9782404" cy="1292662"/>
                </a:xfrm>
                <a:prstGeom prst="rect">
                  <a:avLst/>
                </a:prstGeom>
                <a:blipFill rotWithShape="1">
                  <a:blip r:embed="rId5"/>
                  <a:stretch>
                    <a:fillRect l="-1121" t="-4245" b="-10849"/>
                  </a:stretch>
                </a:blipFill>
              </p:spPr>
              <p:txBody>
                <a:bodyPr/>
                <a:lstStyle/>
                <a:p>
                  <a:r>
                    <a:rPr lang="en-US">
                      <a:noFill/>
                    </a:rPr>
                    <a:t> </a:t>
                  </a:r>
                </a:p>
              </p:txBody>
            </p:sp>
          </mc:Fallback>
        </mc:AlternateContent>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3" y="1295400"/>
              <a:ext cx="1562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80100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227012" y="737545"/>
            <a:ext cx="11422785" cy="1319855"/>
            <a:chOff x="227012" y="737545"/>
            <a:chExt cx="11422785" cy="1319855"/>
          </a:xfrm>
        </p:grpSpPr>
        <p:sp>
          <p:nvSpPr>
            <p:cNvPr id="39" name="Rounded Rectangle 38"/>
            <p:cNvSpPr/>
            <p:nvPr/>
          </p:nvSpPr>
          <p:spPr>
            <a:xfrm>
              <a:off x="1827212" y="782431"/>
              <a:ext cx="9822585" cy="1230906"/>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701270" y="11715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5" name="TextBox 14"/>
            <p:cNvSpPr txBox="1"/>
            <p:nvPr/>
          </p:nvSpPr>
          <p:spPr>
            <a:xfrm>
              <a:off x="2447058" y="1141054"/>
              <a:ext cx="8966776"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Giải bài toán ở tình huống mở đầu </a:t>
              </a:r>
              <a:endParaRPr lang="vi-VN" sz="2600" b="1">
                <a:latin typeface="Arial" pitchFamily="34" charset="0"/>
                <a:cs typeface="Arial" pitchFamily="34" charset="0"/>
              </a:endParaRPr>
            </a:p>
          </p:txBody>
        </p:sp>
      </p:grpSp>
      <p:pic>
        <p:nvPicPr>
          <p:cNvPr id="21"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612" y="2133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86379" y="2559666"/>
            <a:ext cx="6779633" cy="892552"/>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Bán kính quỹ đạo của trạm vũ trụ là</a:t>
            </a:r>
            <a:br>
              <a:rPr lang="en-US" sz="2600" b="1" smtClean="0">
                <a:latin typeface="Arial" pitchFamily="34" charset="0"/>
                <a:cs typeface="Arial" pitchFamily="34" charset="0"/>
              </a:rPr>
            </a:br>
            <a:r>
              <a:rPr lang="en-US" sz="2600" b="1" smtClean="0">
                <a:latin typeface="Arial" pitchFamily="34" charset="0"/>
                <a:cs typeface="Arial" pitchFamily="34" charset="0"/>
              </a:rPr>
              <a:t>               R = 6400 + 400 = </a:t>
            </a:r>
            <a:r>
              <a:rPr lang="en-US" sz="2600" b="1" smtClean="0">
                <a:solidFill>
                  <a:schemeClr val="accent2">
                    <a:lumMod val="75000"/>
                  </a:schemeClr>
                </a:solidFill>
                <a:latin typeface="Arial" pitchFamily="34" charset="0"/>
                <a:cs typeface="Arial" pitchFamily="34" charset="0"/>
              </a:rPr>
              <a:t>6800</a:t>
            </a:r>
            <a:r>
              <a:rPr lang="en-US" sz="2600" b="1" smtClean="0">
                <a:latin typeface="Arial" pitchFamily="34" charset="0"/>
                <a:cs typeface="Arial" pitchFamily="34" charset="0"/>
              </a:rPr>
              <a:t> (km)</a:t>
            </a:r>
            <a:endParaRPr lang="vi-VN" sz="2600" b="1">
              <a:solidFill>
                <a:schemeClr val="accent2">
                  <a:lumMod val="75000"/>
                </a:schemeClr>
              </a:solidFill>
              <a:latin typeface="Arial" pitchFamily="34" charset="0"/>
              <a:cs typeface="Arial" pitchFamily="34" charset="0"/>
            </a:endParaRPr>
          </a:p>
        </p:txBody>
      </p:sp>
      <p:sp>
        <p:nvSpPr>
          <p:cNvPr id="24" name="TextBox 23"/>
          <p:cNvSpPr txBox="1"/>
          <p:nvPr/>
        </p:nvSpPr>
        <p:spPr>
          <a:xfrm>
            <a:off x="1674812" y="3548867"/>
            <a:ext cx="914400" cy="492443"/>
          </a:xfrm>
          <a:prstGeom prst="rect">
            <a:avLst/>
          </a:prstGeom>
          <a:noFill/>
        </p:spPr>
        <p:txBody>
          <a:bodyPr wrap="square" rtlCol="0">
            <a:spAutoFit/>
          </a:bodyPr>
          <a:lstStyle/>
          <a:p>
            <a:r>
              <a:rPr lang="en-US" sz="2600" b="1" smtClean="0">
                <a:latin typeface="Arial" pitchFamily="34" charset="0"/>
                <a:cs typeface="Arial" pitchFamily="34" charset="0"/>
              </a:rPr>
              <a:t>Đổi</a:t>
            </a:r>
            <a:endParaRPr lang="vi-VN" sz="2600" b="1">
              <a:solidFill>
                <a:schemeClr val="accent2">
                  <a:lumMod val="75000"/>
                </a:schemeClr>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45462329"/>
              </p:ext>
            </p:extLst>
          </p:nvPr>
        </p:nvGraphicFramePr>
        <p:xfrm>
          <a:off x="2513012" y="3382180"/>
          <a:ext cx="3233737" cy="928687"/>
        </p:xfrm>
        <a:graphic>
          <a:graphicData uri="http://schemas.openxmlformats.org/presentationml/2006/ole">
            <mc:AlternateContent xmlns:mc="http://schemas.openxmlformats.org/markup-compatibility/2006">
              <mc:Choice xmlns:v="urn:schemas-microsoft-com:vml" Requires="v">
                <p:oleObj spid="_x0000_s34015" name="Equation" r:id="rId6" imgW="1371600" imgH="393480" progId="Equation.DSMT4">
                  <p:embed/>
                </p:oleObj>
              </mc:Choice>
              <mc:Fallback>
                <p:oleObj name="Equation" r:id="rId6" imgW="1371600" imgH="393480" progId="Equation.DSMT4">
                  <p:embed/>
                  <p:pic>
                    <p:nvPicPr>
                      <p:cNvPr id="0" name="Object 1"/>
                      <p:cNvPicPr>
                        <a:picLocks noChangeAspect="1" noChangeArrowheads="1"/>
                      </p:cNvPicPr>
                      <p:nvPr/>
                    </p:nvPicPr>
                    <p:blipFill>
                      <a:blip r:embed="rId7"/>
                      <a:srcRect/>
                      <a:stretch>
                        <a:fillRect/>
                      </a:stretch>
                    </p:blipFill>
                    <p:spPr bwMode="auto">
                      <a:xfrm>
                        <a:off x="2513012" y="3382180"/>
                        <a:ext cx="32337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1107315" y="4313605"/>
            <a:ext cx="7425497" cy="892552"/>
          </a:xfrm>
          <a:prstGeom prst="rect">
            <a:avLst/>
          </a:prstGeom>
          <a:noFill/>
        </p:spPr>
        <p:txBody>
          <a:bodyPr wrap="square" rtlCol="0">
            <a:spAutoFit/>
          </a:bodyPr>
          <a:lstStyle/>
          <a:p>
            <a:r>
              <a:rPr lang="en-US" sz="2600" b="1" smtClean="0">
                <a:latin typeface="Arial" pitchFamily="34" charset="0"/>
                <a:cs typeface="Arial" pitchFamily="34" charset="0"/>
              </a:rPr>
              <a:t>Vậy trong khi trạm mặt đất theo dõi, trạm ISS đã di chuyển một quảng đường có độ dài là </a:t>
            </a:r>
            <a:endParaRPr lang="vi-VN" sz="2600" b="1">
              <a:solidFill>
                <a:schemeClr val="accent2">
                  <a:lumMod val="75000"/>
                </a:schemeClr>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535283014"/>
              </p:ext>
            </p:extLst>
          </p:nvPr>
        </p:nvGraphicFramePr>
        <p:xfrm>
          <a:off x="1676399" y="5225267"/>
          <a:ext cx="6018213" cy="928688"/>
        </p:xfrm>
        <a:graphic>
          <a:graphicData uri="http://schemas.openxmlformats.org/presentationml/2006/ole">
            <mc:AlternateContent xmlns:mc="http://schemas.openxmlformats.org/markup-compatibility/2006">
              <mc:Choice xmlns:v="urn:schemas-microsoft-com:vml" Requires="v">
                <p:oleObj spid="_x0000_s34016" name="Equation" r:id="rId8" imgW="2552400" imgH="393480" progId="Equation.DSMT4">
                  <p:embed/>
                </p:oleObj>
              </mc:Choice>
              <mc:Fallback>
                <p:oleObj name="Equation" r:id="rId8" imgW="2552400" imgH="393480" progId="Equation.DSMT4">
                  <p:embed/>
                  <p:pic>
                    <p:nvPicPr>
                      <p:cNvPr id="0" name=""/>
                      <p:cNvPicPr>
                        <a:picLocks noChangeAspect="1" noChangeArrowheads="1"/>
                      </p:cNvPicPr>
                      <p:nvPr/>
                    </p:nvPicPr>
                    <p:blipFill>
                      <a:blip r:embed="rId9"/>
                      <a:srcRect/>
                      <a:stretch>
                        <a:fillRect/>
                      </a:stretch>
                    </p:blipFill>
                    <p:spPr bwMode="auto">
                      <a:xfrm>
                        <a:off x="1676399" y="5225267"/>
                        <a:ext cx="60182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7" name="Group 26"/>
          <p:cNvGrpSpPr/>
          <p:nvPr/>
        </p:nvGrpSpPr>
        <p:grpSpPr>
          <a:xfrm>
            <a:off x="8913812" y="1880648"/>
            <a:ext cx="2821436" cy="4500748"/>
            <a:chOff x="8647112" y="6749"/>
            <a:chExt cx="2821436" cy="4500748"/>
          </a:xfrm>
        </p:grpSpPr>
        <p:sp>
          <p:nvSpPr>
            <p:cNvPr id="28" name="TextBox 27"/>
            <p:cNvSpPr txBox="1"/>
            <p:nvPr/>
          </p:nvSpPr>
          <p:spPr>
            <a:xfrm>
              <a:off x="9528606" y="4168943"/>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1.1</a:t>
              </a:r>
              <a:endParaRPr lang="vi-VN" sz="1600" b="1" i="1">
                <a:solidFill>
                  <a:srgbClr val="C00000"/>
                </a:solidFill>
                <a:latin typeface="Arial" pitchFamily="34" charset="0"/>
                <a:cs typeface="Arial" pitchFamily="34" charset="0"/>
              </a:endParaRPr>
            </a:p>
          </p:txBody>
        </p:sp>
        <p:pic>
          <p:nvPicPr>
            <p:cNvPr id="29" name="Picture 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7000"/>
                      </a14:imgEffect>
                    </a14:imgLayer>
                  </a14:imgProps>
                </a:ext>
                <a:ext uri="{28A0092B-C50C-407E-A947-70E740481C1C}">
                  <a14:useLocalDpi xmlns:a14="http://schemas.microsoft.com/office/drawing/2010/main" val="0"/>
                </a:ext>
              </a:extLst>
            </a:blip>
            <a:srcRect l="21896" t="20261" r="21269" b="22549"/>
            <a:stretch/>
          </p:blipFill>
          <p:spPr bwMode="auto">
            <a:xfrm>
              <a:off x="8707074" y="1283435"/>
              <a:ext cx="2738109" cy="27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a:xfrm>
              <a:off x="10076128" y="2661017"/>
              <a:ext cx="1280160" cy="1"/>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729817">
              <a:off x="9222604" y="231517"/>
              <a:ext cx="1529354" cy="10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8647112" y="1219200"/>
              <a:ext cx="2819400" cy="2819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10076128" y="128343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9391599" y="126251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215881" y="2652295"/>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6400 Km</a:t>
              </a:r>
              <a:endParaRPr lang="vi-VN" sz="1600" b="1" i="1">
                <a:solidFill>
                  <a:schemeClr val="bg1"/>
                </a:solidFill>
                <a:latin typeface="Arial" pitchFamily="34" charset="0"/>
                <a:cs typeface="Arial" pitchFamily="34" charset="0"/>
              </a:endParaRPr>
            </a:p>
          </p:txBody>
        </p:sp>
        <p:sp>
          <p:nvSpPr>
            <p:cNvPr id="36" name="TextBox 35"/>
            <p:cNvSpPr txBox="1"/>
            <p:nvPr/>
          </p:nvSpPr>
          <p:spPr>
            <a:xfrm>
              <a:off x="9489945" y="1337846"/>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400 Km</a:t>
              </a:r>
              <a:endParaRPr lang="vi-VN" sz="1600" b="1" i="1">
                <a:solidFill>
                  <a:schemeClr val="bg1"/>
                </a:solidFill>
                <a:latin typeface="Arial" pitchFamily="34" charset="0"/>
                <a:cs typeface="Arial" pitchFamily="34" charset="0"/>
              </a:endParaRPr>
            </a:p>
          </p:txBody>
        </p:sp>
        <p:sp>
          <p:nvSpPr>
            <p:cNvPr id="37" name="TextBox 36"/>
            <p:cNvSpPr txBox="1"/>
            <p:nvPr/>
          </p:nvSpPr>
          <p:spPr>
            <a:xfrm>
              <a:off x="9811479" y="1947446"/>
              <a:ext cx="626333" cy="338554"/>
            </a:xfrm>
            <a:prstGeom prst="rect">
              <a:avLst/>
            </a:prstGeom>
            <a:noFill/>
          </p:spPr>
          <p:txBody>
            <a:bodyPr wrap="square" rtlCol="0">
              <a:spAutoFit/>
            </a:bodyPr>
            <a:lstStyle/>
            <a:p>
              <a:pPr algn="ctr"/>
              <a:r>
                <a:rPr lang="en-US" sz="1600" b="1" i="1" smtClean="0">
                  <a:latin typeface="Arial" pitchFamily="34" charset="0"/>
                  <a:cs typeface="Arial" pitchFamily="34" charset="0"/>
                </a:rPr>
                <a:t>45</a:t>
              </a:r>
              <a:r>
                <a:rPr lang="en-US" sz="1600" b="1" i="1" baseline="30000" smtClean="0">
                  <a:latin typeface="Arial" pitchFamily="34" charset="0"/>
                  <a:cs typeface="Arial" pitchFamily="34" charset="0"/>
                </a:rPr>
                <a:t>0</a:t>
              </a:r>
              <a:endParaRPr lang="vi-VN" sz="1600" b="1" i="1">
                <a:latin typeface="Arial" pitchFamily="34" charset="0"/>
                <a:cs typeface="Arial" pitchFamily="34" charset="0"/>
              </a:endParaRPr>
            </a:p>
          </p:txBody>
        </p:sp>
        <p:sp>
          <p:nvSpPr>
            <p:cNvPr id="38" name="TextBox 37"/>
            <p:cNvSpPr txBox="1"/>
            <p:nvPr/>
          </p:nvSpPr>
          <p:spPr>
            <a:xfrm>
              <a:off x="10599872" y="707590"/>
              <a:ext cx="752340"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ISS</a:t>
              </a:r>
              <a:endParaRPr lang="vi-VN" sz="1600" b="1" i="1">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2745653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122" t="7819" r="2306" b="9877"/>
          <a:stretch/>
        </p:blipFill>
        <p:spPr bwMode="auto">
          <a:xfrm>
            <a:off x="9628187" y="3443451"/>
            <a:ext cx="23526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088" y="34745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69358" y="3786351"/>
            <a:ext cx="9398852" cy="461665"/>
          </a:xfrm>
          <a:prstGeom prst="rect">
            <a:avLst/>
          </a:prstGeom>
          <a:noFill/>
        </p:spPr>
        <p:txBody>
          <a:bodyPr wrap="square" rtlCol="0">
            <a:spAutoFit/>
          </a:bodyPr>
          <a:lstStyle/>
          <a:p>
            <a:r>
              <a:rPr lang="fr-FR" b="1">
                <a:latin typeface="Arial" pitchFamily="34" charset="0"/>
                <a:cs typeface="Arial" pitchFamily="34" charset="0"/>
              </a:rPr>
              <a:t>a) Chu vi của bánh xe sau là: C</a:t>
            </a:r>
            <a:r>
              <a:rPr lang="fr-FR" b="1" baseline="-25000">
                <a:latin typeface="Arial" pitchFamily="34" charset="0"/>
                <a:cs typeface="Arial" pitchFamily="34" charset="0"/>
              </a:rPr>
              <a:t>s</a:t>
            </a:r>
            <a:r>
              <a:rPr lang="fr-FR" b="1">
                <a:latin typeface="Arial" pitchFamily="34" charset="0"/>
                <a:cs typeface="Arial" pitchFamily="34" charset="0"/>
              </a:rPr>
              <a:t> = π . 184 (cm).</a:t>
            </a:r>
            <a:endParaRPr lang="vi-VN" sz="2000" b="1">
              <a:solidFill>
                <a:srgbClr val="C00000"/>
              </a:solidFill>
              <a:latin typeface="Arial" pitchFamily="34" charset="0"/>
              <a:cs typeface="Arial" pitchFamily="34" charset="0"/>
            </a:endParaRPr>
          </a:p>
        </p:txBody>
      </p:sp>
      <p:grpSp>
        <p:nvGrpSpPr>
          <p:cNvPr id="2" name="Group 1"/>
          <p:cNvGrpSpPr/>
          <p:nvPr/>
        </p:nvGrpSpPr>
        <p:grpSpPr>
          <a:xfrm>
            <a:off x="150812" y="685800"/>
            <a:ext cx="11789980" cy="2700257"/>
            <a:chOff x="150812" y="685800"/>
            <a:chExt cx="11789980" cy="2700257"/>
          </a:xfrm>
        </p:grpSpPr>
        <p:sp>
          <p:nvSpPr>
            <p:cNvPr id="23" name="Rounded Rectangle 22"/>
            <p:cNvSpPr/>
            <p:nvPr/>
          </p:nvSpPr>
          <p:spPr>
            <a:xfrm>
              <a:off x="2034792" y="685800"/>
              <a:ext cx="9906000" cy="2700257"/>
            </a:xfrm>
            <a:prstGeom prst="roundRect">
              <a:avLst>
                <a:gd name="adj" fmla="val 3662"/>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2187192" y="708401"/>
              <a:ext cx="9752013" cy="2677656"/>
            </a:xfrm>
            <a:prstGeom prst="rect">
              <a:avLst/>
            </a:prstGeom>
            <a:noFill/>
          </p:spPr>
          <p:txBody>
            <a:bodyPr wrap="square" rtlCol="0">
              <a:spAutoFit/>
            </a:bodyPr>
            <a:lstStyle/>
            <a:p>
              <a:r>
                <a:rPr lang="vi-VN" b="1">
                  <a:latin typeface="Arial" pitchFamily="34" charset="0"/>
                  <a:cs typeface="Arial" pitchFamily="34" charset="0"/>
                </a:rPr>
                <a:t>Một máy kéo nông nghiệp với bánh xe sau có đường kính là 184 cm, bánh xe trước có đường kính là 92 cm, xe chuyển động với vận tốc không đổi trên một đoạn đường thẳng. Biết rằng vận tốc của bánh xe sau trong chuyển động này là 80 vòng/phút</a:t>
              </a:r>
              <a:r>
                <a:rPr lang="vi-VN" b="1" smtClean="0">
                  <a:latin typeface="Arial" pitchFamily="34" charset="0"/>
                  <a:cs typeface="Arial" pitchFamily="34" charset="0"/>
                </a:rPr>
                <a:t>.</a:t>
              </a:r>
              <a:r>
                <a:rPr lang="en-US" b="1" smtClean="0">
                  <a:latin typeface="Arial" pitchFamily="34" charset="0"/>
                  <a:cs typeface="Arial" pitchFamily="34" charset="0"/>
                </a:rPr>
                <a:t/>
              </a:r>
              <a:br>
                <a:rPr lang="en-US" b="1" smtClean="0">
                  <a:latin typeface="Arial" pitchFamily="34" charset="0"/>
                  <a:cs typeface="Arial" pitchFamily="34" charset="0"/>
                </a:rPr>
              </a:br>
              <a:r>
                <a:rPr lang="vi-VN" b="1">
                  <a:latin typeface="Arial" pitchFamily="34" charset="0"/>
                  <a:cs typeface="Arial" pitchFamily="34" charset="0"/>
                </a:rPr>
                <a:t>a) Tính quãng đường đi được của máy kéo trong 10 phút.</a:t>
              </a:r>
            </a:p>
            <a:p>
              <a:r>
                <a:rPr lang="vi-VN" b="1" smtClean="0">
                  <a:latin typeface="Arial" pitchFamily="34" charset="0"/>
                  <a:cs typeface="Arial" pitchFamily="34" charset="0"/>
                </a:rPr>
                <a:t>b</a:t>
              </a:r>
              <a:r>
                <a:rPr lang="vi-VN" b="1">
                  <a:latin typeface="Arial" pitchFamily="34" charset="0"/>
                  <a:cs typeface="Arial" pitchFamily="34" charset="0"/>
                </a:rPr>
                <a:t>) Tính vận tốc của máy kéo (theo đơn vị km/giờ).</a:t>
              </a:r>
            </a:p>
            <a:p>
              <a:r>
                <a:rPr lang="vi-VN" b="1" smtClean="0">
                  <a:latin typeface="Arial" pitchFamily="34" charset="0"/>
                  <a:cs typeface="Arial" pitchFamily="34" charset="0"/>
                </a:rPr>
                <a:t>c</a:t>
              </a:r>
              <a:r>
                <a:rPr lang="vi-VN" b="1">
                  <a:latin typeface="Arial" pitchFamily="34" charset="0"/>
                  <a:cs typeface="Arial" pitchFamily="34" charset="0"/>
                </a:rPr>
                <a:t>) Tính vận tốc của bánh xe trước (theo đơn vị vòng/phút).</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703785"/>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357" y="890751"/>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49274" y="1237591"/>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1</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4" name="AutoShape 4"/>
          <p:cNvSpPr>
            <a:spLocks noChangeArrowheads="1"/>
          </p:cNvSpPr>
          <p:nvPr/>
        </p:nvSpPr>
        <p:spPr bwMode="gray">
          <a:xfrm>
            <a:off x="401178" y="95250"/>
            <a:ext cx="62266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sp>
        <p:nvSpPr>
          <p:cNvPr id="15" name="TextBox 14"/>
          <p:cNvSpPr txBox="1"/>
          <p:nvPr/>
        </p:nvSpPr>
        <p:spPr>
          <a:xfrm>
            <a:off x="608012" y="4236214"/>
            <a:ext cx="9142915" cy="830997"/>
          </a:xfrm>
          <a:prstGeom prst="rect">
            <a:avLst/>
          </a:prstGeom>
          <a:noFill/>
        </p:spPr>
        <p:txBody>
          <a:bodyPr wrap="square" rtlCol="0">
            <a:spAutoFit/>
          </a:bodyPr>
          <a:lstStyle/>
          <a:p>
            <a:r>
              <a:rPr lang="vi-VN" b="1">
                <a:latin typeface="Arial" pitchFamily="34" charset="0"/>
                <a:cs typeface="Arial" pitchFamily="34" charset="0"/>
              </a:rPr>
              <a:t>Khi đó, bánh xe sau đi mỗi vòng được quãng đường có độ dài là 184</a:t>
            </a:r>
            <a:r>
              <a:rPr lang="el-GR" b="1">
                <a:latin typeface="Arial" pitchFamily="34" charset="0"/>
                <a:cs typeface="Arial" pitchFamily="34" charset="0"/>
              </a:rPr>
              <a:t>π (</a:t>
            </a:r>
            <a:r>
              <a:rPr lang="vi-VN" b="1">
                <a:latin typeface="Arial" pitchFamily="34" charset="0"/>
                <a:cs typeface="Arial" pitchFamily="34" charset="0"/>
              </a:rPr>
              <a:t>cm).</a:t>
            </a:r>
            <a:endParaRPr lang="vi-VN" sz="2000" b="1">
              <a:solidFill>
                <a:srgbClr val="C00000"/>
              </a:solidFill>
              <a:latin typeface="Arial" pitchFamily="34" charset="0"/>
              <a:cs typeface="Arial" pitchFamily="34" charset="0"/>
            </a:endParaRPr>
          </a:p>
        </p:txBody>
      </p:sp>
      <p:sp>
        <p:nvSpPr>
          <p:cNvPr id="16" name="TextBox 15"/>
          <p:cNvSpPr txBox="1"/>
          <p:nvPr/>
        </p:nvSpPr>
        <p:spPr>
          <a:xfrm>
            <a:off x="608012" y="5029200"/>
            <a:ext cx="9983438" cy="461665"/>
          </a:xfrm>
          <a:prstGeom prst="rect">
            <a:avLst/>
          </a:prstGeom>
          <a:noFill/>
        </p:spPr>
        <p:txBody>
          <a:bodyPr wrap="square" rtlCol="0">
            <a:spAutoFit/>
          </a:bodyPr>
          <a:lstStyle/>
          <a:p>
            <a:r>
              <a:rPr lang="vi-VN" b="1">
                <a:latin typeface="Arial" pitchFamily="34" charset="0"/>
                <a:cs typeface="Arial" pitchFamily="34" charset="0"/>
              </a:rPr>
              <a:t>Trong 10 phút, bánh xe sau chuyển động được 80 . 10 = 800 (vòng).</a:t>
            </a:r>
            <a:endParaRPr lang="vi-VN" sz="2000" b="1">
              <a:solidFill>
                <a:srgbClr val="C00000"/>
              </a:solidFill>
              <a:latin typeface="Arial" pitchFamily="34" charset="0"/>
              <a:cs typeface="Arial" pitchFamily="34" charset="0"/>
            </a:endParaRPr>
          </a:p>
        </p:txBody>
      </p:sp>
      <p:sp>
        <p:nvSpPr>
          <p:cNvPr id="17" name="TextBox 16"/>
          <p:cNvSpPr txBox="1"/>
          <p:nvPr/>
        </p:nvSpPr>
        <p:spPr>
          <a:xfrm>
            <a:off x="634472" y="5495925"/>
            <a:ext cx="9983438" cy="1200329"/>
          </a:xfrm>
          <a:prstGeom prst="rect">
            <a:avLst/>
          </a:prstGeom>
          <a:noFill/>
        </p:spPr>
        <p:txBody>
          <a:bodyPr wrap="square" rtlCol="0">
            <a:spAutoFit/>
          </a:bodyPr>
          <a:lstStyle/>
          <a:p>
            <a:r>
              <a:rPr lang="vi-VN" b="1">
                <a:latin typeface="Arial" pitchFamily="34" charset="0"/>
                <a:cs typeface="Arial" pitchFamily="34" charset="0"/>
              </a:rPr>
              <a:t>Quãng đường đi được của máy kéo trong 10 phút hay chính là quãng đường đi được khi bánh xe sau lăn 800 vòng là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800 </a:t>
            </a:r>
            <a:r>
              <a:rPr lang="vi-VN" b="1">
                <a:latin typeface="Arial" pitchFamily="34" charset="0"/>
                <a:cs typeface="Arial" pitchFamily="34" charset="0"/>
              </a:rPr>
              <a:t>. 184</a:t>
            </a:r>
            <a:r>
              <a:rPr lang="el-GR" b="1">
                <a:latin typeface="Arial" pitchFamily="34" charset="0"/>
                <a:cs typeface="Arial" pitchFamily="34" charset="0"/>
              </a:rPr>
              <a:t>π = 147 200π (</a:t>
            </a:r>
            <a:r>
              <a:rPr lang="vi-VN" b="1">
                <a:latin typeface="Arial" pitchFamily="34" charset="0"/>
                <a:cs typeface="Arial" pitchFamily="34" charset="0"/>
              </a:rPr>
              <a:t>cm) = </a:t>
            </a:r>
            <a:r>
              <a:rPr lang="vi-VN" b="1">
                <a:solidFill>
                  <a:srgbClr val="C00000"/>
                </a:solidFill>
                <a:latin typeface="Arial" pitchFamily="34" charset="0"/>
                <a:cs typeface="Arial" pitchFamily="34" charset="0"/>
              </a:rPr>
              <a:t>1,472</a:t>
            </a:r>
            <a:r>
              <a:rPr lang="el-GR" b="1">
                <a:solidFill>
                  <a:srgbClr val="C00000"/>
                </a:solidFill>
                <a:latin typeface="Arial" pitchFamily="34" charset="0"/>
                <a:cs typeface="Arial" pitchFamily="34" charset="0"/>
              </a:rPr>
              <a:t>π</a:t>
            </a:r>
            <a:r>
              <a:rPr lang="el-GR" b="1">
                <a:latin typeface="Arial" pitchFamily="34" charset="0"/>
                <a:cs typeface="Arial" pitchFamily="34" charset="0"/>
              </a:rPr>
              <a:t> (</a:t>
            </a:r>
            <a:r>
              <a:rPr lang="vi-VN" b="1">
                <a:latin typeface="Arial" pitchFamily="34" charset="0"/>
                <a:cs typeface="Arial" pitchFamily="34" charset="0"/>
              </a:rPr>
              <a:t>km).</a:t>
            </a:r>
            <a:endParaRPr lang="vi-VN" sz="2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165125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122" t="7819" r="2306" b="9877"/>
          <a:stretch/>
        </p:blipFill>
        <p:spPr bwMode="auto">
          <a:xfrm>
            <a:off x="9628187" y="3443451"/>
            <a:ext cx="23526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059" y="34745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TextBox 19"/>
              <p:cNvSpPr txBox="1"/>
              <p:nvPr/>
            </p:nvSpPr>
            <p:spPr>
              <a:xfrm>
                <a:off x="625295" y="3505200"/>
                <a:ext cx="4142531" cy="647357"/>
              </a:xfrm>
              <a:prstGeom prst="rect">
                <a:avLst/>
              </a:prstGeom>
              <a:noFill/>
            </p:spPr>
            <p:txBody>
              <a:bodyPr wrap="square" rtlCol="0">
                <a:spAutoFit/>
              </a:bodyPr>
              <a:lstStyle/>
              <a:p>
                <a:r>
                  <a:rPr lang="pl-PL" b="1" smtClean="0">
                    <a:latin typeface="Arial" pitchFamily="34" charset="0"/>
                    <a:cs typeface="Arial" pitchFamily="34" charset="0"/>
                  </a:rPr>
                  <a:t>b) Ta có: 10 </a:t>
                </a:r>
                <a:r>
                  <a:rPr lang="pl-PL" b="1">
                    <a:latin typeface="Arial" pitchFamily="34" charset="0"/>
                    <a:cs typeface="Arial" pitchFamily="34" charset="0"/>
                  </a:rPr>
                  <a:t>phút </a:t>
                </a:r>
                <a14:m>
                  <m:oMath xmlns:m="http://schemas.openxmlformats.org/officeDocument/2006/math">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𝟔</m:t>
                        </m:r>
                      </m:den>
                    </m:f>
                  </m:oMath>
                </a14:m>
                <a:r>
                  <a:rPr lang="en-US" sz="2000" b="1" smtClean="0">
                    <a:solidFill>
                      <a:srgbClr val="C00000"/>
                    </a:solidFill>
                    <a:latin typeface="Arial" pitchFamily="34" charset="0"/>
                    <a:cs typeface="Arial" pitchFamily="34" charset="0"/>
                  </a:rPr>
                  <a:t> </a:t>
                </a:r>
                <a:r>
                  <a:rPr lang="en-US" b="1">
                    <a:latin typeface="Arial" pitchFamily="34" charset="0"/>
                    <a:cs typeface="Arial" pitchFamily="34" charset="0"/>
                  </a:rPr>
                  <a:t>giờ</a:t>
                </a:r>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5295" y="3505200"/>
                <a:ext cx="4142531" cy="647357"/>
              </a:xfrm>
              <a:prstGeom prst="rect">
                <a:avLst/>
              </a:prstGeom>
              <a:blipFill rotWithShape="1">
                <a:blip r:embed="rId5"/>
                <a:stretch>
                  <a:fillRect l="-2356" b="-4717"/>
                </a:stretch>
              </a:blipFill>
            </p:spPr>
            <p:txBody>
              <a:bodyPr/>
              <a:lstStyle/>
              <a:p>
                <a:r>
                  <a:rPr lang="en-US">
                    <a:noFill/>
                  </a:rPr>
                  <a:t> </a:t>
                </a:r>
              </a:p>
            </p:txBody>
          </p:sp>
        </mc:Fallback>
      </mc:AlternateContent>
      <p:grpSp>
        <p:nvGrpSpPr>
          <p:cNvPr id="2" name="Group 1"/>
          <p:cNvGrpSpPr/>
          <p:nvPr/>
        </p:nvGrpSpPr>
        <p:grpSpPr>
          <a:xfrm>
            <a:off x="150812" y="685800"/>
            <a:ext cx="11789980" cy="2700257"/>
            <a:chOff x="150812" y="685800"/>
            <a:chExt cx="11789980" cy="2700257"/>
          </a:xfrm>
        </p:grpSpPr>
        <p:sp>
          <p:nvSpPr>
            <p:cNvPr id="23" name="Rounded Rectangle 22"/>
            <p:cNvSpPr/>
            <p:nvPr/>
          </p:nvSpPr>
          <p:spPr>
            <a:xfrm>
              <a:off x="2034792" y="685800"/>
              <a:ext cx="9906000" cy="2700257"/>
            </a:xfrm>
            <a:prstGeom prst="roundRect">
              <a:avLst>
                <a:gd name="adj" fmla="val 3662"/>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2187192" y="708401"/>
              <a:ext cx="9752013" cy="2677656"/>
            </a:xfrm>
            <a:prstGeom prst="rect">
              <a:avLst/>
            </a:prstGeom>
            <a:noFill/>
          </p:spPr>
          <p:txBody>
            <a:bodyPr wrap="square" rtlCol="0">
              <a:spAutoFit/>
            </a:bodyPr>
            <a:lstStyle/>
            <a:p>
              <a:r>
                <a:rPr lang="vi-VN" b="1">
                  <a:latin typeface="Arial" pitchFamily="34" charset="0"/>
                  <a:cs typeface="Arial" pitchFamily="34" charset="0"/>
                </a:rPr>
                <a:t>Một máy kéo nông nghiệp với bánh xe sau có đường kính là 184 cm, bánh xe trước có đường kính là 92 cm, xe chuyển động với vận tốc không đổi trên một đoạn đường thẳng. Biết rằng vận tốc của bánh xe sau trong chuyển động này là 80 vòng/phút</a:t>
              </a:r>
              <a:r>
                <a:rPr lang="vi-VN" b="1" smtClean="0">
                  <a:latin typeface="Arial" pitchFamily="34" charset="0"/>
                  <a:cs typeface="Arial" pitchFamily="34" charset="0"/>
                </a:rPr>
                <a:t>.</a:t>
              </a:r>
              <a:r>
                <a:rPr lang="en-US" b="1" smtClean="0">
                  <a:latin typeface="Arial" pitchFamily="34" charset="0"/>
                  <a:cs typeface="Arial" pitchFamily="34" charset="0"/>
                </a:rPr>
                <a:t/>
              </a:r>
              <a:br>
                <a:rPr lang="en-US" b="1" smtClean="0">
                  <a:latin typeface="Arial" pitchFamily="34" charset="0"/>
                  <a:cs typeface="Arial" pitchFamily="34" charset="0"/>
                </a:rPr>
              </a:br>
              <a:r>
                <a:rPr lang="vi-VN" b="1">
                  <a:latin typeface="Arial" pitchFamily="34" charset="0"/>
                  <a:cs typeface="Arial" pitchFamily="34" charset="0"/>
                </a:rPr>
                <a:t>a) Tính quãng đường đi được của máy kéo trong 10 phút.</a:t>
              </a:r>
            </a:p>
            <a:p>
              <a:r>
                <a:rPr lang="vi-VN" b="1" smtClean="0">
                  <a:latin typeface="Arial" pitchFamily="34" charset="0"/>
                  <a:cs typeface="Arial" pitchFamily="34" charset="0"/>
                </a:rPr>
                <a:t>b</a:t>
              </a:r>
              <a:r>
                <a:rPr lang="vi-VN" b="1">
                  <a:latin typeface="Arial" pitchFamily="34" charset="0"/>
                  <a:cs typeface="Arial" pitchFamily="34" charset="0"/>
                </a:rPr>
                <a:t>) Tính vận tốc của máy kéo (theo đơn vị km/giờ).</a:t>
              </a:r>
            </a:p>
            <a:p>
              <a:r>
                <a:rPr lang="vi-VN" b="1" smtClean="0">
                  <a:latin typeface="Arial" pitchFamily="34" charset="0"/>
                  <a:cs typeface="Arial" pitchFamily="34" charset="0"/>
                </a:rPr>
                <a:t>c</a:t>
              </a:r>
              <a:r>
                <a:rPr lang="vi-VN" b="1">
                  <a:latin typeface="Arial" pitchFamily="34" charset="0"/>
                  <a:cs typeface="Arial" pitchFamily="34" charset="0"/>
                </a:rPr>
                <a:t>) Tính vận tốc của bánh xe trước (theo đơn vị vòng/phút).</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12" y="703785"/>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357" y="890751"/>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49274" y="1237591"/>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1</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4" name="AutoShape 4"/>
          <p:cNvSpPr>
            <a:spLocks noChangeArrowheads="1"/>
          </p:cNvSpPr>
          <p:nvPr/>
        </p:nvSpPr>
        <p:spPr bwMode="gray">
          <a:xfrm>
            <a:off x="401178" y="95250"/>
            <a:ext cx="6529268"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44675" y="4062249"/>
                <a:ext cx="8250138" cy="799386"/>
              </a:xfrm>
              <a:prstGeom prst="rect">
                <a:avLst/>
              </a:prstGeom>
              <a:noFill/>
            </p:spPr>
            <p:txBody>
              <a:bodyPr wrap="square" rtlCol="0">
                <a:spAutoFit/>
              </a:bodyPr>
              <a:lstStyle/>
              <a:p>
                <a:r>
                  <a:rPr lang="pl-PL" b="1" smtClean="0">
                    <a:latin typeface="Arial" pitchFamily="34" charset="0"/>
                    <a:cs typeface="Arial" pitchFamily="34" charset="0"/>
                  </a:rPr>
                  <a:t>Vận tốc của máy kéo là  </a:t>
                </a:r>
                <a14:m>
                  <m:oMath xmlns:m="http://schemas.openxmlformats.org/officeDocument/2006/math">
                    <m:r>
                      <a:rPr lang="en-US" b="1" i="0" smtClean="0">
                        <a:latin typeface="Cambria Math"/>
                        <a:cs typeface="Arial" pitchFamily="34" charset="0"/>
                      </a:rPr>
                      <m:t>𝐯</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r>
                          <a:rPr lang="en-US" b="1" i="1" smtClean="0">
                            <a:latin typeface="Cambria Math"/>
                            <a:cs typeface="Arial" pitchFamily="34" charset="0"/>
                          </a:rPr>
                          <m:t>,</m:t>
                        </m:r>
                        <m:r>
                          <a:rPr lang="en-US" b="1" i="1" smtClean="0">
                            <a:latin typeface="Cambria Math"/>
                            <a:cs typeface="Arial" pitchFamily="34" charset="0"/>
                          </a:rPr>
                          <m:t>𝟒𝟕𝟐</m:t>
                        </m:r>
                        <m:r>
                          <a:rPr lang="en-US" b="1" i="1" smtClean="0">
                            <a:latin typeface="Cambria Math"/>
                            <a:ea typeface="Cambria Math"/>
                            <a:cs typeface="Arial" pitchFamily="34" charset="0"/>
                          </a:rPr>
                          <m:t>𝝅</m:t>
                        </m:r>
                      </m:num>
                      <m:den>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𝟔</m:t>
                            </m:r>
                          </m:den>
                        </m:f>
                      </m:den>
                    </m:f>
                    <m:r>
                      <a:rPr lang="en-US" b="1" i="1" smtClean="0">
                        <a:latin typeface="Cambria Math"/>
                        <a:ea typeface="Cambria Math"/>
                        <a:cs typeface="Arial" pitchFamily="34" charset="0"/>
                      </a:rPr>
                      <m:t>≈</m:t>
                    </m:r>
                    <m:r>
                      <a:rPr lang="en-US" b="1" i="1" smtClean="0">
                        <a:latin typeface="Cambria Math"/>
                        <a:ea typeface="Cambria Math"/>
                        <a:cs typeface="Arial" pitchFamily="34" charset="0"/>
                      </a:rPr>
                      <m:t>𝟐𝟕</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𝟕𝟓</m:t>
                    </m:r>
                  </m:oMath>
                </a14:m>
                <a:r>
                  <a:rPr lang="en-US" sz="2000" b="1" smtClean="0">
                    <a:solidFill>
                      <a:srgbClr val="C00000"/>
                    </a:solidFill>
                    <a:latin typeface="Arial" pitchFamily="34" charset="0"/>
                    <a:cs typeface="Arial" pitchFamily="34" charset="0"/>
                  </a:rPr>
                  <a:t> </a:t>
                </a:r>
                <a:r>
                  <a:rPr lang="en-US" sz="2000" b="1" smtClean="0">
                    <a:latin typeface="Arial" pitchFamily="34" charset="0"/>
                    <a:cs typeface="Arial" pitchFamily="34" charset="0"/>
                  </a:rPr>
                  <a:t>(km/</a:t>
                </a:r>
                <a:r>
                  <a:rPr lang="en-US" b="1" smtClean="0">
                    <a:latin typeface="Arial" pitchFamily="34" charset="0"/>
                    <a:cs typeface="Arial" pitchFamily="34" charset="0"/>
                  </a:rPr>
                  <a:t>giờ )</a:t>
                </a:r>
                <a:endParaRPr lang="vi-VN"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44675" y="4062249"/>
                <a:ext cx="8250138" cy="799386"/>
              </a:xfrm>
              <a:prstGeom prst="rect">
                <a:avLst/>
              </a:prstGeom>
              <a:blipFill rotWithShape="1">
                <a:blip r:embed="rId8"/>
                <a:stretch>
                  <a:fillRect l="-1108"/>
                </a:stretch>
              </a:blipFill>
            </p:spPr>
            <p:txBody>
              <a:bodyPr/>
              <a:lstStyle/>
              <a:p>
                <a:r>
                  <a:rPr lang="en-US">
                    <a:noFill/>
                  </a:rPr>
                  <a:t> </a:t>
                </a:r>
              </a:p>
            </p:txBody>
          </p:sp>
        </mc:Fallback>
      </mc:AlternateContent>
      <p:sp>
        <p:nvSpPr>
          <p:cNvPr id="21" name="TextBox 20"/>
          <p:cNvSpPr txBox="1"/>
          <p:nvPr/>
        </p:nvSpPr>
        <p:spPr>
          <a:xfrm>
            <a:off x="625295" y="4724400"/>
            <a:ext cx="8250138" cy="461665"/>
          </a:xfrm>
          <a:prstGeom prst="rect">
            <a:avLst/>
          </a:prstGeom>
          <a:noFill/>
        </p:spPr>
        <p:txBody>
          <a:bodyPr wrap="square" rtlCol="0">
            <a:spAutoFit/>
          </a:bodyPr>
          <a:lstStyle/>
          <a:p>
            <a:r>
              <a:rPr lang="vi-VN" b="1">
                <a:latin typeface="Arial" pitchFamily="34" charset="0"/>
                <a:cs typeface="Arial" pitchFamily="34" charset="0"/>
              </a:rPr>
              <a:t>c) Chu vi của bánh xe trước là: C</a:t>
            </a:r>
            <a:r>
              <a:rPr lang="vi-VN" b="1" baseline="-25000">
                <a:latin typeface="Arial" pitchFamily="34" charset="0"/>
                <a:cs typeface="Arial" pitchFamily="34" charset="0"/>
              </a:rPr>
              <a:t>t</a:t>
            </a:r>
            <a:r>
              <a:rPr lang="vi-VN" b="1">
                <a:latin typeface="Arial" pitchFamily="34" charset="0"/>
                <a:cs typeface="Arial" pitchFamily="34" charset="0"/>
              </a:rPr>
              <a:t> = </a:t>
            </a:r>
            <a:r>
              <a:rPr lang="el-GR" b="1">
                <a:latin typeface="Arial" pitchFamily="34" charset="0"/>
                <a:cs typeface="Arial" pitchFamily="34" charset="0"/>
              </a:rPr>
              <a:t>π . 92 (</a:t>
            </a:r>
            <a:r>
              <a:rPr lang="vi-VN" b="1">
                <a:latin typeface="Arial" pitchFamily="34" charset="0"/>
                <a:cs typeface="Arial" pitchFamily="34" charset="0"/>
              </a:rPr>
              <a:t>cm).</a:t>
            </a:r>
          </a:p>
        </p:txBody>
      </p:sp>
      <mc:AlternateContent xmlns:mc="http://schemas.openxmlformats.org/markup-compatibility/2006" xmlns:a14="http://schemas.microsoft.com/office/drawing/2010/main">
        <mc:Choice Requires="a14">
          <p:sp>
            <p:nvSpPr>
              <p:cNvPr id="25" name="TextBox 24"/>
              <p:cNvSpPr txBox="1"/>
              <p:nvPr/>
            </p:nvSpPr>
            <p:spPr>
              <a:xfrm>
                <a:off x="642756" y="5186065"/>
                <a:ext cx="11242855" cy="1016689"/>
              </a:xfrm>
              <a:prstGeom prst="rect">
                <a:avLst/>
              </a:prstGeom>
              <a:noFill/>
            </p:spPr>
            <p:txBody>
              <a:bodyPr wrap="square" rtlCol="0">
                <a:spAutoFit/>
              </a:bodyPr>
              <a:lstStyle/>
              <a:p>
                <a:r>
                  <a:rPr lang="vi-VN" b="1" smtClean="0">
                    <a:latin typeface="Arial" pitchFamily="34" charset="0"/>
                    <a:cs typeface="Arial" pitchFamily="34" charset="0"/>
                  </a:rPr>
                  <a:t>Khi bánh xe sau lăn được 800 vòng trong 10 phút thì bánh xe trước lăn được số vòng </a:t>
                </a:r>
                <a:r>
                  <a:rPr lang="vi-VN" b="1">
                    <a:latin typeface="Arial" pitchFamily="34" charset="0"/>
                    <a:cs typeface="Arial" pitchFamily="34" charset="0"/>
                  </a:rPr>
                  <a:t>là </a:t>
                </a:r>
                <a14:m>
                  <m:oMath xmlns:m="http://schemas.openxmlformats.org/officeDocument/2006/math">
                    <m:f>
                      <m:fPr>
                        <m:ctrlPr>
                          <a:rPr lang="vi-VN" b="1" i="1" smtClean="0">
                            <a:latin typeface="Cambria Math"/>
                            <a:cs typeface="Arial" pitchFamily="34" charset="0"/>
                          </a:rPr>
                        </m:ctrlPr>
                      </m:fPr>
                      <m:num>
                        <m:r>
                          <a:rPr lang="en-US" b="1" i="1" smtClean="0">
                            <a:latin typeface="Cambria Math"/>
                            <a:cs typeface="Arial" pitchFamily="34" charset="0"/>
                          </a:rPr>
                          <m:t>𝟏𝟒𝟕𝟐𝟎𝟎</m:t>
                        </m:r>
                        <m:r>
                          <a:rPr lang="en-US" b="1" i="1" smtClean="0">
                            <a:latin typeface="Cambria Math"/>
                            <a:ea typeface="Cambria Math"/>
                            <a:cs typeface="Arial" pitchFamily="34" charset="0"/>
                          </a:rPr>
                          <m:t>𝝅</m:t>
                        </m:r>
                      </m:num>
                      <m:den>
                        <m:r>
                          <a:rPr lang="en-US" b="1" i="1" smtClean="0">
                            <a:latin typeface="Cambria Math"/>
                            <a:cs typeface="Arial" pitchFamily="34" charset="0"/>
                          </a:rPr>
                          <m:t>𝟗𝟐</m:t>
                        </m:r>
                        <m:r>
                          <a:rPr lang="en-US" b="1" i="1" smtClean="0">
                            <a:latin typeface="Cambria Math"/>
                            <a:ea typeface="Cambria Math"/>
                            <a:cs typeface="Arial" pitchFamily="34" charset="0"/>
                          </a:rPr>
                          <m:t>𝝅</m:t>
                        </m:r>
                      </m:den>
                    </m:f>
                    <m:r>
                      <a:rPr lang="en-US" b="1" i="1" smtClean="0">
                        <a:latin typeface="Cambria Math"/>
                        <a:cs typeface="Arial" pitchFamily="34" charset="0"/>
                      </a:rPr>
                      <m:t>=</m:t>
                    </m:r>
                    <m:r>
                      <a:rPr lang="en-US" b="1" i="1" smtClean="0">
                        <a:latin typeface="Cambria Math"/>
                        <a:cs typeface="Arial" pitchFamily="34" charset="0"/>
                      </a:rPr>
                      <m:t>𝟏𝟔𝟎𝟎</m:t>
                    </m:r>
                  </m:oMath>
                </a14:m>
                <a:r>
                  <a:rPr lang="en-US" b="1" smtClean="0">
                    <a:latin typeface="Arial" pitchFamily="34" charset="0"/>
                    <a:cs typeface="Arial" pitchFamily="34" charset="0"/>
                  </a:rPr>
                  <a:t> (vòng)</a:t>
                </a:r>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42756" y="5186065"/>
                <a:ext cx="11242855" cy="1016689"/>
              </a:xfrm>
              <a:prstGeom prst="rect">
                <a:avLst/>
              </a:prstGeom>
              <a:blipFill rotWithShape="1">
                <a:blip r:embed="rId9"/>
                <a:stretch>
                  <a:fillRect l="-813" t="-4192" b="-2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31644" y="6157718"/>
                <a:ext cx="8250138" cy="624082"/>
              </a:xfrm>
              <a:prstGeom prst="rect">
                <a:avLst/>
              </a:prstGeom>
              <a:noFill/>
            </p:spPr>
            <p:txBody>
              <a:bodyPr wrap="square" rtlCol="0">
                <a:spAutoFit/>
              </a:bodyPr>
              <a:lstStyle/>
              <a:p>
                <a:r>
                  <a:rPr lang="vi-VN" b="1" smtClean="0">
                    <a:latin typeface="Arial" pitchFamily="34" charset="0"/>
                    <a:cs typeface="Arial" pitchFamily="34" charset="0"/>
                  </a:rPr>
                  <a:t>Vận tốc của bánh </a:t>
                </a:r>
                <a:r>
                  <a:rPr lang="vi-VN" b="1">
                    <a:latin typeface="Arial" pitchFamily="34" charset="0"/>
                    <a:cs typeface="Arial" pitchFamily="34" charset="0"/>
                  </a:rPr>
                  <a:t>xe </a:t>
                </a:r>
                <a:r>
                  <a:rPr lang="vi-VN" b="1" smtClean="0">
                    <a:latin typeface="Arial" pitchFamily="34" charset="0"/>
                    <a:cs typeface="Arial" pitchFamily="34" charset="0"/>
                  </a:rPr>
                  <a:t>là </a:t>
                </a:r>
                <a:r>
                  <a:rPr lang="pl-PL" b="1" smtClean="0">
                    <a:latin typeface="Arial" pitchFamily="34" charset="0"/>
                    <a:cs typeface="Arial" pitchFamily="34" charset="0"/>
                  </a:rPr>
                  <a:t>  </a:t>
                </a:r>
                <a14:m>
                  <m:oMath xmlns:m="http://schemas.openxmlformats.org/officeDocument/2006/math">
                    <m:r>
                      <a:rPr lang="en-US" b="1" i="0" smtClean="0">
                        <a:latin typeface="Cambria Math"/>
                        <a:cs typeface="Arial" pitchFamily="34" charset="0"/>
                      </a:rPr>
                      <m:t>𝐯</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𝟏𝟔𝟎𝟎</m:t>
                        </m:r>
                      </m:num>
                      <m:den>
                        <m:r>
                          <a:rPr lang="en-US" b="1" i="1" smtClean="0">
                            <a:latin typeface="Cambria Math"/>
                            <a:cs typeface="Arial" pitchFamily="34" charset="0"/>
                          </a:rPr>
                          <m:t>𝟏𝟎</m:t>
                        </m:r>
                      </m:den>
                    </m:f>
                    <m:r>
                      <a:rPr lang="en-US" b="1" i="1" smtClean="0">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𝟏𝟔𝟎</m:t>
                    </m:r>
                    <m:r>
                      <a:rPr lang="en-US" b="1" i="1" smtClean="0">
                        <a:latin typeface="Cambria Math"/>
                        <a:ea typeface="Cambria Math"/>
                        <a:cs typeface="Arial" pitchFamily="34" charset="0"/>
                      </a:rPr>
                      <m:t> </m:t>
                    </m:r>
                  </m:oMath>
                </a14:m>
                <a:r>
                  <a:rPr lang="en-US" sz="2000" b="1" smtClean="0">
                    <a:latin typeface="Arial" pitchFamily="34" charset="0"/>
                    <a:cs typeface="Arial" pitchFamily="34" charset="0"/>
                  </a:rPr>
                  <a:t>(vòng/</a:t>
                </a:r>
                <a:r>
                  <a:rPr lang="en-US" b="1" smtClean="0">
                    <a:latin typeface="Arial" pitchFamily="34" charset="0"/>
                    <a:cs typeface="Arial" pitchFamily="34" charset="0"/>
                  </a:rPr>
                  <a:t>phút )</a:t>
                </a:r>
                <a:endParaRPr lang="vi-VN"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31644" y="6157718"/>
                <a:ext cx="8250138" cy="624082"/>
              </a:xfrm>
              <a:prstGeom prst="rect">
                <a:avLst/>
              </a:prstGeom>
              <a:blipFill rotWithShape="1">
                <a:blip r:embed="rId10"/>
                <a:stretch>
                  <a:fillRect l="-1183" b="-7767"/>
                </a:stretch>
              </a:blipFill>
            </p:spPr>
            <p:txBody>
              <a:bodyPr/>
              <a:lstStyle/>
              <a:p>
                <a:r>
                  <a:rPr lang="en-US">
                    <a:noFill/>
                  </a:rPr>
                  <a:t> </a:t>
                </a:r>
              </a:p>
            </p:txBody>
          </p:sp>
        </mc:Fallback>
      </mc:AlternateContent>
    </p:spTree>
    <p:extLst>
      <p:ext uri="{BB962C8B-B14F-4D97-AF65-F5344CB8AC3E}">
        <p14:creationId xmlns:p14="http://schemas.microsoft.com/office/powerpoint/2010/main" val="4260974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21"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42465" y="5334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68362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401178" y="4390144"/>
                <a:ext cx="5335619" cy="629531"/>
              </a:xfrm>
              <a:prstGeom prst="rect">
                <a:avLst/>
              </a:prstGeom>
              <a:noFill/>
            </p:spPr>
            <p:txBody>
              <a:bodyPr wrap="square" rtlCol="0">
                <a:spAutoFit/>
              </a:bodyPr>
              <a:lstStyle/>
              <a:p>
                <a:r>
                  <a:rPr lang="sv-SE" b="1" smtClean="0">
                    <a:latin typeface="Arial" pitchFamily="34" charset="0"/>
                    <a:cs typeface="Arial" pitchFamily="34" charset="0"/>
                  </a:rPr>
                  <a:t>a) Ta có: sđ(OA</a:t>
                </a:r>
                <a:r>
                  <a:rPr lang="sv-SE" b="1">
                    <a:latin typeface="Arial" pitchFamily="34" charset="0"/>
                    <a:cs typeface="Arial" pitchFamily="34" charset="0"/>
                  </a:rPr>
                  <a:t>, </a:t>
                </a:r>
                <a:r>
                  <a:rPr lang="sv-SE" b="1" smtClean="0">
                    <a:latin typeface="Arial" pitchFamily="34" charset="0"/>
                    <a:cs typeface="Arial" pitchFamily="34" charset="0"/>
                  </a:rPr>
                  <a:t>OM)</a:t>
                </a:r>
                <a14:m>
                  <m:oMath xmlns:m="http://schemas.openxmlformats.org/officeDocument/2006/math">
                    <m:r>
                      <a:rPr lang="en-US" b="1" i="1" smtClean="0">
                        <a:latin typeface="Cambria Math"/>
                        <a:cs typeface="Arial" pitchFamily="34" charset="0"/>
                      </a:rPr>
                      <m:t>= </m:t>
                    </m:r>
                    <m:f>
                      <m:fPr>
                        <m:ctrlPr>
                          <a:rPr lang="en-US" b="1" i="1" smtClean="0">
                            <a:latin typeface="Cambria Math"/>
                            <a:cs typeface="Arial" pitchFamily="34" charset="0"/>
                          </a:rPr>
                        </m:ctrlPr>
                      </m:fPr>
                      <m:num>
                        <m:r>
                          <a:rPr lang="en-US" b="1" i="1" smtClean="0">
                            <a:latin typeface="Cambria Math"/>
                            <a:cs typeface="Arial" pitchFamily="34" charset="0"/>
                          </a:rPr>
                          <m:t>𝟓</m:t>
                        </m:r>
                        <m:r>
                          <a:rPr lang="en-US" b="1" i="1" smtClean="0">
                            <a:latin typeface="Cambria Math"/>
                            <a:ea typeface="Cambria Math"/>
                            <a:cs typeface="Arial" pitchFamily="34" charset="0"/>
                          </a:rPr>
                          <m:t>𝝅</m:t>
                        </m:r>
                      </m:num>
                      <m:den>
                        <m:r>
                          <a:rPr lang="en-US" b="1" i="1" smtClean="0">
                            <a:latin typeface="Cambria Math"/>
                            <a:cs typeface="Arial" pitchFamily="34" charset="0"/>
                          </a:rPr>
                          <m:t>𝟒</m:t>
                        </m:r>
                      </m:den>
                    </m:f>
                    <m:r>
                      <a:rPr lang="en-US" b="1" i="1" smtClean="0">
                        <a:latin typeface="Cambria Math"/>
                        <a:cs typeface="Arial" pitchFamily="34" charset="0"/>
                      </a:rPr>
                      <m:t>=</m:t>
                    </m:r>
                    <m:r>
                      <a:rPr lang="en-US" b="1" i="1" smtClean="0">
                        <a:latin typeface="Cambria Math"/>
                        <a:ea typeface="Cambria Math"/>
                        <a:cs typeface="Arial" pitchFamily="34" charset="0"/>
                      </a:rPr>
                      <m:t>𝝅</m:t>
                    </m:r>
                    <m:r>
                      <a:rPr lang="en-US" b="1" i="1" smtClean="0">
                        <a:latin typeface="Cambria Math"/>
                        <a:ea typeface="Cambria Math"/>
                        <a:cs typeface="Arial" pitchFamily="34" charset="0"/>
                      </a:rPr>
                      <m:t>+</m:t>
                    </m:r>
                    <m:f>
                      <m:fPr>
                        <m:ctrlPr>
                          <a:rPr lang="en-US" b="1" i="1" smtClean="0">
                            <a:latin typeface="Cambria Math"/>
                            <a:ea typeface="Cambria Math"/>
                            <a:cs typeface="Arial" pitchFamily="34" charset="0"/>
                          </a:rPr>
                        </m:ctrlPr>
                      </m:fPr>
                      <m:num>
                        <m:r>
                          <a:rPr lang="en-US" b="1" i="1" smtClean="0">
                            <a:latin typeface="Cambria Math"/>
                            <a:ea typeface="Cambria Math"/>
                            <a:cs typeface="Arial" pitchFamily="34" charset="0"/>
                          </a:rPr>
                          <m:t>𝝅</m:t>
                        </m:r>
                      </m:num>
                      <m:den>
                        <m:r>
                          <a:rPr lang="en-US" b="1" i="1" smtClean="0">
                            <a:latin typeface="Cambria Math"/>
                            <a:ea typeface="Cambria Math"/>
                            <a:cs typeface="Arial" pitchFamily="34" charset="0"/>
                          </a:rPr>
                          <m:t>𝟒</m:t>
                        </m:r>
                      </m:den>
                    </m:f>
                  </m:oMath>
                </a14:m>
                <a:r>
                  <a:rPr lang="sv-SE" b="1" smtClean="0">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1178" y="4390144"/>
                <a:ext cx="5335619" cy="629531"/>
              </a:xfrm>
              <a:prstGeom prst="rect">
                <a:avLst/>
              </a:prstGeom>
              <a:blipFill rotWithShape="1">
                <a:blip r:embed="rId3"/>
                <a:stretch>
                  <a:fillRect l="-1829"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246812" y="4343400"/>
                <a:ext cx="6096000" cy="624082"/>
              </a:xfrm>
              <a:prstGeom prst="rect">
                <a:avLst/>
              </a:prstGeom>
              <a:noFill/>
            </p:spPr>
            <p:txBody>
              <a:bodyPr wrap="square" rtlCol="0">
                <a:spAutoFit/>
              </a:bodyPr>
              <a:lstStyle/>
              <a:p>
                <a:r>
                  <a:rPr lang="sv-SE" b="1" smtClean="0">
                    <a:latin typeface="Arial" pitchFamily="34" charset="0"/>
                    <a:cs typeface="Arial" pitchFamily="34" charset="0"/>
                  </a:rPr>
                  <a:t>b) Ta có: sđ(OA</a:t>
                </a:r>
                <a:r>
                  <a:rPr lang="sv-SE" b="1">
                    <a:latin typeface="Arial" pitchFamily="34" charset="0"/>
                    <a:cs typeface="Arial" pitchFamily="34" charset="0"/>
                  </a:rPr>
                  <a:t>, </a:t>
                </a:r>
                <a:r>
                  <a:rPr lang="sv-SE" b="1" smtClean="0">
                    <a:latin typeface="Arial" pitchFamily="34" charset="0"/>
                    <a:cs typeface="Arial" pitchFamily="34" charset="0"/>
                  </a:rPr>
                  <a:t>ON)</a:t>
                </a:r>
                <a14:m>
                  <m:oMath xmlns:m="http://schemas.openxmlformats.org/officeDocument/2006/math">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𝟕</m:t>
                        </m:r>
                        <m:r>
                          <a:rPr lang="en-US" b="1" i="1" smtClean="0">
                            <a:latin typeface="Cambria Math"/>
                            <a:ea typeface="Cambria Math"/>
                            <a:cs typeface="Arial" pitchFamily="34" charset="0"/>
                          </a:rPr>
                          <m:t>𝝅</m:t>
                        </m:r>
                      </m:num>
                      <m:den>
                        <m:r>
                          <a:rPr lang="en-US" b="1" i="1" smtClean="0">
                            <a:latin typeface="Cambria Math"/>
                            <a:cs typeface="Arial" pitchFamily="34" charset="0"/>
                          </a:rPr>
                          <m:t>𝟒</m:t>
                        </m:r>
                      </m:den>
                    </m:f>
                    <m:r>
                      <a:rPr lang="en-US" b="1" i="1" smtClean="0">
                        <a:latin typeface="Cambria Math"/>
                        <a:cs typeface="Arial" pitchFamily="34" charset="0"/>
                      </a:rPr>
                      <m:t>=−(</m:t>
                    </m:r>
                    <m:f>
                      <m:fPr>
                        <m:ctrlPr>
                          <a:rPr lang="en-US" b="1" i="1">
                            <a:latin typeface="Cambria Math"/>
                            <a:cs typeface="Arial" pitchFamily="34" charset="0"/>
                          </a:rPr>
                        </m:ctrlPr>
                      </m:fPr>
                      <m:num>
                        <m:r>
                          <a:rPr lang="en-US" b="1" i="1" smtClean="0">
                            <a:latin typeface="Cambria Math"/>
                            <a:cs typeface="Arial" pitchFamily="34" charset="0"/>
                          </a:rPr>
                          <m:t>𝟑</m:t>
                        </m:r>
                        <m:r>
                          <a:rPr lang="en-US" b="1" i="1">
                            <a:latin typeface="Cambria Math"/>
                            <a:ea typeface="Cambria Math"/>
                            <a:cs typeface="Arial" pitchFamily="34" charset="0"/>
                          </a:rPr>
                          <m:t>𝝅</m:t>
                        </m:r>
                      </m:num>
                      <m:den>
                        <m:r>
                          <a:rPr lang="en-US" b="1" i="1">
                            <a:latin typeface="Cambria Math"/>
                            <a:cs typeface="Arial" pitchFamily="34" charset="0"/>
                          </a:rPr>
                          <m:t>𝟒</m:t>
                        </m:r>
                      </m:den>
                    </m:f>
                    <m:r>
                      <a:rPr lang="en-US" b="1" i="1" smtClean="0">
                        <a:latin typeface="Cambria Math"/>
                        <a:cs typeface="Arial" pitchFamily="34" charset="0"/>
                      </a:rPr>
                      <m:t>+</m:t>
                    </m:r>
                    <m:r>
                      <a:rPr lang="en-US" b="1" i="1" smtClean="0">
                        <a:latin typeface="Cambria Math"/>
                        <a:ea typeface="Cambria Math"/>
                        <a:cs typeface="Arial" pitchFamily="34" charset="0"/>
                      </a:rPr>
                      <m:t>𝝅</m:t>
                    </m:r>
                    <m:r>
                      <a:rPr lang="en-US" b="1" i="1" smtClean="0">
                        <a:latin typeface="Cambria Math"/>
                        <a:ea typeface="Cambria Math"/>
                        <a:cs typeface="Arial" pitchFamily="34" charset="0"/>
                      </a:rPr>
                      <m:t>)</m:t>
                    </m:r>
                  </m:oMath>
                </a14:m>
                <a:r>
                  <a:rPr lang="sv-SE" b="1" smtClean="0">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246812" y="4343400"/>
                <a:ext cx="6096000" cy="624082"/>
              </a:xfrm>
              <a:prstGeom prst="rect">
                <a:avLst/>
              </a:prstGeom>
              <a:blipFill rotWithShape="1">
                <a:blip r:embed="rId4"/>
                <a:stretch>
                  <a:fillRect l="-1600" b="-7843"/>
                </a:stretch>
              </a:blipFill>
            </p:spPr>
            <p:txBody>
              <a:bodyPr/>
              <a:lstStyle/>
              <a:p>
                <a:r>
                  <a:rPr lang="en-US">
                    <a:noFill/>
                  </a:rPr>
                  <a:t> </a:t>
                </a:r>
              </a:p>
            </p:txBody>
          </p:sp>
        </mc:Fallback>
      </mc:AlternateContent>
      <p:pic>
        <p:nvPicPr>
          <p:cNvPr id="6042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875"/>
          <a:stretch/>
        </p:blipFill>
        <p:spPr bwMode="auto">
          <a:xfrm>
            <a:off x="1282699" y="4876800"/>
            <a:ext cx="227049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599"/>
          <a:stretch/>
        </p:blipFill>
        <p:spPr bwMode="auto">
          <a:xfrm>
            <a:off x="7466012" y="4781551"/>
            <a:ext cx="2270491" cy="198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89088" y="1010085"/>
            <a:ext cx="11558425" cy="3257115"/>
            <a:chOff x="289088" y="1010085"/>
            <a:chExt cx="11558425" cy="3257115"/>
          </a:xfrm>
        </p:grpSpPr>
        <p:sp>
          <p:nvSpPr>
            <p:cNvPr id="9" name="Rounded Rectangle 8"/>
            <p:cNvSpPr/>
            <p:nvPr/>
          </p:nvSpPr>
          <p:spPr>
            <a:xfrm>
              <a:off x="289088" y="1010085"/>
              <a:ext cx="11558425" cy="3257115"/>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9612" y="1023938"/>
              <a:ext cx="9429750" cy="461665"/>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khái niệm </a:t>
              </a:r>
              <a:r>
                <a:rPr lang="vi-VN" b="1" smtClean="0">
                  <a:solidFill>
                    <a:schemeClr val="accent5">
                      <a:lumMod val="50000"/>
                    </a:schemeClr>
                  </a:solidFill>
                  <a:latin typeface="Arial" pitchFamily="34" charset="0"/>
                  <a:cs typeface="Arial" pitchFamily="34" charset="0"/>
                </a:rPr>
                <a:t>đường tròn</a:t>
              </a:r>
              <a:r>
                <a:rPr lang="en-US" b="1" smtClean="0">
                  <a:solidFill>
                    <a:schemeClr val="accent5">
                      <a:lumMod val="50000"/>
                    </a:schemeClr>
                  </a:solidFill>
                  <a:latin typeface="Arial" pitchFamily="34" charset="0"/>
                  <a:cs typeface="Arial" pitchFamily="34" charset="0"/>
                </a:rPr>
                <a:t> l</a:t>
              </a:r>
              <a:r>
                <a:rPr lang="vi-VN" b="1" smtClean="0">
                  <a:solidFill>
                    <a:schemeClr val="accent5">
                      <a:lumMod val="50000"/>
                    </a:schemeClr>
                  </a:solidFill>
                  <a:latin typeface="Arial" pitchFamily="34" charset="0"/>
                  <a:cs typeface="Arial" pitchFamily="34" charset="0"/>
                </a:rPr>
                <a:t>ượng giác</a:t>
              </a:r>
              <a:r>
                <a:rPr lang="en-US" b="1" smtClean="0">
                  <a:solidFill>
                    <a:schemeClr val="accent5">
                      <a:lumMod val="50000"/>
                    </a:schemeClr>
                  </a:solidFill>
                  <a:latin typeface="Arial" pitchFamily="34" charset="0"/>
                  <a:cs typeface="Arial" pitchFamily="34" charset="0"/>
                </a:rPr>
                <a:t> </a:t>
              </a:r>
              <a:endParaRPr lang="vi-VN"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531812" y="1400175"/>
                  <a:ext cx="11277600" cy="2814553"/>
                </a:xfrm>
                <a:prstGeom prst="rect">
                  <a:avLst/>
                </a:prstGeom>
                <a:noFill/>
              </p:spPr>
              <p:txBody>
                <a:bodyPr wrap="square" rtlCol="0">
                  <a:spAutoFit/>
                </a:bodyPr>
                <a:lstStyle/>
                <a:p>
                  <a:r>
                    <a:rPr lang="en-US" b="1" smtClean="0">
                      <a:latin typeface="Arial" pitchFamily="34" charset="0"/>
                      <a:cs typeface="Arial" pitchFamily="34" charset="0"/>
                    </a:rPr>
                    <a:t>Trong mặt phẳng toạ độ Oxy, vẽ </a:t>
                  </a:r>
                  <a:r>
                    <a:rPr lang="vi-VN" b="1" smtClean="0">
                      <a:latin typeface="Arial" pitchFamily="34" charset="0"/>
                      <a:cs typeface="Arial" pitchFamily="34" charset="0"/>
                    </a:rPr>
                    <a:t>đường tròn</a:t>
                  </a:r>
                  <a:r>
                    <a:rPr lang="en-US" b="1" smtClean="0">
                      <a:latin typeface="Arial" pitchFamily="34" charset="0"/>
                      <a:cs typeface="Arial" pitchFamily="34" charset="0"/>
                    </a:rPr>
                    <a:t> tâm O bán kính </a:t>
                  </a:r>
                  <a14:m>
                    <m:oMath xmlns:m="http://schemas.openxmlformats.org/officeDocument/2006/math">
                      <m:r>
                        <a:rPr lang="en-US" b="1" i="1" smtClean="0">
                          <a:latin typeface="Cambria Math"/>
                          <a:cs typeface="Arial" pitchFamily="34" charset="0"/>
                        </a:rPr>
                        <m:t>𝑹</m:t>
                      </m:r>
                      <m:r>
                        <a:rPr lang="en-US" b="1" i="1" smtClean="0">
                          <a:latin typeface="Cambria Math"/>
                          <a:cs typeface="Arial" pitchFamily="34" charset="0"/>
                        </a:rPr>
                        <m:t>=</m:t>
                      </m:r>
                      <m:r>
                        <a:rPr lang="en-US" b="1" i="1" smtClean="0">
                          <a:latin typeface="Cambria Math"/>
                          <a:cs typeface="Arial" pitchFamily="34" charset="0"/>
                        </a:rPr>
                        <m:t>𝟏</m:t>
                      </m:r>
                    </m:oMath>
                  </a14:m>
                  <a:r>
                    <a:rPr lang="en-US" b="1" smtClean="0">
                      <a:latin typeface="Arial" pitchFamily="34" charset="0"/>
                      <a:cs typeface="Arial" pitchFamily="34" charset="0"/>
                    </a:rPr>
                    <a:t>. Chọn điểm gốc của </a:t>
                  </a:r>
                  <a:r>
                    <a:rPr lang="vi-VN" b="1" smtClean="0">
                      <a:latin typeface="Arial" pitchFamily="34" charset="0"/>
                      <a:cs typeface="Arial" pitchFamily="34" charset="0"/>
                    </a:rPr>
                    <a:t>đường tròn</a:t>
                  </a:r>
                  <a:r>
                    <a:rPr lang="en-US" b="1" smtClean="0">
                      <a:latin typeface="Arial" pitchFamily="34" charset="0"/>
                      <a:cs typeface="Arial" pitchFamily="34" charset="0"/>
                    </a:rPr>
                    <a:t> là giao điểm A(1;0) của </a:t>
                  </a:r>
                  <a:r>
                    <a:rPr lang="vi-VN" b="1" smtClean="0">
                      <a:latin typeface="Arial" pitchFamily="34" charset="0"/>
                      <a:cs typeface="Arial" pitchFamily="34" charset="0"/>
                    </a:rPr>
                    <a:t>đường tròn</a:t>
                  </a:r>
                  <a:r>
                    <a:rPr lang="en-US" b="1" smtClean="0">
                      <a:latin typeface="Arial" pitchFamily="34" charset="0"/>
                      <a:cs typeface="Arial" pitchFamily="34" charset="0"/>
                    </a:rPr>
                    <a:t> với trục Ox. </a:t>
                  </a:r>
                </a:p>
                <a:p>
                  <a:r>
                    <a:rPr lang="en-US" b="1" smtClean="0">
                      <a:latin typeface="Arial" pitchFamily="34" charset="0"/>
                      <a:cs typeface="Arial" pitchFamily="34" charset="0"/>
                    </a:rPr>
                    <a:t>Ta quy ước chiều dương của </a:t>
                  </a:r>
                  <a:r>
                    <a:rPr lang="vi-VN" b="1" smtClean="0">
                      <a:latin typeface="Arial" pitchFamily="34" charset="0"/>
                      <a:cs typeface="Arial" pitchFamily="34" charset="0"/>
                    </a:rPr>
                    <a:t>đường tròn</a:t>
                  </a:r>
                  <a:r>
                    <a:rPr lang="en-US" b="1" smtClean="0">
                      <a:latin typeface="Arial" pitchFamily="34" charset="0"/>
                      <a:cs typeface="Arial" pitchFamily="34" charset="0"/>
                    </a:rPr>
                    <a:t> là chiều ngược chiều quay của kim đồng hồ và chiều âm là chiều quay của kim đồng hồ</a:t>
                  </a:r>
                </a:p>
                <a:p>
                  <a:r>
                    <a:rPr lang="en-US" b="1" smtClean="0">
                      <a:latin typeface="Arial" pitchFamily="34" charset="0"/>
                      <a:cs typeface="Arial" pitchFamily="34" charset="0"/>
                    </a:rPr>
                    <a:t>a. Xác định điểm M trên </a:t>
                  </a:r>
                  <a:r>
                    <a:rPr lang="vi-VN" b="1" smtClean="0">
                      <a:latin typeface="Arial" pitchFamily="34" charset="0"/>
                      <a:cs typeface="Arial" pitchFamily="34" charset="0"/>
                    </a:rPr>
                    <a:t>đường tròn</a:t>
                  </a:r>
                  <a:r>
                    <a:rPr lang="en-US" b="1" smtClean="0">
                      <a:latin typeface="Arial" pitchFamily="34" charset="0"/>
                      <a:cs typeface="Arial" pitchFamily="34" charset="0"/>
                    </a:rPr>
                    <a:t> sao cho</a:t>
                  </a:r>
                  <a:r>
                    <a:rPr lang="en-US" b="1" i="1" smtClean="0">
                      <a:latin typeface="Arial" pitchFamily="34" charset="0"/>
                      <a:cs typeface="Arial" pitchFamily="34" charset="0"/>
                    </a:rPr>
                    <a:t> sđ (OA,OM) =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𝟓</m:t>
                          </m:r>
                          <m:r>
                            <a:rPr lang="en-US" sz="2800" b="1" i="1" smtClean="0">
                              <a:latin typeface="Cambria Math"/>
                              <a:ea typeface="Cambria Math"/>
                              <a:cs typeface="Arial" pitchFamily="34" charset="0"/>
                            </a:rPr>
                            <m:t>𝝅</m:t>
                          </m:r>
                        </m:num>
                        <m:den>
                          <m:r>
                            <a:rPr lang="en-US" sz="2800" b="1" i="1" smtClean="0">
                              <a:latin typeface="Cambria Math"/>
                              <a:cs typeface="Arial" pitchFamily="34" charset="0"/>
                            </a:rPr>
                            <m:t>𝟒</m:t>
                          </m:r>
                        </m:den>
                      </m:f>
                    </m:oMath>
                  </a14:m>
                  <a:r>
                    <a:rPr lang="en-US" b="1" i="1">
                      <a:latin typeface="Arial" pitchFamily="34" charset="0"/>
                      <a:cs typeface="Arial" pitchFamily="34" charset="0"/>
                    </a:rPr>
                    <a:t/>
                  </a:r>
                  <a:br>
                    <a:rPr lang="en-US" b="1" i="1">
                      <a:latin typeface="Arial" pitchFamily="34" charset="0"/>
                      <a:cs typeface="Arial" pitchFamily="34" charset="0"/>
                    </a:rPr>
                  </a:br>
                  <a:r>
                    <a:rPr lang="en-US" b="1" smtClean="0">
                      <a:latin typeface="Arial" pitchFamily="34" charset="0"/>
                      <a:cs typeface="Arial" pitchFamily="34" charset="0"/>
                    </a:rPr>
                    <a:t>b. </a:t>
                  </a:r>
                  <a:r>
                    <a:rPr lang="en-US" b="1">
                      <a:latin typeface="Arial" pitchFamily="34" charset="0"/>
                      <a:cs typeface="Arial" pitchFamily="34" charset="0"/>
                    </a:rPr>
                    <a:t>Xác định điểm </a:t>
                  </a:r>
                  <a:r>
                    <a:rPr lang="en-US" b="1" smtClean="0">
                      <a:latin typeface="Arial" pitchFamily="34" charset="0"/>
                      <a:cs typeface="Arial" pitchFamily="34" charset="0"/>
                    </a:rPr>
                    <a:t>N </a:t>
                  </a:r>
                  <a:r>
                    <a:rPr lang="en-US" b="1">
                      <a:latin typeface="Arial" pitchFamily="34" charset="0"/>
                      <a:cs typeface="Arial" pitchFamily="34" charset="0"/>
                    </a:rPr>
                    <a:t>trên </a:t>
                  </a:r>
                  <a:r>
                    <a:rPr lang="vi-VN" b="1">
                      <a:latin typeface="Arial" pitchFamily="34" charset="0"/>
                      <a:cs typeface="Arial" pitchFamily="34" charset="0"/>
                    </a:rPr>
                    <a:t>đường tròn</a:t>
                  </a:r>
                  <a:r>
                    <a:rPr lang="en-US" b="1">
                      <a:latin typeface="Arial" pitchFamily="34" charset="0"/>
                      <a:cs typeface="Arial" pitchFamily="34" charset="0"/>
                    </a:rPr>
                    <a:t> sao cho</a:t>
                  </a:r>
                  <a:r>
                    <a:rPr lang="en-US" b="1" i="1">
                      <a:latin typeface="Arial" pitchFamily="34" charset="0"/>
                      <a:cs typeface="Arial" pitchFamily="34" charset="0"/>
                    </a:rPr>
                    <a:t> sđ (</a:t>
                  </a:r>
                  <a:r>
                    <a:rPr lang="en-US" b="1" i="1" smtClean="0">
                      <a:latin typeface="Arial" pitchFamily="34" charset="0"/>
                      <a:cs typeface="Arial" pitchFamily="34" charset="0"/>
                    </a:rPr>
                    <a:t>OA,ON) </a:t>
                  </a:r>
                  <a:r>
                    <a:rPr lang="en-US" b="1" i="1">
                      <a:latin typeface="Arial" pitchFamily="34" charset="0"/>
                      <a:cs typeface="Arial" pitchFamily="34" charset="0"/>
                    </a:rPr>
                    <a:t>= </a:t>
                  </a:r>
                  <a:r>
                    <a:rPr lang="en-US" sz="2800"/>
                    <a:t>-</a:t>
                  </a:r>
                  <a:r>
                    <a:rPr lang="en-US" sz="2800" smtClean="0"/>
                    <a:t> </a:t>
                  </a:r>
                  <a14:m>
                    <m:oMath xmlns:m="http://schemas.openxmlformats.org/officeDocument/2006/math">
                      <m:f>
                        <m:fPr>
                          <m:ctrlPr>
                            <a:rPr lang="en-US" sz="2800" b="1" i="1">
                              <a:latin typeface="Cambria Math"/>
                            </a:rPr>
                          </m:ctrlPr>
                        </m:fPr>
                        <m:num>
                          <m:r>
                            <a:rPr lang="en-US" sz="2800" b="1" i="1" smtClean="0">
                              <a:latin typeface="Cambria Math"/>
                              <a:cs typeface="Arial" pitchFamily="34" charset="0"/>
                            </a:rPr>
                            <m:t>𝟕</m:t>
                          </m:r>
                          <m:r>
                            <a:rPr lang="en-US" sz="2800" b="1" i="1">
                              <a:latin typeface="Cambria Math"/>
                              <a:ea typeface="Cambria Math"/>
                              <a:cs typeface="Arial" pitchFamily="34" charset="0"/>
                            </a:rPr>
                            <m:t>𝝅</m:t>
                          </m:r>
                        </m:num>
                        <m:den>
                          <m:r>
                            <a:rPr lang="en-US" sz="2800" b="1" i="1">
                              <a:latin typeface="Cambria Math"/>
                              <a:cs typeface="Arial" pitchFamily="34" charset="0"/>
                            </a:rPr>
                            <m:t>𝟒</m:t>
                          </m:r>
                        </m:den>
                      </m:f>
                    </m:oMath>
                  </a14:m>
                  <a:endParaRPr lang="en-US" b="1" i="1">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31812" y="1400175"/>
                  <a:ext cx="11277600" cy="2814553"/>
                </a:xfrm>
                <a:prstGeom prst="rect">
                  <a:avLst/>
                </a:prstGeom>
                <a:blipFill rotWithShape="1">
                  <a:blip r:embed="rId7"/>
                  <a:stretch>
                    <a:fillRect l="-811" t="-1518" b="-2386"/>
                  </a:stretch>
                </a:blipFill>
              </p:spPr>
              <p:txBody>
                <a:bodyPr/>
                <a:lstStyle/>
                <a:p>
                  <a:r>
                    <a:rPr lang="en-US">
                      <a:noFill/>
                    </a:rPr>
                    <a:t> </a:t>
                  </a:r>
                </a:p>
              </p:txBody>
            </p:sp>
          </mc:Fallback>
        </mc:AlternateContent>
        <p:pic>
          <p:nvPicPr>
            <p:cNvPr id="727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 y="1030287"/>
              <a:ext cx="1447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a:xfrm>
            <a:off x="5865812" y="4530008"/>
            <a:ext cx="0" cy="223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829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0421"/>
                                        </p:tgtEl>
                                        <p:attrNameLst>
                                          <p:attrName>style.visibility</p:attrName>
                                        </p:attrNameLst>
                                      </p:cBhvr>
                                      <p:to>
                                        <p:strVal val="visible"/>
                                      </p:to>
                                    </p:set>
                                    <p:animEffect transition="in" filter="wipe(left)">
                                      <p:cBhvr>
                                        <p:cTn id="21" dur="500"/>
                                        <p:tgtEl>
                                          <p:spTgt spid="604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60422"/>
                                        </p:tgtEl>
                                        <p:attrNameLst>
                                          <p:attrName>style.visibility</p:attrName>
                                        </p:attrNameLst>
                                      </p:cBhvr>
                                      <p:to>
                                        <p:strVal val="visible"/>
                                      </p:to>
                                    </p:set>
                                    <p:animEffect transition="in" filter="wipe(left)">
                                      <p:cBhvr>
                                        <p:cTn id="34"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096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308138" y="3200400"/>
                <a:ext cx="8072274" cy="1692771"/>
              </a:xfrm>
              <a:prstGeom prst="rect">
                <a:avLst/>
              </a:prstGeom>
              <a:noFill/>
            </p:spPr>
            <p:txBody>
              <a:bodyPr wrap="square" rtlCol="0">
                <a:spAutoFit/>
              </a:bodyPr>
              <a:lstStyle/>
              <a:p>
                <a:pPr marL="457200" indent="-457200" algn="just">
                  <a:buFont typeface="Wingdings" pitchFamily="2" charset="2"/>
                  <a:buChar char="v"/>
                </a:pPr>
                <a:r>
                  <a:rPr lang="en-US" sz="2600" b="1" smtClean="0">
                    <a:solidFill>
                      <a:schemeClr val="accent5">
                        <a:lumMod val="50000"/>
                      </a:schemeClr>
                    </a:solidFill>
                    <a:latin typeface="Arial" pitchFamily="34" charset="0"/>
                    <a:cs typeface="Arial" pitchFamily="34" charset="0"/>
                  </a:rPr>
                  <a:t>Điểm trên </a:t>
                </a:r>
                <a:r>
                  <a:rPr lang="vi-VN" sz="2600" b="1" smtClean="0">
                    <a:solidFill>
                      <a:schemeClr val="accent5">
                        <a:lumMod val="50000"/>
                      </a:schemeClr>
                    </a:solidFill>
                    <a:latin typeface="Arial" pitchFamily="34" charset="0"/>
                    <a:cs typeface="Arial" pitchFamily="34" charset="0"/>
                  </a:rPr>
                  <a:t>đường tròn</a:t>
                </a:r>
                <a:r>
                  <a:rPr lang="en-US" sz="2600" b="1" smtClean="0">
                    <a:solidFill>
                      <a:schemeClr val="accent5">
                        <a:lumMod val="50000"/>
                      </a:schemeClr>
                    </a:solidFill>
                    <a:latin typeface="Arial" pitchFamily="34" charset="0"/>
                    <a:cs typeface="Arial" pitchFamily="34" charset="0"/>
                  </a:rPr>
                  <a:t>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biểu diễn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có số đo </a:t>
                </a:r>
                <a14:m>
                  <m:oMath xmlns:m="http://schemas.openxmlformats.org/officeDocument/2006/math">
                    <m:r>
                      <a:rPr lang="en-US" sz="2600" b="1" i="1" smtClean="0">
                        <a:solidFill>
                          <a:schemeClr val="accent5">
                            <a:lumMod val="50000"/>
                          </a:schemeClr>
                        </a:solidFill>
                        <a:latin typeface="Cambria Math"/>
                        <a:ea typeface="Cambria Math"/>
                        <a:cs typeface="Arial" pitchFamily="34" charset="0"/>
                      </a:rPr>
                      <m:t>𝜶</m:t>
                    </m:r>
                  </m:oMath>
                </a14:m>
                <a:r>
                  <a:rPr lang="en-US" sz="2600" b="1" smtClean="0">
                    <a:solidFill>
                      <a:schemeClr val="accent5">
                        <a:lumMod val="50000"/>
                      </a:schemeClr>
                    </a:solidFill>
                    <a:latin typeface="Arial" pitchFamily="34" charset="0"/>
                    <a:cs typeface="Arial" pitchFamily="34" charset="0"/>
                  </a:rPr>
                  <a:t> </a:t>
                </a:r>
                <a:r>
                  <a:rPr lang="en-US" sz="2600" b="1" smtClean="0">
                    <a:latin typeface="Arial" pitchFamily="34" charset="0"/>
                    <a:cs typeface="Arial" pitchFamily="34" charset="0"/>
                  </a:rPr>
                  <a:t>(độ hoặc radian) là điểm M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sao cho </a:t>
                </a:r>
                <a:r>
                  <a:rPr lang="en-US" sz="2600" b="1" i="1" smtClean="0">
                    <a:latin typeface="Arial" pitchFamily="34" charset="0"/>
                    <a:cs typeface="Arial" pitchFamily="34" charset="0"/>
                  </a:rPr>
                  <a:t>sđ(OA,OM)</a:t>
                </a:r>
                <a14:m>
                  <m:oMath xmlns:m="http://schemas.openxmlformats.org/officeDocument/2006/math">
                    <m:r>
                      <a:rPr lang="en-US" sz="2600" b="1" i="1" smtClean="0">
                        <a:latin typeface="Cambria Math"/>
                        <a:cs typeface="Arial" pitchFamily="34" charset="0"/>
                      </a:rPr>
                      <m:t> =</m:t>
                    </m:r>
                    <m:r>
                      <a:rPr lang="en-US" sz="2600" b="1" i="1" smtClean="0">
                        <a:latin typeface="Cambria Math"/>
                        <a:ea typeface="Cambria Math"/>
                        <a:cs typeface="Arial" pitchFamily="34" charset="0"/>
                      </a:rPr>
                      <m:t>𝜶</m:t>
                    </m:r>
                  </m:oMath>
                </a14:m>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08138" y="3200400"/>
                <a:ext cx="8072274" cy="1692771"/>
              </a:xfrm>
              <a:prstGeom prst="rect">
                <a:avLst/>
              </a:prstGeom>
              <a:blipFill rotWithShape="1">
                <a:blip r:embed="rId3"/>
                <a:stretch>
                  <a:fillRect l="-1208" t="-3237" r="-1360" b="-7914"/>
                </a:stretch>
              </a:blipFill>
            </p:spPr>
            <p:txBody>
              <a:bodyPr/>
              <a:lstStyle/>
              <a:p>
                <a:r>
                  <a:rPr lang="en-US">
                    <a:noFill/>
                  </a:rPr>
                  <a:t> </a:t>
                </a:r>
              </a:p>
            </p:txBody>
          </p:sp>
        </mc:Fallback>
      </mc:AlternateContent>
      <p:grpSp>
        <p:nvGrpSpPr>
          <p:cNvPr id="2" name="Group 1"/>
          <p:cNvGrpSpPr/>
          <p:nvPr/>
        </p:nvGrpSpPr>
        <p:grpSpPr>
          <a:xfrm>
            <a:off x="8766668" y="628650"/>
            <a:ext cx="3286125" cy="3722102"/>
            <a:chOff x="8929687" y="773548"/>
            <a:chExt cx="3286125" cy="3722102"/>
          </a:xfrm>
        </p:grpSpPr>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9687" y="773548"/>
              <a:ext cx="32861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824426" y="4157096"/>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1.7</a:t>
              </a:r>
              <a:endParaRPr lang="vi-VN" sz="1600" b="1" i="1">
                <a:solidFill>
                  <a:srgbClr val="C00000"/>
                </a:solidFill>
                <a:latin typeface="Arial" pitchFamily="34" charset="0"/>
                <a:cs typeface="Arial" pitchFamily="34" charset="0"/>
              </a:endParaRPr>
            </a:p>
          </p:txBody>
        </p:sp>
      </p:grpSp>
      <p:grpSp>
        <p:nvGrpSpPr>
          <p:cNvPr id="3" name="Group 2"/>
          <p:cNvGrpSpPr/>
          <p:nvPr/>
        </p:nvGrpSpPr>
        <p:grpSpPr>
          <a:xfrm>
            <a:off x="150813" y="1167961"/>
            <a:ext cx="8431061" cy="1803839"/>
            <a:chOff x="150813" y="1167961"/>
            <a:chExt cx="8431061" cy="1803839"/>
          </a:xfrm>
        </p:grpSpPr>
        <p:grpSp>
          <p:nvGrpSpPr>
            <p:cNvPr id="4" name="Group 3"/>
            <p:cNvGrpSpPr/>
            <p:nvPr/>
          </p:nvGrpSpPr>
          <p:grpSpPr>
            <a:xfrm>
              <a:off x="150813" y="1167961"/>
              <a:ext cx="8077199" cy="1749486"/>
              <a:chOff x="150813" y="1167961"/>
              <a:chExt cx="8077199" cy="1749486"/>
            </a:xfrm>
          </p:grpSpPr>
          <p:sp>
            <p:nvSpPr>
              <p:cNvPr id="15" name="Rounded Rectangle 14"/>
              <p:cNvSpPr/>
              <p:nvPr/>
            </p:nvSpPr>
            <p:spPr>
              <a:xfrm>
                <a:off x="150813" y="1167961"/>
                <a:ext cx="8077199" cy="1749486"/>
              </a:xfrm>
              <a:prstGeom prst="roundRect">
                <a:avLst>
                  <a:gd name="adj" fmla="val 3662"/>
                </a:avLst>
              </a:prstGeom>
              <a:solidFill>
                <a:srgbClr val="FDEFE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2" name="TextBox 11"/>
              <p:cNvSpPr txBox="1"/>
              <p:nvPr/>
            </p:nvSpPr>
            <p:spPr>
              <a:xfrm>
                <a:off x="308138" y="1224676"/>
                <a:ext cx="7386474" cy="1692771"/>
              </a:xfrm>
              <a:prstGeom prst="rect">
                <a:avLst/>
              </a:prstGeom>
              <a:noFill/>
            </p:spPr>
            <p:txBody>
              <a:bodyPr wrap="square" rtlCol="0">
                <a:spAutoFit/>
              </a:bodyPr>
              <a:lstStyle/>
              <a:p>
                <a:r>
                  <a:rPr lang="vi-VN" sz="2600" b="1" smtClean="0">
                    <a:solidFill>
                      <a:schemeClr val="tx2">
                        <a:lumMod val="75000"/>
                      </a:schemeClr>
                    </a:solidFill>
                    <a:latin typeface="Arial" pitchFamily="34" charset="0"/>
                    <a:cs typeface="Arial" pitchFamily="34" charset="0"/>
                  </a:rPr>
                  <a:t>Đường tròn</a:t>
                </a:r>
                <a:r>
                  <a:rPr lang="en-US" sz="2600" b="1" smtClean="0">
                    <a:solidFill>
                      <a:schemeClr val="tx2">
                        <a:lumMod val="75000"/>
                      </a:schemeClr>
                    </a:solidFill>
                    <a:latin typeface="Arial" pitchFamily="34" charset="0"/>
                    <a:cs typeface="Arial" pitchFamily="34" charset="0"/>
                  </a:rPr>
                  <a:t> l</a:t>
                </a:r>
                <a:r>
                  <a:rPr lang="vi-VN" sz="2600" b="1" smtClean="0">
                    <a:solidFill>
                      <a:schemeClr val="tx2">
                        <a:lumMod val="75000"/>
                      </a:schemeClr>
                    </a:solidFill>
                    <a:latin typeface="Arial" pitchFamily="34" charset="0"/>
                    <a:cs typeface="Arial" pitchFamily="34" charset="0"/>
                  </a:rPr>
                  <a:t>ượng giác</a:t>
                </a:r>
                <a:r>
                  <a:rPr lang="en-US" sz="2600" b="1" smtClean="0">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là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có tâm tại gốc toạ độ, bán kính bằng 1, được định hướng và lấy điểm A(1;0) làm điểm gốc của </a:t>
                </a:r>
                <a:r>
                  <a:rPr lang="vi-VN" sz="2600" b="1" smtClean="0">
                    <a:latin typeface="Arial" pitchFamily="34" charset="0"/>
                    <a:cs typeface="Arial" pitchFamily="34" charset="0"/>
                  </a:rPr>
                  <a:t>đường tròn</a:t>
                </a:r>
                <a:r>
                  <a:rPr lang="en-US" sz="2600" b="1">
                    <a:latin typeface="Arial" pitchFamily="34" charset="0"/>
                    <a:cs typeface="Arial" pitchFamily="34" charset="0"/>
                  </a:rPr>
                  <a:t>.</a:t>
                </a:r>
                <a:endParaRPr lang="vi-VN" sz="2600" b="1">
                  <a:latin typeface="Arial" pitchFamily="34" charset="0"/>
                  <a:cs typeface="Arial" pitchFamily="34" charset="0"/>
                </a:endParaRPr>
              </a:p>
            </p:txBody>
          </p:sp>
        </p:gr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412" y="16545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22209" y="5638800"/>
            <a:ext cx="1866616" cy="1447800"/>
          </a:xfrm>
          <a:prstGeom prst="rect">
            <a:avLst/>
          </a:prstGeom>
        </p:spPr>
      </p:pic>
    </p:spTree>
    <p:extLst>
      <p:ext uri="{BB962C8B-B14F-4D97-AF65-F5344CB8AC3E}">
        <p14:creationId xmlns:p14="http://schemas.microsoft.com/office/powerpoint/2010/main" val="23392964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5715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1042345"/>
            <a:ext cx="11422785" cy="1600018"/>
            <a:chOff x="227012" y="1042345"/>
            <a:chExt cx="11422785" cy="1600018"/>
          </a:xfrm>
        </p:grpSpPr>
        <p:sp>
          <p:nvSpPr>
            <p:cNvPr id="29" name="Rounded Rectangle 28"/>
            <p:cNvSpPr/>
            <p:nvPr/>
          </p:nvSpPr>
          <p:spPr>
            <a:xfrm>
              <a:off x="1827212" y="1087231"/>
              <a:ext cx="9822585" cy="1555132"/>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0423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701270" y="14763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2360612" y="1143000"/>
                  <a:ext cx="9220200" cy="1499363"/>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các điểm M và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lần lượt biểu diễn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𝟏𝟑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oMath>
                  </a14:m>
                  <a:r>
                    <a:rPr lang="en-US" sz="2600" b="1" smtClean="0">
                      <a:latin typeface="Arial" pitchFamily="34" charset="0"/>
                      <a:cs typeface="Arial" pitchFamily="34" charset="0"/>
                    </a:rPr>
                    <a:t>  và - 150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0612" y="1143000"/>
                  <a:ext cx="9220200" cy="1499363"/>
                </a:xfrm>
                <a:prstGeom prst="rect">
                  <a:avLst/>
                </a:prstGeom>
                <a:blipFill rotWithShape="1">
                  <a:blip r:embed="rId4"/>
                  <a:stretch>
                    <a:fillRect l="-793" t="-2857" b="-8163"/>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7483"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TextBox 24"/>
              <p:cNvSpPr txBox="1"/>
              <p:nvPr/>
            </p:nvSpPr>
            <p:spPr>
              <a:xfrm>
                <a:off x="410559" y="3276600"/>
                <a:ext cx="8303633" cy="106849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f>
                      <m:fPr>
                        <m:ctrlPr>
                          <a:rPr lang="en-US" sz="2600" b="1" i="1">
                            <a:latin typeface="Cambria Math"/>
                            <a:cs typeface="Arial" pitchFamily="34" charset="0"/>
                          </a:rPr>
                        </m:ctrlPr>
                      </m:fPr>
                      <m:num>
                        <m:r>
                          <a:rPr lang="en-US" sz="2600" b="1" i="1">
                            <a:latin typeface="Cambria Math"/>
                            <a:cs typeface="Arial" pitchFamily="34" charset="0"/>
                          </a:rPr>
                          <m:t>𝟏𝟑</m:t>
                        </m:r>
                        <m:r>
                          <a:rPr lang="en-US" sz="2600" b="1" i="1">
                            <a:latin typeface="Cambria Math"/>
                            <a:ea typeface="Cambria Math"/>
                            <a:cs typeface="Arial" pitchFamily="34" charset="0"/>
                          </a:rPr>
                          <m:t>𝝅</m:t>
                        </m:r>
                      </m:num>
                      <m:den>
                        <m:r>
                          <a:rPr lang="en-US" sz="2600" b="1" i="1">
                            <a:latin typeface="Cambria Math"/>
                            <a:cs typeface="Arial" pitchFamily="34" charset="0"/>
                          </a:rPr>
                          <m:t>𝟒</m:t>
                        </m:r>
                      </m:den>
                    </m:f>
                  </m:oMath>
                </a14:m>
                <a:r>
                  <a:rPr lang="en-US" sz="2600" b="1" smtClean="0">
                    <a:latin typeface="Arial" pitchFamily="34" charset="0"/>
                    <a:cs typeface="Arial" pitchFamily="34" charset="0"/>
                  </a:rPr>
                  <a:t> như </a:t>
                </a:r>
                <a:r>
                  <a:rPr lang="en-US" b="1" smtClean="0">
                    <a:latin typeface="Arial" pitchFamily="34" charset="0"/>
                    <a:cs typeface="Arial" pitchFamily="34" charset="0"/>
                  </a:rPr>
                  <a:t>Hình 1.8 </a:t>
                </a:r>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10559" y="3276600"/>
                <a:ext cx="8303633" cy="1068498"/>
              </a:xfrm>
              <a:prstGeom prst="rect">
                <a:avLst/>
              </a:prstGeom>
              <a:blipFill rotWithShape="1">
                <a:blip r:embed="rId6"/>
                <a:stretch>
                  <a:fillRect l="-1101" t="-5143"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1178" y="4345098"/>
                <a:ext cx="8303633"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N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1" smtClean="0">
                        <a:latin typeface="Cambria Math"/>
                        <a:cs typeface="Arial" pitchFamily="34" charset="0"/>
                      </a:rPr>
                      <m:t>𝟏𝟓𝟎</m:t>
                    </m:r>
                    <m:r>
                      <a:rPr lang="en-US" sz="2600" b="1" i="1" baseline="30000" smtClean="0">
                        <a:latin typeface="Cambria Math"/>
                        <a:cs typeface="Arial" pitchFamily="34" charset="0"/>
                      </a:rPr>
                      <m:t>𝟎</m:t>
                    </m:r>
                  </m:oMath>
                </a14:m>
                <a:r>
                  <a:rPr lang="en-US" sz="2600" b="1" smtClean="0">
                    <a:latin typeface="Arial" pitchFamily="34" charset="0"/>
                    <a:cs typeface="Arial" pitchFamily="34" charset="0"/>
                  </a:rPr>
                  <a:t> như </a:t>
                </a:r>
                <a:r>
                  <a:rPr lang="en-US" b="1" smtClean="0">
                    <a:latin typeface="Arial" pitchFamily="34" charset="0"/>
                    <a:cs typeface="Arial" pitchFamily="34" charset="0"/>
                  </a:rPr>
                  <a:t>Hình 1.8 </a:t>
                </a:r>
                <a:endParaRPr lang="vi-VN" sz="26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1178" y="4345098"/>
                <a:ext cx="8303633" cy="892552"/>
              </a:xfrm>
              <a:prstGeom prst="rect">
                <a:avLst/>
              </a:prstGeom>
              <a:blipFill rotWithShape="1">
                <a:blip r:embed="rId7"/>
                <a:stretch>
                  <a:fillRect l="-1175" t="-6164" b="-15068"/>
                </a:stretch>
              </a:blipFill>
            </p:spPr>
            <p:txBody>
              <a:bodyPr/>
              <a:lstStyle/>
              <a:p>
                <a:r>
                  <a:rPr lang="en-US">
                    <a:noFill/>
                  </a:rPr>
                  <a:t> </a:t>
                </a:r>
              </a:p>
            </p:txBody>
          </p:sp>
        </mc:Fallback>
      </mc:AlternateContent>
      <p:sp>
        <p:nvSpPr>
          <p:cNvPr id="27" name="TextBox 26"/>
          <p:cNvSpPr txBox="1"/>
          <p:nvPr/>
        </p:nvSpPr>
        <p:spPr>
          <a:xfrm>
            <a:off x="9590087" y="6055311"/>
            <a:ext cx="1252667" cy="338554"/>
          </a:xfrm>
          <a:prstGeom prst="rect">
            <a:avLst/>
          </a:prstGeom>
          <a:noFill/>
        </p:spPr>
        <p:txBody>
          <a:bodyPr wrap="square" rtlCol="0">
            <a:spAutoFit/>
          </a:bodyPr>
          <a:lstStyle/>
          <a:p>
            <a:pPr algn="ctr"/>
            <a:r>
              <a:rPr lang="en-US" sz="1600" b="1" i="1" smtClean="0">
                <a:solidFill>
                  <a:schemeClr val="accent6">
                    <a:lumMod val="75000"/>
                  </a:schemeClr>
                </a:solidFill>
                <a:latin typeface="Arial" pitchFamily="34" charset="0"/>
                <a:cs typeface="Arial" pitchFamily="34" charset="0"/>
              </a:rPr>
              <a:t>Hình 1.8</a:t>
            </a:r>
            <a:endParaRPr lang="vi-VN" sz="1600" b="1" i="1">
              <a:solidFill>
                <a:schemeClr val="accent6">
                  <a:lumMod val="75000"/>
                </a:schemeClr>
              </a:solidFill>
              <a:latin typeface="Arial" pitchFamily="34" charset="0"/>
              <a:cs typeface="Arial" pitchFamily="34" charset="0"/>
            </a:endParaRPr>
          </a:p>
        </p:txBody>
      </p:sp>
      <p:pic>
        <p:nvPicPr>
          <p:cNvPr id="358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7915" y="2743200"/>
            <a:ext cx="3207697"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7915" y="2743200"/>
            <a:ext cx="3207697"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88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5843"/>
                                        </p:tgtEl>
                                        <p:attrNameLst>
                                          <p:attrName>style.visibility</p:attrName>
                                        </p:attrNameLst>
                                      </p:cBhvr>
                                      <p:to>
                                        <p:strVal val="visible"/>
                                      </p:to>
                                    </p:set>
                                    <p:animEffect transition="in" filter="wipe(left)">
                                      <p:cBhvr>
                                        <p:cTn id="20" dur="500"/>
                                        <p:tgtEl>
                                          <p:spTgt spid="358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par>
                          <p:cTn id="29" fill="hold">
                            <p:stCondLst>
                              <p:cond delay="500"/>
                            </p:stCondLst>
                            <p:childTnLst>
                              <p:par>
                                <p:cTn id="30" presetID="21" presetClass="entr" presetSubtype="1" fill="hold" nodeType="afterEffect">
                                  <p:stCondLst>
                                    <p:cond delay="0"/>
                                  </p:stCondLst>
                                  <p:childTnLst>
                                    <p:set>
                                      <p:cBhvr>
                                        <p:cTn id="31" dur="1" fill="hold">
                                          <p:stCondLst>
                                            <p:cond delay="0"/>
                                          </p:stCondLst>
                                        </p:cTn>
                                        <p:tgtEl>
                                          <p:spTgt spid="35842"/>
                                        </p:tgtEl>
                                        <p:attrNameLst>
                                          <p:attrName>style.visibility</p:attrName>
                                        </p:attrNameLst>
                                      </p:cBhvr>
                                      <p:to>
                                        <p:strVal val="visible"/>
                                      </p:to>
                                    </p:set>
                                    <p:animEffect transition="in" filter="wheel(1)">
                                      <p:cBhvr>
                                        <p:cTn id="32"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7600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2" y="250962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597878" cy="1644346"/>
            <a:chOff x="227012" y="685800"/>
            <a:chExt cx="11597878" cy="1644346"/>
          </a:xfrm>
        </p:grpSpPr>
        <p:sp>
          <p:nvSpPr>
            <p:cNvPr id="15" name="Rounded Rectangle 14"/>
            <p:cNvSpPr/>
            <p:nvPr/>
          </p:nvSpPr>
          <p:spPr>
            <a:xfrm>
              <a:off x="1979612" y="735636"/>
              <a:ext cx="9845278" cy="1594510"/>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7896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2" name="TextBox 31"/>
                <p:cNvSpPr txBox="1"/>
                <p:nvPr/>
              </p:nvSpPr>
              <p:spPr>
                <a:xfrm>
                  <a:off x="2132012" y="805584"/>
                  <a:ext cx="9555536" cy="152456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các điểm M và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lần lượt biểu diễn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𝟏𝟓</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oMath>
                  </a14:m>
                  <a:r>
                    <a:rPr lang="en-US" sz="2600" b="1" smtClean="0">
                      <a:latin typeface="Arial" pitchFamily="34" charset="0"/>
                      <a:cs typeface="Arial" pitchFamily="34" charset="0"/>
                    </a:rPr>
                    <a:t> và 420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132012" y="805584"/>
                  <a:ext cx="9555536" cy="1524562"/>
                </a:xfrm>
                <a:prstGeom prst="rect">
                  <a:avLst/>
                </a:prstGeom>
                <a:blipFill rotWithShape="1">
                  <a:blip r:embed="rId6"/>
                  <a:stretch>
                    <a:fillRect l="-830" t="-2400" b="-68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379412" y="2971800"/>
                <a:ext cx="8303633" cy="106849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0" smtClean="0">
                        <a:latin typeface="Cambria Math"/>
                        <a:cs typeface="Arial" pitchFamily="34" charset="0"/>
                      </a:rPr>
                      <m:t>−</m:t>
                    </m:r>
                    <m:f>
                      <m:fPr>
                        <m:ctrlPr>
                          <a:rPr lang="en-US" sz="2600" b="1" i="1">
                            <a:latin typeface="Cambria Math"/>
                            <a:cs typeface="Arial" pitchFamily="34" charset="0"/>
                          </a:rPr>
                        </m:ctrlPr>
                      </m:fPr>
                      <m:num>
                        <m:r>
                          <a:rPr lang="en-US" sz="2600" b="1" i="1">
                            <a:latin typeface="Cambria Math"/>
                            <a:cs typeface="Arial" pitchFamily="34" charset="0"/>
                          </a:rPr>
                          <m:t>𝟏</m:t>
                        </m:r>
                        <m:r>
                          <a:rPr lang="en-US" sz="2600" b="1" i="1" smtClean="0">
                            <a:latin typeface="Cambria Math"/>
                            <a:cs typeface="Arial" pitchFamily="34" charset="0"/>
                          </a:rPr>
                          <m:t>𝟓</m:t>
                        </m:r>
                        <m:r>
                          <a:rPr lang="en-US" sz="2600" b="1" i="1">
                            <a:latin typeface="Cambria Math"/>
                            <a:ea typeface="Cambria Math"/>
                            <a:cs typeface="Arial" pitchFamily="34" charset="0"/>
                          </a:rPr>
                          <m:t>𝝅</m:t>
                        </m:r>
                      </m:num>
                      <m:den>
                        <m:r>
                          <a:rPr lang="en-US" sz="2600" b="1" i="1">
                            <a:latin typeface="Cambria Math"/>
                            <a:cs typeface="Arial" pitchFamily="34" charset="0"/>
                          </a:rPr>
                          <m:t>𝟒</m:t>
                        </m:r>
                      </m:den>
                    </m:f>
                  </m:oMath>
                </a14:m>
                <a:r>
                  <a:rPr lang="en-US" sz="2600" b="1" smtClean="0">
                    <a:latin typeface="Arial" pitchFamily="34" charset="0"/>
                    <a:cs typeface="Arial" pitchFamily="34" charset="0"/>
                  </a:rPr>
                  <a:t> như Hình a </a:t>
                </a:r>
                <a:endParaRPr lang="vi-VN" sz="2600" b="1">
                  <a:solidFill>
                    <a:schemeClr val="accent2">
                      <a:lumMod val="75000"/>
                    </a:schemeClr>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9412" y="2971800"/>
                <a:ext cx="8303633" cy="1068498"/>
              </a:xfrm>
              <a:prstGeom prst="rect">
                <a:avLst/>
              </a:prstGeom>
              <a:blipFill rotWithShape="1">
                <a:blip r:embed="rId7"/>
                <a:stretch>
                  <a:fillRect l="-1101" t="-5143" b="-4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18595" y="4876800"/>
                <a:ext cx="8303633"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N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1" smtClean="0">
                        <a:latin typeface="Cambria Math"/>
                        <a:cs typeface="Arial" pitchFamily="34" charset="0"/>
                      </a:rPr>
                      <m:t>𝟒𝟐𝟎</m:t>
                    </m:r>
                    <m:r>
                      <a:rPr lang="en-US" sz="2600" b="1" i="1" baseline="30000" smtClean="0">
                        <a:latin typeface="Cambria Math"/>
                        <a:cs typeface="Arial" pitchFamily="34" charset="0"/>
                      </a:rPr>
                      <m:t>𝟎</m:t>
                    </m:r>
                  </m:oMath>
                </a14:m>
                <a:r>
                  <a:rPr lang="en-US" sz="2600" b="1" smtClean="0">
                    <a:latin typeface="Arial" pitchFamily="34" charset="0"/>
                    <a:cs typeface="Arial" pitchFamily="34" charset="0"/>
                  </a:rPr>
                  <a:t> như Hình b </a:t>
                </a:r>
                <a:endParaRPr lang="vi-VN" sz="2600" b="1">
                  <a:solidFill>
                    <a:schemeClr val="accent2">
                      <a:lumMod val="75000"/>
                    </a:schemeClr>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8595" y="4876800"/>
                <a:ext cx="8303633" cy="892552"/>
              </a:xfrm>
              <a:prstGeom prst="rect">
                <a:avLst/>
              </a:prstGeom>
              <a:blipFill rotWithShape="1">
                <a:blip r:embed="rId8"/>
                <a:stretch>
                  <a:fillRect l="-1175" t="-6164" b="-15068"/>
                </a:stretch>
              </a:blipFill>
            </p:spPr>
            <p:txBody>
              <a:bodyPr/>
              <a:lstStyle/>
              <a:p>
                <a:r>
                  <a:rPr lang="en-US">
                    <a:noFill/>
                  </a:rPr>
                  <a:t> </a:t>
                </a:r>
              </a:p>
            </p:txBody>
          </p:sp>
        </mc:Fallback>
      </mc:AlternateContent>
      <p:pic>
        <p:nvPicPr>
          <p:cNvPr id="6144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1" b="18990"/>
          <a:stretch/>
        </p:blipFill>
        <p:spPr bwMode="auto">
          <a:xfrm>
            <a:off x="8855384" y="2224516"/>
            <a:ext cx="2727495" cy="2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9779"/>
          <a:stretch/>
        </p:blipFill>
        <p:spPr bwMode="auto">
          <a:xfrm>
            <a:off x="8837612" y="4495800"/>
            <a:ext cx="27630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0813652" y="4131620"/>
            <a:ext cx="990600" cy="338554"/>
          </a:xfrm>
          <a:prstGeom prst="rect">
            <a:avLst/>
          </a:prstGeom>
          <a:noFill/>
        </p:spPr>
        <p:txBody>
          <a:bodyPr wrap="square" rtlCol="0">
            <a:spAutoFit/>
          </a:bodyPr>
          <a:lstStyle/>
          <a:p>
            <a:r>
              <a:rPr lang="en-US" sz="1600" b="1" i="1" smtClean="0">
                <a:solidFill>
                  <a:schemeClr val="accent6">
                    <a:lumMod val="75000"/>
                  </a:schemeClr>
                </a:solidFill>
                <a:latin typeface="Arial" pitchFamily="34" charset="0"/>
                <a:cs typeface="Arial" pitchFamily="34" charset="0"/>
              </a:rPr>
              <a:t>Hình a </a:t>
            </a:r>
            <a:endParaRPr lang="vi-VN" sz="1600" b="1" i="1">
              <a:solidFill>
                <a:schemeClr val="accent6">
                  <a:lumMod val="75000"/>
                </a:schemeClr>
              </a:solidFill>
              <a:latin typeface="Arial" pitchFamily="34" charset="0"/>
              <a:cs typeface="Arial" pitchFamily="34" charset="0"/>
            </a:endParaRPr>
          </a:p>
        </p:txBody>
      </p:sp>
      <p:sp>
        <p:nvSpPr>
          <p:cNvPr id="21" name="TextBox 20"/>
          <p:cNvSpPr txBox="1"/>
          <p:nvPr/>
        </p:nvSpPr>
        <p:spPr>
          <a:xfrm>
            <a:off x="10834290" y="6336268"/>
            <a:ext cx="990600" cy="338554"/>
          </a:xfrm>
          <a:prstGeom prst="rect">
            <a:avLst/>
          </a:prstGeom>
          <a:noFill/>
        </p:spPr>
        <p:txBody>
          <a:bodyPr wrap="square" rtlCol="0">
            <a:spAutoFit/>
          </a:bodyPr>
          <a:lstStyle/>
          <a:p>
            <a:r>
              <a:rPr lang="en-US" sz="1600" b="1" i="1" smtClean="0">
                <a:solidFill>
                  <a:schemeClr val="accent6">
                    <a:lumMod val="75000"/>
                  </a:schemeClr>
                </a:solidFill>
                <a:latin typeface="Arial" pitchFamily="34" charset="0"/>
                <a:cs typeface="Arial" pitchFamily="34" charset="0"/>
              </a:rPr>
              <a:t>Hình b </a:t>
            </a:r>
            <a:endParaRPr lang="vi-VN" sz="1600" b="1" i="1">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708396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1443"/>
                                        </p:tgtEl>
                                        <p:attrNameLst>
                                          <p:attrName>style.visibility</p:attrName>
                                        </p:attrNameLst>
                                      </p:cBhvr>
                                      <p:to>
                                        <p:strVal val="visible"/>
                                      </p:to>
                                    </p:set>
                                    <p:animEffect transition="in" filter="wipe(left)">
                                      <p:cBhvr>
                                        <p:cTn id="20" dur="500"/>
                                        <p:tgtEl>
                                          <p:spTgt spid="6144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61445"/>
                                        </p:tgtEl>
                                        <p:attrNameLst>
                                          <p:attrName>style.visibility</p:attrName>
                                        </p:attrNameLst>
                                      </p:cBhvr>
                                      <p:to>
                                        <p:strVal val="visible"/>
                                      </p:to>
                                    </p:set>
                                    <p:animEffect transition="in" filter="wipe(left)">
                                      <p:cBhvr>
                                        <p:cTn id="33" dur="500"/>
                                        <p:tgtEl>
                                          <p:spTgt spid="6144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Các 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12"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435" y="269782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088" y="3144754"/>
            <a:ext cx="8303633" cy="892552"/>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sin của góc </a:t>
            </a:r>
            <a:r>
              <a:rPr lang="el-GR" sz="2600" b="1">
                <a:latin typeface="Arial" pitchFamily="34" charset="0"/>
                <a:cs typeface="Arial" pitchFamily="34" charset="0"/>
              </a:rPr>
              <a:t>α </a:t>
            </a:r>
            <a:r>
              <a:rPr lang="vi-VN" sz="2600" b="1">
                <a:latin typeface="Arial" pitchFamily="34" charset="0"/>
                <a:cs typeface="Arial" pitchFamily="34" charset="0"/>
              </a:rPr>
              <a:t>là tung độ y</a:t>
            </a:r>
            <a:r>
              <a:rPr lang="vi-VN" sz="2600" b="1" baseline="-25000">
                <a:latin typeface="Arial" pitchFamily="34" charset="0"/>
                <a:cs typeface="Arial" pitchFamily="34" charset="0"/>
              </a:rPr>
              <a:t>0</a:t>
            </a:r>
            <a:r>
              <a:rPr lang="vi-VN" sz="2600" b="1">
                <a:latin typeface="Arial" pitchFamily="34" charset="0"/>
                <a:cs typeface="Arial" pitchFamily="34" charset="0"/>
              </a:rPr>
              <a:t> của điểm M, kí hiệu là </a:t>
            </a:r>
            <a:r>
              <a:rPr lang="vi-VN" sz="2600" b="1" smtClean="0">
                <a:latin typeface="Arial" pitchFamily="34" charset="0"/>
                <a:cs typeface="Arial" pitchFamily="34" charset="0"/>
              </a:rPr>
              <a:t>sin</a:t>
            </a:r>
            <a:r>
              <a:rPr lang="el-GR" sz="2600" b="1" smtClean="0">
                <a:latin typeface="Arial" pitchFamily="34" charset="0"/>
                <a:cs typeface="Arial" pitchFamily="34" charset="0"/>
              </a:rPr>
              <a:t>α</a:t>
            </a:r>
            <a:r>
              <a:rPr lang="en-US" sz="2600" b="1" smtClean="0">
                <a:latin typeface="Arial" pitchFamily="34" charset="0"/>
                <a:cs typeface="Arial" pitchFamily="34" charset="0"/>
              </a:rPr>
              <a:t> = y</a:t>
            </a:r>
            <a:r>
              <a:rPr lang="en-US" sz="2600" b="1" baseline="-25000" smtClean="0">
                <a:latin typeface="Arial" pitchFamily="34" charset="0"/>
                <a:cs typeface="Arial" pitchFamily="34" charset="0"/>
              </a:rPr>
              <a:t>o</a:t>
            </a:r>
            <a:endParaRPr lang="vi-VN" sz="2600" b="1">
              <a:solidFill>
                <a:schemeClr val="accent2">
                  <a:lumMod val="75000"/>
                </a:schemeClr>
              </a:solidFill>
              <a:latin typeface="Arial" pitchFamily="34" charset="0"/>
              <a:cs typeface="Arial" pitchFamily="34" charset="0"/>
            </a:endParaRPr>
          </a:p>
        </p:txBody>
      </p:sp>
      <p:sp>
        <p:nvSpPr>
          <p:cNvPr id="16" name="TextBox 15"/>
          <p:cNvSpPr txBox="1"/>
          <p:nvPr/>
        </p:nvSpPr>
        <p:spPr>
          <a:xfrm>
            <a:off x="258762" y="4119771"/>
            <a:ext cx="8303633" cy="892552"/>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côsin của góc </a:t>
            </a:r>
            <a:r>
              <a:rPr lang="el-GR" sz="2600" b="1">
                <a:latin typeface="Arial" pitchFamily="34" charset="0"/>
                <a:cs typeface="Arial" pitchFamily="34" charset="0"/>
              </a:rPr>
              <a:t>α </a:t>
            </a:r>
            <a:r>
              <a:rPr lang="vi-VN" sz="2600" b="1">
                <a:latin typeface="Arial" pitchFamily="34" charset="0"/>
                <a:cs typeface="Arial" pitchFamily="34" charset="0"/>
              </a:rPr>
              <a:t>là hoành độ của x</a:t>
            </a:r>
            <a:r>
              <a:rPr lang="vi-VN" sz="2600" b="1" baseline="-25000">
                <a:latin typeface="Arial" pitchFamily="34" charset="0"/>
                <a:cs typeface="Arial" pitchFamily="34" charset="0"/>
              </a:rPr>
              <a:t>0</a:t>
            </a:r>
            <a:r>
              <a:rPr lang="vi-VN" sz="2600" b="1">
                <a:latin typeface="Arial" pitchFamily="34" charset="0"/>
                <a:cs typeface="Arial" pitchFamily="34" charset="0"/>
              </a:rPr>
              <a:t> của điểm M, kí hiệu là </a:t>
            </a:r>
            <a:r>
              <a:rPr lang="vi-VN" sz="2600" b="1" smtClean="0">
                <a:latin typeface="Arial" pitchFamily="34" charset="0"/>
                <a:cs typeface="Arial" pitchFamily="34" charset="0"/>
              </a:rPr>
              <a:t>cos</a:t>
            </a:r>
            <a:r>
              <a:rPr lang="el-GR" sz="2600" b="1" smtClean="0">
                <a:latin typeface="Arial" pitchFamily="34" charset="0"/>
                <a:cs typeface="Arial" pitchFamily="34" charset="0"/>
              </a:rPr>
              <a:t>α</a:t>
            </a:r>
            <a:r>
              <a:rPr lang="en-US" sz="2600" b="1" smtClean="0">
                <a:latin typeface="Arial" pitchFamily="34" charset="0"/>
                <a:cs typeface="Arial" pitchFamily="34" charset="0"/>
              </a:rPr>
              <a:t> = x</a:t>
            </a:r>
            <a:r>
              <a:rPr lang="en-US" sz="2600" b="1" baseline="-25000" smtClean="0">
                <a:latin typeface="Arial" pitchFamily="34" charset="0"/>
                <a:cs typeface="Arial" pitchFamily="34" charset="0"/>
              </a:rPr>
              <a:t>o</a:t>
            </a:r>
            <a:endParaRPr lang="vi-VN" sz="2600" b="1">
              <a:solidFill>
                <a:schemeClr val="accent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237117" y="5012323"/>
                <a:ext cx="8303633" cy="721480"/>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tang</a:t>
                </a:r>
                <a:r>
                  <a:rPr lang="vi-VN" sz="2600" b="1" smtClean="0">
                    <a:latin typeface="Arial" pitchFamily="34" charset="0"/>
                    <a:cs typeface="Arial" pitchFamily="34" charset="0"/>
                  </a:rPr>
                  <a:t> </a:t>
                </a:r>
                <a:r>
                  <a:rPr lang="vi-VN" sz="2600" b="1">
                    <a:latin typeface="Arial" pitchFamily="34" charset="0"/>
                    <a:cs typeface="Arial" pitchFamily="34" charset="0"/>
                  </a:rPr>
                  <a:t>của góc </a:t>
                </a:r>
                <a:r>
                  <a:rPr lang="el-GR" sz="2600" b="1">
                    <a:latin typeface="Arial" pitchFamily="34" charset="0"/>
                    <a:cs typeface="Arial" pitchFamily="34" charset="0"/>
                  </a:rPr>
                  <a:t>α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𝒔𝒊𝒏</m:t>
                        </m:r>
                        <m:r>
                          <a:rPr lang="en-US" sz="2600" b="1" i="1">
                            <a:latin typeface="Cambria Math"/>
                            <a:ea typeface="Cambria Math"/>
                            <a:cs typeface="Arial" pitchFamily="34" charset="0"/>
                          </a:rPr>
                          <m:t>𝜶</m:t>
                        </m:r>
                      </m:num>
                      <m:den>
                        <m:r>
                          <a:rPr lang="en-US" sz="2600" b="1" i="1" smtClean="0">
                            <a:latin typeface="Cambria Math"/>
                            <a:ea typeface="Cambria Math"/>
                            <a:cs typeface="Arial" pitchFamily="34" charset="0"/>
                          </a:rPr>
                          <m:t>𝒄𝒐𝒔</m:t>
                        </m:r>
                        <m:r>
                          <a:rPr lang="en-US" sz="2600" b="1" i="1">
                            <a:latin typeface="Cambria Math"/>
                            <a:ea typeface="Cambria Math"/>
                            <a:cs typeface="Arial" pitchFamily="34" charset="0"/>
                          </a:rPr>
                          <m:t>𝜶</m:t>
                        </m:r>
                      </m:den>
                    </m:f>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smtClean="0">
                                <a:latin typeface="Cambria Math"/>
                                <a:ea typeface="Cambria Math"/>
                                <a:cs typeface="Arial" pitchFamily="34" charset="0"/>
                              </a:rPr>
                              <m:t>𝟎</m:t>
                            </m:r>
                          </m:sub>
                        </m:sSub>
                      </m:num>
                      <m:den>
                        <m:sSub>
                          <m:sSubPr>
                            <m:ctrlPr>
                              <a:rPr lang="en-US" sz="2600" b="1" i="1">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a:latin typeface="Cambria Math"/>
                                <a:ea typeface="Cambria Math"/>
                                <a:cs typeface="Arial" pitchFamily="34" charset="0"/>
                              </a:rPr>
                              <m:t>𝟎</m:t>
                            </m:r>
                          </m:sub>
                        </m:sSub>
                      </m:den>
                    </m:f>
                    <m:r>
                      <a:rPr lang="en-US" sz="2600" b="1" i="1" smtClean="0">
                        <a:latin typeface="Cambria Math"/>
                        <a:ea typeface="Cambria Math"/>
                        <a:cs typeface="Arial" pitchFamily="34" charset="0"/>
                      </a:rPr>
                      <m:t>   (</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r>
                      <a:rPr lang="en-US" sz="2600" b="1" i="1" smtClean="0">
                        <a:latin typeface="Cambria Math"/>
                        <a:ea typeface="Cambria Math"/>
                        <a:cs typeface="Arial" pitchFamily="34" charset="0"/>
                      </a:rPr>
                      <m:t>)</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37117" y="5012323"/>
                <a:ext cx="8303633" cy="721480"/>
              </a:xfrm>
              <a:prstGeom prst="rect">
                <a:avLst/>
              </a:prstGeom>
              <a:blipFill rotWithShape="1">
                <a:blip r:embed="rId8"/>
                <a:stretch>
                  <a:fillRect l="-1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116" y="5867400"/>
                <a:ext cx="8303633" cy="675185"/>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côtang</a:t>
                </a:r>
                <a:r>
                  <a:rPr lang="vi-VN" sz="2600" b="1" smtClean="0">
                    <a:latin typeface="Arial" pitchFamily="34" charset="0"/>
                    <a:cs typeface="Arial" pitchFamily="34" charset="0"/>
                  </a:rPr>
                  <a:t> </a:t>
                </a:r>
                <a:r>
                  <a:rPr lang="vi-VN" sz="2600" b="1">
                    <a:latin typeface="Arial" pitchFamily="34" charset="0"/>
                    <a:cs typeface="Arial" pitchFamily="34" charset="0"/>
                  </a:rPr>
                  <a:t>của góc </a:t>
                </a:r>
                <a:r>
                  <a:rPr lang="el-GR" sz="2600" b="1">
                    <a:latin typeface="Arial" pitchFamily="34" charset="0"/>
                    <a:cs typeface="Arial" pitchFamily="34" charset="0"/>
                  </a:rPr>
                  <a:t>α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𝒄𝒐𝒔</m:t>
                        </m:r>
                        <m:r>
                          <a:rPr lang="en-US" sz="2600" b="1" i="1">
                            <a:latin typeface="Cambria Math"/>
                            <a:ea typeface="Cambria Math"/>
                            <a:cs typeface="Arial" pitchFamily="34" charset="0"/>
                          </a:rPr>
                          <m:t>𝜶</m:t>
                        </m:r>
                      </m:num>
                      <m:den>
                        <m:r>
                          <a:rPr lang="en-US" sz="2600" b="1" i="1" smtClean="0">
                            <a:latin typeface="Cambria Math"/>
                            <a:ea typeface="Cambria Math"/>
                            <a:cs typeface="Arial" pitchFamily="34" charset="0"/>
                          </a:rPr>
                          <m:t>𝒔𝒊𝒏</m:t>
                        </m:r>
                        <m:r>
                          <a:rPr lang="en-US" sz="2600" b="1" i="1">
                            <a:latin typeface="Cambria Math"/>
                            <a:ea typeface="Cambria Math"/>
                            <a:cs typeface="Arial" pitchFamily="34" charset="0"/>
                          </a:rPr>
                          <m:t>𝜶</m:t>
                        </m:r>
                      </m:den>
                    </m:f>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num>
                      <m:den>
                        <m:sSub>
                          <m:sSubPr>
                            <m:ctrlPr>
                              <a:rPr lang="en-US" sz="2600" b="1" i="1">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a:latin typeface="Cambria Math"/>
                                <a:ea typeface="Cambria Math"/>
                                <a:cs typeface="Arial" pitchFamily="34" charset="0"/>
                              </a:rPr>
                              <m:t>𝟎</m:t>
                            </m:r>
                          </m:sub>
                        </m:sSub>
                      </m:den>
                    </m:f>
                    <m:r>
                      <a:rPr lang="en-US" sz="2600" b="1" i="1" smtClean="0">
                        <a:latin typeface="Cambria Math"/>
                        <a:ea typeface="Cambria Math"/>
                        <a:cs typeface="Arial" pitchFamily="34" charset="0"/>
                      </a:rPr>
                      <m:t>   (</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smtClean="0">
                            <a:latin typeface="Cambria Math"/>
                            <a:ea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r>
                      <a:rPr lang="en-US" sz="2600" b="1" i="1" smtClean="0">
                        <a:latin typeface="Cambria Math"/>
                        <a:ea typeface="Cambria Math"/>
                        <a:cs typeface="Arial" pitchFamily="34" charset="0"/>
                      </a:rPr>
                      <m:t>)</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116" y="5867400"/>
                <a:ext cx="8303633" cy="675185"/>
              </a:xfrm>
              <a:prstGeom prst="rect">
                <a:avLst/>
              </a:prstGeom>
              <a:blipFill rotWithShape="1">
                <a:blip r:embed="rId9"/>
                <a:stretch>
                  <a:fillRect l="-1175" t="-2727"/>
                </a:stretch>
              </a:blipFill>
            </p:spPr>
            <p:txBody>
              <a:bodyPr/>
              <a:lstStyle/>
              <a:p>
                <a:r>
                  <a:rPr lang="en-US">
                    <a:noFill/>
                  </a:rPr>
                  <a:t> </a:t>
                </a:r>
              </a:p>
            </p:txBody>
          </p:sp>
        </mc:Fallback>
      </mc:AlternateContent>
      <p:grpSp>
        <p:nvGrpSpPr>
          <p:cNvPr id="4" name="Group 3"/>
          <p:cNvGrpSpPr/>
          <p:nvPr/>
        </p:nvGrpSpPr>
        <p:grpSpPr>
          <a:xfrm>
            <a:off x="289088" y="1238685"/>
            <a:ext cx="11558425" cy="1275915"/>
            <a:chOff x="289088" y="1238685"/>
            <a:chExt cx="11558425" cy="1275915"/>
          </a:xfrm>
        </p:grpSpPr>
        <p:sp>
          <p:nvSpPr>
            <p:cNvPr id="14" name="Rounded Rectangle 13"/>
            <p:cNvSpPr/>
            <p:nvPr/>
          </p:nvSpPr>
          <p:spPr>
            <a:xfrm>
              <a:off x="289088" y="1238685"/>
              <a:ext cx="11558425" cy="1275915"/>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2093912" y="1347788"/>
                  <a:ext cx="9429750" cy="926792"/>
                </a:xfrm>
                <a:prstGeom prst="rect">
                  <a:avLst/>
                </a:prstGeom>
                <a:noFill/>
              </p:spPr>
              <p:txBody>
                <a:bodyPr wrap="square" rtlCol="0">
                  <a:spAutoFit/>
                </a:bodyPr>
                <a:lstStyle/>
                <a:p>
                  <a:r>
                    <a:rPr lang="en-US" sz="2600" b="1" smtClean="0">
                      <a:latin typeface="Arial" pitchFamily="34" charset="0"/>
                      <a:cs typeface="Arial" pitchFamily="34" charset="0"/>
                    </a:rPr>
                    <a:t>Nhắc lại khái niệm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của góc </a:t>
                  </a:r>
                  <a14:m>
                    <m:oMath xmlns:m="http://schemas.openxmlformats.org/officeDocument/2006/math">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𝟎</m:t>
                          </m:r>
                        </m:e>
                        <m:sup>
                          <m:r>
                            <a:rPr lang="en-US" sz="2600" b="1" i="1" smtClean="0">
                              <a:latin typeface="Cambria Math"/>
                              <a:ea typeface="Cambria Math"/>
                              <a:cs typeface="Arial" pitchFamily="34" charset="0"/>
                            </a:rPr>
                            <m:t>𝟎</m:t>
                          </m:r>
                        </m:sup>
                      </m:sSup>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𝟏𝟖𝟎</m:t>
                          </m:r>
                        </m:e>
                        <m:sup>
                          <m:r>
                            <a:rPr lang="en-US" sz="2600" b="1" i="1" smtClean="0">
                              <a:latin typeface="Cambria Math"/>
                              <a:ea typeface="Cambria Math"/>
                              <a:cs typeface="Arial" pitchFamily="34" charset="0"/>
                            </a:rPr>
                            <m:t>𝟎</m:t>
                          </m:r>
                        </m:sup>
                      </m:sSup>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đã học lớp 10.</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93912" y="1347788"/>
                  <a:ext cx="9429750" cy="926792"/>
                </a:xfrm>
                <a:prstGeom prst="rect">
                  <a:avLst/>
                </a:prstGeom>
                <a:blipFill rotWithShape="1">
                  <a:blip r:embed="rId10"/>
                  <a:stretch>
                    <a:fillRect l="-1099" t="-5921" b="-12500"/>
                  </a:stretch>
                </a:blipFill>
              </p:spPr>
              <p:txBody>
                <a:bodyPr/>
                <a:lstStyle/>
                <a:p>
                  <a:r>
                    <a:rPr lang="en-US">
                      <a:noFill/>
                    </a:rPr>
                    <a:t> </a:t>
                  </a:r>
                </a:p>
              </p:txBody>
            </p:sp>
          </mc:Fallback>
        </mc:AlternateContent>
        <p:pic>
          <p:nvPicPr>
            <p:cNvPr id="7373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412" y="1327944"/>
              <a:ext cx="1562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373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093" y="2592283"/>
            <a:ext cx="3345815" cy="289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9103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3731"/>
                                        </p:tgtEl>
                                        <p:attrNameLst>
                                          <p:attrName>style.visibility</p:attrName>
                                        </p:attrNameLst>
                                      </p:cBhvr>
                                      <p:to>
                                        <p:strVal val="visible"/>
                                      </p:to>
                                    </p:set>
                                    <p:animEffect transition="in" filter="wipe(left)">
                                      <p:cBhvr>
                                        <p:cTn id="16" dur="500"/>
                                        <p:tgtEl>
                                          <p:spTgt spid="737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6"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191000"/>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012" y="4196556"/>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8" y="76200"/>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548545" y="4495800"/>
                <a:ext cx="8593867" cy="2192010"/>
              </a:xfrm>
              <a:prstGeom prst="rect">
                <a:avLst/>
              </a:prstGeom>
              <a:noFill/>
            </p:spPr>
            <p:txBody>
              <a:bodyPr wrap="square" rtlCol="0">
                <a:spAutoFit/>
              </a:bodyPr>
              <a:lstStyle/>
              <a:p>
                <a:r>
                  <a:rPr lang="vi-VN" b="1" smtClean="0">
                    <a:latin typeface="Arial" pitchFamily="34" charset="0"/>
                    <a:cs typeface="Arial" pitchFamily="34" charset="0"/>
                  </a:rPr>
                  <a:t>a) Trên đồng hồ ở Hình 1.2, kim phút đang chỉ đúng số 2, để nó chỉ đúng số 12 khi quay kim phút theo chiều quay ngược chiều kim đồng hồ thì ta phải quay kim phút từ vị trí số 2 đến vị trí số 12 theo chiều ngược chiều kim đồng hồ, nghĩa là quay kim phút một </a:t>
                </a:r>
                <a:r>
                  <a:rPr lang="vi-VN" b="1">
                    <a:latin typeface="Arial" pitchFamily="34" charset="0"/>
                    <a:cs typeface="Arial" pitchFamily="34" charset="0"/>
                  </a:rPr>
                  <a:t>khoảng </a:t>
                </a:r>
                <a:r>
                  <a:rPr lang="vi-VN" b="1" smtClean="0">
                    <a:latin typeface="Arial" pitchFamily="34" charset="0"/>
                    <a:cs typeface="Arial" pitchFamily="34" charset="0"/>
                  </a:rPr>
                  <a:t>bằng</a:t>
                </a:r>
                <a:r>
                  <a:rPr lang="en-US" b="1" smtClean="0">
                    <a:latin typeface="Arial" pitchFamily="34" charset="0"/>
                    <a:cs typeface="Arial" pitchFamily="34" charset="0"/>
                  </a:rPr>
                  <a:t>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𝟏𝟐</m:t>
                        </m:r>
                      </m:den>
                    </m:f>
                    <m:r>
                      <a:rPr lang="en-US" sz="2800" b="1" i="1" smtClean="0">
                        <a:latin typeface="Cambria Math"/>
                        <a:cs typeface="Arial" pitchFamily="34" charset="0"/>
                      </a:rPr>
                      <m:t>=</m:t>
                    </m:r>
                    <m:f>
                      <m:fPr>
                        <m:ctrlPr>
                          <a:rPr lang="en-US" sz="2800" b="1" i="1" smtClean="0">
                            <a:solidFill>
                              <a:srgbClr val="FF0000"/>
                            </a:solidFill>
                            <a:latin typeface="Cambria Math"/>
                            <a:cs typeface="Arial" pitchFamily="34" charset="0"/>
                          </a:rPr>
                        </m:ctrlPr>
                      </m:fPr>
                      <m:num>
                        <m:r>
                          <a:rPr lang="en-US" sz="2800" b="1" i="1" smtClean="0">
                            <a:solidFill>
                              <a:srgbClr val="FF0000"/>
                            </a:solidFill>
                            <a:latin typeface="Cambria Math"/>
                            <a:cs typeface="Arial" pitchFamily="34" charset="0"/>
                          </a:rPr>
                          <m:t>𝟏</m:t>
                        </m:r>
                      </m:num>
                      <m:den>
                        <m:r>
                          <a:rPr lang="en-US" sz="2800" b="1" i="1" smtClean="0">
                            <a:solidFill>
                              <a:srgbClr val="FF0000"/>
                            </a:solidFill>
                            <a:latin typeface="Cambria Math"/>
                            <a:cs typeface="Arial" pitchFamily="34" charset="0"/>
                          </a:rPr>
                          <m:t>𝟔</m:t>
                        </m:r>
                      </m:den>
                    </m:f>
                  </m:oMath>
                </a14:m>
                <a:r>
                  <a:rPr lang="en-US" b="1" i="1" smtClean="0">
                    <a:solidFill>
                      <a:srgbClr val="C00000"/>
                    </a:solidFill>
                    <a:latin typeface="Arial" pitchFamily="34" charset="0"/>
                    <a:cs typeface="Arial" pitchFamily="34" charset="0"/>
                  </a:rPr>
                  <a:t> </a:t>
                </a:r>
                <a:r>
                  <a:rPr lang="en-US" b="1">
                    <a:latin typeface="Arial" pitchFamily="34" charset="0"/>
                    <a:cs typeface="Arial" pitchFamily="34" charset="0"/>
                  </a:rPr>
                  <a:t>vòng</a:t>
                </a:r>
                <a:endParaRPr lang="vi-VN"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48545" y="4495800"/>
                <a:ext cx="8593867" cy="2192010"/>
              </a:xfrm>
              <a:prstGeom prst="rect">
                <a:avLst/>
              </a:prstGeom>
              <a:blipFill rotWithShape="1">
                <a:blip r:embed="rId5"/>
                <a:stretch>
                  <a:fillRect l="-1135" t="-1950" b="-279"/>
                </a:stretch>
              </a:blipFill>
            </p:spPr>
            <p:txBody>
              <a:bodyPr/>
              <a:lstStyle/>
              <a:p>
                <a:r>
                  <a:rPr lang="en-US">
                    <a:noFill/>
                  </a:rPr>
                  <a:t> </a:t>
                </a:r>
              </a:p>
            </p:txBody>
          </p:sp>
        </mc:Fallback>
      </mc:AlternateContent>
      <p:grpSp>
        <p:nvGrpSpPr>
          <p:cNvPr id="5" name="Group 4"/>
          <p:cNvGrpSpPr/>
          <p:nvPr/>
        </p:nvGrpSpPr>
        <p:grpSpPr>
          <a:xfrm>
            <a:off x="289088" y="1081967"/>
            <a:ext cx="11558425" cy="3032833"/>
            <a:chOff x="289088" y="1139117"/>
            <a:chExt cx="11558425" cy="3032833"/>
          </a:xfrm>
        </p:grpSpPr>
        <p:sp>
          <p:nvSpPr>
            <p:cNvPr id="17" name="Rounded Rectangle 16"/>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13" name="TextBox 12"/>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686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00884" y="1107757"/>
                <a:ext cx="8303633"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Hoành độ </a:t>
                </a:r>
                <a:r>
                  <a:rPr lang="en-US" sz="2600" b="1" i="1" smtClean="0">
                    <a:latin typeface="Arial" pitchFamily="34" charset="0"/>
                    <a:cs typeface="Arial" pitchFamily="34" charset="0"/>
                  </a:rPr>
                  <a:t>x</a:t>
                </a:r>
                <a:r>
                  <a:rPr lang="en-US" sz="2600" b="1" smtClean="0">
                    <a:latin typeface="Arial" pitchFamily="34" charset="0"/>
                    <a:cs typeface="Arial" pitchFamily="34" charset="0"/>
                  </a:rPr>
                  <a:t> của điểm M gọi là </a:t>
                </a:r>
                <a:r>
                  <a:rPr lang="en-US" sz="2600" b="1" smtClean="0">
                    <a:solidFill>
                      <a:srgbClr val="C00000"/>
                    </a:solidFill>
                    <a:latin typeface="Arial" pitchFamily="34" charset="0"/>
                    <a:cs typeface="Arial" pitchFamily="34" charset="0"/>
                  </a:rPr>
                  <a:t>côsin</a:t>
                </a:r>
                <a:r>
                  <a:rPr lang="en-US" sz="2600" b="1" smtClean="0">
                    <a:latin typeface="Arial" pitchFamily="34" charset="0"/>
                    <a:cs typeface="Arial" pitchFamily="34" charset="0"/>
                  </a:rPr>
                  <a:t> của </a:t>
                </a:r>
                <a14:m>
                  <m:oMath xmlns:m="http://schemas.openxmlformats.org/officeDocument/2006/math">
                    <m:r>
                      <a:rPr lang="en-US" sz="2600" b="1" i="1" smtClean="0">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0884" y="1107757"/>
                <a:ext cx="8303633" cy="492443"/>
              </a:xfrm>
              <a:prstGeom prst="rect">
                <a:avLst/>
              </a:prstGeom>
              <a:blipFill rotWithShape="1">
                <a:blip r:embed="rId4"/>
                <a:stretch>
                  <a:fillRect l="-1175" t="-11111" b="-29630"/>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2769151633"/>
              </p:ext>
            </p:extLst>
          </p:nvPr>
        </p:nvGraphicFramePr>
        <p:xfrm>
          <a:off x="4106084" y="1717357"/>
          <a:ext cx="1407458" cy="329407"/>
        </p:xfrm>
        <a:graphic>
          <a:graphicData uri="http://schemas.openxmlformats.org/presentationml/2006/ole">
            <mc:AlternateContent xmlns:mc="http://schemas.openxmlformats.org/markup-compatibility/2006">
              <mc:Choice xmlns:v="urn:schemas-microsoft-com:vml" Requires="v">
                <p:oleObj spid="_x0000_s40312" name="Equation" r:id="rId5" imgW="596880" imgH="139680" progId="Equation.DSMT4">
                  <p:embed/>
                </p:oleObj>
              </mc:Choice>
              <mc:Fallback>
                <p:oleObj name="Equation" r:id="rId5" imgW="596880" imgH="139680" progId="Equation.DSMT4">
                  <p:embed/>
                  <p:pic>
                    <p:nvPicPr>
                      <p:cNvPr id="0" name=""/>
                      <p:cNvPicPr/>
                      <p:nvPr/>
                    </p:nvPicPr>
                    <p:blipFill>
                      <a:blip r:embed="rId6"/>
                      <a:stretch>
                        <a:fillRect/>
                      </a:stretch>
                    </p:blipFill>
                    <p:spPr>
                      <a:xfrm>
                        <a:off x="4106084" y="1717357"/>
                        <a:ext cx="1407458" cy="32940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TextBox 15"/>
              <p:cNvSpPr txBox="1"/>
              <p:nvPr/>
            </p:nvSpPr>
            <p:spPr>
              <a:xfrm>
                <a:off x="762579" y="2057400"/>
                <a:ext cx="8303633"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Tung độ </a:t>
                </a:r>
                <a:r>
                  <a:rPr lang="en-US" sz="2600" b="1" i="1" smtClean="0">
                    <a:latin typeface="Arial" pitchFamily="34" charset="0"/>
                    <a:cs typeface="Arial" pitchFamily="34" charset="0"/>
                  </a:rPr>
                  <a:t>y</a:t>
                </a:r>
                <a:r>
                  <a:rPr lang="en-US" sz="2600" b="1" smtClean="0">
                    <a:latin typeface="Arial" pitchFamily="34" charset="0"/>
                    <a:cs typeface="Arial" pitchFamily="34" charset="0"/>
                  </a:rPr>
                  <a:t> của điểm M gọi là </a:t>
                </a:r>
                <a:r>
                  <a:rPr lang="en-US" sz="2600" b="1" smtClean="0">
                    <a:solidFill>
                      <a:srgbClr val="C00000"/>
                    </a:solidFill>
                    <a:latin typeface="Arial" pitchFamily="34" charset="0"/>
                    <a:cs typeface="Arial" pitchFamily="34" charset="0"/>
                  </a:rPr>
                  <a:t>sin</a:t>
                </a:r>
                <a:r>
                  <a:rPr lang="en-US" sz="2600" b="1" smtClean="0">
                    <a:latin typeface="Arial" pitchFamily="34" charset="0"/>
                    <a:cs typeface="Arial" pitchFamily="34" charset="0"/>
                  </a:rPr>
                  <a:t> của </a:t>
                </a:r>
                <a14:m>
                  <m:oMath xmlns:m="http://schemas.openxmlformats.org/officeDocument/2006/math">
                    <m:r>
                      <a:rPr lang="en-US" sz="2600" b="1" i="1" smtClean="0">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2579" y="2057400"/>
                <a:ext cx="8303633" cy="492443"/>
              </a:xfrm>
              <a:prstGeom prst="rect">
                <a:avLst/>
              </a:prstGeom>
              <a:blipFill rotWithShape="1">
                <a:blip r:embed="rId7"/>
                <a:stretch>
                  <a:fillRect l="-1101" t="-11250" b="-30000"/>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3659687970"/>
              </p:ext>
            </p:extLst>
          </p:nvPr>
        </p:nvGraphicFramePr>
        <p:xfrm>
          <a:off x="4063222" y="2592388"/>
          <a:ext cx="1377950" cy="481012"/>
        </p:xfrm>
        <a:graphic>
          <a:graphicData uri="http://schemas.openxmlformats.org/presentationml/2006/ole">
            <mc:AlternateContent xmlns:mc="http://schemas.openxmlformats.org/markup-compatibility/2006">
              <mc:Choice xmlns:v="urn:schemas-microsoft-com:vml" Requires="v">
                <p:oleObj spid="_x0000_s40313" name="Equation" r:id="rId8" imgW="583920" imgH="203040" progId="Equation.DSMT4">
                  <p:embed/>
                </p:oleObj>
              </mc:Choice>
              <mc:Fallback>
                <p:oleObj name="Equation" r:id="rId8" imgW="583920" imgH="203040" progId="Equation.DSMT4">
                  <p:embed/>
                  <p:pic>
                    <p:nvPicPr>
                      <p:cNvPr id="0" name=""/>
                      <p:cNvPicPr/>
                      <p:nvPr/>
                    </p:nvPicPr>
                    <p:blipFill>
                      <a:blip r:embed="rId9"/>
                      <a:stretch>
                        <a:fillRect/>
                      </a:stretch>
                    </p:blipFill>
                    <p:spPr>
                      <a:xfrm>
                        <a:off x="4063222" y="2592388"/>
                        <a:ext cx="1377950" cy="48101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762579" y="3095625"/>
                <a:ext cx="8303633" cy="671466"/>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solidFill>
                      <a:schemeClr val="accent2">
                        <a:lumMod val="75000"/>
                      </a:schemeClr>
                    </a:solidFill>
                    <a:latin typeface="Arial" pitchFamily="34" charset="0"/>
                    <a:cs typeface="Arial" pitchFamily="34" charset="0"/>
                  </a:rPr>
                  <a:t> </a:t>
                </a:r>
                <a:r>
                  <a:rPr lang="en-US" sz="2600" b="1">
                    <a:latin typeface="Arial" pitchFamily="34" charset="0"/>
                    <a:cs typeface="Arial" pitchFamily="34" charset="0"/>
                  </a:rPr>
                  <a:t>, tỉ </a:t>
                </a:r>
                <a:r>
                  <a:rPr lang="en-US" sz="2600" b="1" smtClean="0">
                    <a:latin typeface="Arial" pitchFamily="34" charset="0"/>
                    <a:cs typeface="Arial" pitchFamily="34" charset="0"/>
                  </a:rPr>
                  <a:t>số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num>
                      <m:den>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den>
                    </m:f>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tang </a:t>
                </a:r>
                <a:r>
                  <a:rPr lang="en-US" sz="2600" b="1" smtClean="0">
                    <a:latin typeface="Arial" pitchFamily="34" charset="0"/>
                    <a:cs typeface="Arial" pitchFamily="34" charset="0"/>
                  </a:rPr>
                  <a:t>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62579" y="3095625"/>
                <a:ext cx="8303633" cy="671466"/>
              </a:xfrm>
              <a:prstGeom prst="rect">
                <a:avLst/>
              </a:prstGeom>
              <a:blipFill rotWithShape="1">
                <a:blip r:embed="rId10"/>
                <a:stretch>
                  <a:fillRect l="-1101" b="-8182"/>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601611918"/>
              </p:ext>
            </p:extLst>
          </p:nvPr>
        </p:nvGraphicFramePr>
        <p:xfrm>
          <a:off x="2880535" y="3723005"/>
          <a:ext cx="3744912" cy="931863"/>
        </p:xfrm>
        <a:graphic>
          <a:graphicData uri="http://schemas.openxmlformats.org/presentationml/2006/ole">
            <mc:AlternateContent xmlns:mc="http://schemas.openxmlformats.org/markup-compatibility/2006">
              <mc:Choice xmlns:v="urn:schemas-microsoft-com:vml" Requires="v">
                <p:oleObj spid="_x0000_s40314" name="Equation" r:id="rId11" imgW="1587240" imgH="393480" progId="Equation.DSMT4">
                  <p:embed/>
                </p:oleObj>
              </mc:Choice>
              <mc:Fallback>
                <p:oleObj name="Equation" r:id="rId11" imgW="1587240" imgH="393480" progId="Equation.DSMT4">
                  <p:embed/>
                  <p:pic>
                    <p:nvPicPr>
                      <p:cNvPr id="0" name=""/>
                      <p:cNvPicPr/>
                      <p:nvPr/>
                    </p:nvPicPr>
                    <p:blipFill>
                      <a:blip r:embed="rId12"/>
                      <a:stretch>
                        <a:fillRect/>
                      </a:stretch>
                    </p:blipFill>
                    <p:spPr>
                      <a:xfrm>
                        <a:off x="2880535" y="3723005"/>
                        <a:ext cx="3744912" cy="9318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762579" y="4692650"/>
                <a:ext cx="8303633" cy="625941"/>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solidFill>
                      <a:schemeClr val="accent2">
                        <a:lumMod val="75000"/>
                      </a:schemeClr>
                    </a:solidFill>
                    <a:latin typeface="Arial" pitchFamily="34" charset="0"/>
                    <a:cs typeface="Arial" pitchFamily="34" charset="0"/>
                  </a:rPr>
                  <a:t> </a:t>
                </a:r>
                <a:r>
                  <a:rPr lang="en-US" sz="2600" b="1">
                    <a:latin typeface="Arial" pitchFamily="34" charset="0"/>
                    <a:cs typeface="Arial" pitchFamily="34" charset="0"/>
                  </a:rPr>
                  <a:t>, tỉ </a:t>
                </a:r>
                <a:r>
                  <a:rPr lang="en-US" sz="2600" b="1" smtClean="0">
                    <a:latin typeface="Arial" pitchFamily="34" charset="0"/>
                    <a:cs typeface="Arial" pitchFamily="34" charset="0"/>
                  </a:rPr>
                  <a:t>số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num>
                      <m:den>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den>
                    </m:f>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côtang</a:t>
                </a:r>
                <a:r>
                  <a:rPr lang="en-US" sz="2600" b="1" smtClean="0">
                    <a:latin typeface="Arial" pitchFamily="34" charset="0"/>
                    <a:cs typeface="Arial" pitchFamily="34" charset="0"/>
                  </a:rPr>
                  <a:t> 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2579" y="4692650"/>
                <a:ext cx="8303633" cy="625941"/>
              </a:xfrm>
              <a:prstGeom prst="rect">
                <a:avLst/>
              </a:prstGeom>
              <a:blipFill rotWithShape="1">
                <a:blip r:embed="rId13"/>
                <a:stretch>
                  <a:fillRect l="-1101" t="-2941" b="-8824"/>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1029841031"/>
              </p:ext>
            </p:extLst>
          </p:nvPr>
        </p:nvGraphicFramePr>
        <p:xfrm>
          <a:off x="2958322" y="5334000"/>
          <a:ext cx="3744913" cy="992187"/>
        </p:xfrm>
        <a:graphic>
          <a:graphicData uri="http://schemas.openxmlformats.org/presentationml/2006/ole">
            <mc:AlternateContent xmlns:mc="http://schemas.openxmlformats.org/markup-compatibility/2006">
              <mc:Choice xmlns:v="urn:schemas-microsoft-com:vml" Requires="v">
                <p:oleObj spid="_x0000_s40315" name="Equation" r:id="rId14" imgW="1587240" imgH="419040" progId="Equation.DSMT4">
                  <p:embed/>
                </p:oleObj>
              </mc:Choice>
              <mc:Fallback>
                <p:oleObj name="Equation" r:id="rId14" imgW="1587240" imgH="419040" progId="Equation.DSMT4">
                  <p:embed/>
                  <p:pic>
                    <p:nvPicPr>
                      <p:cNvPr id="0" name=""/>
                      <p:cNvPicPr/>
                      <p:nvPr/>
                    </p:nvPicPr>
                    <p:blipFill>
                      <a:blip r:embed="rId15"/>
                      <a:stretch>
                        <a:fillRect/>
                      </a:stretch>
                    </p:blipFill>
                    <p:spPr>
                      <a:xfrm>
                        <a:off x="2958322" y="5334000"/>
                        <a:ext cx="3744913" cy="9921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388707" y="6213157"/>
                <a:ext cx="11373209" cy="492443"/>
              </a:xfrm>
              <a:prstGeom prst="rect">
                <a:avLst/>
              </a:prstGeom>
              <a:solidFill>
                <a:schemeClr val="accent4">
                  <a:lumMod val="20000"/>
                  <a:lumOff val="80000"/>
                </a:schemeClr>
              </a:solid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Các giá trị</a:t>
                </a:r>
                <a:r>
                  <a:rPr lang="en-US" sz="2600" b="1">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a:cs typeface="Arial" pitchFamily="34" charset="0"/>
                  </a:rPr>
                  <a:t>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a:cs typeface="Arial" pitchFamily="34" charset="0"/>
                  </a:rPr>
                  <a:t> </a:t>
                </a:r>
                <a14:m>
                  <m:oMath xmlns:m="http://schemas.openxmlformats.org/officeDocument/2006/math">
                    <m:r>
                      <m:rPr>
                        <m:sty m:val="p"/>
                      </m:rPr>
                      <a:rPr lang="en-US" sz="2600" b="1" i="1" smtClean="0">
                        <a:latin typeface="Cambria Math"/>
                        <a:cs typeface="Arial" pitchFamily="34" charset="0"/>
                      </a:rPr>
                      <m:t>tan</m:t>
                    </m:r>
                    <m:r>
                      <a:rPr lang="en-US" sz="2600" b="1" i="1">
                        <a:latin typeface="Cambria Math"/>
                        <a:ea typeface="Cambria Math"/>
                        <a:cs typeface="Arial" pitchFamily="34" charset="0"/>
                      </a:rPr>
                      <m:t>𝜶</m:t>
                    </m:r>
                  </m:oMath>
                </a14:m>
                <a:r>
                  <a:rPr lang="en-US" sz="2600" b="1">
                    <a:cs typeface="Arial" pitchFamily="34" charset="0"/>
                  </a:rPr>
                  <a:t> </a:t>
                </a:r>
                <a14:m>
                  <m:oMath xmlns:m="http://schemas.openxmlformats.org/officeDocument/2006/math">
                    <m:r>
                      <a:rPr lang="en-US" sz="2600" b="1" i="0" smtClean="0">
                        <a:latin typeface="Cambria Math"/>
                        <a:cs typeface="Arial" pitchFamily="34" charset="0"/>
                      </a:rPr>
                      <m:t>, </m:t>
                    </m:r>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gọi là các </a:t>
                </a:r>
                <a:r>
                  <a:rPr lang="en-US" sz="2600" b="1" smtClean="0">
                    <a:solidFill>
                      <a:srgbClr val="C00000"/>
                    </a:solidFill>
                    <a:latin typeface="Arial" pitchFamily="34" charset="0"/>
                    <a:cs typeface="Arial" pitchFamily="34" charset="0"/>
                  </a:rPr>
                  <a:t>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88707" y="6213157"/>
                <a:ext cx="11373209" cy="492443"/>
              </a:xfrm>
              <a:prstGeom prst="rect">
                <a:avLst/>
              </a:prstGeom>
              <a:blipFill rotWithShape="1">
                <a:blip r:embed="rId16"/>
                <a:stretch>
                  <a:fillRect l="-858" t="-13580" b="-27160"/>
                </a:stretch>
              </a:blipFill>
            </p:spPr>
            <p:txBody>
              <a:bodyPr/>
              <a:lstStyle/>
              <a:p>
                <a:r>
                  <a:rPr lang="en-US">
                    <a:noFill/>
                  </a:rPr>
                  <a:t> </a:t>
                </a:r>
              </a:p>
            </p:txBody>
          </p:sp>
        </mc:Fallback>
      </mc:AlternateContent>
      <p:pic>
        <p:nvPicPr>
          <p:cNvPr id="40255" name="Picture 3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1035" y="76200"/>
            <a:ext cx="3724577" cy="424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907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96505" y="1219200"/>
            <a:ext cx="11357004" cy="4572000"/>
            <a:chOff x="296505" y="1219200"/>
            <a:chExt cx="11357004" cy="4572000"/>
          </a:xfrm>
        </p:grpSpPr>
        <p:sp>
          <p:nvSpPr>
            <p:cNvPr id="28" name="Rounded Rectangle 27"/>
            <p:cNvSpPr/>
            <p:nvPr/>
          </p:nvSpPr>
          <p:spPr>
            <a:xfrm>
              <a:off x="2046744" y="1219200"/>
              <a:ext cx="9589237" cy="4572000"/>
            </a:xfrm>
            <a:prstGeom prst="roundRect">
              <a:avLst>
                <a:gd name="adj" fmla="val 2103"/>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9" name="TextBox 28"/>
            <p:cNvSpPr txBox="1"/>
            <p:nvPr/>
          </p:nvSpPr>
          <p:spPr>
            <a:xfrm>
              <a:off x="2092161" y="1280557"/>
              <a:ext cx="9561348" cy="492443"/>
            </a:xfrm>
            <a:prstGeom prst="rect">
              <a:avLst/>
            </a:prstGeom>
            <a:noFill/>
          </p:spPr>
          <p:txBody>
            <a:bodyPr wrap="square" rtlCol="0">
              <a:spAutoFit/>
            </a:bodyPr>
            <a:lstStyle/>
            <a:p>
              <a:r>
                <a:rPr lang="en-US" sz="2600" b="1" smtClean="0">
                  <a:latin typeface="Arial" pitchFamily="34" charset="0"/>
                  <a:cs typeface="Arial" pitchFamily="34" charset="0"/>
                </a:rPr>
                <a:t>a) Ta còn gọi trục tung là </a:t>
              </a:r>
              <a:r>
                <a:rPr lang="en-US" sz="2600" b="1" smtClean="0">
                  <a:solidFill>
                    <a:srgbClr val="C00000"/>
                  </a:solidFill>
                  <a:latin typeface="Arial" pitchFamily="34" charset="0"/>
                  <a:cs typeface="Arial" pitchFamily="34" charset="0"/>
                </a:rPr>
                <a:t>trục sin</a:t>
              </a:r>
              <a:r>
                <a:rPr lang="en-US" sz="2600" b="1" smtClean="0">
                  <a:latin typeface="Arial" pitchFamily="34" charset="0"/>
                  <a:cs typeface="Arial" pitchFamily="34" charset="0"/>
                </a:rPr>
                <a:t>, trục hoành là </a:t>
              </a:r>
              <a:r>
                <a:rPr lang="en-US" sz="2600" b="1" smtClean="0">
                  <a:solidFill>
                    <a:srgbClr val="C00000"/>
                  </a:solidFill>
                  <a:latin typeface="Arial" pitchFamily="34" charset="0"/>
                  <a:cs typeface="Arial" pitchFamily="34" charset="0"/>
                </a:rPr>
                <a:t>trục côsin</a:t>
              </a:r>
              <a:endParaRPr lang="en-US" sz="2600" b="1" i="1">
                <a:solidFill>
                  <a:srgbClr val="C00000"/>
                </a:solidFill>
                <a:latin typeface="Arial" pitchFamily="34" charset="0"/>
                <a:cs typeface="Arial" pitchFamily="34" charset="0"/>
              </a:endParaRPr>
            </a:p>
          </p:txBody>
        </p:sp>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05" y="1348522"/>
              <a:ext cx="1389855" cy="7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2132013" y="1903175"/>
            <a:ext cx="9561348" cy="2065575"/>
            <a:chOff x="2132013" y="1903175"/>
            <a:chExt cx="9561348" cy="2065575"/>
          </a:xfrm>
        </p:grpSpPr>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3941147719"/>
                    </p:ext>
                  </p:extLst>
                </p:nvPr>
              </p:nvGraphicFramePr>
              <p:xfrm>
                <a:off x="3191587" y="2949575"/>
                <a:ext cx="7747000" cy="1019175"/>
              </p:xfrm>
              <a:graphic>
                <a:graphicData uri="http://schemas.openxmlformats.org/presentationml/2006/ole">
                  <mc:AlternateContent>
                    <mc:Choice xmlns:v="urn:schemas-microsoft-com:vml" Requires="v">
                      <p:oleObj spid="_x0000_s41230" name="Equation" r:id="rId5" imgW="3288960" imgH="431640" progId="Equation.DSMT4">
                        <p:embed/>
                      </p:oleObj>
                    </mc:Choice>
                    <mc:Fallback>
                      <p:oleObj name="Equation" r:id="rId5" imgW="3288960" imgH="431640" progId="Equation.DSMT4">
                        <p:embed/>
                        <p:pic>
                          <p:nvPicPr>
                            <p:cNvPr id="0" name=""/>
                            <p:cNvPicPr>
                              <a:picLocks noChangeAspect="1" noChangeArrowheads="1"/>
                            </p:cNvPicPr>
                            <p:nvPr/>
                          </p:nvPicPr>
                          <p:blipFill>
                            <a:blip r:embed="rId6"/>
                            <a:srcRect/>
                            <a:stretch>
                              <a:fillRect/>
                            </a:stretch>
                          </p:blipFill>
                          <p:spPr bwMode="auto">
                            <a:xfrm>
                              <a:off x="3191587" y="2949575"/>
                              <a:ext cx="7747000" cy="10191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3941147719"/>
                    </p:ext>
                  </p:extLst>
                </p:nvPr>
              </p:nvGraphicFramePr>
              <p:xfrm>
                <a:off x="3191587" y="2949575"/>
                <a:ext cx="7747000" cy="1019175"/>
              </p:xfrm>
              <a:graphic>
                <a:graphicData uri="http://schemas.openxmlformats.org/presentationml/2006/ole">
                  <mc:AlternateContent>
                    <mc:Choice xmlns:v="urn:schemas-microsoft-com:vml" Requires="v">
                      <p:oleObj spid="_x0000_s40975" name="Equation" r:id="rId7" imgW="3288960" imgH="431640" progId="Equation.DSMT4">
                        <p:embed/>
                      </p:oleObj>
                    </mc:Choice>
                    <mc:Fallback>
                      <p:oleObj name="Equation" r:id="rId7" imgW="3288960" imgH="431640" progId="Equation.DSMT4">
                        <p:embed/>
                        <p:pic>
                          <p:nvPicPr>
                            <p:cNvPr id="0" name=""/>
                            <p:cNvPicPr>
                              <a:picLocks noChangeAspect="1" noChangeArrowheads="1"/>
                            </p:cNvPicPr>
                            <p:nvPr/>
                          </p:nvPicPr>
                          <p:blipFill>
                            <a:blip r:embed="rId8"/>
                            <a:srcRect/>
                            <a:stretch>
                              <a:fillRect/>
                            </a:stretch>
                          </p:blipFill>
                          <p:spPr bwMode="auto">
                            <a:xfrm>
                              <a:off x="3191587" y="2949575"/>
                              <a:ext cx="7747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33" name="TextBox 32"/>
            <p:cNvSpPr txBox="1"/>
            <p:nvPr/>
          </p:nvSpPr>
          <p:spPr>
            <a:xfrm>
              <a:off x="2132013" y="1903175"/>
              <a:ext cx="9561348" cy="492443"/>
            </a:xfrm>
            <a:prstGeom prst="rect">
              <a:avLst/>
            </a:prstGeom>
            <a:noFill/>
          </p:spPr>
          <p:txBody>
            <a:bodyPr wrap="square" rtlCol="0">
              <a:spAutoFit/>
            </a:bodyPr>
            <a:lstStyle/>
            <a:p>
              <a:r>
                <a:rPr lang="en-US" sz="2600" b="1" smtClean="0">
                  <a:latin typeface="Arial" pitchFamily="34" charset="0"/>
                  <a:cs typeface="Arial" pitchFamily="34" charset="0"/>
                </a:rPr>
                <a:t>b) Từ định nghĩa, suy ra :</a:t>
              </a:r>
              <a:endParaRPr lang="en-US" sz="2600" b="1" i="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4" name="TextBox 33"/>
                <p:cNvSpPr txBox="1"/>
                <p:nvPr/>
              </p:nvSpPr>
              <p:spPr>
                <a:xfrm>
                  <a:off x="2436813" y="2395618"/>
                  <a:ext cx="9256548"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 </m:t>
                      </m:r>
                      <m:r>
                        <a:rPr lang="en-US" sz="2600" b="1" i="1" smtClean="0">
                          <a:latin typeface="Cambria Math"/>
                          <a:ea typeface="Cambria Math"/>
                          <a:cs typeface="Arial" pitchFamily="34" charset="0"/>
                        </a:rPr>
                        <m:t>𝒄𝒐𝒔</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a:t>
                  </a:r>
                  <a:r>
                    <a:rPr lang="en-US" sz="2600" b="1" smtClean="0">
                      <a:latin typeface="Arial" pitchFamily="34" charset="0"/>
                      <a:cs typeface="Arial" pitchFamily="34" charset="0"/>
                    </a:rPr>
                    <a:t>xác định với mọi giá trị của </a:t>
                  </a:r>
                  <a14:m>
                    <m:oMath xmlns:m="http://schemas.openxmlformats.org/officeDocument/2006/math">
                      <m:r>
                        <a:rPr lang="en-US" sz="2600" b="1" i="0">
                          <a:latin typeface="Cambria Math"/>
                          <a:ea typeface="Cambria Math"/>
                          <a:cs typeface="Arial" pitchFamily="34" charset="0"/>
                        </a:rPr>
                        <m:t>𝛂</m:t>
                      </m:r>
                    </m:oMath>
                  </a14:m>
                  <a:r>
                    <a:rPr lang="en-US" sz="2600" b="1" smtClean="0">
                      <a:latin typeface="Arial" pitchFamily="34" charset="0"/>
                      <a:cs typeface="Arial" pitchFamily="34" charset="0"/>
                    </a:rPr>
                    <a:t> </a:t>
                  </a:r>
                  <a:endParaRPr lang="en-US" sz="2600" b="1">
                    <a:latin typeface="Arial" pitchFamily="34" charset="0"/>
                    <a:cs typeface="Arial"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36813" y="2395618"/>
                  <a:ext cx="9256548" cy="492443"/>
                </a:xfrm>
                <a:prstGeom prst="rect">
                  <a:avLst/>
                </a:prstGeom>
                <a:blipFill rotWithShape="1">
                  <a:blip r:embed="rId9"/>
                  <a:stretch>
                    <a:fillRect t="-11111" b="-29630"/>
                  </a:stretch>
                </a:blipFill>
              </p:spPr>
              <p:txBody>
                <a:bodyPr/>
                <a:lstStyle/>
                <a:p>
                  <a:r>
                    <a:rPr lang="en-US">
                      <a:noFill/>
                    </a:rPr>
                    <a:t> </a:t>
                  </a:r>
                </a:p>
              </p:txBody>
            </p:sp>
          </mc:Fallback>
        </mc:AlternateContent>
      </p:grpSp>
      <p:grpSp>
        <p:nvGrpSpPr>
          <p:cNvPr id="6" name="Group 5"/>
          <p:cNvGrpSpPr/>
          <p:nvPr/>
        </p:nvGrpSpPr>
        <p:grpSpPr>
          <a:xfrm>
            <a:off x="2419285" y="4016375"/>
            <a:ext cx="6511990" cy="930275"/>
            <a:chOff x="2419285" y="4016375"/>
            <a:chExt cx="6511990" cy="930275"/>
          </a:xfrm>
        </p:grpSpPr>
        <mc:AlternateContent xmlns:mc="http://schemas.openxmlformats.org/markup-compatibility/2006" xmlns:a14="http://schemas.microsoft.com/office/drawing/2010/main">
          <mc:Choice Requires="a14">
            <p:sp>
              <p:nvSpPr>
                <p:cNvPr id="35" name="TextBox 34"/>
                <p:cNvSpPr txBox="1"/>
                <p:nvPr/>
              </p:nvSpPr>
              <p:spPr>
                <a:xfrm>
                  <a:off x="2419285" y="4235292"/>
                  <a:ext cx="4284727"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 xác định khi </a:t>
                  </a:r>
                  <a:endParaRPr lang="en-US" sz="2600" b="1">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419285" y="4235292"/>
                  <a:ext cx="4284727" cy="492443"/>
                </a:xfrm>
                <a:prstGeom prst="rect">
                  <a:avLst/>
                </a:prstGeom>
                <a:blipFill rotWithShape="1">
                  <a:blip r:embed="rId10"/>
                  <a:stretch>
                    <a:fillRect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7" name="Object 36"/>
                <p:cNvGraphicFramePr>
                  <a:graphicFrameLocks noChangeAspect="1"/>
                </p:cNvGraphicFramePr>
                <p:nvPr>
                  <p:extLst>
                    <p:ext uri="{D42A27DB-BD31-4B8C-83A1-F6EECF244321}">
                      <p14:modId xmlns:p14="http://schemas.microsoft.com/office/powerpoint/2010/main" val="3923406990"/>
                    </p:ext>
                  </p:extLst>
                </p:nvPr>
              </p:nvGraphicFramePr>
              <p:xfrm>
                <a:off x="6000750" y="4016375"/>
                <a:ext cx="2930525" cy="930275"/>
              </p:xfrm>
              <a:graphic>
                <a:graphicData uri="http://schemas.openxmlformats.org/presentationml/2006/ole">
                  <mc:AlternateContent>
                    <mc:Choice xmlns:v="urn:schemas-microsoft-com:vml" Requires="v">
                      <p:oleObj spid="_x0000_s41231" name="Equation" r:id="rId11" imgW="1244520" imgH="393480" progId="Equation.DSMT4">
                        <p:embed/>
                      </p:oleObj>
                    </mc:Choice>
                    <mc:Fallback>
                      <p:oleObj name="Equation" r:id="rId11" imgW="1244520" imgH="393480" progId="Equation.DSMT4">
                        <p:embed/>
                        <p:pic>
                          <p:nvPicPr>
                            <p:cNvPr id="0" name=""/>
                            <p:cNvPicPr>
                              <a:picLocks noChangeAspect="1" noChangeArrowheads="1"/>
                            </p:cNvPicPr>
                            <p:nvPr/>
                          </p:nvPicPr>
                          <p:blipFill>
                            <a:blip r:embed="rId12"/>
                            <a:srcRect/>
                            <a:stretch>
                              <a:fillRect/>
                            </a:stretch>
                          </p:blipFill>
                          <p:spPr bwMode="auto">
                            <a:xfrm>
                              <a:off x="6000750" y="4016375"/>
                              <a:ext cx="2930525" cy="9302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7" name="Object 36"/>
                <p:cNvGraphicFramePr>
                  <a:graphicFrameLocks noChangeAspect="1"/>
                </p:cNvGraphicFramePr>
                <p:nvPr>
                  <p:extLst>
                    <p:ext uri="{D42A27DB-BD31-4B8C-83A1-F6EECF244321}">
                      <p14:modId xmlns:p14="http://schemas.microsoft.com/office/powerpoint/2010/main" val="3923406990"/>
                    </p:ext>
                  </p:extLst>
                </p:nvPr>
              </p:nvGraphicFramePr>
              <p:xfrm>
                <a:off x="6000750" y="4016375"/>
                <a:ext cx="2930525" cy="930275"/>
              </p:xfrm>
              <a:graphic>
                <a:graphicData uri="http://schemas.openxmlformats.org/presentationml/2006/ole">
                  <mc:AlternateContent>
                    <mc:Choice xmlns:v="urn:schemas-microsoft-com:vml" Requires="v">
                      <p:oleObj spid="_x0000_s40976" name="Equation" r:id="rId13" imgW="1244520" imgH="393480" progId="Equation.DSMT4">
                        <p:embed/>
                      </p:oleObj>
                    </mc:Choice>
                    <mc:Fallback>
                      <p:oleObj name="Equation" r:id="rId13" imgW="1244520" imgH="393480" progId="Equation.DSMT4">
                        <p:embed/>
                        <p:pic>
                          <p:nvPicPr>
                            <p:cNvPr id="0" name=""/>
                            <p:cNvPicPr>
                              <a:picLocks noChangeAspect="1" noChangeArrowheads="1"/>
                            </p:cNvPicPr>
                            <p:nvPr/>
                          </p:nvPicPr>
                          <p:blipFill>
                            <a:blip r:embed="rId14"/>
                            <a:srcRect/>
                            <a:stretch>
                              <a:fillRect/>
                            </a:stretch>
                          </p:blipFill>
                          <p:spPr bwMode="auto">
                            <a:xfrm>
                              <a:off x="6000750" y="4016375"/>
                              <a:ext cx="29305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grpSp>
        <p:nvGrpSpPr>
          <p:cNvPr id="7" name="Group 6"/>
          <p:cNvGrpSpPr/>
          <p:nvPr/>
        </p:nvGrpSpPr>
        <p:grpSpPr>
          <a:xfrm>
            <a:off x="2409530" y="5124132"/>
            <a:ext cx="5864521" cy="514668"/>
            <a:chOff x="2409530" y="5124132"/>
            <a:chExt cx="5864521" cy="514668"/>
          </a:xfrm>
        </p:grpSpPr>
        <mc:AlternateContent xmlns:mc="http://schemas.openxmlformats.org/markup-compatibility/2006" xmlns:a14="http://schemas.microsoft.com/office/drawing/2010/main">
          <mc:Choice Requires="a14">
            <p:sp>
              <p:nvSpPr>
                <p:cNvPr id="36" name="TextBox 35"/>
                <p:cNvSpPr txBox="1"/>
                <p:nvPr/>
              </p:nvSpPr>
              <p:spPr>
                <a:xfrm>
                  <a:off x="2409530" y="5124132"/>
                  <a:ext cx="3608683"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 xác định khi </a:t>
                  </a:r>
                  <a:endParaRPr lang="en-US" sz="26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409530" y="5124132"/>
                  <a:ext cx="3608683" cy="492443"/>
                </a:xfrm>
                <a:prstGeom prst="rect">
                  <a:avLst/>
                </a:prstGeom>
                <a:blipFill rotWithShape="1">
                  <a:blip r:embed="rId15"/>
                  <a:stretch>
                    <a:fillRect t="-11250" r="-1014"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8" name="Object 37"/>
                <p:cNvGraphicFramePr>
                  <a:graphicFrameLocks noChangeAspect="1"/>
                </p:cNvGraphicFramePr>
                <p:nvPr>
                  <p:extLst>
                    <p:ext uri="{D42A27DB-BD31-4B8C-83A1-F6EECF244321}">
                      <p14:modId xmlns:p14="http://schemas.microsoft.com/office/powerpoint/2010/main" val="3168670806"/>
                    </p:ext>
                  </p:extLst>
                </p:nvPr>
              </p:nvGraphicFramePr>
              <p:xfrm>
                <a:off x="5942013" y="5159375"/>
                <a:ext cx="2332038" cy="479425"/>
              </p:xfrm>
              <a:graphic>
                <a:graphicData uri="http://schemas.openxmlformats.org/presentationml/2006/ole">
                  <mc:AlternateContent>
                    <mc:Choice xmlns:v="urn:schemas-microsoft-com:vml" Requires="v">
                      <p:oleObj spid="_x0000_s41232" name="Equation" r:id="rId16" imgW="990360" imgH="203040" progId="Equation.DSMT4">
                        <p:embed/>
                      </p:oleObj>
                    </mc:Choice>
                    <mc:Fallback>
                      <p:oleObj name="Equation" r:id="rId16" imgW="990360" imgH="203040" progId="Equation.DSMT4">
                        <p:embed/>
                        <p:pic>
                          <p:nvPicPr>
                            <p:cNvPr id="0" name=""/>
                            <p:cNvPicPr>
                              <a:picLocks noChangeAspect="1" noChangeArrowheads="1"/>
                            </p:cNvPicPr>
                            <p:nvPr/>
                          </p:nvPicPr>
                          <p:blipFill>
                            <a:blip r:embed="rId17"/>
                            <a:srcRect/>
                            <a:stretch>
                              <a:fillRect/>
                            </a:stretch>
                          </p:blipFill>
                          <p:spPr bwMode="auto">
                            <a:xfrm>
                              <a:off x="5942013" y="5159375"/>
                              <a:ext cx="2332038" cy="4794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8" name="Object 37"/>
                <p:cNvGraphicFramePr>
                  <a:graphicFrameLocks noChangeAspect="1"/>
                </p:cNvGraphicFramePr>
                <p:nvPr>
                  <p:extLst>
                    <p:ext uri="{D42A27DB-BD31-4B8C-83A1-F6EECF244321}">
                      <p14:modId xmlns:p14="http://schemas.microsoft.com/office/powerpoint/2010/main" val="3168670806"/>
                    </p:ext>
                  </p:extLst>
                </p:nvPr>
              </p:nvGraphicFramePr>
              <p:xfrm>
                <a:off x="5942013" y="5159375"/>
                <a:ext cx="2332038" cy="479425"/>
              </p:xfrm>
              <a:graphic>
                <a:graphicData uri="http://schemas.openxmlformats.org/presentationml/2006/ole">
                  <mc:AlternateContent>
                    <mc:Choice xmlns:v="urn:schemas-microsoft-com:vml" Requires="v">
                      <p:oleObj spid="_x0000_s40977" name="Equation" r:id="rId18" imgW="990360" imgH="203040" progId="Equation.DSMT4">
                        <p:embed/>
                      </p:oleObj>
                    </mc:Choice>
                    <mc:Fallback>
                      <p:oleObj name="Equation" r:id="rId18" imgW="990360" imgH="203040" progId="Equation.DSMT4">
                        <p:embed/>
                        <p:pic>
                          <p:nvPicPr>
                            <p:cNvPr id="0" name=""/>
                            <p:cNvPicPr>
                              <a:picLocks noChangeAspect="1" noChangeArrowheads="1"/>
                            </p:cNvPicPr>
                            <p:nvPr/>
                          </p:nvPicPr>
                          <p:blipFill>
                            <a:blip r:embed="rId19"/>
                            <a:srcRect/>
                            <a:stretch>
                              <a:fillRect/>
                            </a:stretch>
                          </p:blipFill>
                          <p:spPr bwMode="auto">
                            <a:xfrm>
                              <a:off x="5942013" y="5159375"/>
                              <a:ext cx="23320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209212" y="4343400"/>
            <a:ext cx="1295401" cy="1381760"/>
          </a:xfrm>
          <a:prstGeom prst="rect">
            <a:avLst/>
          </a:prstGeom>
        </p:spPr>
      </p:pic>
    </p:spTree>
    <p:extLst>
      <p:ext uri="{BB962C8B-B14F-4D97-AF65-F5344CB8AC3E}">
        <p14:creationId xmlns:p14="http://schemas.microsoft.com/office/powerpoint/2010/main" val="35086927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20" name="TextBox 19"/>
          <p:cNvSpPr txBox="1"/>
          <p:nvPr/>
        </p:nvSpPr>
        <p:spPr>
          <a:xfrm>
            <a:off x="608012" y="1143000"/>
            <a:ext cx="11125200"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Dấu của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phụ thuộc vào vị trí điểm biểu diễn </a:t>
            </a:r>
            <a:r>
              <a:rPr lang="en-US" sz="2600" b="1" smtClean="0">
                <a:solidFill>
                  <a:srgbClr val="C00000"/>
                </a:solidFill>
                <a:latin typeface="Arial" pitchFamily="34" charset="0"/>
                <a:cs typeface="Arial" pitchFamily="34" charset="0"/>
              </a:rPr>
              <a:t>M</a:t>
            </a:r>
            <a:r>
              <a:rPr lang="en-US" sz="2600" b="1" smtClean="0">
                <a:latin typeface="Arial" pitchFamily="34" charset="0"/>
                <a:cs typeface="Arial" pitchFamily="34" charset="0"/>
              </a:rPr>
              <a:t>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endParaRPr lang="vi-VN" sz="26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1293812" y="2209800"/>
            <a:ext cx="5869423" cy="2590800"/>
            <a:chOff x="1293812" y="2209800"/>
            <a:chExt cx="5869423" cy="2590800"/>
          </a:xfrm>
        </p:grpSpPr>
        <p:pic>
          <p:nvPicPr>
            <p:cNvPr id="21"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val="0"/>
                </a:ext>
              </a:extLst>
            </a:blip>
            <a:srcRect l="3779" t="22623" r="37427" b="3279"/>
            <a:stretch/>
          </p:blipFill>
          <p:spPr bwMode="auto">
            <a:xfrm>
              <a:off x="1293812" y="2209800"/>
              <a:ext cx="586942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41437" y="2286000"/>
              <a:ext cx="57150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7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372" y="1966889"/>
            <a:ext cx="3688080" cy="41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7992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4754"/>
                                        </p:tgtEl>
                                        <p:attrNameLst>
                                          <p:attrName>style.visibility</p:attrName>
                                        </p:attrNameLst>
                                      </p:cBhvr>
                                      <p:to>
                                        <p:strVal val="visible"/>
                                      </p:to>
                                    </p:set>
                                    <p:animEffect transition="in" filter="wipe(left)">
                                      <p:cBhvr>
                                        <p:cTn id="15"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8362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740210"/>
            <a:ext cx="11658600" cy="1862314"/>
            <a:chOff x="227012" y="740210"/>
            <a:chExt cx="11658600" cy="1862314"/>
          </a:xfrm>
        </p:grpSpPr>
        <p:sp>
          <p:nvSpPr>
            <p:cNvPr id="20" name="Rounded Rectangle 19"/>
            <p:cNvSpPr/>
            <p:nvPr/>
          </p:nvSpPr>
          <p:spPr>
            <a:xfrm>
              <a:off x="1751012" y="740210"/>
              <a:ext cx="10134600" cy="18623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01270"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2360611" y="747423"/>
                  <a:ext cx="9289185" cy="185510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𝟑</m:t>
                          </m:r>
                        </m:den>
                      </m:f>
                    </m:oMath>
                  </a14:m>
                  <a:r>
                    <a:rPr lang="en-US" sz="2600" b="1" smtClean="0">
                      <a:latin typeface="Arial" pitchFamily="34" charset="0"/>
                      <a:cs typeface="Arial" pitchFamily="34" charset="0"/>
                    </a:rPr>
                    <a:t> </a:t>
                  </a:r>
                </a:p>
                <a:p>
                  <a:pPr marL="514350" indent="-514350">
                    <a:buAutoNum type="alphaLcPeriod"/>
                  </a:pPr>
                  <a:r>
                    <a:rPr lang="en-US" sz="2600" b="1" smtClean="0">
                      <a:latin typeface="Arial" pitchFamily="34" charset="0"/>
                      <a:cs typeface="Arial" pitchFamily="34" charset="0"/>
                    </a:rPr>
                    <a:t>Xác định điểm M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biểu diễn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đã cho.</a:t>
                  </a:r>
                </a:p>
                <a:p>
                  <a:pPr marL="514350" indent="-514350">
                    <a:buAutoNum type="alphaLcPeriod"/>
                  </a:pPr>
                  <a:r>
                    <a:rPr lang="en-US" sz="2600" b="1" smtClean="0">
                      <a:latin typeface="Arial" pitchFamily="34" charset="0"/>
                      <a:cs typeface="Arial" pitchFamily="34" charset="0"/>
                    </a:rPr>
                    <a:t>Tính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đã cho</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360611" y="747423"/>
                  <a:ext cx="9289185" cy="1855101"/>
                </a:xfrm>
                <a:prstGeom prst="rect">
                  <a:avLst/>
                </a:prstGeom>
                <a:blipFill rotWithShape="1">
                  <a:blip r:embed="rId5"/>
                  <a:stretch>
                    <a:fillRect l="-787" t="-329" r="-131" b="-6250"/>
                  </a:stretch>
                </a:blipFill>
              </p:spPr>
              <p:txBody>
                <a:bodyPr/>
                <a:lstStyle/>
                <a:p>
                  <a:r>
                    <a:rPr lang="en-US">
                      <a:noFill/>
                    </a:rPr>
                    <a:t> </a:t>
                  </a:r>
                </a:p>
              </p:txBody>
            </p:sp>
          </mc:Fallback>
        </mc:AlternateContent>
      </p:grpSp>
      <p:pic>
        <p:nvPicPr>
          <p:cNvPr id="23"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044" y="27170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4" name="TextBox 23"/>
              <p:cNvSpPr txBox="1"/>
              <p:nvPr/>
            </p:nvSpPr>
            <p:spPr>
              <a:xfrm>
                <a:off x="531812" y="3048000"/>
                <a:ext cx="8303633" cy="1024127"/>
              </a:xfrm>
              <a:prstGeom prst="rect">
                <a:avLst/>
              </a:prstGeom>
              <a:noFill/>
            </p:spPr>
            <p:txBody>
              <a:bodyPr wrap="square" rtlCol="0">
                <a:spAutoFit/>
              </a:bodyPr>
              <a:lstStyle/>
              <a:p>
                <a:r>
                  <a:rPr lang="en-US" sz="2600" b="1" smtClean="0">
                    <a:latin typeface="Arial" pitchFamily="34" charset="0"/>
                    <a:cs typeface="Arial" pitchFamily="34" charset="0"/>
                  </a:rPr>
                  <a:t>a. Điểm M biểu diễn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𝟑</m:t>
                        </m:r>
                      </m:den>
                    </m:f>
                  </m:oMath>
                </a14:m>
                <a:r>
                  <a:rPr lang="en-US" sz="2600" b="1">
                    <a:latin typeface="Arial" pitchFamily="34" charset="0"/>
                    <a:cs typeface="Arial" pitchFamily="34" charset="0"/>
                  </a:rPr>
                  <a:t> </a:t>
                </a:r>
                <a:r>
                  <a:rPr lang="en-US" sz="2600" b="1" smtClean="0">
                    <a:latin typeface="Arial" pitchFamily="34" charset="0"/>
                    <a:cs typeface="Arial" pitchFamily="34" charset="0"/>
                  </a:rPr>
                  <a:t>được xác định như trong hình 1.11</a:t>
                </a:r>
                <a:endParaRPr lang="en-US" sz="2600" b="1">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1812" y="3048000"/>
                <a:ext cx="8303633" cy="1024127"/>
              </a:xfrm>
              <a:prstGeom prst="rect">
                <a:avLst/>
              </a:prstGeom>
              <a:blipFill rotWithShape="1">
                <a:blip r:embed="rId8"/>
                <a:stretch>
                  <a:fillRect l="-1248" t="-1786" b="-13690"/>
                </a:stretch>
              </a:blipFill>
            </p:spPr>
            <p:txBody>
              <a:bodyPr/>
              <a:lstStyle/>
              <a:p>
                <a:r>
                  <a:rPr lang="en-US">
                    <a:noFill/>
                  </a:rPr>
                  <a:t> </a:t>
                </a:r>
              </a:p>
            </p:txBody>
          </p:sp>
        </mc:Fallback>
      </mc:AlternateContent>
      <p:sp>
        <p:nvSpPr>
          <p:cNvPr id="25" name="TextBox 24"/>
          <p:cNvSpPr txBox="1"/>
          <p:nvPr/>
        </p:nvSpPr>
        <p:spPr>
          <a:xfrm>
            <a:off x="531812" y="4188204"/>
            <a:ext cx="1828799" cy="492443"/>
          </a:xfrm>
          <a:prstGeom prst="rect">
            <a:avLst/>
          </a:prstGeom>
          <a:noFill/>
        </p:spPr>
        <p:txBody>
          <a:bodyPr wrap="square" rtlCol="0">
            <a:spAutoFit/>
          </a:bodyPr>
          <a:lstStyle/>
          <a:p>
            <a:r>
              <a:rPr lang="en-US" sz="2600" b="1" smtClean="0">
                <a:latin typeface="Arial" pitchFamily="34" charset="0"/>
                <a:cs typeface="Arial" pitchFamily="34" charset="0"/>
              </a:rPr>
              <a:t>b. Ta có : </a:t>
            </a:r>
            <a:endParaRPr lang="en-US" sz="2600"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45234423"/>
              </p:ext>
            </p:extLst>
          </p:nvPr>
        </p:nvGraphicFramePr>
        <p:xfrm>
          <a:off x="2208212" y="4073525"/>
          <a:ext cx="1879023" cy="927966"/>
        </p:xfrm>
        <a:graphic>
          <a:graphicData uri="http://schemas.openxmlformats.org/presentationml/2006/ole">
            <mc:AlternateContent xmlns:mc="http://schemas.openxmlformats.org/markup-compatibility/2006">
              <mc:Choice xmlns:v="urn:schemas-microsoft-com:vml" Requires="v">
                <p:oleObj spid="_x0000_s42350" name="Equation" r:id="rId9" imgW="876240" imgH="431640" progId="Equation.DSMT4">
                  <p:embed/>
                </p:oleObj>
              </mc:Choice>
              <mc:Fallback>
                <p:oleObj name="Equation" r:id="rId9" imgW="876240" imgH="431640" progId="Equation.DSMT4">
                  <p:embed/>
                  <p:pic>
                    <p:nvPicPr>
                      <p:cNvPr id="0" name="Object 21"/>
                      <p:cNvPicPr>
                        <a:picLocks noChangeAspect="1" noChangeArrowheads="1"/>
                      </p:cNvPicPr>
                      <p:nvPr/>
                    </p:nvPicPr>
                    <p:blipFill>
                      <a:blip r:embed="rId10"/>
                      <a:srcRect/>
                      <a:stretch>
                        <a:fillRect/>
                      </a:stretch>
                    </p:blipFill>
                    <p:spPr bwMode="auto">
                      <a:xfrm>
                        <a:off x="2208212" y="4073525"/>
                        <a:ext cx="1879023" cy="92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1922727"/>
              </p:ext>
            </p:extLst>
          </p:nvPr>
        </p:nvGraphicFramePr>
        <p:xfrm>
          <a:off x="4260850" y="4046538"/>
          <a:ext cx="2587625" cy="982662"/>
        </p:xfrm>
        <a:graphic>
          <a:graphicData uri="http://schemas.openxmlformats.org/presentationml/2006/ole">
            <mc:AlternateContent xmlns:mc="http://schemas.openxmlformats.org/markup-compatibility/2006">
              <mc:Choice xmlns:v="urn:schemas-microsoft-com:vml" Requires="v">
                <p:oleObj spid="_x0000_s42351" name="Equation" r:id="rId11" imgW="1206360" imgH="457200" progId="Equation.DSMT4">
                  <p:embed/>
                </p:oleObj>
              </mc:Choice>
              <mc:Fallback>
                <p:oleObj name="Equation" r:id="rId11" imgW="1206360" imgH="457200" progId="Equation.DSMT4">
                  <p:embed/>
                  <p:pic>
                    <p:nvPicPr>
                      <p:cNvPr id="0" name=""/>
                      <p:cNvPicPr>
                        <a:picLocks noChangeAspect="1" noChangeArrowheads="1"/>
                      </p:cNvPicPr>
                      <p:nvPr/>
                    </p:nvPicPr>
                    <p:blipFill>
                      <a:blip r:embed="rId12"/>
                      <a:srcRect/>
                      <a:stretch>
                        <a:fillRect/>
                      </a:stretch>
                    </p:blipFill>
                    <p:spPr bwMode="auto">
                      <a:xfrm>
                        <a:off x="4260850" y="4046538"/>
                        <a:ext cx="25876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60350522"/>
              </p:ext>
            </p:extLst>
          </p:nvPr>
        </p:nvGraphicFramePr>
        <p:xfrm>
          <a:off x="760412" y="5056188"/>
          <a:ext cx="3813175" cy="1801812"/>
        </p:xfrm>
        <a:graphic>
          <a:graphicData uri="http://schemas.openxmlformats.org/presentationml/2006/ole">
            <mc:AlternateContent xmlns:mc="http://schemas.openxmlformats.org/markup-compatibility/2006">
              <mc:Choice xmlns:v="urn:schemas-microsoft-com:vml" Requires="v">
                <p:oleObj spid="_x0000_s42352" name="Equation" r:id="rId13" imgW="1777680" imgH="838080" progId="Equation.DSMT4">
                  <p:embed/>
                </p:oleObj>
              </mc:Choice>
              <mc:Fallback>
                <p:oleObj name="Equation" r:id="rId13" imgW="1777680" imgH="838080" progId="Equation.DSMT4">
                  <p:embed/>
                  <p:pic>
                    <p:nvPicPr>
                      <p:cNvPr id="0" name=""/>
                      <p:cNvPicPr>
                        <a:picLocks noChangeAspect="1" noChangeArrowheads="1"/>
                      </p:cNvPicPr>
                      <p:nvPr/>
                    </p:nvPicPr>
                    <p:blipFill>
                      <a:blip r:embed="rId14"/>
                      <a:srcRect/>
                      <a:stretch>
                        <a:fillRect/>
                      </a:stretch>
                    </p:blipFill>
                    <p:spPr bwMode="auto">
                      <a:xfrm>
                        <a:off x="760412" y="5056188"/>
                        <a:ext cx="38131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479234939"/>
              </p:ext>
            </p:extLst>
          </p:nvPr>
        </p:nvGraphicFramePr>
        <p:xfrm>
          <a:off x="4722812" y="5029200"/>
          <a:ext cx="4113213" cy="1801813"/>
        </p:xfrm>
        <a:graphic>
          <a:graphicData uri="http://schemas.openxmlformats.org/presentationml/2006/ole">
            <mc:AlternateContent xmlns:mc="http://schemas.openxmlformats.org/markup-compatibility/2006">
              <mc:Choice xmlns:v="urn:schemas-microsoft-com:vml" Requires="v">
                <p:oleObj spid="_x0000_s42353" name="Equation" r:id="rId15" imgW="1917360" imgH="838080" progId="Equation.DSMT4">
                  <p:embed/>
                </p:oleObj>
              </mc:Choice>
              <mc:Fallback>
                <p:oleObj name="Equation" r:id="rId15" imgW="1917360" imgH="838080" progId="Equation.DSMT4">
                  <p:embed/>
                  <p:pic>
                    <p:nvPicPr>
                      <p:cNvPr id="0" name=""/>
                      <p:cNvPicPr>
                        <a:picLocks noChangeAspect="1" noChangeArrowheads="1"/>
                      </p:cNvPicPr>
                      <p:nvPr/>
                    </p:nvPicPr>
                    <p:blipFill>
                      <a:blip r:embed="rId16"/>
                      <a:srcRect/>
                      <a:stretch>
                        <a:fillRect/>
                      </a:stretch>
                    </p:blipFill>
                    <p:spPr bwMode="auto">
                      <a:xfrm>
                        <a:off x="4722812" y="5029200"/>
                        <a:ext cx="41132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2301" name="Picture 3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47553" y="2619867"/>
            <a:ext cx="3290459" cy="362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464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301"/>
                                        </p:tgtEl>
                                        <p:attrNameLst>
                                          <p:attrName>style.visibility</p:attrName>
                                        </p:attrNameLst>
                                      </p:cBhvr>
                                      <p:to>
                                        <p:strVal val="visible"/>
                                      </p:to>
                                    </p:set>
                                    <p:animEffect transition="in" filter="wipe(left)">
                                      <p:cBhvr>
                                        <p:cTn id="20" dur="500"/>
                                        <p:tgtEl>
                                          <p:spTgt spid="4230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244" y="278484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27012" y="685800"/>
            <a:ext cx="11597878" cy="1907231"/>
            <a:chOff x="227012" y="685800"/>
            <a:chExt cx="11597878" cy="1907231"/>
          </a:xfrm>
        </p:grpSpPr>
        <p:sp>
          <p:nvSpPr>
            <p:cNvPr id="18" name="Rounded Rectangle 17"/>
            <p:cNvSpPr/>
            <p:nvPr/>
          </p:nvSpPr>
          <p:spPr>
            <a:xfrm>
              <a:off x="1979612" y="735635"/>
              <a:ext cx="9845278" cy="1857395"/>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0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896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662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1" name="TextBox 30"/>
                <p:cNvSpPr txBox="1"/>
                <p:nvPr/>
              </p:nvSpPr>
              <p:spPr>
                <a:xfrm>
                  <a:off x="2429595" y="685800"/>
                  <a:ext cx="9220201" cy="190723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𝟓</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𝟔</m:t>
                          </m:r>
                        </m:den>
                      </m:f>
                    </m:oMath>
                  </a14:m>
                  <a:r>
                    <a:rPr lang="en-US" sz="2600" b="1" smtClean="0">
                      <a:latin typeface="Arial" pitchFamily="34" charset="0"/>
                      <a:cs typeface="Arial" pitchFamily="34" charset="0"/>
                    </a:rPr>
                    <a:t> </a:t>
                  </a:r>
                </a:p>
                <a:p>
                  <a:pPr marL="514350" indent="-514350">
                    <a:buAutoNum type="alphaLcPeriod"/>
                  </a:pPr>
                  <a:r>
                    <a:rPr lang="en-US" sz="2600" b="1" smtClean="0">
                      <a:latin typeface="Arial" pitchFamily="34" charset="0"/>
                      <a:cs typeface="Arial" pitchFamily="34" charset="0"/>
                    </a:rPr>
                    <a:t>Xác </a:t>
                  </a:r>
                  <a:r>
                    <a:rPr lang="en-US" sz="2600" b="1">
                      <a:latin typeface="Arial" pitchFamily="34" charset="0"/>
                      <a:cs typeface="Arial" pitchFamily="34" charset="0"/>
                    </a:rPr>
                    <a:t>định 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biểu diễn góc l</a:t>
                  </a:r>
                  <a:r>
                    <a:rPr lang="vi-VN" sz="2600" b="1">
                      <a:latin typeface="Arial" pitchFamily="34" charset="0"/>
                      <a:cs typeface="Arial" pitchFamily="34" charset="0"/>
                    </a:rPr>
                    <a:t>ượng giác</a:t>
                  </a:r>
                  <a:r>
                    <a:rPr lang="en-US" sz="2600" b="1">
                      <a:latin typeface="Arial" pitchFamily="34" charset="0"/>
                      <a:cs typeface="Arial" pitchFamily="34" charset="0"/>
                    </a:rPr>
                    <a:t> đã cho.</a:t>
                  </a:r>
                </a:p>
                <a:p>
                  <a:pPr marL="514350" indent="-514350">
                    <a:buAutoNum type="alphaLcPeriod"/>
                  </a:pPr>
                  <a:r>
                    <a:rPr lang="en-US" sz="2600" b="1">
                      <a:latin typeface="Arial" pitchFamily="34" charset="0"/>
                      <a:cs typeface="Arial" pitchFamily="34" charset="0"/>
                    </a:rPr>
                    <a:t>Tính các giá trị l</a:t>
                  </a:r>
                  <a:r>
                    <a:rPr lang="vi-VN" sz="2600" b="1">
                      <a:latin typeface="Arial" pitchFamily="34" charset="0"/>
                      <a:cs typeface="Arial" pitchFamily="34" charset="0"/>
                    </a:rPr>
                    <a:t>ượng giác</a:t>
                  </a:r>
                  <a:r>
                    <a:rPr lang="en-US" sz="2600" b="1">
                      <a:latin typeface="Arial" pitchFamily="34" charset="0"/>
                      <a:cs typeface="Arial" pitchFamily="34" charset="0"/>
                    </a:rPr>
                    <a:t> của góc </a:t>
                  </a:r>
                  <a:r>
                    <a:rPr lang="en-US" sz="2600" b="1" smtClean="0">
                      <a:latin typeface="Arial" pitchFamily="34" charset="0"/>
                      <a:cs typeface="Arial" pitchFamily="34" charset="0"/>
                    </a:rPr>
                    <a:t>đã cho</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429595" y="685800"/>
                  <a:ext cx="9220201" cy="1907231"/>
                </a:xfrm>
                <a:prstGeom prst="rect">
                  <a:avLst/>
                </a:prstGeom>
                <a:blipFill rotWithShape="1">
                  <a:blip r:embed="rId7"/>
                  <a:stretch>
                    <a:fillRect l="-860" b="-641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p:cNvSpPr txBox="1"/>
              <p:nvPr/>
            </p:nvSpPr>
            <p:spPr>
              <a:xfrm>
                <a:off x="608012" y="3276600"/>
                <a:ext cx="8608433" cy="1000595"/>
              </a:xfrm>
              <a:prstGeom prst="rect">
                <a:avLst/>
              </a:prstGeom>
              <a:noFill/>
            </p:spPr>
            <p:txBody>
              <a:bodyPr wrap="square" rtlCol="0">
                <a:spAutoFit/>
              </a:bodyPr>
              <a:lstStyle/>
              <a:p>
                <a:r>
                  <a:rPr lang="vi-VN" b="1">
                    <a:latin typeface="Arial" pitchFamily="34" charset="0"/>
                    <a:cs typeface="Arial" pitchFamily="34" charset="0"/>
                  </a:rPr>
                  <a:t>a) Điểm M trên đường tròn lượng giác biểu diễn góc lượng giác có số đo </a:t>
                </a:r>
                <a:r>
                  <a:rPr lang="vi-VN" b="1" smtClean="0">
                    <a:latin typeface="Arial" pitchFamily="34" charset="0"/>
                    <a:cs typeface="Arial" pitchFamily="34" charset="0"/>
                  </a:rPr>
                  <a:t>bằn</a:t>
                </a:r>
                <a:r>
                  <a:rPr lang="en-US" b="1" smtClean="0">
                    <a:latin typeface="Arial" pitchFamily="34" charset="0"/>
                    <a:cs typeface="Arial" pitchFamily="34" charset="0"/>
                  </a:rPr>
                  <a:t>g</a:t>
                </a:r>
                <a:r>
                  <a:rPr lang="en-US" b="1">
                    <a:latin typeface="Arial" pitchFamily="34" charset="0"/>
                    <a:cs typeface="Arial" pitchFamily="34" charset="0"/>
                  </a:rPr>
                  <a:t> </a:t>
                </a:r>
                <a14:m>
                  <m:oMath xmlns:m="http://schemas.openxmlformats.org/officeDocument/2006/math">
                    <m:f>
                      <m:fPr>
                        <m:ctrlPr>
                          <a:rPr lang="en-US" b="1" i="1">
                            <a:latin typeface="Cambria Math"/>
                            <a:cs typeface="Arial" pitchFamily="34" charset="0"/>
                          </a:rPr>
                        </m:ctrlPr>
                      </m:fPr>
                      <m:num>
                        <m:r>
                          <a:rPr lang="en-US" b="1" i="1">
                            <a:latin typeface="Cambria Math"/>
                            <a:cs typeface="Arial" pitchFamily="34" charset="0"/>
                          </a:rPr>
                          <m:t>𝟓</m:t>
                        </m:r>
                        <m:r>
                          <a:rPr lang="en-US" b="1" i="1">
                            <a:latin typeface="Cambria Math"/>
                            <a:ea typeface="Cambria Math"/>
                            <a:cs typeface="Arial" pitchFamily="34" charset="0"/>
                          </a:rPr>
                          <m:t>𝝅</m:t>
                        </m:r>
                      </m:num>
                      <m:den>
                        <m:r>
                          <a:rPr lang="en-US" b="1" i="1">
                            <a:latin typeface="Cambria Math"/>
                            <a:cs typeface="Arial" pitchFamily="34" charset="0"/>
                          </a:rPr>
                          <m:t>𝟔</m:t>
                        </m:r>
                      </m:den>
                    </m:f>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như hình bên</a:t>
                </a:r>
                <a:endParaRPr lang="vi-VN" b="1">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8012" y="3276600"/>
                <a:ext cx="8608433" cy="1000595"/>
              </a:xfrm>
              <a:prstGeom prst="rect">
                <a:avLst/>
              </a:prstGeom>
              <a:blipFill rotWithShape="1">
                <a:blip r:embed="rId8"/>
                <a:stretch>
                  <a:fillRect l="-1133" t="-4268" b="-4268"/>
                </a:stretch>
              </a:blipFill>
            </p:spPr>
            <p:txBody>
              <a:bodyPr/>
              <a:lstStyle/>
              <a:p>
                <a:r>
                  <a:rPr lang="en-US">
                    <a:noFill/>
                  </a:rPr>
                  <a:t> </a:t>
                </a:r>
              </a:p>
            </p:txBody>
          </p:sp>
        </mc:Fallback>
      </mc:AlternateContent>
      <p:sp>
        <p:nvSpPr>
          <p:cNvPr id="12" name="TextBox 11"/>
          <p:cNvSpPr txBox="1"/>
          <p:nvPr/>
        </p:nvSpPr>
        <p:spPr>
          <a:xfrm>
            <a:off x="608011" y="4570268"/>
            <a:ext cx="1981201" cy="461665"/>
          </a:xfrm>
          <a:prstGeom prst="rect">
            <a:avLst/>
          </a:prstGeom>
          <a:noFill/>
        </p:spPr>
        <p:txBody>
          <a:bodyPr wrap="square" rtlCol="0">
            <a:spAutoFit/>
          </a:bodyPr>
          <a:lstStyle/>
          <a:p>
            <a:r>
              <a:rPr lang="en-US" b="1" smtClean="0">
                <a:latin typeface="Arial" pitchFamily="34" charset="0"/>
                <a:cs typeface="Arial" pitchFamily="34" charset="0"/>
              </a:rPr>
              <a:t>b) Ta có :</a:t>
            </a:r>
            <a:endParaRPr lang="vi-VN"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50806724"/>
              </p:ext>
            </p:extLst>
          </p:nvPr>
        </p:nvGraphicFramePr>
        <p:xfrm>
          <a:off x="2399432" y="4361188"/>
          <a:ext cx="1989137" cy="928688"/>
        </p:xfrm>
        <a:graphic>
          <a:graphicData uri="http://schemas.openxmlformats.org/presentationml/2006/ole">
            <mc:AlternateContent xmlns:mc="http://schemas.openxmlformats.org/markup-compatibility/2006">
              <mc:Choice xmlns:v="urn:schemas-microsoft-com:vml" Requires="v">
                <p:oleObj spid="_x0000_s63693" name="Equation" r:id="rId9" imgW="927000" imgH="431640" progId="Equation.DSMT4">
                  <p:embed/>
                </p:oleObj>
              </mc:Choice>
              <mc:Fallback>
                <p:oleObj name="Equation" r:id="rId9" imgW="927000" imgH="431640" progId="Equation.DSMT4">
                  <p:embed/>
                  <p:pic>
                    <p:nvPicPr>
                      <p:cNvPr id="0" name="Object 26"/>
                      <p:cNvPicPr>
                        <a:picLocks noChangeAspect="1" noChangeArrowheads="1"/>
                      </p:cNvPicPr>
                      <p:nvPr/>
                    </p:nvPicPr>
                    <p:blipFill>
                      <a:blip r:embed="rId10"/>
                      <a:srcRect/>
                      <a:stretch>
                        <a:fillRect/>
                      </a:stretch>
                    </p:blipFill>
                    <p:spPr bwMode="auto">
                      <a:xfrm>
                        <a:off x="2399432" y="4361188"/>
                        <a:ext cx="198913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21999959"/>
              </p:ext>
            </p:extLst>
          </p:nvPr>
        </p:nvGraphicFramePr>
        <p:xfrm>
          <a:off x="4646612" y="4392468"/>
          <a:ext cx="1716087" cy="846138"/>
        </p:xfrm>
        <a:graphic>
          <a:graphicData uri="http://schemas.openxmlformats.org/presentationml/2006/ole">
            <mc:AlternateContent xmlns:mc="http://schemas.openxmlformats.org/markup-compatibility/2006">
              <mc:Choice xmlns:v="urn:schemas-microsoft-com:vml" Requires="v">
                <p:oleObj spid="_x0000_s63694" name="Equation" r:id="rId11" imgW="799920" imgH="393480" progId="Equation.DSMT4">
                  <p:embed/>
                </p:oleObj>
              </mc:Choice>
              <mc:Fallback>
                <p:oleObj name="Equation" r:id="rId11" imgW="799920" imgH="393480" progId="Equation.DSMT4">
                  <p:embed/>
                  <p:pic>
                    <p:nvPicPr>
                      <p:cNvPr id="0" name=""/>
                      <p:cNvPicPr>
                        <a:picLocks noChangeAspect="1" noChangeArrowheads="1"/>
                      </p:cNvPicPr>
                      <p:nvPr/>
                    </p:nvPicPr>
                    <p:blipFill>
                      <a:blip r:embed="rId12"/>
                      <a:srcRect/>
                      <a:stretch>
                        <a:fillRect/>
                      </a:stretch>
                    </p:blipFill>
                    <p:spPr bwMode="auto">
                      <a:xfrm>
                        <a:off x="4646612" y="4392468"/>
                        <a:ext cx="17160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56831566"/>
              </p:ext>
            </p:extLst>
          </p:nvPr>
        </p:nvGraphicFramePr>
        <p:xfrm>
          <a:off x="2269763" y="5216236"/>
          <a:ext cx="2948420" cy="1489364"/>
        </p:xfrm>
        <a:graphic>
          <a:graphicData uri="http://schemas.openxmlformats.org/presentationml/2006/ole">
            <mc:AlternateContent xmlns:mc="http://schemas.openxmlformats.org/markup-compatibility/2006">
              <mc:Choice xmlns:v="urn:schemas-microsoft-com:vml" Requires="v">
                <p:oleObj spid="_x0000_s63695" name="Equation" r:id="rId13" imgW="1511280" imgH="761760" progId="Equation.DSMT4">
                  <p:embed/>
                </p:oleObj>
              </mc:Choice>
              <mc:Fallback>
                <p:oleObj name="Equation" r:id="rId13" imgW="1511280" imgH="761760" progId="Equation.DSMT4">
                  <p:embed/>
                  <p:pic>
                    <p:nvPicPr>
                      <p:cNvPr id="0" name=""/>
                      <p:cNvPicPr>
                        <a:picLocks noChangeAspect="1" noChangeArrowheads="1"/>
                      </p:cNvPicPr>
                      <p:nvPr/>
                    </p:nvPicPr>
                    <p:blipFill>
                      <a:blip r:embed="rId14"/>
                      <a:srcRect/>
                      <a:stretch>
                        <a:fillRect/>
                      </a:stretch>
                    </p:blipFill>
                    <p:spPr bwMode="auto">
                      <a:xfrm>
                        <a:off x="2269763" y="5216236"/>
                        <a:ext cx="2948420" cy="14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91511463"/>
              </p:ext>
            </p:extLst>
          </p:nvPr>
        </p:nvGraphicFramePr>
        <p:xfrm>
          <a:off x="5561012" y="5179868"/>
          <a:ext cx="3071813" cy="1489075"/>
        </p:xfrm>
        <a:graphic>
          <a:graphicData uri="http://schemas.openxmlformats.org/presentationml/2006/ole">
            <mc:AlternateContent xmlns:mc="http://schemas.openxmlformats.org/markup-compatibility/2006">
              <mc:Choice xmlns:v="urn:schemas-microsoft-com:vml" Requires="v">
                <p:oleObj spid="_x0000_s63696" name="Equation" r:id="rId15" imgW="1574640" imgH="761760" progId="Equation.DSMT4">
                  <p:embed/>
                </p:oleObj>
              </mc:Choice>
              <mc:Fallback>
                <p:oleObj name="Equation" r:id="rId15" imgW="1574640" imgH="761760" progId="Equation.DSMT4">
                  <p:embed/>
                  <p:pic>
                    <p:nvPicPr>
                      <p:cNvPr id="0" name=""/>
                      <p:cNvPicPr>
                        <a:picLocks noChangeAspect="1" noChangeArrowheads="1"/>
                      </p:cNvPicPr>
                      <p:nvPr/>
                    </p:nvPicPr>
                    <p:blipFill>
                      <a:blip r:embed="rId16"/>
                      <a:srcRect/>
                      <a:stretch>
                        <a:fillRect/>
                      </a:stretch>
                    </p:blipFill>
                    <p:spPr bwMode="auto">
                      <a:xfrm>
                        <a:off x="5561012" y="5179868"/>
                        <a:ext cx="30718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3492"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17337"/>
          <a:stretch/>
        </p:blipFill>
        <p:spPr bwMode="auto">
          <a:xfrm>
            <a:off x="8532812" y="2588865"/>
            <a:ext cx="3677603" cy="313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119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3492"/>
                                        </p:tgtEl>
                                        <p:attrNameLst>
                                          <p:attrName>style.visibility</p:attrName>
                                        </p:attrNameLst>
                                      </p:cBhvr>
                                      <p:to>
                                        <p:strVal val="visible"/>
                                      </p:to>
                                    </p:set>
                                    <p:animEffect transition="in" filter="wipe(left)">
                                      <p:cBhvr>
                                        <p:cTn id="20" dur="500"/>
                                        <p:tgtEl>
                                          <p:spTgt spid="634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308139" y="650557"/>
            <a:ext cx="738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c. 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của các góc đặc biệt</a:t>
            </a:r>
            <a:endParaRPr lang="vi-VN" sz="2600" b="1">
              <a:solidFill>
                <a:srgbClr val="C00000"/>
              </a:solidFill>
              <a:latin typeface="Arial" pitchFamily="34" charset="0"/>
              <a:cs typeface="Arial" pitchFamily="34" charset="0"/>
            </a:endParaRPr>
          </a:p>
        </p:txBody>
      </p:sp>
      <p:grpSp>
        <p:nvGrpSpPr>
          <p:cNvPr id="3" name="Group 2"/>
          <p:cNvGrpSpPr/>
          <p:nvPr/>
        </p:nvGrpSpPr>
        <p:grpSpPr>
          <a:xfrm>
            <a:off x="836612" y="1162050"/>
            <a:ext cx="10803154" cy="4572000"/>
            <a:chOff x="836612" y="1162050"/>
            <a:chExt cx="10803154" cy="4572000"/>
          </a:xfrm>
        </p:grpSpPr>
        <p:pic>
          <p:nvPicPr>
            <p:cNvPr id="4403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rcRect l="2911" t="13263"/>
            <a:stretch/>
          </p:blipFill>
          <p:spPr bwMode="auto">
            <a:xfrm>
              <a:off x="836612" y="1162050"/>
              <a:ext cx="1080315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9487" y="1295400"/>
              <a:ext cx="10515600" cy="4343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61927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74612" y="650557"/>
            <a:ext cx="12251503"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d. Sử dụng máy tính cầm tay để đổi số đo góc và tìm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góc. </a:t>
            </a:r>
            <a:endParaRPr lang="vi-VN" sz="2500" b="1">
              <a:solidFill>
                <a:srgbClr val="C00000"/>
              </a:solidFill>
              <a:latin typeface="Arial" pitchFamily="34" charset="0"/>
              <a:cs typeface="Arial" pitchFamily="34" charset="0"/>
            </a:endParaRPr>
          </a:p>
        </p:txBody>
      </p:sp>
      <p:grpSp>
        <p:nvGrpSpPr>
          <p:cNvPr id="2" name="Group 1"/>
          <p:cNvGrpSpPr/>
          <p:nvPr/>
        </p:nvGrpSpPr>
        <p:grpSpPr>
          <a:xfrm>
            <a:off x="227012" y="1185687"/>
            <a:ext cx="11658600" cy="1405113"/>
            <a:chOff x="227012" y="1185687"/>
            <a:chExt cx="11658600" cy="1405113"/>
          </a:xfrm>
        </p:grpSpPr>
        <p:sp>
          <p:nvSpPr>
            <p:cNvPr id="49" name="Rounded Rectangle 48"/>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7</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2360613" y="1371600"/>
                  <a:ext cx="8991600" cy="1122016"/>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tính :</a:t>
                  </a:r>
                </a:p>
                <a:p>
                  <a:r>
                    <a:rPr lang="en-US" sz="2600" b="1" smtClean="0">
                      <a:latin typeface="Arial" pitchFamily="34" charset="0"/>
                      <a:cs typeface="Arial" pitchFamily="34" charset="0"/>
                    </a:rPr>
                    <a:t>           </a:t>
                  </a:r>
                  <a14:m>
                    <m:oMath xmlns:m="http://schemas.openxmlformats.org/officeDocument/2006/math">
                      <m:r>
                        <a:rPr lang="en-US" sz="2600" b="1" i="0" smtClean="0">
                          <a:latin typeface="Cambria Math"/>
                          <a:cs typeface="Arial" pitchFamily="34" charset="0"/>
                        </a:rPr>
                        <m:t> </m:t>
                      </m:r>
                      <m:r>
                        <a:rPr lang="en-US" sz="2600" b="1" i="1" smtClean="0">
                          <a:latin typeface="Cambria Math"/>
                          <a:cs typeface="Arial" pitchFamily="34" charset="0"/>
                        </a:rPr>
                        <m:t>𝒔𝒊𝒏</m:t>
                      </m:r>
                      <m:d>
                        <m:dPr>
                          <m:ctrlPr>
                            <a:rPr lang="en-US" sz="2600" b="1" i="1" smtClean="0">
                              <a:latin typeface="Cambria Math"/>
                              <a:cs typeface="Arial" pitchFamily="34" charset="0"/>
                            </a:rPr>
                          </m:ctrlPr>
                        </m:dPr>
                        <m:e>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𝟗</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e>
                      </m:d>
                    </m:oMath>
                  </a14:m>
                  <a:r>
                    <a:rPr lang="en-US" sz="2600" b="1" smtClean="0">
                      <a:latin typeface="Arial" pitchFamily="34" charset="0"/>
                      <a:cs typeface="Arial" pitchFamily="34" charset="0"/>
                    </a:rPr>
                    <a:t>   ;   tan 63</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52’41”</a:t>
                  </a:r>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360613" y="1371600"/>
                  <a:ext cx="8991600" cy="1122016"/>
                </a:xfrm>
                <a:prstGeom prst="rect">
                  <a:avLst/>
                </a:prstGeom>
                <a:blipFill rotWithShape="1">
                  <a:blip r:embed="rId4"/>
                  <a:stretch>
                    <a:fillRect l="-814" t="-3804" b="-1630"/>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3512446916"/>
              </p:ext>
            </p:extLst>
          </p:nvPr>
        </p:nvGraphicFramePr>
        <p:xfrm>
          <a:off x="580564" y="28956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Tính</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1" name="Rectangle 50"/>
          <p:cNvSpPr/>
          <p:nvPr/>
        </p:nvSpPr>
        <p:spPr>
          <a:xfrm>
            <a:off x="580562" y="28956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58" name="Group 45057"/>
          <p:cNvGrpSpPr/>
          <p:nvPr/>
        </p:nvGrpSpPr>
        <p:grpSpPr>
          <a:xfrm>
            <a:off x="569910" y="3810000"/>
            <a:ext cx="11163300" cy="922176"/>
            <a:chOff x="417512" y="3810000"/>
            <a:chExt cx="11163300" cy="922176"/>
          </a:xfrm>
        </p:grpSpPr>
        <p:grpSp>
          <p:nvGrpSpPr>
            <p:cNvPr id="3" name="Group 2"/>
            <p:cNvGrpSpPr/>
            <p:nvPr/>
          </p:nvGrpSpPr>
          <p:grpSpPr>
            <a:xfrm>
              <a:off x="2741612" y="3886200"/>
              <a:ext cx="5334000" cy="838200"/>
              <a:chOff x="2741612" y="3886200"/>
              <a:chExt cx="5334000" cy="838200"/>
            </a:xfrm>
          </p:grpSpPr>
          <p:sp>
            <p:nvSpPr>
              <p:cNvPr id="5" name="Rounded Rectangle 4"/>
              <p:cNvSpPr/>
              <p:nvPr/>
            </p:nvSpPr>
            <p:spPr>
              <a:xfrm>
                <a:off x="2741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3482974"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0" name="Rounded Rectangle 19"/>
              <p:cNvSpPr/>
              <p:nvPr/>
            </p:nvSpPr>
            <p:spPr>
              <a:xfrm>
                <a:off x="4265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1" name="Rounded Rectangle 20"/>
              <p:cNvSpPr/>
              <p:nvPr/>
            </p:nvSpPr>
            <p:spPr>
              <a:xfrm>
                <a:off x="4987924" y="38862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2" name="Rounded Rectangle 21"/>
              <p:cNvSpPr/>
              <p:nvPr/>
            </p:nvSpPr>
            <p:spPr>
              <a:xfrm>
                <a:off x="5561012" y="38862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sin</a:t>
                </a:r>
                <a:endParaRPr lang="en-US" sz="1200" b="1">
                  <a:solidFill>
                    <a:schemeClr val="tx1"/>
                  </a:solidFill>
                </a:endParaRPr>
              </a:p>
            </p:txBody>
          </p:sp>
          <p:sp>
            <p:nvSpPr>
              <p:cNvPr id="23" name="Rounded Rectangle 22"/>
              <p:cNvSpPr/>
              <p:nvPr/>
            </p:nvSpPr>
            <p:spPr>
              <a:xfrm>
                <a:off x="6246400"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24" name="Rounded Rectangle 23"/>
              <p:cNvSpPr/>
              <p:nvPr/>
            </p:nvSpPr>
            <p:spPr>
              <a:xfrm>
                <a:off x="6865525"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 )</a:t>
                </a:r>
                <a:endParaRPr lang="en-US" sz="1200" b="1">
                  <a:solidFill>
                    <a:schemeClr val="tx1"/>
                  </a:solidFill>
                </a:endParaRPr>
              </a:p>
            </p:txBody>
          </p:sp>
          <p:sp>
            <p:nvSpPr>
              <p:cNvPr id="25" name="Rounded Rectangle 24"/>
              <p:cNvSpPr/>
              <p:nvPr/>
            </p:nvSpPr>
            <p:spPr>
              <a:xfrm>
                <a:off x="7521098"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9</a:t>
                </a:r>
                <a:endParaRPr lang="en-US" sz="1200" b="1">
                  <a:solidFill>
                    <a:schemeClr val="tx1"/>
                  </a:solidFill>
                </a:endParaRPr>
              </a:p>
            </p:txBody>
          </p:sp>
          <mc:AlternateContent xmlns:mc="http://schemas.openxmlformats.org/markup-compatibility/2006" xmlns:a14="http://schemas.microsoft.com/office/drawing/2010/main">
            <mc:Choice Requires="a14">
              <p:sp>
                <p:nvSpPr>
                  <p:cNvPr id="26" name="Rounded Rectangle 25"/>
                  <p:cNvSpPr/>
                  <p:nvPr/>
                </p:nvSpPr>
                <p:spPr>
                  <a:xfrm>
                    <a:off x="503884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𝝅</m:t>
                          </m:r>
                        </m:oMath>
                      </m:oMathPara>
                    </a14:m>
                    <a:endParaRPr lang="en-US" sz="12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5038840" y="4343400"/>
                    <a:ext cx="533812" cy="381000"/>
                  </a:xfrm>
                  <a:prstGeom prst="roundRect">
                    <a:avLst/>
                  </a:prstGeom>
                  <a:blipFill rotWithShape="1">
                    <a:blip r:embed="rId5"/>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7" name="Rounded Rectangle 26"/>
              <p:cNvSpPr/>
              <p:nvPr/>
            </p:nvSpPr>
            <p:spPr>
              <a:xfrm>
                <a:off x="4276840"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8" name="Rounded Rectangle 27"/>
                  <p:cNvSpPr/>
                  <p:nvPr/>
                </p:nvSpPr>
                <p:spPr>
                  <a:xfrm>
                    <a:off x="5675427"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5675427" y="4343400"/>
                    <a:ext cx="533812" cy="381000"/>
                  </a:xfrm>
                  <a:prstGeom prst="roundRect">
                    <a:avLst/>
                  </a:prstGeom>
                  <a:blipFill rotWithShape="1">
                    <a:blip r:embed="rId6"/>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7" name="Straight Connector 6"/>
              <p:cNvCxnSpPr/>
              <p:nvPr/>
            </p:nvCxnSpPr>
            <p:spPr>
              <a:xfrm>
                <a:off x="5762740" y="43434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310426" y="43434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4</a:t>
                </a:r>
                <a:endParaRPr lang="en-US" b="1">
                  <a:solidFill>
                    <a:schemeClr val="tx1"/>
                  </a:solidFill>
                  <a:latin typeface="Arial" pitchFamily="34" charset="0"/>
                  <a:cs typeface="Arial" pitchFamily="34" charset="0"/>
                </a:endParaRPr>
              </a:p>
            </p:txBody>
          </p:sp>
          <p:sp>
            <p:nvSpPr>
              <p:cNvPr id="31" name="Rounded Rectangle 30"/>
              <p:cNvSpPr/>
              <p:nvPr/>
            </p:nvSpPr>
            <p:spPr>
              <a:xfrm>
                <a:off x="6865997"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32" name="Rounded Rectangle 31"/>
                  <p:cNvSpPr/>
                  <p:nvPr/>
                </p:nvSpPr>
                <p:spPr>
                  <a:xfrm>
                    <a:off x="754180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2" name="Rounded Rectangle 31"/>
                  <p:cNvSpPr>
                    <a:spLocks noRot="1" noChangeAspect="1" noMove="1" noResize="1" noEditPoints="1" noAdjustHandles="1" noChangeArrowheads="1" noChangeShapeType="1" noTextEdit="1"/>
                  </p:cNvSpPr>
                  <p:nvPr/>
                </p:nvSpPr>
                <p:spPr>
                  <a:xfrm>
                    <a:off x="7541800" y="43434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7" name="Straight Connector 16"/>
              <p:cNvCxnSpPr/>
              <p:nvPr/>
            </p:nvCxnSpPr>
            <p:spPr>
              <a:xfrm>
                <a:off x="5780408" y="45624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p:cNvSpPr txBox="1"/>
                <p:nvPr/>
              </p:nvSpPr>
              <p:spPr>
                <a:xfrm>
                  <a:off x="417512" y="3810000"/>
                  <a:ext cx="2151856" cy="922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a:cs typeface="Arial" pitchFamily="34" charset="0"/>
                          </a:rPr>
                          <m:t>𝒔𝒊𝒏</m:t>
                        </m:r>
                        <m:d>
                          <m:dPr>
                            <m:ctrlPr>
                              <a:rPr lang="en-US" b="1" i="1">
                                <a:solidFill>
                                  <a:srgbClr val="C00000"/>
                                </a:solidFill>
                                <a:latin typeface="Cambria Math"/>
                                <a:cs typeface="Arial" pitchFamily="34" charset="0"/>
                              </a:rPr>
                            </m:ctrlPr>
                          </m:dPr>
                          <m:e>
                            <m:r>
                              <a:rPr lang="en-US" b="1" i="1">
                                <a:solidFill>
                                  <a:srgbClr val="C00000"/>
                                </a:solidFill>
                                <a:latin typeface="Cambria Math"/>
                                <a:cs typeface="Arial" pitchFamily="34" charset="0"/>
                              </a:rPr>
                              <m:t>−</m:t>
                            </m:r>
                            <m:f>
                              <m:fPr>
                                <m:ctrlPr>
                                  <a:rPr lang="en-US" b="1" i="1">
                                    <a:solidFill>
                                      <a:srgbClr val="C00000"/>
                                    </a:solidFill>
                                    <a:latin typeface="Cambria Math"/>
                                    <a:cs typeface="Arial" pitchFamily="34" charset="0"/>
                                  </a:rPr>
                                </m:ctrlPr>
                              </m:fPr>
                              <m:num>
                                <m:r>
                                  <a:rPr lang="en-US" b="1" i="1">
                                    <a:solidFill>
                                      <a:srgbClr val="C00000"/>
                                    </a:solidFill>
                                    <a:latin typeface="Cambria Math"/>
                                    <a:cs typeface="Arial" pitchFamily="34" charset="0"/>
                                  </a:rPr>
                                  <m:t>𝟗</m:t>
                                </m:r>
                                <m:r>
                                  <a:rPr lang="en-US" b="1" i="1">
                                    <a:solidFill>
                                      <a:srgbClr val="C00000"/>
                                    </a:solidFill>
                                    <a:latin typeface="Cambria Math"/>
                                    <a:ea typeface="Cambria Math"/>
                                    <a:cs typeface="Arial" pitchFamily="34" charset="0"/>
                                  </a:rPr>
                                  <m:t>𝝅</m:t>
                                </m:r>
                              </m:num>
                              <m:den>
                                <m:r>
                                  <a:rPr lang="en-US" b="1" i="1">
                                    <a:solidFill>
                                      <a:srgbClr val="C00000"/>
                                    </a:solidFill>
                                    <a:latin typeface="Cambria Math"/>
                                    <a:cs typeface="Arial" pitchFamily="34" charset="0"/>
                                  </a:rPr>
                                  <m:t>𝟒</m:t>
                                </m:r>
                              </m:den>
                            </m:f>
                          </m:e>
                        </m:d>
                      </m:oMath>
                    </m:oMathPara>
                  </a14:m>
                  <a:endParaRPr lang="vi-VN" b="1">
                    <a:solidFill>
                      <a:srgbClr val="C00000"/>
                    </a:solidFill>
                    <a:latin typeface="Arial" pitchFamily="34" charset="0"/>
                    <a:cs typeface="Arial"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17512" y="3810000"/>
                  <a:ext cx="2151856" cy="922176"/>
                </a:xfrm>
                <a:prstGeom prst="rect">
                  <a:avLst/>
                </a:prstGeom>
                <a:blipFill rotWithShape="1">
                  <a:blip r:embed="rId8"/>
                  <a:stretch>
                    <a:fillRect/>
                  </a:stretch>
                </a:blipFill>
              </p:spPr>
              <p:txBody>
                <a:bodyPr/>
                <a:lstStyle/>
                <a:p>
                  <a:r>
                    <a:rPr lang="en-US">
                      <a:noFill/>
                    </a:rPr>
                    <a:t> </a:t>
                  </a:r>
                </a:p>
              </p:txBody>
            </p:sp>
          </mc:Fallback>
        </mc:AlternateContent>
        <p:sp>
          <p:nvSpPr>
            <p:cNvPr id="56" name="TextBox 55"/>
            <p:cNvSpPr txBox="1"/>
            <p:nvPr/>
          </p:nvSpPr>
          <p:spPr>
            <a:xfrm>
              <a:off x="8256587" y="4067145"/>
              <a:ext cx="1905000" cy="415498"/>
            </a:xfrm>
            <a:prstGeom prst="rect">
              <a:avLst/>
            </a:prstGeom>
            <a:noFill/>
          </p:spPr>
          <p:txBody>
            <a:bodyPr wrap="square" rtlCol="0">
              <a:spAutoFit/>
            </a:bodyPr>
            <a:lstStyle/>
            <a:p>
              <a:pPr algn="ctr">
                <a:defRPr/>
              </a:pPr>
              <a:r>
                <a:rPr lang="en-US" sz="2000" b="1">
                  <a:latin typeface="Arial" pitchFamily="34" charset="0"/>
                  <a:cs typeface="Arial" pitchFamily="34" charset="0"/>
                </a:rPr>
                <a:t>-0.707106781</a:t>
              </a:r>
            </a:p>
          </p:txBody>
        </p:sp>
        <p:sp>
          <p:nvSpPr>
            <p:cNvPr id="45057" name="Rectangle 45056"/>
            <p:cNvSpPr/>
            <p:nvPr/>
          </p:nvSpPr>
          <p:spPr>
            <a:xfrm>
              <a:off x="10266030" y="4034135"/>
              <a:ext cx="1314782" cy="461665"/>
            </a:xfrm>
            <a:prstGeom prst="rect">
              <a:avLst/>
            </a:prstGeom>
          </p:spPr>
          <p:txBody>
            <a:bodyPr wrap="none">
              <a:spAutoFit/>
            </a:bodyPr>
            <a:lstStyle/>
            <a:p>
              <a:pPr algn="ctr"/>
              <a:r>
                <a:rPr lang="en-US" b="1">
                  <a:solidFill>
                    <a:srgbClr val="C00000"/>
                  </a:solidFill>
                  <a:latin typeface="Arial" pitchFamily="34" charset="0"/>
                  <a:cs typeface="Arial" pitchFamily="34" charset="0"/>
                </a:rPr>
                <a:t>- 0.7071</a:t>
              </a:r>
            </a:p>
          </p:txBody>
        </p:sp>
      </p:grpSp>
      <p:grpSp>
        <p:nvGrpSpPr>
          <p:cNvPr id="45059" name="Group 45058"/>
          <p:cNvGrpSpPr/>
          <p:nvPr/>
        </p:nvGrpSpPr>
        <p:grpSpPr>
          <a:xfrm>
            <a:off x="637379" y="5057775"/>
            <a:ext cx="11044556" cy="838200"/>
            <a:chOff x="484981" y="5057775"/>
            <a:chExt cx="11044556" cy="838200"/>
          </a:xfrm>
        </p:grpSpPr>
        <p:grpSp>
          <p:nvGrpSpPr>
            <p:cNvPr id="6" name="Group 5"/>
            <p:cNvGrpSpPr/>
            <p:nvPr/>
          </p:nvGrpSpPr>
          <p:grpSpPr>
            <a:xfrm>
              <a:off x="2741612" y="5057775"/>
              <a:ext cx="5334000" cy="838200"/>
              <a:chOff x="2741612" y="5057775"/>
              <a:chExt cx="5334000" cy="838200"/>
            </a:xfrm>
          </p:grpSpPr>
          <p:sp>
            <p:nvSpPr>
              <p:cNvPr id="33" name="Rounded Rectangle 32"/>
              <p:cNvSpPr/>
              <p:nvPr/>
            </p:nvSpPr>
            <p:spPr>
              <a:xfrm>
                <a:off x="274161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4" name="Rounded Rectangle 33"/>
              <p:cNvSpPr/>
              <p:nvPr/>
            </p:nvSpPr>
            <p:spPr>
              <a:xfrm>
                <a:off x="3506046"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5" name="Rounded Rectangle 34"/>
              <p:cNvSpPr/>
              <p:nvPr/>
            </p:nvSpPr>
            <p:spPr>
              <a:xfrm>
                <a:off x="4270480"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6" name="Rounded Rectangle 35"/>
              <p:cNvSpPr/>
              <p:nvPr/>
            </p:nvSpPr>
            <p:spPr>
              <a:xfrm>
                <a:off x="5034914" y="50577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37" name="Rounded Rectangle 36"/>
              <p:cNvSpPr/>
              <p:nvPr/>
            </p:nvSpPr>
            <p:spPr>
              <a:xfrm>
                <a:off x="5610436" y="50577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tan</a:t>
                </a:r>
                <a:endParaRPr lang="en-US" sz="1200" b="1">
                  <a:solidFill>
                    <a:schemeClr val="tx1"/>
                  </a:solidFill>
                </a:endParaRPr>
              </a:p>
            </p:txBody>
          </p:sp>
          <p:sp>
            <p:nvSpPr>
              <p:cNvPr id="38" name="Rounded Rectangle 37"/>
              <p:cNvSpPr/>
              <p:nvPr/>
            </p:nvSpPr>
            <p:spPr>
              <a:xfrm>
                <a:off x="629620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6</a:t>
                </a:r>
                <a:endParaRPr lang="en-US" sz="1200" b="1">
                  <a:solidFill>
                    <a:schemeClr val="tx1"/>
                  </a:solidFill>
                </a:endParaRPr>
              </a:p>
            </p:txBody>
          </p:sp>
          <p:sp>
            <p:nvSpPr>
              <p:cNvPr id="39" name="Rounded Rectangle 38"/>
              <p:cNvSpPr/>
              <p:nvPr/>
            </p:nvSpPr>
            <p:spPr>
              <a:xfrm>
                <a:off x="6908654"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40" name="Rounded Rectangle 39"/>
              <p:cNvSpPr/>
              <p:nvPr/>
            </p:nvSpPr>
            <p:spPr>
              <a:xfrm>
                <a:off x="752109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41" name="Rounded Rectangle 40"/>
              <p:cNvSpPr/>
              <p:nvPr/>
            </p:nvSpPr>
            <p:spPr>
              <a:xfrm>
                <a:off x="4292639"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sz="1200" b="1">
                  <a:solidFill>
                    <a:schemeClr val="tx1"/>
                  </a:solidFill>
                  <a:latin typeface="Arial" pitchFamily="34" charset="0"/>
                  <a:cs typeface="Arial" pitchFamily="34" charset="0"/>
                </a:endParaRPr>
              </a:p>
            </p:txBody>
          </p:sp>
          <p:sp>
            <p:nvSpPr>
              <p:cNvPr id="42" name="Rounded Rectangle 41"/>
              <p:cNvSpPr/>
              <p:nvPr/>
            </p:nvSpPr>
            <p:spPr>
              <a:xfrm>
                <a:off x="3503612" y="55149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Cambria Math"/>
                    <a:cs typeface="Arial" pitchFamily="34" charset="0"/>
                  </a:rPr>
                  <a:t>5</a:t>
                </a:r>
              </a:p>
            </p:txBody>
          </p:sp>
          <mc:AlternateContent xmlns:mc="http://schemas.openxmlformats.org/markup-compatibility/2006" xmlns:a14="http://schemas.microsoft.com/office/drawing/2010/main">
            <mc:Choice Requires="a14">
              <p:sp>
                <p:nvSpPr>
                  <p:cNvPr id="43" name="Rounded Rectangle 42"/>
                  <p:cNvSpPr/>
                  <p:nvPr/>
                </p:nvSpPr>
                <p:spPr>
                  <a:xfrm>
                    <a:off x="4929678"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43" name="Rounded Rectangle 42"/>
                  <p:cNvSpPr>
                    <a:spLocks noRot="1" noChangeAspect="1" noMove="1" noResize="1" noEditPoints="1" noAdjustHandles="1" noChangeArrowheads="1" noChangeShapeType="1" noTextEdit="1"/>
                  </p:cNvSpPr>
                  <p:nvPr/>
                </p:nvSpPr>
                <p:spPr>
                  <a:xfrm>
                    <a:off x="4929678" y="5514975"/>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4" name="Straight Connector 43"/>
              <p:cNvCxnSpPr/>
              <p:nvPr/>
            </p:nvCxnSpPr>
            <p:spPr>
              <a:xfrm>
                <a:off x="4989512" y="55149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5566717" y="5514975"/>
                <a:ext cx="597776"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4</a:t>
                </a:r>
                <a:endParaRPr lang="en-US" b="1">
                  <a:solidFill>
                    <a:schemeClr val="tx1"/>
                  </a:solidFill>
                  <a:latin typeface="Arial" pitchFamily="34" charset="0"/>
                  <a:cs typeface="Arial" pitchFamily="34" charset="0"/>
                </a:endParaRPr>
              </a:p>
            </p:txBody>
          </p:sp>
          <p:sp>
            <p:nvSpPr>
              <p:cNvPr id="46" name="Rounded Rectangle 45"/>
              <p:cNvSpPr/>
              <p:nvPr/>
            </p:nvSpPr>
            <p:spPr>
              <a:xfrm>
                <a:off x="6267720"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7" name="Rounded Rectangle 46"/>
                  <p:cNvSpPr/>
                  <p:nvPr/>
                </p:nvSpPr>
                <p:spPr>
                  <a:xfrm>
                    <a:off x="7541800"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47" name="Rounded Rectangle 46"/>
                  <p:cNvSpPr>
                    <a:spLocks noRot="1" noChangeAspect="1" noMove="1" noResize="1" noEditPoints="1" noAdjustHandles="1" noChangeArrowheads="1" noChangeShapeType="1" noTextEdit="1"/>
                  </p:cNvSpPr>
                  <p:nvPr/>
                </p:nvSpPr>
                <p:spPr>
                  <a:xfrm>
                    <a:off x="7541800" y="5514975"/>
                    <a:ext cx="533812" cy="381000"/>
                  </a:xfrm>
                  <a:prstGeom prst="roundRect">
                    <a:avLst/>
                  </a:prstGeom>
                  <a:blipFill rotWithShape="1">
                    <a:blip r:embed="rId10"/>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48" name="Rounded Rectangle 47"/>
              <p:cNvSpPr/>
              <p:nvPr/>
            </p:nvSpPr>
            <p:spPr>
              <a:xfrm>
                <a:off x="6904759"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grpSp>
        <p:sp>
          <p:nvSpPr>
            <p:cNvPr id="9" name="TextBox 8"/>
            <p:cNvSpPr txBox="1"/>
            <p:nvPr/>
          </p:nvSpPr>
          <p:spPr>
            <a:xfrm>
              <a:off x="484981" y="5181600"/>
              <a:ext cx="2151856"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tan 63</a:t>
              </a:r>
              <a:r>
                <a:rPr lang="en-US" b="1" baseline="30000">
                  <a:solidFill>
                    <a:srgbClr val="C00000"/>
                  </a:solidFill>
                  <a:latin typeface="Arial" pitchFamily="34" charset="0"/>
                  <a:cs typeface="Arial" pitchFamily="34" charset="0"/>
                </a:rPr>
                <a:t>0</a:t>
              </a:r>
              <a:r>
                <a:rPr lang="en-US" b="1">
                  <a:solidFill>
                    <a:srgbClr val="C00000"/>
                  </a:solidFill>
                  <a:latin typeface="Arial" pitchFamily="34" charset="0"/>
                  <a:cs typeface="Arial" pitchFamily="34" charset="0"/>
                </a:rPr>
                <a:t>52’41</a:t>
              </a:r>
              <a:r>
                <a:rPr lang="en-US" b="1" smtClean="0">
                  <a:solidFill>
                    <a:srgbClr val="C00000"/>
                  </a:solidFill>
                  <a:latin typeface="Arial" pitchFamily="34" charset="0"/>
                  <a:cs typeface="Arial" pitchFamily="34" charset="0"/>
                </a:rPr>
                <a:t>”</a:t>
              </a:r>
              <a:endParaRPr lang="vi-VN" b="1">
                <a:solidFill>
                  <a:srgbClr val="C00000"/>
                </a:solidFill>
                <a:latin typeface="Arial" pitchFamily="34" charset="0"/>
                <a:cs typeface="Arial" pitchFamily="34" charset="0"/>
              </a:endParaRPr>
            </a:p>
          </p:txBody>
        </p:sp>
        <p:sp>
          <p:nvSpPr>
            <p:cNvPr id="55" name="TextBox 54"/>
            <p:cNvSpPr txBox="1"/>
            <p:nvPr/>
          </p:nvSpPr>
          <p:spPr>
            <a:xfrm>
              <a:off x="8304212" y="5248275"/>
              <a:ext cx="1905000" cy="400110"/>
            </a:xfrm>
            <a:prstGeom prst="rect">
              <a:avLst/>
            </a:prstGeom>
            <a:noFill/>
          </p:spPr>
          <p:txBody>
            <a:bodyPr wrap="square" rtlCol="0">
              <a:spAutoFit/>
            </a:bodyPr>
            <a:lstStyle/>
            <a:p>
              <a:pPr algn="ctr">
                <a:defRPr/>
              </a:pPr>
              <a:r>
                <a:rPr lang="en-US" sz="2000" b="1">
                  <a:latin typeface="Arial" pitchFamily="34" charset="0"/>
                  <a:cs typeface="Arial" pitchFamily="34" charset="0"/>
                </a:rPr>
                <a:t>2.039276645</a:t>
              </a:r>
            </a:p>
          </p:txBody>
        </p:sp>
        <p:sp>
          <p:nvSpPr>
            <p:cNvPr id="58" name="Rectangle 57"/>
            <p:cNvSpPr/>
            <p:nvPr/>
          </p:nvSpPr>
          <p:spPr>
            <a:xfrm>
              <a:off x="10402305" y="5186720"/>
              <a:ext cx="1127232" cy="461665"/>
            </a:xfrm>
            <a:prstGeom prst="rect">
              <a:avLst/>
            </a:prstGeom>
          </p:spPr>
          <p:txBody>
            <a:bodyPr wrap="none">
              <a:spAutoFit/>
            </a:bodyPr>
            <a:lstStyle/>
            <a:p>
              <a:pPr algn="ctr"/>
              <a:r>
                <a:rPr lang="en-US" b="1">
                  <a:solidFill>
                    <a:srgbClr val="C00000"/>
                  </a:solidFill>
                  <a:latin typeface="Arial" pitchFamily="34" charset="0"/>
                  <a:cs typeface="Arial" pitchFamily="34" charset="0"/>
                </a:rPr>
                <a:t>2.0393</a:t>
              </a:r>
            </a:p>
          </p:txBody>
        </p:sp>
      </p:grpSp>
    </p:spTree>
    <p:extLst>
      <p:ext uri="{BB962C8B-B14F-4D97-AF65-F5344CB8AC3E}">
        <p14:creationId xmlns:p14="http://schemas.microsoft.com/office/powerpoint/2010/main" val="137764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par>
                                <p:cTn id="21" presetID="22" presetClass="entr" presetSubtype="8" fill="hold" nodeType="withEffect">
                                  <p:stCondLst>
                                    <p:cond delay="0"/>
                                  </p:stCondLst>
                                  <p:childTnLst>
                                    <p:set>
                                      <p:cBhvr>
                                        <p:cTn id="22" dur="1" fill="hold">
                                          <p:stCondLst>
                                            <p:cond delay="0"/>
                                          </p:stCondLst>
                                        </p:cTn>
                                        <p:tgtEl>
                                          <p:spTgt spid="45058"/>
                                        </p:tgtEl>
                                        <p:attrNameLst>
                                          <p:attrName>style.visibility</p:attrName>
                                        </p:attrNameLst>
                                      </p:cBhvr>
                                      <p:to>
                                        <p:strVal val="visible"/>
                                      </p:to>
                                    </p:set>
                                    <p:animEffect transition="in" filter="wipe(left)">
                                      <p:cBhvr>
                                        <p:cTn id="23" dur="500"/>
                                        <p:tgtEl>
                                          <p:spTgt spid="450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059"/>
                                        </p:tgtEl>
                                        <p:attrNameLst>
                                          <p:attrName>style.visibility</p:attrName>
                                        </p:attrNameLst>
                                      </p:cBhvr>
                                      <p:to>
                                        <p:strVal val="visible"/>
                                      </p:to>
                                    </p:set>
                                    <p:animEffect transition="in" filter="wipe(left)">
                                      <p:cBhvr>
                                        <p:cTn id="28"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74612" y="650557"/>
            <a:ext cx="12251503" cy="477054"/>
          </a:xfrm>
          <a:prstGeom prst="rect">
            <a:avLst/>
          </a:prstGeom>
          <a:noFill/>
        </p:spPr>
        <p:txBody>
          <a:bodyPr wrap="square" rtlCol="0">
            <a:spAutoFit/>
          </a:bodyPr>
          <a:lstStyle/>
          <a:p>
            <a:r>
              <a:rPr lang="en-US" sz="2500" b="1" smtClean="0">
                <a:solidFill>
                  <a:schemeClr val="accent2">
                    <a:lumMod val="75000"/>
                  </a:schemeClr>
                </a:solidFill>
                <a:latin typeface="Arial" pitchFamily="34" charset="0"/>
                <a:cs typeface="Arial" pitchFamily="34" charset="0"/>
              </a:rPr>
              <a:t>d. Sử dụng máy tính cầm tay để đổi số đo góc và tìm giá trị l</a:t>
            </a:r>
            <a:r>
              <a:rPr lang="vi-VN" sz="2500" b="1" smtClean="0">
                <a:solidFill>
                  <a:schemeClr val="accent2">
                    <a:lumMod val="75000"/>
                  </a:schemeClr>
                </a:solidFill>
                <a:latin typeface="Arial" pitchFamily="34" charset="0"/>
                <a:cs typeface="Arial" pitchFamily="34" charset="0"/>
              </a:rPr>
              <a:t>ượng giác</a:t>
            </a:r>
            <a:r>
              <a:rPr lang="en-US" sz="2500" b="1" smtClean="0">
                <a:solidFill>
                  <a:schemeClr val="accent2">
                    <a:lumMod val="75000"/>
                  </a:schemeClr>
                </a:solidFill>
                <a:latin typeface="Arial" pitchFamily="34" charset="0"/>
                <a:cs typeface="Arial" pitchFamily="34" charset="0"/>
              </a:rPr>
              <a:t> của góc. </a:t>
            </a:r>
            <a:endParaRPr lang="vi-VN" sz="2500" b="1">
              <a:solidFill>
                <a:schemeClr val="accent2">
                  <a:lumMod val="75000"/>
                </a:schemeClr>
              </a:solidFill>
              <a:latin typeface="Arial" pitchFamily="34" charset="0"/>
              <a:cs typeface="Arial" pitchFamily="34" charset="0"/>
            </a:endParaRPr>
          </a:p>
        </p:txBody>
      </p:sp>
      <p:grpSp>
        <p:nvGrpSpPr>
          <p:cNvPr id="7" name="Group 6"/>
          <p:cNvGrpSpPr/>
          <p:nvPr/>
        </p:nvGrpSpPr>
        <p:grpSpPr>
          <a:xfrm>
            <a:off x="227012" y="1185687"/>
            <a:ext cx="11658600" cy="1412342"/>
            <a:chOff x="227012" y="1185687"/>
            <a:chExt cx="11658600" cy="1412342"/>
          </a:xfrm>
        </p:grpSpPr>
        <p:sp>
          <p:nvSpPr>
            <p:cNvPr id="45" name="Rounded Rectangle 44"/>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8</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921112" y="1295400"/>
              <a:ext cx="8382001"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Đổi  33</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45’  sang radian</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9" name="TextBox 48"/>
                <p:cNvSpPr txBox="1"/>
                <p:nvPr/>
              </p:nvSpPr>
              <p:spPr>
                <a:xfrm>
                  <a:off x="2921112" y="1873686"/>
                  <a:ext cx="8382001" cy="724343"/>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b.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𝟑</m:t>
                          </m:r>
                        </m:num>
                        <m:den>
                          <m:r>
                            <a:rPr lang="en-US" sz="2600" b="1" i="1" smtClean="0">
                              <a:latin typeface="Cambria Math"/>
                              <a:cs typeface="Arial" pitchFamily="34" charset="0"/>
                            </a:rPr>
                            <m:t>𝟒</m:t>
                          </m:r>
                        </m:den>
                      </m:f>
                      <m:r>
                        <a:rPr lang="en-US" sz="2600" b="1" i="1" smtClean="0">
                          <a:latin typeface="Cambria Math"/>
                          <a:cs typeface="Arial" pitchFamily="34" charset="0"/>
                        </a:rPr>
                        <m:t>𝒓𝒂𝒅</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2921112" y="1873686"/>
                  <a:ext cx="8382001" cy="724343"/>
                </a:xfrm>
                <a:prstGeom prst="rect">
                  <a:avLst/>
                </a:prstGeom>
                <a:blipFill rotWithShape="1">
                  <a:blip r:embed="rId4"/>
                  <a:stretch>
                    <a:fillRect l="-873" b="-1681"/>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2320297434"/>
              </p:ext>
            </p:extLst>
          </p:nvPr>
        </p:nvGraphicFramePr>
        <p:xfrm>
          <a:off x="428166" y="28956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Đổi</a:t>
                      </a:r>
                      <a:r>
                        <a:rPr lang="en-US" b="1" baseline="0" smtClean="0">
                          <a:solidFill>
                            <a:schemeClr val="tx1"/>
                          </a:solidFill>
                          <a:latin typeface="Arial" pitchFamily="34" charset="0"/>
                          <a:cs typeface="Arial" pitchFamily="34" charset="0"/>
                        </a:rPr>
                        <a:t> số đo</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1" name="Rectangle 50"/>
          <p:cNvSpPr/>
          <p:nvPr/>
        </p:nvSpPr>
        <p:spPr>
          <a:xfrm>
            <a:off x="428164" y="28956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31812" y="3886200"/>
            <a:ext cx="11371262" cy="838200"/>
            <a:chOff x="531812" y="3886200"/>
            <a:chExt cx="11371262" cy="838200"/>
          </a:xfrm>
        </p:grpSpPr>
        <p:sp>
          <p:nvSpPr>
            <p:cNvPr id="5" name="Rounded Rectangle 4"/>
            <p:cNvSpPr/>
            <p:nvPr/>
          </p:nvSpPr>
          <p:spPr>
            <a:xfrm>
              <a:off x="2741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3482974"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0" name="Rounded Rectangle 19"/>
            <p:cNvSpPr/>
            <p:nvPr/>
          </p:nvSpPr>
          <p:spPr>
            <a:xfrm>
              <a:off x="4265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1" name="Rounded Rectangle 20"/>
            <p:cNvSpPr/>
            <p:nvPr/>
          </p:nvSpPr>
          <p:spPr>
            <a:xfrm>
              <a:off x="4987924" y="38862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2" name="Rounded Rectangle 21"/>
            <p:cNvSpPr/>
            <p:nvPr/>
          </p:nvSpPr>
          <p:spPr>
            <a:xfrm>
              <a:off x="5561012" y="38862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cs typeface="Arial" pitchFamily="34" charset="0"/>
                </a:rPr>
                <a:t>3</a:t>
              </a:r>
            </a:p>
          </p:txBody>
        </p:sp>
        <p:sp>
          <p:nvSpPr>
            <p:cNvPr id="23" name="Rounded Rectangle 22"/>
            <p:cNvSpPr/>
            <p:nvPr/>
          </p:nvSpPr>
          <p:spPr>
            <a:xfrm>
              <a:off x="6246400"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1200" b="1">
                <a:solidFill>
                  <a:schemeClr val="tx1"/>
                </a:solidFill>
                <a:latin typeface="Arial" pitchFamily="34" charset="0"/>
                <a:cs typeface="Arial" pitchFamily="34" charset="0"/>
              </a:endParaRPr>
            </a:p>
          </p:txBody>
        </p:sp>
        <p:sp>
          <p:nvSpPr>
            <p:cNvPr id="24" name="Rounded Rectangle 23"/>
            <p:cNvSpPr/>
            <p:nvPr/>
          </p:nvSpPr>
          <p:spPr>
            <a:xfrm>
              <a:off x="6865525"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t>
              </a:r>
              <a:endParaRPr lang="en-US" sz="1200" b="1">
                <a:solidFill>
                  <a:schemeClr val="tx1"/>
                </a:solidFill>
              </a:endParaRPr>
            </a:p>
          </p:txBody>
        </p:sp>
        <p:sp>
          <p:nvSpPr>
            <p:cNvPr id="25" name="Rounded Rectangle 24"/>
            <p:cNvSpPr/>
            <p:nvPr/>
          </p:nvSpPr>
          <p:spPr>
            <a:xfrm>
              <a:off x="7521098"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4</a:t>
              </a:r>
              <a:endParaRPr lang="en-US" sz="1200" b="1">
                <a:solidFill>
                  <a:schemeClr val="tx1"/>
                </a:solidFill>
              </a:endParaRPr>
            </a:p>
          </p:txBody>
        </p:sp>
        <p:sp>
          <p:nvSpPr>
            <p:cNvPr id="26" name="Rounded Rectangle 25"/>
            <p:cNvSpPr/>
            <p:nvPr/>
          </p:nvSpPr>
          <p:spPr>
            <a:xfrm>
              <a:off x="4189412"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5</a:t>
              </a:r>
              <a:endParaRPr lang="en-US" sz="2000" b="1">
                <a:solidFill>
                  <a:schemeClr val="tx1"/>
                </a:solidFill>
                <a:latin typeface="Arial" pitchFamily="34" charset="0"/>
                <a:cs typeface="Arial" pitchFamily="34" charset="0"/>
              </a:endParaRPr>
            </a:p>
          </p:txBody>
        </p:sp>
        <p:sp>
          <p:nvSpPr>
            <p:cNvPr id="27" name="Rounded Rectangle 26"/>
            <p:cNvSpPr/>
            <p:nvPr/>
          </p:nvSpPr>
          <p:spPr>
            <a:xfrm>
              <a:off x="5408776"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8" name="Rounded Rectangle 27"/>
                <p:cNvSpPr/>
                <p:nvPr/>
              </p:nvSpPr>
              <p:spPr>
                <a:xfrm>
                  <a:off x="4799094"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4799094" y="4343400"/>
                  <a:ext cx="533812" cy="381000"/>
                </a:xfrm>
                <a:prstGeom prst="roundRect">
                  <a:avLst/>
                </a:prstGeom>
                <a:blipFill rotWithShape="1">
                  <a:blip r:embed="rId5"/>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31" name="Rounded Rectangle 30"/>
            <p:cNvSpPr/>
            <p:nvPr/>
          </p:nvSpPr>
          <p:spPr>
            <a:xfrm>
              <a:off x="6932116"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2" name="Rounded Rectangle 31"/>
                <p:cNvSpPr/>
                <p:nvPr/>
              </p:nvSpPr>
              <p:spPr>
                <a:xfrm>
                  <a:off x="754180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2" name="Rounded Rectangle 31"/>
                <p:cNvSpPr>
                  <a:spLocks noRot="1" noChangeAspect="1" noMove="1" noResize="1" noEditPoints="1" noAdjustHandles="1" noChangeArrowheads="1" noChangeShapeType="1" noTextEdit="1"/>
                </p:cNvSpPr>
                <p:nvPr/>
              </p:nvSpPr>
              <p:spPr>
                <a:xfrm>
                  <a:off x="7541800" y="4343400"/>
                  <a:ext cx="533812" cy="381000"/>
                </a:xfrm>
                <a:prstGeom prst="roundRect">
                  <a:avLst/>
                </a:prstGeom>
                <a:blipFill rotWithShape="1">
                  <a:blip r:embed="rId6"/>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0" name="Rounded Rectangle 49"/>
            <p:cNvSpPr/>
            <p:nvPr/>
          </p:nvSpPr>
          <p:spPr>
            <a:xfrm>
              <a:off x="6170446"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58" name="TextBox 57"/>
            <p:cNvSpPr txBox="1"/>
            <p:nvPr/>
          </p:nvSpPr>
          <p:spPr>
            <a:xfrm>
              <a:off x="531812" y="4010680"/>
              <a:ext cx="1905000" cy="523220"/>
            </a:xfrm>
            <a:prstGeom prst="rect">
              <a:avLst/>
            </a:prstGeom>
            <a:noFill/>
          </p:spPr>
          <p:txBody>
            <a:bodyPr wrap="square" rtlCol="0">
              <a:spAutoFit/>
            </a:bodyPr>
            <a:lstStyle/>
            <a:p>
              <a:pPr algn="ctr"/>
              <a:r>
                <a:rPr lang="en-US" sz="2800" b="1">
                  <a:solidFill>
                    <a:srgbClr val="C00000"/>
                  </a:solidFill>
                  <a:latin typeface="Arial" pitchFamily="34" charset="0"/>
                  <a:cs typeface="Arial" pitchFamily="34" charset="0"/>
                </a:rPr>
                <a:t>33</a:t>
              </a:r>
              <a:r>
                <a:rPr lang="en-US" sz="2800" b="1" baseline="30000">
                  <a:solidFill>
                    <a:srgbClr val="C00000"/>
                  </a:solidFill>
                  <a:latin typeface="Arial" pitchFamily="34" charset="0"/>
                  <a:cs typeface="Arial" pitchFamily="34" charset="0"/>
                </a:rPr>
                <a:t>0</a:t>
              </a:r>
              <a:r>
                <a:rPr lang="en-US" sz="2800" b="1">
                  <a:solidFill>
                    <a:srgbClr val="C00000"/>
                  </a:solidFill>
                  <a:latin typeface="Arial" pitchFamily="34" charset="0"/>
                  <a:cs typeface="Arial" pitchFamily="34" charset="0"/>
                </a:rPr>
                <a:t> 45’</a:t>
              </a:r>
            </a:p>
          </p:txBody>
        </p:sp>
        <p:sp>
          <p:nvSpPr>
            <p:cNvPr id="60" name="TextBox 59"/>
            <p:cNvSpPr txBox="1"/>
            <p:nvPr/>
          </p:nvSpPr>
          <p:spPr>
            <a:xfrm>
              <a:off x="8304212" y="4095690"/>
              <a:ext cx="1905000" cy="400110"/>
            </a:xfrm>
            <a:prstGeom prst="rect">
              <a:avLst/>
            </a:prstGeom>
            <a:noFill/>
          </p:spPr>
          <p:txBody>
            <a:bodyPr wrap="square" rtlCol="0">
              <a:spAutoFit/>
            </a:bodyPr>
            <a:lstStyle/>
            <a:p>
              <a:pPr algn="ctr"/>
              <a:r>
                <a:rPr lang="en-US" sz="2000" b="1">
                  <a:latin typeface="Arial" pitchFamily="34" charset="0"/>
                  <a:cs typeface="Arial" pitchFamily="34" charset="0"/>
                </a:rPr>
                <a:t>0.589048622</a:t>
              </a:r>
              <a:endParaRPr lang="en-US" sz="2000" b="1">
                <a:solidFill>
                  <a:srgbClr val="C00000"/>
                </a:solidFill>
                <a:latin typeface="Arial" pitchFamily="34" charset="0"/>
                <a:cs typeface="Arial" pitchFamily="34" charset="0"/>
              </a:endParaRPr>
            </a:p>
          </p:txBody>
        </p:sp>
        <p:sp>
          <p:nvSpPr>
            <p:cNvPr id="62" name="TextBox 61"/>
            <p:cNvSpPr txBox="1"/>
            <p:nvPr/>
          </p:nvSpPr>
          <p:spPr>
            <a:xfrm>
              <a:off x="9998074" y="4095690"/>
              <a:ext cx="1905000" cy="400110"/>
            </a:xfrm>
            <a:prstGeom prst="rect">
              <a:avLst/>
            </a:prstGeom>
            <a:noFill/>
          </p:spPr>
          <p:txBody>
            <a:bodyPr wrap="square" rtlCol="0">
              <a:spAutoFit/>
            </a:bodyPr>
            <a:lstStyle/>
            <a:p>
              <a:pPr algn="ctr"/>
              <a:r>
                <a:rPr lang="en-US" sz="2000" b="1">
                  <a:solidFill>
                    <a:srgbClr val="C00000"/>
                  </a:solidFill>
                  <a:latin typeface="Arial" pitchFamily="34" charset="0"/>
                  <a:cs typeface="Arial" pitchFamily="34" charset="0"/>
                </a:rPr>
                <a:t>0.5890(rad)</a:t>
              </a:r>
            </a:p>
          </p:txBody>
        </p:sp>
      </p:grpSp>
      <p:grpSp>
        <p:nvGrpSpPr>
          <p:cNvPr id="17" name="Group 16"/>
          <p:cNvGrpSpPr/>
          <p:nvPr/>
        </p:nvGrpSpPr>
        <p:grpSpPr>
          <a:xfrm>
            <a:off x="635038" y="5015576"/>
            <a:ext cx="11064428" cy="889924"/>
            <a:chOff x="635038" y="5015576"/>
            <a:chExt cx="11064428" cy="889924"/>
          </a:xfrm>
        </p:grpSpPr>
        <p:sp>
          <p:nvSpPr>
            <p:cNvPr id="33" name="Rounded Rectangle 32"/>
            <p:cNvSpPr/>
            <p:nvPr/>
          </p:nvSpPr>
          <p:spPr>
            <a:xfrm>
              <a:off x="274161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4" name="Rounded Rectangle 33"/>
            <p:cNvSpPr/>
            <p:nvPr/>
          </p:nvSpPr>
          <p:spPr>
            <a:xfrm>
              <a:off x="350628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5" name="Rounded Rectangle 34"/>
            <p:cNvSpPr/>
            <p:nvPr/>
          </p:nvSpPr>
          <p:spPr>
            <a:xfrm>
              <a:off x="427095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6" name="Rounded Rectangle 35"/>
            <p:cNvSpPr/>
            <p:nvPr/>
          </p:nvSpPr>
          <p:spPr>
            <a:xfrm>
              <a:off x="5035622" y="50577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37" name="Rounded Rectangle 36"/>
            <p:cNvSpPr/>
            <p:nvPr/>
          </p:nvSpPr>
          <p:spPr>
            <a:xfrm>
              <a:off x="5611380" y="50577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38" name="Rounded Rectangle 37"/>
            <p:cNvSpPr/>
            <p:nvPr/>
          </p:nvSpPr>
          <p:spPr>
            <a:xfrm>
              <a:off x="629738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39" name="Rounded Rectangle 38"/>
            <p:cNvSpPr/>
            <p:nvPr/>
          </p:nvSpPr>
          <p:spPr>
            <a:xfrm>
              <a:off x="7522750"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4</a:t>
              </a:r>
              <a:endParaRPr lang="en-US" sz="1200" b="1">
                <a:solidFill>
                  <a:schemeClr val="tx1"/>
                </a:solidFill>
              </a:endParaRPr>
            </a:p>
          </p:txBody>
        </p:sp>
        <p:sp>
          <p:nvSpPr>
            <p:cNvPr id="42" name="Rounded Rectangle 41"/>
            <p:cNvSpPr/>
            <p:nvPr/>
          </p:nvSpPr>
          <p:spPr>
            <a:xfrm>
              <a:off x="4237037" y="5514975"/>
              <a:ext cx="497054"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a:t>
              </a:r>
              <a:endParaRPr lang="en-US" sz="2000" b="1">
                <a:solidFill>
                  <a:schemeClr val="tx1"/>
                </a:solidFill>
                <a:latin typeface="Arial" pitchFamily="34" charset="0"/>
                <a:ea typeface="Cambria Math"/>
                <a:cs typeface="Arial" pitchFamily="34" charset="0"/>
              </a:endParaRPr>
            </a:p>
          </p:txBody>
        </p:sp>
        <p:cxnSp>
          <p:nvCxnSpPr>
            <p:cNvPr id="44" name="Straight Connector 43"/>
            <p:cNvCxnSpPr/>
            <p:nvPr/>
          </p:nvCxnSpPr>
          <p:spPr>
            <a:xfrm>
              <a:off x="4722812" y="55149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ounded Rectangle 46"/>
                <p:cNvSpPr/>
                <p:nvPr/>
              </p:nvSpPr>
              <p:spPr>
                <a:xfrm>
                  <a:off x="6914428"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47" name="Rounded Rectangle 46"/>
                <p:cNvSpPr>
                  <a:spLocks noRot="1" noChangeAspect="1" noMove="1" noResize="1" noEditPoints="1" noAdjustHandles="1" noChangeArrowheads="1" noChangeShapeType="1" noTextEdit="1"/>
                </p:cNvSpPr>
                <p:nvPr/>
              </p:nvSpPr>
              <p:spPr>
                <a:xfrm>
                  <a:off x="6914428" y="55245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3" name="Group 2"/>
            <p:cNvGrpSpPr/>
            <p:nvPr/>
          </p:nvGrpSpPr>
          <p:grpSpPr>
            <a:xfrm>
              <a:off x="6910070" y="5057775"/>
              <a:ext cx="533812" cy="381000"/>
              <a:chOff x="5968625" y="6477000"/>
              <a:chExt cx="533812" cy="381000"/>
            </a:xfrm>
          </p:grpSpPr>
          <mc:AlternateContent xmlns:mc="http://schemas.openxmlformats.org/markup-compatibility/2006" xmlns:a14="http://schemas.microsoft.com/office/drawing/2010/main">
            <mc:Choice Requires="a14">
              <p:sp>
                <p:nvSpPr>
                  <p:cNvPr id="52" name="Rounded Rectangle 51"/>
                  <p:cNvSpPr/>
                  <p:nvPr/>
                </p:nvSpPr>
                <p:spPr>
                  <a:xfrm>
                    <a:off x="5968625" y="64770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52" name="Rounded Rectangle 51"/>
                  <p:cNvSpPr>
                    <a:spLocks noRot="1" noChangeAspect="1" noMove="1" noResize="1" noEditPoints="1" noAdjustHandles="1" noChangeArrowheads="1" noChangeShapeType="1" noTextEdit="1"/>
                  </p:cNvSpPr>
                  <p:nvPr/>
                </p:nvSpPr>
                <p:spPr>
                  <a:xfrm>
                    <a:off x="5968625" y="6477000"/>
                    <a:ext cx="533812" cy="381000"/>
                  </a:xfrm>
                  <a:prstGeom prst="roundRect">
                    <a:avLst/>
                  </a:prstGeom>
                  <a:blipFill rotWithShape="1">
                    <a:blip r:embed="rId10"/>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3" name="Straight Connector 52"/>
              <p:cNvCxnSpPr/>
              <p:nvPr/>
            </p:nvCxnSpPr>
            <p:spPr>
              <a:xfrm>
                <a:off x="6086417" y="66960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Rounded Rectangle 53"/>
            <p:cNvSpPr/>
            <p:nvPr/>
          </p:nvSpPr>
          <p:spPr>
            <a:xfrm>
              <a:off x="4801590" y="55245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p:sp>
          <p:nvSpPr>
            <p:cNvPr id="55" name="Rounded Rectangle 54"/>
            <p:cNvSpPr/>
            <p:nvPr/>
          </p:nvSpPr>
          <p:spPr>
            <a:xfrm>
              <a:off x="5563260" y="55245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56" name="Rounded Rectangle 55"/>
            <p:cNvSpPr/>
            <p:nvPr/>
          </p:nvSpPr>
          <p:spPr>
            <a:xfrm>
              <a:off x="6304498"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57" name="Rounded Rectangle 56"/>
            <p:cNvSpPr/>
            <p:nvPr/>
          </p:nvSpPr>
          <p:spPr>
            <a:xfrm>
              <a:off x="7513225"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59" name="TextBox 58"/>
                <p:cNvSpPr txBox="1"/>
                <p:nvPr/>
              </p:nvSpPr>
              <p:spPr>
                <a:xfrm>
                  <a:off x="635038" y="5015576"/>
                  <a:ext cx="1905000" cy="889924"/>
                </a:xfrm>
                <a:prstGeom prst="rect">
                  <a:avLst/>
                </a:prstGeom>
                <a:noFill/>
              </p:spPr>
              <p:txBody>
                <a:bodyPr wrap="square" rtlCol="0">
                  <a:spAutoFit/>
                </a:bodyPr>
                <a:lstStyle/>
                <a:p>
                  <a:pPr algn="ctr">
                    <a:defRPr/>
                  </a:pPr>
                  <a14:m>
                    <m:oMath xmlns:m="http://schemas.openxmlformats.org/officeDocument/2006/math">
                      <m:f>
                        <m:fPr>
                          <m:ctrlPr>
                            <a:rPr lang="vi-VN" sz="3600" b="1" i="1" smtClean="0">
                              <a:solidFill>
                                <a:srgbClr val="C00000"/>
                              </a:solidFill>
                              <a:latin typeface="Cambria Math"/>
                              <a:cs typeface="Arial" pitchFamily="34" charset="0"/>
                            </a:rPr>
                          </m:ctrlPr>
                        </m:fPr>
                        <m:num>
                          <m:r>
                            <a:rPr lang="en-US" sz="3600" b="1" i="1">
                              <a:solidFill>
                                <a:srgbClr val="C00000"/>
                              </a:solidFill>
                              <a:latin typeface="Cambria Math"/>
                              <a:cs typeface="Arial" pitchFamily="34" charset="0"/>
                            </a:rPr>
                            <m:t>𝟑</m:t>
                          </m:r>
                        </m:num>
                        <m:den>
                          <m:r>
                            <a:rPr lang="en-US" sz="3600" b="1" i="1">
                              <a:solidFill>
                                <a:srgbClr val="C00000"/>
                              </a:solidFill>
                              <a:latin typeface="Cambria Math"/>
                              <a:cs typeface="Arial" pitchFamily="34" charset="0"/>
                            </a:rPr>
                            <m:t>𝟒</m:t>
                          </m:r>
                        </m:den>
                      </m:f>
                    </m:oMath>
                  </a14:m>
                  <a:r>
                    <a:rPr lang="en-US" sz="3600" b="1">
                      <a:solidFill>
                        <a:srgbClr val="C00000"/>
                      </a:solidFill>
                      <a:latin typeface="Arial" pitchFamily="34" charset="0"/>
                      <a:cs typeface="Arial" pitchFamily="34" charset="0"/>
                    </a:rPr>
                    <a:t> </a:t>
                  </a:r>
                  <a:r>
                    <a:rPr lang="en-US" b="1">
                      <a:solidFill>
                        <a:srgbClr val="C00000"/>
                      </a:solidFill>
                      <a:latin typeface="Arial" pitchFamily="34" charset="0"/>
                      <a:cs typeface="Arial" pitchFamily="34" charset="0"/>
                    </a:rPr>
                    <a:t>(rad)</a:t>
                  </a:r>
                  <a:endParaRPr lang="vi-VN" b="1">
                    <a:solidFill>
                      <a:srgbClr val="C00000"/>
                    </a:solidFill>
                    <a:latin typeface="Arial" pitchFamily="34" charset="0"/>
                    <a:cs typeface="Arial"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35038" y="5015576"/>
                  <a:ext cx="1905000" cy="889924"/>
                </a:xfrm>
                <a:prstGeom prst="rect">
                  <a:avLst/>
                </a:prstGeom>
                <a:blipFill rotWithShape="1">
                  <a:blip r:embed="rId11"/>
                  <a:stretch>
                    <a:fillRect/>
                  </a:stretch>
                </a:blipFill>
              </p:spPr>
              <p:txBody>
                <a:bodyPr/>
                <a:lstStyle/>
                <a:p>
                  <a:r>
                    <a:rPr lang="en-US">
                      <a:noFill/>
                    </a:rPr>
                    <a:t> </a:t>
                  </a:r>
                </a:p>
              </p:txBody>
            </p:sp>
          </mc:Fallback>
        </mc:AlternateContent>
        <p:sp>
          <p:nvSpPr>
            <p:cNvPr id="61" name="TextBox 60"/>
            <p:cNvSpPr txBox="1"/>
            <p:nvPr/>
          </p:nvSpPr>
          <p:spPr>
            <a:xfrm>
              <a:off x="8264524" y="5200650"/>
              <a:ext cx="1905000" cy="400110"/>
            </a:xfrm>
            <a:prstGeom prst="rect">
              <a:avLst/>
            </a:prstGeom>
            <a:noFill/>
          </p:spPr>
          <p:txBody>
            <a:bodyPr wrap="square" rtlCol="0">
              <a:spAutoFit/>
            </a:bodyPr>
            <a:lstStyle/>
            <a:p>
              <a:pPr algn="ctr"/>
              <a:r>
                <a:rPr lang="en-US" sz="2000" b="1">
                  <a:latin typeface="Arial" pitchFamily="34" charset="0"/>
                  <a:cs typeface="Arial" pitchFamily="34" charset="0"/>
                </a:rPr>
                <a:t>42058’19”</a:t>
              </a:r>
              <a:endParaRPr lang="en-US" sz="2000" b="1">
                <a:solidFill>
                  <a:srgbClr val="C00000"/>
                </a:solidFill>
                <a:latin typeface="Arial" pitchFamily="34" charset="0"/>
                <a:cs typeface="Arial" pitchFamily="34" charset="0"/>
              </a:endParaRPr>
            </a:p>
          </p:txBody>
        </p:sp>
        <p:sp>
          <p:nvSpPr>
            <p:cNvPr id="9" name="Rectangle 8"/>
            <p:cNvSpPr/>
            <p:nvPr/>
          </p:nvSpPr>
          <p:spPr>
            <a:xfrm>
              <a:off x="10133012" y="5186065"/>
              <a:ext cx="1566454" cy="461665"/>
            </a:xfrm>
            <a:prstGeom prst="rect">
              <a:avLst/>
            </a:prstGeom>
          </p:spPr>
          <p:txBody>
            <a:bodyPr wrap="none">
              <a:spAutoFit/>
            </a:bodyPr>
            <a:lstStyle/>
            <a:p>
              <a:r>
                <a:rPr lang="en-US" b="1">
                  <a:solidFill>
                    <a:srgbClr val="C00000"/>
                  </a:solidFill>
                  <a:latin typeface="Arial" pitchFamily="34" charset="0"/>
                  <a:cs typeface="Arial" pitchFamily="34" charset="0"/>
                </a:rPr>
                <a:t>42</a:t>
              </a:r>
              <a:r>
                <a:rPr lang="en-US" b="1" baseline="30000">
                  <a:solidFill>
                    <a:srgbClr val="C00000"/>
                  </a:solidFill>
                  <a:latin typeface="Arial" pitchFamily="34" charset="0"/>
                  <a:cs typeface="Arial" pitchFamily="34" charset="0"/>
                </a:rPr>
                <a:t>0</a:t>
              </a:r>
              <a:r>
                <a:rPr lang="en-US" b="1">
                  <a:solidFill>
                    <a:srgbClr val="C00000"/>
                  </a:solidFill>
                  <a:latin typeface="Arial" pitchFamily="34" charset="0"/>
                  <a:cs typeface="Arial" pitchFamily="34" charset="0"/>
                </a:rPr>
                <a:t>58’19”</a:t>
              </a:r>
              <a:endParaRPr lang="en-US">
                <a:solidFill>
                  <a:srgbClr val="C00000"/>
                </a:solidFill>
              </a:endParaRPr>
            </a:p>
          </p:txBody>
        </p:sp>
      </p:grpSp>
    </p:spTree>
    <p:extLst>
      <p:ext uri="{BB962C8B-B14F-4D97-AF65-F5344CB8AC3E}">
        <p14:creationId xmlns:p14="http://schemas.microsoft.com/office/powerpoint/2010/main" val="1901493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659" y="29411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718398"/>
            <a:ext cx="11597878" cy="2101002"/>
            <a:chOff x="227012" y="718398"/>
            <a:chExt cx="11597878" cy="2101002"/>
          </a:xfrm>
        </p:grpSpPr>
        <p:sp>
          <p:nvSpPr>
            <p:cNvPr id="51" name="Rounded Rectangle 50"/>
            <p:cNvSpPr/>
            <p:nvPr/>
          </p:nvSpPr>
          <p:spPr>
            <a:xfrm>
              <a:off x="1979612" y="735635"/>
              <a:ext cx="9845278" cy="2083765"/>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74295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789634" y="127886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5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1579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1" name="TextBox 30"/>
                <p:cNvSpPr txBox="1"/>
                <p:nvPr/>
              </p:nvSpPr>
              <p:spPr>
                <a:xfrm>
                  <a:off x="2429595" y="718398"/>
                  <a:ext cx="9220201" cy="210100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a:t>
                  </a:r>
                  <a:br>
                    <a:rPr lang="en-US" sz="2600" b="1" smtClean="0">
                      <a:latin typeface="Arial" pitchFamily="34" charset="0"/>
                      <a:cs typeface="Arial" pitchFamily="34" charset="0"/>
                    </a:rPr>
                  </a:br>
                  <a:r>
                    <a:rPr lang="en-US" sz="2600" b="1" smtClean="0">
                      <a:latin typeface="Arial" pitchFamily="34" charset="0"/>
                      <a:cs typeface="Arial" pitchFamily="34" charset="0"/>
                    </a:rPr>
                    <a:t>    a. Tính </a:t>
                  </a:r>
                  <a14:m>
                    <m:oMath xmlns:m="http://schemas.openxmlformats.org/officeDocument/2006/math">
                      <m:r>
                        <a:rPr lang="en-US" sz="2600" b="1" i="1" smtClean="0">
                          <a:latin typeface="Cambria Math"/>
                          <a:cs typeface="Arial" pitchFamily="34" charset="0"/>
                        </a:rPr>
                        <m:t>𝒄𝒐𝒔</m:t>
                      </m:r>
                      <m:f>
                        <m:fPr>
                          <m:ctrlPr>
                            <a:rPr lang="en-US" sz="2600" b="1" i="1" smtClean="0">
                              <a:latin typeface="Cambria Math"/>
                              <a:cs typeface="Arial" pitchFamily="34" charset="0"/>
                            </a:rPr>
                          </m:ctrlPr>
                        </m:fPr>
                        <m:num>
                          <m:r>
                            <a:rPr lang="en-US" sz="2600" b="1" i="1" smtClean="0">
                              <a:latin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𝟕</m:t>
                          </m:r>
                        </m:den>
                      </m:f>
                      <m:r>
                        <a:rPr lang="en-US" sz="2600" b="1" i="1" smtClean="0">
                          <a:latin typeface="Cambria Math"/>
                          <a:cs typeface="Arial" pitchFamily="34" charset="0"/>
                        </a:rPr>
                        <m:t>  ;  </m:t>
                      </m:r>
                      <m:r>
                        <a:rPr lang="en-US" sz="2600" b="1" i="1" smtClean="0">
                          <a:latin typeface="Cambria Math"/>
                          <a:cs typeface="Arial" pitchFamily="34" charset="0"/>
                        </a:rPr>
                        <m:t>𝒕𝒂𝒏</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𝟑𝟕</m:t>
                          </m:r>
                        </m:e>
                        <m:sup>
                          <m:r>
                            <a:rPr lang="en-US" sz="2600" b="1" i="1" smtClean="0">
                              <a:latin typeface="Cambria Math"/>
                              <a:cs typeface="Arial" pitchFamily="34" charset="0"/>
                            </a:rPr>
                            <m:t>𝟎</m:t>
                          </m:r>
                        </m:sup>
                      </m:sSup>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𝟓</m:t>
                          </m:r>
                        </m:e>
                        <m:sup>
                          <m:r>
                            <a:rPr lang="en-US" sz="2600" b="1" i="1" smtClean="0">
                              <a:latin typeface="Cambria Math"/>
                              <a:cs typeface="Arial" pitchFamily="34" charset="0"/>
                            </a:rPr>
                            <m:t>′</m:t>
                          </m:r>
                        </m:sup>
                      </m:sSup>
                      <m:r>
                        <a:rPr lang="en-US" sz="2600" b="1" i="1" smtClean="0">
                          <a:latin typeface="Cambria Math"/>
                          <a:cs typeface="Arial" pitchFamily="34" charset="0"/>
                        </a:rPr>
                        <m:t>)</m:t>
                      </m:r>
                    </m:oMath>
                  </a14:m>
                  <a:r>
                    <a:rPr lang="en-US" sz="2600" b="1" smtClean="0">
                      <a:latin typeface="Arial" pitchFamily="34" charset="0"/>
                      <a:cs typeface="Arial" pitchFamily="34" charset="0"/>
                    </a:rPr>
                    <a:t> </a:t>
                  </a:r>
                </a:p>
                <a:p>
                  <a:r>
                    <a:rPr lang="en-US" sz="2600" b="1" smtClean="0">
                      <a:latin typeface="Arial" pitchFamily="34" charset="0"/>
                      <a:cs typeface="Arial" pitchFamily="34" charset="0"/>
                    </a:rPr>
                    <a:t>    b. Đổi 179</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23’30” sang radian</a:t>
                  </a:r>
                </a:p>
                <a:p>
                  <a:r>
                    <a:rPr lang="en-US" sz="2600" b="1" smtClean="0">
                      <a:latin typeface="Arial" pitchFamily="34" charset="0"/>
                      <a:cs typeface="Arial" pitchFamily="34" charset="0"/>
                    </a:rPr>
                    <a:t>    c.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𝟕</m:t>
                          </m:r>
                        </m:num>
                        <m:den>
                          <m:r>
                            <a:rPr lang="en-US" sz="2600" b="1" i="1" smtClean="0">
                              <a:latin typeface="Cambria Math"/>
                              <a:cs typeface="Arial" pitchFamily="34" charset="0"/>
                            </a:rPr>
                            <m:t>𝟗</m:t>
                          </m:r>
                        </m:den>
                      </m:f>
                      <m:r>
                        <a:rPr lang="en-US" sz="2600" b="1" i="1" smtClean="0">
                          <a:latin typeface="Cambria Math"/>
                          <a:cs typeface="Arial" pitchFamily="34" charset="0"/>
                        </a:rPr>
                        <m:t> (</m:t>
                      </m:r>
                      <m:r>
                        <a:rPr lang="en-US" sz="2600" b="1" i="1" smtClean="0">
                          <a:latin typeface="Cambria Math"/>
                          <a:cs typeface="Arial" pitchFamily="34" charset="0"/>
                        </a:rPr>
                        <m:t>𝒓𝒂𝒅</m:t>
                      </m:r>
                      <m:r>
                        <a:rPr lang="en-US" sz="2600" b="1" i="1" smtClean="0">
                          <a:latin typeface="Cambria Math"/>
                          <a:cs typeface="Arial" pitchFamily="34" charset="0"/>
                        </a:rPr>
                        <m:t>)</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429595" y="718398"/>
                  <a:ext cx="9220201" cy="2101002"/>
                </a:xfrm>
                <a:prstGeom prst="rect">
                  <a:avLst/>
                </a:prstGeom>
                <a:blipFill rotWithShape="1">
                  <a:blip r:embed="rId6"/>
                  <a:stretch>
                    <a:fillRect l="-860" t="-2029"/>
                  </a:stretch>
                </a:blipFill>
              </p:spPr>
              <p:txBody>
                <a:bodyPr/>
                <a:lstStyle/>
                <a:p>
                  <a:r>
                    <a:rPr lang="en-US">
                      <a:noFill/>
                    </a:rPr>
                    <a:t> </a:t>
                  </a:r>
                </a:p>
              </p:txBody>
            </p:sp>
          </mc:Fallback>
        </mc:AlternateContent>
      </p:grpSp>
      <p:graphicFrame>
        <p:nvGraphicFramePr>
          <p:cNvPr id="13" name="Table 12"/>
          <p:cNvGraphicFramePr>
            <a:graphicFrameLocks noGrp="1"/>
          </p:cNvGraphicFramePr>
          <p:nvPr>
            <p:extLst>
              <p:ext uri="{D42A27DB-BD31-4B8C-83A1-F6EECF244321}">
                <p14:modId xmlns:p14="http://schemas.microsoft.com/office/powerpoint/2010/main" val="3857986728"/>
              </p:ext>
            </p:extLst>
          </p:nvPr>
        </p:nvGraphicFramePr>
        <p:xfrm>
          <a:off x="428166" y="34290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Tính</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6" name="Rectangle 55"/>
          <p:cNvSpPr/>
          <p:nvPr/>
        </p:nvSpPr>
        <p:spPr>
          <a:xfrm>
            <a:off x="450387" y="34290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50377" y="4270358"/>
            <a:ext cx="11274513" cy="1060483"/>
            <a:chOff x="550377" y="4270358"/>
            <a:chExt cx="11274513" cy="1060483"/>
          </a:xfrm>
        </p:grpSpPr>
        <p:sp>
          <p:nvSpPr>
            <p:cNvPr id="15" name="Rounded Rectangle 14"/>
            <p:cNvSpPr/>
            <p:nvPr/>
          </p:nvSpPr>
          <p:spPr>
            <a:xfrm>
              <a:off x="2763835"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6" name="Rounded Rectangle 15"/>
            <p:cNvSpPr/>
            <p:nvPr/>
          </p:nvSpPr>
          <p:spPr>
            <a:xfrm>
              <a:off x="3505197"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7" name="Rounded Rectangle 16"/>
            <p:cNvSpPr/>
            <p:nvPr/>
          </p:nvSpPr>
          <p:spPr>
            <a:xfrm>
              <a:off x="4287835"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5010147" y="44196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3" name="Rounded Rectangle 22"/>
            <p:cNvSpPr/>
            <p:nvPr/>
          </p:nvSpPr>
          <p:spPr>
            <a:xfrm>
              <a:off x="5583235" y="44196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cos</a:t>
              </a:r>
              <a:endParaRPr lang="en-US" sz="1200" b="1">
                <a:solidFill>
                  <a:schemeClr val="tx1"/>
                </a:solidFill>
              </a:endParaRPr>
            </a:p>
          </p:txBody>
        </p:sp>
        <p:sp>
          <p:nvSpPr>
            <p:cNvPr id="24" name="Rounded Rectangle 23"/>
            <p:cNvSpPr/>
            <p:nvPr/>
          </p:nvSpPr>
          <p:spPr>
            <a:xfrm>
              <a:off x="6268623" y="44196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26" name="Rounded Rectangle 25"/>
            <p:cNvSpPr/>
            <p:nvPr/>
          </p:nvSpPr>
          <p:spPr>
            <a:xfrm>
              <a:off x="6894512" y="44196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mc:AlternateContent xmlns:mc="http://schemas.openxmlformats.org/markup-compatibility/2006" xmlns:a14="http://schemas.microsoft.com/office/drawing/2010/main">
          <mc:Choice Requires="a14">
            <p:sp>
              <p:nvSpPr>
                <p:cNvPr id="27" name="Rounded Rectangle 26"/>
                <p:cNvSpPr/>
                <p:nvPr/>
              </p:nvSpPr>
              <p:spPr>
                <a:xfrm>
                  <a:off x="5061063"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𝝅</m:t>
                        </m:r>
                      </m:oMath>
                    </m:oMathPara>
                  </a14:m>
                  <a:endParaRPr lang="en-US" sz="12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5061063" y="48768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8" name="Rounded Rectangle 27"/>
            <p:cNvSpPr/>
            <p:nvPr/>
          </p:nvSpPr>
          <p:spPr>
            <a:xfrm>
              <a:off x="4299063" y="48768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9" name="Rounded Rectangle 28"/>
                <p:cNvSpPr/>
                <p:nvPr/>
              </p:nvSpPr>
              <p:spPr>
                <a:xfrm>
                  <a:off x="5697650"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5697650" y="4876800"/>
                  <a:ext cx="533812" cy="381000"/>
                </a:xfrm>
                <a:prstGeom prst="roundRect">
                  <a:avLst/>
                </a:prstGeom>
                <a:blipFill rotWithShape="1">
                  <a:blip r:embed="rId8"/>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35" name="Straight Connector 34"/>
            <p:cNvCxnSpPr/>
            <p:nvPr/>
          </p:nvCxnSpPr>
          <p:spPr>
            <a:xfrm>
              <a:off x="5784963" y="4876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332649" y="48768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7</a:t>
              </a:r>
              <a:endParaRPr lang="en-US" b="1">
                <a:solidFill>
                  <a:schemeClr val="tx1"/>
                </a:solidFill>
                <a:latin typeface="Arial" pitchFamily="34" charset="0"/>
                <a:cs typeface="Arial" pitchFamily="34" charset="0"/>
              </a:endParaRPr>
            </a:p>
          </p:txBody>
        </p:sp>
        <p:sp>
          <p:nvSpPr>
            <p:cNvPr id="37" name="Rounded Rectangle 36"/>
            <p:cNvSpPr/>
            <p:nvPr/>
          </p:nvSpPr>
          <p:spPr>
            <a:xfrm>
              <a:off x="6888220"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38" name="Rounded Rectangle 37"/>
                <p:cNvSpPr/>
                <p:nvPr/>
              </p:nvSpPr>
              <p:spPr>
                <a:xfrm>
                  <a:off x="7564023"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7564023" y="4876800"/>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5" name="Straight Connector 54"/>
            <p:cNvCxnSpPr/>
            <p:nvPr/>
          </p:nvCxnSpPr>
          <p:spPr>
            <a:xfrm>
              <a:off x="5802631" y="50958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550377" y="4270358"/>
                  <a:ext cx="1905000" cy="106048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a:cs typeface="Arial" pitchFamily="34" charset="0"/>
                          </a:rPr>
                          <m:t>𝒄𝒐𝒔</m:t>
                        </m:r>
                        <m:d>
                          <m:dPr>
                            <m:ctrlPr>
                              <a:rPr lang="en-US" sz="2800" b="1" i="1">
                                <a:solidFill>
                                  <a:srgbClr val="C00000"/>
                                </a:solidFill>
                                <a:latin typeface="Cambria Math"/>
                                <a:cs typeface="Arial" pitchFamily="34" charset="0"/>
                              </a:rPr>
                            </m:ctrlPr>
                          </m:dPr>
                          <m:e>
                            <m:f>
                              <m:fPr>
                                <m:ctrlPr>
                                  <a:rPr lang="en-US" sz="2800" b="1" i="1">
                                    <a:solidFill>
                                      <a:srgbClr val="C00000"/>
                                    </a:solidFill>
                                    <a:latin typeface="Cambria Math"/>
                                    <a:cs typeface="Arial" pitchFamily="34" charset="0"/>
                                  </a:rPr>
                                </m:ctrlPr>
                              </m:fPr>
                              <m:num>
                                <m:r>
                                  <a:rPr lang="en-US" sz="2800" b="1" i="1">
                                    <a:solidFill>
                                      <a:srgbClr val="C00000"/>
                                    </a:solidFill>
                                    <a:latin typeface="Cambria Math"/>
                                    <a:cs typeface="Arial" pitchFamily="34" charset="0"/>
                                  </a:rPr>
                                  <m:t>𝟑</m:t>
                                </m:r>
                                <m:r>
                                  <a:rPr lang="en-US" sz="2800" b="1" i="1">
                                    <a:solidFill>
                                      <a:srgbClr val="C00000"/>
                                    </a:solidFill>
                                    <a:latin typeface="Cambria Math"/>
                                    <a:ea typeface="Cambria Math"/>
                                    <a:cs typeface="Arial" pitchFamily="34" charset="0"/>
                                  </a:rPr>
                                  <m:t>𝝅</m:t>
                                </m:r>
                              </m:num>
                              <m:den>
                                <m:r>
                                  <a:rPr lang="en-US" sz="2800" b="1" i="1">
                                    <a:solidFill>
                                      <a:srgbClr val="C00000"/>
                                    </a:solidFill>
                                    <a:latin typeface="Cambria Math"/>
                                    <a:cs typeface="Arial" pitchFamily="34" charset="0"/>
                                  </a:rPr>
                                  <m:t>𝟕</m:t>
                                </m:r>
                              </m:den>
                            </m:f>
                          </m:e>
                        </m:d>
                      </m:oMath>
                    </m:oMathPara>
                  </a14:m>
                  <a:endParaRPr lang="en-US" sz="2800" b="1">
                    <a:solidFill>
                      <a:srgbClr val="C00000"/>
                    </a:solidFill>
                    <a:latin typeface="Arial" pitchFamily="34" charset="0"/>
                    <a:cs typeface="Arial"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50377" y="4270358"/>
                  <a:ext cx="1905000" cy="1060483"/>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228012" y="4667190"/>
                  <a:ext cx="206461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a:latin typeface="Arial" pitchFamily="34" charset="0"/>
                            <a:cs typeface="Arial" pitchFamily="34" charset="0"/>
                          </a:rPr>
                          <m:t>0,222520934</m:t>
                        </m:r>
                      </m:oMath>
                    </m:oMathPara>
                  </a14:m>
                  <a:endParaRPr lang="en-US" sz="2300" b="1">
                    <a:solidFill>
                      <a:srgbClr val="C00000"/>
                    </a:solidFill>
                    <a:latin typeface="Arial" pitchFamily="34" charset="0"/>
                    <a:cs typeface="Arial"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228012" y="4667190"/>
                  <a:ext cx="2064617" cy="400110"/>
                </a:xfrm>
                <a:prstGeom prst="rect">
                  <a:avLst/>
                </a:prstGeom>
                <a:blipFill rotWithShape="1">
                  <a:blip r:embed="rId11"/>
                  <a:stretch>
                    <a:fillRect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96090" y="4593811"/>
                  <a:ext cx="1828800" cy="4924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600" b="1" smtClean="0">
                            <a:solidFill>
                              <a:srgbClr val="C00000"/>
                            </a:solidFill>
                            <a:latin typeface="Arial" pitchFamily="34" charset="0"/>
                            <a:cs typeface="Arial" pitchFamily="34" charset="0"/>
                          </a:rPr>
                          <m:t>0,2225</m:t>
                        </m:r>
                      </m:oMath>
                    </m:oMathPara>
                  </a14:m>
                  <a:endParaRPr lang="en-US" sz="2600" b="1">
                    <a:solidFill>
                      <a:srgbClr val="C00000"/>
                    </a:solidFill>
                    <a:latin typeface="Arial" pitchFamily="34" charset="0"/>
                    <a:cs typeface="Arial" pitchFamily="34"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9996090" y="4593811"/>
                  <a:ext cx="1828800" cy="492443"/>
                </a:xfrm>
                <a:prstGeom prst="rect">
                  <a:avLst/>
                </a:prstGeom>
                <a:blipFill rotWithShape="1">
                  <a:blip r:embed="rId12"/>
                  <a:stretch>
                    <a:fillRect/>
                  </a:stretch>
                </a:blipFill>
              </p:spPr>
              <p:txBody>
                <a:bodyPr/>
                <a:lstStyle/>
                <a:p>
                  <a:r>
                    <a:rPr lang="en-US">
                      <a:noFill/>
                    </a:rPr>
                    <a:t> </a:t>
                  </a:r>
                </a:p>
              </p:txBody>
            </p:sp>
          </mc:Fallback>
        </mc:AlternateContent>
      </p:grpSp>
      <p:grpSp>
        <p:nvGrpSpPr>
          <p:cNvPr id="4" name="Group 3"/>
          <p:cNvGrpSpPr/>
          <p:nvPr/>
        </p:nvGrpSpPr>
        <p:grpSpPr>
          <a:xfrm>
            <a:off x="524594" y="5591175"/>
            <a:ext cx="11361018" cy="857250"/>
            <a:chOff x="524594" y="5591175"/>
            <a:chExt cx="11361018" cy="857250"/>
          </a:xfrm>
        </p:grpSpPr>
        <p:sp>
          <p:nvSpPr>
            <p:cNvPr id="39" name="Rounded Rectangle 38"/>
            <p:cNvSpPr/>
            <p:nvPr/>
          </p:nvSpPr>
          <p:spPr>
            <a:xfrm>
              <a:off x="2763835"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0" name="Rounded Rectangle 39"/>
            <p:cNvSpPr/>
            <p:nvPr/>
          </p:nvSpPr>
          <p:spPr>
            <a:xfrm>
              <a:off x="3528269"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1" name="Rounded Rectangle 40"/>
            <p:cNvSpPr/>
            <p:nvPr/>
          </p:nvSpPr>
          <p:spPr>
            <a:xfrm>
              <a:off x="4292703"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2" name="Rounded Rectangle 41"/>
            <p:cNvSpPr/>
            <p:nvPr/>
          </p:nvSpPr>
          <p:spPr>
            <a:xfrm>
              <a:off x="5057137" y="55911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43" name="Rounded Rectangle 42"/>
            <p:cNvSpPr/>
            <p:nvPr/>
          </p:nvSpPr>
          <p:spPr>
            <a:xfrm>
              <a:off x="5632659" y="55911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tan</a:t>
              </a:r>
              <a:endParaRPr lang="en-US" sz="1200" b="1">
                <a:solidFill>
                  <a:schemeClr val="tx1"/>
                </a:solidFill>
              </a:endParaRPr>
            </a:p>
          </p:txBody>
        </p:sp>
        <p:sp>
          <p:nvSpPr>
            <p:cNvPr id="44" name="Rounded Rectangle 43"/>
            <p:cNvSpPr/>
            <p:nvPr/>
          </p:nvSpPr>
          <p:spPr>
            <a:xfrm>
              <a:off x="6929354"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45" name="Rounded Rectangle 44"/>
            <p:cNvSpPr/>
            <p:nvPr/>
          </p:nvSpPr>
          <p:spPr>
            <a:xfrm>
              <a:off x="7541800"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7</a:t>
              </a:r>
              <a:endParaRPr lang="en-US" sz="1200" b="1">
                <a:solidFill>
                  <a:schemeClr val="tx1"/>
                </a:solidFill>
              </a:endParaRPr>
            </a:p>
          </p:txBody>
        </p:sp>
        <p:sp>
          <p:nvSpPr>
            <p:cNvPr id="46" name="Rounded Rectangle 45"/>
            <p:cNvSpPr/>
            <p:nvPr/>
          </p:nvSpPr>
          <p:spPr>
            <a:xfrm>
              <a:off x="2915823" y="60674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47" name="Rounded Rectangle 46"/>
            <p:cNvSpPr/>
            <p:nvPr/>
          </p:nvSpPr>
          <p:spPr>
            <a:xfrm>
              <a:off x="4314862"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5</a:t>
              </a:r>
              <a:endParaRPr lang="en-US" sz="1200" b="1">
                <a:solidFill>
                  <a:schemeClr val="tx1"/>
                </a:solidFill>
                <a:latin typeface="Arial" pitchFamily="34" charset="0"/>
                <a:cs typeface="Arial" pitchFamily="34" charset="0"/>
              </a:endParaRPr>
            </a:p>
          </p:txBody>
        </p:sp>
        <p:sp>
          <p:nvSpPr>
            <p:cNvPr id="48" name="Rounded Rectangle 47"/>
            <p:cNvSpPr/>
            <p:nvPr/>
          </p:nvSpPr>
          <p:spPr>
            <a:xfrm>
              <a:off x="3525835" y="60483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2</a:t>
              </a:r>
              <a:endParaRPr lang="en-US" sz="2000" b="1">
                <a:solidFill>
                  <a:schemeClr val="tx1"/>
                </a:solidFill>
                <a:latin typeface="Arial" pitchFamily="34" charset="0"/>
                <a:ea typeface="Cambria Math"/>
                <a:cs typeface="Arial" pitchFamily="34" charset="0"/>
              </a:endParaRPr>
            </a:p>
          </p:txBody>
        </p:sp>
        <mc:AlternateContent xmlns:mc="http://schemas.openxmlformats.org/markup-compatibility/2006" xmlns:a14="http://schemas.microsoft.com/office/drawing/2010/main">
          <mc:Choice Requires="a14">
            <p:sp>
              <p:nvSpPr>
                <p:cNvPr id="49" name="Rounded Rectangle 48"/>
                <p:cNvSpPr/>
                <p:nvPr/>
              </p:nvSpPr>
              <p:spPr>
                <a:xfrm>
                  <a:off x="4951901"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49" name="Rounded Rectangle 48"/>
                <p:cNvSpPr>
                  <a:spLocks noRot="1" noChangeAspect="1" noMove="1" noResize="1" noEditPoints="1" noAdjustHandles="1" noChangeArrowheads="1" noChangeShapeType="1" noTextEdit="1"/>
                </p:cNvSpPr>
                <p:nvPr/>
              </p:nvSpPr>
              <p:spPr>
                <a:xfrm>
                  <a:off x="4951901" y="6048375"/>
                  <a:ext cx="533812" cy="381000"/>
                </a:xfrm>
                <a:prstGeom prst="roundRect">
                  <a:avLst/>
                </a:prstGeom>
                <a:blipFill rotWithShape="1">
                  <a:blip r:embed="rId13"/>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0" name="Straight Connector 49"/>
            <p:cNvCxnSpPr/>
            <p:nvPr/>
          </p:nvCxnSpPr>
          <p:spPr>
            <a:xfrm>
              <a:off x="5011735" y="60483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p:cNvSpPr/>
                <p:nvPr/>
              </p:nvSpPr>
              <p:spPr>
                <a:xfrm>
                  <a:off x="5637212"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53" name="Rounded Rectangle 52"/>
                <p:cNvSpPr>
                  <a:spLocks noRot="1" noChangeAspect="1" noMove="1" noResize="1" noEditPoints="1" noAdjustHandles="1" noChangeArrowheads="1" noChangeShapeType="1" noTextEdit="1"/>
                </p:cNvSpPr>
                <p:nvPr/>
              </p:nvSpPr>
              <p:spPr>
                <a:xfrm>
                  <a:off x="5637212" y="6048375"/>
                  <a:ext cx="533812" cy="381000"/>
                </a:xfrm>
                <a:prstGeom prst="roundRect">
                  <a:avLst/>
                </a:prstGeom>
                <a:blipFill rotWithShape="1">
                  <a:blip r:embed="rId14"/>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0" name="Rounded Rectangle 89"/>
            <p:cNvSpPr/>
            <p:nvPr/>
          </p:nvSpPr>
          <p:spPr>
            <a:xfrm>
              <a:off x="6305250"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59" name="TextBox 58"/>
                <p:cNvSpPr txBox="1"/>
                <p:nvPr/>
              </p:nvSpPr>
              <p:spPr>
                <a:xfrm>
                  <a:off x="524594" y="5768625"/>
                  <a:ext cx="2064617" cy="4542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300" b="1" smtClean="0">
                            <a:solidFill>
                              <a:srgbClr val="C00000"/>
                            </a:solidFill>
                            <a:latin typeface="Arial" pitchFamily="34" charset="0"/>
                            <a:cs typeface="Arial" pitchFamily="34" charset="0"/>
                          </a:rPr>
                          <m:t>tan</m:t>
                        </m:r>
                        <m:r>
                          <m:rPr>
                            <m:nor/>
                          </m:rPr>
                          <a:rPr lang="en-US" sz="2300" b="1" smtClean="0">
                            <a:solidFill>
                              <a:srgbClr val="C00000"/>
                            </a:solidFill>
                            <a:latin typeface="Arial" pitchFamily="34" charset="0"/>
                            <a:cs typeface="Arial" pitchFamily="34" charset="0"/>
                          </a:rPr>
                          <m:t> </m:t>
                        </m:r>
                        <m:r>
                          <a:rPr lang="en-US" sz="2300" b="1" i="1">
                            <a:solidFill>
                              <a:srgbClr val="C00000"/>
                            </a:solidFill>
                            <a:latin typeface="Cambria Math"/>
                            <a:cs typeface="Arial" pitchFamily="34" charset="0"/>
                          </a:rPr>
                          <m:t>−</m:t>
                        </m:r>
                        <m:sSup>
                          <m:sSupPr>
                            <m:ctrlPr>
                              <a:rPr lang="en-US" sz="2300" b="1" i="1">
                                <a:solidFill>
                                  <a:srgbClr val="C00000"/>
                                </a:solidFill>
                                <a:latin typeface="Cambria Math"/>
                                <a:cs typeface="Arial" pitchFamily="34" charset="0"/>
                              </a:rPr>
                            </m:ctrlPr>
                          </m:sSupPr>
                          <m:e>
                            <m:r>
                              <a:rPr lang="en-US" sz="2300" b="1" i="1">
                                <a:solidFill>
                                  <a:srgbClr val="C00000"/>
                                </a:solidFill>
                                <a:latin typeface="Cambria Math"/>
                                <a:cs typeface="Arial" pitchFamily="34" charset="0"/>
                              </a:rPr>
                              <m:t>𝟑𝟕</m:t>
                            </m:r>
                          </m:e>
                          <m:sup>
                            <m:r>
                              <a:rPr lang="en-US" sz="2300" b="1" i="1">
                                <a:solidFill>
                                  <a:srgbClr val="C00000"/>
                                </a:solidFill>
                                <a:latin typeface="Cambria Math"/>
                                <a:cs typeface="Arial" pitchFamily="34" charset="0"/>
                              </a:rPr>
                              <m:t>𝟎</m:t>
                            </m:r>
                          </m:sup>
                        </m:sSup>
                        <m:r>
                          <a:rPr lang="en-US" sz="2300" b="1" i="1">
                            <a:solidFill>
                              <a:srgbClr val="C00000"/>
                            </a:solidFill>
                            <a:latin typeface="Cambria Math"/>
                            <a:cs typeface="Arial" pitchFamily="34" charset="0"/>
                          </a:rPr>
                          <m:t>𝟐</m:t>
                        </m:r>
                        <m:sSup>
                          <m:sSupPr>
                            <m:ctrlPr>
                              <a:rPr lang="en-US" sz="2300" b="1" i="1">
                                <a:solidFill>
                                  <a:srgbClr val="C00000"/>
                                </a:solidFill>
                                <a:latin typeface="Cambria Math"/>
                                <a:cs typeface="Arial" pitchFamily="34" charset="0"/>
                              </a:rPr>
                            </m:ctrlPr>
                          </m:sSupPr>
                          <m:e>
                            <m:r>
                              <a:rPr lang="en-US" sz="2300" b="1" i="1">
                                <a:solidFill>
                                  <a:srgbClr val="C00000"/>
                                </a:solidFill>
                                <a:latin typeface="Cambria Math"/>
                                <a:cs typeface="Arial" pitchFamily="34" charset="0"/>
                              </a:rPr>
                              <m:t>𝟓</m:t>
                            </m:r>
                          </m:e>
                          <m:sup>
                            <m:r>
                              <a:rPr lang="en-US" sz="2300" b="1" i="1">
                                <a:solidFill>
                                  <a:srgbClr val="C00000"/>
                                </a:solidFill>
                                <a:latin typeface="Cambria Math"/>
                                <a:cs typeface="Arial" pitchFamily="34" charset="0"/>
                              </a:rPr>
                              <m:t>′</m:t>
                            </m:r>
                          </m:sup>
                        </m:sSup>
                      </m:oMath>
                    </m:oMathPara>
                  </a14:m>
                  <a:endParaRPr lang="en-US" sz="2300" b="1">
                    <a:solidFill>
                      <a:srgbClr val="C00000"/>
                    </a:solidFill>
                    <a:latin typeface="Arial" pitchFamily="34" charset="0"/>
                    <a:cs typeface="Arial"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24594" y="5768625"/>
                  <a:ext cx="2064617" cy="454292"/>
                </a:xfrm>
                <a:prstGeom prst="rect">
                  <a:avLst/>
                </a:prstGeom>
                <a:blipFill rotWithShape="1">
                  <a:blip r:embed="rId15"/>
                  <a:stretch>
                    <a:fillRect l="-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228012" y="5768625"/>
                  <a:ext cx="206461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a:latin typeface="Arial" pitchFamily="34" charset="0"/>
                            <a:cs typeface="Arial" pitchFamily="34" charset="0"/>
                          </a:rPr>
                          <m:t>– 0,76501876</m:t>
                        </m:r>
                      </m:oMath>
                    </m:oMathPara>
                  </a14:m>
                  <a:endParaRPr lang="en-US" sz="2300" b="1">
                    <a:solidFill>
                      <a:srgbClr val="C00000"/>
                    </a:solidFill>
                    <a:latin typeface="Arial" pitchFamily="34" charset="0"/>
                    <a:cs typeface="Arial" pitchFamily="34"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8228012" y="5768625"/>
                  <a:ext cx="2064617" cy="400110"/>
                </a:xfrm>
                <a:prstGeom prst="rect">
                  <a:avLst/>
                </a:prstGeom>
                <a:blipFill rotWithShape="1">
                  <a:blip r:embed="rId16"/>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0056812" y="5717761"/>
                  <a:ext cx="1828800" cy="4924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600" b="1" smtClean="0">
                            <a:solidFill>
                              <a:srgbClr val="C00000"/>
                            </a:solidFill>
                            <a:latin typeface="Arial" pitchFamily="34" charset="0"/>
                            <a:cs typeface="Arial" pitchFamily="34" charset="0"/>
                          </a:rPr>
                          <m:t>– 0,7650</m:t>
                        </m:r>
                      </m:oMath>
                    </m:oMathPara>
                  </a14:m>
                  <a:endParaRPr lang="en-US" sz="2600" b="1">
                    <a:solidFill>
                      <a:srgbClr val="C00000"/>
                    </a:solidFill>
                    <a:latin typeface="Arial" pitchFamily="34" charset="0"/>
                    <a:cs typeface="Arial"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0056812" y="5717761"/>
                  <a:ext cx="1828800" cy="492443"/>
                </a:xfrm>
                <a:prstGeom prst="rect">
                  <a:avLst/>
                </a:prstGeom>
                <a:blipFill rotWithShape="1">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887112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995" y="292737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1" name="Table 50"/>
          <p:cNvGraphicFramePr>
            <a:graphicFrameLocks noGrp="1"/>
          </p:cNvGraphicFramePr>
          <p:nvPr>
            <p:extLst>
              <p:ext uri="{D42A27DB-BD31-4B8C-83A1-F6EECF244321}">
                <p14:modId xmlns:p14="http://schemas.microsoft.com/office/powerpoint/2010/main" val="3669513964"/>
              </p:ext>
            </p:extLst>
          </p:nvPr>
        </p:nvGraphicFramePr>
        <p:xfrm>
          <a:off x="504364" y="3429000"/>
          <a:ext cx="11305048" cy="3200400"/>
        </p:xfrm>
        <a:graphic>
          <a:graphicData uri="http://schemas.openxmlformats.org/drawingml/2006/table">
            <a:tbl>
              <a:tblPr firstRow="1" bandRow="1">
                <a:tableStyleId>{5C22544A-7EE6-4342-B048-85BDC9FD1C3A}</a:tableStyleId>
              </a:tblPr>
              <a:tblGrid>
                <a:gridCol w="1856248"/>
                <a:gridCol w="6096000"/>
                <a:gridCol w="1752598"/>
                <a:gridCol w="1600202"/>
              </a:tblGrid>
              <a:tr h="533400">
                <a:tc>
                  <a:txBody>
                    <a:bodyPr/>
                    <a:lstStyle/>
                    <a:p>
                      <a:pPr algn="ctr"/>
                      <a:r>
                        <a:rPr lang="en-US" b="1" smtClean="0">
                          <a:solidFill>
                            <a:schemeClr val="tx1"/>
                          </a:solidFill>
                          <a:latin typeface="Arial" pitchFamily="34" charset="0"/>
                          <a:cs typeface="Arial" pitchFamily="34" charset="0"/>
                        </a:rPr>
                        <a:t>Đổi</a:t>
                      </a:r>
                      <a:r>
                        <a:rPr lang="en-US" b="1" baseline="0" smtClean="0">
                          <a:solidFill>
                            <a:schemeClr val="tx1"/>
                          </a:solidFill>
                          <a:latin typeface="Arial" pitchFamily="34" charset="0"/>
                          <a:cs typeface="Arial" pitchFamily="34" charset="0"/>
                        </a:rPr>
                        <a:t> số đo</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000" b="1" smtClean="0">
                          <a:solidFill>
                            <a:schemeClr val="tx1"/>
                          </a:solidFill>
                          <a:latin typeface="Arial" pitchFamily="34" charset="0"/>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400" b="1" smtClean="0">
                          <a:solidFill>
                            <a:schemeClr val="accent2">
                              <a:lumMod val="75000"/>
                            </a:schemeClr>
                          </a:solidFill>
                          <a:latin typeface="Arial" pitchFamily="34" charset="0"/>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9" name="Rectangle 78"/>
          <p:cNvSpPr/>
          <p:nvPr/>
        </p:nvSpPr>
        <p:spPr>
          <a:xfrm>
            <a:off x="504362" y="3429000"/>
            <a:ext cx="11305047" cy="3200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227012" y="718398"/>
            <a:ext cx="11597878" cy="2101002"/>
            <a:chOff x="227012" y="718398"/>
            <a:chExt cx="11597878" cy="2101002"/>
          </a:xfrm>
        </p:grpSpPr>
        <p:sp>
          <p:nvSpPr>
            <p:cNvPr id="50" name="Rounded Rectangle 49"/>
            <p:cNvSpPr/>
            <p:nvPr/>
          </p:nvSpPr>
          <p:spPr>
            <a:xfrm>
              <a:off x="1979612" y="735635"/>
              <a:ext cx="9845278" cy="2083765"/>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74295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p:cNvSpPr/>
            <p:nvPr/>
          </p:nvSpPr>
          <p:spPr>
            <a:xfrm>
              <a:off x="789634" y="127886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5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1579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6" name="TextBox 55"/>
                <p:cNvSpPr txBox="1"/>
                <p:nvPr/>
              </p:nvSpPr>
              <p:spPr>
                <a:xfrm>
                  <a:off x="2429595" y="718398"/>
                  <a:ext cx="9220201" cy="210100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a:t>
                  </a:r>
                  <a:br>
                    <a:rPr lang="en-US" sz="2600" b="1" smtClean="0">
                      <a:latin typeface="Arial" pitchFamily="34" charset="0"/>
                      <a:cs typeface="Arial" pitchFamily="34" charset="0"/>
                    </a:rPr>
                  </a:br>
                  <a:r>
                    <a:rPr lang="en-US" sz="2600" b="1" smtClean="0">
                      <a:latin typeface="Arial" pitchFamily="34" charset="0"/>
                      <a:cs typeface="Arial" pitchFamily="34" charset="0"/>
                    </a:rPr>
                    <a:t>    a. Tính </a:t>
                  </a:r>
                  <a14:m>
                    <m:oMath xmlns:m="http://schemas.openxmlformats.org/officeDocument/2006/math">
                      <m:r>
                        <a:rPr lang="en-US" sz="2600" b="1" i="1" smtClean="0">
                          <a:latin typeface="Cambria Math"/>
                          <a:cs typeface="Arial" pitchFamily="34" charset="0"/>
                        </a:rPr>
                        <m:t>𝒄𝒐𝒔</m:t>
                      </m:r>
                      <m:f>
                        <m:fPr>
                          <m:ctrlPr>
                            <a:rPr lang="en-US" sz="2600" b="1" i="1" smtClean="0">
                              <a:latin typeface="Cambria Math"/>
                              <a:cs typeface="Arial" pitchFamily="34" charset="0"/>
                            </a:rPr>
                          </m:ctrlPr>
                        </m:fPr>
                        <m:num>
                          <m:r>
                            <a:rPr lang="en-US" sz="2600" b="1" i="1" smtClean="0">
                              <a:latin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𝟕</m:t>
                          </m:r>
                        </m:den>
                      </m:f>
                      <m:r>
                        <a:rPr lang="en-US" sz="2600" b="1" i="1" smtClean="0">
                          <a:latin typeface="Cambria Math"/>
                          <a:cs typeface="Arial" pitchFamily="34" charset="0"/>
                        </a:rPr>
                        <m:t>  ;  </m:t>
                      </m:r>
                      <m:r>
                        <a:rPr lang="en-US" sz="2600" b="1" i="1" smtClean="0">
                          <a:latin typeface="Cambria Math"/>
                          <a:cs typeface="Arial" pitchFamily="34" charset="0"/>
                        </a:rPr>
                        <m:t>𝒕𝒂𝒏</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𝟑𝟕</m:t>
                          </m:r>
                        </m:e>
                        <m:sup>
                          <m:r>
                            <a:rPr lang="en-US" sz="2600" b="1" i="1" smtClean="0">
                              <a:latin typeface="Cambria Math"/>
                              <a:cs typeface="Arial" pitchFamily="34" charset="0"/>
                            </a:rPr>
                            <m:t>𝟎</m:t>
                          </m:r>
                        </m:sup>
                      </m:sSup>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𝟓</m:t>
                          </m:r>
                        </m:e>
                        <m:sup>
                          <m:r>
                            <a:rPr lang="en-US" sz="2600" b="1" i="1" smtClean="0">
                              <a:latin typeface="Cambria Math"/>
                              <a:cs typeface="Arial" pitchFamily="34" charset="0"/>
                            </a:rPr>
                            <m:t>′</m:t>
                          </m:r>
                        </m:sup>
                      </m:sSup>
                      <m:r>
                        <a:rPr lang="en-US" sz="2600" b="1" i="1" smtClean="0">
                          <a:latin typeface="Cambria Math"/>
                          <a:cs typeface="Arial" pitchFamily="34" charset="0"/>
                        </a:rPr>
                        <m:t>)</m:t>
                      </m:r>
                    </m:oMath>
                  </a14:m>
                  <a:r>
                    <a:rPr lang="en-US" sz="2600" b="1" smtClean="0">
                      <a:latin typeface="Arial" pitchFamily="34" charset="0"/>
                      <a:cs typeface="Arial" pitchFamily="34" charset="0"/>
                    </a:rPr>
                    <a:t> </a:t>
                  </a:r>
                </a:p>
                <a:p>
                  <a:r>
                    <a:rPr lang="en-US" sz="2600" b="1" smtClean="0">
                      <a:latin typeface="Arial" pitchFamily="34" charset="0"/>
                      <a:cs typeface="Arial" pitchFamily="34" charset="0"/>
                    </a:rPr>
                    <a:t>    b. Đổi 179</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23’30” sang radian</a:t>
                  </a:r>
                </a:p>
                <a:p>
                  <a:r>
                    <a:rPr lang="en-US" sz="2600" b="1" smtClean="0">
                      <a:latin typeface="Arial" pitchFamily="34" charset="0"/>
                      <a:cs typeface="Arial" pitchFamily="34" charset="0"/>
                    </a:rPr>
                    <a:t>    c.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𝟕</m:t>
                          </m:r>
                        </m:num>
                        <m:den>
                          <m:r>
                            <a:rPr lang="en-US" sz="2600" b="1" i="1" smtClean="0">
                              <a:latin typeface="Cambria Math"/>
                              <a:cs typeface="Arial" pitchFamily="34" charset="0"/>
                            </a:rPr>
                            <m:t>𝟗</m:t>
                          </m:r>
                        </m:den>
                      </m:f>
                      <m:r>
                        <a:rPr lang="en-US" sz="2600" b="1" i="1" smtClean="0">
                          <a:latin typeface="Cambria Math"/>
                          <a:cs typeface="Arial" pitchFamily="34" charset="0"/>
                        </a:rPr>
                        <m:t> (</m:t>
                      </m:r>
                      <m:r>
                        <a:rPr lang="en-US" sz="2600" b="1" i="1" smtClean="0">
                          <a:latin typeface="Cambria Math"/>
                          <a:cs typeface="Arial" pitchFamily="34" charset="0"/>
                        </a:rPr>
                        <m:t>𝒓𝒂𝒅</m:t>
                      </m:r>
                      <m:r>
                        <a:rPr lang="en-US" sz="2600" b="1" i="1" smtClean="0">
                          <a:latin typeface="Cambria Math"/>
                          <a:cs typeface="Arial" pitchFamily="34" charset="0"/>
                        </a:rPr>
                        <m:t>)</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429595" y="718398"/>
                  <a:ext cx="9220201" cy="2101002"/>
                </a:xfrm>
                <a:prstGeom prst="rect">
                  <a:avLst/>
                </a:prstGeom>
                <a:blipFill rotWithShape="1">
                  <a:blip r:embed="rId6"/>
                  <a:stretch>
                    <a:fillRect l="-860" t="-2029"/>
                  </a:stretch>
                </a:blipFill>
              </p:spPr>
              <p:txBody>
                <a:bodyPr/>
                <a:lstStyle/>
                <a:p>
                  <a:r>
                    <a:rPr lang="en-US">
                      <a:noFill/>
                    </a:rPr>
                    <a:t> </a:t>
                  </a:r>
                </a:p>
              </p:txBody>
            </p:sp>
          </mc:Fallback>
        </mc:AlternateContent>
      </p:grpSp>
      <p:grpSp>
        <p:nvGrpSpPr>
          <p:cNvPr id="3" name="Group 2"/>
          <p:cNvGrpSpPr/>
          <p:nvPr/>
        </p:nvGrpSpPr>
        <p:grpSpPr>
          <a:xfrm>
            <a:off x="470568" y="4410075"/>
            <a:ext cx="11411472" cy="857250"/>
            <a:chOff x="470568" y="4410075"/>
            <a:chExt cx="11411472" cy="857250"/>
          </a:xfrm>
        </p:grpSpPr>
        <p:sp>
          <p:nvSpPr>
            <p:cNvPr id="54" name="Rounded Rectangle 53"/>
            <p:cNvSpPr/>
            <p:nvPr/>
          </p:nvSpPr>
          <p:spPr>
            <a:xfrm>
              <a:off x="2446337"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7" name="Rounded Rectangle 56"/>
            <p:cNvSpPr/>
            <p:nvPr/>
          </p:nvSpPr>
          <p:spPr>
            <a:xfrm>
              <a:off x="3187699"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8" name="Rounded Rectangle 57"/>
            <p:cNvSpPr/>
            <p:nvPr/>
          </p:nvSpPr>
          <p:spPr>
            <a:xfrm>
              <a:off x="3970337"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9" name="Rounded Rectangle 58"/>
            <p:cNvSpPr/>
            <p:nvPr/>
          </p:nvSpPr>
          <p:spPr>
            <a:xfrm>
              <a:off x="4692649" y="44100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60" name="Rounded Rectangle 59"/>
            <p:cNvSpPr/>
            <p:nvPr/>
          </p:nvSpPr>
          <p:spPr>
            <a:xfrm>
              <a:off x="5265737" y="44100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2000" b="1">
                <a:solidFill>
                  <a:schemeClr val="tx1"/>
                </a:solidFill>
                <a:latin typeface="Arial" pitchFamily="34" charset="0"/>
                <a:cs typeface="Arial" pitchFamily="34" charset="0"/>
              </a:endParaRPr>
            </a:p>
          </p:txBody>
        </p:sp>
        <p:sp>
          <p:nvSpPr>
            <p:cNvPr id="61" name="Rounded Rectangle 60"/>
            <p:cNvSpPr/>
            <p:nvPr/>
          </p:nvSpPr>
          <p:spPr>
            <a:xfrm>
              <a:off x="5951125"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7</a:t>
              </a:r>
              <a:endParaRPr lang="en-US" sz="1200" b="1">
                <a:solidFill>
                  <a:schemeClr val="tx1"/>
                </a:solidFill>
                <a:latin typeface="Arial" pitchFamily="34" charset="0"/>
                <a:cs typeface="Arial" pitchFamily="34" charset="0"/>
              </a:endParaRPr>
            </a:p>
          </p:txBody>
        </p:sp>
        <p:sp>
          <p:nvSpPr>
            <p:cNvPr id="62" name="Rounded Rectangle 61"/>
            <p:cNvSpPr/>
            <p:nvPr/>
          </p:nvSpPr>
          <p:spPr>
            <a:xfrm>
              <a:off x="7246527"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t>
              </a:r>
              <a:endParaRPr lang="en-US" sz="1200" b="1">
                <a:solidFill>
                  <a:schemeClr val="tx1"/>
                </a:solidFill>
              </a:endParaRPr>
            </a:p>
          </p:txBody>
        </p:sp>
        <p:sp>
          <p:nvSpPr>
            <p:cNvPr id="63" name="Rounded Rectangle 62"/>
            <p:cNvSpPr/>
            <p:nvPr/>
          </p:nvSpPr>
          <p:spPr>
            <a:xfrm>
              <a:off x="7826166"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64" name="Rounded Rectangle 63"/>
            <p:cNvSpPr/>
            <p:nvPr/>
          </p:nvSpPr>
          <p:spPr>
            <a:xfrm>
              <a:off x="244584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p:sp>
          <p:nvSpPr>
            <p:cNvPr id="65" name="Rounded Rectangle 64"/>
            <p:cNvSpPr/>
            <p:nvPr/>
          </p:nvSpPr>
          <p:spPr>
            <a:xfrm>
              <a:off x="5500618" y="488632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66" name="Rounded Rectangle 65"/>
                <p:cNvSpPr/>
                <p:nvPr/>
              </p:nvSpPr>
              <p:spPr>
                <a:xfrm>
                  <a:off x="3056798"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66" name="Rounded Rectangle 65"/>
                <p:cNvSpPr>
                  <a:spLocks noRot="1" noChangeAspect="1" noMove="1" noResize="1" noEditPoints="1" noAdjustHandles="1" noChangeArrowheads="1" noChangeShapeType="1" noTextEdit="1"/>
                </p:cNvSpPr>
                <p:nvPr/>
              </p:nvSpPr>
              <p:spPr>
                <a:xfrm>
                  <a:off x="3056798" y="4886325"/>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7" name="Rounded Rectangle 66"/>
            <p:cNvSpPr/>
            <p:nvPr/>
          </p:nvSpPr>
          <p:spPr>
            <a:xfrm>
              <a:off x="7026504"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8" name="Rounded Rectangle 67"/>
                <p:cNvSpPr/>
                <p:nvPr/>
              </p:nvSpPr>
              <p:spPr>
                <a:xfrm>
                  <a:off x="7637462"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68" name="Rounded Rectangle 67"/>
                <p:cNvSpPr>
                  <a:spLocks noRot="1" noChangeAspect="1" noMove="1" noResize="1" noEditPoints="1" noAdjustHandles="1" noChangeArrowheads="1" noChangeShapeType="1" noTextEdit="1"/>
                </p:cNvSpPr>
                <p:nvPr/>
              </p:nvSpPr>
              <p:spPr>
                <a:xfrm>
                  <a:off x="7637462" y="4886325"/>
                  <a:ext cx="533812" cy="381000"/>
                </a:xfrm>
                <a:prstGeom prst="roundRect">
                  <a:avLst/>
                </a:prstGeom>
                <a:blipFill rotWithShape="1">
                  <a:blip r:embed="rId8"/>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80" name="Rounded Rectangle 79"/>
            <p:cNvSpPr/>
            <p:nvPr/>
          </p:nvSpPr>
          <p:spPr>
            <a:xfrm>
              <a:off x="6263561" y="488632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88" name="Rounded Rectangle 87"/>
            <p:cNvSpPr/>
            <p:nvPr/>
          </p:nvSpPr>
          <p:spPr>
            <a:xfrm>
              <a:off x="6619153"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9</a:t>
              </a:r>
              <a:endParaRPr lang="en-US" sz="1200" b="1">
                <a:solidFill>
                  <a:schemeClr val="tx1"/>
                </a:solidFill>
                <a:latin typeface="Arial" pitchFamily="34" charset="0"/>
                <a:cs typeface="Arial" pitchFamily="34" charset="0"/>
              </a:endParaRPr>
            </a:p>
          </p:txBody>
        </p:sp>
        <p:sp>
          <p:nvSpPr>
            <p:cNvPr id="89" name="Rounded Rectangle 88"/>
            <p:cNvSpPr/>
            <p:nvPr/>
          </p:nvSpPr>
          <p:spPr>
            <a:xfrm>
              <a:off x="366775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1" name="Rounded Rectangle 90"/>
                <p:cNvSpPr/>
                <p:nvPr/>
              </p:nvSpPr>
              <p:spPr>
                <a:xfrm>
                  <a:off x="488966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91" name="Rounded Rectangle 90"/>
                <p:cNvSpPr>
                  <a:spLocks noRot="1" noChangeAspect="1" noMove="1" noResize="1" noEditPoints="1" noAdjustHandles="1" noChangeArrowheads="1" noChangeShapeType="1" noTextEdit="1"/>
                </p:cNvSpPr>
                <p:nvPr/>
              </p:nvSpPr>
              <p:spPr>
                <a:xfrm>
                  <a:off x="4889663" y="4886325"/>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2" name="Rounded Rectangle 91"/>
            <p:cNvSpPr/>
            <p:nvPr/>
          </p:nvSpPr>
          <p:spPr>
            <a:xfrm>
              <a:off x="4278708"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0</a:t>
              </a:r>
              <a:endParaRPr lang="en-US" sz="20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0" name="TextBox 89"/>
                <p:cNvSpPr txBox="1"/>
                <p:nvPr/>
              </p:nvSpPr>
              <p:spPr>
                <a:xfrm>
                  <a:off x="470568" y="4600575"/>
                  <a:ext cx="2064617"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b="1" smtClean="0">
                            <a:solidFill>
                              <a:srgbClr val="C00000"/>
                            </a:solidFill>
                            <a:latin typeface="Arial" pitchFamily="34" charset="0"/>
                            <a:cs typeface="Arial" pitchFamily="34" charset="0"/>
                          </a:rPr>
                          <m:t>179</m:t>
                        </m:r>
                        <m:r>
                          <m:rPr>
                            <m:nor/>
                          </m:rPr>
                          <a:rPr lang="en-US" b="1" baseline="30000" smtClean="0">
                            <a:solidFill>
                              <a:srgbClr val="C00000"/>
                            </a:solidFill>
                            <a:latin typeface="Arial" pitchFamily="34" charset="0"/>
                            <a:cs typeface="Arial" pitchFamily="34" charset="0"/>
                          </a:rPr>
                          <m:t>0</m:t>
                        </m:r>
                        <m:r>
                          <m:rPr>
                            <m:nor/>
                          </m:rPr>
                          <a:rPr lang="en-US" b="1" smtClean="0">
                            <a:solidFill>
                              <a:srgbClr val="C00000"/>
                            </a:solidFill>
                            <a:latin typeface="Arial" pitchFamily="34" charset="0"/>
                            <a:cs typeface="Arial" pitchFamily="34" charset="0"/>
                          </a:rPr>
                          <m:t>23’30”</m:t>
                        </m:r>
                      </m:oMath>
                    </m:oMathPara>
                  </a14:m>
                  <a:endParaRPr lang="en-US" b="1">
                    <a:solidFill>
                      <a:srgbClr val="C00000"/>
                    </a:solidFill>
                    <a:latin typeface="Arial" pitchFamily="34" charset="0"/>
                    <a:cs typeface="Arial" pitchFamily="34" charset="0"/>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470568" y="4600575"/>
                  <a:ext cx="206461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8380412" y="4615963"/>
                  <a:ext cx="2064617"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a:latin typeface="Arial" pitchFamily="34" charset="0"/>
                            <a:cs typeface="Arial" pitchFamily="34" charset="0"/>
                          </a:rPr>
                          <m:t>3,130975234</m:t>
                        </m:r>
                      </m:oMath>
                    </m:oMathPara>
                  </a14:m>
                  <a:endParaRPr lang="en-US" sz="2200" b="1">
                    <a:solidFill>
                      <a:srgbClr val="C00000"/>
                    </a:solidFill>
                    <a:latin typeface="Arial" pitchFamily="34" charset="0"/>
                    <a:cs typeface="Arial" pitchFamily="34"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8380412" y="4615963"/>
                  <a:ext cx="2064617" cy="430887"/>
                </a:xfrm>
                <a:prstGeom prst="rect">
                  <a:avLst/>
                </a:prstGeom>
                <a:blipFill rotWithShape="1">
                  <a:blip r:embed="rId11"/>
                  <a:stretch>
                    <a:fillRect b="-14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10170245" y="4615963"/>
                  <a:ext cx="1711795"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smtClean="0">
                            <a:solidFill>
                              <a:srgbClr val="C00000"/>
                            </a:solidFill>
                            <a:latin typeface="Arial" pitchFamily="34" charset="0"/>
                            <a:cs typeface="Arial" pitchFamily="34" charset="0"/>
                          </a:rPr>
                          <m:t>3,1309(</m:t>
                        </m:r>
                        <m:r>
                          <m:rPr>
                            <m:nor/>
                          </m:rPr>
                          <a:rPr lang="en-US" sz="2200" b="1" smtClean="0">
                            <a:solidFill>
                              <a:srgbClr val="C00000"/>
                            </a:solidFill>
                            <a:latin typeface="Arial" pitchFamily="34" charset="0"/>
                            <a:cs typeface="Arial" pitchFamily="34" charset="0"/>
                          </a:rPr>
                          <m:t>rad</m:t>
                        </m:r>
                        <m:r>
                          <m:rPr>
                            <m:nor/>
                          </m:rPr>
                          <a:rPr lang="en-US" sz="2200" b="1" smtClean="0">
                            <a:solidFill>
                              <a:srgbClr val="C00000"/>
                            </a:solidFill>
                            <a:latin typeface="Arial" pitchFamily="34" charset="0"/>
                            <a:cs typeface="Arial" pitchFamily="34" charset="0"/>
                          </a:rPr>
                          <m:t>)</m:t>
                        </m:r>
                      </m:oMath>
                    </m:oMathPara>
                  </a14:m>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10170245" y="4615963"/>
                  <a:ext cx="1711795" cy="430887"/>
                </a:xfrm>
                <a:prstGeom prst="rect">
                  <a:avLst/>
                </a:prstGeom>
                <a:blipFill rotWithShape="1">
                  <a:blip r:embed="rId12"/>
                  <a:stretch>
                    <a:fillRect l="-3203" b="-16901"/>
                  </a:stretch>
                </a:blipFill>
              </p:spPr>
              <p:txBody>
                <a:bodyPr/>
                <a:lstStyle/>
                <a:p>
                  <a:r>
                    <a:rPr lang="en-US">
                      <a:noFill/>
                    </a:rPr>
                    <a:t> </a:t>
                  </a:r>
                </a:p>
              </p:txBody>
            </p:sp>
          </mc:Fallback>
        </mc:AlternateContent>
      </p:grpSp>
      <p:grpSp>
        <p:nvGrpSpPr>
          <p:cNvPr id="4" name="Group 3"/>
          <p:cNvGrpSpPr/>
          <p:nvPr/>
        </p:nvGrpSpPr>
        <p:grpSpPr>
          <a:xfrm>
            <a:off x="634267" y="5486400"/>
            <a:ext cx="11266823" cy="952500"/>
            <a:chOff x="634267" y="5486400"/>
            <a:chExt cx="11266823" cy="952500"/>
          </a:xfrm>
        </p:grpSpPr>
        <p:sp>
          <p:nvSpPr>
            <p:cNvPr id="69" name="Rounded Rectangle 68"/>
            <p:cNvSpPr/>
            <p:nvPr/>
          </p:nvSpPr>
          <p:spPr>
            <a:xfrm>
              <a:off x="281781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0" name="Rounded Rectangle 69"/>
            <p:cNvSpPr/>
            <p:nvPr/>
          </p:nvSpPr>
          <p:spPr>
            <a:xfrm>
              <a:off x="358248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1" name="Rounded Rectangle 70"/>
            <p:cNvSpPr/>
            <p:nvPr/>
          </p:nvSpPr>
          <p:spPr>
            <a:xfrm>
              <a:off x="434715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2" name="Rounded Rectangle 71"/>
            <p:cNvSpPr/>
            <p:nvPr/>
          </p:nvSpPr>
          <p:spPr>
            <a:xfrm>
              <a:off x="5111820" y="55911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73" name="Rounded Rectangle 72"/>
            <p:cNvSpPr/>
            <p:nvPr/>
          </p:nvSpPr>
          <p:spPr>
            <a:xfrm>
              <a:off x="5687578" y="55911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74" name="Rounded Rectangle 73"/>
            <p:cNvSpPr/>
            <p:nvPr/>
          </p:nvSpPr>
          <p:spPr>
            <a:xfrm>
              <a:off x="6373586"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7</a:t>
              </a:r>
              <a:endParaRPr lang="en-US" sz="1200" b="1">
                <a:solidFill>
                  <a:schemeClr val="tx1"/>
                </a:solidFill>
              </a:endParaRPr>
            </a:p>
          </p:txBody>
        </p:sp>
        <p:sp>
          <p:nvSpPr>
            <p:cNvPr id="75" name="Rounded Rectangle 74"/>
            <p:cNvSpPr/>
            <p:nvPr/>
          </p:nvSpPr>
          <p:spPr>
            <a:xfrm>
              <a:off x="7598948"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9</a:t>
              </a:r>
              <a:endParaRPr lang="en-US" sz="1200" b="1">
                <a:solidFill>
                  <a:schemeClr val="tx1"/>
                </a:solidFill>
              </a:endParaRPr>
            </a:p>
          </p:txBody>
        </p:sp>
        <p:sp>
          <p:nvSpPr>
            <p:cNvPr id="76" name="Rounded Rectangle 75"/>
            <p:cNvSpPr/>
            <p:nvPr/>
          </p:nvSpPr>
          <p:spPr>
            <a:xfrm>
              <a:off x="4313235" y="6048375"/>
              <a:ext cx="497054"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a:t>
              </a:r>
              <a:endParaRPr lang="en-US" sz="2000" b="1">
                <a:solidFill>
                  <a:schemeClr val="tx1"/>
                </a:solidFill>
                <a:latin typeface="Arial" pitchFamily="34" charset="0"/>
                <a:ea typeface="Cambria Math"/>
                <a:cs typeface="Arial" pitchFamily="34" charset="0"/>
              </a:endParaRPr>
            </a:p>
          </p:txBody>
        </p:sp>
        <p:cxnSp>
          <p:nvCxnSpPr>
            <p:cNvPr id="77" name="Straight Connector 76"/>
            <p:cNvCxnSpPr/>
            <p:nvPr/>
          </p:nvCxnSpPr>
          <p:spPr>
            <a:xfrm>
              <a:off x="4799010" y="60483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ounded Rectangle 77"/>
                <p:cNvSpPr/>
                <p:nvPr/>
              </p:nvSpPr>
              <p:spPr>
                <a:xfrm>
                  <a:off x="6990626"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78" name="Rounded Rectangle 77"/>
                <p:cNvSpPr>
                  <a:spLocks noRot="1" noChangeAspect="1" noMove="1" noResize="1" noEditPoints="1" noAdjustHandles="1" noChangeArrowheads="1" noChangeShapeType="1" noTextEdit="1"/>
                </p:cNvSpPr>
                <p:nvPr/>
              </p:nvSpPr>
              <p:spPr>
                <a:xfrm>
                  <a:off x="6990626" y="6057900"/>
                  <a:ext cx="533812" cy="381000"/>
                </a:xfrm>
                <a:prstGeom prst="roundRect">
                  <a:avLst/>
                </a:prstGeom>
                <a:blipFill rotWithShape="1">
                  <a:blip r:embed="rId13"/>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81" name="Group 80"/>
            <p:cNvGrpSpPr/>
            <p:nvPr/>
          </p:nvGrpSpPr>
          <p:grpSpPr>
            <a:xfrm>
              <a:off x="6986268" y="5591175"/>
              <a:ext cx="533812" cy="381000"/>
              <a:chOff x="5968625" y="6477000"/>
              <a:chExt cx="533812" cy="381000"/>
            </a:xfrm>
          </p:grpSpPr>
          <mc:AlternateContent xmlns:mc="http://schemas.openxmlformats.org/markup-compatibility/2006" xmlns:a14="http://schemas.microsoft.com/office/drawing/2010/main">
            <mc:Choice Requires="a14">
              <p:sp>
                <p:nvSpPr>
                  <p:cNvPr id="86" name="Rounded Rectangle 85"/>
                  <p:cNvSpPr/>
                  <p:nvPr/>
                </p:nvSpPr>
                <p:spPr>
                  <a:xfrm>
                    <a:off x="5968625" y="64770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52" name="Rounded Rectangle 51"/>
                  <p:cNvSpPr>
                    <a:spLocks noRot="1" noChangeAspect="1" noMove="1" noResize="1" noEditPoints="1" noAdjustHandles="1" noChangeArrowheads="1" noChangeShapeType="1" noTextEdit="1"/>
                  </p:cNvSpPr>
                  <p:nvPr/>
                </p:nvSpPr>
                <p:spPr>
                  <a:xfrm>
                    <a:off x="5968625" y="6477000"/>
                    <a:ext cx="533812" cy="381000"/>
                  </a:xfrm>
                  <a:prstGeom prst="roundRect">
                    <a:avLst/>
                  </a:prstGeom>
                  <a:blipFill rotWithShape="1">
                    <a:blip r:embed="rId14"/>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7" name="Straight Connector 86"/>
              <p:cNvCxnSpPr/>
              <p:nvPr/>
            </p:nvCxnSpPr>
            <p:spPr>
              <a:xfrm>
                <a:off x="6076894" y="66960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Rounded Rectangle 81"/>
            <p:cNvSpPr/>
            <p:nvPr/>
          </p:nvSpPr>
          <p:spPr>
            <a:xfrm>
              <a:off x="4877788" y="60579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p:sp>
          <p:nvSpPr>
            <p:cNvPr id="83" name="Rounded Rectangle 82"/>
            <p:cNvSpPr/>
            <p:nvPr/>
          </p:nvSpPr>
          <p:spPr>
            <a:xfrm>
              <a:off x="5639458" y="60579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84" name="Rounded Rectangle 83"/>
            <p:cNvSpPr/>
            <p:nvPr/>
          </p:nvSpPr>
          <p:spPr>
            <a:xfrm>
              <a:off x="6380696"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85" name="Rounded Rectangle 84"/>
            <p:cNvSpPr/>
            <p:nvPr/>
          </p:nvSpPr>
          <p:spPr>
            <a:xfrm>
              <a:off x="7589423"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93" name="TextBox 92"/>
                <p:cNvSpPr txBox="1"/>
                <p:nvPr/>
              </p:nvSpPr>
              <p:spPr>
                <a:xfrm>
                  <a:off x="634267" y="5486400"/>
                  <a:ext cx="1650145" cy="8989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vi-VN" sz="2800" b="1" i="1" smtClean="0">
                                <a:solidFill>
                                  <a:srgbClr val="C00000"/>
                                </a:solidFill>
                                <a:latin typeface="Cambria Math"/>
                                <a:cs typeface="Arial" pitchFamily="34" charset="0"/>
                              </a:rPr>
                            </m:ctrlPr>
                          </m:fPr>
                          <m:num>
                            <m:r>
                              <a:rPr lang="en-US" sz="2800" b="1" i="1">
                                <a:solidFill>
                                  <a:srgbClr val="C00000"/>
                                </a:solidFill>
                                <a:latin typeface="Cambria Math"/>
                                <a:cs typeface="Arial" pitchFamily="34" charset="0"/>
                              </a:rPr>
                              <m:t>𝟕</m:t>
                            </m:r>
                          </m:num>
                          <m:den>
                            <m:r>
                              <a:rPr lang="en-US" sz="2800" b="1" i="1">
                                <a:solidFill>
                                  <a:srgbClr val="C00000"/>
                                </a:solidFill>
                                <a:latin typeface="Cambria Math"/>
                                <a:cs typeface="Arial" pitchFamily="34" charset="0"/>
                              </a:rPr>
                              <m:t>𝟗</m:t>
                            </m:r>
                          </m:den>
                        </m:f>
                        <m:r>
                          <m:rPr>
                            <m:nor/>
                          </m:rPr>
                          <a:rPr lang="en-US" sz="2800" b="1">
                            <a:solidFill>
                              <a:srgbClr val="C00000"/>
                            </a:solidFill>
                            <a:latin typeface="Arial" pitchFamily="34" charset="0"/>
                            <a:cs typeface="Arial" pitchFamily="34" charset="0"/>
                          </a:rPr>
                          <m:t> </m:t>
                        </m:r>
                        <m:r>
                          <m:rPr>
                            <m:nor/>
                          </m:rPr>
                          <a:rPr lang="en-US" sz="1800" b="1">
                            <a:solidFill>
                              <a:srgbClr val="C00000"/>
                            </a:solidFill>
                            <a:latin typeface="Arial" pitchFamily="34" charset="0"/>
                            <a:cs typeface="Arial" pitchFamily="34" charset="0"/>
                          </a:rPr>
                          <m:t>(</m:t>
                        </m:r>
                        <m:r>
                          <m:rPr>
                            <m:nor/>
                          </m:rPr>
                          <a:rPr lang="en-US" sz="1800" b="1">
                            <a:solidFill>
                              <a:srgbClr val="C00000"/>
                            </a:solidFill>
                            <a:latin typeface="Arial" pitchFamily="34" charset="0"/>
                            <a:cs typeface="Arial" pitchFamily="34" charset="0"/>
                          </a:rPr>
                          <m:t>rad</m:t>
                        </m:r>
                        <m:r>
                          <m:rPr>
                            <m:nor/>
                          </m:rPr>
                          <a:rPr lang="en-US" sz="1800" b="1">
                            <a:solidFill>
                              <a:srgbClr val="C00000"/>
                            </a:solidFill>
                            <a:latin typeface="Arial" pitchFamily="34" charset="0"/>
                            <a:cs typeface="Arial" pitchFamily="34" charset="0"/>
                          </a:rPr>
                          <m:t>)</m:t>
                        </m:r>
                      </m:oMath>
                    </m:oMathPara>
                  </a14:m>
                  <a:endParaRPr lang="en-US" sz="2800" b="1">
                    <a:solidFill>
                      <a:srgbClr val="C00000"/>
                    </a:solidFill>
                    <a:latin typeface="Arial" pitchFamily="34" charset="0"/>
                    <a:cs typeface="Arial" pitchFamily="34"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634267" y="5486400"/>
                  <a:ext cx="1650145" cy="898964"/>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8409419" y="5735827"/>
                  <a:ext cx="1875993"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a:latin typeface="Arial" pitchFamily="34" charset="0"/>
                            <a:cs typeface="Arial" pitchFamily="34" charset="0"/>
                          </a:rPr>
                          <m:t>44°33′48,18"</m:t>
                        </m:r>
                      </m:oMath>
                    </m:oMathPara>
                  </a14:m>
                  <a:endParaRPr lang="en-US" sz="2200" b="1">
                    <a:solidFill>
                      <a:srgbClr val="C00000"/>
                    </a:solidFill>
                    <a:latin typeface="Arial" pitchFamily="34" charset="0"/>
                    <a:cs typeface="Arial" pitchFamily="34" charset="0"/>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8409419" y="5735827"/>
                  <a:ext cx="1875993" cy="430887"/>
                </a:xfrm>
                <a:prstGeom prst="rect">
                  <a:avLst/>
                </a:prstGeom>
                <a:blipFill rotWithShape="1">
                  <a:blip r:embed="rId16"/>
                  <a:stretch>
                    <a:fillRect l="-649" b="-14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10189295" y="5751674"/>
                  <a:ext cx="1711795"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smtClean="0">
                            <a:solidFill>
                              <a:srgbClr val="C00000"/>
                            </a:solidFill>
                            <a:latin typeface="Arial" pitchFamily="34" charset="0"/>
                            <a:cs typeface="Arial" pitchFamily="34" charset="0"/>
                          </a:rPr>
                          <m:t>44°33′48,18"</m:t>
                        </m:r>
                      </m:oMath>
                    </m:oMathPara>
                  </a14:m>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10189295" y="5751674"/>
                  <a:ext cx="1711795" cy="400110"/>
                </a:xfrm>
                <a:prstGeom prst="rect">
                  <a:avLst/>
                </a:prstGeom>
                <a:blipFill rotWithShape="1">
                  <a:blip r:embed="rId17"/>
                  <a:stretch>
                    <a:fillRect l="-712" b="-13846"/>
                  </a:stretch>
                </a:blipFill>
              </p:spPr>
              <p:txBody>
                <a:bodyPr/>
                <a:lstStyle/>
                <a:p>
                  <a:r>
                    <a:rPr lang="en-US">
                      <a:noFill/>
                    </a:rPr>
                    <a:t> </a:t>
                  </a:r>
                </a:p>
              </p:txBody>
            </p:sp>
          </mc:Fallback>
        </mc:AlternateContent>
      </p:grpSp>
    </p:spTree>
    <p:extLst>
      <p:ext uri="{BB962C8B-B14F-4D97-AF65-F5344CB8AC3E}">
        <p14:creationId xmlns:p14="http://schemas.microsoft.com/office/powerpoint/2010/main" val="1594758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307475"/>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4215003"/>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TextBox 15"/>
              <p:cNvSpPr txBox="1"/>
              <p:nvPr/>
            </p:nvSpPr>
            <p:spPr>
              <a:xfrm>
                <a:off x="624745" y="4524375"/>
                <a:ext cx="8593867" cy="2198359"/>
              </a:xfrm>
              <a:prstGeom prst="rect">
                <a:avLst/>
              </a:prstGeom>
              <a:noFill/>
            </p:spPr>
            <p:txBody>
              <a:bodyPr wrap="square" rtlCol="0">
                <a:spAutoFit/>
              </a:bodyPr>
              <a:lstStyle/>
              <a:p>
                <a:r>
                  <a:rPr lang="vi-VN" b="1" smtClean="0">
                    <a:latin typeface="Arial" pitchFamily="34" charset="0"/>
                    <a:cs typeface="Arial" pitchFamily="34" charset="0"/>
                  </a:rPr>
                  <a:t>b) Trên đồng hồ ở Hình 1.2, kim phút đang chỉ đúng số 2, để nó chỉ đúng số 12 khi quay kim phút theo chiều quay của chiều kim đồng hồ thì ta phải quay kim phút từ vị trí số 2 đến vị trí số 12 theo chiều quay của kim đồng hồ, nghĩa là quay kim phút một khoảng bằng</a:t>
                </a:r>
                <a:r>
                  <a:rPr lang="en-US" b="1" smtClean="0">
                    <a:latin typeface="Arial" pitchFamily="34" charset="0"/>
                    <a:cs typeface="Arial" pitchFamily="34" charset="0"/>
                  </a:rPr>
                  <a:t>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𝟏𝟎</m:t>
                        </m:r>
                      </m:num>
                      <m:den>
                        <m:r>
                          <a:rPr lang="en-US" sz="2800" b="1" i="1" smtClean="0">
                            <a:latin typeface="Cambria Math"/>
                            <a:cs typeface="Arial" pitchFamily="34" charset="0"/>
                          </a:rPr>
                          <m:t>𝟏𝟐</m:t>
                        </m:r>
                      </m:den>
                    </m:f>
                    <m:r>
                      <a:rPr lang="en-US" sz="2800" b="1" i="1" smtClean="0">
                        <a:latin typeface="Cambria Math"/>
                        <a:cs typeface="Arial" pitchFamily="34" charset="0"/>
                      </a:rPr>
                      <m:t>=</m:t>
                    </m:r>
                    <m:f>
                      <m:fPr>
                        <m:ctrlPr>
                          <a:rPr lang="en-US" sz="2800" b="1" i="1" smtClean="0">
                            <a:solidFill>
                              <a:srgbClr val="FF0000"/>
                            </a:solidFill>
                            <a:latin typeface="Cambria Math"/>
                            <a:cs typeface="Arial" pitchFamily="34" charset="0"/>
                          </a:rPr>
                        </m:ctrlPr>
                      </m:fPr>
                      <m:num>
                        <m:r>
                          <a:rPr lang="en-US" sz="2800" b="1" i="1" smtClean="0">
                            <a:solidFill>
                              <a:srgbClr val="FF0000"/>
                            </a:solidFill>
                            <a:latin typeface="Cambria Math"/>
                            <a:cs typeface="Arial" pitchFamily="34" charset="0"/>
                          </a:rPr>
                          <m:t>𝟓</m:t>
                        </m:r>
                      </m:num>
                      <m:den>
                        <m:r>
                          <a:rPr lang="en-US" sz="2800" b="1" i="1" smtClean="0">
                            <a:solidFill>
                              <a:srgbClr val="FF0000"/>
                            </a:solidFill>
                            <a:latin typeface="Cambria Math"/>
                            <a:cs typeface="Arial" pitchFamily="34" charset="0"/>
                          </a:rPr>
                          <m:t>𝟔</m:t>
                        </m:r>
                      </m:den>
                    </m:f>
                  </m:oMath>
                </a14:m>
                <a:r>
                  <a:rPr lang="en-US" b="1" i="1" smtClean="0">
                    <a:solidFill>
                      <a:srgbClr val="C00000"/>
                    </a:solidFill>
                    <a:latin typeface="Arial" pitchFamily="34" charset="0"/>
                    <a:cs typeface="Arial" pitchFamily="34" charset="0"/>
                  </a:rPr>
                  <a:t> </a:t>
                </a:r>
                <a:r>
                  <a:rPr lang="en-US" b="1">
                    <a:latin typeface="Arial" pitchFamily="34" charset="0"/>
                    <a:cs typeface="Arial" pitchFamily="34" charset="0"/>
                  </a:rPr>
                  <a:t>vòng</a:t>
                </a:r>
                <a:endParaRPr lang="vi-VN"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24745" y="4524375"/>
                <a:ext cx="8593867" cy="2198359"/>
              </a:xfrm>
              <a:prstGeom prst="rect">
                <a:avLst/>
              </a:prstGeom>
              <a:blipFill rotWithShape="1">
                <a:blip r:embed="rId5"/>
                <a:stretch>
                  <a:fillRect l="-1064" t="-1939" r="-142" b="-277"/>
                </a:stretch>
              </a:blipFill>
            </p:spPr>
            <p:txBody>
              <a:bodyPr/>
              <a:lstStyle/>
              <a:p>
                <a:r>
                  <a:rPr lang="en-US">
                    <a:noFill/>
                  </a:rPr>
                  <a:t> </a:t>
                </a:r>
              </a:p>
            </p:txBody>
          </p:sp>
        </mc:Fallback>
      </mc:AlternateContent>
      <p:grpSp>
        <p:nvGrpSpPr>
          <p:cNvPr id="21" name="Group 20"/>
          <p:cNvGrpSpPr/>
          <p:nvPr/>
        </p:nvGrpSpPr>
        <p:grpSpPr>
          <a:xfrm>
            <a:off x="289088" y="1081967"/>
            <a:ext cx="11558425" cy="3032833"/>
            <a:chOff x="289088" y="1139117"/>
            <a:chExt cx="11558425" cy="3032833"/>
          </a:xfrm>
        </p:grpSpPr>
        <p:sp>
          <p:nvSpPr>
            <p:cNvPr id="22" name="Rounded Rectangle 21"/>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24" name="TextBox 23"/>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93144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12" y="292737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84212" y="3390553"/>
            <a:ext cx="1981201" cy="461665"/>
          </a:xfrm>
          <a:prstGeom prst="rect">
            <a:avLst/>
          </a:prstGeom>
          <a:noFill/>
        </p:spPr>
        <p:txBody>
          <a:bodyPr wrap="square" rtlCol="0">
            <a:spAutoFit/>
          </a:bodyPr>
          <a:lstStyle/>
          <a:p>
            <a:r>
              <a:rPr lang="en-US" b="1" smtClean="0">
                <a:latin typeface="Arial" pitchFamily="34" charset="0"/>
                <a:cs typeface="Arial" pitchFamily="34" charset="0"/>
              </a:rPr>
              <a:t>a) Ta có :</a:t>
            </a:r>
            <a:endParaRPr lang="vi-VN"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353572827"/>
              </p:ext>
            </p:extLst>
          </p:nvPr>
        </p:nvGraphicFramePr>
        <p:xfrm>
          <a:off x="2374423" y="3365946"/>
          <a:ext cx="3567589" cy="541338"/>
        </p:xfrm>
        <a:graphic>
          <a:graphicData uri="http://schemas.openxmlformats.org/presentationml/2006/ole">
            <mc:AlternateContent xmlns:mc="http://schemas.openxmlformats.org/markup-compatibility/2006">
              <mc:Choice xmlns:v="urn:schemas-microsoft-com:vml" Requires="v">
                <p:oleObj spid="_x0000_s45499" name="Equation" r:id="rId5" imgW="1511280" imgH="228600" progId="Equation.DSMT4">
                  <p:embed/>
                </p:oleObj>
              </mc:Choice>
              <mc:Fallback>
                <p:oleObj name="Equation" r:id="rId5" imgW="1511280" imgH="228600" progId="Equation.DSMT4">
                  <p:embed/>
                  <p:pic>
                    <p:nvPicPr>
                      <p:cNvPr id="0" name=""/>
                      <p:cNvPicPr>
                        <a:picLocks noChangeAspect="1" noChangeArrowheads="1"/>
                      </p:cNvPicPr>
                      <p:nvPr/>
                    </p:nvPicPr>
                    <p:blipFill>
                      <a:blip r:embed="rId6"/>
                      <a:srcRect/>
                      <a:stretch>
                        <a:fillRect/>
                      </a:stretch>
                    </p:blipFill>
                    <p:spPr bwMode="auto">
                      <a:xfrm>
                        <a:off x="2374423" y="3365946"/>
                        <a:ext cx="3567589"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820612" y="4000153"/>
            <a:ext cx="6811964" cy="461665"/>
          </a:xfrm>
          <a:prstGeom prst="rect">
            <a:avLst/>
          </a:prstGeom>
          <a:noFill/>
        </p:spPr>
        <p:txBody>
          <a:bodyPr wrap="square" rtlCol="0">
            <a:spAutoFit/>
          </a:bodyPr>
          <a:lstStyle/>
          <a:p>
            <a:r>
              <a:rPr lang="en-US" b="1" smtClean="0">
                <a:latin typeface="Arial" pitchFamily="34" charset="0"/>
                <a:cs typeface="Arial" pitchFamily="34" charset="0"/>
              </a:rPr>
              <a:t>Từ hình vẽ và theo định lí Pythagore :</a:t>
            </a:r>
            <a:endParaRPr lang="vi-VN" b="1">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792956220"/>
              </p:ext>
            </p:extLst>
          </p:nvPr>
        </p:nvGraphicFramePr>
        <p:xfrm>
          <a:off x="6393497" y="3945086"/>
          <a:ext cx="2367915" cy="541338"/>
        </p:xfrm>
        <a:graphic>
          <a:graphicData uri="http://schemas.openxmlformats.org/presentationml/2006/ole">
            <mc:AlternateContent xmlns:mc="http://schemas.openxmlformats.org/markup-compatibility/2006">
              <mc:Choice xmlns:v="urn:schemas-microsoft-com:vml" Requires="v">
                <p:oleObj spid="_x0000_s45500" name="Equation" r:id="rId7" imgW="1002960" imgH="228600" progId="Equation.DSMT4">
                  <p:embed/>
                </p:oleObj>
              </mc:Choice>
              <mc:Fallback>
                <p:oleObj name="Equation" r:id="rId7" imgW="1002960" imgH="228600" progId="Equation.DSMT4">
                  <p:embed/>
                  <p:pic>
                    <p:nvPicPr>
                      <p:cNvPr id="0" name=""/>
                      <p:cNvPicPr>
                        <a:picLocks noChangeAspect="1" noChangeArrowheads="1"/>
                      </p:cNvPicPr>
                      <p:nvPr/>
                    </p:nvPicPr>
                    <p:blipFill>
                      <a:blip r:embed="rId8"/>
                      <a:srcRect/>
                      <a:stretch>
                        <a:fillRect/>
                      </a:stretch>
                    </p:blipFill>
                    <p:spPr bwMode="auto">
                      <a:xfrm>
                        <a:off x="6393497" y="3945086"/>
                        <a:ext cx="236791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1073868"/>
              </p:ext>
            </p:extLst>
          </p:nvPr>
        </p:nvGraphicFramePr>
        <p:xfrm>
          <a:off x="5343128" y="4548982"/>
          <a:ext cx="3117057" cy="480218"/>
        </p:xfrm>
        <a:graphic>
          <a:graphicData uri="http://schemas.openxmlformats.org/presentationml/2006/ole">
            <mc:AlternateContent xmlns:mc="http://schemas.openxmlformats.org/markup-compatibility/2006">
              <mc:Choice xmlns:v="urn:schemas-microsoft-com:vml" Requires="v">
                <p:oleObj spid="_x0000_s45501" name="Equation" r:id="rId9" imgW="1320480" imgH="203040" progId="Equation.DSMT4">
                  <p:embed/>
                </p:oleObj>
              </mc:Choice>
              <mc:Fallback>
                <p:oleObj name="Equation" r:id="rId9" imgW="1320480" imgH="203040" progId="Equation.DSMT4">
                  <p:embed/>
                  <p:pic>
                    <p:nvPicPr>
                      <p:cNvPr id="0" name=""/>
                      <p:cNvPicPr>
                        <a:picLocks noChangeAspect="1" noChangeArrowheads="1"/>
                      </p:cNvPicPr>
                      <p:nvPr/>
                    </p:nvPicPr>
                    <p:blipFill>
                      <a:blip r:embed="rId10"/>
                      <a:srcRect/>
                      <a:stretch>
                        <a:fillRect/>
                      </a:stretch>
                    </p:blipFill>
                    <p:spPr bwMode="auto">
                      <a:xfrm>
                        <a:off x="5343128" y="4548982"/>
                        <a:ext cx="3117057"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7612" y="2759694"/>
            <a:ext cx="3076704" cy="31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84212" y="4913600"/>
            <a:ext cx="1981201" cy="461665"/>
          </a:xfrm>
          <a:prstGeom prst="rect">
            <a:avLst/>
          </a:prstGeom>
          <a:noFill/>
        </p:spPr>
        <p:txBody>
          <a:bodyPr wrap="square" rtlCol="0">
            <a:spAutoFit/>
          </a:bodyPr>
          <a:lstStyle/>
          <a:p>
            <a:r>
              <a:rPr lang="en-US" b="1" smtClean="0">
                <a:latin typeface="Arial" pitchFamily="34" charset="0"/>
                <a:cs typeface="Arial" pitchFamily="34" charset="0"/>
              </a:rPr>
              <a:t>b) Ta có :</a:t>
            </a:r>
            <a:endParaRPr lang="vi-VN"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899500015"/>
              </p:ext>
            </p:extLst>
          </p:nvPr>
        </p:nvGraphicFramePr>
        <p:xfrm>
          <a:off x="2149430" y="4648200"/>
          <a:ext cx="2338228" cy="991870"/>
        </p:xfrm>
        <a:graphic>
          <a:graphicData uri="http://schemas.openxmlformats.org/presentationml/2006/ole">
            <mc:AlternateContent xmlns:mc="http://schemas.openxmlformats.org/markup-compatibility/2006">
              <mc:Choice xmlns:v="urn:schemas-microsoft-com:vml" Requires="v">
                <p:oleObj spid="_x0000_s45502" name="Equation" r:id="rId12" imgW="990360" imgH="419040" progId="Equation.DSMT4">
                  <p:embed/>
                </p:oleObj>
              </mc:Choice>
              <mc:Fallback>
                <p:oleObj name="Equation" r:id="rId12" imgW="990360" imgH="419040" progId="Equation.DSMT4">
                  <p:embed/>
                  <p:pic>
                    <p:nvPicPr>
                      <p:cNvPr id="0" name=""/>
                      <p:cNvPicPr>
                        <a:picLocks noChangeAspect="1" noChangeArrowheads="1"/>
                      </p:cNvPicPr>
                      <p:nvPr/>
                    </p:nvPicPr>
                    <p:blipFill>
                      <a:blip r:embed="rId13"/>
                      <a:srcRect/>
                      <a:stretch>
                        <a:fillRect/>
                      </a:stretch>
                    </p:blipFill>
                    <p:spPr bwMode="auto">
                      <a:xfrm>
                        <a:off x="2149430" y="4648200"/>
                        <a:ext cx="2338228"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604016143"/>
              </p:ext>
            </p:extLst>
          </p:nvPr>
        </p:nvGraphicFramePr>
        <p:xfrm>
          <a:off x="976470" y="5715000"/>
          <a:ext cx="3628708" cy="991870"/>
        </p:xfrm>
        <a:graphic>
          <a:graphicData uri="http://schemas.openxmlformats.org/presentationml/2006/ole">
            <mc:AlternateContent xmlns:mc="http://schemas.openxmlformats.org/markup-compatibility/2006">
              <mc:Choice xmlns:v="urn:schemas-microsoft-com:vml" Requires="v">
                <p:oleObj spid="_x0000_s45503" name="Equation" r:id="rId14" imgW="1536480" imgH="419040" progId="Equation.DSMT4">
                  <p:embed/>
                </p:oleObj>
              </mc:Choice>
              <mc:Fallback>
                <p:oleObj name="Equation" r:id="rId14" imgW="1536480" imgH="419040" progId="Equation.DSMT4">
                  <p:embed/>
                  <p:pic>
                    <p:nvPicPr>
                      <p:cNvPr id="0" name=""/>
                      <p:cNvPicPr>
                        <a:picLocks noChangeAspect="1" noChangeArrowheads="1"/>
                      </p:cNvPicPr>
                      <p:nvPr/>
                    </p:nvPicPr>
                    <p:blipFill>
                      <a:blip r:embed="rId15"/>
                      <a:srcRect/>
                      <a:stretch>
                        <a:fillRect/>
                      </a:stretch>
                    </p:blipFill>
                    <p:spPr bwMode="auto">
                      <a:xfrm>
                        <a:off x="976470" y="5715000"/>
                        <a:ext cx="3628708"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53382632"/>
              </p:ext>
            </p:extLst>
          </p:nvPr>
        </p:nvGraphicFramePr>
        <p:xfrm>
          <a:off x="4636929" y="5715000"/>
          <a:ext cx="3895883" cy="991870"/>
        </p:xfrm>
        <a:graphic>
          <a:graphicData uri="http://schemas.openxmlformats.org/presentationml/2006/ole">
            <mc:AlternateContent xmlns:mc="http://schemas.openxmlformats.org/markup-compatibility/2006">
              <mc:Choice xmlns:v="urn:schemas-microsoft-com:vml" Requires="v">
                <p:oleObj spid="_x0000_s45504" name="Equation" r:id="rId16" imgW="1650960" imgH="419040" progId="Equation.DSMT4">
                  <p:embed/>
                </p:oleObj>
              </mc:Choice>
              <mc:Fallback>
                <p:oleObj name="Equation" r:id="rId16" imgW="1650960" imgH="419040" progId="Equation.DSMT4">
                  <p:embed/>
                  <p:pic>
                    <p:nvPicPr>
                      <p:cNvPr id="0" name=""/>
                      <p:cNvPicPr>
                        <a:picLocks noChangeAspect="1" noChangeArrowheads="1"/>
                      </p:cNvPicPr>
                      <p:nvPr/>
                    </p:nvPicPr>
                    <p:blipFill>
                      <a:blip r:embed="rId17"/>
                      <a:srcRect/>
                      <a:stretch>
                        <a:fillRect/>
                      </a:stretch>
                    </p:blipFill>
                    <p:spPr bwMode="auto">
                      <a:xfrm>
                        <a:off x="4636929" y="5715000"/>
                        <a:ext cx="3895883"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289088" y="1114944"/>
            <a:ext cx="11558425" cy="1690428"/>
            <a:chOff x="289088" y="1114944"/>
            <a:chExt cx="11558425" cy="1690428"/>
          </a:xfrm>
        </p:grpSpPr>
        <p:sp>
          <p:nvSpPr>
            <p:cNvPr id="14" name="Rounded Rectangle 13"/>
            <p:cNvSpPr/>
            <p:nvPr/>
          </p:nvSpPr>
          <p:spPr>
            <a:xfrm>
              <a:off x="289088" y="1114944"/>
              <a:ext cx="11558425" cy="16904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5" name="TextBox 14"/>
            <p:cNvSpPr txBox="1"/>
            <p:nvPr/>
          </p:nvSpPr>
          <p:spPr>
            <a:xfrm>
              <a:off x="2093912" y="1224047"/>
              <a:ext cx="942975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các công thức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cơ bản</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531812" y="1752600"/>
                  <a:ext cx="11277600" cy="492443"/>
                </a:xfrm>
                <a:prstGeom prst="rect">
                  <a:avLst/>
                </a:prstGeom>
                <a:noFill/>
              </p:spPr>
              <p:txBody>
                <a:bodyPr wrap="square" rtlCol="0">
                  <a:spAutoFit/>
                </a:bodyPr>
                <a:lstStyle/>
                <a:p>
                  <a:r>
                    <a:rPr lang="en-US" sz="2600" b="1" smtClean="0">
                      <a:latin typeface="Arial" pitchFamily="34" charset="0"/>
                      <a:cs typeface="Arial" pitchFamily="34" charset="0"/>
                    </a:rPr>
                    <a:t>a. Dựa vào định nghĩa của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 </a:t>
                  </a:r>
                  <a:r>
                    <a:rPr lang="en-US" sz="2600" b="1" smtClean="0">
                      <a:latin typeface="Arial" pitchFamily="34" charset="0"/>
                      <a:cs typeface="Arial" pitchFamily="34" charset="0"/>
                    </a:rPr>
                    <a:t>hãy tính </a:t>
                  </a:r>
                  <a:endParaRPr lang="en-US"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31812" y="1752600"/>
                  <a:ext cx="11277600" cy="492443"/>
                </a:xfrm>
                <a:prstGeom prst="rect">
                  <a:avLst/>
                </a:prstGeom>
                <a:blipFill rotWithShape="1">
                  <a:blip r:embed="rId18"/>
                  <a:stretch>
                    <a:fillRect l="-919" t="-11250" b="-30000"/>
                  </a:stretch>
                </a:blipFill>
              </p:spPr>
              <p:txBody>
                <a:bodyPr/>
                <a:lstStyle/>
                <a:p>
                  <a:r>
                    <a:rPr lang="en-US">
                      <a:noFill/>
                    </a:rPr>
                    <a:t> </a:t>
                  </a:r>
                </a:p>
              </p:txBody>
            </p:sp>
          </mc:Fallback>
        </mc:AlternateContent>
        <p:sp>
          <p:nvSpPr>
            <p:cNvPr id="18" name="TextBox 17"/>
            <p:cNvSpPr txBox="1"/>
            <p:nvPr/>
          </p:nvSpPr>
          <p:spPr>
            <a:xfrm>
              <a:off x="511174" y="2209800"/>
              <a:ext cx="11277600" cy="492443"/>
            </a:xfrm>
            <a:prstGeom prst="rect">
              <a:avLst/>
            </a:prstGeom>
            <a:noFill/>
          </p:spPr>
          <p:txBody>
            <a:bodyPr wrap="square" rtlCol="0">
              <a:spAutoFit/>
            </a:bodyPr>
            <a:lstStyle/>
            <a:p>
              <a:r>
                <a:rPr lang="en-US" sz="2600" b="1" smtClean="0">
                  <a:latin typeface="Arial" pitchFamily="34" charset="0"/>
                  <a:cs typeface="Arial" pitchFamily="34" charset="0"/>
                </a:rPr>
                <a:t>b. Sử dụng kết quả của HĐ5a và định nghĩa , hãy tính </a:t>
              </a:r>
              <a:endParaRPr lang="en-US"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3464314540"/>
                    </p:ext>
                  </p:extLst>
                </p:nvPr>
              </p:nvGraphicFramePr>
              <p:xfrm>
                <a:off x="8601074" y="1730772"/>
                <a:ext cx="2217738" cy="480218"/>
              </p:xfrm>
              <a:graphic>
                <a:graphicData uri="http://schemas.openxmlformats.org/presentationml/2006/ole">
                  <mc:AlternateContent>
                    <mc:Choice xmlns:v="urn:schemas-microsoft-com:vml" Requires="v">
                      <p:oleObj spid="_x0000_s45505" name="Equation" r:id="rId19" imgW="939600" imgH="203040" progId="Equation.DSMT4">
                        <p:embed/>
                      </p:oleObj>
                    </mc:Choice>
                    <mc:Fallback>
                      <p:oleObj name="Equation" r:id="rId19" imgW="939600" imgH="203040" progId="Equation.DSMT4">
                        <p:embed/>
                        <p:pic>
                          <p:nvPicPr>
                            <p:cNvPr id="0" name="Object 2"/>
                            <p:cNvPicPr>
                              <a:picLocks noChangeAspect="1" noChangeArrowheads="1"/>
                            </p:cNvPicPr>
                            <p:nvPr/>
                          </p:nvPicPr>
                          <p:blipFill>
                            <a:blip r:embed="rId20"/>
                            <a:srcRect/>
                            <a:stretch>
                              <a:fillRect/>
                            </a:stretch>
                          </p:blipFill>
                          <p:spPr bwMode="auto">
                            <a:xfrm>
                              <a:off x="8601074" y="1730772"/>
                              <a:ext cx="2217738" cy="4802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3464314540"/>
                    </p:ext>
                  </p:extLst>
                </p:nvPr>
              </p:nvGraphicFramePr>
              <p:xfrm>
                <a:off x="8601074" y="1730772"/>
                <a:ext cx="2217738" cy="480218"/>
              </p:xfrm>
              <a:graphic>
                <a:graphicData uri="http://schemas.openxmlformats.org/presentationml/2006/ole">
                  <mc:AlternateContent>
                    <mc:Choice xmlns:v="urn:schemas-microsoft-com:vml" Requires="v">
                      <p:oleObj spid="_x0000_s45481" name="Equation" r:id="rId21" imgW="939600" imgH="203040" progId="Equation.DSMT4">
                        <p:embed/>
                      </p:oleObj>
                    </mc:Choice>
                    <mc:Fallback>
                      <p:oleObj name="Equation" r:id="rId21" imgW="939600" imgH="203040" progId="Equation.DSMT4">
                        <p:embed/>
                        <p:pic>
                          <p:nvPicPr>
                            <p:cNvPr id="0" name="Object 2"/>
                            <p:cNvPicPr>
                              <a:picLocks noChangeAspect="1" noChangeArrowheads="1"/>
                            </p:cNvPicPr>
                            <p:nvPr/>
                          </p:nvPicPr>
                          <p:blipFill>
                            <a:blip r:embed="rId22"/>
                            <a:srcRect/>
                            <a:stretch>
                              <a:fillRect/>
                            </a:stretch>
                          </p:blipFill>
                          <p:spPr bwMode="auto">
                            <a:xfrm>
                              <a:off x="8601074" y="1730772"/>
                              <a:ext cx="2217738"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3" name="Object 22"/>
                <p:cNvGraphicFramePr>
                  <a:graphicFrameLocks noChangeAspect="1"/>
                </p:cNvGraphicFramePr>
                <p:nvPr>
                  <p:extLst>
                    <p:ext uri="{D42A27DB-BD31-4B8C-83A1-F6EECF244321}">
                      <p14:modId xmlns:p14="http://schemas.microsoft.com/office/powerpoint/2010/main" val="1693053612"/>
                    </p:ext>
                  </p:extLst>
                </p:nvPr>
              </p:nvGraphicFramePr>
              <p:xfrm>
                <a:off x="9153048" y="2216547"/>
                <a:ext cx="1437164" cy="480219"/>
              </p:xfrm>
              <a:graphic>
                <a:graphicData uri="http://schemas.openxmlformats.org/presentationml/2006/ole">
                  <mc:AlternateContent>
                    <mc:Choice xmlns:v="urn:schemas-microsoft-com:vml" Requires="v">
                      <p:oleObj spid="_x0000_s45506" name="Equation" r:id="rId23" imgW="609480" imgH="203040" progId="Equation.DSMT4">
                        <p:embed/>
                      </p:oleObj>
                    </mc:Choice>
                    <mc:Fallback>
                      <p:oleObj name="Equation" r:id="rId23" imgW="609480" imgH="203040" progId="Equation.DSMT4">
                        <p:embed/>
                        <p:pic>
                          <p:nvPicPr>
                            <p:cNvPr id="0" name=""/>
                            <p:cNvPicPr>
                              <a:picLocks noChangeAspect="1" noChangeArrowheads="1"/>
                            </p:cNvPicPr>
                            <p:nvPr/>
                          </p:nvPicPr>
                          <p:blipFill>
                            <a:blip r:embed="rId8"/>
                            <a:srcRect/>
                            <a:stretch>
                              <a:fillRect/>
                            </a:stretch>
                          </p:blipFill>
                          <p:spPr bwMode="auto">
                            <a:xfrm>
                              <a:off x="9153048" y="2216547"/>
                              <a:ext cx="1437164" cy="4802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3" name="Object 22"/>
                <p:cNvGraphicFramePr>
                  <a:graphicFrameLocks noChangeAspect="1"/>
                </p:cNvGraphicFramePr>
                <p:nvPr>
                  <p:extLst>
                    <p:ext uri="{D42A27DB-BD31-4B8C-83A1-F6EECF244321}">
                      <p14:modId xmlns:p14="http://schemas.microsoft.com/office/powerpoint/2010/main" val="1693053612"/>
                    </p:ext>
                  </p:extLst>
                </p:nvPr>
              </p:nvGraphicFramePr>
              <p:xfrm>
                <a:off x="9153048" y="2216547"/>
                <a:ext cx="1437164" cy="480219"/>
              </p:xfrm>
              <a:graphic>
                <a:graphicData uri="http://schemas.openxmlformats.org/presentationml/2006/ole">
                  <mc:AlternateContent>
                    <mc:Choice xmlns:v="urn:schemas-microsoft-com:vml" Requires="v">
                      <p:oleObj spid="_x0000_s45482" name="Equation" r:id="rId24" imgW="609480" imgH="203040" progId="Equation.DSMT4">
                        <p:embed/>
                      </p:oleObj>
                    </mc:Choice>
                    <mc:Fallback>
                      <p:oleObj name="Equation" r:id="rId24" imgW="609480" imgH="203040" progId="Equation.DSMT4">
                        <p:embed/>
                        <p:pic>
                          <p:nvPicPr>
                            <p:cNvPr id="0" name=""/>
                            <p:cNvPicPr>
                              <a:picLocks noChangeAspect="1" noChangeArrowheads="1"/>
                            </p:cNvPicPr>
                            <p:nvPr/>
                          </p:nvPicPr>
                          <p:blipFill>
                            <a:blip r:embed="rId25"/>
                            <a:srcRect/>
                            <a:stretch>
                              <a:fillRect/>
                            </a:stretch>
                          </p:blipFill>
                          <p:spPr bwMode="auto">
                            <a:xfrm>
                              <a:off x="9153048" y="2216547"/>
                              <a:ext cx="1437164"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pic>
          <p:nvPicPr>
            <p:cNvPr id="45450" name="Picture 39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206" y="1194286"/>
              <a:ext cx="148840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94680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4"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sp>
        <p:nvSpPr>
          <p:cNvPr id="13" name="TextBox 12"/>
          <p:cNvSpPr txBox="1"/>
          <p:nvPr/>
        </p:nvSpPr>
        <p:spPr>
          <a:xfrm>
            <a:off x="684212" y="1156186"/>
            <a:ext cx="10428747" cy="492443"/>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Đối với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 ta có hệ thức cơ bản sau :</a:t>
            </a:r>
            <a:endParaRPr lang="en-US" sz="2600" b="1">
              <a:latin typeface="Arial" pitchFamily="34" charset="0"/>
              <a:cs typeface="Arial" pitchFamily="34" charset="0"/>
            </a:endParaRPr>
          </a:p>
        </p:txBody>
      </p:sp>
      <p:grpSp>
        <p:nvGrpSpPr>
          <p:cNvPr id="2" name="Group 1"/>
          <p:cNvGrpSpPr/>
          <p:nvPr/>
        </p:nvGrpSpPr>
        <p:grpSpPr>
          <a:xfrm>
            <a:off x="2513012" y="1752600"/>
            <a:ext cx="8354862" cy="3962400"/>
            <a:chOff x="2513012" y="1752600"/>
            <a:chExt cx="8354862" cy="3962400"/>
          </a:xfrm>
        </p:grpSpPr>
        <p:sp>
          <p:nvSpPr>
            <p:cNvPr id="24" name="Rounded Rectangle 23"/>
            <p:cNvSpPr/>
            <p:nvPr/>
          </p:nvSpPr>
          <p:spPr>
            <a:xfrm>
              <a:off x="2513012" y="1752600"/>
              <a:ext cx="7848600" cy="3962400"/>
            </a:xfrm>
            <a:prstGeom prst="roundRect">
              <a:avLst>
                <a:gd name="adj" fmla="val 3208"/>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277535305"/>
                </p:ext>
              </p:extLst>
            </p:nvPr>
          </p:nvGraphicFramePr>
          <p:xfrm>
            <a:off x="3587801" y="1910382"/>
            <a:ext cx="2452688" cy="436562"/>
          </p:xfrm>
          <a:graphic>
            <a:graphicData uri="http://schemas.openxmlformats.org/presentationml/2006/ole">
              <mc:AlternateContent xmlns:mc="http://schemas.openxmlformats.org/markup-compatibility/2006">
                <mc:Choice xmlns:v="urn:schemas-microsoft-com:vml" Requires="v">
                  <p:oleObj spid="_x0000_s55538" name="Equation" r:id="rId4" imgW="1143000" imgH="203040" progId="Equation.DSMT4">
                    <p:embed/>
                  </p:oleObj>
                </mc:Choice>
                <mc:Fallback>
                  <p:oleObj name="Equation" r:id="rId4" imgW="1143000" imgH="203040" progId="Equation.DSMT4">
                    <p:embed/>
                    <p:pic>
                      <p:nvPicPr>
                        <p:cNvPr id="0" name=""/>
                        <p:cNvPicPr>
                          <a:picLocks noChangeAspect="1" noChangeArrowheads="1"/>
                        </p:cNvPicPr>
                        <p:nvPr/>
                      </p:nvPicPr>
                      <p:blipFill>
                        <a:blip r:embed="rId5"/>
                        <a:srcRect/>
                        <a:stretch>
                          <a:fillRect/>
                        </a:stretch>
                      </p:blipFill>
                      <p:spPr bwMode="auto">
                        <a:xfrm>
                          <a:off x="3587801" y="1910382"/>
                          <a:ext cx="2452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3934851"/>
                </p:ext>
              </p:extLst>
            </p:nvPr>
          </p:nvGraphicFramePr>
          <p:xfrm>
            <a:off x="3587801" y="2514600"/>
            <a:ext cx="5313362" cy="928688"/>
          </p:xfrm>
          <a:graphic>
            <a:graphicData uri="http://schemas.openxmlformats.org/presentationml/2006/ole">
              <mc:AlternateContent xmlns:mc="http://schemas.openxmlformats.org/markup-compatibility/2006">
                <mc:Choice xmlns:v="urn:schemas-microsoft-com:vml" Requires="v">
                  <p:oleObj spid="_x0000_s55539" name="Equation" r:id="rId6" imgW="2476440" imgH="431640" progId="Equation.DSMT4">
                    <p:embed/>
                  </p:oleObj>
                </mc:Choice>
                <mc:Fallback>
                  <p:oleObj name="Equation" r:id="rId6" imgW="2476440" imgH="431640" progId="Equation.DSMT4">
                    <p:embed/>
                    <p:pic>
                      <p:nvPicPr>
                        <p:cNvPr id="0" name=""/>
                        <p:cNvPicPr>
                          <a:picLocks noChangeAspect="1" noChangeArrowheads="1"/>
                        </p:cNvPicPr>
                        <p:nvPr/>
                      </p:nvPicPr>
                      <p:blipFill>
                        <a:blip r:embed="rId7"/>
                        <a:srcRect/>
                        <a:stretch>
                          <a:fillRect/>
                        </a:stretch>
                      </p:blipFill>
                      <p:spPr bwMode="auto">
                        <a:xfrm>
                          <a:off x="3587801" y="2514600"/>
                          <a:ext cx="53133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6748870"/>
                </p:ext>
              </p:extLst>
            </p:nvPr>
          </p:nvGraphicFramePr>
          <p:xfrm>
            <a:off x="3587801" y="3581400"/>
            <a:ext cx="4632325" cy="847725"/>
          </p:xfrm>
          <a:graphic>
            <a:graphicData uri="http://schemas.openxmlformats.org/presentationml/2006/ole">
              <mc:AlternateContent xmlns:mc="http://schemas.openxmlformats.org/markup-compatibility/2006">
                <mc:Choice xmlns:v="urn:schemas-microsoft-com:vml" Requires="v">
                  <p:oleObj spid="_x0000_s55540" name="Equation" r:id="rId8" imgW="2158920" imgH="393480" progId="Equation.DSMT4">
                    <p:embed/>
                  </p:oleObj>
                </mc:Choice>
                <mc:Fallback>
                  <p:oleObj name="Equation" r:id="rId8" imgW="2158920" imgH="393480" progId="Equation.DSMT4">
                    <p:embed/>
                    <p:pic>
                      <p:nvPicPr>
                        <p:cNvPr id="0" name=""/>
                        <p:cNvPicPr>
                          <a:picLocks noChangeAspect="1" noChangeArrowheads="1"/>
                        </p:cNvPicPr>
                        <p:nvPr/>
                      </p:nvPicPr>
                      <p:blipFill>
                        <a:blip r:embed="rId9"/>
                        <a:srcRect/>
                        <a:stretch>
                          <a:fillRect/>
                        </a:stretch>
                      </p:blipFill>
                      <p:spPr bwMode="auto">
                        <a:xfrm>
                          <a:off x="3587801" y="3581400"/>
                          <a:ext cx="46323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446725617"/>
                </p:ext>
              </p:extLst>
            </p:nvPr>
          </p:nvGraphicFramePr>
          <p:xfrm>
            <a:off x="3587801" y="4606925"/>
            <a:ext cx="4332287" cy="930275"/>
          </p:xfrm>
          <a:graphic>
            <a:graphicData uri="http://schemas.openxmlformats.org/presentationml/2006/ole">
              <mc:AlternateContent xmlns:mc="http://schemas.openxmlformats.org/markup-compatibility/2006">
                <mc:Choice xmlns:v="urn:schemas-microsoft-com:vml" Requires="v">
                  <p:oleObj spid="_x0000_s55541" name="Equation" r:id="rId10" imgW="2019240" imgH="431640" progId="Equation.DSMT4">
                    <p:embed/>
                  </p:oleObj>
                </mc:Choice>
                <mc:Fallback>
                  <p:oleObj name="Equation" r:id="rId10" imgW="2019240" imgH="431640" progId="Equation.DSMT4">
                    <p:embed/>
                    <p:pic>
                      <p:nvPicPr>
                        <p:cNvPr id="0" name=""/>
                        <p:cNvPicPr>
                          <a:picLocks noChangeAspect="1" noChangeArrowheads="1"/>
                        </p:cNvPicPr>
                        <p:nvPr/>
                      </p:nvPicPr>
                      <p:blipFill>
                        <a:blip r:embed="rId11"/>
                        <a:srcRect/>
                        <a:stretch>
                          <a:fillRect/>
                        </a:stretch>
                      </p:blipFill>
                      <p:spPr bwMode="auto">
                        <a:xfrm>
                          <a:off x="3587801" y="4606925"/>
                          <a:ext cx="43322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3412" y="43977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4465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grpSp>
        <p:nvGrpSpPr>
          <p:cNvPr id="4" name="Group 3"/>
          <p:cNvGrpSpPr/>
          <p:nvPr/>
        </p:nvGrpSpPr>
        <p:grpSpPr>
          <a:xfrm>
            <a:off x="227012" y="1185687"/>
            <a:ext cx="11658600" cy="1405113"/>
            <a:chOff x="227012" y="1185687"/>
            <a:chExt cx="11658600" cy="1405113"/>
          </a:xfrm>
        </p:grpSpPr>
        <p:sp>
          <p:nvSpPr>
            <p:cNvPr id="22" name="Rounded Rectangle 21"/>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9</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2589212" y="1209675"/>
                  <a:ext cx="8382001"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góc </a:t>
                  </a:r>
                  <a14:m>
                    <m:oMath xmlns:m="http://schemas.openxmlformats.org/officeDocument/2006/math">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biết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589212" y="1209675"/>
                  <a:ext cx="8382001" cy="523198"/>
                </a:xfrm>
                <a:prstGeom prst="rect">
                  <a:avLst/>
                </a:prstGeom>
                <a:blipFill rotWithShape="1">
                  <a:blip r:embed="rId5"/>
                  <a:stretch>
                    <a:fillRect l="-945" t="-6977" b="-25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6" name="Object 25"/>
                <p:cNvGraphicFramePr>
                  <a:graphicFrameLocks noChangeAspect="1"/>
                </p:cNvGraphicFramePr>
                <p:nvPr>
                  <p:extLst>
                    <p:ext uri="{D42A27DB-BD31-4B8C-83A1-F6EECF244321}">
                      <p14:modId xmlns:p14="http://schemas.microsoft.com/office/powerpoint/2010/main" val="252509624"/>
                    </p:ext>
                  </p:extLst>
                </p:nvPr>
              </p:nvGraphicFramePr>
              <p:xfrm>
                <a:off x="3791921" y="1623457"/>
                <a:ext cx="3836512" cy="930751"/>
              </p:xfrm>
              <a:graphic>
                <a:graphicData uri="http://schemas.openxmlformats.org/presentationml/2006/ole">
                  <mc:AlternateContent>
                    <mc:Choice xmlns:v="urn:schemas-microsoft-com:vml" Requires="v">
                      <p:oleObj spid="_x0000_s47635" name="Equation" r:id="rId6" imgW="1625400" imgH="393480" progId="Equation.DSMT4">
                        <p:embed/>
                      </p:oleObj>
                    </mc:Choice>
                    <mc:Fallback>
                      <p:oleObj name="Equation" r:id="rId6" imgW="1625400" imgH="393480" progId="Equation.DSMT4">
                        <p:embed/>
                        <p:pic>
                          <p:nvPicPr>
                            <p:cNvPr id="0" name=""/>
                            <p:cNvPicPr>
                              <a:picLocks noChangeAspect="1" noChangeArrowheads="1"/>
                            </p:cNvPicPr>
                            <p:nvPr/>
                          </p:nvPicPr>
                          <p:blipFill>
                            <a:blip r:embed="rId7"/>
                            <a:srcRect/>
                            <a:stretch>
                              <a:fillRect/>
                            </a:stretch>
                          </p:blipFill>
                          <p:spPr bwMode="auto">
                            <a:xfrm>
                              <a:off x="3791921" y="1623457"/>
                              <a:ext cx="3836512" cy="9307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6" name="Object 25"/>
                <p:cNvGraphicFramePr>
                  <a:graphicFrameLocks noChangeAspect="1"/>
                </p:cNvGraphicFramePr>
                <p:nvPr>
                  <p:extLst>
                    <p:ext uri="{D42A27DB-BD31-4B8C-83A1-F6EECF244321}">
                      <p14:modId xmlns:p14="http://schemas.microsoft.com/office/powerpoint/2010/main" val="252509624"/>
                    </p:ext>
                  </p:extLst>
                </p:nvPr>
              </p:nvGraphicFramePr>
              <p:xfrm>
                <a:off x="3791921" y="1623457"/>
                <a:ext cx="3836512" cy="930751"/>
              </p:xfrm>
              <a:graphic>
                <a:graphicData uri="http://schemas.openxmlformats.org/presentationml/2006/ole">
                  <mc:AlternateContent>
                    <mc:Choice xmlns:v="urn:schemas-microsoft-com:vml" Requires="v">
                      <p:oleObj spid="_x0000_s47614" name="Equation" r:id="rId8" imgW="1625400" imgH="393480" progId="Equation.DSMT4">
                        <p:embed/>
                      </p:oleObj>
                    </mc:Choice>
                    <mc:Fallback>
                      <p:oleObj name="Equation" r:id="rId8" imgW="1625400" imgH="393480" progId="Equation.DSMT4">
                        <p:embed/>
                        <p:pic>
                          <p:nvPicPr>
                            <p:cNvPr id="0" name=""/>
                            <p:cNvPicPr>
                              <a:picLocks noChangeAspect="1" noChangeArrowheads="1"/>
                            </p:cNvPicPr>
                            <p:nvPr/>
                          </p:nvPicPr>
                          <p:blipFill>
                            <a:blip r:embed="rId9"/>
                            <a:srcRect/>
                            <a:stretch>
                              <a:fillRect/>
                            </a:stretch>
                          </p:blipFill>
                          <p:spPr bwMode="auto">
                            <a:xfrm>
                              <a:off x="3791921" y="1623457"/>
                              <a:ext cx="3836512" cy="9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pic>
        <p:nvPicPr>
          <p:cNvPr id="27" name="Picture 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7136" y="273363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8" name="TextBox 27"/>
              <p:cNvSpPr txBox="1"/>
              <p:nvPr/>
            </p:nvSpPr>
            <p:spPr>
              <a:xfrm>
                <a:off x="2159058" y="3124200"/>
                <a:ext cx="7147689" cy="501484"/>
              </a:xfrm>
              <a:prstGeom prst="rect">
                <a:avLst/>
              </a:prstGeom>
              <a:noFill/>
            </p:spPr>
            <p:txBody>
              <a:bodyPr wrap="square" rtlCol="0">
                <a:spAutoFit/>
              </a:bodyPr>
              <a:lstStyle/>
              <a:p>
                <a:r>
                  <a:rPr lang="en-US" sz="2600" b="1" smtClean="0">
                    <a:latin typeface="Arial" pitchFamily="34" charset="0"/>
                    <a:cs typeface="Arial" pitchFamily="34" charset="0"/>
                  </a:rPr>
                  <a:t>Vì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𝟗𝟎</m:t>
                        </m:r>
                      </m:e>
                      <m:sup>
                        <m:r>
                          <a:rPr lang="en-US" sz="2600" b="1" i="1" smtClean="0">
                            <a:latin typeface="Cambria Math"/>
                            <a:cs typeface="Arial" pitchFamily="34" charset="0"/>
                          </a:rPr>
                          <m:t>𝟎</m:t>
                        </m:r>
                      </m:sup>
                    </m:sSup>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𝟏𝟖𝟎</m:t>
                        </m:r>
                      </m:e>
                      <m:sup>
                        <m:r>
                          <a:rPr lang="en-US" sz="2600" b="1" i="1" smtClean="0">
                            <a:latin typeface="Cambria Math"/>
                            <a:ea typeface="Cambria Math"/>
                            <a:cs typeface="Arial" pitchFamily="34" charset="0"/>
                          </a:rPr>
                          <m:t>𝟎</m:t>
                        </m:r>
                      </m:sup>
                    </m:sSup>
                  </m:oMath>
                </a14:m>
                <a:r>
                  <a:rPr lang="en-US" sz="2600" b="1" smtClean="0">
                    <a:latin typeface="Arial" pitchFamily="34" charset="0"/>
                    <a:cs typeface="Arial" pitchFamily="34" charset="0"/>
                  </a:rPr>
                  <a:t> nên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𝟎</m:t>
                    </m:r>
                  </m:oMath>
                </a14:m>
                <a:endParaRPr lang="en-US" sz="2600"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159058" y="3124200"/>
                <a:ext cx="7147689" cy="501484"/>
              </a:xfrm>
              <a:prstGeom prst="rect">
                <a:avLst/>
              </a:prstGeom>
              <a:blipFill rotWithShape="1">
                <a:blip r:embed="rId11"/>
                <a:stretch>
                  <a:fillRect l="-1449" t="-9756" b="-28049"/>
                </a:stretch>
              </a:blipFill>
            </p:spPr>
            <p:txBody>
              <a:bodyPr/>
              <a:lstStyle/>
              <a:p>
                <a:r>
                  <a:rPr lang="en-US">
                    <a:noFill/>
                  </a:rPr>
                  <a:t> </a:t>
                </a:r>
              </a:p>
            </p:txBody>
          </p:sp>
        </mc:Fallback>
      </mc:AlternateContent>
      <p:sp>
        <p:nvSpPr>
          <p:cNvPr id="29" name="TextBox 28"/>
          <p:cNvSpPr txBox="1"/>
          <p:nvPr/>
        </p:nvSpPr>
        <p:spPr>
          <a:xfrm>
            <a:off x="2159058" y="3733800"/>
            <a:ext cx="1420755" cy="501484"/>
          </a:xfrm>
          <a:prstGeom prst="rect">
            <a:avLst/>
          </a:prstGeom>
          <a:noFill/>
        </p:spPr>
        <p:txBody>
          <a:bodyPr wrap="square" rtlCol="0">
            <a:spAutoFit/>
          </a:bodyPr>
          <a:lstStyle/>
          <a:p>
            <a:r>
              <a:rPr lang="en-US" sz="2600" b="1" smtClean="0">
                <a:latin typeface="Arial" pitchFamily="34" charset="0"/>
                <a:cs typeface="Arial" pitchFamily="34" charset="0"/>
              </a:rPr>
              <a:t>Ta có : </a:t>
            </a:r>
            <a:endParaRPr lang="en-US"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46231178"/>
              </p:ext>
            </p:extLst>
          </p:nvPr>
        </p:nvGraphicFramePr>
        <p:xfrm>
          <a:off x="3472655" y="3711972"/>
          <a:ext cx="2697957" cy="480218"/>
        </p:xfrm>
        <a:graphic>
          <a:graphicData uri="http://schemas.openxmlformats.org/presentationml/2006/ole">
            <mc:AlternateContent xmlns:mc="http://schemas.openxmlformats.org/markup-compatibility/2006">
              <mc:Choice xmlns:v="urn:schemas-microsoft-com:vml" Requires="v">
                <p:oleObj spid="_x0000_s47636" name="Equation" r:id="rId12" imgW="1143000" imgH="203040" progId="Equation.DSMT4">
                  <p:embed/>
                </p:oleObj>
              </mc:Choice>
              <mc:Fallback>
                <p:oleObj name="Equation" r:id="rId12" imgW="1143000" imgH="203040" progId="Equation.DSMT4">
                  <p:embed/>
                  <p:pic>
                    <p:nvPicPr>
                      <p:cNvPr id="0" name="Object 3"/>
                      <p:cNvPicPr>
                        <a:picLocks noChangeAspect="1" noChangeArrowheads="1"/>
                      </p:cNvPicPr>
                      <p:nvPr/>
                    </p:nvPicPr>
                    <p:blipFill>
                      <a:blip r:embed="rId13"/>
                      <a:srcRect/>
                      <a:stretch>
                        <a:fillRect/>
                      </a:stretch>
                    </p:blipFill>
                    <p:spPr bwMode="auto">
                      <a:xfrm>
                        <a:off x="3472655" y="3711972"/>
                        <a:ext cx="2697957"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842736325"/>
              </p:ext>
            </p:extLst>
          </p:nvPr>
        </p:nvGraphicFramePr>
        <p:xfrm>
          <a:off x="3335338" y="4333875"/>
          <a:ext cx="2835275" cy="436563"/>
        </p:xfrm>
        <a:graphic>
          <a:graphicData uri="http://schemas.openxmlformats.org/presentationml/2006/ole">
            <mc:AlternateContent xmlns:mc="http://schemas.openxmlformats.org/markup-compatibility/2006">
              <mc:Choice xmlns:v="urn:schemas-microsoft-com:vml" Requires="v">
                <p:oleObj spid="_x0000_s47637" name="Equation" r:id="rId14" imgW="1320480" imgH="203040" progId="Equation.DSMT4">
                  <p:embed/>
                </p:oleObj>
              </mc:Choice>
              <mc:Fallback>
                <p:oleObj name="Equation" r:id="rId14" imgW="1320480" imgH="203040" progId="Equation.DSMT4">
                  <p:embed/>
                  <p:pic>
                    <p:nvPicPr>
                      <p:cNvPr id="0" name=""/>
                      <p:cNvPicPr>
                        <a:picLocks noChangeAspect="1" noChangeArrowheads="1"/>
                      </p:cNvPicPr>
                      <p:nvPr/>
                    </p:nvPicPr>
                    <p:blipFill>
                      <a:blip r:embed="rId9"/>
                      <a:srcRect/>
                      <a:stretch>
                        <a:fillRect/>
                      </a:stretch>
                    </p:blipFill>
                    <p:spPr bwMode="auto">
                      <a:xfrm>
                        <a:off x="3335338" y="4333875"/>
                        <a:ext cx="28352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53950941"/>
              </p:ext>
            </p:extLst>
          </p:nvPr>
        </p:nvGraphicFramePr>
        <p:xfrm>
          <a:off x="6246812" y="4235284"/>
          <a:ext cx="1963737" cy="546100"/>
        </p:xfrm>
        <a:graphic>
          <a:graphicData uri="http://schemas.openxmlformats.org/presentationml/2006/ole">
            <mc:AlternateContent xmlns:mc="http://schemas.openxmlformats.org/markup-compatibility/2006">
              <mc:Choice xmlns:v="urn:schemas-microsoft-com:vml" Requires="v">
                <p:oleObj spid="_x0000_s47638" name="Equation" r:id="rId15" imgW="914400" imgH="253800" progId="Equation.DSMT4">
                  <p:embed/>
                </p:oleObj>
              </mc:Choice>
              <mc:Fallback>
                <p:oleObj name="Equation" r:id="rId15" imgW="914400" imgH="253800" progId="Equation.DSMT4">
                  <p:embed/>
                  <p:pic>
                    <p:nvPicPr>
                      <p:cNvPr id="0" name=""/>
                      <p:cNvPicPr>
                        <a:picLocks noChangeAspect="1" noChangeArrowheads="1"/>
                      </p:cNvPicPr>
                      <p:nvPr/>
                    </p:nvPicPr>
                    <p:blipFill>
                      <a:blip r:embed="rId16"/>
                      <a:srcRect/>
                      <a:stretch>
                        <a:fillRect/>
                      </a:stretch>
                    </p:blipFill>
                    <p:spPr bwMode="auto">
                      <a:xfrm>
                        <a:off x="6246812" y="4235284"/>
                        <a:ext cx="19637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777699360"/>
              </p:ext>
            </p:extLst>
          </p:nvPr>
        </p:nvGraphicFramePr>
        <p:xfrm>
          <a:off x="8304212" y="4105275"/>
          <a:ext cx="2319337" cy="955675"/>
        </p:xfrm>
        <a:graphic>
          <a:graphicData uri="http://schemas.openxmlformats.org/presentationml/2006/ole">
            <mc:AlternateContent xmlns:mc="http://schemas.openxmlformats.org/markup-compatibility/2006">
              <mc:Choice xmlns:v="urn:schemas-microsoft-com:vml" Requires="v">
                <p:oleObj spid="_x0000_s47639" name="Equation" r:id="rId17" imgW="1079280" imgH="444240" progId="Equation.DSMT4">
                  <p:embed/>
                </p:oleObj>
              </mc:Choice>
              <mc:Fallback>
                <p:oleObj name="Equation" r:id="rId17" imgW="1079280" imgH="444240" progId="Equation.DSMT4">
                  <p:embed/>
                  <p:pic>
                    <p:nvPicPr>
                      <p:cNvPr id="0" name=""/>
                      <p:cNvPicPr>
                        <a:picLocks noChangeAspect="1" noChangeArrowheads="1"/>
                      </p:cNvPicPr>
                      <p:nvPr/>
                    </p:nvPicPr>
                    <p:blipFill>
                      <a:blip r:embed="rId18"/>
                      <a:srcRect/>
                      <a:stretch>
                        <a:fillRect/>
                      </a:stretch>
                    </p:blipFill>
                    <p:spPr bwMode="auto">
                      <a:xfrm>
                        <a:off x="8304212" y="4105275"/>
                        <a:ext cx="23193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195570" y="5080083"/>
            <a:ext cx="1439184" cy="501484"/>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en-US"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347238001"/>
              </p:ext>
            </p:extLst>
          </p:nvPr>
        </p:nvGraphicFramePr>
        <p:xfrm>
          <a:off x="3580424" y="4867275"/>
          <a:ext cx="4414837" cy="927100"/>
        </p:xfrm>
        <a:graphic>
          <a:graphicData uri="http://schemas.openxmlformats.org/presentationml/2006/ole">
            <mc:AlternateContent xmlns:mc="http://schemas.openxmlformats.org/markup-compatibility/2006">
              <mc:Choice xmlns:v="urn:schemas-microsoft-com:vml" Requires="v">
                <p:oleObj spid="_x0000_s47640" name="Equation" r:id="rId19" imgW="2057400" imgH="431640" progId="Equation.DSMT4">
                  <p:embed/>
                </p:oleObj>
              </mc:Choice>
              <mc:Fallback>
                <p:oleObj name="Equation" r:id="rId19" imgW="2057400" imgH="431640" progId="Equation.DSMT4">
                  <p:embed/>
                  <p:pic>
                    <p:nvPicPr>
                      <p:cNvPr id="0" name=""/>
                      <p:cNvPicPr>
                        <a:picLocks noChangeAspect="1" noChangeArrowheads="1"/>
                      </p:cNvPicPr>
                      <p:nvPr/>
                    </p:nvPicPr>
                    <p:blipFill>
                      <a:blip r:embed="rId20"/>
                      <a:srcRect/>
                      <a:stretch>
                        <a:fillRect/>
                      </a:stretch>
                    </p:blipFill>
                    <p:spPr bwMode="auto">
                      <a:xfrm>
                        <a:off x="3580424" y="4867275"/>
                        <a:ext cx="44148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813984613"/>
              </p:ext>
            </p:extLst>
          </p:nvPr>
        </p:nvGraphicFramePr>
        <p:xfrm>
          <a:off x="3580424" y="5849938"/>
          <a:ext cx="2589212" cy="846137"/>
        </p:xfrm>
        <a:graphic>
          <a:graphicData uri="http://schemas.openxmlformats.org/presentationml/2006/ole">
            <mc:AlternateContent xmlns:mc="http://schemas.openxmlformats.org/markup-compatibility/2006">
              <mc:Choice xmlns:v="urn:schemas-microsoft-com:vml" Requires="v">
                <p:oleObj spid="_x0000_s47641" name="Equation" r:id="rId21" imgW="1206360" imgH="393480" progId="Equation.DSMT4">
                  <p:embed/>
                </p:oleObj>
              </mc:Choice>
              <mc:Fallback>
                <p:oleObj name="Equation" r:id="rId21" imgW="1206360" imgH="393480" progId="Equation.DSMT4">
                  <p:embed/>
                  <p:pic>
                    <p:nvPicPr>
                      <p:cNvPr id="0" name=""/>
                      <p:cNvPicPr>
                        <a:picLocks noChangeAspect="1" noChangeArrowheads="1"/>
                      </p:cNvPicPr>
                      <p:nvPr/>
                    </p:nvPicPr>
                    <p:blipFill>
                      <a:blip r:embed="rId22"/>
                      <a:srcRect/>
                      <a:stretch>
                        <a:fillRect/>
                      </a:stretch>
                    </p:blipFill>
                    <p:spPr bwMode="auto">
                      <a:xfrm>
                        <a:off x="3580424" y="5849938"/>
                        <a:ext cx="258921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733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pic>
        <p:nvPicPr>
          <p:cNvPr id="2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444" y="288265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27012" y="1143001"/>
            <a:ext cx="11597878" cy="1600200"/>
            <a:chOff x="227012" y="1143001"/>
            <a:chExt cx="11597878" cy="1600200"/>
          </a:xfrm>
        </p:grpSpPr>
        <p:sp>
          <p:nvSpPr>
            <p:cNvPr id="26" name="Rounded Rectangle 25"/>
            <p:cNvSpPr/>
            <p:nvPr/>
          </p:nvSpPr>
          <p:spPr>
            <a:xfrm>
              <a:off x="1979612" y="1143001"/>
              <a:ext cx="9845278" cy="1600200"/>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012" y="115031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789634" y="168622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66264" y="132316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2429595" y="1295400"/>
                  <a:ext cx="9220201" cy="523198"/>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Tính các giá trị l</a:t>
                  </a:r>
                  <a:r>
                    <a:rPr lang="vi-VN" sz="2600" b="1">
                      <a:latin typeface="Arial" pitchFamily="34" charset="0"/>
                      <a:cs typeface="Arial" pitchFamily="34" charset="0"/>
                    </a:rPr>
                    <a:t>ượng giác</a:t>
                  </a:r>
                  <a:r>
                    <a:rPr lang="en-US" sz="2600" b="1">
                      <a:latin typeface="Arial" pitchFamily="34" charset="0"/>
                      <a:cs typeface="Arial" pitchFamily="34" charset="0"/>
                    </a:rPr>
                    <a:t> của góc </a:t>
                  </a:r>
                  <a14:m>
                    <m:oMath xmlns:m="http://schemas.openxmlformats.org/officeDocument/2006/math">
                      <m:r>
                        <a:rPr lang="en-US" sz="2600" b="1" i="1">
                          <a:latin typeface="Cambria Math"/>
                          <a:ea typeface="Cambria Math"/>
                          <a:cs typeface="Arial" pitchFamily="34" charset="0"/>
                        </a:rPr>
                        <m:t>𝜶</m:t>
                      </m:r>
                    </m:oMath>
                  </a14:m>
                  <a:r>
                    <a:rPr lang="en-US" sz="2600" b="1">
                      <a:latin typeface="Arial" pitchFamily="34" charset="0"/>
                      <a:cs typeface="Arial" pitchFamily="34" charset="0"/>
                    </a:rPr>
                    <a:t> , biết :</a:t>
                  </a:r>
                  <a:endParaRPr lang="vi-VN" sz="26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429595" y="1295400"/>
                  <a:ext cx="9220201" cy="523198"/>
                </a:xfrm>
                <a:prstGeom prst="rect">
                  <a:avLst/>
                </a:prstGeom>
                <a:blipFill rotWithShape="1">
                  <a:blip r:embed="rId7"/>
                  <a:stretch>
                    <a:fillRect l="-860" t="-8235" b="-2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0" name="Object 39"/>
                <p:cNvGraphicFramePr>
                  <a:graphicFrameLocks noChangeAspect="1"/>
                </p:cNvGraphicFramePr>
                <p:nvPr>
                  <p:extLst>
                    <p:ext uri="{D42A27DB-BD31-4B8C-83A1-F6EECF244321}">
                      <p14:modId xmlns:p14="http://schemas.microsoft.com/office/powerpoint/2010/main" val="3196129414"/>
                    </p:ext>
                  </p:extLst>
                </p:nvPr>
              </p:nvGraphicFramePr>
              <p:xfrm>
                <a:off x="4646612" y="1752600"/>
                <a:ext cx="3379788" cy="846138"/>
              </p:xfrm>
              <a:graphic>
                <a:graphicData uri="http://schemas.openxmlformats.org/presentationml/2006/ole">
                  <mc:AlternateContent>
                    <mc:Choice xmlns:v="urn:schemas-microsoft-com:vml" Requires="v">
                      <p:oleObj spid="_x0000_s48438" name="Equation" r:id="rId8" imgW="1574640" imgH="393480" progId="Equation.DSMT4">
                        <p:embed/>
                      </p:oleObj>
                    </mc:Choice>
                    <mc:Fallback>
                      <p:oleObj name="Equation" r:id="rId8" imgW="1574640" imgH="393480" progId="Equation.DSMT4">
                        <p:embed/>
                        <p:pic>
                          <p:nvPicPr>
                            <p:cNvPr id="0" name=""/>
                            <p:cNvPicPr>
                              <a:picLocks noChangeAspect="1" noChangeArrowheads="1"/>
                            </p:cNvPicPr>
                            <p:nvPr/>
                          </p:nvPicPr>
                          <p:blipFill>
                            <a:blip r:embed="rId9"/>
                            <a:srcRect/>
                            <a:stretch>
                              <a:fillRect/>
                            </a:stretch>
                          </p:blipFill>
                          <p:spPr bwMode="auto">
                            <a:xfrm>
                              <a:off x="4646612" y="1752600"/>
                              <a:ext cx="3379788" cy="8461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40" name="Object 39"/>
                <p:cNvGraphicFramePr>
                  <a:graphicFrameLocks noChangeAspect="1"/>
                </p:cNvGraphicFramePr>
                <p:nvPr>
                  <p:extLst>
                    <p:ext uri="{D42A27DB-BD31-4B8C-83A1-F6EECF244321}">
                      <p14:modId xmlns:p14="http://schemas.microsoft.com/office/powerpoint/2010/main" val="3196129414"/>
                    </p:ext>
                  </p:extLst>
                </p:nvPr>
              </p:nvGraphicFramePr>
              <p:xfrm>
                <a:off x="4646612" y="1752600"/>
                <a:ext cx="3379788" cy="846138"/>
              </p:xfrm>
              <a:graphic>
                <a:graphicData uri="http://schemas.openxmlformats.org/presentationml/2006/ole">
                  <mc:AlternateContent>
                    <mc:Choice xmlns:v="urn:schemas-microsoft-com:vml" Requires="v">
                      <p:oleObj spid="_x0000_s48420" name="Equation" r:id="rId10" imgW="1574640" imgH="393480" progId="Equation.DSMT4">
                        <p:embed/>
                      </p:oleObj>
                    </mc:Choice>
                    <mc:Fallback>
                      <p:oleObj name="Equation" r:id="rId10" imgW="1574640" imgH="393480" progId="Equation.DSMT4">
                        <p:embed/>
                        <p:pic>
                          <p:nvPicPr>
                            <p:cNvPr id="0" name=""/>
                            <p:cNvPicPr>
                              <a:picLocks noChangeAspect="1" noChangeArrowheads="1"/>
                            </p:cNvPicPr>
                            <p:nvPr/>
                          </p:nvPicPr>
                          <p:blipFill>
                            <a:blip r:embed="rId11"/>
                            <a:srcRect/>
                            <a:stretch>
                              <a:fillRect/>
                            </a:stretch>
                          </p:blipFill>
                          <p:spPr bwMode="auto">
                            <a:xfrm>
                              <a:off x="4646612" y="1752600"/>
                              <a:ext cx="337978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15" name="TextBox 14"/>
              <p:cNvSpPr txBox="1"/>
              <p:nvPr/>
            </p:nvSpPr>
            <p:spPr>
              <a:xfrm>
                <a:off x="1380665" y="3200400"/>
                <a:ext cx="7990347" cy="693588"/>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Vì </a:t>
                </a:r>
                <a14:m>
                  <m:oMath xmlns:m="http://schemas.openxmlformats.org/officeDocument/2006/math">
                    <m:r>
                      <a:rPr lang="en-US" sz="2600" b="1" i="1" smtClean="0">
                        <a:latin typeface="Cambria Math"/>
                        <a:ea typeface="Cambria Math"/>
                        <a:cs typeface="Arial" pitchFamily="34" charset="0"/>
                      </a:rPr>
                      <m:t>𝝅</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ea typeface="Cambria Math"/>
                            <a:cs typeface="Arial" pitchFamily="34" charset="0"/>
                          </a:rPr>
                          <m:t>𝟐</m:t>
                        </m:r>
                      </m:den>
                    </m:f>
                  </m:oMath>
                </a14:m>
                <a:r>
                  <a:rPr lang="en-US" sz="2600" b="1" smtClean="0">
                    <a:latin typeface="Arial" pitchFamily="34" charset="0"/>
                    <a:cs typeface="Arial" pitchFamily="34" charset="0"/>
                  </a:rPr>
                  <a:t> nên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𝟎</m:t>
                    </m:r>
                  </m:oMath>
                </a14:m>
                <a:r>
                  <a:rPr lang="en-US" sz="2600" b="1" smtClean="0">
                    <a:latin typeface="Arial" pitchFamily="34" charset="0"/>
                    <a:cs typeface="Arial" pitchFamily="34" charset="0"/>
                  </a:rPr>
                  <a:t> . Mặt khác ta có :</a:t>
                </a:r>
                <a:endParaRPr lang="en-US"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80665" y="3200400"/>
                <a:ext cx="7990347" cy="693588"/>
              </a:xfrm>
              <a:prstGeom prst="rect">
                <a:avLst/>
              </a:prstGeom>
              <a:blipFill rotWithShape="1">
                <a:blip r:embed="rId12"/>
                <a:stretch>
                  <a:fillRect l="-1144" b="-3509"/>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505403148"/>
              </p:ext>
            </p:extLst>
          </p:nvPr>
        </p:nvGraphicFramePr>
        <p:xfrm>
          <a:off x="8990012" y="3328913"/>
          <a:ext cx="2452688" cy="436562"/>
        </p:xfrm>
        <a:graphic>
          <a:graphicData uri="http://schemas.openxmlformats.org/presentationml/2006/ole">
            <mc:AlternateContent xmlns:mc="http://schemas.openxmlformats.org/markup-compatibility/2006">
              <mc:Choice xmlns:v="urn:schemas-microsoft-com:vml" Requires="v">
                <p:oleObj spid="_x0000_s48439" name="Equation" r:id="rId13" imgW="1143000" imgH="203040" progId="Equation.DSMT4">
                  <p:embed/>
                </p:oleObj>
              </mc:Choice>
              <mc:Fallback>
                <p:oleObj name="Equation" r:id="rId13" imgW="1143000" imgH="203040" progId="Equation.DSMT4">
                  <p:embed/>
                  <p:pic>
                    <p:nvPicPr>
                      <p:cNvPr id="0" name="Object 25"/>
                      <p:cNvPicPr>
                        <a:picLocks noChangeAspect="1" noChangeArrowheads="1"/>
                      </p:cNvPicPr>
                      <p:nvPr/>
                    </p:nvPicPr>
                    <p:blipFill>
                      <a:blip r:embed="rId14"/>
                      <a:srcRect/>
                      <a:stretch>
                        <a:fillRect/>
                      </a:stretch>
                    </p:blipFill>
                    <p:spPr bwMode="auto">
                      <a:xfrm>
                        <a:off x="8990012" y="3328913"/>
                        <a:ext cx="2452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07779906"/>
              </p:ext>
            </p:extLst>
          </p:nvPr>
        </p:nvGraphicFramePr>
        <p:xfrm>
          <a:off x="2601911" y="4038600"/>
          <a:ext cx="3133725" cy="546100"/>
        </p:xfrm>
        <a:graphic>
          <a:graphicData uri="http://schemas.openxmlformats.org/presentationml/2006/ole">
            <mc:AlternateContent xmlns:mc="http://schemas.openxmlformats.org/markup-compatibility/2006">
              <mc:Choice xmlns:v="urn:schemas-microsoft-com:vml" Requires="v">
                <p:oleObj spid="_x0000_s48440" name="Equation" r:id="rId15" imgW="1460160" imgH="253800" progId="Equation.DSMT4">
                  <p:embed/>
                </p:oleObj>
              </mc:Choice>
              <mc:Fallback>
                <p:oleObj name="Equation" r:id="rId15" imgW="1460160" imgH="253800" progId="Equation.DSMT4">
                  <p:embed/>
                  <p:pic>
                    <p:nvPicPr>
                      <p:cNvPr id="0" name=""/>
                      <p:cNvPicPr>
                        <a:picLocks noChangeAspect="1" noChangeArrowheads="1"/>
                      </p:cNvPicPr>
                      <p:nvPr/>
                    </p:nvPicPr>
                    <p:blipFill>
                      <a:blip r:embed="rId11"/>
                      <a:srcRect/>
                      <a:stretch>
                        <a:fillRect/>
                      </a:stretch>
                    </p:blipFill>
                    <p:spPr bwMode="auto">
                      <a:xfrm>
                        <a:off x="2601911" y="4038600"/>
                        <a:ext cx="31337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29993115"/>
              </p:ext>
            </p:extLst>
          </p:nvPr>
        </p:nvGraphicFramePr>
        <p:xfrm>
          <a:off x="5789612" y="3874938"/>
          <a:ext cx="2943225" cy="1038225"/>
        </p:xfrm>
        <a:graphic>
          <a:graphicData uri="http://schemas.openxmlformats.org/presentationml/2006/ole">
            <mc:AlternateContent xmlns:mc="http://schemas.openxmlformats.org/markup-compatibility/2006">
              <mc:Choice xmlns:v="urn:schemas-microsoft-com:vml" Requires="v">
                <p:oleObj spid="_x0000_s48441" name="Equation" r:id="rId16" imgW="1371600" imgH="482400" progId="Equation.DSMT4">
                  <p:embed/>
                </p:oleObj>
              </mc:Choice>
              <mc:Fallback>
                <p:oleObj name="Equation" r:id="rId16" imgW="1371600" imgH="482400" progId="Equation.DSMT4">
                  <p:embed/>
                  <p:pic>
                    <p:nvPicPr>
                      <p:cNvPr id="0" name=""/>
                      <p:cNvPicPr>
                        <a:picLocks noChangeAspect="1" noChangeArrowheads="1"/>
                      </p:cNvPicPr>
                      <p:nvPr/>
                    </p:nvPicPr>
                    <p:blipFill>
                      <a:blip r:embed="rId17"/>
                      <a:srcRect/>
                      <a:stretch>
                        <a:fillRect/>
                      </a:stretch>
                    </p:blipFill>
                    <p:spPr bwMode="auto">
                      <a:xfrm>
                        <a:off x="5789612" y="3874938"/>
                        <a:ext cx="2943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052899" y="5489257"/>
            <a:ext cx="1447800" cy="492443"/>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en-US"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7488578"/>
              </p:ext>
            </p:extLst>
          </p:nvPr>
        </p:nvGraphicFramePr>
        <p:xfrm>
          <a:off x="3557370" y="4874259"/>
          <a:ext cx="3678238" cy="1722437"/>
        </p:xfrm>
        <a:graphic>
          <a:graphicData uri="http://schemas.openxmlformats.org/presentationml/2006/ole">
            <mc:AlternateContent xmlns:mc="http://schemas.openxmlformats.org/markup-compatibility/2006">
              <mc:Choice xmlns:v="urn:schemas-microsoft-com:vml" Requires="v">
                <p:oleObj spid="_x0000_s48442" name="Equation" r:id="rId18" imgW="1714320" imgH="799920" progId="Equation.DSMT4">
                  <p:embed/>
                </p:oleObj>
              </mc:Choice>
              <mc:Fallback>
                <p:oleObj name="Equation" r:id="rId18" imgW="1714320" imgH="799920" progId="Equation.DSMT4">
                  <p:embed/>
                  <p:pic>
                    <p:nvPicPr>
                      <p:cNvPr id="0" name=""/>
                      <p:cNvPicPr>
                        <a:picLocks noChangeAspect="1" noChangeArrowheads="1"/>
                      </p:cNvPicPr>
                      <p:nvPr/>
                    </p:nvPicPr>
                    <p:blipFill>
                      <a:blip r:embed="rId19"/>
                      <a:srcRect/>
                      <a:stretch>
                        <a:fillRect/>
                      </a:stretch>
                    </p:blipFill>
                    <p:spPr bwMode="auto">
                      <a:xfrm>
                        <a:off x="3557370" y="4874259"/>
                        <a:ext cx="3678238"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84844867"/>
              </p:ext>
            </p:extLst>
          </p:nvPr>
        </p:nvGraphicFramePr>
        <p:xfrm>
          <a:off x="7716838" y="5241925"/>
          <a:ext cx="3786187" cy="984250"/>
        </p:xfrm>
        <a:graphic>
          <a:graphicData uri="http://schemas.openxmlformats.org/presentationml/2006/ole">
            <mc:AlternateContent xmlns:mc="http://schemas.openxmlformats.org/markup-compatibility/2006">
              <mc:Choice xmlns:v="urn:schemas-microsoft-com:vml" Requires="v">
                <p:oleObj spid="_x0000_s48443" name="Equation" r:id="rId20" imgW="1765080" imgH="457200" progId="Equation.DSMT4">
                  <p:embed/>
                </p:oleObj>
              </mc:Choice>
              <mc:Fallback>
                <p:oleObj name="Equation" r:id="rId20" imgW="1765080" imgH="457200" progId="Equation.DSMT4">
                  <p:embed/>
                  <p:pic>
                    <p:nvPicPr>
                      <p:cNvPr id="0" name=""/>
                      <p:cNvPicPr>
                        <a:picLocks noChangeAspect="1" noChangeArrowheads="1"/>
                      </p:cNvPicPr>
                      <p:nvPr/>
                    </p:nvPicPr>
                    <p:blipFill>
                      <a:blip r:embed="rId9"/>
                      <a:srcRect/>
                      <a:stretch>
                        <a:fillRect/>
                      </a:stretch>
                    </p:blipFill>
                    <p:spPr bwMode="auto">
                      <a:xfrm>
                        <a:off x="7716838" y="5241925"/>
                        <a:ext cx="37861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54534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b.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các góc có liên quan đặc biệt</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212" y="35552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969096" y="4038600"/>
            <a:ext cx="1895790" cy="461665"/>
          </a:xfrm>
          <a:prstGeom prst="rect">
            <a:avLst/>
          </a:prstGeom>
          <a:noFill/>
        </p:spPr>
        <p:txBody>
          <a:bodyPr wrap="square" rtlCol="0">
            <a:spAutoFit/>
          </a:bodyPr>
          <a:lstStyle/>
          <a:p>
            <a:r>
              <a:rPr lang="en-US" b="1" smtClean="0">
                <a:latin typeface="Arial" pitchFamily="34" charset="0"/>
                <a:cs typeface="Arial" pitchFamily="34" charset="0"/>
              </a:rPr>
              <a:t>a. Ta có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34019690"/>
              </p:ext>
            </p:extLst>
          </p:nvPr>
        </p:nvGraphicFramePr>
        <p:xfrm>
          <a:off x="2610398" y="3925728"/>
          <a:ext cx="2219484" cy="1140302"/>
        </p:xfrm>
        <a:graphic>
          <a:graphicData uri="http://schemas.openxmlformats.org/presentationml/2006/ole">
            <mc:AlternateContent xmlns:mc="http://schemas.openxmlformats.org/markup-compatibility/2006">
              <mc:Choice xmlns:v="urn:schemas-microsoft-com:vml" Requires="v">
                <p:oleObj spid="_x0000_s66750" name="Equation" r:id="rId5" imgW="939600" imgH="482400" progId="Equation.DSMT4">
                  <p:embed/>
                </p:oleObj>
              </mc:Choice>
              <mc:Fallback>
                <p:oleObj name="Equation" r:id="rId5" imgW="939600" imgH="482400" progId="Equation.DSMT4">
                  <p:embed/>
                  <p:pic>
                    <p:nvPicPr>
                      <p:cNvPr id="0" name="Object 16"/>
                      <p:cNvPicPr>
                        <a:picLocks noChangeAspect="1" noChangeArrowheads="1"/>
                      </p:cNvPicPr>
                      <p:nvPr/>
                    </p:nvPicPr>
                    <p:blipFill>
                      <a:blip r:embed="rId6"/>
                      <a:srcRect/>
                      <a:stretch>
                        <a:fillRect/>
                      </a:stretch>
                    </p:blipFill>
                    <p:spPr bwMode="auto">
                      <a:xfrm>
                        <a:off x="2610398" y="3925728"/>
                        <a:ext cx="2219484" cy="1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07317205"/>
              </p:ext>
            </p:extLst>
          </p:nvPr>
        </p:nvGraphicFramePr>
        <p:xfrm>
          <a:off x="4813855" y="4223147"/>
          <a:ext cx="2849880" cy="480219"/>
        </p:xfrm>
        <a:graphic>
          <a:graphicData uri="http://schemas.openxmlformats.org/presentationml/2006/ole">
            <mc:AlternateContent xmlns:mc="http://schemas.openxmlformats.org/markup-compatibility/2006">
              <mc:Choice xmlns:v="urn:schemas-microsoft-com:vml" Requires="v">
                <p:oleObj spid="_x0000_s66751" name="Equation" r:id="rId7" imgW="1206360" imgH="203040" progId="Equation.DSMT4">
                  <p:embed/>
                </p:oleObj>
              </mc:Choice>
              <mc:Fallback>
                <p:oleObj name="Equation" r:id="rId7" imgW="1206360" imgH="203040" progId="Equation.DSMT4">
                  <p:embed/>
                  <p:pic>
                    <p:nvPicPr>
                      <p:cNvPr id="0" name=""/>
                      <p:cNvPicPr>
                        <a:picLocks noChangeAspect="1" noChangeArrowheads="1"/>
                      </p:cNvPicPr>
                      <p:nvPr/>
                    </p:nvPicPr>
                    <p:blipFill>
                      <a:blip r:embed="rId8"/>
                      <a:srcRect/>
                      <a:stretch>
                        <a:fillRect/>
                      </a:stretch>
                    </p:blipFill>
                    <p:spPr bwMode="auto">
                      <a:xfrm>
                        <a:off x="4813855" y="4223147"/>
                        <a:ext cx="2849880"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90229933"/>
              </p:ext>
            </p:extLst>
          </p:nvPr>
        </p:nvGraphicFramePr>
        <p:xfrm>
          <a:off x="2625241" y="5107126"/>
          <a:ext cx="2189798" cy="1140302"/>
        </p:xfrm>
        <a:graphic>
          <a:graphicData uri="http://schemas.openxmlformats.org/presentationml/2006/ole">
            <mc:AlternateContent xmlns:mc="http://schemas.openxmlformats.org/markup-compatibility/2006">
              <mc:Choice xmlns:v="urn:schemas-microsoft-com:vml" Requires="v">
                <p:oleObj spid="_x0000_s66752" name="Equation" r:id="rId9" imgW="927000" imgH="482400" progId="Equation.DSMT4">
                  <p:embed/>
                </p:oleObj>
              </mc:Choice>
              <mc:Fallback>
                <p:oleObj name="Equation" r:id="rId9" imgW="927000" imgH="482400" progId="Equation.DSMT4">
                  <p:embed/>
                  <p:pic>
                    <p:nvPicPr>
                      <p:cNvPr id="0" name=""/>
                      <p:cNvPicPr>
                        <a:picLocks noChangeAspect="1" noChangeArrowheads="1"/>
                      </p:cNvPicPr>
                      <p:nvPr/>
                    </p:nvPicPr>
                    <p:blipFill>
                      <a:blip r:embed="rId10"/>
                      <a:srcRect/>
                      <a:stretch>
                        <a:fillRect/>
                      </a:stretch>
                    </p:blipFill>
                    <p:spPr bwMode="auto">
                      <a:xfrm>
                        <a:off x="2625241" y="5107126"/>
                        <a:ext cx="2189798" cy="1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152346493"/>
              </p:ext>
            </p:extLst>
          </p:nvPr>
        </p:nvGraphicFramePr>
        <p:xfrm>
          <a:off x="4800441" y="5388372"/>
          <a:ext cx="2970371" cy="480219"/>
        </p:xfrm>
        <a:graphic>
          <a:graphicData uri="http://schemas.openxmlformats.org/presentationml/2006/ole">
            <mc:AlternateContent xmlns:mc="http://schemas.openxmlformats.org/markup-compatibility/2006">
              <mc:Choice xmlns:v="urn:schemas-microsoft-com:vml" Requires="v">
                <p:oleObj spid="_x0000_s66753" name="Equation" r:id="rId11" imgW="1257120" imgH="203040" progId="Equation.DSMT4">
                  <p:embed/>
                </p:oleObj>
              </mc:Choice>
              <mc:Fallback>
                <p:oleObj name="Equation" r:id="rId11" imgW="1257120" imgH="203040" progId="Equation.DSMT4">
                  <p:embed/>
                  <p:pic>
                    <p:nvPicPr>
                      <p:cNvPr id="0" name=""/>
                      <p:cNvPicPr>
                        <a:picLocks noChangeAspect="1" noChangeArrowheads="1"/>
                      </p:cNvPicPr>
                      <p:nvPr/>
                    </p:nvPicPr>
                    <p:blipFill>
                      <a:blip r:embed="rId12"/>
                      <a:srcRect/>
                      <a:stretch>
                        <a:fillRect/>
                      </a:stretch>
                    </p:blipFill>
                    <p:spPr bwMode="auto">
                      <a:xfrm>
                        <a:off x="4800441" y="5388372"/>
                        <a:ext cx="2970371"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212343" y="1128972"/>
            <a:ext cx="11825124" cy="2300028"/>
            <a:chOff x="212343" y="1128972"/>
            <a:chExt cx="11825124" cy="2300028"/>
          </a:xfrm>
        </p:grpSpPr>
        <p:sp>
          <p:nvSpPr>
            <p:cNvPr id="14" name="Rounded Rectangle 13"/>
            <p:cNvSpPr/>
            <p:nvPr/>
          </p:nvSpPr>
          <p:spPr>
            <a:xfrm>
              <a:off x="212343" y="1128972"/>
              <a:ext cx="11748924" cy="23000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5" name="TextBox 14"/>
            <p:cNvSpPr txBox="1"/>
            <p:nvPr/>
          </p:nvSpPr>
          <p:spPr>
            <a:xfrm>
              <a:off x="1916991" y="1238075"/>
              <a:ext cx="994410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liên hệ giữa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các góc đối nhau</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380454" y="1676400"/>
                  <a:ext cx="11657013" cy="1692771"/>
                </a:xfrm>
                <a:prstGeom prst="rect">
                  <a:avLst/>
                </a:prstGeom>
                <a:noFill/>
              </p:spPr>
              <p:txBody>
                <a:bodyPr wrap="square" rtlCol="0">
                  <a:spAutoFit/>
                </a:bodyPr>
                <a:lstStyle/>
                <a:p>
                  <a:r>
                    <a:rPr lang="en-US" sz="2600" b="1" smtClean="0">
                      <a:latin typeface="Arial" pitchFamily="34" charset="0"/>
                      <a:cs typeface="Arial" pitchFamily="34" charset="0"/>
                    </a:rPr>
                    <a:t>Xét 2 điểm M,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xác định bởi 2 góc đối nhau</a:t>
                  </a:r>
                </a:p>
                <a:p>
                  <a:pPr marL="514350" indent="-514350">
                    <a:buAutoNum type="alphaLcPeriod"/>
                  </a:pPr>
                  <a:r>
                    <a:rPr lang="en-US" sz="2600" b="1" smtClean="0">
                      <a:latin typeface="Arial" pitchFamily="34" charset="0"/>
                      <a:cs typeface="Arial" pitchFamily="34" charset="0"/>
                    </a:rPr>
                    <a:t>Có nhận xét gì về vị trí của 2 điểm M, N đối với hệ trục Oxy. </a:t>
                  </a:r>
                  <a:br>
                    <a:rPr lang="en-US" sz="2600" b="1" smtClean="0">
                      <a:latin typeface="Arial" pitchFamily="34" charset="0"/>
                      <a:cs typeface="Arial" pitchFamily="34" charset="0"/>
                    </a:rPr>
                  </a:br>
                  <a:r>
                    <a:rPr lang="en-US" sz="2600" b="1" smtClean="0">
                      <a:latin typeface="Arial" pitchFamily="34" charset="0"/>
                      <a:cs typeface="Arial" pitchFamily="34" charset="0"/>
                    </a:rPr>
                    <a:t>Từ đó rút ra liên hệ giữa </a:t>
                  </a:r>
                  <a14:m>
                    <m:oMath xmlns:m="http://schemas.openxmlformats.org/officeDocument/2006/math">
                      <m:r>
                        <a:rPr lang="en-US" sz="2600" b="1" i="1" smtClean="0">
                          <a:latin typeface="Cambria Math"/>
                          <a:cs typeface="Arial" pitchFamily="34" charset="0"/>
                        </a:rPr>
                        <m:t>𝒄𝒐𝒔</m:t>
                      </m:r>
                      <m:r>
                        <a:rPr lang="en-US" sz="2600" b="1" i="1" smtClean="0">
                          <a:latin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endParaRPr lang="en-US" sz="2600" b="1" smtClean="0">
                    <a:latin typeface="Arial" pitchFamily="34" charset="0"/>
                    <a:cs typeface="Arial" pitchFamily="34" charset="0"/>
                  </a:endParaRPr>
                </a:p>
                <a:p>
                  <a:pPr marL="514350" indent="-514350">
                    <a:buAutoNum type="alphaLcPeriod"/>
                  </a:pPr>
                  <a:r>
                    <a:rPr lang="en-US" sz="2600" b="1" smtClean="0">
                      <a:latin typeface="Arial" pitchFamily="34" charset="0"/>
                      <a:cs typeface="Arial" pitchFamily="34" charset="0"/>
                    </a:rPr>
                    <a:t>Từ kết quả a , rút ra liên hệ giữa </a:t>
                  </a:r>
                  <a14:m>
                    <m:oMath xmlns:m="http://schemas.openxmlformats.org/officeDocument/2006/math">
                      <m:r>
                        <a:rPr lang="en-US" sz="2600" b="1" i="1" smtClean="0">
                          <a:latin typeface="Cambria Math"/>
                          <a:cs typeface="Arial" pitchFamily="34" charset="0"/>
                        </a:rPr>
                        <m:t>𝒕𝒂𝒏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𝒕𝒂𝒏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p>
              </p:txBody>
            </p:sp>
          </mc:Choice>
          <mc:Fallback xmlns="">
            <p:sp>
              <p:nvSpPr>
                <p:cNvPr id="16" name="TextBox 15"/>
                <p:cNvSpPr txBox="1">
                  <a:spLocks noRot="1" noChangeAspect="1" noMove="1" noResize="1" noEditPoints="1" noAdjustHandles="1" noChangeArrowheads="1" noChangeShapeType="1" noTextEdit="1"/>
                </p:cNvSpPr>
                <p:nvPr/>
              </p:nvSpPr>
              <p:spPr>
                <a:xfrm>
                  <a:off x="380454" y="1676400"/>
                  <a:ext cx="11657013" cy="1692771"/>
                </a:xfrm>
                <a:prstGeom prst="rect">
                  <a:avLst/>
                </a:prstGeom>
                <a:blipFill rotWithShape="1">
                  <a:blip r:embed="rId13"/>
                  <a:stretch>
                    <a:fillRect l="-889" t="-3237" b="-7914"/>
                  </a:stretch>
                </a:blipFill>
              </p:spPr>
              <p:txBody>
                <a:bodyPr/>
                <a:lstStyle/>
                <a:p>
                  <a:r>
                    <a:rPr lang="en-US">
                      <a:noFill/>
                    </a:rPr>
                    <a:t> </a:t>
                  </a:r>
                </a:p>
              </p:txBody>
            </p:sp>
          </mc:Fallback>
        </mc:AlternateContent>
        <p:pic>
          <p:nvPicPr>
            <p:cNvPr id="66736"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387" y="1162050"/>
              <a:ext cx="1667394"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737" name="Picture 1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5442" y="3405025"/>
            <a:ext cx="2991326" cy="33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452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6737"/>
                                        </p:tgtEl>
                                        <p:attrNameLst>
                                          <p:attrName>style.visibility</p:attrName>
                                        </p:attrNameLst>
                                      </p:cBhvr>
                                      <p:to>
                                        <p:strVal val="visible"/>
                                      </p:to>
                                    </p:set>
                                    <p:animEffect transition="in" filter="wipe(left)">
                                      <p:cBhvr>
                                        <p:cTn id="16" dur="500"/>
                                        <p:tgtEl>
                                          <p:spTgt spid="667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b.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các góc có liên quan đặc biệt</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179" y="35552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4212" y="4307334"/>
            <a:ext cx="1895790" cy="461665"/>
          </a:xfrm>
          <a:prstGeom prst="rect">
            <a:avLst/>
          </a:prstGeom>
          <a:noFill/>
        </p:spPr>
        <p:txBody>
          <a:bodyPr wrap="square" rtlCol="0">
            <a:spAutoFit/>
          </a:bodyPr>
          <a:lstStyle/>
          <a:p>
            <a:r>
              <a:rPr lang="en-US" b="1" smtClean="0">
                <a:latin typeface="Arial" pitchFamily="34" charset="0"/>
                <a:cs typeface="Arial" pitchFamily="34" charset="0"/>
              </a:rPr>
              <a:t>b. Ta có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88493674"/>
              </p:ext>
            </p:extLst>
          </p:nvPr>
        </p:nvGraphicFramePr>
        <p:xfrm>
          <a:off x="2329417" y="4084083"/>
          <a:ext cx="2849880" cy="990123"/>
        </p:xfrm>
        <a:graphic>
          <a:graphicData uri="http://schemas.openxmlformats.org/presentationml/2006/ole">
            <mc:AlternateContent xmlns:mc="http://schemas.openxmlformats.org/markup-compatibility/2006">
              <mc:Choice xmlns:v="urn:schemas-microsoft-com:vml" Requires="v">
                <p:oleObj spid="_x0000_s67763" name="Equation" r:id="rId5" imgW="1206360" imgH="419040" progId="Equation.DSMT4">
                  <p:embed/>
                </p:oleObj>
              </mc:Choice>
              <mc:Fallback>
                <p:oleObj name="Equation" r:id="rId5" imgW="1206360" imgH="419040" progId="Equation.DSMT4">
                  <p:embed/>
                  <p:pic>
                    <p:nvPicPr>
                      <p:cNvPr id="0" name=""/>
                      <p:cNvPicPr>
                        <a:picLocks noChangeAspect="1" noChangeArrowheads="1"/>
                      </p:cNvPicPr>
                      <p:nvPr/>
                    </p:nvPicPr>
                    <p:blipFill>
                      <a:blip r:embed="rId6"/>
                      <a:srcRect/>
                      <a:stretch>
                        <a:fillRect/>
                      </a:stretch>
                    </p:blipFill>
                    <p:spPr bwMode="auto">
                      <a:xfrm>
                        <a:off x="2329417" y="4084083"/>
                        <a:ext cx="2849880" cy="99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540416698"/>
              </p:ext>
            </p:extLst>
          </p:nvPr>
        </p:nvGraphicFramePr>
        <p:xfrm>
          <a:off x="5162390" y="4086861"/>
          <a:ext cx="2760822" cy="929005"/>
        </p:xfrm>
        <a:graphic>
          <a:graphicData uri="http://schemas.openxmlformats.org/presentationml/2006/ole">
            <mc:AlternateContent xmlns:mc="http://schemas.openxmlformats.org/markup-compatibility/2006">
              <mc:Choice xmlns:v="urn:schemas-microsoft-com:vml" Requires="v">
                <p:oleObj spid="_x0000_s67764" name="Equation" r:id="rId7" imgW="1168200" imgH="393480" progId="Equation.DSMT4">
                  <p:embed/>
                </p:oleObj>
              </mc:Choice>
              <mc:Fallback>
                <p:oleObj name="Equation" r:id="rId7" imgW="1168200" imgH="393480" progId="Equation.DSMT4">
                  <p:embed/>
                  <p:pic>
                    <p:nvPicPr>
                      <p:cNvPr id="0" name=""/>
                      <p:cNvPicPr>
                        <a:picLocks noChangeAspect="1" noChangeArrowheads="1"/>
                      </p:cNvPicPr>
                      <p:nvPr/>
                    </p:nvPicPr>
                    <p:blipFill>
                      <a:blip r:embed="rId8"/>
                      <a:srcRect/>
                      <a:stretch>
                        <a:fillRect/>
                      </a:stretch>
                    </p:blipFill>
                    <p:spPr bwMode="auto">
                      <a:xfrm>
                        <a:off x="5162390" y="4086861"/>
                        <a:ext cx="2760822"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951553041"/>
              </p:ext>
            </p:extLst>
          </p:nvPr>
        </p:nvGraphicFramePr>
        <p:xfrm>
          <a:off x="2273782" y="5323653"/>
          <a:ext cx="2849880" cy="990123"/>
        </p:xfrm>
        <a:graphic>
          <a:graphicData uri="http://schemas.openxmlformats.org/presentationml/2006/ole">
            <mc:AlternateContent xmlns:mc="http://schemas.openxmlformats.org/markup-compatibility/2006">
              <mc:Choice xmlns:v="urn:schemas-microsoft-com:vml" Requires="v">
                <p:oleObj spid="_x0000_s67765" name="Equation" r:id="rId9" imgW="1206360" imgH="419040" progId="Equation.DSMT4">
                  <p:embed/>
                </p:oleObj>
              </mc:Choice>
              <mc:Fallback>
                <p:oleObj name="Equation" r:id="rId9" imgW="1206360" imgH="419040" progId="Equation.DSMT4">
                  <p:embed/>
                  <p:pic>
                    <p:nvPicPr>
                      <p:cNvPr id="0" name=""/>
                      <p:cNvPicPr>
                        <a:picLocks noChangeAspect="1" noChangeArrowheads="1"/>
                      </p:cNvPicPr>
                      <p:nvPr/>
                    </p:nvPicPr>
                    <p:blipFill>
                      <a:blip r:embed="rId10"/>
                      <a:srcRect/>
                      <a:stretch>
                        <a:fillRect/>
                      </a:stretch>
                    </p:blipFill>
                    <p:spPr bwMode="auto">
                      <a:xfrm>
                        <a:off x="2273782" y="5323653"/>
                        <a:ext cx="2849880" cy="99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25927989"/>
              </p:ext>
            </p:extLst>
          </p:nvPr>
        </p:nvGraphicFramePr>
        <p:xfrm>
          <a:off x="5106755" y="5326431"/>
          <a:ext cx="2760822" cy="929005"/>
        </p:xfrm>
        <a:graphic>
          <a:graphicData uri="http://schemas.openxmlformats.org/presentationml/2006/ole">
            <mc:AlternateContent xmlns:mc="http://schemas.openxmlformats.org/markup-compatibility/2006">
              <mc:Choice xmlns:v="urn:schemas-microsoft-com:vml" Requires="v">
                <p:oleObj spid="_x0000_s67766" name="Equation" r:id="rId11" imgW="1168200" imgH="393480" progId="Equation.DSMT4">
                  <p:embed/>
                </p:oleObj>
              </mc:Choice>
              <mc:Fallback>
                <p:oleObj name="Equation" r:id="rId11" imgW="1168200" imgH="393480" progId="Equation.DSMT4">
                  <p:embed/>
                  <p:pic>
                    <p:nvPicPr>
                      <p:cNvPr id="0" name=""/>
                      <p:cNvPicPr>
                        <a:picLocks noChangeAspect="1" noChangeArrowheads="1"/>
                      </p:cNvPicPr>
                      <p:nvPr/>
                    </p:nvPicPr>
                    <p:blipFill>
                      <a:blip r:embed="rId12"/>
                      <a:srcRect/>
                      <a:stretch>
                        <a:fillRect/>
                      </a:stretch>
                    </p:blipFill>
                    <p:spPr bwMode="auto">
                      <a:xfrm>
                        <a:off x="5106755" y="5326431"/>
                        <a:ext cx="2760822"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 name="Group 19"/>
          <p:cNvGrpSpPr/>
          <p:nvPr/>
        </p:nvGrpSpPr>
        <p:grpSpPr>
          <a:xfrm>
            <a:off x="212343" y="1128972"/>
            <a:ext cx="11825124" cy="2300028"/>
            <a:chOff x="212343" y="1128972"/>
            <a:chExt cx="11825124" cy="2300028"/>
          </a:xfrm>
        </p:grpSpPr>
        <p:sp>
          <p:nvSpPr>
            <p:cNvPr id="22" name="Rounded Rectangle 21"/>
            <p:cNvSpPr/>
            <p:nvPr/>
          </p:nvSpPr>
          <p:spPr>
            <a:xfrm>
              <a:off x="212343" y="1128972"/>
              <a:ext cx="11748924" cy="23000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1916991" y="1238075"/>
              <a:ext cx="994410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liên hệ giữa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các góc đối nhau</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380454" y="1676400"/>
                  <a:ext cx="11657013" cy="1692771"/>
                </a:xfrm>
                <a:prstGeom prst="rect">
                  <a:avLst/>
                </a:prstGeom>
                <a:noFill/>
              </p:spPr>
              <p:txBody>
                <a:bodyPr wrap="square" rtlCol="0">
                  <a:spAutoFit/>
                </a:bodyPr>
                <a:lstStyle/>
                <a:p>
                  <a:r>
                    <a:rPr lang="en-US" sz="2600" b="1" smtClean="0">
                      <a:latin typeface="Arial" pitchFamily="34" charset="0"/>
                      <a:cs typeface="Arial" pitchFamily="34" charset="0"/>
                    </a:rPr>
                    <a:t>Xét 2 điểm M,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xác định bởi 2 góc đối nhau</a:t>
                  </a:r>
                </a:p>
                <a:p>
                  <a:pPr marL="514350" indent="-514350">
                    <a:buAutoNum type="alphaLcPeriod"/>
                  </a:pPr>
                  <a:r>
                    <a:rPr lang="en-US" sz="2600" b="1" smtClean="0">
                      <a:latin typeface="Arial" pitchFamily="34" charset="0"/>
                      <a:cs typeface="Arial" pitchFamily="34" charset="0"/>
                    </a:rPr>
                    <a:t>Có nhận xét gì về vị trí của 2 điểm M, N đối với hệ trục Oxy. </a:t>
                  </a:r>
                  <a:br>
                    <a:rPr lang="en-US" sz="2600" b="1" smtClean="0">
                      <a:latin typeface="Arial" pitchFamily="34" charset="0"/>
                      <a:cs typeface="Arial" pitchFamily="34" charset="0"/>
                    </a:rPr>
                  </a:br>
                  <a:r>
                    <a:rPr lang="en-US" sz="2600" b="1" smtClean="0">
                      <a:latin typeface="Arial" pitchFamily="34" charset="0"/>
                      <a:cs typeface="Arial" pitchFamily="34" charset="0"/>
                    </a:rPr>
                    <a:t>Từ đó rút ra liên hệ giữa </a:t>
                  </a:r>
                  <a14:m>
                    <m:oMath xmlns:m="http://schemas.openxmlformats.org/officeDocument/2006/math">
                      <m:r>
                        <a:rPr lang="en-US" sz="2600" b="1" i="1" smtClean="0">
                          <a:latin typeface="Cambria Math"/>
                          <a:cs typeface="Arial" pitchFamily="34" charset="0"/>
                        </a:rPr>
                        <m:t>𝒄𝒐𝒔</m:t>
                      </m:r>
                      <m:r>
                        <a:rPr lang="en-US" sz="2600" b="1" i="1" smtClean="0">
                          <a:latin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endParaRPr lang="en-US" sz="2600" b="1" smtClean="0">
                    <a:latin typeface="Arial" pitchFamily="34" charset="0"/>
                    <a:cs typeface="Arial" pitchFamily="34" charset="0"/>
                  </a:endParaRPr>
                </a:p>
                <a:p>
                  <a:pPr marL="514350" indent="-514350">
                    <a:buAutoNum type="alphaLcPeriod"/>
                  </a:pPr>
                  <a:r>
                    <a:rPr lang="en-US" sz="2600" b="1" smtClean="0">
                      <a:latin typeface="Arial" pitchFamily="34" charset="0"/>
                      <a:cs typeface="Arial" pitchFamily="34" charset="0"/>
                    </a:rPr>
                    <a:t>Từ kết quả a , rút ra liên hệ giữa </a:t>
                  </a:r>
                  <a14:m>
                    <m:oMath xmlns:m="http://schemas.openxmlformats.org/officeDocument/2006/math">
                      <m:r>
                        <a:rPr lang="en-US" sz="2600" b="1" i="1" smtClean="0">
                          <a:latin typeface="Cambria Math"/>
                          <a:cs typeface="Arial" pitchFamily="34" charset="0"/>
                        </a:rPr>
                        <m:t>𝒕𝒂𝒏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𝒕𝒂𝒏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p>
              </p:txBody>
            </p:sp>
          </mc:Choice>
          <mc:Fallback xmlns="">
            <p:sp>
              <p:nvSpPr>
                <p:cNvPr id="27" name="TextBox 26"/>
                <p:cNvSpPr txBox="1">
                  <a:spLocks noRot="1" noChangeAspect="1" noMove="1" noResize="1" noEditPoints="1" noAdjustHandles="1" noChangeArrowheads="1" noChangeShapeType="1" noTextEdit="1"/>
                </p:cNvSpPr>
                <p:nvPr/>
              </p:nvSpPr>
              <p:spPr>
                <a:xfrm>
                  <a:off x="380454" y="1676400"/>
                  <a:ext cx="11657013" cy="1692771"/>
                </a:xfrm>
                <a:prstGeom prst="rect">
                  <a:avLst/>
                </a:prstGeom>
                <a:blipFill rotWithShape="1">
                  <a:blip r:embed="rId13"/>
                  <a:stretch>
                    <a:fillRect l="-889" t="-3237" b="-7914"/>
                  </a:stretch>
                </a:blipFill>
              </p:spPr>
              <p:txBody>
                <a:bodyPr/>
                <a:lstStyle/>
                <a:p>
                  <a:r>
                    <a:rPr lang="en-US">
                      <a:noFill/>
                    </a:rPr>
                    <a:t> </a:t>
                  </a:r>
                </a:p>
              </p:txBody>
            </p:sp>
          </mc:Fallback>
        </mc:AlternateContent>
        <p:pic>
          <p:nvPicPr>
            <p:cNvPr id="28"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387" y="1162050"/>
              <a:ext cx="1667394"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1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5442" y="3405025"/>
            <a:ext cx="2991326" cy="33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70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chemeClr val="accent5">
                    <a:lumMod val="50000"/>
                  </a:schemeClr>
                </a:solidFill>
                <a:latin typeface="Arial" pitchFamily="34" charset="0"/>
                <a:cs typeface="Arial" pitchFamily="34" charset="0"/>
              </a:rPr>
              <a:t>b. Giá trị l</a:t>
            </a:r>
            <a:r>
              <a:rPr lang="vi-VN" sz="2500" b="1" smtClean="0">
                <a:solidFill>
                  <a:schemeClr val="accent5">
                    <a:lumMod val="50000"/>
                  </a:schemeClr>
                </a:solidFill>
                <a:latin typeface="Arial" pitchFamily="34" charset="0"/>
                <a:cs typeface="Arial" pitchFamily="34" charset="0"/>
              </a:rPr>
              <a:t>ượng giác</a:t>
            </a:r>
            <a:r>
              <a:rPr lang="en-US" sz="2500" b="1" smtClean="0">
                <a:solidFill>
                  <a:schemeClr val="accent5">
                    <a:lumMod val="50000"/>
                  </a:schemeClr>
                </a:solidFill>
                <a:latin typeface="Arial" pitchFamily="34" charset="0"/>
                <a:cs typeface="Arial" pitchFamily="34" charset="0"/>
              </a:rPr>
              <a:t> của các góc có liên quan đặc biệt</a:t>
            </a:r>
            <a:endParaRPr lang="vi-VN" sz="2500" b="1">
              <a:solidFill>
                <a:schemeClr val="accent5">
                  <a:lumMod val="50000"/>
                </a:schemeClr>
              </a:solidFill>
              <a:latin typeface="Arial" pitchFamily="34" charset="0"/>
              <a:cs typeface="Arial" pitchFamily="34" charset="0"/>
            </a:endParaRPr>
          </a:p>
        </p:txBody>
      </p:sp>
      <p:grpSp>
        <p:nvGrpSpPr>
          <p:cNvPr id="5" name="Group 4"/>
          <p:cNvGrpSpPr/>
          <p:nvPr/>
        </p:nvGrpSpPr>
        <p:grpSpPr>
          <a:xfrm>
            <a:off x="7618412" y="914400"/>
            <a:ext cx="2714625" cy="2929354"/>
            <a:chOff x="8913812" y="3438525"/>
            <a:chExt cx="2714625" cy="2929354"/>
          </a:xfrm>
        </p:grpSpPr>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3812" y="343852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9523412" y="6029325"/>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1.12a</a:t>
              </a:r>
              <a:endParaRPr lang="vi-VN" sz="1600" b="1">
                <a:solidFill>
                  <a:schemeClr val="accent6">
                    <a:lumMod val="75000"/>
                  </a:schemeClr>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724693" y="1143000"/>
                <a:ext cx="4419600"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đối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a:t>
                </a:r>
                <a:endParaRPr lang="vi-VN" sz="25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4693" y="1143000"/>
                <a:ext cx="4419600" cy="477054"/>
              </a:xfrm>
              <a:prstGeom prst="rect">
                <a:avLst/>
              </a:prstGeom>
              <a:blipFill rotWithShape="1">
                <a:blip r:embed="rId5"/>
                <a:stretch>
                  <a:fillRect l="-2069" t="-8974" b="-29487"/>
                </a:stretch>
              </a:blipFill>
            </p:spPr>
            <p:txBody>
              <a:bodyPr/>
              <a:lstStyle/>
              <a:p>
                <a:r>
                  <a:rPr lang="en-US">
                    <a:noFill/>
                  </a:rPr>
                  <a:t> </a:t>
                </a:r>
              </a:p>
            </p:txBody>
          </p:sp>
        </mc:Fallback>
      </mc:AlternateContent>
      <p:grpSp>
        <p:nvGrpSpPr>
          <p:cNvPr id="3" name="Group 2"/>
          <p:cNvGrpSpPr/>
          <p:nvPr/>
        </p:nvGrpSpPr>
        <p:grpSpPr>
          <a:xfrm>
            <a:off x="2513012" y="1752600"/>
            <a:ext cx="3352800" cy="2150864"/>
            <a:chOff x="2513012" y="1752600"/>
            <a:chExt cx="3352800" cy="2150864"/>
          </a:xfrm>
        </p:grpSpPr>
        <p:sp>
          <p:nvSpPr>
            <p:cNvPr id="20" name="Rounded Rectangle 19"/>
            <p:cNvSpPr/>
            <p:nvPr/>
          </p:nvSpPr>
          <p:spPr>
            <a:xfrm>
              <a:off x="2513012" y="1752600"/>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331152356"/>
                </p:ext>
              </p:extLst>
            </p:nvPr>
          </p:nvGraphicFramePr>
          <p:xfrm>
            <a:off x="2870200" y="1905387"/>
            <a:ext cx="2371725" cy="1909763"/>
          </p:xfrm>
          <a:graphic>
            <a:graphicData uri="http://schemas.openxmlformats.org/presentationml/2006/ole">
              <mc:AlternateContent xmlns:mc="http://schemas.openxmlformats.org/markup-compatibility/2006">
                <mc:Choice xmlns:v="urn:schemas-microsoft-com:vml" Requires="v">
                  <p:oleObj spid="_x0000_s50326" name="Equation" r:id="rId6" imgW="1104840" imgH="888840" progId="Equation.DSMT4">
                    <p:embed/>
                  </p:oleObj>
                </mc:Choice>
                <mc:Fallback>
                  <p:oleObj name="Equation" r:id="rId6" imgW="1104840" imgH="888840" progId="Equation.DSMT4">
                    <p:embed/>
                    <p:pic>
                      <p:nvPicPr>
                        <p:cNvPr id="0" name="Object 3"/>
                        <p:cNvPicPr>
                          <a:picLocks noChangeAspect="1" noChangeArrowheads="1"/>
                        </p:cNvPicPr>
                        <p:nvPr/>
                      </p:nvPicPr>
                      <p:blipFill>
                        <a:blip r:embed="rId7"/>
                        <a:srcRect/>
                        <a:stretch>
                          <a:fillRect/>
                        </a:stretch>
                      </p:blipFill>
                      <p:spPr bwMode="auto">
                        <a:xfrm>
                          <a:off x="2870200" y="1905387"/>
                          <a:ext cx="23717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7" name="TextBox 16"/>
              <p:cNvSpPr txBox="1"/>
              <p:nvPr/>
            </p:nvSpPr>
            <p:spPr>
              <a:xfrm>
                <a:off x="696118" y="4029879"/>
                <a:ext cx="4419600"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bù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96118" y="4029879"/>
                <a:ext cx="4419600" cy="477054"/>
              </a:xfrm>
              <a:prstGeom prst="rect">
                <a:avLst/>
              </a:prstGeom>
              <a:blipFill rotWithShape="1">
                <a:blip r:embed="rId8"/>
                <a:stretch>
                  <a:fillRect l="-1931" t="-8974" b="-30769"/>
                </a:stretch>
              </a:blipFill>
            </p:spPr>
            <p:txBody>
              <a:bodyPr/>
              <a:lstStyle/>
              <a:p>
                <a:r>
                  <a:rPr lang="en-US">
                    <a:noFill/>
                  </a:rPr>
                  <a:t> </a:t>
                </a:r>
              </a:p>
            </p:txBody>
          </p:sp>
        </mc:Fallback>
      </mc:AlternateContent>
      <p:grpSp>
        <p:nvGrpSpPr>
          <p:cNvPr id="6" name="Group 5"/>
          <p:cNvGrpSpPr/>
          <p:nvPr/>
        </p:nvGrpSpPr>
        <p:grpSpPr>
          <a:xfrm>
            <a:off x="2513012" y="4545033"/>
            <a:ext cx="3352800" cy="2150864"/>
            <a:chOff x="2513012" y="4545033"/>
            <a:chExt cx="3352800" cy="2150864"/>
          </a:xfrm>
        </p:grpSpPr>
        <p:sp>
          <p:nvSpPr>
            <p:cNvPr id="23" name="Rounded Rectangle 22"/>
            <p:cNvSpPr/>
            <p:nvPr/>
          </p:nvSpPr>
          <p:spPr>
            <a:xfrm>
              <a:off x="2513012" y="4545033"/>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18" name="Object 17"/>
            <p:cNvGraphicFramePr>
              <a:graphicFrameLocks noChangeAspect="1"/>
            </p:cNvGraphicFramePr>
            <p:nvPr>
              <p:extLst>
                <p:ext uri="{D42A27DB-BD31-4B8C-83A1-F6EECF244321}">
                  <p14:modId xmlns:p14="http://schemas.microsoft.com/office/powerpoint/2010/main" val="3199214034"/>
                </p:ext>
              </p:extLst>
            </p:nvPr>
          </p:nvGraphicFramePr>
          <p:xfrm>
            <a:off x="2870200" y="4648200"/>
            <a:ext cx="2725738" cy="1909763"/>
          </p:xfrm>
          <a:graphic>
            <a:graphicData uri="http://schemas.openxmlformats.org/presentationml/2006/ole">
              <mc:AlternateContent xmlns:mc="http://schemas.openxmlformats.org/markup-compatibility/2006">
                <mc:Choice xmlns:v="urn:schemas-microsoft-com:vml" Requires="v">
                  <p:oleObj spid="_x0000_s50327" name="Equation" r:id="rId9" imgW="1269720" imgH="888840" progId="Equation.DSMT4">
                    <p:embed/>
                  </p:oleObj>
                </mc:Choice>
                <mc:Fallback>
                  <p:oleObj name="Equation" r:id="rId9" imgW="1269720" imgH="888840" progId="Equation.DSMT4">
                    <p:embed/>
                    <p:pic>
                      <p:nvPicPr>
                        <p:cNvPr id="0" name=""/>
                        <p:cNvPicPr>
                          <a:picLocks noChangeAspect="1" noChangeArrowheads="1"/>
                        </p:cNvPicPr>
                        <p:nvPr/>
                      </p:nvPicPr>
                      <p:blipFill>
                        <a:blip r:embed="rId10"/>
                        <a:srcRect/>
                        <a:stretch>
                          <a:fillRect/>
                        </a:stretch>
                      </p:blipFill>
                      <p:spPr bwMode="auto">
                        <a:xfrm>
                          <a:off x="2870200" y="4648200"/>
                          <a:ext cx="2725738"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7" name="Group 6"/>
          <p:cNvGrpSpPr/>
          <p:nvPr/>
        </p:nvGrpSpPr>
        <p:grpSpPr>
          <a:xfrm>
            <a:off x="7618412" y="3783985"/>
            <a:ext cx="2714625" cy="2997815"/>
            <a:chOff x="7618412" y="3783985"/>
            <a:chExt cx="2714625" cy="2997815"/>
          </a:xfrm>
        </p:grpSpPr>
        <p:pic>
          <p:nvPicPr>
            <p:cNvPr id="5018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18412" y="378398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8151812" y="6443246"/>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1.12b</a:t>
              </a:r>
              <a:endParaRPr lang="vi-VN"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222299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chemeClr val="accent5">
                    <a:lumMod val="50000"/>
                  </a:schemeClr>
                </a:solidFill>
                <a:latin typeface="Arial" pitchFamily="34" charset="0"/>
                <a:cs typeface="Arial" pitchFamily="34" charset="0"/>
              </a:rPr>
              <a:t>b. Giá trị l</a:t>
            </a:r>
            <a:r>
              <a:rPr lang="vi-VN" sz="2500" b="1" smtClean="0">
                <a:solidFill>
                  <a:schemeClr val="accent5">
                    <a:lumMod val="50000"/>
                  </a:schemeClr>
                </a:solidFill>
                <a:latin typeface="Arial" pitchFamily="34" charset="0"/>
                <a:cs typeface="Arial" pitchFamily="34" charset="0"/>
              </a:rPr>
              <a:t>ượng giác</a:t>
            </a:r>
            <a:r>
              <a:rPr lang="en-US" sz="2500" b="1" smtClean="0">
                <a:solidFill>
                  <a:schemeClr val="accent5">
                    <a:lumMod val="50000"/>
                  </a:schemeClr>
                </a:solidFill>
                <a:latin typeface="Arial" pitchFamily="34" charset="0"/>
                <a:cs typeface="Arial" pitchFamily="34" charset="0"/>
              </a:rPr>
              <a:t> của các góc có liên quan đặc biệt</a:t>
            </a:r>
            <a:endParaRPr lang="vi-VN" sz="25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724692" y="1143000"/>
                <a:ext cx="4749071" cy="601768"/>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phụ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f>
                      <m:fPr>
                        <m:ctrlPr>
                          <a:rPr lang="en-US" sz="2500" b="1" i="1" smtClean="0">
                            <a:solidFill>
                              <a:srgbClr val="C00000"/>
                            </a:solidFill>
                            <a:latin typeface="Cambria Math"/>
                            <a:cs typeface="Arial" pitchFamily="34" charset="0"/>
                          </a:rPr>
                        </m:ctrlPr>
                      </m:fPr>
                      <m:num>
                        <m:r>
                          <a:rPr lang="en-US" sz="2500" b="1" i="1" smtClean="0">
                            <a:solidFill>
                              <a:srgbClr val="C00000"/>
                            </a:solidFill>
                            <a:latin typeface="Cambria Math"/>
                            <a:ea typeface="Cambria Math"/>
                            <a:cs typeface="Arial" pitchFamily="34" charset="0"/>
                          </a:rPr>
                          <m:t>𝝅</m:t>
                        </m:r>
                      </m:num>
                      <m:den>
                        <m:r>
                          <a:rPr lang="en-US" sz="2500" b="1" i="1" smtClean="0">
                            <a:solidFill>
                              <a:srgbClr val="C00000"/>
                            </a:solidFill>
                            <a:latin typeface="Cambria Math"/>
                            <a:cs typeface="Arial" pitchFamily="34" charset="0"/>
                          </a:rPr>
                          <m:t>𝟐</m:t>
                        </m:r>
                      </m:den>
                    </m:f>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4692" y="1143000"/>
                <a:ext cx="4749071" cy="601768"/>
              </a:xfrm>
              <a:prstGeom prst="rect">
                <a:avLst/>
              </a:prstGeom>
              <a:blipFill rotWithShape="1">
                <a:blip r:embed="rId4"/>
                <a:stretch>
                  <a:fillRect l="-1926" t="-1020" b="-9184"/>
                </a:stretch>
              </a:blipFill>
            </p:spPr>
            <p:txBody>
              <a:bodyPr/>
              <a:lstStyle/>
              <a:p>
                <a:r>
                  <a:rPr lang="en-US">
                    <a:noFill/>
                  </a:rPr>
                  <a:t> </a:t>
                </a:r>
              </a:p>
            </p:txBody>
          </p:sp>
        </mc:Fallback>
      </mc:AlternateContent>
      <p:grpSp>
        <p:nvGrpSpPr>
          <p:cNvPr id="3" name="Group 2"/>
          <p:cNvGrpSpPr/>
          <p:nvPr/>
        </p:nvGrpSpPr>
        <p:grpSpPr>
          <a:xfrm>
            <a:off x="1370012" y="1752600"/>
            <a:ext cx="5410200" cy="2150864"/>
            <a:chOff x="1370012" y="1752600"/>
            <a:chExt cx="5410200" cy="2150864"/>
          </a:xfrm>
        </p:grpSpPr>
        <p:sp>
          <p:nvSpPr>
            <p:cNvPr id="20" name="Rounded Rectangle 19"/>
            <p:cNvSpPr/>
            <p:nvPr/>
          </p:nvSpPr>
          <p:spPr>
            <a:xfrm>
              <a:off x="1370012" y="1752600"/>
              <a:ext cx="54102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3375242719"/>
                </p:ext>
              </p:extLst>
            </p:nvPr>
          </p:nvGraphicFramePr>
          <p:xfrm>
            <a:off x="1553658" y="1991807"/>
            <a:ext cx="5006397" cy="1736148"/>
          </p:xfrm>
          <a:graphic>
            <a:graphicData uri="http://schemas.openxmlformats.org/presentationml/2006/ole">
              <mc:AlternateContent xmlns:mc="http://schemas.openxmlformats.org/markup-compatibility/2006">
                <mc:Choice xmlns:v="urn:schemas-microsoft-com:vml" Requires="v">
                  <p:oleObj spid="_x0000_s51346" name="Equation" r:id="rId5" imgW="2565360" imgH="888840" progId="Equation.DSMT4">
                    <p:embed/>
                  </p:oleObj>
                </mc:Choice>
                <mc:Fallback>
                  <p:oleObj name="Equation" r:id="rId5" imgW="2565360" imgH="888840" progId="Equation.DSMT4">
                    <p:embed/>
                    <p:pic>
                      <p:nvPicPr>
                        <p:cNvPr id="0" name=""/>
                        <p:cNvPicPr>
                          <a:picLocks noChangeAspect="1" noChangeArrowheads="1"/>
                        </p:cNvPicPr>
                        <p:nvPr/>
                      </p:nvPicPr>
                      <p:blipFill>
                        <a:blip r:embed="rId6"/>
                        <a:srcRect/>
                        <a:stretch>
                          <a:fillRect/>
                        </a:stretch>
                      </p:blipFill>
                      <p:spPr bwMode="auto">
                        <a:xfrm>
                          <a:off x="1553658" y="1991807"/>
                          <a:ext cx="5006397" cy="173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7" name="TextBox 16"/>
              <p:cNvSpPr txBox="1"/>
              <p:nvPr/>
            </p:nvSpPr>
            <p:spPr>
              <a:xfrm>
                <a:off x="696118" y="4029879"/>
                <a:ext cx="6084094"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hơn kém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ea typeface="Cambria Math"/>
                        <a:cs typeface="Arial" pitchFamily="34" charset="0"/>
                      </a:rPr>
                      <m:t> (</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96118" y="4029879"/>
                <a:ext cx="6084094" cy="477054"/>
              </a:xfrm>
              <a:prstGeom prst="rect">
                <a:avLst/>
              </a:prstGeom>
              <a:blipFill rotWithShape="1">
                <a:blip r:embed="rId7"/>
                <a:stretch>
                  <a:fillRect l="-1403" t="-8974" b="-30769"/>
                </a:stretch>
              </a:blipFill>
            </p:spPr>
            <p:txBody>
              <a:bodyPr/>
              <a:lstStyle/>
              <a:p>
                <a:r>
                  <a:rPr lang="en-US">
                    <a:noFill/>
                  </a:rPr>
                  <a:t> </a:t>
                </a:r>
              </a:p>
            </p:txBody>
          </p:sp>
        </mc:Fallback>
      </mc:AlternateContent>
      <p:grpSp>
        <p:nvGrpSpPr>
          <p:cNvPr id="6" name="Group 5"/>
          <p:cNvGrpSpPr/>
          <p:nvPr/>
        </p:nvGrpSpPr>
        <p:grpSpPr>
          <a:xfrm>
            <a:off x="2513012" y="4545033"/>
            <a:ext cx="3352800" cy="2150864"/>
            <a:chOff x="2513012" y="4545033"/>
            <a:chExt cx="3352800" cy="2150864"/>
          </a:xfrm>
        </p:grpSpPr>
        <p:sp>
          <p:nvSpPr>
            <p:cNvPr id="23" name="Rounded Rectangle 22"/>
            <p:cNvSpPr/>
            <p:nvPr/>
          </p:nvSpPr>
          <p:spPr>
            <a:xfrm>
              <a:off x="2513012" y="4545033"/>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18" name="Object 17"/>
            <p:cNvGraphicFramePr>
              <a:graphicFrameLocks noChangeAspect="1"/>
            </p:cNvGraphicFramePr>
            <p:nvPr>
              <p:extLst>
                <p:ext uri="{D42A27DB-BD31-4B8C-83A1-F6EECF244321}">
                  <p14:modId xmlns:p14="http://schemas.microsoft.com/office/powerpoint/2010/main" val="734164495"/>
                </p:ext>
              </p:extLst>
            </p:nvPr>
          </p:nvGraphicFramePr>
          <p:xfrm>
            <a:off x="2870200" y="4648200"/>
            <a:ext cx="2725738" cy="1909763"/>
          </p:xfrm>
          <a:graphic>
            <a:graphicData uri="http://schemas.openxmlformats.org/presentationml/2006/ole">
              <mc:AlternateContent xmlns:mc="http://schemas.openxmlformats.org/markup-compatibility/2006">
                <mc:Choice xmlns:v="urn:schemas-microsoft-com:vml" Requires="v">
                  <p:oleObj spid="_x0000_s51347" name="Equation" r:id="rId8" imgW="1269720" imgH="888840" progId="Equation.DSMT4">
                    <p:embed/>
                  </p:oleObj>
                </mc:Choice>
                <mc:Fallback>
                  <p:oleObj name="Equation" r:id="rId8" imgW="1269720" imgH="888840" progId="Equation.DSMT4">
                    <p:embed/>
                    <p:pic>
                      <p:nvPicPr>
                        <p:cNvPr id="0" name=""/>
                        <p:cNvPicPr>
                          <a:picLocks noChangeAspect="1" noChangeArrowheads="1"/>
                        </p:cNvPicPr>
                        <p:nvPr/>
                      </p:nvPicPr>
                      <p:blipFill>
                        <a:blip r:embed="rId9"/>
                        <a:srcRect/>
                        <a:stretch>
                          <a:fillRect/>
                        </a:stretch>
                      </p:blipFill>
                      <p:spPr bwMode="auto">
                        <a:xfrm>
                          <a:off x="2870200" y="4648200"/>
                          <a:ext cx="2725738"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8" name="Group 7"/>
          <p:cNvGrpSpPr/>
          <p:nvPr/>
        </p:nvGrpSpPr>
        <p:grpSpPr>
          <a:xfrm>
            <a:off x="8332787" y="762000"/>
            <a:ext cx="2714625" cy="2922002"/>
            <a:chOff x="8332787" y="990600"/>
            <a:chExt cx="2714625" cy="2922002"/>
          </a:xfrm>
        </p:grpSpPr>
        <p:sp>
          <p:nvSpPr>
            <p:cNvPr id="21" name="TextBox 20"/>
            <p:cNvSpPr txBox="1"/>
            <p:nvPr/>
          </p:nvSpPr>
          <p:spPr>
            <a:xfrm>
              <a:off x="8789987" y="3574048"/>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1.12c</a:t>
              </a:r>
              <a:endParaRPr lang="vi-VN" sz="1600" b="1">
                <a:solidFill>
                  <a:schemeClr val="accent6">
                    <a:lumMod val="75000"/>
                  </a:schemeClr>
                </a:solidFill>
                <a:latin typeface="Arial" pitchFamily="34" charset="0"/>
                <a:cs typeface="Arial" pitchFamily="34" charset="0"/>
              </a:endParaRPr>
            </a:p>
          </p:txBody>
        </p:sp>
        <p:pic>
          <p:nvPicPr>
            <p:cNvPr id="5120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2787" y="990600"/>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8332786" y="3733800"/>
            <a:ext cx="2714625" cy="2926555"/>
            <a:chOff x="8332786" y="3855245"/>
            <a:chExt cx="2714625" cy="2926555"/>
          </a:xfrm>
        </p:grpSpPr>
        <p:sp>
          <p:nvSpPr>
            <p:cNvPr id="22" name="TextBox 21"/>
            <p:cNvSpPr txBox="1"/>
            <p:nvPr/>
          </p:nvSpPr>
          <p:spPr>
            <a:xfrm>
              <a:off x="8826499" y="6443246"/>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1.12d</a:t>
              </a:r>
              <a:endParaRPr lang="vi-VN" sz="1600" b="1">
                <a:solidFill>
                  <a:schemeClr val="accent6">
                    <a:lumMod val="75000"/>
                  </a:schemeClr>
                </a:solidFill>
                <a:latin typeface="Arial" pitchFamily="34" charset="0"/>
                <a:cs typeface="Arial" pitchFamily="34" charset="0"/>
              </a:endParaRPr>
            </a:p>
          </p:txBody>
        </p:sp>
        <p:pic>
          <p:nvPicPr>
            <p:cNvPr id="5120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2786" y="385524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9520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715756"/>
            <a:ext cx="11658600" cy="1341644"/>
            <a:chOff x="227012" y="685801"/>
            <a:chExt cx="11658600" cy="1341644"/>
          </a:xfrm>
        </p:grpSpPr>
        <p:sp>
          <p:nvSpPr>
            <p:cNvPr id="20" name="Rounded Rectangle 19"/>
            <p:cNvSpPr/>
            <p:nvPr/>
          </p:nvSpPr>
          <p:spPr>
            <a:xfrm>
              <a:off x="1751012" y="685801"/>
              <a:ext cx="10134600" cy="1295400"/>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0759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556711" y="1141620"/>
              <a:ext cx="777329"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10</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2183633" y="857030"/>
              <a:ext cx="14969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80429337"/>
                </p:ext>
              </p:extLst>
            </p:nvPr>
          </p:nvGraphicFramePr>
          <p:xfrm>
            <a:off x="4123054" y="931545"/>
            <a:ext cx="2308543" cy="1019810"/>
          </p:xfrm>
          <a:graphic>
            <a:graphicData uri="http://schemas.openxmlformats.org/presentationml/2006/ole">
              <mc:AlternateContent xmlns:mc="http://schemas.openxmlformats.org/markup-compatibility/2006">
                <mc:Choice xmlns:v="urn:schemas-microsoft-com:vml" Requires="v">
                  <p:oleObj spid="_x0000_s52832" name="Equation" r:id="rId5" imgW="977760" imgH="431640" progId="Equation.DSMT4">
                    <p:embed/>
                  </p:oleObj>
                </mc:Choice>
                <mc:Fallback>
                  <p:oleObj name="Equation" r:id="rId5" imgW="977760" imgH="431640" progId="Equation.DSMT4">
                    <p:embed/>
                    <p:pic>
                      <p:nvPicPr>
                        <p:cNvPr id="0" name=""/>
                        <p:cNvPicPr>
                          <a:picLocks noChangeAspect="1" noChangeArrowheads="1"/>
                        </p:cNvPicPr>
                        <p:nvPr/>
                      </p:nvPicPr>
                      <p:blipFill>
                        <a:blip r:embed="rId6"/>
                        <a:srcRect/>
                        <a:stretch>
                          <a:fillRect/>
                        </a:stretch>
                      </p:blipFill>
                      <p:spPr bwMode="auto">
                        <a:xfrm>
                          <a:off x="4123054" y="931545"/>
                          <a:ext cx="2308543" cy="101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362792711"/>
                </p:ext>
              </p:extLst>
            </p:nvPr>
          </p:nvGraphicFramePr>
          <p:xfrm>
            <a:off x="7239817" y="1085625"/>
            <a:ext cx="2472166" cy="726091"/>
          </p:xfrm>
          <a:graphic>
            <a:graphicData uri="http://schemas.openxmlformats.org/presentationml/2006/ole">
              <mc:AlternateContent xmlns:mc="http://schemas.openxmlformats.org/markup-compatibility/2006">
                <mc:Choice xmlns:v="urn:schemas-microsoft-com:vml" Requires="v">
                  <p:oleObj spid="_x0000_s52833" name="Equation" r:id="rId7" imgW="952200" imgH="279360" progId="Equation.DSMT4">
                    <p:embed/>
                  </p:oleObj>
                </mc:Choice>
                <mc:Fallback>
                  <p:oleObj name="Equation" r:id="rId7" imgW="952200" imgH="279360" progId="Equation.DSMT4">
                    <p:embed/>
                    <p:pic>
                      <p:nvPicPr>
                        <p:cNvPr id="0" name=""/>
                        <p:cNvPicPr>
                          <a:picLocks noChangeAspect="1" noChangeArrowheads="1"/>
                        </p:cNvPicPr>
                        <p:nvPr/>
                      </p:nvPicPr>
                      <p:blipFill>
                        <a:blip r:embed="rId8"/>
                        <a:srcRect/>
                        <a:stretch>
                          <a:fillRect/>
                        </a:stretch>
                      </p:blipFill>
                      <p:spPr bwMode="auto">
                        <a:xfrm>
                          <a:off x="7239817" y="1085625"/>
                          <a:ext cx="2472166" cy="7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2"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5049" y="2209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2170444753"/>
              </p:ext>
            </p:extLst>
          </p:nvPr>
        </p:nvGraphicFramePr>
        <p:xfrm>
          <a:off x="1605120" y="2743200"/>
          <a:ext cx="4154853" cy="1121791"/>
        </p:xfrm>
        <a:graphic>
          <a:graphicData uri="http://schemas.openxmlformats.org/presentationml/2006/ole">
            <mc:AlternateContent xmlns:mc="http://schemas.openxmlformats.org/markup-compatibility/2006">
              <mc:Choice xmlns:v="urn:schemas-microsoft-com:vml" Requires="v">
                <p:oleObj spid="_x0000_s52834" name="Equation" r:id="rId10" imgW="1600200" imgH="431640" progId="Equation.DSMT4">
                  <p:embed/>
                </p:oleObj>
              </mc:Choice>
              <mc:Fallback>
                <p:oleObj name="Equation" r:id="rId10" imgW="1600200" imgH="431640" progId="Equation.DSMT4">
                  <p:embed/>
                  <p:pic>
                    <p:nvPicPr>
                      <p:cNvPr id="0" name="Object 1"/>
                      <p:cNvPicPr>
                        <a:picLocks noChangeAspect="1" noChangeArrowheads="1"/>
                      </p:cNvPicPr>
                      <p:nvPr/>
                    </p:nvPicPr>
                    <p:blipFill>
                      <a:blip r:embed="rId11"/>
                      <a:srcRect/>
                      <a:stretch>
                        <a:fillRect/>
                      </a:stretch>
                    </p:blipFill>
                    <p:spPr bwMode="auto">
                      <a:xfrm>
                        <a:off x="1605120" y="2743200"/>
                        <a:ext cx="4154853"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474907441"/>
              </p:ext>
            </p:extLst>
          </p:nvPr>
        </p:nvGraphicFramePr>
        <p:xfrm>
          <a:off x="5853524" y="2743200"/>
          <a:ext cx="2704592" cy="1121791"/>
        </p:xfrm>
        <a:graphic>
          <a:graphicData uri="http://schemas.openxmlformats.org/presentationml/2006/ole">
            <mc:AlternateContent xmlns:mc="http://schemas.openxmlformats.org/markup-compatibility/2006">
              <mc:Choice xmlns:v="urn:schemas-microsoft-com:vml" Requires="v">
                <p:oleObj spid="_x0000_s52835" name="Equation" r:id="rId12" imgW="1041120" imgH="431640" progId="Equation.DSMT4">
                  <p:embed/>
                </p:oleObj>
              </mc:Choice>
              <mc:Fallback>
                <p:oleObj name="Equation" r:id="rId12" imgW="1041120" imgH="431640" progId="Equation.DSMT4">
                  <p:embed/>
                  <p:pic>
                    <p:nvPicPr>
                      <p:cNvPr id="0" name=""/>
                      <p:cNvPicPr>
                        <a:picLocks noChangeAspect="1" noChangeArrowheads="1"/>
                      </p:cNvPicPr>
                      <p:nvPr/>
                    </p:nvPicPr>
                    <p:blipFill>
                      <a:blip r:embed="rId13"/>
                      <a:srcRect/>
                      <a:stretch>
                        <a:fillRect/>
                      </a:stretch>
                    </p:blipFill>
                    <p:spPr bwMode="auto">
                      <a:xfrm>
                        <a:off x="5853524" y="2743200"/>
                        <a:ext cx="2704592"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954424796"/>
              </p:ext>
            </p:extLst>
          </p:nvPr>
        </p:nvGraphicFramePr>
        <p:xfrm>
          <a:off x="8539320" y="2819400"/>
          <a:ext cx="1517492" cy="1023826"/>
        </p:xfrm>
        <a:graphic>
          <a:graphicData uri="http://schemas.openxmlformats.org/presentationml/2006/ole">
            <mc:AlternateContent xmlns:mc="http://schemas.openxmlformats.org/markup-compatibility/2006">
              <mc:Choice xmlns:v="urn:schemas-microsoft-com:vml" Requires="v">
                <p:oleObj spid="_x0000_s52836" name="Equation" r:id="rId14" imgW="583920" imgH="393480" progId="Equation.DSMT4">
                  <p:embed/>
                </p:oleObj>
              </mc:Choice>
              <mc:Fallback>
                <p:oleObj name="Equation" r:id="rId14" imgW="583920" imgH="393480" progId="Equation.DSMT4">
                  <p:embed/>
                  <p:pic>
                    <p:nvPicPr>
                      <p:cNvPr id="0" name=""/>
                      <p:cNvPicPr>
                        <a:picLocks noChangeAspect="1" noChangeArrowheads="1"/>
                      </p:cNvPicPr>
                      <p:nvPr/>
                    </p:nvPicPr>
                    <p:blipFill>
                      <a:blip r:embed="rId15"/>
                      <a:srcRect/>
                      <a:stretch>
                        <a:fillRect/>
                      </a:stretch>
                    </p:blipFill>
                    <p:spPr bwMode="auto">
                      <a:xfrm>
                        <a:off x="8539320" y="2819400"/>
                        <a:ext cx="1517492" cy="10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253769546"/>
              </p:ext>
            </p:extLst>
          </p:nvPr>
        </p:nvGraphicFramePr>
        <p:xfrm>
          <a:off x="4195920" y="3831209"/>
          <a:ext cx="2771822" cy="1121791"/>
        </p:xfrm>
        <a:graphic>
          <a:graphicData uri="http://schemas.openxmlformats.org/presentationml/2006/ole">
            <mc:AlternateContent xmlns:mc="http://schemas.openxmlformats.org/markup-compatibility/2006">
              <mc:Choice xmlns:v="urn:schemas-microsoft-com:vml" Requires="v">
                <p:oleObj spid="_x0000_s52837" name="Equation" r:id="rId16" imgW="1066680" imgH="431640" progId="Equation.DSMT4">
                  <p:embed/>
                </p:oleObj>
              </mc:Choice>
              <mc:Fallback>
                <p:oleObj name="Equation" r:id="rId16" imgW="1066680" imgH="431640" progId="Equation.DSMT4">
                  <p:embed/>
                  <p:pic>
                    <p:nvPicPr>
                      <p:cNvPr id="0" name=""/>
                      <p:cNvPicPr>
                        <a:picLocks noChangeAspect="1" noChangeArrowheads="1"/>
                      </p:cNvPicPr>
                      <p:nvPr/>
                    </p:nvPicPr>
                    <p:blipFill>
                      <a:blip r:embed="rId17"/>
                      <a:srcRect/>
                      <a:stretch>
                        <a:fillRect/>
                      </a:stretch>
                    </p:blipFill>
                    <p:spPr bwMode="auto">
                      <a:xfrm>
                        <a:off x="4195920" y="3831209"/>
                        <a:ext cx="2771822"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739795044"/>
              </p:ext>
            </p:extLst>
          </p:nvPr>
        </p:nvGraphicFramePr>
        <p:xfrm>
          <a:off x="6914543" y="3755009"/>
          <a:ext cx="2839054" cy="1121791"/>
        </p:xfrm>
        <a:graphic>
          <a:graphicData uri="http://schemas.openxmlformats.org/presentationml/2006/ole">
            <mc:AlternateContent xmlns:mc="http://schemas.openxmlformats.org/markup-compatibility/2006">
              <mc:Choice xmlns:v="urn:schemas-microsoft-com:vml" Requires="v">
                <p:oleObj spid="_x0000_s52838" name="Equation" r:id="rId18" imgW="1091880" imgH="431640" progId="Equation.DSMT4">
                  <p:embed/>
                </p:oleObj>
              </mc:Choice>
              <mc:Fallback>
                <p:oleObj name="Equation" r:id="rId18" imgW="1091880" imgH="431640" progId="Equation.DSMT4">
                  <p:embed/>
                  <p:pic>
                    <p:nvPicPr>
                      <p:cNvPr id="0" name=""/>
                      <p:cNvPicPr>
                        <a:picLocks noChangeAspect="1" noChangeArrowheads="1"/>
                      </p:cNvPicPr>
                      <p:nvPr/>
                    </p:nvPicPr>
                    <p:blipFill>
                      <a:blip r:embed="rId19"/>
                      <a:srcRect/>
                      <a:stretch>
                        <a:fillRect/>
                      </a:stretch>
                    </p:blipFill>
                    <p:spPr bwMode="auto">
                      <a:xfrm>
                        <a:off x="6914543" y="3755009"/>
                        <a:ext cx="2839054"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028656100"/>
              </p:ext>
            </p:extLst>
          </p:nvPr>
        </p:nvGraphicFramePr>
        <p:xfrm>
          <a:off x="1956675" y="5053671"/>
          <a:ext cx="5672344" cy="724170"/>
        </p:xfrm>
        <a:graphic>
          <a:graphicData uri="http://schemas.openxmlformats.org/presentationml/2006/ole">
            <mc:AlternateContent xmlns:mc="http://schemas.openxmlformats.org/markup-compatibility/2006">
              <mc:Choice xmlns:v="urn:schemas-microsoft-com:vml" Requires="v">
                <p:oleObj spid="_x0000_s52839" name="Equation" r:id="rId20" imgW="2184120" imgH="279360" progId="Equation.DSMT4">
                  <p:embed/>
                </p:oleObj>
              </mc:Choice>
              <mc:Fallback>
                <p:oleObj name="Equation" r:id="rId20" imgW="2184120" imgH="279360" progId="Equation.DSMT4">
                  <p:embed/>
                  <p:pic>
                    <p:nvPicPr>
                      <p:cNvPr id="0" name=""/>
                      <p:cNvPicPr>
                        <a:picLocks noChangeAspect="1" noChangeArrowheads="1"/>
                      </p:cNvPicPr>
                      <p:nvPr/>
                    </p:nvPicPr>
                    <p:blipFill>
                      <a:blip r:embed="rId21"/>
                      <a:srcRect/>
                      <a:stretch>
                        <a:fillRect/>
                      </a:stretch>
                    </p:blipFill>
                    <p:spPr bwMode="auto">
                      <a:xfrm>
                        <a:off x="1956675" y="5053671"/>
                        <a:ext cx="5672344" cy="72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599636452"/>
              </p:ext>
            </p:extLst>
          </p:nvPr>
        </p:nvGraphicFramePr>
        <p:xfrm>
          <a:off x="4348320" y="5867400"/>
          <a:ext cx="2043811" cy="526320"/>
        </p:xfrm>
        <a:graphic>
          <a:graphicData uri="http://schemas.openxmlformats.org/presentationml/2006/ole">
            <mc:AlternateContent xmlns:mc="http://schemas.openxmlformats.org/markup-compatibility/2006">
              <mc:Choice xmlns:v="urn:schemas-microsoft-com:vml" Requires="v">
                <p:oleObj spid="_x0000_s52840" name="Equation" r:id="rId22" imgW="787320" imgH="203040" progId="Equation.DSMT4">
                  <p:embed/>
                </p:oleObj>
              </mc:Choice>
              <mc:Fallback>
                <p:oleObj name="Equation" r:id="rId22" imgW="787320" imgH="203040" progId="Equation.DSMT4">
                  <p:embed/>
                  <p:pic>
                    <p:nvPicPr>
                      <p:cNvPr id="0" name=""/>
                      <p:cNvPicPr>
                        <a:picLocks noChangeAspect="1" noChangeArrowheads="1"/>
                      </p:cNvPicPr>
                      <p:nvPr/>
                    </p:nvPicPr>
                    <p:blipFill>
                      <a:blip r:embed="rId23"/>
                      <a:srcRect/>
                      <a:stretch>
                        <a:fillRect/>
                      </a:stretch>
                    </p:blipFill>
                    <p:spPr bwMode="auto">
                      <a:xfrm>
                        <a:off x="4348320" y="5867400"/>
                        <a:ext cx="2043811" cy="52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42587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286412" y="-22860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307475"/>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012" y="4198798"/>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6899" y="4589445"/>
            <a:ext cx="8593867" cy="1569660"/>
          </a:xfrm>
          <a:prstGeom prst="rect">
            <a:avLst/>
          </a:prstGeom>
          <a:noFill/>
        </p:spPr>
        <p:txBody>
          <a:bodyPr wrap="square" rtlCol="0">
            <a:spAutoFit/>
          </a:bodyPr>
          <a:lstStyle/>
          <a:p>
            <a:r>
              <a:rPr lang="vi-VN" b="1">
                <a:latin typeface="Arial" pitchFamily="34" charset="0"/>
                <a:cs typeface="Arial" pitchFamily="34" charset="0"/>
              </a:rPr>
              <a:t>c) Có 2 cách quay kim phút theo một chiều xác định để kim phút từ vị trí chỉ đúng số 2 về vị trí chỉ đúng số 12, đó là quay ngược chiều kim đồng hồ và quay theo chiều quay của kim đồng hồ. </a:t>
            </a:r>
          </a:p>
        </p:txBody>
      </p:sp>
      <p:grpSp>
        <p:nvGrpSpPr>
          <p:cNvPr id="21" name="Group 20"/>
          <p:cNvGrpSpPr/>
          <p:nvPr/>
        </p:nvGrpSpPr>
        <p:grpSpPr>
          <a:xfrm>
            <a:off x="289088" y="1081967"/>
            <a:ext cx="11558425" cy="3032833"/>
            <a:chOff x="289088" y="1139117"/>
            <a:chExt cx="11558425" cy="3032833"/>
          </a:xfrm>
        </p:grpSpPr>
        <p:sp>
          <p:nvSpPr>
            <p:cNvPr id="22" name="Rounded Rectangle 21"/>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24" name="TextBox 23"/>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66230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261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grpSp>
        <p:nvGrpSpPr>
          <p:cNvPr id="2" name="Group 1"/>
          <p:cNvGrpSpPr/>
          <p:nvPr/>
        </p:nvGrpSpPr>
        <p:grpSpPr>
          <a:xfrm>
            <a:off x="289088" y="1086760"/>
            <a:ext cx="11558425" cy="1656440"/>
            <a:chOff x="289088" y="1086760"/>
            <a:chExt cx="11558425" cy="1656440"/>
          </a:xfrm>
        </p:grpSpPr>
        <p:sp>
          <p:nvSpPr>
            <p:cNvPr id="21" name="Rounded Rectangle 20"/>
            <p:cNvSpPr/>
            <p:nvPr/>
          </p:nvSpPr>
          <p:spPr>
            <a:xfrm>
              <a:off x="289088" y="1086760"/>
              <a:ext cx="11558425" cy="1656440"/>
            </a:xfrm>
            <a:prstGeom prst="roundRect">
              <a:avLst>
                <a:gd name="adj" fmla="val 3662"/>
              </a:avLst>
            </a:prstGeom>
            <a:solidFill>
              <a:srgbClr val="FDE9C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09115" y="1120170"/>
              <a:ext cx="11125199" cy="1569660"/>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Trong mặt phẳng , cho hai tia </a:t>
              </a:r>
              <a:r>
                <a:rPr lang="en-US" b="1" i="1" smtClean="0">
                  <a:latin typeface="Arial" pitchFamily="34" charset="0"/>
                  <a:cs typeface="Arial" pitchFamily="34" charset="0"/>
                </a:rPr>
                <a:t>Ou</a:t>
              </a:r>
              <a:r>
                <a:rPr lang="en-US" b="1" smtClean="0">
                  <a:latin typeface="Arial" pitchFamily="34" charset="0"/>
                  <a:cs typeface="Arial" pitchFamily="34" charset="0"/>
                </a:rPr>
                <a:t> và </a:t>
              </a:r>
              <a:r>
                <a:rPr lang="en-US" b="1" i="1">
                  <a:latin typeface="Arial" pitchFamily="34" charset="0"/>
                  <a:cs typeface="Arial" pitchFamily="34" charset="0"/>
                </a:rPr>
                <a:t>Ov</a:t>
              </a:r>
              <a:r>
                <a:rPr lang="en-US" b="1" smtClean="0">
                  <a:latin typeface="Arial" pitchFamily="34" charset="0"/>
                  <a:cs typeface="Arial" pitchFamily="34" charset="0"/>
                </a:rPr>
                <a:t> . Xét tia </a:t>
              </a:r>
              <a:r>
                <a:rPr lang="en-US" b="1" i="1">
                  <a:latin typeface="Arial" pitchFamily="34" charset="0"/>
                  <a:cs typeface="Arial" pitchFamily="34" charset="0"/>
                </a:rPr>
                <a:t>Om</a:t>
              </a:r>
              <a:r>
                <a:rPr lang="en-US" b="1" smtClean="0">
                  <a:latin typeface="Arial" pitchFamily="34" charset="0"/>
                  <a:cs typeface="Arial" pitchFamily="34" charset="0"/>
                </a:rPr>
                <a:t> cùng nằm trong mặt phẳng này. Nếu tia Om quay quanh điểm O theo một chiều nhất định từ </a:t>
              </a:r>
              <a:r>
                <a:rPr lang="en-US" b="1" i="1">
                  <a:latin typeface="Arial" pitchFamily="34" charset="0"/>
                  <a:cs typeface="Arial" pitchFamily="34" charset="0"/>
                </a:rPr>
                <a:t>Ou</a:t>
              </a:r>
              <a:r>
                <a:rPr lang="en-US" b="1" smtClean="0">
                  <a:latin typeface="Arial" pitchFamily="34" charset="0"/>
                  <a:cs typeface="Arial" pitchFamily="34" charset="0"/>
                </a:rPr>
                <a:t> đến </a:t>
              </a:r>
              <a:r>
                <a:rPr lang="en-US" b="1" i="1">
                  <a:latin typeface="Arial" pitchFamily="34" charset="0"/>
                  <a:cs typeface="Arial" pitchFamily="34" charset="0"/>
                </a:rPr>
                <a:t>Ov</a:t>
              </a:r>
              <a:r>
                <a:rPr lang="en-US" b="1" smtClean="0">
                  <a:latin typeface="Arial" pitchFamily="34" charset="0"/>
                  <a:cs typeface="Arial" pitchFamily="34" charset="0"/>
                </a:rPr>
                <a:t>, thì ta nói nó quét một góc l</a:t>
              </a:r>
              <a:r>
                <a:rPr lang="vi-VN" b="1" smtClean="0">
                  <a:latin typeface="Arial" pitchFamily="34" charset="0"/>
                  <a:cs typeface="Arial" pitchFamily="34" charset="0"/>
                </a:rPr>
                <a:t>ượng giác</a:t>
              </a:r>
              <a:r>
                <a:rPr lang="en-US" b="1" smtClean="0">
                  <a:latin typeface="Arial" pitchFamily="34" charset="0"/>
                  <a:cs typeface="Arial" pitchFamily="34" charset="0"/>
                </a:rPr>
                <a:t> với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kí hiệu là </a:t>
              </a:r>
              <a:r>
                <a:rPr lang="en-US" b="1" i="1">
                  <a:solidFill>
                    <a:srgbClr val="C00000"/>
                  </a:solidFill>
                  <a:latin typeface="Arial" pitchFamily="34" charset="0"/>
                  <a:cs typeface="Arial" pitchFamily="34" charset="0"/>
                </a:rPr>
                <a:t>(Ou, Ov)</a:t>
              </a:r>
              <a:endParaRPr lang="vi-VN" b="1" i="1">
                <a:solidFill>
                  <a:srgbClr val="C00000"/>
                </a:solidFill>
                <a:latin typeface="Arial" pitchFamily="34" charset="0"/>
                <a:cs typeface="Arial" pitchFamily="34" charset="0"/>
              </a:endParaRPr>
            </a:p>
          </p:txBody>
        </p:sp>
      </p:grpSp>
      <p:sp>
        <p:nvSpPr>
          <p:cNvPr id="30" name="TextBox 29"/>
          <p:cNvSpPr txBox="1"/>
          <p:nvPr/>
        </p:nvSpPr>
        <p:spPr>
          <a:xfrm>
            <a:off x="777145" y="5142997"/>
            <a:ext cx="11125199" cy="830997"/>
          </a:xfrm>
          <a:prstGeom prst="rect">
            <a:avLst/>
          </a:prstGeom>
          <a:noFill/>
        </p:spPr>
        <p:txBody>
          <a:bodyPr wrap="square" rtlCol="0">
            <a:spAutoFit/>
          </a:bodyPr>
          <a:lstStyle/>
          <a:p>
            <a:r>
              <a:rPr lang="en-US" b="1" smtClean="0">
                <a:latin typeface="Arial" pitchFamily="34" charset="0"/>
                <a:cs typeface="Arial" pitchFamily="34" charset="0"/>
              </a:rPr>
              <a:t>Góc l</a:t>
            </a:r>
            <a:r>
              <a:rPr lang="vi-VN" b="1" smtClean="0">
                <a:latin typeface="Arial" pitchFamily="34" charset="0"/>
                <a:cs typeface="Arial" pitchFamily="34" charset="0"/>
              </a:rPr>
              <a:t>ượng giác</a:t>
            </a:r>
            <a:r>
              <a:rPr lang="en-US" b="1" smtClean="0">
                <a:latin typeface="Arial" pitchFamily="34" charset="0"/>
                <a:cs typeface="Arial" pitchFamily="34" charset="0"/>
              </a:rPr>
              <a:t> (Ou,OV) chỉ được xác định khi ta biết được chuyển động quay của tia Om từ tia đầu Ou đến tia cuối Ov</a:t>
            </a:r>
            <a:endParaRPr lang="vi-VN" b="1" i="1">
              <a:solidFill>
                <a:srgbClr val="C00000"/>
              </a:solidFill>
              <a:latin typeface="Arial" pitchFamily="34" charset="0"/>
              <a:cs typeface="Arial" pitchFamily="34" charset="0"/>
            </a:endParaRPr>
          </a:p>
        </p:txBody>
      </p:sp>
      <p:sp>
        <p:nvSpPr>
          <p:cNvPr id="31" name="TextBox 30"/>
          <p:cNvSpPr txBox="1"/>
          <p:nvPr/>
        </p:nvSpPr>
        <p:spPr>
          <a:xfrm>
            <a:off x="720726" y="5966791"/>
            <a:ext cx="11125199" cy="830997"/>
          </a:xfrm>
          <a:prstGeom prst="rect">
            <a:avLst/>
          </a:prstGeom>
          <a:noFill/>
        </p:spPr>
        <p:txBody>
          <a:bodyPr wrap="square" rtlCol="0">
            <a:spAutoFit/>
          </a:bodyPr>
          <a:lstStyle/>
          <a:p>
            <a:pPr marL="342900" indent="-342900">
              <a:buFont typeface="Wingdings" pitchFamily="2" charset="2"/>
              <a:buChar char="v"/>
            </a:pPr>
            <a:r>
              <a:rPr lang="en-US" b="1" smtClean="0">
                <a:solidFill>
                  <a:schemeClr val="accent6">
                    <a:lumMod val="75000"/>
                  </a:schemeClr>
                </a:solidFill>
                <a:latin typeface="Arial" pitchFamily="34" charset="0"/>
                <a:cs typeface="Arial" pitchFamily="34" charset="0"/>
              </a:rPr>
              <a:t>Qui ước : </a:t>
            </a:r>
            <a:r>
              <a:rPr lang="en-US" b="1" smtClean="0">
                <a:latin typeface="Arial" pitchFamily="34" charset="0"/>
                <a:cs typeface="Arial" pitchFamily="34" charset="0"/>
              </a:rPr>
              <a:t>Chiều quay ngược với chiều quay kim đồng đồ là </a:t>
            </a:r>
            <a:r>
              <a:rPr lang="en-US" b="1" smtClean="0">
                <a:solidFill>
                  <a:srgbClr val="C00000"/>
                </a:solidFill>
                <a:latin typeface="Arial" pitchFamily="34" charset="0"/>
                <a:cs typeface="Arial" pitchFamily="34" charset="0"/>
              </a:rPr>
              <a:t>chiều dương</a:t>
            </a:r>
            <a:br>
              <a:rPr lang="en-US" b="1" smtClean="0">
                <a:solidFill>
                  <a:srgbClr val="C00000"/>
                </a:solidFill>
                <a:latin typeface="Arial" pitchFamily="34" charset="0"/>
                <a:cs typeface="Arial" pitchFamily="34" charset="0"/>
              </a:rPr>
            </a:br>
            <a:r>
              <a:rPr lang="en-US" b="1" smtClean="0">
                <a:latin typeface="Arial" pitchFamily="34" charset="0"/>
                <a:cs typeface="Arial" pitchFamily="34" charset="0"/>
              </a:rPr>
              <a:t>	       Chiều </a:t>
            </a:r>
            <a:r>
              <a:rPr lang="en-US" b="1">
                <a:latin typeface="Arial" pitchFamily="34" charset="0"/>
                <a:cs typeface="Arial" pitchFamily="34" charset="0"/>
              </a:rPr>
              <a:t>quay </a:t>
            </a:r>
            <a:r>
              <a:rPr lang="en-US" b="1" smtClean="0">
                <a:latin typeface="Arial" pitchFamily="34" charset="0"/>
                <a:cs typeface="Arial" pitchFamily="34" charset="0"/>
              </a:rPr>
              <a:t>cùng </a:t>
            </a:r>
            <a:r>
              <a:rPr lang="en-US" b="1">
                <a:latin typeface="Arial" pitchFamily="34" charset="0"/>
                <a:cs typeface="Arial" pitchFamily="34" charset="0"/>
              </a:rPr>
              <a:t>với chiều quay kim đồng đồ là </a:t>
            </a:r>
            <a:r>
              <a:rPr lang="en-US" b="1">
                <a:solidFill>
                  <a:srgbClr val="C00000"/>
                </a:solidFill>
                <a:latin typeface="Arial" pitchFamily="34" charset="0"/>
                <a:cs typeface="Arial" pitchFamily="34" charset="0"/>
              </a:rPr>
              <a:t>chiều </a:t>
            </a:r>
            <a:r>
              <a:rPr lang="en-US" b="1" smtClean="0">
                <a:solidFill>
                  <a:srgbClr val="C00000"/>
                </a:solidFill>
                <a:latin typeface="Arial" pitchFamily="34" charset="0"/>
                <a:cs typeface="Arial" pitchFamily="34" charset="0"/>
              </a:rPr>
              <a:t>âm</a:t>
            </a:r>
            <a:endParaRPr lang="vi-VN" b="1" i="1">
              <a:solidFill>
                <a:srgbClr val="C00000"/>
              </a:solidFill>
              <a:latin typeface="Arial" pitchFamily="34" charset="0"/>
              <a:cs typeface="Arial" pitchFamily="34" charset="0"/>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516" y="2866233"/>
            <a:ext cx="7859568" cy="226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20513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9634"/>
                                        </p:tgtEl>
                                        <p:attrNameLst>
                                          <p:attrName>style.visibility</p:attrName>
                                        </p:attrNameLst>
                                      </p:cBhvr>
                                      <p:to>
                                        <p:strVal val="visible"/>
                                      </p:to>
                                    </p:set>
                                    <p:animEffect transition="in" filter="wipe(left)">
                                      <p:cBhvr>
                                        <p:cTn id="11" dur="500"/>
                                        <p:tgtEl>
                                          <p:spTgt spid="696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04825"/>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30" name="TextBox 29"/>
          <p:cNvSpPr txBox="1"/>
          <p:nvPr/>
        </p:nvSpPr>
        <p:spPr>
          <a:xfrm>
            <a:off x="684212" y="3124200"/>
            <a:ext cx="11242512" cy="830997"/>
          </a:xfrm>
          <a:prstGeom prst="rect">
            <a:avLst/>
          </a:prstGeom>
          <a:noFill/>
        </p:spPr>
        <p:txBody>
          <a:bodyPr wrap="square" rtlCol="0">
            <a:spAutoFit/>
          </a:bodyPr>
          <a:lstStyle/>
          <a:p>
            <a:r>
              <a:rPr lang="en-US" b="1" smtClean="0">
                <a:latin typeface="Arial" pitchFamily="34" charset="0"/>
                <a:cs typeface="Arial" pitchFamily="34" charset="0"/>
              </a:rPr>
              <a:t>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smtClean="0">
                <a:latin typeface="Arial" pitchFamily="34" charset="0"/>
                <a:cs typeface="Arial" pitchFamily="34" charset="0"/>
              </a:rPr>
              <a:t>(Ou,OV) </a:t>
            </a:r>
            <a:r>
              <a:rPr lang="en-US" b="1" smtClean="0">
                <a:latin typeface="Arial" pitchFamily="34" charset="0"/>
                <a:cs typeface="Arial" pitchFamily="34" charset="0"/>
              </a:rPr>
              <a:t>chỉ được xác định khi ta biết được chuyển động quay của tia </a:t>
            </a:r>
            <a:r>
              <a:rPr lang="en-US" b="1" i="1">
                <a:latin typeface="Arial" pitchFamily="34" charset="0"/>
                <a:cs typeface="Arial" pitchFamily="34" charset="0"/>
              </a:rPr>
              <a:t>Om</a:t>
            </a:r>
            <a:r>
              <a:rPr lang="en-US" b="1" smtClean="0">
                <a:latin typeface="Arial" pitchFamily="34" charset="0"/>
                <a:cs typeface="Arial" pitchFamily="34" charset="0"/>
              </a:rPr>
              <a:t> từ tia đầu </a:t>
            </a:r>
            <a:r>
              <a:rPr lang="en-US" b="1" i="1">
                <a:latin typeface="Arial" pitchFamily="34" charset="0"/>
                <a:cs typeface="Arial" pitchFamily="34" charset="0"/>
              </a:rPr>
              <a:t>Ou </a:t>
            </a:r>
            <a:r>
              <a:rPr lang="en-US" b="1" smtClean="0">
                <a:latin typeface="Arial" pitchFamily="34" charset="0"/>
                <a:cs typeface="Arial" pitchFamily="34" charset="0"/>
              </a:rPr>
              <a:t>đến tia cuối </a:t>
            </a:r>
            <a:r>
              <a:rPr lang="en-US" b="1" i="1">
                <a:latin typeface="Arial" pitchFamily="34" charset="0"/>
                <a:cs typeface="Arial" pitchFamily="34" charset="0"/>
              </a:rPr>
              <a:t>Ov</a:t>
            </a:r>
            <a:endParaRPr lang="vi-VN" b="1" i="1">
              <a:latin typeface="Arial" pitchFamily="34" charset="0"/>
              <a:cs typeface="Arial" pitchFamily="34" charset="0"/>
            </a:endParaRPr>
          </a:p>
        </p:txBody>
      </p:sp>
      <p:sp>
        <p:nvSpPr>
          <p:cNvPr id="31" name="TextBox 30"/>
          <p:cNvSpPr txBox="1"/>
          <p:nvPr/>
        </p:nvSpPr>
        <p:spPr>
          <a:xfrm>
            <a:off x="303212" y="3912453"/>
            <a:ext cx="11125199" cy="830997"/>
          </a:xfrm>
          <a:prstGeom prst="rect">
            <a:avLst/>
          </a:prstGeom>
          <a:noFill/>
        </p:spPr>
        <p:txBody>
          <a:bodyPr wrap="square" rtlCol="0">
            <a:spAutoFit/>
          </a:bodyPr>
          <a:lstStyle/>
          <a:p>
            <a:pPr marL="342900" indent="-342900">
              <a:buFont typeface="Wingdings" pitchFamily="2" charset="2"/>
              <a:buChar char="v"/>
            </a:pPr>
            <a:r>
              <a:rPr lang="en-US" b="1" smtClean="0">
                <a:solidFill>
                  <a:schemeClr val="accent6">
                    <a:lumMod val="75000"/>
                  </a:schemeClr>
                </a:solidFill>
                <a:latin typeface="Arial" pitchFamily="34" charset="0"/>
                <a:cs typeface="Arial" pitchFamily="34" charset="0"/>
              </a:rPr>
              <a:t>Qui ước : </a:t>
            </a:r>
            <a:r>
              <a:rPr lang="en-US" b="1" smtClean="0">
                <a:latin typeface="Arial" pitchFamily="34" charset="0"/>
                <a:cs typeface="Arial" pitchFamily="34" charset="0"/>
              </a:rPr>
              <a:t>Chiều quay ngược với chiều quay kim đồng đồ là </a:t>
            </a:r>
            <a:r>
              <a:rPr lang="en-US" b="1" smtClean="0">
                <a:solidFill>
                  <a:schemeClr val="accent2">
                    <a:lumMod val="75000"/>
                  </a:schemeClr>
                </a:solidFill>
                <a:latin typeface="Arial" pitchFamily="34" charset="0"/>
                <a:cs typeface="Arial" pitchFamily="34" charset="0"/>
              </a:rPr>
              <a:t>chiều dương</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Chiều </a:t>
            </a:r>
            <a:r>
              <a:rPr lang="en-US" b="1">
                <a:latin typeface="Arial" pitchFamily="34" charset="0"/>
                <a:cs typeface="Arial" pitchFamily="34" charset="0"/>
              </a:rPr>
              <a:t>quay </a:t>
            </a:r>
            <a:r>
              <a:rPr lang="en-US" b="1" smtClean="0">
                <a:latin typeface="Arial" pitchFamily="34" charset="0"/>
                <a:cs typeface="Arial" pitchFamily="34" charset="0"/>
              </a:rPr>
              <a:t>cùng </a:t>
            </a:r>
            <a:r>
              <a:rPr lang="en-US" b="1">
                <a:latin typeface="Arial" pitchFamily="34" charset="0"/>
                <a:cs typeface="Arial" pitchFamily="34" charset="0"/>
              </a:rPr>
              <a:t>với chiều quay kim đồng đồ là </a:t>
            </a:r>
            <a:r>
              <a:rPr lang="en-US" b="1">
                <a:solidFill>
                  <a:schemeClr val="accent2">
                    <a:lumMod val="75000"/>
                  </a:schemeClr>
                </a:solidFill>
                <a:latin typeface="Arial" pitchFamily="34" charset="0"/>
                <a:cs typeface="Arial" pitchFamily="34" charset="0"/>
              </a:rPr>
              <a:t>chiều </a:t>
            </a:r>
            <a:r>
              <a:rPr lang="en-US" b="1" smtClean="0">
                <a:solidFill>
                  <a:schemeClr val="accent2">
                    <a:lumMod val="75000"/>
                  </a:schemeClr>
                </a:solidFill>
                <a:latin typeface="Arial" pitchFamily="34" charset="0"/>
                <a:cs typeface="Arial" pitchFamily="34" charset="0"/>
              </a:rPr>
              <a:t>âm</a:t>
            </a:r>
            <a:endParaRPr lang="vi-VN" b="1" i="1">
              <a:solidFill>
                <a:schemeClr val="accent2">
                  <a:lumMod val="75000"/>
                </a:schemeClr>
              </a:solidFill>
              <a:latin typeface="Arial" pitchFamily="34" charset="0"/>
              <a:cs typeface="Arial" pitchFamily="34" charset="0"/>
            </a:endParaRPr>
          </a:p>
        </p:txBody>
      </p:sp>
      <p:grpSp>
        <p:nvGrpSpPr>
          <p:cNvPr id="3" name="Group 2"/>
          <p:cNvGrpSpPr/>
          <p:nvPr/>
        </p:nvGrpSpPr>
        <p:grpSpPr>
          <a:xfrm>
            <a:off x="368299" y="1009650"/>
            <a:ext cx="11558425" cy="2078182"/>
            <a:chOff x="289088" y="943885"/>
            <a:chExt cx="11558425" cy="2078182"/>
          </a:xfrm>
        </p:grpSpPr>
        <p:sp>
          <p:nvSpPr>
            <p:cNvPr id="21" name="Rounded Rectangle 20"/>
            <p:cNvSpPr/>
            <p:nvPr/>
          </p:nvSpPr>
          <p:spPr>
            <a:xfrm>
              <a:off x="289088" y="990600"/>
              <a:ext cx="11558425" cy="1972402"/>
            </a:xfrm>
            <a:prstGeom prst="roundRect">
              <a:avLst>
                <a:gd name="adj" fmla="val 3662"/>
              </a:avLst>
            </a:prstGeom>
            <a:solidFill>
              <a:srgbClr val="FDEED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09115" y="1024010"/>
              <a:ext cx="8123697" cy="1938992"/>
            </a:xfrm>
            <a:prstGeom prst="rect">
              <a:avLst/>
            </a:prstGeom>
            <a:noFill/>
          </p:spPr>
          <p:txBody>
            <a:bodyPr wrap="square" rtlCol="0">
              <a:spAutoFit/>
            </a:bodyPr>
            <a:lstStyle/>
            <a:p>
              <a:r>
                <a:rPr lang="en-US" b="1" smtClean="0">
                  <a:latin typeface="Arial" pitchFamily="34" charset="0"/>
                  <a:cs typeface="Arial" pitchFamily="34" charset="0"/>
                </a:rPr>
                <a:t>         Trong mặt phẳng , cho hai tia </a:t>
              </a:r>
              <a:r>
                <a:rPr lang="en-US" b="1" i="1" smtClean="0">
                  <a:latin typeface="Arial" pitchFamily="34" charset="0"/>
                  <a:cs typeface="Arial" pitchFamily="34" charset="0"/>
                </a:rPr>
                <a:t>Ou</a:t>
              </a:r>
              <a:r>
                <a:rPr lang="en-US" b="1" smtClean="0">
                  <a:latin typeface="Arial" pitchFamily="34" charset="0"/>
                  <a:cs typeface="Arial" pitchFamily="34" charset="0"/>
                </a:rPr>
                <a:t> và </a:t>
              </a:r>
              <a:r>
                <a:rPr lang="en-US" b="1" i="1">
                  <a:latin typeface="Arial" pitchFamily="34" charset="0"/>
                  <a:cs typeface="Arial" pitchFamily="34" charset="0"/>
                </a:rPr>
                <a:t>Ov</a:t>
              </a:r>
              <a:r>
                <a:rPr lang="en-US" b="1" smtClean="0">
                  <a:latin typeface="Arial" pitchFamily="34" charset="0"/>
                  <a:cs typeface="Arial" pitchFamily="34" charset="0"/>
                </a:rPr>
                <a:t> . Xét tia </a:t>
              </a:r>
              <a:r>
                <a:rPr lang="en-US" b="1" i="1">
                  <a:latin typeface="Arial" pitchFamily="34" charset="0"/>
                  <a:cs typeface="Arial" pitchFamily="34" charset="0"/>
                </a:rPr>
                <a:t>Om</a:t>
              </a:r>
              <a:r>
                <a:rPr lang="en-US" b="1" smtClean="0">
                  <a:latin typeface="Arial" pitchFamily="34" charset="0"/>
                  <a:cs typeface="Arial" pitchFamily="34" charset="0"/>
                </a:rPr>
                <a:t> cùng nằm trong mặt phẳng này. Nếu tia Om quay quanh điểm O theo một chiều nhất định từ </a:t>
              </a:r>
              <a:r>
                <a:rPr lang="en-US" b="1" i="1">
                  <a:latin typeface="Arial" pitchFamily="34" charset="0"/>
                  <a:cs typeface="Arial" pitchFamily="34" charset="0"/>
                </a:rPr>
                <a:t>Ou</a:t>
              </a:r>
              <a:r>
                <a:rPr lang="en-US" b="1" smtClean="0">
                  <a:latin typeface="Arial" pitchFamily="34" charset="0"/>
                  <a:cs typeface="Arial" pitchFamily="34" charset="0"/>
                </a:rPr>
                <a:t> đến </a:t>
              </a:r>
              <a:r>
                <a:rPr lang="en-US" b="1" i="1">
                  <a:latin typeface="Arial" pitchFamily="34" charset="0"/>
                  <a:cs typeface="Arial" pitchFamily="34" charset="0"/>
                </a:rPr>
                <a:t>Ov</a:t>
              </a:r>
              <a:r>
                <a:rPr lang="en-US" b="1" smtClean="0">
                  <a:latin typeface="Arial" pitchFamily="34" charset="0"/>
                  <a:cs typeface="Arial" pitchFamily="34" charset="0"/>
                </a:rPr>
                <a:t>, thì ta nói nó quét một góc l</a:t>
              </a:r>
              <a:r>
                <a:rPr lang="vi-VN" b="1" smtClean="0">
                  <a:latin typeface="Arial" pitchFamily="34" charset="0"/>
                  <a:cs typeface="Arial" pitchFamily="34" charset="0"/>
                </a:rPr>
                <a:t>ượng giác</a:t>
              </a:r>
              <a:r>
                <a:rPr lang="en-US" b="1" smtClean="0">
                  <a:latin typeface="Arial" pitchFamily="34" charset="0"/>
                  <a:cs typeface="Arial" pitchFamily="34" charset="0"/>
                </a:rPr>
                <a:t> với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kí hiệu là </a:t>
              </a:r>
              <a:r>
                <a:rPr lang="en-US" b="1">
                  <a:solidFill>
                    <a:srgbClr val="C00000"/>
                  </a:solidFill>
                  <a:latin typeface="Arial" pitchFamily="34" charset="0"/>
                  <a:cs typeface="Arial" pitchFamily="34" charset="0"/>
                </a:rPr>
                <a:t>(Ou, Ov)</a:t>
              </a:r>
              <a:endParaRPr lang="vi-VN" b="1">
                <a:solidFill>
                  <a:srgbClr val="C00000"/>
                </a:solidFill>
                <a:latin typeface="Arial" pitchFamily="34" charset="0"/>
                <a:cs typeface="Arial" pitchFamily="34" charset="0"/>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6787" y="943885"/>
              <a:ext cx="2495393" cy="207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046412" y="4578598"/>
            <a:ext cx="6629400" cy="2203202"/>
            <a:chOff x="3046412" y="4641974"/>
            <a:chExt cx="6629400" cy="2203202"/>
          </a:xfrm>
        </p:grpSpPr>
        <p:sp>
          <p:nvSpPr>
            <p:cNvPr id="27" name="TextBox 26"/>
            <p:cNvSpPr txBox="1"/>
            <p:nvPr/>
          </p:nvSpPr>
          <p:spPr>
            <a:xfrm>
              <a:off x="5441966" y="5794499"/>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1.3</a:t>
              </a:r>
              <a:endParaRPr lang="vi-VN" sz="1600" b="1" i="1">
                <a:solidFill>
                  <a:srgbClr val="C00000"/>
                </a:solidFill>
                <a:latin typeface="Arial" pitchFamily="34" charset="0"/>
                <a:cs typeface="Arial" pitchFamily="34" charset="0"/>
              </a:endParaRPr>
            </a:p>
          </p:txBody>
        </p:sp>
        <p:pic>
          <p:nvPicPr>
            <p:cNvPr id="327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162"/>
            <a:stretch/>
          </p:blipFill>
          <p:spPr bwMode="auto">
            <a:xfrm>
              <a:off x="3046412" y="4648200"/>
              <a:ext cx="2281412" cy="2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96"/>
            <a:stretch/>
          </p:blipFill>
          <p:spPr bwMode="auto">
            <a:xfrm>
              <a:off x="6922914" y="4641974"/>
              <a:ext cx="2752898" cy="2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287619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81078"/>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5" name="TextBox 14"/>
          <p:cNvSpPr txBox="1"/>
          <p:nvPr/>
        </p:nvSpPr>
        <p:spPr>
          <a:xfrm>
            <a:off x="675015" y="20884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dương đúng một vòng, ta nói tia Om quay góc </a:t>
            </a:r>
            <a:r>
              <a:rPr lang="en-US" b="1" smtClean="0">
                <a:solidFill>
                  <a:srgbClr val="C00000"/>
                </a:solidFill>
                <a:latin typeface="Arial" pitchFamily="34" charset="0"/>
                <a:cs typeface="Arial" pitchFamily="34" charset="0"/>
              </a:rPr>
              <a:t>360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7" name="TextBox 16"/>
          <p:cNvSpPr txBox="1"/>
          <p:nvPr/>
        </p:nvSpPr>
        <p:spPr>
          <a:xfrm>
            <a:off x="675015" y="32568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dương đúng hai vòng, ta nói nó quay góc </a:t>
            </a:r>
            <a:r>
              <a:rPr lang="en-US" b="1" smtClean="0">
                <a:solidFill>
                  <a:srgbClr val="C00000"/>
                </a:solidFill>
                <a:latin typeface="Arial" pitchFamily="34" charset="0"/>
                <a:cs typeface="Arial" pitchFamily="34" charset="0"/>
              </a:rPr>
              <a:t>720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8" name="TextBox 17"/>
          <p:cNvSpPr txBox="1"/>
          <p:nvPr/>
        </p:nvSpPr>
        <p:spPr>
          <a:xfrm>
            <a:off x="675015" y="44252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âm nửa vòng, ta nói nó quay góc </a:t>
            </a:r>
            <a:r>
              <a:rPr lang="en-US" b="1" smtClean="0">
                <a:solidFill>
                  <a:srgbClr val="C00000"/>
                </a:solidFill>
                <a:latin typeface="Arial" pitchFamily="34" charset="0"/>
                <a:cs typeface="Arial" pitchFamily="34" charset="0"/>
              </a:rPr>
              <a:t>-180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9" name="TextBox 18"/>
          <p:cNvSpPr txBox="1"/>
          <p:nvPr/>
        </p:nvSpPr>
        <p:spPr>
          <a:xfrm>
            <a:off x="675015" y="55936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âm 1,5 vòng, ta nói nó quay góc -1,5 . 360</a:t>
            </a:r>
            <a:r>
              <a:rPr lang="en-US" b="1" baseline="30000" smtClean="0">
                <a:latin typeface="Arial" pitchFamily="34" charset="0"/>
                <a:cs typeface="Arial" pitchFamily="34" charset="0"/>
              </a:rPr>
              <a:t>0</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- 540</a:t>
            </a:r>
            <a:r>
              <a:rPr lang="en-US" b="1" baseline="30000" smtClean="0">
                <a:solidFill>
                  <a:srgbClr val="C00000"/>
                </a:solidFill>
                <a:latin typeface="Arial" pitchFamily="34" charset="0"/>
                <a:cs typeface="Arial" pitchFamily="34" charset="0"/>
              </a:rPr>
              <a:t>0</a:t>
            </a:r>
            <a:endParaRPr lang="vi-VN" b="1" i="1">
              <a:solidFill>
                <a:srgbClr val="C00000"/>
              </a:solidFill>
              <a:latin typeface="Arial" pitchFamily="34" charset="0"/>
              <a:cs typeface="Arial" pitchFamily="34" charset="0"/>
            </a:endParaRPr>
          </a:p>
        </p:txBody>
      </p:sp>
      <p:sp>
        <p:nvSpPr>
          <p:cNvPr id="20" name="TextBox 19"/>
          <p:cNvSpPr txBox="1"/>
          <p:nvPr/>
        </p:nvSpPr>
        <p:spPr>
          <a:xfrm>
            <a:off x="294015" y="1163204"/>
            <a:ext cx="8229600" cy="830997"/>
          </a:xfrm>
          <a:prstGeom prst="rect">
            <a:avLst/>
          </a:prstGeom>
          <a:noFill/>
        </p:spPr>
        <p:txBody>
          <a:bodyPr wrap="square" rtlCol="0">
            <a:spAutoFit/>
          </a:bodyPr>
          <a:lstStyle/>
          <a:p>
            <a:pPr marL="457200" indent="-457200">
              <a:buFont typeface="Wingdings" pitchFamily="2" charset="2"/>
              <a:buChar char="v"/>
            </a:pPr>
            <a:r>
              <a:rPr lang="en-US" b="1" smtClean="0">
                <a:latin typeface="Arial" pitchFamily="34" charset="0"/>
                <a:cs typeface="Arial" pitchFamily="34" charset="0"/>
              </a:rPr>
              <a:t>Số đo của góc l</a:t>
            </a:r>
            <a:r>
              <a:rPr lang="vi-VN" b="1" smtClean="0">
                <a:latin typeface="Arial" pitchFamily="34" charset="0"/>
                <a:cs typeface="Arial" pitchFamily="34" charset="0"/>
              </a:rPr>
              <a:t>ượng giác</a:t>
            </a:r>
            <a:r>
              <a:rPr lang="en-US" b="1" smtClean="0">
                <a:latin typeface="Arial" pitchFamily="34" charset="0"/>
                <a:cs typeface="Arial" pitchFamily="34" charset="0"/>
              </a:rPr>
              <a:t> có tia đầu Ou, tia cuối Ov được kí hiệu là  </a:t>
            </a:r>
            <a:r>
              <a:rPr lang="en-US" b="1" i="1" smtClean="0">
                <a:solidFill>
                  <a:srgbClr val="C00000"/>
                </a:solidFill>
                <a:latin typeface="Arial" pitchFamily="34" charset="0"/>
                <a:cs typeface="Arial" pitchFamily="34" charset="0"/>
              </a:rPr>
              <a:t>sđ(Ou,Ov)</a:t>
            </a:r>
            <a:endParaRPr lang="vi-VN" b="1" i="1">
              <a:solidFill>
                <a:srgbClr val="C00000"/>
              </a:solidFill>
              <a:latin typeface="Arial" pitchFamily="34" charset="0"/>
              <a:cs typeface="Arial" pitchFamily="34" charset="0"/>
            </a:endParaRPr>
          </a:p>
        </p:txBody>
      </p:sp>
      <p:pic>
        <p:nvPicPr>
          <p:cNvPr id="338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9880" y="4298373"/>
            <a:ext cx="2970068" cy="12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7620" y="5703722"/>
            <a:ext cx="2454602" cy="10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934" y="2667000"/>
            <a:ext cx="2597727" cy="165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7399" y="1165514"/>
            <a:ext cx="2615045" cy="165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29495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6870"/>
                                        </p:tgtEl>
                                        <p:attrNameLst>
                                          <p:attrName>style.visibility</p:attrName>
                                        </p:attrNameLst>
                                      </p:cBhvr>
                                      <p:to>
                                        <p:strVal val="visible"/>
                                      </p:to>
                                    </p:set>
                                    <p:animEffect transition="in" filter="wipe(left)">
                                      <p:cBhvr>
                                        <p:cTn id="16" dur="500"/>
                                        <p:tgtEl>
                                          <p:spTgt spid="368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6869"/>
                                        </p:tgtEl>
                                        <p:attrNameLst>
                                          <p:attrName>style.visibility</p:attrName>
                                        </p:attrNameLst>
                                      </p:cBhvr>
                                      <p:to>
                                        <p:strVal val="visible"/>
                                      </p:to>
                                    </p:set>
                                    <p:animEffect transition="in" filter="wipe(left)">
                                      <p:cBhvr>
                                        <p:cTn id="25" dur="500"/>
                                        <p:tgtEl>
                                          <p:spTgt spid="368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3800"/>
                                        </p:tgtEl>
                                        <p:attrNameLst>
                                          <p:attrName>style.visibility</p:attrName>
                                        </p:attrNameLst>
                                      </p:cBhvr>
                                      <p:to>
                                        <p:strVal val="visible"/>
                                      </p:to>
                                    </p:set>
                                    <p:animEffect transition="in" filter="wipe(left)">
                                      <p:cBhvr>
                                        <p:cTn id="34" dur="500"/>
                                        <p:tgtEl>
                                          <p:spTgt spid="338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801"/>
                                        </p:tgtEl>
                                        <p:attrNameLst>
                                          <p:attrName>style.visibility</p:attrName>
                                        </p:attrNameLst>
                                      </p:cBhvr>
                                      <p:to>
                                        <p:strVal val="visible"/>
                                      </p:to>
                                    </p:set>
                                    <p:animEffect transition="in" filter="wipe(left)">
                                      <p:cBhvr>
                                        <p:cTn id="43"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74350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5" name="TextBox 14"/>
          <p:cNvSpPr txBox="1"/>
          <p:nvPr/>
        </p:nvSpPr>
        <p:spPr>
          <a:xfrm>
            <a:off x="1674812" y="1544762"/>
            <a:ext cx="6841560" cy="830997"/>
          </a:xfrm>
          <a:prstGeom prst="rect">
            <a:avLst/>
          </a:prstGeom>
          <a:solidFill>
            <a:schemeClr val="accent5">
              <a:lumMod val="20000"/>
              <a:lumOff val="80000"/>
            </a:schemeClr>
          </a:solid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Mỗi góc l</a:t>
            </a:r>
            <a:r>
              <a:rPr lang="vi-VN" b="1" smtClean="0">
                <a:latin typeface="Arial" pitchFamily="34" charset="0"/>
                <a:cs typeface="Arial" pitchFamily="34" charset="0"/>
              </a:rPr>
              <a:t>ượng giác</a:t>
            </a:r>
            <a:r>
              <a:rPr lang="en-US" b="1" smtClean="0">
                <a:latin typeface="Arial" pitchFamily="34" charset="0"/>
                <a:cs typeface="Arial" pitchFamily="34" charset="0"/>
              </a:rPr>
              <a:t> gốc O được xác định bởi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số đo của nó.</a:t>
            </a:r>
            <a:endParaRPr lang="vi-VN" b="1" i="1">
              <a:solidFill>
                <a:schemeClr val="accent2">
                  <a:lumMod val="75000"/>
                </a:schemeClr>
              </a:solidFill>
              <a:latin typeface="Arial" pitchFamily="34" charset="0"/>
              <a:cs typeface="Arial" pitchFamily="34" charset="0"/>
            </a:endParaRPr>
          </a:p>
        </p:txBody>
      </p:sp>
      <p:sp>
        <p:nvSpPr>
          <p:cNvPr id="14" name="TextBox 13"/>
          <p:cNvSpPr txBox="1"/>
          <p:nvPr/>
        </p:nvSpPr>
        <p:spPr>
          <a:xfrm>
            <a:off x="608012" y="3276600"/>
            <a:ext cx="11049000" cy="830997"/>
          </a:xfrm>
          <a:prstGeom prst="rect">
            <a:avLst/>
          </a:prstGeom>
          <a:solidFill>
            <a:schemeClr val="accent4">
              <a:lumMod val="20000"/>
              <a:lumOff val="80000"/>
            </a:schemeClr>
          </a:solid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Cho 2 tia Ou, Ov thì có vô số góc l</a:t>
            </a:r>
            <a:r>
              <a:rPr lang="vi-VN" b="1" smtClean="0">
                <a:latin typeface="Arial" pitchFamily="34" charset="0"/>
                <a:cs typeface="Arial" pitchFamily="34" charset="0"/>
              </a:rPr>
              <a:t>ượng giác</a:t>
            </a:r>
            <a:r>
              <a:rPr lang="en-US" b="1" smtClean="0">
                <a:latin typeface="Arial" pitchFamily="34" charset="0"/>
                <a:cs typeface="Arial" pitchFamily="34" charset="0"/>
              </a:rPr>
              <a:t> tia đầu </a:t>
            </a:r>
            <a:r>
              <a:rPr lang="en-US" b="1" i="1" smtClean="0">
                <a:latin typeface="Arial" pitchFamily="34" charset="0"/>
                <a:cs typeface="Arial" pitchFamily="34" charset="0"/>
              </a:rPr>
              <a:t>Ou</a:t>
            </a:r>
            <a:r>
              <a:rPr lang="en-US" b="1" smtClean="0">
                <a:latin typeface="Arial" pitchFamily="34" charset="0"/>
                <a:cs typeface="Arial" pitchFamily="34" charset="0"/>
              </a:rPr>
              <a:t>, tia cuối </a:t>
            </a:r>
            <a:r>
              <a:rPr lang="en-US" b="1" i="1" smtClean="0">
                <a:latin typeface="Arial" pitchFamily="34" charset="0"/>
                <a:cs typeface="Arial" pitchFamily="34" charset="0"/>
              </a:rPr>
              <a:t>Ov</a:t>
            </a:r>
            <a:r>
              <a:rPr lang="en-US" b="1" smtClean="0">
                <a:latin typeface="Arial" pitchFamily="34" charset="0"/>
                <a:cs typeface="Arial" pitchFamily="34" charset="0"/>
              </a:rPr>
              <a:t>. Số đo của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này sai khác nhau </a:t>
            </a:r>
            <a:r>
              <a:rPr lang="en-US" b="1" smtClean="0">
                <a:solidFill>
                  <a:srgbClr val="C00000"/>
                </a:solidFill>
                <a:latin typeface="Arial" pitchFamily="34" charset="0"/>
                <a:cs typeface="Arial" pitchFamily="34" charset="0"/>
              </a:rPr>
              <a:t>một bội nguyên của 360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03" y="1524000"/>
            <a:ext cx="1528840" cy="85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3812" y="1143000"/>
            <a:ext cx="3091295" cy="18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965750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fltVal val="0"/>
                                          </p:val>
                                        </p:tav>
                                        <p:tav tm="100000">
                                          <p:val>
                                            <p:strVal val="#ppt_w"/>
                                          </p:val>
                                        </p:tav>
                                      </p:tavLst>
                                    </p:anim>
                                    <p:anim calcmode="lin" valueType="num">
                                      <p:cBhvr>
                                        <p:cTn id="8" dur="500" fill="hold"/>
                                        <p:tgtEl>
                                          <p:spTgt spid="34819"/>
                                        </p:tgtEl>
                                        <p:attrNameLst>
                                          <p:attrName>ppt_h</p:attrName>
                                        </p:attrNameLst>
                                      </p:cBhvr>
                                      <p:tavLst>
                                        <p:tav tm="0">
                                          <p:val>
                                            <p:fltVal val="0"/>
                                          </p:val>
                                        </p:tav>
                                        <p:tav tm="100000">
                                          <p:val>
                                            <p:strVal val="#ppt_h"/>
                                          </p:val>
                                        </p:tav>
                                      </p:tavLst>
                                    </p:anim>
                                    <p:animEffect transition="in" filter="fade">
                                      <p:cBhvr>
                                        <p:cTn id="9" dur="500"/>
                                        <p:tgtEl>
                                          <p:spTgt spid="348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37100</TotalTime>
  <Words>4553</Words>
  <PresentationFormat>Custom</PresentationFormat>
  <Paragraphs>529</Paragraphs>
  <Slides>50</Slides>
  <Notes>49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2021-08-04T05:24:17Z</dcterms:created>
  <dcterms:modified xsi:type="dcterms:W3CDTF">2024-03-12T14:22:40Z</dcterms:modified>
</cp:coreProperties>
</file>