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01" r:id="rId2"/>
    <p:sldId id="500" r:id="rId3"/>
    <p:sldId id="502" r:id="rId4"/>
    <p:sldId id="503" r:id="rId5"/>
    <p:sldId id="278" r:id="rId6"/>
    <p:sldId id="505" r:id="rId7"/>
    <p:sldId id="504" r:id="rId8"/>
    <p:sldId id="507" r:id="rId9"/>
    <p:sldId id="508" r:id="rId10"/>
    <p:sldId id="506" r:id="rId11"/>
    <p:sldId id="261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428489" y="141775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4" name="Freeform 114"/>
          <p:cNvSpPr/>
          <p:nvPr/>
        </p:nvSpPr>
        <p:spPr>
          <a:xfrm rot="813216">
            <a:off x="1451166" y="230366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67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BÀI 2: TỌA ĐỘ VECT</a:t>
            </a:r>
            <a:r>
              <a:rPr lang="vi-VN" sz="60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6000" b="1" dirty="0">
                <a:solidFill>
                  <a:srgbClr val="3333FF"/>
                </a:solidFill>
                <a:latin typeface="More Sugar"/>
              </a:rPr>
              <a:t> TRONG KHÔNG GIAN (TIẾT 4)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00307" y="4515740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62791ECA-7CAE-4E75-9A18-9CFF5B92451E}"/>
              </a:ext>
            </a:extLst>
          </p:cNvPr>
          <p:cNvSpPr/>
          <p:nvPr/>
        </p:nvSpPr>
        <p:spPr>
          <a:xfrm>
            <a:off x="9859251" y="2374019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85C06E6D-C70A-4ECD-9320-DFF0A251D32A}"/>
              </a:ext>
            </a:extLst>
          </p:cNvPr>
          <p:cNvSpPr/>
          <p:nvPr/>
        </p:nvSpPr>
        <p:spPr>
          <a:xfrm rot="813216">
            <a:off x="9830916" y="311802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r>
                  <a:rPr lang="en-US" dirty="0"/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nor/>
                      </m:rPr>
                      <a:rPr lang="en-US"/>
                      <m:t>ABC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AO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/>
                      <m:t>BC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điếm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BC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BC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OB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OC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ngược</a:t>
                </a:r>
                <a:r>
                  <a:rPr lang="en-US" dirty="0"/>
                  <a:t>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OB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Theo </a:t>
                </a:r>
                <a:r>
                  <a:rPr lang="en-US" dirty="0" err="1"/>
                  <a:t>quy</a:t>
                </a:r>
                <a:r>
                  <a:rPr lang="en-US" dirty="0"/>
                  <a:t>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hành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6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694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2.4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CBF1A088-FF49-41A9-B203-6D81FE010D1D}"/>
              </a:ext>
            </a:extLst>
          </p:cNvPr>
          <p:cNvSpPr/>
          <p:nvPr/>
        </p:nvSpPr>
        <p:spPr>
          <a:xfrm rot="-1135901">
            <a:off x="4218469" y="131180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D4C4E84-D56D-4A8B-9D31-43F70875C2A6}"/>
              </a:ext>
            </a:extLst>
          </p:cNvPr>
          <p:cNvSpPr/>
          <p:nvPr/>
        </p:nvSpPr>
        <p:spPr>
          <a:xfrm rot="813216">
            <a:off x="4698644" y="152248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49E7E5D0-47C1-41C4-BA93-B25BA78FC299}"/>
              </a:ext>
            </a:extLst>
          </p:cNvPr>
          <p:cNvSpPr/>
          <p:nvPr/>
        </p:nvSpPr>
        <p:spPr>
          <a:xfrm rot="-1135901">
            <a:off x="7136330" y="466022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B601B4E3-21C1-4A73-B5FF-5D7B7B7C03F8}"/>
              </a:ext>
            </a:extLst>
          </p:cNvPr>
          <p:cNvSpPr/>
          <p:nvPr/>
        </p:nvSpPr>
        <p:spPr>
          <a:xfrm rot="813216">
            <a:off x="7616505" y="487089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2654F6E-AEC3-A560-119E-4C275ADB2F7B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272D71-0181-4CB1-9655-2FEE0AF82BCE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A9F01B1F-9DF4-4D44-AD0E-9045FA032AD9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6407B42C-A401-4F4A-8A12-CBD3D5B23195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88DE4F55-B1E9-41F3-940A-57DFA946C89C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B9DE0B31-CDBA-4410-B2F1-A6E300525814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E845D0BE-69A2-41D8-8820-5A84EAB3E029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29F48840-20B0-468C-AF0B-23512BC7F84D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2E98D9F0-4B8A-4919-8793-908D2EB5B86F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FF6E0333-AB99-4217-AF0D-2295BE1487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603ECA93-5C5A-491A-9A3E-CF2F150F57E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8C25E303-F05B-46E3-B0E4-D2FEE2F313E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267FA5EE-4E1E-4B48-9066-ECD8C01AA2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C09D5078-A92B-44A8-B913-8B965A8A7617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D70296AD-37D7-4461-8688-3D6DE17155F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4508B46A-0762-42C1-B639-C89FA30AEE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CC6E2DC0-9FF5-43A4-B946-76B9AE4B1B74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B1A124C7-2D2D-4C41-B348-4D128894CC05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F70E42AD-77BA-4AC6-A93C-8A150E13AF61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C974E24F-95E0-4F28-905B-67105E19D7E9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900" b="1" dirty="0" err="1"/>
              <a:t>Làm</a:t>
            </a:r>
            <a:r>
              <a:rPr lang="en-US" sz="3900" b="1" dirty="0"/>
              <a:t> </a:t>
            </a:r>
            <a:r>
              <a:rPr lang="en-US" sz="3900" b="1" dirty="0" err="1"/>
              <a:t>bài</a:t>
            </a:r>
            <a:r>
              <a:rPr lang="en-US" sz="3900" b="1" dirty="0"/>
              <a:t> </a:t>
            </a:r>
            <a:r>
              <a:rPr lang="en-US" sz="3900" b="1" dirty="0" err="1"/>
              <a:t>tập</a:t>
            </a:r>
            <a:r>
              <a:rPr lang="en-US" sz="3900" b="1" dirty="0"/>
              <a:t> SGK (</a:t>
            </a:r>
            <a:r>
              <a:rPr lang="en-US" sz="3900" b="1" dirty="0" err="1"/>
              <a:t>phần</a:t>
            </a:r>
            <a:r>
              <a:rPr lang="en-US" sz="3900" b="1" dirty="0"/>
              <a:t> 1)</a:t>
            </a:r>
          </a:p>
          <a:p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9CF2837A-202C-452A-A7A0-29B64B8E2DD6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Oxyz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biết</a:t>
                </a:r>
                <a:br>
                  <a:rPr lang="en-US" sz="2400" dirty="0"/>
                </a:br>
                <a:r>
                  <a:rPr lang="en-US" sz="2400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=5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+7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+4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tọa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𝑂𝑁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=8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−5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tọa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350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Oxyz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biết</a:t>
                </a:r>
                <a:r>
                  <a:rPr lang="en-US" sz="2800" dirty="0"/>
                  <a:t>:</a:t>
                </a:r>
                <a:br>
                  <a:rPr lang="en-US" sz="2800" dirty="0"/>
                </a:br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/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sz="28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=−2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+5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−7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=7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=5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83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Cho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SABC </a:t>
            </a:r>
            <a:r>
              <a:rPr lang="en-US" sz="2800" dirty="0" err="1"/>
              <a:t>có</a:t>
            </a:r>
            <a:r>
              <a:rPr lang="en-US" sz="2800" dirty="0"/>
              <a:t> ABC </a:t>
            </a:r>
            <a:r>
              <a:rPr lang="en-US" sz="2800" dirty="0" err="1"/>
              <a:t>là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B, BC = 3, BA = 2, SA </a:t>
            </a:r>
            <a:r>
              <a:rPr lang="en-US" sz="2800" dirty="0" err="1"/>
              <a:t>vuông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phẳng</a:t>
            </a:r>
            <a:r>
              <a:rPr lang="en-US" sz="2800" dirty="0"/>
              <a:t> (ABC)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2 (</a:t>
            </a:r>
            <a:r>
              <a:rPr lang="en-US" sz="2800" dirty="0" err="1"/>
              <a:t>Hình</a:t>
            </a:r>
            <a:r>
              <a:rPr lang="en-US" sz="2800" dirty="0"/>
              <a:t> 13).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tọa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ý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ra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vectơ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tọa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tọa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C, S.</a:t>
            </a:r>
          </a:p>
        </p:txBody>
      </p:sp>
      <p:pic>
        <p:nvPicPr>
          <p:cNvPr id="6" name="Picture 5" descr="Bài 3 trang 56 Toán 12 Tập 1 Chân trời sáng tạo | Giải Toán 12">
            <a:extLst>
              <a:ext uri="{FF2B5EF4-FFF2-40B4-BE49-F238E27FC236}">
                <a16:creationId xmlns:a16="http://schemas.microsoft.com/office/drawing/2014/main" id="{91D476B3-6B4C-4652-ADC1-65091DAFBF0F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217" y="787376"/>
            <a:ext cx="3840358" cy="2980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Ox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/>
                      <m:t>Oy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lượt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dài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lượt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bẩng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Bài 3 trang 56 Toán 12 Tập 1 Chân trời sáng tạo | Giải Toán 12">
            <a:extLst>
              <a:ext uri="{FF2B5EF4-FFF2-40B4-BE49-F238E27FC236}">
                <a16:creationId xmlns:a16="http://schemas.microsoft.com/office/drawing/2014/main" id="{8BBF71C9-77CC-4575-A283-1DAFDDDF5404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56" y="815512"/>
            <a:ext cx="4219754" cy="3689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64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tọa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hướng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BA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Suy</a:t>
                </a:r>
                <a:r>
                  <a:rPr lang="en-US" sz="2800" dirty="0"/>
                  <a:t>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hướng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BC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Suy</a:t>
                </a:r>
                <a:r>
                  <a:rPr lang="en-US" sz="2800" dirty="0"/>
                  <a:t>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Gọi</a:t>
                </a:r>
                <a:r>
                  <a:rPr lang="en-US" sz="2800" dirty="0"/>
                  <a:t> E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chiếu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Oz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BE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AS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hướng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BE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𝐵𝐸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Theo </a:t>
                </a:r>
                <a:r>
                  <a:rPr lang="en-US" sz="2800" dirty="0" err="1"/>
                  <a:t>quy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tắc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hành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𝐵𝑆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𝐵𝐸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Suy</a:t>
                </a:r>
                <a:r>
                  <a:rPr lang="en-US" sz="2800" dirty="0"/>
                  <a:t>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372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Cho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chóp</a:t>
            </a:r>
            <a:r>
              <a:rPr lang="en-US" sz="2800" dirty="0"/>
              <a:t> S.ABC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đáy</a:t>
            </a:r>
            <a:r>
              <a:rPr lang="en-US" sz="2800" dirty="0"/>
              <a:t> ABC </a:t>
            </a:r>
            <a:r>
              <a:rPr lang="en-US" sz="2800" dirty="0" err="1"/>
              <a:t>là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2, SA </a:t>
            </a:r>
            <a:r>
              <a:rPr lang="en-US" sz="2800" dirty="0" err="1"/>
              <a:t>vuông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đáy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SA </a:t>
            </a:r>
            <a:r>
              <a:rPr lang="en-US" sz="2800" dirty="0" err="1"/>
              <a:t>bằng</a:t>
            </a:r>
            <a:r>
              <a:rPr lang="en-US" sz="2800" dirty="0"/>
              <a:t> 1 (</a:t>
            </a:r>
            <a:r>
              <a:rPr lang="en-US" sz="2800" dirty="0" err="1"/>
              <a:t>Hình</a:t>
            </a:r>
            <a:r>
              <a:rPr lang="en-US" sz="2800" dirty="0"/>
              <a:t> 14).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tọa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vectơ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trục</a:t>
            </a:r>
            <a:r>
              <a:rPr lang="en-US" sz="2800" dirty="0"/>
              <a:t> Ox, Oy, Oz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tọa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C, S.</a:t>
            </a:r>
            <a:endParaRPr lang="en-US" sz="2400" dirty="0"/>
          </a:p>
        </p:txBody>
      </p:sp>
      <p:pic>
        <p:nvPicPr>
          <p:cNvPr id="6" name="Picture 5" descr="Bài 4 trang 57 Toán 12 Tập 1 Chân trời sáng tạo | Giải Toán 12">
            <a:extLst>
              <a:ext uri="{FF2B5EF4-FFF2-40B4-BE49-F238E27FC236}">
                <a16:creationId xmlns:a16="http://schemas.microsoft.com/office/drawing/2014/main" id="{33EE2C8C-AEBB-42E2-A30C-C63272A82F61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21" y="2644726"/>
            <a:ext cx="4594640" cy="3742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590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2800" b="1" dirty="0"/>
              </a:p>
              <a:p>
                <a:pPr algn="ctr">
                  <a:lnSpc>
                    <a:spcPct val="150000"/>
                  </a:lnSpc>
                </a:pPr>
                <a:endParaRPr lang="en-US" sz="2800" b="1" dirty="0"/>
              </a:p>
              <a:p>
                <a:pPr algn="ctr">
                  <a:lnSpc>
                    <a:spcPct val="150000"/>
                  </a:lnSpc>
                </a:pPr>
                <a:endParaRPr lang="en-US" sz="2800" b="1" dirty="0"/>
              </a:p>
              <a:p>
                <a:pPr algn="ctr">
                  <a:lnSpc>
                    <a:spcPct val="150000"/>
                  </a:lnSpc>
                </a:pPr>
                <a:endParaRPr lang="en-US" sz="2800" b="1" dirty="0"/>
              </a:p>
              <a:p>
                <a:pPr algn="ctr"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Ox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/>
                      <m:t>Oy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Oz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𝑂𝐸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E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thuộc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tia</a:t>
                </a:r>
                <a:r>
                  <a:rPr lang="en-US" sz="2400" dirty="0"/>
                  <a:t> Oy </a:t>
                </a:r>
                <a:r>
                  <a:rPr lang="en-US" sz="2400" dirty="0" err="1"/>
                  <a:t>sao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OE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thuộc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Oz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OH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Bài 4 trang 57 Toán 12 Tập 1 Chân trời sáng tạo | Giải Toán 12">
            <a:extLst>
              <a:ext uri="{FF2B5EF4-FFF2-40B4-BE49-F238E27FC236}">
                <a16:creationId xmlns:a16="http://schemas.microsoft.com/office/drawing/2014/main" id="{AEBB32B3-536A-4864-99C9-081C1766B742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709" y="1547447"/>
            <a:ext cx="5286155" cy="3819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187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821</Words>
  <Application>Microsoft Office PowerPoint</Application>
  <PresentationFormat>Widescreen</PresentationFormat>
  <Paragraphs>105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2024-11-18T01:45:38Z</dcterms:modified>
</cp:coreProperties>
</file>