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7" r:id="rId3"/>
    <p:sldId id="256" r:id="rId4"/>
    <p:sldId id="259" r:id="rId5"/>
    <p:sldId id="263" r:id="rId6"/>
    <p:sldId id="258" r:id="rId7"/>
    <p:sldId id="269" r:id="rId8"/>
    <p:sldId id="270" r:id="rId9"/>
    <p:sldId id="271" r:id="rId10"/>
    <p:sldId id="272" r:id="rId11"/>
    <p:sldId id="261" r:id="rId12"/>
    <p:sldId id="276" r:id="rId13"/>
    <p:sldId id="277" r:id="rId14"/>
    <p:sldId id="278" r:id="rId15"/>
    <p:sldId id="264" r:id="rId16"/>
    <p:sldId id="279" r:id="rId17"/>
    <p:sldId id="280" r:id="rId18"/>
    <p:sldId id="275" r:id="rId19"/>
    <p:sldId id="281" r:id="rId20"/>
    <p:sldId id="283" r:id="rId21"/>
    <p:sldId id="284" r:id="rId22"/>
    <p:sldId id="285" r:id="rId23"/>
    <p:sldId id="265" r:id="rId24"/>
    <p:sldId id="286" r:id="rId25"/>
    <p:sldId id="266" r:id="rId26"/>
    <p:sldId id="268" r:id="rId27"/>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svg"/><Relationship Id="rId7" Type="http://schemas.openxmlformats.org/officeDocument/2006/relationships/image" Target="../media/image7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9.svg"/><Relationship Id="rId5" Type="http://schemas.openxmlformats.org/officeDocument/2006/relationships/image" Target="../media/image7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4.svg"/></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2" Type="http://schemas.openxmlformats.org/officeDocument/2006/relationships/image" Target="../media/image28.png"/><Relationship Id="rId1" Type="http://schemas.openxmlformats.org/officeDocument/2006/relationships/slideLayout" Target="../slideLayouts/slideLayout7.xml"/><Relationship Id="rId9" Type="http://schemas.openxmlformats.org/officeDocument/2006/relationships/image" Target="../media/image24.png"/><Relationship Id="rId14"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 Id="rId9" Type="http://schemas.openxmlformats.org/officeDocument/2006/relationships/image" Target="../media/image68.sv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 Id="rId9" Type="http://schemas.openxmlformats.org/officeDocument/2006/relationships/image" Target="../media/image68.sv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 Id="rId9" Type="http://schemas.openxmlformats.org/officeDocument/2006/relationships/image" Target="../media/image68.sv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2.svg"/><Relationship Id="rId5" Type="http://schemas.openxmlformats.org/officeDocument/2006/relationships/image" Target="../media/image44.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8.svg"/></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 Id="rId9" Type="http://schemas.openxmlformats.org/officeDocument/2006/relationships/image" Target="../media/image68.svg"/></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2.svg"/><Relationship Id="rId4" Type="http://schemas.openxmlformats.org/officeDocument/2006/relationships/image" Target="../media/image30.png"/><Relationship Id="rId9"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2.svg"/><Relationship Id="rId4" Type="http://schemas.openxmlformats.org/officeDocument/2006/relationships/image" Target="../media/image30.png"/><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4.svg"/><Relationship Id="rId5" Type="http://schemas.openxmlformats.org/officeDocument/2006/relationships/image" Target="../media/image44.svg"/><Relationship Id="rId10"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48.sv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svg"/><Relationship Id="rId7" Type="http://schemas.openxmlformats.org/officeDocument/2006/relationships/image" Target="../media/image7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9.svg"/><Relationship Id="rId5" Type="http://schemas.openxmlformats.org/officeDocument/2006/relationships/image" Target="../media/image7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12.png"/><Relationship Id="rId12" Type="http://schemas.openxmlformats.org/officeDocument/2006/relationships/image" Target="../media/image11.svg"/><Relationship Id="rId2" Type="http://schemas.openxmlformats.org/officeDocument/2006/relationships/image" Target="../media/image9.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9.sv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svg"/><Relationship Id="rId7"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5.svg"/><Relationship Id="rId10" Type="http://schemas.openxmlformats.org/officeDocument/2006/relationships/image" Target="../media/image40.svg"/><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2.svg"/><Relationship Id="rId5" Type="http://schemas.openxmlformats.org/officeDocument/2006/relationships/image" Target="../media/image44.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8.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1910" b="1286"/>
          <a:stretch>
            <a:fillRect/>
          </a:stretch>
        </p:blipFill>
        <p:spPr>
          <a:xfrm>
            <a:off x="4205903" y="-390186"/>
            <a:ext cx="9876193" cy="11067372"/>
          </a:xfrm>
          <a:prstGeom prst="rect">
            <a:avLst/>
          </a:prstGeom>
        </p:spPr>
      </p:pic>
      <p:grpSp>
        <p:nvGrpSpPr>
          <p:cNvPr id="3" name="Group 3"/>
          <p:cNvGrpSpPr/>
          <p:nvPr/>
        </p:nvGrpSpPr>
        <p:grpSpPr>
          <a:xfrm>
            <a:off x="1865702" y="2360666"/>
            <a:ext cx="14593498" cy="5138522"/>
            <a:chOff x="0" y="0"/>
            <a:chExt cx="4392403" cy="2074740"/>
          </a:xfrm>
        </p:grpSpPr>
        <p:sp>
          <p:nvSpPr>
            <p:cNvPr id="4" name="Freeform 4"/>
            <p:cNvSpPr/>
            <p:nvPr/>
          </p:nvSpPr>
          <p:spPr>
            <a:xfrm>
              <a:off x="0" y="0"/>
              <a:ext cx="4392403" cy="2074740"/>
            </a:xfrm>
            <a:custGeom>
              <a:avLst/>
              <a:gdLst/>
              <a:ahLst/>
              <a:cxnLst/>
              <a:rect l="l" t="t" r="r" b="b"/>
              <a:pathLst>
                <a:path w="4392403" h="2074740">
                  <a:moveTo>
                    <a:pt x="4267943" y="2074740"/>
                  </a:moveTo>
                  <a:lnTo>
                    <a:pt x="124460" y="2074740"/>
                  </a:lnTo>
                  <a:cubicBezTo>
                    <a:pt x="55880" y="2074740"/>
                    <a:pt x="0" y="2018860"/>
                    <a:pt x="0" y="1950280"/>
                  </a:cubicBezTo>
                  <a:lnTo>
                    <a:pt x="0" y="124460"/>
                  </a:lnTo>
                  <a:cubicBezTo>
                    <a:pt x="0" y="55880"/>
                    <a:pt x="55880" y="0"/>
                    <a:pt x="124460" y="0"/>
                  </a:cubicBezTo>
                  <a:lnTo>
                    <a:pt x="4267943" y="0"/>
                  </a:lnTo>
                  <a:cubicBezTo>
                    <a:pt x="4336523" y="0"/>
                    <a:pt x="4392403" y="55880"/>
                    <a:pt x="4392403" y="124460"/>
                  </a:cubicBezTo>
                  <a:lnTo>
                    <a:pt x="4392403" y="1950281"/>
                  </a:lnTo>
                  <a:cubicBezTo>
                    <a:pt x="4392403" y="2018860"/>
                    <a:pt x="4336523" y="2074740"/>
                    <a:pt x="4267943" y="2074740"/>
                  </a:cubicBezTo>
                  <a:close/>
                </a:path>
              </a:pathLst>
            </a:custGeom>
            <a:solidFill>
              <a:srgbClr val="FFFFFF"/>
            </a:solidFill>
          </p:spPr>
        </p:sp>
      </p:grpSp>
      <p:sp>
        <p:nvSpPr>
          <p:cNvPr id="5" name="TextBox 5"/>
          <p:cNvSpPr txBox="1"/>
          <p:nvPr/>
        </p:nvSpPr>
        <p:spPr>
          <a:xfrm>
            <a:off x="2554298" y="3082243"/>
            <a:ext cx="13523902" cy="3323987"/>
          </a:xfrm>
          <a:prstGeom prst="rect">
            <a:avLst/>
          </a:prstGeom>
        </p:spPr>
        <p:txBody>
          <a:bodyPr wrap="square" lIns="0" tIns="0" rIns="0" bIns="0" rtlCol="0" anchor="t">
            <a:spAutoFit/>
          </a:bodyPr>
          <a:lstStyle/>
          <a:p>
            <a:pPr marL="0" lvl="0" indent="0" algn="ctr">
              <a:lnSpc>
                <a:spcPct val="150000"/>
              </a:lnSpc>
            </a:pPr>
            <a:r>
              <a:rPr lang="vi-VN" sz="7200" b="1" u="none" dirty="0" smtClean="0">
                <a:solidFill>
                  <a:srgbClr val="355FB5"/>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355FB5"/>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9467">
            <a:off x="1601565" y="2011994"/>
            <a:ext cx="2868474" cy="75101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3200407" y="6355420"/>
            <a:ext cx="1763377" cy="191932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04910" flipH="1">
            <a:off x="15978110" y="8015837"/>
            <a:ext cx="2004416" cy="262483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2693" y="912320"/>
            <a:ext cx="2308395" cy="3150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537754" y="745823"/>
            <a:ext cx="3086833" cy="987786"/>
          </a:xfrm>
          <a:prstGeom prst="rect">
            <a:avLst/>
          </a:prstGeom>
        </p:spPr>
      </p:pic>
      <p:sp>
        <p:nvSpPr>
          <p:cNvPr id="13" name="TextBox 12"/>
          <p:cNvSpPr txBox="1"/>
          <p:nvPr/>
        </p:nvSpPr>
        <p:spPr>
          <a:xfrm>
            <a:off x="1600200" y="985286"/>
            <a:ext cx="4503156" cy="830997"/>
          </a:xfrm>
          <a:prstGeom prst="rect">
            <a:avLst/>
          </a:prstGeom>
          <a:noFill/>
        </p:spPr>
        <p:txBody>
          <a:bodyPr wrap="none" rtlCol="0">
            <a:spAutoFit/>
          </a:bodyPr>
          <a:lstStyle/>
          <a:p>
            <a:r>
              <a:rPr lang="vi-VN" sz="4800" b="1" dirty="0" smtClean="0">
                <a:solidFill>
                  <a:srgbClr val="FF0000"/>
                </a:solidFill>
                <a:latin typeface="Arial" panose="020B0604020202020204" pitchFamily="34" charset="0"/>
                <a:cs typeface="Arial" panose="020B0604020202020204" pitchFamily="34" charset="0"/>
              </a:rPr>
              <a:t>2. Văn học viết</a:t>
            </a:r>
            <a:endParaRPr lang="en-US" sz="4800" b="1"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84146785"/>
              </p:ext>
            </p:extLst>
          </p:nvPr>
        </p:nvGraphicFramePr>
        <p:xfrm>
          <a:off x="1674664" y="1916877"/>
          <a:ext cx="14935200" cy="7680960"/>
        </p:xfrm>
        <a:graphic>
          <a:graphicData uri="http://schemas.openxmlformats.org/drawingml/2006/table">
            <a:tbl>
              <a:tblPr firstRow="1" bandRow="1">
                <a:tableStyleId>{5940675A-B579-460E-94D1-54222C63F5DA}</a:tableStyleId>
              </a:tblPr>
              <a:tblGrid>
                <a:gridCol w="2059136">
                  <a:extLst>
                    <a:ext uri="{9D8B030D-6E8A-4147-A177-3AD203B41FA5}">
                      <a16:colId xmlns:a16="http://schemas.microsoft.com/office/drawing/2014/main" val="1744073658"/>
                    </a:ext>
                  </a:extLst>
                </a:gridCol>
                <a:gridCol w="7391400">
                  <a:extLst>
                    <a:ext uri="{9D8B030D-6E8A-4147-A177-3AD203B41FA5}">
                      <a16:colId xmlns:a16="http://schemas.microsoft.com/office/drawing/2014/main" val="3734072554"/>
                    </a:ext>
                  </a:extLst>
                </a:gridCol>
                <a:gridCol w="5484664">
                  <a:extLst>
                    <a:ext uri="{9D8B030D-6E8A-4147-A177-3AD203B41FA5}">
                      <a16:colId xmlns:a16="http://schemas.microsoft.com/office/drawing/2014/main" val="1470389340"/>
                    </a:ext>
                  </a:extLst>
                </a:gridCol>
              </a:tblGrid>
              <a:tr h="1178169">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BỘ</a:t>
                      </a:r>
                      <a:r>
                        <a:rPr lang="en-US" sz="3200" b="1" baseline="0" dirty="0" smtClean="0">
                          <a:solidFill>
                            <a:schemeClr val="tx1"/>
                          </a:solidFill>
                          <a:latin typeface="Arial" panose="020B0604020202020204" pitchFamily="34" charset="0"/>
                          <a:cs typeface="Arial" panose="020B0604020202020204" pitchFamily="34" charset="0"/>
                        </a:rPr>
                        <a:t> PHẬN VĂN HỌC</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TÁC</a:t>
                      </a:r>
                      <a:r>
                        <a:rPr lang="en-US" sz="3200" b="1" baseline="0" dirty="0" smtClean="0">
                          <a:solidFill>
                            <a:schemeClr val="tx1"/>
                          </a:solidFill>
                          <a:latin typeface="Arial" panose="020B0604020202020204" pitchFamily="34" charset="0"/>
                          <a:cs typeface="Arial" panose="020B0604020202020204" pitchFamily="34" charset="0"/>
                        </a:rPr>
                        <a:t> PHẨM TIÊU BIỂU</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117866861"/>
                  </a:ext>
                </a:extLst>
              </a:tr>
              <a:tr h="5199107">
                <a:tc>
                  <a:txBody>
                    <a:bodyPr/>
                    <a:lstStyle/>
                    <a:p>
                      <a:endParaRPr lang="en-US"/>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215557625"/>
                  </a:ext>
                </a:extLst>
              </a:tr>
            </a:tbl>
          </a:graphicData>
        </a:graphic>
      </p:graphicFrame>
      <p:sp>
        <p:nvSpPr>
          <p:cNvPr id="7" name="TextBox 6"/>
          <p:cNvSpPr txBox="1"/>
          <p:nvPr/>
        </p:nvSpPr>
        <p:spPr>
          <a:xfrm>
            <a:off x="2057585" y="3924300"/>
            <a:ext cx="1348357" cy="5355312"/>
          </a:xfrm>
          <a:prstGeom prst="rect">
            <a:avLst/>
          </a:prstGeom>
          <a:noFill/>
        </p:spPr>
        <p:txBody>
          <a:bodyPr wrap="square" rtlCol="0">
            <a:spAutoFit/>
          </a:bodyPr>
          <a:lstStyle/>
          <a:p>
            <a:pPr algn="ctr">
              <a:lnSpc>
                <a:spcPct val="150000"/>
              </a:lnSpc>
            </a:pPr>
            <a:r>
              <a:rPr lang="en-US" sz="3800" dirty="0" smtClean="0">
                <a:latin typeface="Arial" panose="020B0604020202020204" pitchFamily="34" charset="0"/>
                <a:cs typeface="Arial" panose="020B0604020202020204" pitchFamily="34" charset="0"/>
              </a:rPr>
              <a:t>Văn học bằng chữ </a:t>
            </a:r>
            <a:r>
              <a:rPr lang="en-US" sz="3800" dirty="0" err="1" smtClean="0">
                <a:latin typeface="Arial" panose="020B0604020202020204" pitchFamily="34" charset="0"/>
                <a:cs typeface="Arial" panose="020B0604020202020204" pitchFamily="34" charset="0"/>
              </a:rPr>
              <a:t>Quốc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Ngữ</a:t>
            </a:r>
            <a:endParaRPr lang="en-US" sz="3800" dirty="0">
              <a:latin typeface="Arial" panose="020B0604020202020204" pitchFamily="34" charset="0"/>
              <a:cs typeface="Arial" panose="020B0604020202020204" pitchFamily="34" charset="0"/>
            </a:endParaRPr>
          </a:p>
        </p:txBody>
      </p:sp>
      <p:sp>
        <p:nvSpPr>
          <p:cNvPr id="16" name="Text Box 35"/>
          <p:cNvSpPr txBox="1">
            <a:spLocks noChangeArrowheads="1"/>
          </p:cNvSpPr>
          <p:nvPr/>
        </p:nvSpPr>
        <p:spPr bwMode="auto">
          <a:xfrm>
            <a:off x="3788863" y="3390900"/>
            <a:ext cx="748015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150000"/>
              </a:lnSpc>
              <a:spcBef>
                <a:spcPct val="0"/>
              </a:spcBef>
              <a:buFont typeface="Wingdings" panose="05000000000000000000" pitchFamily="2" charset="2"/>
              <a:buChar char="§"/>
            </a:pPr>
            <a:r>
              <a:rPr lang="vi-VN" altLang="en-US" sz="2800" dirty="0">
                <a:cs typeface="Arial" panose="020B0604020202020204" pitchFamily="34" charset="0"/>
              </a:rPr>
              <a:t>Các bài  thơ của phong trào Thơ mới: Nhớ rừng, quê hương, Ông đồ</a:t>
            </a:r>
            <a:r>
              <a:rPr lang="vi-VN" altLang="en-US" sz="2800" dirty="0" smtClean="0">
                <a:cs typeface="Arial" panose="020B0604020202020204" pitchFamily="34" charset="0"/>
              </a:rPr>
              <a:t>…</a:t>
            </a:r>
            <a:endParaRPr lang="en-US" altLang="en-US" sz="2800" dirty="0" smtClean="0">
              <a:cs typeface="Arial" panose="020B0604020202020204" pitchFamily="34" charset="0"/>
            </a:endParaRPr>
          </a:p>
          <a:p>
            <a:pPr marL="342900" indent="-342900">
              <a:lnSpc>
                <a:spcPct val="150000"/>
              </a:lnSpc>
              <a:spcBef>
                <a:spcPct val="0"/>
              </a:spcBef>
              <a:buFont typeface="Wingdings" panose="05000000000000000000" pitchFamily="2" charset="2"/>
              <a:buChar char="§"/>
            </a:pPr>
            <a:r>
              <a:rPr lang="vi-VN" altLang="en-US" sz="2800" dirty="0">
                <a:cs typeface="Arial" panose="020B0604020202020204" pitchFamily="34" charset="0"/>
              </a:rPr>
              <a:t>Các tác phẩm truyện hiện thực: Sống chết mặc bay, Tắt đèn, Những ngày thơ ấu, Lão Hạc….</a:t>
            </a:r>
          </a:p>
          <a:p>
            <a:pPr marL="342900" indent="-342900">
              <a:lnSpc>
                <a:spcPct val="150000"/>
              </a:lnSpc>
              <a:spcBef>
                <a:spcPct val="0"/>
              </a:spcBef>
              <a:buFont typeface="Wingdings" panose="05000000000000000000" pitchFamily="2" charset="2"/>
              <a:buChar char="§"/>
            </a:pPr>
            <a:r>
              <a:rPr lang="vi-VN" altLang="en-US" sz="2800" dirty="0">
                <a:cs typeface="Arial" panose="020B0604020202020204" pitchFamily="34" charset="0"/>
              </a:rPr>
              <a:t>Văn học sau Cách mạng tháng Tám -1945 </a:t>
            </a:r>
            <a:r>
              <a:rPr lang="vi-VN" altLang="en-US" sz="2800" dirty="0" smtClean="0">
                <a:cs typeface="Arial" panose="020B0604020202020204" pitchFamily="34" charset="0"/>
              </a:rPr>
              <a:t>…</a:t>
            </a:r>
            <a:endParaRPr lang="vi-VN" altLang="en-US" sz="2800" dirty="0">
              <a:cs typeface="Arial" panose="020B0604020202020204" pitchFamily="34" charset="0"/>
            </a:endParaRPr>
          </a:p>
        </p:txBody>
      </p:sp>
      <p:sp>
        <p:nvSpPr>
          <p:cNvPr id="17" name="Text Box 34"/>
          <p:cNvSpPr txBox="1">
            <a:spLocks noChangeArrowheads="1"/>
          </p:cNvSpPr>
          <p:nvPr/>
        </p:nvSpPr>
        <p:spPr bwMode="auto">
          <a:xfrm>
            <a:off x="11269016" y="3526515"/>
            <a:ext cx="5113984" cy="542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lnSpc>
                <a:spcPct val="125000"/>
              </a:lnSpc>
              <a:spcBef>
                <a:spcPct val="0"/>
              </a:spcBef>
              <a:buFont typeface="Wingdings" panose="05000000000000000000" pitchFamily="2" charset="2"/>
              <a:buChar char="§"/>
            </a:pPr>
            <a:r>
              <a:rPr lang="vi-VN" altLang="en-US" sz="2800" dirty="0" smtClean="0">
                <a:cs typeface="Arial" panose="020B0604020202020204" pitchFamily="34" charset="0"/>
              </a:rPr>
              <a:t>Là </a:t>
            </a:r>
            <a:r>
              <a:rPr lang="vi-VN" altLang="en-US" sz="2800" dirty="0">
                <a:cs typeface="Arial" panose="020B0604020202020204" pitchFamily="34" charset="0"/>
              </a:rPr>
              <a:t>thứ chữ do các giáo sĩ truyền đạo người Châu Âu đặt ra để gi âm Tiếng Việt</a:t>
            </a:r>
          </a:p>
          <a:p>
            <a:pPr marL="457200" indent="-457200" algn="just">
              <a:lnSpc>
                <a:spcPct val="125000"/>
              </a:lnSpc>
              <a:spcBef>
                <a:spcPct val="0"/>
              </a:spcBef>
              <a:buFont typeface="Wingdings" panose="05000000000000000000" pitchFamily="2" charset="2"/>
              <a:buChar char="§"/>
            </a:pPr>
            <a:r>
              <a:rPr lang="vi-VN" altLang="en-US" sz="2800" dirty="0" smtClean="0">
                <a:cs typeface="Arial" panose="020B0604020202020204" pitchFamily="34" charset="0"/>
              </a:rPr>
              <a:t>Ra </a:t>
            </a:r>
            <a:r>
              <a:rPr lang="vi-VN" altLang="en-US" sz="2800" dirty="0">
                <a:cs typeface="Arial" panose="020B0604020202020204" pitchFamily="34" charset="0"/>
              </a:rPr>
              <a:t>đời từ thế kỉ XVII; được phổ biến rộng rãi hơn vào cuối thế kỉ XIX và từ đầu thế kỉ XX thay thế dần chữ Hán và chữ Nôm</a:t>
            </a:r>
            <a:r>
              <a:rPr lang="vi-VN" altLang="en-US" sz="2800" dirty="0" smtClean="0">
                <a:cs typeface="Arial" panose="020B0604020202020204" pitchFamily="34" charset="0"/>
              </a:rPr>
              <a:t>,</a:t>
            </a:r>
            <a:r>
              <a:rPr lang="en-US" altLang="en-US" sz="2800" dirty="0" smtClean="0">
                <a:cs typeface="Arial" panose="020B0604020202020204" pitchFamily="34" charset="0"/>
              </a:rPr>
              <a:t> </a:t>
            </a:r>
            <a:r>
              <a:rPr lang="vi-VN" altLang="en-US" sz="2800" dirty="0" smtClean="0">
                <a:cs typeface="Arial" panose="020B0604020202020204" pitchFamily="34" charset="0"/>
              </a:rPr>
              <a:t>góp </a:t>
            </a:r>
            <a:r>
              <a:rPr lang="vi-VN" altLang="en-US" sz="2800" dirty="0">
                <a:cs typeface="Arial" panose="020B0604020202020204" pitchFamily="34" charset="0"/>
              </a:rPr>
              <a:t>phần đắc lực vào công cuộc hiện đại hóa văn học</a:t>
            </a:r>
          </a:p>
        </p:txBody>
      </p:sp>
    </p:spTree>
    <p:extLst>
      <p:ext uri="{BB962C8B-B14F-4D97-AF65-F5344CB8AC3E}">
        <p14:creationId xmlns:p14="http://schemas.microsoft.com/office/powerpoint/2010/main" val="18884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D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36250">
            <a:off x="14395328" y="8864879"/>
            <a:ext cx="4497900" cy="163048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flipV="1">
            <a:off x="14823140" y="496149"/>
            <a:ext cx="1712260" cy="1310657"/>
          </a:xfrm>
          <a:prstGeom prst="rect">
            <a:avLst/>
          </a:prstGeom>
        </p:spPr>
      </p:pic>
      <p:sp>
        <p:nvSpPr>
          <p:cNvPr id="21" name="Text Box 13"/>
          <p:cNvSpPr txBox="1">
            <a:spLocks noChangeArrowheads="1"/>
          </p:cNvSpPr>
          <p:nvPr/>
        </p:nvSpPr>
        <p:spPr bwMode="auto">
          <a:xfrm>
            <a:off x="1038794" y="2850316"/>
            <a:ext cx="13182600" cy="1911549"/>
          </a:xfrm>
          <a:prstGeom prst="rect">
            <a:avLst/>
          </a:prstGeom>
          <a:solidFill>
            <a:schemeClr val="accent2">
              <a:lumMod val="20000"/>
              <a:lumOff val="80000"/>
            </a:schemeClr>
          </a:solidFill>
          <a:ln w="57150">
            <a:solidFill>
              <a:schemeClr val="accent2">
                <a:lumMod val="50000"/>
              </a:schemeClr>
            </a:solid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en-US" altLang="en-US" sz="4200" dirty="0">
                <a:cs typeface="Arial" panose="020B0604020202020204" pitchFamily="34" charset="0"/>
              </a:rPr>
              <a:t>1.Văn học thời </a:t>
            </a:r>
            <a:r>
              <a:rPr lang="en-US" altLang="en-US" sz="4200" dirty="0" err="1">
                <a:cs typeface="Arial" panose="020B0604020202020204" pitchFamily="34" charset="0"/>
              </a:rPr>
              <a:t>kì</a:t>
            </a:r>
            <a:r>
              <a:rPr lang="en-US" altLang="en-US" sz="4200" dirty="0">
                <a:cs typeface="Arial" panose="020B0604020202020204" pitchFamily="34" charset="0"/>
              </a:rPr>
              <a:t> từ thế </a:t>
            </a:r>
            <a:r>
              <a:rPr lang="en-US" altLang="en-US" sz="4200" dirty="0" err="1">
                <a:cs typeface="Arial" panose="020B0604020202020204" pitchFamily="34" charset="0"/>
              </a:rPr>
              <a:t>kỉ</a:t>
            </a:r>
            <a:r>
              <a:rPr lang="en-US" altLang="en-US" sz="4200" dirty="0">
                <a:cs typeface="Arial" panose="020B0604020202020204" pitchFamily="34" charset="0"/>
              </a:rPr>
              <a:t> X đến hết thế </a:t>
            </a:r>
            <a:r>
              <a:rPr lang="en-US" altLang="en-US" sz="4200" dirty="0" err="1">
                <a:cs typeface="Arial" panose="020B0604020202020204" pitchFamily="34" charset="0"/>
              </a:rPr>
              <a:t>kỉ</a:t>
            </a:r>
            <a:r>
              <a:rPr lang="en-US" altLang="en-US" sz="4200" dirty="0">
                <a:cs typeface="Arial" panose="020B0604020202020204" pitchFamily="34" charset="0"/>
              </a:rPr>
              <a:t> </a:t>
            </a:r>
            <a:r>
              <a:rPr lang="en-US" altLang="en-US" sz="4200" dirty="0" smtClean="0">
                <a:cs typeface="Arial" panose="020B0604020202020204" pitchFamily="34" charset="0"/>
              </a:rPr>
              <a:t>XIX </a:t>
            </a:r>
            <a:r>
              <a:rPr lang="en-US" altLang="en-US" sz="4200" i="1" dirty="0" smtClean="0">
                <a:cs typeface="Arial" panose="020B0604020202020204" pitchFamily="34" charset="0"/>
              </a:rPr>
              <a:t>(Còn </a:t>
            </a:r>
            <a:r>
              <a:rPr lang="en-US" altLang="en-US" sz="4200" i="1" dirty="0">
                <a:cs typeface="Arial" panose="020B0604020202020204" pitchFamily="34" charset="0"/>
              </a:rPr>
              <a:t>gọi văn học </a:t>
            </a:r>
            <a:r>
              <a:rPr lang="en-US" altLang="en-US" sz="4200" i="1" dirty="0" err="1">
                <a:cs typeface="Arial" panose="020B0604020202020204" pitchFamily="34" charset="0"/>
              </a:rPr>
              <a:t>Trung</a:t>
            </a:r>
            <a:r>
              <a:rPr lang="en-US" altLang="en-US" sz="4200" i="1" dirty="0">
                <a:cs typeface="Arial" panose="020B0604020202020204" pitchFamily="34" charset="0"/>
              </a:rPr>
              <a:t> </a:t>
            </a:r>
            <a:r>
              <a:rPr lang="en-US" altLang="en-US" sz="4200" i="1" dirty="0" err="1">
                <a:cs typeface="Arial" panose="020B0604020202020204" pitchFamily="34" charset="0"/>
              </a:rPr>
              <a:t>đại</a:t>
            </a:r>
            <a:r>
              <a:rPr lang="en-US" altLang="en-US" sz="4200" i="1" dirty="0">
                <a:cs typeface="Arial" panose="020B0604020202020204" pitchFamily="34" charset="0"/>
              </a:rPr>
              <a:t>)</a:t>
            </a:r>
          </a:p>
        </p:txBody>
      </p:sp>
      <p:sp>
        <p:nvSpPr>
          <p:cNvPr id="22" name="Text Box 14"/>
          <p:cNvSpPr txBox="1">
            <a:spLocks noChangeArrowheads="1"/>
          </p:cNvSpPr>
          <p:nvPr/>
        </p:nvSpPr>
        <p:spPr bwMode="auto">
          <a:xfrm>
            <a:off x="3352800" y="5568764"/>
            <a:ext cx="13182600" cy="738664"/>
          </a:xfrm>
          <a:prstGeom prst="rect">
            <a:avLst/>
          </a:prstGeom>
          <a:solidFill>
            <a:schemeClr val="accent2">
              <a:lumMod val="20000"/>
              <a:lumOff val="80000"/>
            </a:schemeClr>
          </a:solidFill>
          <a:ln w="57150">
            <a:solidFill>
              <a:schemeClr val="accent2">
                <a:lumMod val="50000"/>
              </a:schemeClr>
            </a:solid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200" dirty="0">
                <a:cs typeface="Arial" panose="020B0604020202020204" pitchFamily="34" charset="0"/>
              </a:rPr>
              <a:t>2.Văn học thời </a:t>
            </a:r>
            <a:r>
              <a:rPr lang="en-US" altLang="en-US" sz="4200" dirty="0" err="1">
                <a:cs typeface="Arial" panose="020B0604020202020204" pitchFamily="34" charset="0"/>
              </a:rPr>
              <a:t>kì</a:t>
            </a:r>
            <a:r>
              <a:rPr lang="en-US" altLang="en-US" sz="4200" dirty="0">
                <a:cs typeface="Arial" panose="020B0604020202020204" pitchFamily="34" charset="0"/>
              </a:rPr>
              <a:t> từ đầu thế </a:t>
            </a:r>
            <a:r>
              <a:rPr lang="en-US" altLang="en-US" sz="4200" dirty="0" err="1">
                <a:cs typeface="Arial" panose="020B0604020202020204" pitchFamily="34" charset="0"/>
              </a:rPr>
              <a:t>kỉ</a:t>
            </a:r>
            <a:r>
              <a:rPr lang="en-US" altLang="en-US" sz="4200" dirty="0">
                <a:cs typeface="Arial" panose="020B0604020202020204" pitchFamily="34" charset="0"/>
              </a:rPr>
              <a:t> XX đến 1945</a:t>
            </a:r>
          </a:p>
        </p:txBody>
      </p:sp>
      <p:sp>
        <p:nvSpPr>
          <p:cNvPr id="23" name="Text Box 15"/>
          <p:cNvSpPr txBox="1">
            <a:spLocks noChangeArrowheads="1"/>
          </p:cNvSpPr>
          <p:nvPr/>
        </p:nvSpPr>
        <p:spPr bwMode="auto">
          <a:xfrm>
            <a:off x="4267200" y="7114327"/>
            <a:ext cx="13182600" cy="738664"/>
          </a:xfrm>
          <a:prstGeom prst="rect">
            <a:avLst/>
          </a:prstGeom>
          <a:solidFill>
            <a:schemeClr val="accent2">
              <a:lumMod val="20000"/>
              <a:lumOff val="80000"/>
            </a:schemeClr>
          </a:solidFill>
          <a:ln w="57150">
            <a:solidFill>
              <a:schemeClr val="accent2">
                <a:lumMod val="50000"/>
              </a:schemeClr>
            </a:solid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200" dirty="0">
                <a:cs typeface="Arial" panose="020B0604020202020204" pitchFamily="34" charset="0"/>
              </a:rPr>
              <a:t>3.Văn học thời </a:t>
            </a:r>
            <a:r>
              <a:rPr lang="en-US" altLang="en-US" sz="4200" dirty="0" err="1">
                <a:cs typeface="Arial" panose="020B0604020202020204" pitchFamily="34" charset="0"/>
              </a:rPr>
              <a:t>kì</a:t>
            </a:r>
            <a:r>
              <a:rPr lang="en-US" altLang="en-US" sz="4200" dirty="0">
                <a:cs typeface="Arial" panose="020B0604020202020204" pitchFamily="34" charset="0"/>
              </a:rPr>
              <a:t> từ </a:t>
            </a:r>
            <a:r>
              <a:rPr lang="en-US" altLang="en-US" sz="4200" dirty="0" err="1">
                <a:cs typeface="Arial" panose="020B0604020202020204" pitchFamily="34" charset="0"/>
              </a:rPr>
              <a:t>sau</a:t>
            </a:r>
            <a:r>
              <a:rPr lang="en-US" altLang="en-US" sz="4200" dirty="0">
                <a:cs typeface="Arial" panose="020B0604020202020204" pitchFamily="34" charset="0"/>
              </a:rPr>
              <a:t> Cách </a:t>
            </a:r>
            <a:r>
              <a:rPr lang="en-US" altLang="en-US" sz="4200" dirty="0" err="1">
                <a:cs typeface="Arial" panose="020B0604020202020204" pitchFamily="34" charset="0"/>
              </a:rPr>
              <a:t>mạng</a:t>
            </a:r>
            <a:r>
              <a:rPr lang="en-US" altLang="en-US" sz="4200" dirty="0">
                <a:cs typeface="Arial" panose="020B0604020202020204" pitchFamily="34" charset="0"/>
              </a:rPr>
              <a:t> tháng </a:t>
            </a:r>
            <a:r>
              <a:rPr lang="en-US" altLang="en-US" sz="4200" dirty="0" err="1">
                <a:cs typeface="Arial" panose="020B0604020202020204" pitchFamily="34" charset="0"/>
              </a:rPr>
              <a:t>Tám</a:t>
            </a:r>
            <a:r>
              <a:rPr lang="en-US" altLang="en-US" sz="4200" dirty="0">
                <a:cs typeface="Arial" panose="020B0604020202020204" pitchFamily="34" charset="0"/>
              </a:rPr>
              <a:t> -1945</a:t>
            </a:r>
          </a:p>
        </p:txBody>
      </p:sp>
      <p:sp>
        <p:nvSpPr>
          <p:cNvPr id="25" name="TextBox 24"/>
          <p:cNvSpPr txBox="1"/>
          <p:nvPr/>
        </p:nvSpPr>
        <p:spPr>
          <a:xfrm>
            <a:off x="3781253" y="1391307"/>
            <a:ext cx="11037124" cy="830997"/>
          </a:xfrm>
          <a:prstGeom prst="rect">
            <a:avLst/>
          </a:prstGeom>
          <a:noFill/>
        </p:spPr>
        <p:txBody>
          <a:bodyPr wrap="none" rtlCol="0">
            <a:spAutoFit/>
          </a:bodyPr>
          <a:lstStyle/>
          <a:p>
            <a:r>
              <a:rPr lang="vi-VN" sz="4800" b="1" dirty="0" smtClean="0">
                <a:solidFill>
                  <a:srgbClr val="FF0000"/>
                </a:solidFill>
                <a:latin typeface="Arial" panose="020B0604020202020204" pitchFamily="34" charset="0"/>
                <a:cs typeface="Arial" panose="020B0604020202020204" pitchFamily="34" charset="0"/>
              </a:rPr>
              <a:t>II. </a:t>
            </a:r>
            <a:r>
              <a:rPr lang="en-US" sz="4800" b="1" dirty="0" err="1" smtClean="0">
                <a:solidFill>
                  <a:srgbClr val="FF0000"/>
                </a:solidFill>
                <a:latin typeface="Arial" panose="020B0604020202020204" pitchFamily="34" charset="0"/>
                <a:cs typeface="Arial" panose="020B0604020202020204" pitchFamily="34" charset="0"/>
              </a:rPr>
              <a:t>Tiến</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trình</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lịch</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sử</a:t>
            </a:r>
            <a:r>
              <a:rPr lang="en-US" sz="4800" b="1" dirty="0" smtClean="0">
                <a:solidFill>
                  <a:srgbClr val="FF0000"/>
                </a:solidFill>
                <a:latin typeface="Arial" panose="020B0604020202020204" pitchFamily="34" charset="0"/>
                <a:cs typeface="Arial" panose="020B0604020202020204" pitchFamily="34" charset="0"/>
              </a:rPr>
              <a:t> văn học </a:t>
            </a:r>
            <a:r>
              <a:rPr lang="en-US" sz="4800" b="1" dirty="0" err="1" smtClean="0">
                <a:solidFill>
                  <a:srgbClr val="FF0000"/>
                </a:solidFill>
                <a:latin typeface="Arial" panose="020B0604020202020204" pitchFamily="34" charset="0"/>
                <a:cs typeface="Arial" panose="020B0604020202020204" pitchFamily="34" charset="0"/>
              </a:rPr>
              <a:t>việt</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nam</a:t>
            </a:r>
            <a:endParaRPr lang="en-US" sz="4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heckerboard(across)">
                                      <p:cBhvr>
                                        <p:cTn id="16" dur="500"/>
                                        <p:tgtEl>
                                          <p:spTgt spid="2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heckerboard(across)">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D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36250">
            <a:off x="14395328" y="8864879"/>
            <a:ext cx="4497900" cy="163048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02607124"/>
              </p:ext>
            </p:extLst>
          </p:nvPr>
        </p:nvGraphicFramePr>
        <p:xfrm>
          <a:off x="838200" y="1028700"/>
          <a:ext cx="16764000" cy="8503920"/>
        </p:xfrm>
        <a:graphic>
          <a:graphicData uri="http://schemas.openxmlformats.org/drawingml/2006/table">
            <a:tbl>
              <a:tblPr firstRow="1" bandRow="1">
                <a:tableStyleId>{5940675A-B579-460E-94D1-54222C63F5DA}</a:tableStyleId>
              </a:tblPr>
              <a:tblGrid>
                <a:gridCol w="2311275">
                  <a:extLst>
                    <a:ext uri="{9D8B030D-6E8A-4147-A177-3AD203B41FA5}">
                      <a16:colId xmlns:a16="http://schemas.microsoft.com/office/drawing/2014/main" val="1744073658"/>
                    </a:ext>
                  </a:extLst>
                </a:gridCol>
                <a:gridCol w="6985125">
                  <a:extLst>
                    <a:ext uri="{9D8B030D-6E8A-4147-A177-3AD203B41FA5}">
                      <a16:colId xmlns:a16="http://schemas.microsoft.com/office/drawing/2014/main" val="3734072554"/>
                    </a:ext>
                  </a:extLst>
                </a:gridCol>
                <a:gridCol w="7467600">
                  <a:extLst>
                    <a:ext uri="{9D8B030D-6E8A-4147-A177-3AD203B41FA5}">
                      <a16:colId xmlns:a16="http://schemas.microsoft.com/office/drawing/2014/main" val="1470389340"/>
                    </a:ext>
                  </a:extLst>
                </a:gridCol>
              </a:tblGrid>
              <a:tr h="1178169">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CÁC</a:t>
                      </a:r>
                      <a:r>
                        <a:rPr lang="en-US" sz="3200" b="1" baseline="0" dirty="0" smtClean="0">
                          <a:solidFill>
                            <a:schemeClr val="tx1"/>
                          </a:solidFill>
                          <a:latin typeface="Arial" panose="020B0604020202020204" pitchFamily="34" charset="0"/>
                          <a:cs typeface="Arial" panose="020B0604020202020204" pitchFamily="34" charset="0"/>
                        </a:rPr>
                        <a:t> GIAI ĐOẠN</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 LỊCH SỬ</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 VĂN HỌC</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117866861"/>
                  </a:ext>
                </a:extLst>
              </a:tr>
              <a:tr h="5199107">
                <a:tc>
                  <a:txBody>
                    <a:bodyPr/>
                    <a:lstStyle/>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215557625"/>
                  </a:ext>
                </a:extLst>
              </a:tr>
            </a:tbl>
          </a:graphicData>
        </a:graphic>
      </p:graphicFrame>
      <p:sp>
        <p:nvSpPr>
          <p:cNvPr id="9" name="TextBox 8"/>
          <p:cNvSpPr txBox="1"/>
          <p:nvPr/>
        </p:nvSpPr>
        <p:spPr>
          <a:xfrm>
            <a:off x="1042988" y="3086100"/>
            <a:ext cx="2133600" cy="5355312"/>
          </a:xfrm>
          <a:prstGeom prst="rect">
            <a:avLst/>
          </a:prstGeom>
          <a:noFill/>
        </p:spPr>
        <p:txBody>
          <a:bodyPr wrap="square" rtlCol="0">
            <a:spAutoFit/>
          </a:bodyPr>
          <a:lstStyle/>
          <a:p>
            <a:pPr algn="ctr">
              <a:lnSpc>
                <a:spcPct val="150000"/>
              </a:lnSpc>
            </a:pPr>
            <a:r>
              <a:rPr lang="en-US" sz="3800" b="1" dirty="0">
                <a:latin typeface="Arial" panose="020B0604020202020204" pitchFamily="34" charset="0"/>
                <a:cs typeface="Arial" panose="020B0604020202020204" pitchFamily="34" charset="0"/>
              </a:rPr>
              <a:t>1.Văn học thời </a:t>
            </a:r>
            <a:r>
              <a:rPr lang="en-US" sz="3800" b="1" dirty="0" err="1">
                <a:latin typeface="Arial" panose="020B0604020202020204" pitchFamily="34" charset="0"/>
                <a:cs typeface="Arial" panose="020B0604020202020204" pitchFamily="34" charset="0"/>
              </a:rPr>
              <a:t>kì</a:t>
            </a:r>
            <a:r>
              <a:rPr lang="en-US" sz="3800" b="1" dirty="0">
                <a:latin typeface="Arial" panose="020B0604020202020204" pitchFamily="34" charset="0"/>
                <a:cs typeface="Arial" panose="020B0604020202020204" pitchFamily="34" charset="0"/>
              </a:rPr>
              <a:t> từ thế </a:t>
            </a:r>
            <a:r>
              <a:rPr lang="en-US" sz="3800" b="1" dirty="0" err="1">
                <a:latin typeface="Arial" panose="020B0604020202020204" pitchFamily="34" charset="0"/>
                <a:cs typeface="Arial" panose="020B0604020202020204" pitchFamily="34" charset="0"/>
              </a:rPr>
              <a:t>kỉ</a:t>
            </a:r>
            <a:r>
              <a:rPr lang="en-US" sz="3800" b="1" dirty="0">
                <a:latin typeface="Arial" panose="020B0604020202020204" pitchFamily="34" charset="0"/>
                <a:cs typeface="Arial" panose="020B0604020202020204" pitchFamily="34" charset="0"/>
              </a:rPr>
              <a:t> X đến hết thế </a:t>
            </a:r>
            <a:r>
              <a:rPr lang="en-US" sz="3800" b="1" dirty="0" err="1">
                <a:latin typeface="Arial" panose="020B0604020202020204" pitchFamily="34" charset="0"/>
                <a:cs typeface="Arial" panose="020B0604020202020204" pitchFamily="34" charset="0"/>
              </a:rPr>
              <a:t>kỉ</a:t>
            </a:r>
            <a:r>
              <a:rPr lang="en-US" sz="3800" b="1" dirty="0">
                <a:latin typeface="Arial" panose="020B0604020202020204" pitchFamily="34" charset="0"/>
                <a:cs typeface="Arial" panose="020B0604020202020204" pitchFamily="34" charset="0"/>
              </a:rPr>
              <a:t> XIX</a:t>
            </a:r>
          </a:p>
        </p:txBody>
      </p:sp>
      <p:sp>
        <p:nvSpPr>
          <p:cNvPr id="11" name="Text Box 28"/>
          <p:cNvSpPr txBox="1">
            <a:spLocks noChangeArrowheads="1"/>
          </p:cNvSpPr>
          <p:nvPr/>
        </p:nvSpPr>
        <p:spPr bwMode="auto">
          <a:xfrm>
            <a:off x="3377964" y="2566915"/>
            <a:ext cx="6477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en-US" altLang="en-US" dirty="0" err="1">
                <a:cs typeface="Arial" panose="020B0604020202020204" pitchFamily="34" charset="0"/>
              </a:rPr>
              <a:t>Việt</a:t>
            </a:r>
            <a:r>
              <a:rPr lang="en-US" altLang="en-US" dirty="0">
                <a:cs typeface="Arial" panose="020B0604020202020204" pitchFamily="34" charset="0"/>
              </a:rPr>
              <a:t> </a:t>
            </a:r>
            <a:r>
              <a:rPr lang="en-US" altLang="en-US" dirty="0" err="1">
                <a:cs typeface="Arial" panose="020B0604020202020204" pitchFamily="34" charset="0"/>
              </a:rPr>
              <a:t>nam</a:t>
            </a:r>
            <a:r>
              <a:rPr lang="en-US" altLang="en-US" dirty="0">
                <a:cs typeface="Arial" panose="020B0604020202020204" pitchFamily="34" charset="0"/>
              </a:rPr>
              <a:t> cơ bản vẫn là một </a:t>
            </a:r>
            <a:r>
              <a:rPr lang="en-US" altLang="en-US" dirty="0" err="1">
                <a:cs typeface="Arial" panose="020B0604020202020204" pitchFamily="34" charset="0"/>
              </a:rPr>
              <a:t>quốc</a:t>
            </a:r>
            <a:r>
              <a:rPr lang="en-US" altLang="en-US" dirty="0">
                <a:cs typeface="Arial" panose="020B0604020202020204" pitchFamily="34" charset="0"/>
              </a:rPr>
              <a:t> </a:t>
            </a:r>
            <a:r>
              <a:rPr lang="en-US" altLang="en-US" dirty="0" err="1">
                <a:cs typeface="Arial" panose="020B0604020202020204" pitchFamily="34" charset="0"/>
              </a:rPr>
              <a:t>gia</a:t>
            </a:r>
            <a:r>
              <a:rPr lang="en-US" altLang="en-US" dirty="0">
                <a:cs typeface="Arial" panose="020B0604020202020204" pitchFamily="34" charset="0"/>
              </a:rPr>
              <a:t> </a:t>
            </a:r>
            <a:r>
              <a:rPr lang="en-US" altLang="en-US" dirty="0" err="1">
                <a:cs typeface="Arial" panose="020B0604020202020204" pitchFamily="34" charset="0"/>
              </a:rPr>
              <a:t>phong</a:t>
            </a:r>
            <a:r>
              <a:rPr lang="en-US" altLang="en-US" dirty="0">
                <a:cs typeface="Arial" panose="020B0604020202020204" pitchFamily="34" charset="0"/>
              </a:rPr>
              <a:t> </a:t>
            </a:r>
            <a:r>
              <a:rPr lang="en-US" altLang="en-US" dirty="0" err="1">
                <a:cs typeface="Arial" panose="020B0604020202020204" pitchFamily="34" charset="0"/>
              </a:rPr>
              <a:t>kiến</a:t>
            </a:r>
            <a:r>
              <a:rPr lang="en-US" altLang="en-US" dirty="0">
                <a:cs typeface="Arial" panose="020B0604020202020204" pitchFamily="34" charset="0"/>
              </a:rPr>
              <a:t> </a:t>
            </a:r>
            <a:r>
              <a:rPr lang="en-US" altLang="en-US" dirty="0" err="1">
                <a:cs typeface="Arial" panose="020B0604020202020204" pitchFamily="34" charset="0"/>
              </a:rPr>
              <a:t>độc</a:t>
            </a:r>
            <a:r>
              <a:rPr lang="en-US" altLang="en-US" dirty="0">
                <a:cs typeface="Arial" panose="020B0604020202020204" pitchFamily="34" charset="0"/>
              </a:rPr>
              <a:t> </a:t>
            </a:r>
            <a:r>
              <a:rPr lang="en-US" altLang="en-US" dirty="0" err="1">
                <a:cs typeface="Arial" panose="020B0604020202020204" pitchFamily="34" charset="0"/>
              </a:rPr>
              <a:t>lập</a:t>
            </a:r>
            <a:r>
              <a:rPr lang="en-US" altLang="en-US" dirty="0">
                <a:cs typeface="Arial" panose="020B0604020202020204" pitchFamily="34" charset="0"/>
              </a:rPr>
              <a:t> tự </a:t>
            </a:r>
            <a:r>
              <a:rPr lang="en-US" altLang="en-US" dirty="0" err="1">
                <a:cs typeface="Arial" panose="020B0604020202020204" pitchFamily="34" charset="0"/>
              </a:rPr>
              <a:t>chủ</a:t>
            </a:r>
            <a:r>
              <a:rPr lang="en-US" altLang="en-US" dirty="0">
                <a:cs typeface="Arial" panose="020B0604020202020204" pitchFamily="34" charset="0"/>
              </a:rPr>
              <a:t>  </a:t>
            </a:r>
            <a:r>
              <a:rPr lang="en-US" altLang="en-US" dirty="0" err="1">
                <a:cs typeface="Arial" panose="020B0604020202020204" pitchFamily="34" charset="0"/>
              </a:rPr>
              <a:t>tuy</a:t>
            </a:r>
            <a:r>
              <a:rPr lang="en-US" altLang="en-US" dirty="0">
                <a:cs typeface="Arial" panose="020B0604020202020204" pitchFamily="34" charset="0"/>
              </a:rPr>
              <a:t> phải </a:t>
            </a:r>
            <a:r>
              <a:rPr lang="en-US" altLang="en-US" dirty="0" err="1">
                <a:cs typeface="Arial" panose="020B0604020202020204" pitchFamily="34" charset="0"/>
              </a:rPr>
              <a:t>chống</a:t>
            </a:r>
            <a:r>
              <a:rPr lang="en-US" altLang="en-US" dirty="0">
                <a:cs typeface="Arial" panose="020B0604020202020204" pitchFamily="34" charset="0"/>
              </a:rPr>
              <a:t> lại nhiều </a:t>
            </a:r>
            <a:r>
              <a:rPr lang="en-US" altLang="en-US" dirty="0" err="1">
                <a:cs typeface="Arial" panose="020B0604020202020204" pitchFamily="34" charset="0"/>
              </a:rPr>
              <a:t>cuộc</a:t>
            </a:r>
            <a:r>
              <a:rPr lang="en-US" altLang="en-US" dirty="0">
                <a:cs typeface="Arial" panose="020B0604020202020204" pitchFamily="34" charset="0"/>
              </a:rPr>
              <a:t> </a:t>
            </a:r>
            <a:r>
              <a:rPr lang="en-US" altLang="en-US" dirty="0" err="1">
                <a:cs typeface="Arial" panose="020B0604020202020204" pitchFamily="34" charset="0"/>
              </a:rPr>
              <a:t>xâm</a:t>
            </a:r>
            <a:r>
              <a:rPr lang="en-US" altLang="en-US" dirty="0">
                <a:cs typeface="Arial" panose="020B0604020202020204" pitchFamily="34" charset="0"/>
              </a:rPr>
              <a:t> </a:t>
            </a:r>
            <a:r>
              <a:rPr lang="en-US" altLang="en-US" dirty="0" err="1">
                <a:cs typeface="Arial" panose="020B0604020202020204" pitchFamily="34" charset="0"/>
              </a:rPr>
              <a:t>lược</a:t>
            </a:r>
            <a:r>
              <a:rPr lang="en-US" altLang="en-US" dirty="0">
                <a:cs typeface="Arial" panose="020B0604020202020204" pitchFamily="34" charset="0"/>
              </a:rPr>
              <a:t> </a:t>
            </a:r>
            <a:r>
              <a:rPr lang="en-US" altLang="en-US" dirty="0" err="1">
                <a:cs typeface="Arial" panose="020B0604020202020204" pitchFamily="34" charset="0"/>
              </a:rPr>
              <a:t>và</a:t>
            </a:r>
            <a:r>
              <a:rPr lang="en-US" altLang="en-US" dirty="0">
                <a:cs typeface="Arial" panose="020B0604020202020204" pitchFamily="34" charset="0"/>
              </a:rPr>
              <a:t> </a:t>
            </a:r>
            <a:r>
              <a:rPr lang="en-US" altLang="en-US" dirty="0" err="1">
                <a:cs typeface="Arial" panose="020B0604020202020204" pitchFamily="34" charset="0"/>
              </a:rPr>
              <a:t>ách</a:t>
            </a:r>
            <a:r>
              <a:rPr lang="en-US" altLang="en-US" dirty="0">
                <a:cs typeface="Arial" panose="020B0604020202020204" pitchFamily="34" charset="0"/>
              </a:rPr>
              <a:t> </a:t>
            </a:r>
            <a:r>
              <a:rPr lang="en-US" altLang="en-US" dirty="0" err="1">
                <a:cs typeface="Arial" panose="020B0604020202020204" pitchFamily="34" charset="0"/>
              </a:rPr>
              <a:t>đô</a:t>
            </a:r>
            <a:r>
              <a:rPr lang="en-US" altLang="en-US" dirty="0">
                <a:cs typeface="Arial" panose="020B0604020202020204" pitchFamily="34" charset="0"/>
              </a:rPr>
              <a:t> hộ của </a:t>
            </a:r>
            <a:r>
              <a:rPr lang="en-US" altLang="en-US" dirty="0" err="1">
                <a:cs typeface="Arial" panose="020B0604020202020204" pitchFamily="34" charset="0"/>
              </a:rPr>
              <a:t>phong</a:t>
            </a:r>
            <a:r>
              <a:rPr lang="en-US" altLang="en-US" dirty="0">
                <a:cs typeface="Arial" panose="020B0604020202020204" pitchFamily="34" charset="0"/>
              </a:rPr>
              <a:t> </a:t>
            </a:r>
            <a:r>
              <a:rPr lang="en-US" altLang="en-US" dirty="0" err="1">
                <a:cs typeface="Arial" panose="020B0604020202020204" pitchFamily="34" charset="0"/>
              </a:rPr>
              <a:t>kiến</a:t>
            </a:r>
            <a:r>
              <a:rPr lang="en-US" altLang="en-US" dirty="0">
                <a:cs typeface="Arial" panose="020B0604020202020204" pitchFamily="34" charset="0"/>
              </a:rPr>
              <a:t> </a:t>
            </a:r>
            <a:r>
              <a:rPr lang="en-US" altLang="en-US" dirty="0" err="1">
                <a:cs typeface="Arial" panose="020B0604020202020204" pitchFamily="34" charset="0"/>
              </a:rPr>
              <a:t>Trung</a:t>
            </a:r>
            <a:r>
              <a:rPr lang="en-US" altLang="en-US" dirty="0">
                <a:cs typeface="Arial" panose="020B0604020202020204" pitchFamily="34" charset="0"/>
              </a:rPr>
              <a:t> </a:t>
            </a:r>
            <a:r>
              <a:rPr lang="en-US" altLang="en-US" dirty="0" err="1">
                <a:cs typeface="Arial" panose="020B0604020202020204" pitchFamily="34" charset="0"/>
              </a:rPr>
              <a:t>quốc</a:t>
            </a:r>
            <a:r>
              <a:rPr lang="en-US" altLang="en-US" dirty="0">
                <a:cs typeface="Arial" panose="020B0604020202020204" pitchFamily="34" charset="0"/>
              </a:rPr>
              <a:t> (</a:t>
            </a:r>
            <a:r>
              <a:rPr lang="en-US" altLang="en-US" dirty="0" err="1" smtClean="0">
                <a:cs typeface="Arial" panose="020B0604020202020204" pitchFamily="34" charset="0"/>
              </a:rPr>
              <a:t>Hán</a:t>
            </a:r>
            <a:r>
              <a:rPr lang="en-US" altLang="en-US" dirty="0" smtClean="0">
                <a:cs typeface="Arial" panose="020B0604020202020204" pitchFamily="34" charset="0"/>
              </a:rPr>
              <a:t>, Đường, </a:t>
            </a:r>
            <a:r>
              <a:rPr lang="en-US" altLang="en-US" dirty="0" err="1" smtClean="0">
                <a:cs typeface="Arial" panose="020B0604020202020204" pitchFamily="34" charset="0"/>
              </a:rPr>
              <a:t>Tống</a:t>
            </a:r>
            <a:r>
              <a:rPr lang="en-US" altLang="en-US" dirty="0" smtClean="0">
                <a:cs typeface="Arial" panose="020B0604020202020204" pitchFamily="34" charset="0"/>
              </a:rPr>
              <a:t>, </a:t>
            </a:r>
            <a:r>
              <a:rPr lang="en-US" altLang="en-US" dirty="0" err="1" smtClean="0">
                <a:cs typeface="Arial" panose="020B0604020202020204" pitchFamily="34" charset="0"/>
              </a:rPr>
              <a:t>Mông</a:t>
            </a:r>
            <a:r>
              <a:rPr lang="en-US" altLang="en-US" dirty="0" smtClean="0">
                <a:cs typeface="Arial" panose="020B0604020202020204" pitchFamily="34" charset="0"/>
              </a:rPr>
              <a:t> Nguyên, Minh,)</a:t>
            </a:r>
            <a:endParaRPr lang="en-US" altLang="en-US" dirty="0">
              <a:cs typeface="Arial" panose="020B0604020202020204" pitchFamily="34" charset="0"/>
            </a:endParaRPr>
          </a:p>
        </p:txBody>
      </p:sp>
      <p:sp>
        <p:nvSpPr>
          <p:cNvPr id="12" name="Text Box 28"/>
          <p:cNvSpPr txBox="1">
            <a:spLocks noChangeArrowheads="1"/>
          </p:cNvSpPr>
          <p:nvPr/>
        </p:nvSpPr>
        <p:spPr bwMode="auto">
          <a:xfrm>
            <a:off x="10356732" y="2534502"/>
            <a:ext cx="7093068"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eaLnBrk="1" hangingPunct="1">
              <a:lnSpc>
                <a:spcPct val="150000"/>
              </a:lnSpc>
              <a:spcBef>
                <a:spcPct val="0"/>
              </a:spcBef>
              <a:buFont typeface="Wingdings" panose="05000000000000000000" pitchFamily="2" charset="2"/>
              <a:buChar char="§"/>
            </a:pPr>
            <a:r>
              <a:rPr lang="en-US" altLang="en-US" dirty="0" smtClean="0">
                <a:cs typeface="Arial" panose="020B0604020202020204" pitchFamily="34" charset="0"/>
              </a:rPr>
              <a:t>Tinh </a:t>
            </a:r>
            <a:r>
              <a:rPr lang="en-US" altLang="en-US" dirty="0" err="1" smtClean="0">
                <a:cs typeface="Arial" panose="020B0604020202020204" pitchFamily="34" charset="0"/>
              </a:rPr>
              <a:t>thần</a:t>
            </a:r>
            <a:r>
              <a:rPr lang="en-US" altLang="en-US" dirty="0" smtClean="0">
                <a:cs typeface="Arial" panose="020B0604020202020204" pitchFamily="34" charset="0"/>
              </a:rPr>
              <a:t> </a:t>
            </a:r>
            <a:r>
              <a:rPr lang="en-US" altLang="en-US" dirty="0" err="1" smtClean="0">
                <a:cs typeface="Arial" panose="020B0604020202020204" pitchFamily="34" charset="0"/>
              </a:rPr>
              <a:t>yêu</a:t>
            </a:r>
            <a:r>
              <a:rPr lang="en-US" altLang="en-US" dirty="0" smtClean="0">
                <a:cs typeface="Arial" panose="020B0604020202020204" pitchFamily="34" charset="0"/>
              </a:rPr>
              <a:t> </a:t>
            </a:r>
            <a:r>
              <a:rPr lang="en-US" altLang="en-US" dirty="0" err="1" smtClean="0">
                <a:cs typeface="Arial" panose="020B0604020202020204" pitchFamily="34" charset="0"/>
              </a:rPr>
              <a:t>nước</a:t>
            </a:r>
            <a:r>
              <a:rPr lang="en-US" altLang="en-US" dirty="0" smtClean="0">
                <a:cs typeface="Arial" panose="020B0604020202020204" pitchFamily="34" charset="0"/>
              </a:rPr>
              <a:t> </a:t>
            </a:r>
            <a:r>
              <a:rPr lang="en-US" altLang="en-US" dirty="0" err="1" smtClean="0">
                <a:cs typeface="Arial" panose="020B0604020202020204" pitchFamily="34" charset="0"/>
              </a:rPr>
              <a:t>sâu</a:t>
            </a:r>
            <a:r>
              <a:rPr lang="en-US" altLang="en-US" dirty="0" smtClean="0">
                <a:cs typeface="Arial" panose="020B0604020202020204" pitchFamily="34" charset="0"/>
              </a:rPr>
              <a:t> </a:t>
            </a:r>
            <a:r>
              <a:rPr lang="en-US" altLang="en-US" dirty="0" err="1" smtClean="0">
                <a:cs typeface="Arial" panose="020B0604020202020204" pitchFamily="34" charset="0"/>
              </a:rPr>
              <a:t>sắc</a:t>
            </a:r>
            <a:endParaRPr lang="en-US" altLang="en-US" dirty="0" smtClean="0">
              <a:cs typeface="Arial" panose="020B0604020202020204" pitchFamily="34" charset="0"/>
            </a:endParaRPr>
          </a:p>
          <a:p>
            <a:pPr marL="457200" indent="-457200" algn="just" eaLnBrk="1" hangingPunct="1">
              <a:lnSpc>
                <a:spcPct val="150000"/>
              </a:lnSpc>
              <a:spcBef>
                <a:spcPct val="0"/>
              </a:spcBef>
              <a:buFont typeface="Wingdings" panose="05000000000000000000" pitchFamily="2" charset="2"/>
              <a:buChar char="§"/>
            </a:pPr>
            <a:r>
              <a:rPr lang="en-US" altLang="en-US" dirty="0" smtClean="0">
                <a:cs typeface="Arial" panose="020B0604020202020204" pitchFamily="34" charset="0"/>
              </a:rPr>
              <a:t>Tinh </a:t>
            </a:r>
            <a:r>
              <a:rPr lang="en-US" altLang="en-US" dirty="0" err="1" smtClean="0">
                <a:cs typeface="Arial" panose="020B0604020202020204" pitchFamily="34" charset="0"/>
              </a:rPr>
              <a:t>thần</a:t>
            </a:r>
            <a:r>
              <a:rPr lang="en-US" altLang="en-US" dirty="0" smtClean="0">
                <a:cs typeface="Arial" panose="020B0604020202020204" pitchFamily="34" charset="0"/>
              </a:rPr>
              <a:t> nhắn </a:t>
            </a:r>
            <a:r>
              <a:rPr lang="en-US" altLang="en-US" dirty="0" err="1" smtClean="0">
                <a:cs typeface="Arial" panose="020B0604020202020204" pitchFamily="34" charset="0"/>
              </a:rPr>
              <a:t>đạo</a:t>
            </a:r>
            <a:r>
              <a:rPr lang="en-US" altLang="en-US" dirty="0" smtClean="0">
                <a:cs typeface="Arial" panose="020B0604020202020204" pitchFamily="34" charset="0"/>
              </a:rPr>
              <a:t>, </a:t>
            </a:r>
            <a:r>
              <a:rPr lang="en-US" altLang="en-US" dirty="0" err="1" smtClean="0">
                <a:cs typeface="Arial" panose="020B0604020202020204" pitchFamily="34" charset="0"/>
              </a:rPr>
              <a:t>lòng</a:t>
            </a:r>
            <a:r>
              <a:rPr lang="en-US" altLang="en-US" dirty="0" smtClean="0">
                <a:cs typeface="Arial" panose="020B0604020202020204" pitchFamily="34" charset="0"/>
              </a:rPr>
              <a:t> </a:t>
            </a:r>
            <a:r>
              <a:rPr lang="en-US" altLang="en-US" dirty="0" err="1" smtClean="0">
                <a:cs typeface="Arial" panose="020B0604020202020204" pitchFamily="34" charset="0"/>
              </a:rPr>
              <a:t>yêu</a:t>
            </a:r>
            <a:r>
              <a:rPr lang="en-US" altLang="en-US" dirty="0" smtClean="0">
                <a:cs typeface="Arial" panose="020B0604020202020204" pitchFamily="34" charset="0"/>
              </a:rPr>
              <a:t> </a:t>
            </a:r>
            <a:r>
              <a:rPr lang="en-US" altLang="en-US" dirty="0" err="1" smtClean="0">
                <a:cs typeface="Arial" panose="020B0604020202020204" pitchFamily="34" charset="0"/>
              </a:rPr>
              <a:t>thương</a:t>
            </a:r>
            <a:r>
              <a:rPr lang="en-US" altLang="en-US" dirty="0" smtClean="0">
                <a:cs typeface="Arial" panose="020B0604020202020204" pitchFamily="34" charset="0"/>
              </a:rPr>
              <a:t> con người, ca </a:t>
            </a:r>
            <a:r>
              <a:rPr lang="en-US" altLang="en-US" dirty="0" err="1" smtClean="0">
                <a:cs typeface="Arial" panose="020B0604020202020204" pitchFamily="34" charset="0"/>
              </a:rPr>
              <a:t>ngợi</a:t>
            </a:r>
            <a:r>
              <a:rPr lang="en-US" altLang="en-US" dirty="0" smtClean="0">
                <a:cs typeface="Arial" panose="020B0604020202020204" pitchFamily="34" charset="0"/>
              </a:rPr>
              <a:t> giá trị, </a:t>
            </a:r>
            <a:r>
              <a:rPr lang="en-US" altLang="en-US" dirty="0" err="1" smtClean="0">
                <a:cs typeface="Arial" panose="020B0604020202020204" pitchFamily="34" charset="0"/>
              </a:rPr>
              <a:t>phẩm</a:t>
            </a:r>
            <a:r>
              <a:rPr lang="en-US" altLang="en-US" dirty="0" smtClean="0">
                <a:cs typeface="Arial" panose="020B0604020202020204" pitchFamily="34" charset="0"/>
              </a:rPr>
              <a:t> </a:t>
            </a:r>
            <a:r>
              <a:rPr lang="en-US" altLang="en-US" dirty="0" err="1" smtClean="0">
                <a:cs typeface="Arial" panose="020B0604020202020204" pitchFamily="34" charset="0"/>
              </a:rPr>
              <a:t>chất</a:t>
            </a:r>
            <a:r>
              <a:rPr lang="en-US" altLang="en-US" dirty="0" smtClean="0">
                <a:cs typeface="Arial" panose="020B0604020202020204" pitchFamily="34" charset="0"/>
              </a:rPr>
              <a:t> </a:t>
            </a:r>
            <a:r>
              <a:rPr lang="en-US" altLang="en-US" dirty="0" err="1" smtClean="0">
                <a:cs typeface="Arial" panose="020B0604020202020204" pitchFamily="34" charset="0"/>
              </a:rPr>
              <a:t>cao</a:t>
            </a:r>
            <a:r>
              <a:rPr lang="en-US" altLang="en-US" dirty="0" smtClean="0">
                <a:cs typeface="Arial" panose="020B0604020202020204" pitchFamily="34" charset="0"/>
              </a:rPr>
              <a:t> </a:t>
            </a:r>
            <a:r>
              <a:rPr lang="en-US" altLang="en-US" dirty="0" err="1" smtClean="0">
                <a:cs typeface="Arial" panose="020B0604020202020204" pitchFamily="34" charset="0"/>
              </a:rPr>
              <a:t>đẹp</a:t>
            </a:r>
            <a:r>
              <a:rPr lang="en-US" altLang="en-US" dirty="0" smtClean="0">
                <a:cs typeface="Arial" panose="020B0604020202020204" pitchFamily="34" charset="0"/>
              </a:rPr>
              <a:t> của </a:t>
            </a:r>
            <a:r>
              <a:rPr lang="en-US" altLang="en-US" dirty="0" err="1" smtClean="0">
                <a:cs typeface="Arial" panose="020B0604020202020204" pitchFamily="34" charset="0"/>
              </a:rPr>
              <a:t>nhân</a:t>
            </a:r>
            <a:r>
              <a:rPr lang="en-US" altLang="en-US" dirty="0" smtClean="0">
                <a:cs typeface="Arial" panose="020B0604020202020204" pitchFamily="34" charset="0"/>
              </a:rPr>
              <a:t> </a:t>
            </a:r>
            <a:r>
              <a:rPr lang="en-US" altLang="en-US" dirty="0" err="1" smtClean="0">
                <a:cs typeface="Arial" panose="020B0604020202020204" pitchFamily="34" charset="0"/>
              </a:rPr>
              <a:t>dân</a:t>
            </a:r>
            <a:r>
              <a:rPr lang="vi-VN" altLang="en-US" dirty="0" smtClean="0">
                <a:cs typeface="Arial" panose="020B0604020202020204" pitchFamily="34" charset="0"/>
              </a:rPr>
              <a:t>, người lao động, thể hiện ước mơ, nguyện vọng, tình cảm của nhân dân.</a:t>
            </a:r>
          </a:p>
          <a:p>
            <a:pPr marL="457200" indent="-457200" algn="just" eaLnBrk="1" hangingPunct="1">
              <a:lnSpc>
                <a:spcPct val="150000"/>
              </a:lnSpc>
              <a:spcBef>
                <a:spcPct val="0"/>
              </a:spcBef>
              <a:buFont typeface="Wingdings" panose="05000000000000000000" pitchFamily="2" charset="2"/>
              <a:buChar char="§"/>
            </a:pPr>
            <a:r>
              <a:rPr lang="vi-VN" altLang="en-US" dirty="0" smtClean="0">
                <a:cs typeface="Arial" panose="020B0604020202020204" pitchFamily="34" charset="0"/>
              </a:rPr>
              <a:t>Kế thừa và phát huy những giá trị truyền thống của văn học dân tộc</a:t>
            </a:r>
            <a:endParaRPr lang="en-US" altLang="en-US" dirty="0">
              <a:cs typeface="Arial" panose="020B0604020202020204" pitchFamily="34" charset="0"/>
            </a:endParaRPr>
          </a:p>
        </p:txBody>
      </p:sp>
    </p:spTree>
    <p:extLst>
      <p:ext uri="{BB962C8B-B14F-4D97-AF65-F5344CB8AC3E}">
        <p14:creationId xmlns:p14="http://schemas.microsoft.com/office/powerpoint/2010/main" val="265103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D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36250">
            <a:off x="14395328" y="8864879"/>
            <a:ext cx="4497900" cy="163048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02607124"/>
              </p:ext>
            </p:extLst>
          </p:nvPr>
        </p:nvGraphicFramePr>
        <p:xfrm>
          <a:off x="838200" y="1028700"/>
          <a:ext cx="16764000" cy="8503920"/>
        </p:xfrm>
        <a:graphic>
          <a:graphicData uri="http://schemas.openxmlformats.org/drawingml/2006/table">
            <a:tbl>
              <a:tblPr firstRow="1" bandRow="1">
                <a:tableStyleId>{5940675A-B579-460E-94D1-54222C63F5DA}</a:tableStyleId>
              </a:tblPr>
              <a:tblGrid>
                <a:gridCol w="2311275">
                  <a:extLst>
                    <a:ext uri="{9D8B030D-6E8A-4147-A177-3AD203B41FA5}">
                      <a16:colId xmlns:a16="http://schemas.microsoft.com/office/drawing/2014/main" val="1744073658"/>
                    </a:ext>
                  </a:extLst>
                </a:gridCol>
                <a:gridCol w="6985125">
                  <a:extLst>
                    <a:ext uri="{9D8B030D-6E8A-4147-A177-3AD203B41FA5}">
                      <a16:colId xmlns:a16="http://schemas.microsoft.com/office/drawing/2014/main" val="3734072554"/>
                    </a:ext>
                  </a:extLst>
                </a:gridCol>
                <a:gridCol w="7467600">
                  <a:extLst>
                    <a:ext uri="{9D8B030D-6E8A-4147-A177-3AD203B41FA5}">
                      <a16:colId xmlns:a16="http://schemas.microsoft.com/office/drawing/2014/main" val="1470389340"/>
                    </a:ext>
                  </a:extLst>
                </a:gridCol>
              </a:tblGrid>
              <a:tr h="1178169">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CÁC</a:t>
                      </a:r>
                      <a:r>
                        <a:rPr lang="en-US" sz="3200" b="1" baseline="0" dirty="0" smtClean="0">
                          <a:solidFill>
                            <a:schemeClr val="tx1"/>
                          </a:solidFill>
                          <a:latin typeface="Arial" panose="020B0604020202020204" pitchFamily="34" charset="0"/>
                          <a:cs typeface="Arial" panose="020B0604020202020204" pitchFamily="34" charset="0"/>
                        </a:rPr>
                        <a:t> GIAI ĐOẠN</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 LỊCH SỬ</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 VĂN HỌC</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117866861"/>
                  </a:ext>
                </a:extLst>
              </a:tr>
              <a:tr h="5199107">
                <a:tc>
                  <a:txBody>
                    <a:bodyPr/>
                    <a:lstStyle/>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215557625"/>
                  </a:ext>
                </a:extLst>
              </a:tr>
            </a:tbl>
          </a:graphicData>
        </a:graphic>
      </p:graphicFrame>
      <p:sp>
        <p:nvSpPr>
          <p:cNvPr id="9" name="TextBox 8"/>
          <p:cNvSpPr txBox="1"/>
          <p:nvPr/>
        </p:nvSpPr>
        <p:spPr>
          <a:xfrm>
            <a:off x="883733" y="3009900"/>
            <a:ext cx="2133600" cy="6124112"/>
          </a:xfrm>
          <a:prstGeom prst="rect">
            <a:avLst/>
          </a:prstGeom>
          <a:noFill/>
        </p:spPr>
        <p:txBody>
          <a:bodyPr wrap="square" rtlCol="0">
            <a:spAutoFit/>
          </a:bodyPr>
          <a:lstStyle/>
          <a:p>
            <a:pPr algn="ctr">
              <a:lnSpc>
                <a:spcPct val="150000"/>
              </a:lnSpc>
            </a:pPr>
            <a:r>
              <a:rPr lang="en-US" sz="3800" b="1" dirty="0">
                <a:latin typeface="Arial" panose="020B0604020202020204" pitchFamily="34" charset="0"/>
                <a:cs typeface="Arial" panose="020B0604020202020204" pitchFamily="34" charset="0"/>
              </a:rPr>
              <a:t>2.Văn học thời </a:t>
            </a:r>
            <a:r>
              <a:rPr lang="en-US" sz="3800" b="1" dirty="0" err="1">
                <a:latin typeface="Arial" panose="020B0604020202020204" pitchFamily="34" charset="0"/>
                <a:cs typeface="Arial" panose="020B0604020202020204" pitchFamily="34" charset="0"/>
              </a:rPr>
              <a:t>kì</a:t>
            </a:r>
            <a:r>
              <a:rPr lang="en-US" sz="3800" b="1" dirty="0">
                <a:latin typeface="Arial" panose="020B0604020202020204" pitchFamily="34" charset="0"/>
                <a:cs typeface="Arial" panose="020B0604020202020204" pitchFamily="34" charset="0"/>
              </a:rPr>
              <a:t> từ đầu thế </a:t>
            </a:r>
            <a:r>
              <a:rPr lang="en-US" sz="3800" b="1" dirty="0" err="1">
                <a:latin typeface="Arial" panose="020B0604020202020204" pitchFamily="34" charset="0"/>
                <a:cs typeface="Arial" panose="020B0604020202020204" pitchFamily="34" charset="0"/>
              </a:rPr>
              <a:t>kỉ</a:t>
            </a:r>
            <a:r>
              <a:rPr lang="en-US" sz="3800" b="1" dirty="0">
                <a:latin typeface="Arial" panose="020B0604020202020204" pitchFamily="34" charset="0"/>
                <a:cs typeface="Arial" panose="020B0604020202020204" pitchFamily="34" charset="0"/>
              </a:rPr>
              <a:t> XX đến 1945</a:t>
            </a:r>
          </a:p>
        </p:txBody>
      </p:sp>
      <p:sp>
        <p:nvSpPr>
          <p:cNvPr id="11" name="Text Box 28"/>
          <p:cNvSpPr txBox="1">
            <a:spLocks noChangeArrowheads="1"/>
          </p:cNvSpPr>
          <p:nvPr/>
        </p:nvSpPr>
        <p:spPr bwMode="auto">
          <a:xfrm>
            <a:off x="3377964" y="2566915"/>
            <a:ext cx="6477000" cy="369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lnSpc>
                <a:spcPct val="150000"/>
              </a:lnSpc>
              <a:spcBef>
                <a:spcPct val="0"/>
              </a:spcBef>
              <a:buFont typeface="Wingdings" panose="05000000000000000000" pitchFamily="2" charset="2"/>
              <a:buChar char="§"/>
            </a:pPr>
            <a:r>
              <a:rPr lang="vi-VN" altLang="en-US" dirty="0">
                <a:cs typeface="Arial" panose="020B0604020202020204" pitchFamily="34" charset="0"/>
              </a:rPr>
              <a:t>Từ 1858, thực dân Pháp xâm lược nước ta.</a:t>
            </a:r>
          </a:p>
          <a:p>
            <a:pPr marL="457200" indent="-457200" algn="just">
              <a:lnSpc>
                <a:spcPct val="150000"/>
              </a:lnSpc>
              <a:spcBef>
                <a:spcPct val="0"/>
              </a:spcBef>
              <a:buFont typeface="Wingdings" panose="05000000000000000000" pitchFamily="2" charset="2"/>
              <a:buChar char="§"/>
            </a:pPr>
            <a:r>
              <a:rPr lang="vi-VN" altLang="en-US" dirty="0">
                <a:cs typeface="Arial" panose="020B0604020202020204" pitchFamily="34" charset="0"/>
              </a:rPr>
              <a:t>Xã hội Việt Nam có nhiều thay đổi trong chế độ thực dân nửa phong </a:t>
            </a:r>
            <a:r>
              <a:rPr lang="vi-VN" altLang="en-US" dirty="0" smtClean="0">
                <a:cs typeface="Arial" panose="020B0604020202020204" pitchFamily="34" charset="0"/>
              </a:rPr>
              <a:t>kiến.</a:t>
            </a:r>
            <a:endParaRPr lang="vi-VN" altLang="en-US" dirty="0">
              <a:cs typeface="Arial" panose="020B0604020202020204" pitchFamily="34" charset="0"/>
            </a:endParaRPr>
          </a:p>
        </p:txBody>
      </p:sp>
      <p:sp>
        <p:nvSpPr>
          <p:cNvPr id="12" name="Text Box 28"/>
          <p:cNvSpPr txBox="1">
            <a:spLocks noChangeArrowheads="1"/>
          </p:cNvSpPr>
          <p:nvPr/>
        </p:nvSpPr>
        <p:spPr bwMode="auto">
          <a:xfrm>
            <a:off x="10356732" y="2534502"/>
            <a:ext cx="7093068" cy="666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lnSpc>
                <a:spcPct val="135000"/>
              </a:lnSpc>
              <a:spcBef>
                <a:spcPct val="0"/>
              </a:spcBef>
              <a:buFont typeface="Wingdings" panose="05000000000000000000" pitchFamily="2" charset="2"/>
              <a:buChar char="§"/>
            </a:pPr>
            <a:r>
              <a:rPr lang="vi-VN" altLang="en-US" dirty="0">
                <a:cs typeface="Arial" panose="020B0604020202020204" pitchFamily="34" charset="0"/>
              </a:rPr>
              <a:t>Vận động theo hướng Hiện đại hóa,Có những biến đổi toàn diện và mau lẹ, được thúc đẩy mạnh mẽ cùng với sự phát triển của báo chí, của họat động xuất bản và việc sử dụng rộng rãi chữ quốc ngữ</a:t>
            </a:r>
            <a:r>
              <a:rPr lang="vi-VN" altLang="en-US" dirty="0" smtClean="0">
                <a:cs typeface="Arial" panose="020B0604020202020204" pitchFamily="34" charset="0"/>
              </a:rPr>
              <a:t>.</a:t>
            </a:r>
          </a:p>
          <a:p>
            <a:pPr marL="457200" indent="-457200" algn="just">
              <a:lnSpc>
                <a:spcPct val="135000"/>
              </a:lnSpc>
              <a:spcBef>
                <a:spcPct val="0"/>
              </a:spcBef>
              <a:buFont typeface="Wingdings" panose="05000000000000000000" pitchFamily="2" charset="2"/>
              <a:buChar char="§"/>
            </a:pPr>
            <a:r>
              <a:rPr lang="vi-VN" altLang="en-US" dirty="0">
                <a:cs typeface="Arial" panose="020B0604020202020204" pitchFamily="34" charset="0"/>
              </a:rPr>
              <a:t>Từ đầu những năm 1930 , đã có diện mạo của một nền văn học hiện đại với những kết tinh nghệ thuật có giá trị </a:t>
            </a:r>
            <a:r>
              <a:rPr lang="vi-VN" altLang="en-US" dirty="0" smtClean="0">
                <a:cs typeface="Arial" panose="020B0604020202020204" pitchFamily="34" charset="0"/>
              </a:rPr>
              <a:t>cao</a:t>
            </a:r>
            <a:endParaRPr lang="vi-VN" altLang="en-US" dirty="0">
              <a:cs typeface="Arial" panose="020B0604020202020204" pitchFamily="34" charset="0"/>
            </a:endParaRPr>
          </a:p>
        </p:txBody>
      </p:sp>
    </p:spTree>
    <p:extLst>
      <p:ext uri="{BB962C8B-B14F-4D97-AF65-F5344CB8AC3E}">
        <p14:creationId xmlns:p14="http://schemas.microsoft.com/office/powerpoint/2010/main" val="56852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D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36250">
            <a:off x="14395328" y="8864879"/>
            <a:ext cx="4497900" cy="163048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02607124"/>
              </p:ext>
            </p:extLst>
          </p:nvPr>
        </p:nvGraphicFramePr>
        <p:xfrm>
          <a:off x="838200" y="1028700"/>
          <a:ext cx="16764000" cy="8503920"/>
        </p:xfrm>
        <a:graphic>
          <a:graphicData uri="http://schemas.openxmlformats.org/drawingml/2006/table">
            <a:tbl>
              <a:tblPr firstRow="1" bandRow="1">
                <a:tableStyleId>{5940675A-B579-460E-94D1-54222C63F5DA}</a:tableStyleId>
              </a:tblPr>
              <a:tblGrid>
                <a:gridCol w="2311275">
                  <a:extLst>
                    <a:ext uri="{9D8B030D-6E8A-4147-A177-3AD203B41FA5}">
                      <a16:colId xmlns:a16="http://schemas.microsoft.com/office/drawing/2014/main" val="1744073658"/>
                    </a:ext>
                  </a:extLst>
                </a:gridCol>
                <a:gridCol w="6985125">
                  <a:extLst>
                    <a:ext uri="{9D8B030D-6E8A-4147-A177-3AD203B41FA5}">
                      <a16:colId xmlns:a16="http://schemas.microsoft.com/office/drawing/2014/main" val="3734072554"/>
                    </a:ext>
                  </a:extLst>
                </a:gridCol>
                <a:gridCol w="7467600">
                  <a:extLst>
                    <a:ext uri="{9D8B030D-6E8A-4147-A177-3AD203B41FA5}">
                      <a16:colId xmlns:a16="http://schemas.microsoft.com/office/drawing/2014/main" val="1470389340"/>
                    </a:ext>
                  </a:extLst>
                </a:gridCol>
              </a:tblGrid>
              <a:tr h="1178169">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CÁC</a:t>
                      </a:r>
                      <a:r>
                        <a:rPr lang="en-US" sz="3200" b="1" baseline="0" dirty="0" smtClean="0">
                          <a:solidFill>
                            <a:schemeClr val="tx1"/>
                          </a:solidFill>
                          <a:latin typeface="Arial" panose="020B0604020202020204" pitchFamily="34" charset="0"/>
                          <a:cs typeface="Arial" panose="020B0604020202020204" pitchFamily="34" charset="0"/>
                        </a:rPr>
                        <a:t> GIAI ĐOẠN</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 LỊCH SỬ</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 VĂN HỌC</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117866861"/>
                  </a:ext>
                </a:extLst>
              </a:tr>
              <a:tr h="5199107">
                <a:tc>
                  <a:txBody>
                    <a:bodyPr/>
                    <a:lstStyle/>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215557625"/>
                  </a:ext>
                </a:extLst>
              </a:tr>
            </a:tbl>
          </a:graphicData>
        </a:graphic>
      </p:graphicFrame>
      <p:sp>
        <p:nvSpPr>
          <p:cNvPr id="9" name="TextBox 8"/>
          <p:cNvSpPr txBox="1"/>
          <p:nvPr/>
        </p:nvSpPr>
        <p:spPr>
          <a:xfrm>
            <a:off x="762000" y="3009900"/>
            <a:ext cx="2463563" cy="6232475"/>
          </a:xfrm>
          <a:prstGeom prst="rect">
            <a:avLst/>
          </a:prstGeom>
          <a:noFill/>
        </p:spPr>
        <p:txBody>
          <a:bodyPr wrap="square" rtlCol="0">
            <a:spAutoFit/>
          </a:bodyPr>
          <a:lstStyle/>
          <a:p>
            <a:pPr algn="ctr">
              <a:lnSpc>
                <a:spcPct val="150000"/>
              </a:lnSpc>
            </a:pPr>
            <a:r>
              <a:rPr lang="vi-VN" sz="3800" b="1" dirty="0" smtClean="0">
                <a:latin typeface="Arial" panose="020B0604020202020204" pitchFamily="34" charset="0"/>
                <a:cs typeface="Arial" panose="020B0604020202020204" pitchFamily="34" charset="0"/>
              </a:rPr>
              <a:t>3.</a:t>
            </a:r>
            <a:r>
              <a:rPr lang="en-US" sz="3800" b="1" dirty="0" smtClean="0">
                <a:latin typeface="Arial" panose="020B0604020202020204" pitchFamily="34" charset="0"/>
                <a:cs typeface="Arial" panose="020B0604020202020204" pitchFamily="34" charset="0"/>
              </a:rPr>
              <a:t>Văn </a:t>
            </a:r>
            <a:r>
              <a:rPr lang="en-US" sz="3800" b="1" dirty="0">
                <a:latin typeface="Arial" panose="020B0604020202020204" pitchFamily="34" charset="0"/>
                <a:cs typeface="Arial" panose="020B0604020202020204" pitchFamily="34" charset="0"/>
              </a:rPr>
              <a:t>học thời </a:t>
            </a:r>
            <a:r>
              <a:rPr lang="en-US" sz="3800" b="1" dirty="0" err="1">
                <a:latin typeface="Arial" panose="020B0604020202020204" pitchFamily="34" charset="0"/>
                <a:cs typeface="Arial" panose="020B0604020202020204" pitchFamily="34" charset="0"/>
              </a:rPr>
              <a:t>kì</a:t>
            </a:r>
            <a:r>
              <a:rPr lang="en-US" sz="3800" b="1" dirty="0">
                <a:latin typeface="Arial" panose="020B0604020202020204" pitchFamily="34" charset="0"/>
                <a:cs typeface="Arial" panose="020B0604020202020204" pitchFamily="34" charset="0"/>
              </a:rPr>
              <a:t> từ </a:t>
            </a:r>
            <a:r>
              <a:rPr lang="en-US" sz="3800" b="1" dirty="0" err="1">
                <a:latin typeface="Arial" panose="020B0604020202020204" pitchFamily="34" charset="0"/>
                <a:cs typeface="Arial" panose="020B0604020202020204" pitchFamily="34" charset="0"/>
              </a:rPr>
              <a:t>sau</a:t>
            </a:r>
            <a:r>
              <a:rPr lang="en-US" sz="3800" b="1" dirty="0">
                <a:latin typeface="Arial" panose="020B0604020202020204" pitchFamily="34" charset="0"/>
                <a:cs typeface="Arial" panose="020B0604020202020204" pitchFamily="34" charset="0"/>
              </a:rPr>
              <a:t> Cách </a:t>
            </a:r>
            <a:r>
              <a:rPr lang="en-US" sz="3800" b="1" dirty="0" err="1">
                <a:latin typeface="Arial" panose="020B0604020202020204" pitchFamily="34" charset="0"/>
                <a:cs typeface="Arial" panose="020B0604020202020204" pitchFamily="34" charset="0"/>
              </a:rPr>
              <a:t>mạng</a:t>
            </a:r>
            <a:r>
              <a:rPr lang="en-US" sz="3800" b="1" dirty="0">
                <a:latin typeface="Arial" panose="020B0604020202020204" pitchFamily="34" charset="0"/>
                <a:cs typeface="Arial" panose="020B0604020202020204" pitchFamily="34" charset="0"/>
              </a:rPr>
              <a:t> tháng </a:t>
            </a:r>
            <a:r>
              <a:rPr lang="en-US" sz="3800" b="1" dirty="0" err="1">
                <a:latin typeface="Arial" panose="020B0604020202020204" pitchFamily="34" charset="0"/>
                <a:cs typeface="Arial" panose="020B0604020202020204" pitchFamily="34" charset="0"/>
              </a:rPr>
              <a:t>Tám</a:t>
            </a:r>
            <a:r>
              <a:rPr lang="en-US" sz="3800" b="1" dirty="0">
                <a:latin typeface="Arial" panose="020B0604020202020204" pitchFamily="34" charset="0"/>
                <a:cs typeface="Arial" panose="020B0604020202020204" pitchFamily="34" charset="0"/>
              </a:rPr>
              <a:t> -1945</a:t>
            </a:r>
          </a:p>
        </p:txBody>
      </p:sp>
      <p:sp>
        <p:nvSpPr>
          <p:cNvPr id="11" name="Text Box 28"/>
          <p:cNvSpPr txBox="1">
            <a:spLocks noChangeArrowheads="1"/>
          </p:cNvSpPr>
          <p:nvPr/>
        </p:nvSpPr>
        <p:spPr bwMode="auto">
          <a:xfrm>
            <a:off x="3377964" y="2566915"/>
            <a:ext cx="6477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lnSpc>
                <a:spcPct val="150000"/>
              </a:lnSpc>
              <a:spcBef>
                <a:spcPct val="0"/>
              </a:spcBef>
              <a:buFont typeface="Wingdings" panose="05000000000000000000" pitchFamily="2" charset="2"/>
              <a:buChar char="§"/>
            </a:pPr>
            <a:r>
              <a:rPr lang="vi-VN" altLang="en-US" dirty="0">
                <a:cs typeface="Arial" panose="020B0604020202020204" pitchFamily="34" charset="0"/>
              </a:rPr>
              <a:t>1945-1975: kháng chiếnchống Pháp, rồi chống Mĩ. (Sau 1954. miền Bắc đi lên xây dựng CNXH, ra sức sản xuất chi viện cho chiến trường Miền Nam. Miền Nam tiếp tục kháng chiến chống đế quốc Mĩ</a:t>
            </a:r>
            <a:r>
              <a:rPr lang="vi-VN" altLang="en-US" dirty="0" smtClean="0">
                <a:cs typeface="Arial" panose="020B0604020202020204" pitchFamily="34" charset="0"/>
              </a:rPr>
              <a:t>)</a:t>
            </a:r>
          </a:p>
          <a:p>
            <a:pPr marL="457200" indent="-457200" algn="just">
              <a:lnSpc>
                <a:spcPct val="150000"/>
              </a:lnSpc>
              <a:spcBef>
                <a:spcPct val="0"/>
              </a:spcBef>
              <a:buFont typeface="Wingdings" panose="05000000000000000000" pitchFamily="2" charset="2"/>
              <a:buChar char="§"/>
            </a:pPr>
            <a:r>
              <a:rPr lang="vi-VN" altLang="en-US" dirty="0">
                <a:cs typeface="Arial" panose="020B0604020202020204" pitchFamily="34" charset="0"/>
              </a:rPr>
              <a:t>Sau 1975: đất nước đi lên xây dựng </a:t>
            </a:r>
            <a:r>
              <a:rPr lang="vi-VN" altLang="en-US" dirty="0" smtClean="0">
                <a:cs typeface="Arial" panose="020B0604020202020204" pitchFamily="34" charset="0"/>
              </a:rPr>
              <a:t>CNXH.</a:t>
            </a:r>
            <a:endParaRPr lang="vi-VN" altLang="en-US" dirty="0">
              <a:cs typeface="Arial" panose="020B0604020202020204" pitchFamily="34" charset="0"/>
            </a:endParaRPr>
          </a:p>
        </p:txBody>
      </p:sp>
      <p:sp>
        <p:nvSpPr>
          <p:cNvPr id="12" name="Text Box 28"/>
          <p:cNvSpPr txBox="1">
            <a:spLocks noChangeArrowheads="1"/>
          </p:cNvSpPr>
          <p:nvPr/>
        </p:nvSpPr>
        <p:spPr bwMode="auto">
          <a:xfrm>
            <a:off x="10356732" y="2534502"/>
            <a:ext cx="7093068" cy="600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lnSpc>
                <a:spcPct val="135000"/>
              </a:lnSpc>
              <a:spcBef>
                <a:spcPct val="0"/>
              </a:spcBef>
              <a:buFont typeface="Wingdings" panose="05000000000000000000" pitchFamily="2" charset="2"/>
              <a:buChar char="§"/>
            </a:pPr>
            <a:r>
              <a:rPr lang="vi-VN" altLang="en-US" dirty="0">
                <a:cs typeface="Arial" panose="020B0604020202020204" pitchFamily="34" charset="0"/>
              </a:rPr>
              <a:t>Văn học đã phản ánh được con người và cuộc sống của cả dân tộc trong cuộc kháng chiến gian khổ mà hào hùng của trên tất cả các lĩnh </a:t>
            </a:r>
            <a:r>
              <a:rPr lang="vi-VN" altLang="en-US" dirty="0" smtClean="0">
                <a:cs typeface="Arial" panose="020B0604020202020204" pitchFamily="34" charset="0"/>
              </a:rPr>
              <a:t>vực.</a:t>
            </a:r>
            <a:endParaRPr lang="vi-VN" altLang="en-US" dirty="0">
              <a:cs typeface="Arial" panose="020B0604020202020204" pitchFamily="34" charset="0"/>
            </a:endParaRPr>
          </a:p>
          <a:p>
            <a:pPr marL="457200" indent="-457200" algn="just">
              <a:lnSpc>
                <a:spcPct val="135000"/>
              </a:lnSpc>
              <a:spcBef>
                <a:spcPct val="0"/>
              </a:spcBef>
              <a:buFont typeface="Wingdings" panose="05000000000000000000" pitchFamily="2" charset="2"/>
              <a:buChar char="§"/>
            </a:pPr>
            <a:r>
              <a:rPr lang="vi-VN" altLang="en-US" dirty="0" smtClean="0">
                <a:cs typeface="Arial" panose="020B0604020202020204" pitchFamily="34" charset="0"/>
              </a:rPr>
              <a:t>Phục </a:t>
            </a:r>
            <a:r>
              <a:rPr lang="vi-VN" altLang="en-US" dirty="0">
                <a:cs typeface="Arial" panose="020B0604020202020204" pitchFamily="34" charset="0"/>
              </a:rPr>
              <a:t>vụ đắc lực cho sự nghiệp CM: nêu cao tinh thần yêu nước, chủ nghĩa anh hùng, đức hi </a:t>
            </a:r>
            <a:r>
              <a:rPr lang="vi-VN" altLang="en-US" dirty="0" smtClean="0">
                <a:cs typeface="Arial" panose="020B0604020202020204" pitchFamily="34" charset="0"/>
              </a:rPr>
              <a:t>sinh.</a:t>
            </a:r>
          </a:p>
          <a:p>
            <a:pPr marL="457200" indent="-457200" algn="just">
              <a:lnSpc>
                <a:spcPct val="135000"/>
              </a:lnSpc>
              <a:spcBef>
                <a:spcPct val="0"/>
              </a:spcBef>
              <a:buFont typeface="Wingdings" panose="05000000000000000000" pitchFamily="2" charset="2"/>
              <a:buChar char="§"/>
            </a:pPr>
            <a:endParaRPr lang="vi-VN" altLang="en-US" dirty="0">
              <a:cs typeface="Arial" panose="020B0604020202020204" pitchFamily="34" charset="0"/>
            </a:endParaRPr>
          </a:p>
        </p:txBody>
      </p:sp>
    </p:spTree>
    <p:extLst>
      <p:ext uri="{BB962C8B-B14F-4D97-AF65-F5344CB8AC3E}">
        <p14:creationId xmlns:p14="http://schemas.microsoft.com/office/powerpoint/2010/main" val="18253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3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35106" y="0"/>
            <a:ext cx="10287000" cy="10287000"/>
          </a:xfrm>
          <a:prstGeom prst="rect">
            <a:avLst/>
          </a:prstGeom>
        </p:spPr>
      </p:pic>
      <p:grpSp>
        <p:nvGrpSpPr>
          <p:cNvPr id="3" name="Group 3"/>
          <p:cNvGrpSpPr/>
          <p:nvPr/>
        </p:nvGrpSpPr>
        <p:grpSpPr>
          <a:xfrm>
            <a:off x="990600" y="647700"/>
            <a:ext cx="16459200" cy="92202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495300"/>
            <a:ext cx="2292702" cy="1894345"/>
          </a:xfrm>
          <a:prstGeom prst="rect">
            <a:avLst/>
          </a:prstGeom>
        </p:spPr>
      </p:pic>
      <p:sp>
        <p:nvSpPr>
          <p:cNvPr id="13" name="TextBox 12"/>
          <p:cNvSpPr txBox="1"/>
          <p:nvPr/>
        </p:nvSpPr>
        <p:spPr>
          <a:xfrm>
            <a:off x="1600200" y="1808878"/>
            <a:ext cx="4128053" cy="784830"/>
          </a:xfrm>
          <a:prstGeom prst="rect">
            <a:avLst/>
          </a:prstGeom>
          <a:noFill/>
        </p:spPr>
        <p:txBody>
          <a:bodyPr wrap="none" rtlCol="0">
            <a:spAutoFit/>
          </a:bodyPr>
          <a:lstStyle/>
          <a:p>
            <a:r>
              <a:rPr lang="vi-VN" sz="4500" b="1" i="1" dirty="0" smtClean="0">
                <a:solidFill>
                  <a:srgbClr val="FF0000"/>
                </a:solidFill>
                <a:latin typeface="Arial" panose="020B0604020202020204" pitchFamily="34" charset="0"/>
                <a:cs typeface="Arial" panose="020B0604020202020204" pitchFamily="34" charset="0"/>
              </a:rPr>
              <a:t>1. Về nội dung</a:t>
            </a:r>
            <a:endParaRPr lang="en-US" sz="4500" b="1" i="1" dirty="0">
              <a:solidFill>
                <a:srgbClr val="FF0000"/>
              </a:solidFill>
              <a:latin typeface="Arial" panose="020B0604020202020204" pitchFamily="34" charset="0"/>
              <a:cs typeface="Arial" panose="020B0604020202020204" pitchFamily="34" charset="0"/>
            </a:endParaRPr>
          </a:p>
        </p:txBody>
      </p:sp>
      <p:sp>
        <p:nvSpPr>
          <p:cNvPr id="14" name="Text Box 7"/>
          <p:cNvSpPr txBox="1">
            <a:spLocks noChangeArrowheads="1"/>
          </p:cNvSpPr>
          <p:nvPr/>
        </p:nvSpPr>
        <p:spPr bwMode="auto">
          <a:xfrm>
            <a:off x="1600200" y="2596615"/>
            <a:ext cx="15544799"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eaLnBrk="1" hangingPunct="1">
              <a:lnSpc>
                <a:spcPct val="150000"/>
              </a:lnSpc>
              <a:spcBef>
                <a:spcPct val="0"/>
              </a:spcBef>
              <a:buFontTx/>
              <a:buChar char="-"/>
            </a:pPr>
            <a:r>
              <a:rPr lang="en-US" altLang="en-US" sz="4200" b="1" dirty="0" err="1" smtClean="0">
                <a:cs typeface="Arial" panose="020B0604020202020204" pitchFamily="34" charset="0"/>
              </a:rPr>
              <a:t>Những</a:t>
            </a:r>
            <a:r>
              <a:rPr lang="en-US" altLang="en-US" sz="4200" b="1" dirty="0" smtClean="0">
                <a:cs typeface="Arial" panose="020B0604020202020204" pitchFamily="34" charset="0"/>
              </a:rPr>
              <a:t> </a:t>
            </a:r>
            <a:r>
              <a:rPr lang="en-US" altLang="en-US" sz="4200" b="1" dirty="0">
                <a:cs typeface="Arial" panose="020B0604020202020204" pitchFamily="34" charset="0"/>
              </a:rPr>
              <a:t>giá trị nổi bật </a:t>
            </a:r>
            <a:r>
              <a:rPr lang="en-US" altLang="en-US" sz="4200" b="1" dirty="0" err="1">
                <a:cs typeface="Arial" panose="020B0604020202020204" pitchFamily="34" charset="0"/>
              </a:rPr>
              <a:t>và</a:t>
            </a:r>
            <a:r>
              <a:rPr lang="en-US" altLang="en-US" sz="4200" b="1" dirty="0">
                <a:cs typeface="Arial" panose="020B0604020202020204" pitchFamily="34" charset="0"/>
              </a:rPr>
              <a:t> </a:t>
            </a:r>
            <a:r>
              <a:rPr lang="en-US" altLang="en-US" sz="4200" b="1" dirty="0" err="1">
                <a:cs typeface="Arial" panose="020B0604020202020204" pitchFamily="34" charset="0"/>
              </a:rPr>
              <a:t>bền</a:t>
            </a:r>
            <a:r>
              <a:rPr lang="en-US" altLang="en-US" sz="4200" b="1" dirty="0">
                <a:cs typeface="Arial" panose="020B0604020202020204" pitchFamily="34" charset="0"/>
              </a:rPr>
              <a:t> </a:t>
            </a:r>
            <a:r>
              <a:rPr lang="en-US" altLang="en-US" sz="4200" b="1" dirty="0" err="1">
                <a:cs typeface="Arial" panose="020B0604020202020204" pitchFamily="34" charset="0"/>
              </a:rPr>
              <a:t>vững</a:t>
            </a:r>
            <a:r>
              <a:rPr lang="en-US" altLang="en-US" sz="4200" b="1" dirty="0">
                <a:cs typeface="Arial" panose="020B0604020202020204" pitchFamily="34" charset="0"/>
              </a:rPr>
              <a:t> nhất là</a:t>
            </a:r>
            <a:r>
              <a:rPr lang="en-US" altLang="en-US" sz="4200" b="1" dirty="0" smtClean="0">
                <a:cs typeface="Arial" panose="020B0604020202020204" pitchFamily="34" charset="0"/>
              </a:rPr>
              <a:t>:</a:t>
            </a:r>
            <a:endParaRPr lang="vi-VN" altLang="en-US" sz="4200" b="1" dirty="0" smtClean="0">
              <a:cs typeface="Arial" panose="020B0604020202020204" pitchFamily="34" charset="0"/>
            </a:endParaRPr>
          </a:p>
          <a:p>
            <a:pPr marL="1714500" lvl="2" indent="-571500">
              <a:lnSpc>
                <a:spcPct val="150000"/>
              </a:lnSpc>
              <a:spcBef>
                <a:spcPct val="0"/>
              </a:spcBef>
              <a:buFont typeface="Wingdings" panose="05000000000000000000" pitchFamily="2" charset="2"/>
              <a:buChar char="§"/>
            </a:pPr>
            <a:r>
              <a:rPr lang="vi-VN" altLang="en-US" sz="3800" b="1" dirty="0">
                <a:cs typeface="Arial" panose="020B0604020202020204" pitchFamily="34" charset="0"/>
              </a:rPr>
              <a:t>	</a:t>
            </a:r>
            <a:r>
              <a:rPr lang="vi-VN" altLang="en-US" sz="3800" dirty="0">
                <a:cs typeface="Arial" panose="020B0604020202020204" pitchFamily="34" charset="0"/>
              </a:rPr>
              <a:t>Ý</a:t>
            </a:r>
            <a:r>
              <a:rPr lang="vi-VN" altLang="en-US" sz="3800" dirty="0" smtClean="0">
                <a:cs typeface="Arial" panose="020B0604020202020204" pitchFamily="34" charset="0"/>
              </a:rPr>
              <a:t> </a:t>
            </a:r>
            <a:r>
              <a:rPr lang="vi-VN" altLang="en-US" sz="3800" dirty="0">
                <a:cs typeface="Arial" panose="020B0604020202020204" pitchFamily="34" charset="0"/>
              </a:rPr>
              <a:t>thức cộng đồng</a:t>
            </a:r>
          </a:p>
          <a:p>
            <a:pPr marL="1714500" lvl="2" indent="-571500">
              <a:lnSpc>
                <a:spcPct val="150000"/>
              </a:lnSpc>
              <a:spcBef>
                <a:spcPct val="0"/>
              </a:spcBef>
              <a:buFont typeface="Wingdings" panose="05000000000000000000" pitchFamily="2" charset="2"/>
              <a:buChar char="§"/>
            </a:pPr>
            <a:r>
              <a:rPr lang="vi-VN" altLang="en-US" sz="3800" dirty="0">
                <a:cs typeface="Arial" panose="020B0604020202020204" pitchFamily="34" charset="0"/>
              </a:rPr>
              <a:t>	</a:t>
            </a:r>
            <a:r>
              <a:rPr lang="vi-VN" altLang="en-US" sz="3800" dirty="0" smtClean="0">
                <a:cs typeface="Arial" panose="020B0604020202020204" pitchFamily="34" charset="0"/>
              </a:rPr>
              <a:t>Tinh </a:t>
            </a:r>
            <a:r>
              <a:rPr lang="vi-VN" altLang="en-US" sz="3800" dirty="0">
                <a:cs typeface="Arial" panose="020B0604020202020204" pitchFamily="34" charset="0"/>
              </a:rPr>
              <a:t>thần yêu nước</a:t>
            </a:r>
          </a:p>
          <a:p>
            <a:pPr marL="1714500" lvl="2" indent="-571500" algn="just">
              <a:lnSpc>
                <a:spcPct val="150000"/>
              </a:lnSpc>
              <a:spcBef>
                <a:spcPct val="0"/>
              </a:spcBef>
              <a:buFont typeface="Wingdings" panose="05000000000000000000" pitchFamily="2" charset="2"/>
              <a:buChar char="§"/>
            </a:pPr>
            <a:r>
              <a:rPr lang="vi-VN" altLang="en-US" sz="3800" dirty="0">
                <a:cs typeface="Arial" panose="020B0604020202020204" pitchFamily="34" charset="0"/>
              </a:rPr>
              <a:t>	</a:t>
            </a:r>
            <a:r>
              <a:rPr lang="vi-VN" altLang="en-US" sz="3800" dirty="0" smtClean="0">
                <a:cs typeface="Arial" panose="020B0604020202020204" pitchFamily="34" charset="0"/>
              </a:rPr>
              <a:t>Tinh </a:t>
            </a:r>
            <a:r>
              <a:rPr lang="vi-VN" altLang="en-US" sz="3800" dirty="0">
                <a:cs typeface="Arial" panose="020B0604020202020204" pitchFamily="34" charset="0"/>
              </a:rPr>
              <a:t>thần nhân </a:t>
            </a:r>
            <a:r>
              <a:rPr lang="vi-VN" altLang="en-US" sz="3800" dirty="0" smtClean="0">
                <a:cs typeface="Arial" panose="020B0604020202020204" pitchFamily="34" charset="0"/>
              </a:rPr>
              <a:t>đạo</a:t>
            </a:r>
          </a:p>
          <a:p>
            <a:pPr marL="1714500" lvl="2" indent="-571500" algn="just">
              <a:lnSpc>
                <a:spcPct val="150000"/>
              </a:lnSpc>
              <a:spcBef>
                <a:spcPct val="0"/>
              </a:spcBef>
              <a:buFont typeface="Wingdings" panose="05000000000000000000" pitchFamily="2" charset="2"/>
              <a:buChar char="§"/>
            </a:pPr>
            <a:r>
              <a:rPr lang="vi-VN" altLang="en-US" sz="3800" dirty="0">
                <a:cs typeface="Arial" panose="020B0604020202020204" pitchFamily="34" charset="0"/>
              </a:rPr>
              <a:t>Sức sống bền bỉ và tinh thần lạc quan của nhân dân: niềm tin và mơ ước về sự chiến thắng của cái thiện,cái tốt đẹp ,cái chính nghĩa ;tin vào những giá trị đích thực của cuộc sống,vượt qua khó khăn thách thức của hoàn cảnh ,hướng về tương lai</a:t>
            </a:r>
            <a:r>
              <a:rPr lang="vi-VN" altLang="en-US" sz="3800" dirty="0" smtClean="0">
                <a:cs typeface="Arial" panose="020B0604020202020204" pitchFamily="34" charset="0"/>
              </a:rPr>
              <a:t>,…</a:t>
            </a:r>
            <a:endParaRPr lang="vi-VN" altLang="en-US" sz="3800" dirty="0">
              <a:cs typeface="Arial" panose="020B0604020202020204" pitchFamily="34" charset="0"/>
            </a:endParaRPr>
          </a:p>
        </p:txBody>
      </p:sp>
      <p:sp>
        <p:nvSpPr>
          <p:cNvPr id="15" name="TextBox 14"/>
          <p:cNvSpPr txBox="1"/>
          <p:nvPr/>
        </p:nvSpPr>
        <p:spPr>
          <a:xfrm>
            <a:off x="1600200" y="825481"/>
            <a:ext cx="14462742" cy="830997"/>
          </a:xfrm>
          <a:prstGeom prst="rect">
            <a:avLst/>
          </a:prstGeom>
          <a:noFill/>
        </p:spPr>
        <p:txBody>
          <a:bodyPr wrap="none" rtlCol="0">
            <a:spAutoFit/>
          </a:bodyPr>
          <a:lstStyle/>
          <a:p>
            <a:r>
              <a:rPr lang="vi-VN" sz="4800" b="1" dirty="0" smtClean="0">
                <a:latin typeface="Arial" panose="020B0604020202020204" pitchFamily="34" charset="0"/>
                <a:cs typeface="Arial" panose="020B0604020202020204" pitchFamily="34" charset="0"/>
              </a:rPr>
              <a:t>III. Nét đặc sắc nổi bật của nền văn học Việt Nam</a:t>
            </a:r>
            <a:endParaRPr lang="en-US" sz="4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3" dur="500"/>
                                        <p:tgtEl>
                                          <p:spTgt spid="1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6" dur="500"/>
                                        <p:tgtEl>
                                          <p:spTgt spid="1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19" dur="500"/>
                                        <p:tgtEl>
                                          <p:spTgt spid="14">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3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35106" y="0"/>
            <a:ext cx="10287000" cy="10287000"/>
          </a:xfrm>
          <a:prstGeom prst="rect">
            <a:avLst/>
          </a:prstGeom>
        </p:spPr>
      </p:pic>
      <p:grpSp>
        <p:nvGrpSpPr>
          <p:cNvPr id="3" name="Group 3"/>
          <p:cNvGrpSpPr/>
          <p:nvPr/>
        </p:nvGrpSpPr>
        <p:grpSpPr>
          <a:xfrm>
            <a:off x="990600" y="647700"/>
            <a:ext cx="16459200" cy="92202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495300"/>
            <a:ext cx="2292702" cy="1894345"/>
          </a:xfrm>
          <a:prstGeom prst="rect">
            <a:avLst/>
          </a:prstGeom>
        </p:spPr>
      </p:pic>
      <p:sp>
        <p:nvSpPr>
          <p:cNvPr id="13" name="TextBox 12"/>
          <p:cNvSpPr txBox="1"/>
          <p:nvPr/>
        </p:nvSpPr>
        <p:spPr>
          <a:xfrm>
            <a:off x="1600200" y="985286"/>
            <a:ext cx="4639412" cy="830997"/>
          </a:xfrm>
          <a:prstGeom prst="rect">
            <a:avLst/>
          </a:prstGeom>
          <a:noFill/>
        </p:spPr>
        <p:txBody>
          <a:bodyPr wrap="none" rtlCol="0">
            <a:spAutoFit/>
          </a:bodyPr>
          <a:lstStyle/>
          <a:p>
            <a:r>
              <a:rPr lang="vi-VN" sz="4800" b="1" dirty="0" smtClean="0">
                <a:solidFill>
                  <a:srgbClr val="FF0000"/>
                </a:solidFill>
                <a:latin typeface="Arial" panose="020B0604020202020204" pitchFamily="34" charset="0"/>
                <a:cs typeface="Arial" panose="020B0604020202020204" pitchFamily="34" charset="0"/>
              </a:rPr>
              <a:t>2. Về hình thức</a:t>
            </a:r>
            <a:endParaRPr lang="en-US" sz="4800" b="1" dirty="0">
              <a:solidFill>
                <a:srgbClr val="FF0000"/>
              </a:solidFill>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1972039" y="2013764"/>
            <a:ext cx="142585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lgn="just" eaLnBrk="1" hangingPunct="1">
              <a:lnSpc>
                <a:spcPct val="150000"/>
              </a:lnSpc>
              <a:spcBef>
                <a:spcPct val="0"/>
              </a:spcBef>
              <a:buFontTx/>
              <a:buChar char="-"/>
            </a:pPr>
            <a:r>
              <a:rPr lang="en-US" altLang="en-US" sz="4200" dirty="0" err="1" smtClean="0">
                <a:cs typeface="Arial" panose="020B0604020202020204" pitchFamily="34" charset="0"/>
              </a:rPr>
              <a:t>Chú</a:t>
            </a:r>
            <a:r>
              <a:rPr lang="en-US" altLang="en-US" sz="4200" dirty="0" smtClean="0">
                <a:cs typeface="Arial" panose="020B0604020202020204" pitchFamily="34" charset="0"/>
              </a:rPr>
              <a:t> </a:t>
            </a:r>
            <a:r>
              <a:rPr lang="en-US" altLang="en-US" sz="4200" dirty="0" err="1">
                <a:cs typeface="Arial" panose="020B0604020202020204" pitchFamily="34" charset="0"/>
              </a:rPr>
              <a:t>trọng</a:t>
            </a:r>
            <a:r>
              <a:rPr lang="en-US" altLang="en-US" sz="4200" dirty="0">
                <a:cs typeface="Arial" panose="020B0604020202020204" pitchFamily="34" charset="0"/>
              </a:rPr>
              <a:t> cái </a:t>
            </a:r>
            <a:r>
              <a:rPr lang="en-US" altLang="en-US" sz="4200" dirty="0" err="1">
                <a:cs typeface="Arial" panose="020B0604020202020204" pitchFamily="34" charset="0"/>
              </a:rPr>
              <a:t>đẹp</a:t>
            </a:r>
            <a:r>
              <a:rPr lang="en-US" altLang="en-US" sz="4200" dirty="0">
                <a:cs typeface="Arial" panose="020B0604020202020204" pitchFamily="34" charset="0"/>
              </a:rPr>
              <a:t> tinh </a:t>
            </a:r>
            <a:r>
              <a:rPr lang="en-US" altLang="en-US" sz="4200" dirty="0" err="1">
                <a:cs typeface="Arial" panose="020B0604020202020204" pitchFamily="34" charset="0"/>
              </a:rPr>
              <a:t>tế</a:t>
            </a:r>
            <a:r>
              <a:rPr lang="en-US" altLang="en-US" sz="4200" dirty="0">
                <a:cs typeface="Arial" panose="020B0604020202020204" pitchFamily="34" charset="0"/>
              </a:rPr>
              <a:t>, </a:t>
            </a:r>
            <a:r>
              <a:rPr lang="en-US" altLang="en-US" sz="4200" dirty="0" err="1">
                <a:cs typeface="Arial" panose="020B0604020202020204" pitchFamily="34" charset="0"/>
              </a:rPr>
              <a:t>hài</a:t>
            </a:r>
            <a:r>
              <a:rPr lang="en-US" altLang="en-US" sz="4200" dirty="0">
                <a:cs typeface="Arial" panose="020B0604020202020204" pitchFamily="34" charset="0"/>
              </a:rPr>
              <a:t> </a:t>
            </a:r>
            <a:r>
              <a:rPr lang="en-US" altLang="en-US" sz="4200" dirty="0" err="1">
                <a:cs typeface="Arial" panose="020B0604020202020204" pitchFamily="34" charset="0"/>
              </a:rPr>
              <a:t>hòa</a:t>
            </a:r>
            <a:r>
              <a:rPr lang="en-US" altLang="en-US" sz="4200" dirty="0">
                <a:cs typeface="Arial" panose="020B0604020202020204" pitchFamily="34" charset="0"/>
              </a:rPr>
              <a:t>, </a:t>
            </a:r>
            <a:r>
              <a:rPr lang="en-US" altLang="en-US" sz="4200" dirty="0" err="1">
                <a:cs typeface="Arial" panose="020B0604020202020204" pitchFamily="34" charset="0"/>
              </a:rPr>
              <a:t>giản</a:t>
            </a:r>
            <a:r>
              <a:rPr lang="en-US" altLang="en-US" sz="4200" dirty="0">
                <a:cs typeface="Arial" panose="020B0604020202020204" pitchFamily="34" charset="0"/>
              </a:rPr>
              <a:t> </a:t>
            </a:r>
            <a:r>
              <a:rPr lang="en-US" altLang="en-US" sz="4200" dirty="0" err="1">
                <a:cs typeface="Arial" panose="020B0604020202020204" pitchFamily="34" charset="0"/>
              </a:rPr>
              <a:t>dị</a:t>
            </a:r>
            <a:r>
              <a:rPr lang="en-US" altLang="en-US" sz="4200" dirty="0">
                <a:cs typeface="Arial" panose="020B0604020202020204" pitchFamily="34" charset="0"/>
              </a:rPr>
              <a:t> cả về qui </a:t>
            </a:r>
            <a:r>
              <a:rPr lang="en-US" altLang="en-US" sz="4200" dirty="0" err="1">
                <a:cs typeface="Arial" panose="020B0604020202020204" pitchFamily="34" charset="0"/>
              </a:rPr>
              <a:t>mô</a:t>
            </a:r>
            <a:r>
              <a:rPr lang="en-US" altLang="en-US" sz="4200" dirty="0">
                <a:cs typeface="Arial" panose="020B0604020202020204" pitchFamily="34" charset="0"/>
              </a:rPr>
              <a:t>, </a:t>
            </a:r>
            <a:r>
              <a:rPr lang="en-US" altLang="en-US" sz="4200" dirty="0" err="1">
                <a:cs typeface="Arial" panose="020B0604020202020204" pitchFamily="34" charset="0"/>
              </a:rPr>
              <a:t>kết</a:t>
            </a:r>
            <a:r>
              <a:rPr lang="en-US" altLang="en-US" sz="4200" dirty="0">
                <a:cs typeface="Arial" panose="020B0604020202020204" pitchFamily="34" charset="0"/>
              </a:rPr>
              <a:t> </a:t>
            </a:r>
            <a:r>
              <a:rPr lang="en-US" altLang="en-US" sz="4200" dirty="0" err="1">
                <a:cs typeface="Arial" panose="020B0604020202020204" pitchFamily="34" charset="0"/>
              </a:rPr>
              <a:t>cấu</a:t>
            </a:r>
            <a:r>
              <a:rPr lang="en-US" altLang="en-US" sz="4200" dirty="0">
                <a:cs typeface="Arial" panose="020B0604020202020204" pitchFamily="34" charset="0"/>
              </a:rPr>
              <a:t>, </a:t>
            </a:r>
            <a:r>
              <a:rPr lang="en-US" altLang="en-US" sz="4200" dirty="0" err="1">
                <a:cs typeface="Arial" panose="020B0604020202020204" pitchFamily="34" charset="0"/>
              </a:rPr>
              <a:t>hình</a:t>
            </a:r>
            <a:r>
              <a:rPr lang="en-US" altLang="en-US" sz="4200" dirty="0">
                <a:cs typeface="Arial" panose="020B0604020202020204" pitchFamily="34" charset="0"/>
              </a:rPr>
              <a:t> ảnh, </a:t>
            </a:r>
            <a:r>
              <a:rPr lang="en-US" altLang="en-US" sz="4200" dirty="0" err="1">
                <a:cs typeface="Arial" panose="020B0604020202020204" pitchFamily="34" charset="0"/>
              </a:rPr>
              <a:t>ngôn</a:t>
            </a:r>
            <a:r>
              <a:rPr lang="en-US" altLang="en-US" sz="4200" dirty="0">
                <a:cs typeface="Arial" panose="020B0604020202020204" pitchFamily="34" charset="0"/>
              </a:rPr>
              <a:t> </a:t>
            </a:r>
            <a:r>
              <a:rPr lang="en-US" altLang="en-US" sz="4200" dirty="0" smtClean="0">
                <a:cs typeface="Arial" panose="020B0604020202020204" pitchFamily="34" charset="0"/>
              </a:rPr>
              <a:t>từ</a:t>
            </a:r>
            <a:r>
              <a:rPr lang="vi-VN" altLang="en-US" sz="4200" dirty="0" smtClean="0">
                <a:cs typeface="Arial" panose="020B0604020202020204" pitchFamily="34" charset="0"/>
              </a:rPr>
              <a:t>.</a:t>
            </a:r>
          </a:p>
          <a:p>
            <a:pPr marL="571500" indent="-571500" algn="just">
              <a:lnSpc>
                <a:spcPct val="150000"/>
              </a:lnSpc>
              <a:spcBef>
                <a:spcPct val="0"/>
              </a:spcBef>
              <a:buFontTx/>
              <a:buChar char="-"/>
            </a:pPr>
            <a:r>
              <a:rPr lang="en-US" altLang="en-US" sz="4200" dirty="0" err="1">
                <a:cs typeface="Arial" panose="020B0604020202020204" pitchFamily="34" charset="0"/>
              </a:rPr>
              <a:t>Kiệt</a:t>
            </a:r>
            <a:r>
              <a:rPr lang="en-US" altLang="en-US" sz="4200" dirty="0">
                <a:cs typeface="Arial" panose="020B0604020202020204" pitchFamily="34" charset="0"/>
              </a:rPr>
              <a:t> </a:t>
            </a:r>
            <a:r>
              <a:rPr lang="en-US" altLang="en-US" sz="4200" dirty="0" err="1">
                <a:cs typeface="Arial" panose="020B0604020202020204" pitchFamily="34" charset="0"/>
              </a:rPr>
              <a:t>tác</a:t>
            </a:r>
            <a:r>
              <a:rPr lang="en-US" altLang="en-US" sz="4200" dirty="0">
                <a:cs typeface="Arial" panose="020B0604020202020204" pitchFamily="34" charset="0"/>
              </a:rPr>
              <a:t> </a:t>
            </a:r>
            <a:r>
              <a:rPr lang="en-US" altLang="en-US" sz="4200" dirty="0" err="1">
                <a:cs typeface="Arial" panose="020B0604020202020204" pitchFamily="34" charset="0"/>
              </a:rPr>
              <a:t>kết</a:t>
            </a:r>
            <a:r>
              <a:rPr lang="en-US" altLang="en-US" sz="4200" dirty="0">
                <a:cs typeface="Arial" panose="020B0604020202020204" pitchFamily="34" charset="0"/>
              </a:rPr>
              <a:t> tinh </a:t>
            </a:r>
            <a:r>
              <a:rPr lang="en-US" altLang="en-US" sz="4200" dirty="0" err="1">
                <a:cs typeface="Arial" panose="020B0604020202020204" pitchFamily="34" charset="0"/>
              </a:rPr>
              <a:t>cao</a:t>
            </a:r>
            <a:r>
              <a:rPr lang="en-US" altLang="en-US" sz="4200" dirty="0">
                <a:cs typeface="Arial" panose="020B0604020202020204" pitchFamily="34" charset="0"/>
              </a:rPr>
              <a:t> nhất, </a:t>
            </a:r>
            <a:r>
              <a:rPr lang="en-US" altLang="en-US" sz="4200" dirty="0" err="1">
                <a:cs typeface="Arial" panose="020B0604020202020204" pitchFamily="34" charset="0"/>
              </a:rPr>
              <a:t>tiêu</a:t>
            </a:r>
            <a:r>
              <a:rPr lang="en-US" altLang="en-US" sz="4200" dirty="0">
                <a:cs typeface="Arial" panose="020B0604020202020204" pitchFamily="34" charset="0"/>
              </a:rPr>
              <a:t> </a:t>
            </a:r>
            <a:r>
              <a:rPr lang="en-US" altLang="en-US" sz="4200" dirty="0" err="1">
                <a:cs typeface="Arial" panose="020B0604020202020204" pitchFamily="34" charset="0"/>
              </a:rPr>
              <a:t>biểu</a:t>
            </a:r>
            <a:r>
              <a:rPr lang="en-US" altLang="en-US" sz="4200" dirty="0">
                <a:cs typeface="Arial" panose="020B0604020202020204" pitchFamily="34" charset="0"/>
              </a:rPr>
              <a:t> nhất </a:t>
            </a:r>
            <a:r>
              <a:rPr lang="en-US" altLang="en-US" sz="4200" dirty="0" err="1">
                <a:cs typeface="Arial" panose="020B0604020202020204" pitchFamily="34" charset="0"/>
              </a:rPr>
              <a:t>cho</a:t>
            </a:r>
            <a:r>
              <a:rPr lang="en-US" altLang="en-US" sz="4200" dirty="0">
                <a:cs typeface="Arial" panose="020B0604020202020204" pitchFamily="34" charset="0"/>
              </a:rPr>
              <a:t> </a:t>
            </a:r>
            <a:r>
              <a:rPr lang="en-US" altLang="en-US" sz="4200" dirty="0" err="1">
                <a:cs typeface="Arial" panose="020B0604020202020204" pitchFamily="34" charset="0"/>
              </a:rPr>
              <a:t>nền</a:t>
            </a:r>
            <a:r>
              <a:rPr lang="en-US" altLang="en-US" sz="4200" dirty="0">
                <a:cs typeface="Arial" panose="020B0604020202020204" pitchFamily="34" charset="0"/>
              </a:rPr>
              <a:t> văn học </a:t>
            </a:r>
            <a:r>
              <a:rPr lang="en-US" altLang="en-US" sz="4200" dirty="0" err="1">
                <a:cs typeface="Arial" panose="020B0604020202020204" pitchFamily="34" charset="0"/>
              </a:rPr>
              <a:t>dân</a:t>
            </a:r>
            <a:r>
              <a:rPr lang="en-US" altLang="en-US" sz="4200" dirty="0">
                <a:cs typeface="Arial" panose="020B0604020202020204" pitchFamily="34" charset="0"/>
              </a:rPr>
              <a:t> </a:t>
            </a:r>
            <a:r>
              <a:rPr lang="en-US" altLang="en-US" sz="4200" dirty="0" err="1">
                <a:cs typeface="Arial" panose="020B0604020202020204" pitchFamily="34" charset="0"/>
              </a:rPr>
              <a:t>tộc</a:t>
            </a:r>
            <a:r>
              <a:rPr lang="en-US" altLang="en-US" sz="4200" dirty="0">
                <a:cs typeface="Arial" panose="020B0604020202020204" pitchFamily="34" charset="0"/>
              </a:rPr>
              <a:t> là </a:t>
            </a:r>
            <a:r>
              <a:rPr lang="en-US" altLang="en-US" sz="4200" dirty="0" err="1">
                <a:cs typeface="Arial" panose="020B0604020202020204" pitchFamily="34" charset="0"/>
              </a:rPr>
              <a:t>Truyện</a:t>
            </a:r>
            <a:r>
              <a:rPr lang="en-US" altLang="en-US" sz="4200" dirty="0">
                <a:cs typeface="Arial" panose="020B0604020202020204" pitchFamily="34" charset="0"/>
              </a:rPr>
              <a:t> </a:t>
            </a:r>
            <a:r>
              <a:rPr lang="en-US" altLang="en-US" sz="4200" dirty="0" err="1">
                <a:cs typeface="Arial" panose="020B0604020202020204" pitchFamily="34" charset="0"/>
              </a:rPr>
              <a:t>Kiều</a:t>
            </a:r>
            <a:r>
              <a:rPr lang="en-US" altLang="en-US" sz="4200" dirty="0">
                <a:cs typeface="Arial" panose="020B0604020202020204" pitchFamily="34" charset="0"/>
              </a:rPr>
              <a:t> của </a:t>
            </a:r>
            <a:r>
              <a:rPr lang="en-US" altLang="en-US" sz="4200" dirty="0" err="1">
                <a:cs typeface="Arial" panose="020B0604020202020204" pitchFamily="34" charset="0"/>
              </a:rPr>
              <a:t>Nguyễn</a:t>
            </a:r>
            <a:r>
              <a:rPr lang="en-US" altLang="en-US" sz="4200" dirty="0">
                <a:cs typeface="Arial" panose="020B0604020202020204" pitchFamily="34" charset="0"/>
              </a:rPr>
              <a:t> </a:t>
            </a:r>
            <a:r>
              <a:rPr lang="en-US" altLang="en-US" sz="4200" dirty="0" smtClean="0">
                <a:cs typeface="Arial" panose="020B0604020202020204" pitchFamily="34" charset="0"/>
              </a:rPr>
              <a:t>Du</a:t>
            </a:r>
            <a:endParaRPr lang="en-US" altLang="en-US" sz="4200" dirty="0">
              <a:cs typeface="Arial" panose="020B0604020202020204" pitchFamily="34" charset="0"/>
            </a:endParaRPr>
          </a:p>
        </p:txBody>
      </p:sp>
    </p:spTree>
    <p:extLst>
      <p:ext uri="{BB962C8B-B14F-4D97-AF65-F5344CB8AC3E}">
        <p14:creationId xmlns:p14="http://schemas.microsoft.com/office/powerpoint/2010/main" val="22176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3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35106" y="0"/>
            <a:ext cx="10287000" cy="10287000"/>
          </a:xfrm>
          <a:prstGeom prst="rect">
            <a:avLst/>
          </a:prstGeom>
        </p:spPr>
      </p:pic>
      <p:grpSp>
        <p:nvGrpSpPr>
          <p:cNvPr id="3" name="Group 3"/>
          <p:cNvGrpSpPr/>
          <p:nvPr/>
        </p:nvGrpSpPr>
        <p:grpSpPr>
          <a:xfrm>
            <a:off x="990600" y="647700"/>
            <a:ext cx="16459200" cy="92202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495300"/>
            <a:ext cx="2292702" cy="1894345"/>
          </a:xfrm>
          <a:prstGeom prst="rect">
            <a:avLst/>
          </a:prstGeom>
        </p:spPr>
      </p:pic>
      <p:sp>
        <p:nvSpPr>
          <p:cNvPr id="13" name="TextBox 12"/>
          <p:cNvSpPr txBox="1"/>
          <p:nvPr/>
        </p:nvSpPr>
        <p:spPr>
          <a:xfrm>
            <a:off x="7310862" y="1936165"/>
            <a:ext cx="3818674" cy="954107"/>
          </a:xfrm>
          <a:prstGeom prst="rect">
            <a:avLst/>
          </a:prstGeom>
          <a:noFill/>
        </p:spPr>
        <p:txBody>
          <a:bodyPr wrap="none" rtlCol="0">
            <a:spAutoFit/>
          </a:bodyPr>
          <a:lstStyle/>
          <a:p>
            <a:r>
              <a:rPr lang="vi-VN" sz="5600" b="1" dirty="0" smtClean="0">
                <a:solidFill>
                  <a:srgbClr val="FF0000"/>
                </a:solidFill>
                <a:latin typeface="Arial" panose="020B0604020202020204" pitchFamily="34" charset="0"/>
                <a:cs typeface="Arial" panose="020B0604020202020204" pitchFamily="34" charset="0"/>
              </a:rPr>
              <a:t>KẾT LUẬN</a:t>
            </a:r>
            <a:endParaRPr lang="en-US" sz="5600" b="1" dirty="0">
              <a:solidFill>
                <a:srgbClr val="FF0000"/>
              </a:solidFill>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1904998" y="3390900"/>
            <a:ext cx="14630402" cy="4247317"/>
          </a:xfrm>
          <a:prstGeom prst="rect">
            <a:avLst/>
          </a:prstGeom>
          <a:solidFill>
            <a:schemeClr val="accent5">
              <a:lumMod val="20000"/>
              <a:lumOff val="80000"/>
            </a:schemeClr>
          </a:solidFill>
          <a:ln w="57150">
            <a:solidFill>
              <a:schemeClr val="accent5">
                <a:lumMod val="50000"/>
              </a:schemeClr>
            </a:solid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None/>
            </a:pPr>
            <a:r>
              <a:rPr lang="vi-VN" altLang="en-US" sz="4200" dirty="0" smtClean="0">
                <a:cs typeface="Arial" panose="020B0604020202020204" pitchFamily="34" charset="0"/>
              </a:rPr>
              <a:t>	</a:t>
            </a:r>
            <a:r>
              <a:rPr lang="vi-VN" altLang="en-US" sz="4500" dirty="0" smtClean="0">
                <a:cs typeface="Arial" panose="020B0604020202020204" pitchFamily="34" charset="0"/>
              </a:rPr>
              <a:t>Văn </a:t>
            </a:r>
            <a:r>
              <a:rPr lang="vi-VN" altLang="en-US" sz="4500" dirty="0">
                <a:cs typeface="Arial" panose="020B0604020202020204" pitchFamily="34" charset="0"/>
              </a:rPr>
              <a:t>học Việt </a:t>
            </a:r>
            <a:r>
              <a:rPr lang="vi-VN" altLang="en-US" sz="4500" dirty="0" smtClean="0">
                <a:cs typeface="Arial" panose="020B0604020202020204" pitchFamily="34" charset="0"/>
              </a:rPr>
              <a:t>Nam là </a:t>
            </a:r>
            <a:r>
              <a:rPr lang="vi-VN" altLang="en-US" sz="4500" dirty="0">
                <a:cs typeface="Arial" panose="020B0604020202020204" pitchFamily="34" charset="0"/>
              </a:rPr>
              <a:t>bộ phận quan trọng của văn hóa, tinh thần dân tộc, thể hiện những nét tiêu biểu của tâm hồn, lối sống, phong cách, tư tưởng của con người Việt Nam, dân tộc Việt Nam trong các thời </a:t>
            </a:r>
            <a:r>
              <a:rPr lang="vi-VN" altLang="en-US" sz="4500" dirty="0" smtClean="0">
                <a:cs typeface="Arial" panose="020B0604020202020204" pitchFamily="34" charset="0"/>
              </a:rPr>
              <a:t>đại.</a:t>
            </a:r>
            <a:endParaRPr lang="vi-VN" altLang="en-US" sz="4500" dirty="0">
              <a:cs typeface="Arial" panose="020B0604020202020204" pitchFamily="34" charset="0"/>
            </a:endParaRPr>
          </a:p>
        </p:txBody>
      </p:sp>
    </p:spTree>
    <p:extLst>
      <p:ext uri="{BB962C8B-B14F-4D97-AF65-F5344CB8AC3E}">
        <p14:creationId xmlns:p14="http://schemas.microsoft.com/office/powerpoint/2010/main" val="190112810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05000" y="782431"/>
            <a:ext cx="14706600" cy="87221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5530">
            <a:off x="-630079" y="-1526464"/>
            <a:ext cx="3317558"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8954" y="782431"/>
            <a:ext cx="1837908" cy="250831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flipV="1">
            <a:off x="14869649" y="1138989"/>
            <a:ext cx="2046866" cy="1566783"/>
          </a:xfrm>
          <a:prstGeom prst="rect">
            <a:avLst/>
          </a:prstGeom>
        </p:spPr>
      </p:pic>
      <p:sp>
        <p:nvSpPr>
          <p:cNvPr id="6" name="TextBox 6"/>
          <p:cNvSpPr txBox="1"/>
          <p:nvPr/>
        </p:nvSpPr>
        <p:spPr>
          <a:xfrm>
            <a:off x="2490470" y="3584163"/>
            <a:ext cx="13535659" cy="3323987"/>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355FB5"/>
                </a:solidFill>
                <a:latin typeface="Arial" panose="020B0604020202020204" pitchFamily="34" charset="0"/>
                <a:cs typeface="Arial" panose="020B0604020202020204" pitchFamily="34" charset="0"/>
              </a:rPr>
              <a:t>B.</a:t>
            </a:r>
            <a:r>
              <a:rPr lang="en-US" sz="7200" b="1" dirty="0" smtClean="0">
                <a:solidFill>
                  <a:srgbClr val="355FB5"/>
                </a:solidFill>
                <a:latin typeface="Arial" panose="020B0604020202020204" pitchFamily="34" charset="0"/>
                <a:cs typeface="Arial" panose="020B0604020202020204" pitchFamily="34" charset="0"/>
              </a:rPr>
              <a:t> SƠ LƯỢC MỘT SỐ THỂ LOẠI VĂN HỌC VIỆT NAM</a:t>
            </a:r>
            <a:endParaRPr lang="en-US" sz="7200" b="1" u="none" dirty="0">
              <a:solidFill>
                <a:srgbClr val="355FB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704910" flipH="1">
            <a:off x="2199432" y="7857429"/>
            <a:ext cx="2139511" cy="2801741"/>
          </a:xfrm>
          <a:prstGeom prst="rect">
            <a:avLst/>
          </a:prstGeom>
        </p:spPr>
      </p:pic>
    </p:spTree>
    <p:extLst>
      <p:ext uri="{BB962C8B-B14F-4D97-AF65-F5344CB8AC3E}">
        <p14:creationId xmlns:p14="http://schemas.microsoft.com/office/powerpoint/2010/main" val="3662271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15884" y="1474883"/>
            <a:ext cx="3086833" cy="987786"/>
          </a:xfrm>
          <a:prstGeom prst="rect">
            <a:avLst/>
          </a:prstGeom>
        </p:spPr>
      </p:pic>
      <p:sp>
        <p:nvSpPr>
          <p:cNvPr id="13" name="TextBox 12"/>
          <p:cNvSpPr txBox="1"/>
          <p:nvPr/>
        </p:nvSpPr>
        <p:spPr>
          <a:xfrm>
            <a:off x="1616122" y="1267044"/>
            <a:ext cx="6629400" cy="8125301"/>
          </a:xfrm>
          <a:prstGeom prst="rect">
            <a:avLst/>
          </a:prstGeom>
          <a:noFill/>
        </p:spPr>
        <p:txBody>
          <a:bodyPr wrap="square" rtlCol="0">
            <a:spAutoFit/>
          </a:bodyPr>
          <a:lstStyle/>
          <a:p>
            <a:pPr marL="914400" indent="-914400">
              <a:lnSpc>
                <a:spcPct val="150000"/>
              </a:lnSpc>
              <a:buAutoNum type="arabicPeriod"/>
            </a:pPr>
            <a:r>
              <a:rPr lang="vi-VN" sz="4800" b="1" dirty="0" smtClean="0">
                <a:solidFill>
                  <a:srgbClr val="FF0000"/>
                </a:solidFill>
                <a:latin typeface="Arial" panose="020B0604020202020204" pitchFamily="34" charset="0"/>
                <a:cs typeface="Arial" panose="020B0604020202020204" pitchFamily="34" charset="0"/>
              </a:rPr>
              <a:t>Tự sự dân gian</a:t>
            </a:r>
          </a:p>
          <a:p>
            <a:pPr>
              <a:lnSpc>
                <a:spcPct val="150000"/>
              </a:lnSpc>
            </a:pPr>
            <a:r>
              <a:rPr lang="vi-VN" sz="4800" b="1" dirty="0">
                <a:solidFill>
                  <a:srgbClr val="FF0000"/>
                </a:solidFill>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Truyện thần thoại</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Truyện truyền thuyết</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Truyện cổ tích</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Truyện cười</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Truyện ngụ ngôn</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Truyện trạng</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Sử thi</a:t>
            </a:r>
            <a:endParaRPr lang="en-US" sz="4200" dirty="0">
              <a:latin typeface="Arial" panose="020B0604020202020204" pitchFamily="34" charset="0"/>
              <a:cs typeface="Arial" panose="020B0604020202020204" pitchFamily="34" charset="0"/>
            </a:endParaRPr>
          </a:p>
        </p:txBody>
      </p:sp>
      <p:sp>
        <p:nvSpPr>
          <p:cNvPr id="10" name="TextBox 9"/>
          <p:cNvSpPr txBox="1"/>
          <p:nvPr/>
        </p:nvSpPr>
        <p:spPr>
          <a:xfrm>
            <a:off x="9191625" y="1280123"/>
            <a:ext cx="6705600" cy="3277820"/>
          </a:xfrm>
          <a:prstGeom prst="rect">
            <a:avLst/>
          </a:prstGeom>
          <a:noFill/>
        </p:spPr>
        <p:txBody>
          <a:bodyPr wrap="square" rtlCol="0">
            <a:spAutoFit/>
          </a:bodyPr>
          <a:lstStyle/>
          <a:p>
            <a:pPr>
              <a:lnSpc>
                <a:spcPct val="150000"/>
              </a:lnSpc>
            </a:pPr>
            <a:r>
              <a:rPr lang="vi-VN" sz="4800" b="1" dirty="0" smtClean="0">
                <a:solidFill>
                  <a:srgbClr val="FF0000"/>
                </a:solidFill>
                <a:latin typeface="Arial" panose="020B0604020202020204" pitchFamily="34" charset="0"/>
                <a:cs typeface="Arial" panose="020B0604020202020204" pitchFamily="34" charset="0"/>
              </a:rPr>
              <a:t>2. Trữ tình dân gian</a:t>
            </a:r>
          </a:p>
          <a:p>
            <a:pPr>
              <a:lnSpc>
                <a:spcPct val="150000"/>
              </a:lnSpc>
            </a:pPr>
            <a:r>
              <a:rPr lang="vi-VN" sz="4800" b="1" dirty="0">
                <a:solidFill>
                  <a:srgbClr val="FF0000"/>
                </a:solidFill>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Ca dao, dân ca</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Câu đố.</a:t>
            </a:r>
            <a:endParaRPr lang="en-US" sz="4200" dirty="0">
              <a:latin typeface="Arial" panose="020B0604020202020204" pitchFamily="34" charset="0"/>
              <a:cs typeface="Arial" panose="020B0604020202020204" pitchFamily="34" charset="0"/>
            </a:endParaRPr>
          </a:p>
        </p:txBody>
      </p:sp>
      <p:sp>
        <p:nvSpPr>
          <p:cNvPr id="11" name="TextBox 10"/>
          <p:cNvSpPr txBox="1"/>
          <p:nvPr/>
        </p:nvSpPr>
        <p:spPr>
          <a:xfrm>
            <a:off x="9115425" y="4543842"/>
            <a:ext cx="6781800" cy="2308324"/>
          </a:xfrm>
          <a:prstGeom prst="rect">
            <a:avLst/>
          </a:prstGeom>
          <a:noFill/>
        </p:spPr>
        <p:txBody>
          <a:bodyPr wrap="square" rtlCol="0">
            <a:spAutoFit/>
          </a:bodyPr>
          <a:lstStyle/>
          <a:p>
            <a:pPr>
              <a:lnSpc>
                <a:spcPct val="150000"/>
              </a:lnSpc>
            </a:pPr>
            <a:r>
              <a:rPr lang="vi-VN" sz="4800" b="1" dirty="0">
                <a:solidFill>
                  <a:srgbClr val="FF0000"/>
                </a:solidFill>
                <a:latin typeface="Arial" panose="020B0604020202020204" pitchFamily="34" charset="0"/>
                <a:cs typeface="Arial" panose="020B0604020202020204" pitchFamily="34" charset="0"/>
              </a:rPr>
              <a:t>3</a:t>
            </a:r>
            <a:r>
              <a:rPr lang="vi-VN" sz="4800" b="1" dirty="0" smtClean="0">
                <a:solidFill>
                  <a:srgbClr val="FF0000"/>
                </a:solidFill>
                <a:latin typeface="Arial" panose="020B0604020202020204" pitchFamily="34" charset="0"/>
                <a:cs typeface="Arial" panose="020B0604020202020204" pitchFamily="34" charset="0"/>
              </a:rPr>
              <a:t>. Nghị luận dân gian</a:t>
            </a:r>
          </a:p>
          <a:p>
            <a:pPr>
              <a:lnSpc>
                <a:spcPct val="150000"/>
              </a:lnSpc>
            </a:pPr>
            <a:r>
              <a:rPr lang="vi-VN" sz="4800" b="1" dirty="0">
                <a:solidFill>
                  <a:srgbClr val="FF0000"/>
                </a:solidFill>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Tục ngữ</a:t>
            </a:r>
            <a:endParaRPr lang="en-US" sz="4200" dirty="0">
              <a:latin typeface="Arial" panose="020B0604020202020204" pitchFamily="34" charset="0"/>
              <a:cs typeface="Arial" panose="020B0604020202020204" pitchFamily="34" charset="0"/>
            </a:endParaRPr>
          </a:p>
        </p:txBody>
      </p:sp>
      <p:sp>
        <p:nvSpPr>
          <p:cNvPr id="12" name="TextBox 11"/>
          <p:cNvSpPr txBox="1"/>
          <p:nvPr/>
        </p:nvSpPr>
        <p:spPr>
          <a:xfrm>
            <a:off x="9115425" y="6667500"/>
            <a:ext cx="6390908" cy="3277820"/>
          </a:xfrm>
          <a:prstGeom prst="rect">
            <a:avLst/>
          </a:prstGeom>
          <a:noFill/>
        </p:spPr>
        <p:txBody>
          <a:bodyPr wrap="square" rtlCol="0">
            <a:spAutoFit/>
          </a:bodyPr>
          <a:lstStyle/>
          <a:p>
            <a:pPr>
              <a:lnSpc>
                <a:spcPct val="150000"/>
              </a:lnSpc>
            </a:pPr>
            <a:r>
              <a:rPr lang="vi-VN" sz="4800" b="1" dirty="0" smtClean="0">
                <a:solidFill>
                  <a:srgbClr val="FF0000"/>
                </a:solidFill>
                <a:latin typeface="Arial" panose="020B0604020202020204" pitchFamily="34" charset="0"/>
                <a:cs typeface="Arial" panose="020B0604020202020204" pitchFamily="34" charset="0"/>
              </a:rPr>
              <a:t>4. Kịch dân gian</a:t>
            </a:r>
          </a:p>
          <a:p>
            <a:pPr>
              <a:lnSpc>
                <a:spcPct val="150000"/>
              </a:lnSpc>
            </a:pPr>
            <a:r>
              <a:rPr lang="vi-VN" sz="4800" b="1" dirty="0">
                <a:solidFill>
                  <a:srgbClr val="FF0000"/>
                </a:solidFill>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Chèo</a:t>
            </a:r>
          </a:p>
          <a:p>
            <a:pPr>
              <a:lnSpc>
                <a:spcPct val="150000"/>
              </a:lnSpc>
            </a:pP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Tuồng</a:t>
            </a:r>
            <a:endParaRPr lang="en-US" sz="4200" dirty="0">
              <a:latin typeface="Arial" panose="020B0604020202020204" pitchFamily="34" charset="0"/>
              <a:cs typeface="Arial" panose="020B0604020202020204" pitchFamily="34" charset="0"/>
            </a:endParaRPr>
          </a:p>
        </p:txBody>
      </p:sp>
      <p:sp>
        <p:nvSpPr>
          <p:cNvPr id="6" name="TextBox 5"/>
          <p:cNvSpPr txBox="1"/>
          <p:nvPr/>
        </p:nvSpPr>
        <p:spPr>
          <a:xfrm>
            <a:off x="4682643" y="757171"/>
            <a:ext cx="8143576" cy="738664"/>
          </a:xfrm>
          <a:prstGeom prst="rect">
            <a:avLst/>
          </a:prstGeom>
          <a:noFill/>
        </p:spPr>
        <p:txBody>
          <a:bodyPr wrap="none" rtlCol="0">
            <a:spAutoFit/>
          </a:bodyPr>
          <a:lstStyle/>
          <a:p>
            <a:r>
              <a:rPr lang="vi-VN" sz="4200" b="1" dirty="0" smtClean="0"/>
              <a:t>THỂ LOẠI VĂN HỌC DÂN GIAN</a:t>
            </a:r>
            <a:endParaRPr lang="en-US" sz="4200" b="1" dirty="0"/>
          </a:p>
        </p:txBody>
      </p:sp>
    </p:spTree>
    <p:extLst>
      <p:ext uri="{BB962C8B-B14F-4D97-AF65-F5344CB8AC3E}">
        <p14:creationId xmlns:p14="http://schemas.microsoft.com/office/powerpoint/2010/main" val="316663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1" grpId="0"/>
      <p:bldP spid="1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3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0363" y="-245"/>
            <a:ext cx="10287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1541" y="-495301"/>
            <a:ext cx="16585858" cy="107820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710113" y="-248772"/>
            <a:ext cx="2423172" cy="2126333"/>
          </a:xfrm>
          <a:prstGeom prst="rect">
            <a:avLst/>
          </a:prstGeom>
        </p:spPr>
      </p:pic>
      <p:sp>
        <p:nvSpPr>
          <p:cNvPr id="9" name="TextBox 9"/>
          <p:cNvSpPr txBox="1"/>
          <p:nvPr/>
        </p:nvSpPr>
        <p:spPr>
          <a:xfrm>
            <a:off x="7133285" y="2000824"/>
            <a:ext cx="4446704" cy="710451"/>
          </a:xfrm>
          <a:prstGeom prst="rect">
            <a:avLst/>
          </a:prstGeom>
        </p:spPr>
        <p:txBody>
          <a:bodyPr wrap="square" lIns="0" tIns="0" rIns="0" bIns="0" rtlCol="0" anchor="t">
            <a:spAutoFit/>
          </a:bodyPr>
          <a:lstStyle/>
          <a:p>
            <a:pPr>
              <a:lnSpc>
                <a:spcPts val="5150"/>
              </a:lnSpc>
            </a:pPr>
            <a:r>
              <a:rPr lang="vi-VN" sz="6400" b="1" spc="-312" dirty="0" smtClean="0">
                <a:solidFill>
                  <a:srgbClr val="706D6D"/>
                </a:solidFill>
              </a:rPr>
              <a:t>KHỞI ĐỘNG</a:t>
            </a:r>
            <a:endParaRPr lang="en-US" sz="6400" b="1" spc="-102" dirty="0">
              <a:solidFill>
                <a:srgbClr val="706D6D"/>
              </a:solidFill>
            </a:endParaRPr>
          </a:p>
        </p:txBody>
      </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142419" flipH="1">
            <a:off x="17169673" y="6480151"/>
            <a:ext cx="2236653" cy="2928950"/>
          </a:xfrm>
          <a:prstGeom prst="rect">
            <a:avLst/>
          </a:prstGeom>
        </p:spPr>
      </p:pic>
      <p:sp>
        <p:nvSpPr>
          <p:cNvPr id="15" name="Rectangle 14"/>
          <p:cNvSpPr/>
          <p:nvPr/>
        </p:nvSpPr>
        <p:spPr>
          <a:xfrm>
            <a:off x="1272075" y="2531252"/>
            <a:ext cx="5861210" cy="1061829"/>
          </a:xfrm>
          <a:prstGeom prst="rect">
            <a:avLst/>
          </a:prstGeom>
        </p:spPr>
        <p:txBody>
          <a:bodyPr wrap="square">
            <a:spAutoFit/>
          </a:bodyPr>
          <a:lstStyle/>
          <a:p>
            <a:pPr algn="just">
              <a:lnSpc>
                <a:spcPct val="150000"/>
              </a:lnSpc>
              <a:spcBef>
                <a:spcPts val="600"/>
              </a:spcBef>
              <a:spcAft>
                <a:spcPts val="600"/>
              </a:spcAft>
              <a:tabLst>
                <a:tab pos="457200" algn="l"/>
                <a:tab pos="3600450" algn="ctr"/>
              </a:tabLst>
            </a:pPr>
            <a:r>
              <a:rPr lang="pt-BR" sz="4200" b="1" i="1" dirty="0" smtClean="0">
                <a:latin typeface="Arial" panose="020B0604020202020204" pitchFamily="34" charset="0"/>
                <a:ea typeface="Times New Roman" panose="02020603050405020304" pitchFamily="18" charset="0"/>
                <a:cs typeface="Arial" panose="020B0604020202020204" pitchFamily="34" charset="0"/>
              </a:rPr>
              <a:t>Hoàn thiện sơ đồ sau:</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17" name="Text Box 13"/>
          <p:cNvSpPr txBox="1">
            <a:spLocks noChangeArrowheads="1"/>
          </p:cNvSpPr>
          <p:nvPr/>
        </p:nvSpPr>
        <p:spPr bwMode="auto">
          <a:xfrm>
            <a:off x="6474376" y="3716481"/>
            <a:ext cx="5060187" cy="677108"/>
          </a:xfrm>
          <a:prstGeom prst="rect">
            <a:avLst/>
          </a:prstGeom>
          <a:solidFill>
            <a:schemeClr val="accent2">
              <a:lumMod val="20000"/>
              <a:lumOff val="80000"/>
            </a:schemeClr>
          </a:solidFill>
          <a:ln w="57150">
            <a:solidFill>
              <a:schemeClr val="accent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800" b="1" dirty="0" smtClean="0">
                <a:solidFill>
                  <a:srgbClr val="FF0000"/>
                </a:solidFill>
                <a:cs typeface="Arial" panose="020B0604020202020204" pitchFamily="34" charset="0"/>
              </a:rPr>
              <a:t>VĂN HỌC VIỆT NAM</a:t>
            </a:r>
            <a:endParaRPr lang="en-US" altLang="en-US" sz="3800" b="1" dirty="0">
              <a:solidFill>
                <a:srgbClr val="FF0000"/>
              </a:solidFill>
              <a:cs typeface="Arial" panose="020B0604020202020204" pitchFamily="34" charset="0"/>
            </a:endParaRPr>
          </a:p>
        </p:txBody>
      </p:sp>
      <p:sp>
        <p:nvSpPr>
          <p:cNvPr id="18" name="Text Box 14"/>
          <p:cNvSpPr txBox="1">
            <a:spLocks noChangeArrowheads="1"/>
          </p:cNvSpPr>
          <p:nvPr/>
        </p:nvSpPr>
        <p:spPr bwMode="auto">
          <a:xfrm>
            <a:off x="3276601" y="5188113"/>
            <a:ext cx="3563173" cy="584775"/>
          </a:xfrm>
          <a:prstGeom prst="rect">
            <a:avLst/>
          </a:prstGeom>
          <a:solidFill>
            <a:schemeClr val="accent6">
              <a:lumMod val="40000"/>
              <a:lumOff val="60000"/>
            </a:schemeClr>
          </a:solidFill>
          <a:ln w="57150">
            <a:solidFill>
              <a:schemeClr val="accent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dirty="0">
                <a:cs typeface="Arial" panose="020B0604020202020204" pitchFamily="34" charset="0"/>
              </a:rPr>
              <a:t>Văn học </a:t>
            </a:r>
            <a:r>
              <a:rPr lang="en-US" altLang="en-US" dirty="0" err="1">
                <a:cs typeface="Arial" panose="020B0604020202020204" pitchFamily="34" charset="0"/>
              </a:rPr>
              <a:t>Dân</a:t>
            </a:r>
            <a:r>
              <a:rPr lang="en-US" altLang="en-US" dirty="0">
                <a:cs typeface="Arial" panose="020B0604020202020204" pitchFamily="34" charset="0"/>
              </a:rPr>
              <a:t> </a:t>
            </a:r>
            <a:r>
              <a:rPr lang="en-US" altLang="en-US" dirty="0" err="1">
                <a:cs typeface="Arial" panose="020B0604020202020204" pitchFamily="34" charset="0"/>
              </a:rPr>
              <a:t>gian</a:t>
            </a:r>
            <a:endParaRPr lang="en-US" altLang="en-US" dirty="0">
              <a:cs typeface="Arial" panose="020B0604020202020204" pitchFamily="34" charset="0"/>
            </a:endParaRPr>
          </a:p>
        </p:txBody>
      </p:sp>
      <p:sp>
        <p:nvSpPr>
          <p:cNvPr id="25" name="Text Box 21"/>
          <p:cNvSpPr txBox="1">
            <a:spLocks noChangeArrowheads="1"/>
          </p:cNvSpPr>
          <p:nvPr/>
        </p:nvSpPr>
        <p:spPr bwMode="auto">
          <a:xfrm>
            <a:off x="10287000" y="5178298"/>
            <a:ext cx="3563173" cy="584775"/>
          </a:xfrm>
          <a:prstGeom prst="rect">
            <a:avLst/>
          </a:prstGeom>
          <a:solidFill>
            <a:schemeClr val="accent6">
              <a:lumMod val="40000"/>
              <a:lumOff val="60000"/>
            </a:schemeClr>
          </a:solidFill>
          <a:ln w="57150">
            <a:solidFill>
              <a:schemeClr val="accent2"/>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dirty="0">
              <a:cs typeface="Arial" panose="020B0604020202020204" pitchFamily="34" charset="0"/>
            </a:endParaRPr>
          </a:p>
        </p:txBody>
      </p:sp>
      <p:cxnSp>
        <p:nvCxnSpPr>
          <p:cNvPr id="37" name="Straight Arrow Connector 36"/>
          <p:cNvCxnSpPr>
            <a:stCxn id="17" idx="2"/>
            <a:endCxn id="18" idx="0"/>
          </p:cNvCxnSpPr>
          <p:nvPr/>
        </p:nvCxnSpPr>
        <p:spPr>
          <a:xfrm flipH="1">
            <a:off x="5058188" y="4393589"/>
            <a:ext cx="3946282" cy="7945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p:cNvCxnSpPr>
            <a:stCxn id="17" idx="2"/>
            <a:endCxn id="25" idx="0"/>
          </p:cNvCxnSpPr>
          <p:nvPr/>
        </p:nvCxnSpPr>
        <p:spPr>
          <a:xfrm>
            <a:off x="9004470" y="4393589"/>
            <a:ext cx="3064117" cy="7847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Rectangle 45"/>
          <p:cNvSpPr/>
          <p:nvPr/>
        </p:nvSpPr>
        <p:spPr>
          <a:xfrm>
            <a:off x="1272075" y="6362700"/>
            <a:ext cx="1318725" cy="25146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94412" y="6362700"/>
            <a:ext cx="1318725" cy="25146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panose="020B0604020202020204" pitchFamily="34" charset="0"/>
                <a:cs typeface="Arial" panose="020B0604020202020204" pitchFamily="34" charset="0"/>
              </a:rPr>
              <a:t>Thơ</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trữ</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tình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dân</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gian</a:t>
            </a:r>
            <a:endParaRPr lang="en-US" sz="2800" dirty="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4567717" y="6362700"/>
            <a:ext cx="1318725" cy="25146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panose="020B0604020202020204" pitchFamily="34" charset="0"/>
                <a:cs typeface="Arial" panose="020B0604020202020204" pitchFamily="34" charset="0"/>
              </a:rPr>
              <a:t>Nghị</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luận</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dân</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gian</a:t>
            </a:r>
            <a:endParaRPr lang="en-US" sz="2800" dirty="0">
              <a:solidFill>
                <a:schemeClr val="tx1"/>
              </a:solidFill>
              <a:latin typeface="Arial" panose="020B0604020202020204" pitchFamily="34" charset="0"/>
              <a:cs typeface="Arial" panose="020B0604020202020204" pitchFamily="34" charset="0"/>
            </a:endParaRPr>
          </a:p>
        </p:txBody>
      </p:sp>
      <p:sp>
        <p:nvSpPr>
          <p:cNvPr id="49" name="Rectangle 48"/>
          <p:cNvSpPr/>
          <p:nvPr/>
        </p:nvSpPr>
        <p:spPr>
          <a:xfrm>
            <a:off x="6241022" y="6362700"/>
            <a:ext cx="1318725" cy="25146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841070" y="6345708"/>
            <a:ext cx="1318725" cy="25146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1720329" y="6342865"/>
            <a:ext cx="1318725" cy="25146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Văn học chữ </a:t>
            </a:r>
            <a:r>
              <a:rPr lang="en-US" sz="2800" dirty="0" err="1" smtClean="0">
                <a:solidFill>
                  <a:schemeClr val="tx1"/>
                </a:solidFill>
                <a:latin typeface="Arial" panose="020B0604020202020204" pitchFamily="34" charset="0"/>
                <a:cs typeface="Arial" panose="020B0604020202020204" pitchFamily="34" charset="0"/>
              </a:rPr>
              <a:t>Nôm</a:t>
            </a:r>
            <a:endParaRPr lang="en-US" sz="2800" dirty="0">
              <a:solidFill>
                <a:schemeClr val="tx1"/>
              </a:solidFill>
              <a:latin typeface="Arial" panose="020B0604020202020204" pitchFamily="34" charset="0"/>
              <a:cs typeface="Arial" panose="020B0604020202020204" pitchFamily="34" charset="0"/>
            </a:endParaRPr>
          </a:p>
        </p:txBody>
      </p:sp>
      <p:sp>
        <p:nvSpPr>
          <p:cNvPr id="52" name="Rectangle 51"/>
          <p:cNvSpPr/>
          <p:nvPr/>
        </p:nvSpPr>
        <p:spPr>
          <a:xfrm>
            <a:off x="13594435" y="6342865"/>
            <a:ext cx="1318725" cy="25146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stCxn id="18" idx="2"/>
            <a:endCxn id="46" idx="0"/>
          </p:cNvCxnSpPr>
          <p:nvPr/>
        </p:nvCxnSpPr>
        <p:spPr>
          <a:xfrm flipH="1">
            <a:off x="1931438" y="5772888"/>
            <a:ext cx="3126750" cy="5898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p:cNvCxnSpPr>
            <a:stCxn id="18" idx="2"/>
            <a:endCxn id="47" idx="0"/>
          </p:cNvCxnSpPr>
          <p:nvPr/>
        </p:nvCxnSpPr>
        <p:spPr>
          <a:xfrm flipH="1">
            <a:off x="3553775" y="5772888"/>
            <a:ext cx="1504413" cy="5898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a:stCxn id="18" idx="2"/>
            <a:endCxn id="48" idx="0"/>
          </p:cNvCxnSpPr>
          <p:nvPr/>
        </p:nvCxnSpPr>
        <p:spPr>
          <a:xfrm>
            <a:off x="5058188" y="5772888"/>
            <a:ext cx="168892" cy="5898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p:cNvCxnSpPr>
            <a:stCxn id="18" idx="2"/>
            <a:endCxn id="49" idx="0"/>
          </p:cNvCxnSpPr>
          <p:nvPr/>
        </p:nvCxnSpPr>
        <p:spPr>
          <a:xfrm>
            <a:off x="5058188" y="5772888"/>
            <a:ext cx="1842197" cy="5898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p:cNvCxnSpPr>
            <a:stCxn id="25" idx="2"/>
            <a:endCxn id="50" idx="0"/>
          </p:cNvCxnSpPr>
          <p:nvPr/>
        </p:nvCxnSpPr>
        <p:spPr>
          <a:xfrm flipH="1">
            <a:off x="10500433" y="5763073"/>
            <a:ext cx="1568154" cy="5826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a:stCxn id="25" idx="2"/>
            <a:endCxn id="51" idx="0"/>
          </p:cNvCxnSpPr>
          <p:nvPr/>
        </p:nvCxnSpPr>
        <p:spPr>
          <a:xfrm>
            <a:off x="12068587" y="5763073"/>
            <a:ext cx="311105" cy="5797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a:stCxn id="25" idx="2"/>
            <a:endCxn id="52" idx="0"/>
          </p:cNvCxnSpPr>
          <p:nvPr/>
        </p:nvCxnSpPr>
        <p:spPr>
          <a:xfrm>
            <a:off x="12068587" y="5763073"/>
            <a:ext cx="2185211" cy="5797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10844630" y="5165250"/>
            <a:ext cx="2440092"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Văn học </a:t>
            </a:r>
            <a:r>
              <a:rPr lang="en-US" sz="3200" dirty="0" err="1" smtClean="0">
                <a:latin typeface="Arial" panose="020B0604020202020204" pitchFamily="34" charset="0"/>
                <a:cs typeface="Arial" panose="020B0604020202020204" pitchFamily="34" charset="0"/>
              </a:rPr>
              <a:t>viết</a:t>
            </a:r>
            <a:endParaRPr lang="en-US" sz="3200" dirty="0">
              <a:latin typeface="Arial" panose="020B0604020202020204" pitchFamily="34" charset="0"/>
              <a:cs typeface="Arial" panose="020B0604020202020204" pitchFamily="34" charset="0"/>
            </a:endParaRPr>
          </a:p>
        </p:txBody>
      </p:sp>
      <p:sp>
        <p:nvSpPr>
          <p:cNvPr id="68" name="TextBox 67"/>
          <p:cNvSpPr txBox="1"/>
          <p:nvPr/>
        </p:nvSpPr>
        <p:spPr>
          <a:xfrm>
            <a:off x="1272075" y="6501705"/>
            <a:ext cx="1332488" cy="1384995"/>
          </a:xfrm>
          <a:prstGeom prst="rect">
            <a:avLst/>
          </a:prstGeom>
          <a:noFill/>
        </p:spPr>
        <p:txBody>
          <a:bodyPr wrap="square" rtlCol="0">
            <a:spAutoFit/>
          </a:bodyPr>
          <a:lstStyle/>
          <a:p>
            <a:pPr algn="ctr"/>
            <a:r>
              <a:rPr lang="en-US" sz="2800" dirty="0" err="1" smtClean="0">
                <a:latin typeface="Arial" panose="020B0604020202020204" pitchFamily="34" charset="0"/>
                <a:cs typeface="Arial" panose="020B0604020202020204" pitchFamily="34" charset="0"/>
              </a:rPr>
              <a:t>Truyện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gian</a:t>
            </a:r>
            <a:endParaRPr lang="en-US" sz="2800" dirty="0">
              <a:latin typeface="Arial" panose="020B0604020202020204" pitchFamily="34" charset="0"/>
              <a:cs typeface="Arial" panose="020B0604020202020204" pitchFamily="34" charset="0"/>
            </a:endParaRPr>
          </a:p>
        </p:txBody>
      </p:sp>
      <p:sp>
        <p:nvSpPr>
          <p:cNvPr id="69" name="TextBox 68"/>
          <p:cNvSpPr txBox="1"/>
          <p:nvPr/>
        </p:nvSpPr>
        <p:spPr>
          <a:xfrm>
            <a:off x="6241022" y="6611227"/>
            <a:ext cx="1332488" cy="1384995"/>
          </a:xfrm>
          <a:prstGeom prst="rect">
            <a:avLst/>
          </a:prstGeom>
          <a:noFill/>
        </p:spPr>
        <p:txBody>
          <a:bodyPr wrap="square" rtlCol="0">
            <a:spAutoFit/>
          </a:bodyPr>
          <a:lstStyle/>
          <a:p>
            <a:pPr algn="ctr"/>
            <a:r>
              <a:rPr lang="en-US" sz="2800" dirty="0" err="1" smtClean="0">
                <a:latin typeface="Arial" panose="020B0604020202020204" pitchFamily="34" charset="0"/>
                <a:cs typeface="Arial" panose="020B0604020202020204" pitchFamily="34" charset="0"/>
              </a:rPr>
              <a:t>Kịch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gian</a:t>
            </a:r>
            <a:endParaRPr lang="en-US" sz="2800" dirty="0">
              <a:latin typeface="Arial" panose="020B0604020202020204" pitchFamily="34" charset="0"/>
              <a:cs typeface="Arial" panose="020B0604020202020204" pitchFamily="34" charset="0"/>
            </a:endParaRPr>
          </a:p>
        </p:txBody>
      </p:sp>
      <p:sp>
        <p:nvSpPr>
          <p:cNvPr id="70" name="TextBox 69"/>
          <p:cNvSpPr txBox="1"/>
          <p:nvPr/>
        </p:nvSpPr>
        <p:spPr>
          <a:xfrm>
            <a:off x="9896136" y="6661964"/>
            <a:ext cx="1332488" cy="1815882"/>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Văn học chữ </a:t>
            </a:r>
            <a:r>
              <a:rPr lang="en-US" sz="2800" dirty="0" err="1" smtClean="0">
                <a:latin typeface="Arial" panose="020B0604020202020204" pitchFamily="34" charset="0"/>
                <a:cs typeface="Arial" panose="020B0604020202020204" pitchFamily="34" charset="0"/>
              </a:rPr>
              <a:t>Hán</a:t>
            </a:r>
            <a:endParaRPr lang="en-US" sz="2800" dirty="0">
              <a:latin typeface="Arial" panose="020B0604020202020204" pitchFamily="34" charset="0"/>
              <a:cs typeface="Arial" panose="020B0604020202020204" pitchFamily="34" charset="0"/>
            </a:endParaRPr>
          </a:p>
        </p:txBody>
      </p:sp>
      <p:sp>
        <p:nvSpPr>
          <p:cNvPr id="71" name="TextBox 70"/>
          <p:cNvSpPr txBox="1"/>
          <p:nvPr/>
        </p:nvSpPr>
        <p:spPr>
          <a:xfrm>
            <a:off x="13500004" y="6611227"/>
            <a:ext cx="1332488" cy="2246769"/>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Văn học chữ </a:t>
            </a:r>
            <a:r>
              <a:rPr lang="en-US" sz="2800" dirty="0" err="1" smtClean="0">
                <a:latin typeface="Arial" panose="020B0604020202020204" pitchFamily="34" charset="0"/>
                <a:cs typeface="Arial" panose="020B0604020202020204" pitchFamily="34" charset="0"/>
              </a:rPr>
              <a:t>Quốc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Ngữ</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par>
                                <p:cTn id="33" presetID="53" presetClass="entr" presetSubtype="16"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par>
                                <p:cTn id="53" presetID="53" presetClass="entr" presetSubtype="16"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Effect transition="in" filter="fade">
                                      <p:cBhvr>
                                        <p:cTn id="62" dur="500"/>
                                        <p:tgtEl>
                                          <p:spTgt spid="49"/>
                                        </p:tgtEl>
                                      </p:cBhvr>
                                    </p:animEffect>
                                  </p:childTnLst>
                                </p:cTn>
                              </p:par>
                              <p:par>
                                <p:cTn id="63" presetID="53" presetClass="entr" presetSubtype="16"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500" fill="hold"/>
                                        <p:tgtEl>
                                          <p:spTgt spid="50"/>
                                        </p:tgtEl>
                                        <p:attrNameLst>
                                          <p:attrName>ppt_w</p:attrName>
                                        </p:attrNameLst>
                                      </p:cBhvr>
                                      <p:tavLst>
                                        <p:tav tm="0">
                                          <p:val>
                                            <p:fltVal val="0"/>
                                          </p:val>
                                        </p:tav>
                                        <p:tav tm="100000">
                                          <p:val>
                                            <p:strVal val="#ppt_w"/>
                                          </p:val>
                                        </p:tav>
                                      </p:tavLst>
                                    </p:anim>
                                    <p:anim calcmode="lin" valueType="num">
                                      <p:cBhvr>
                                        <p:cTn id="73" dur="500" fill="hold"/>
                                        <p:tgtEl>
                                          <p:spTgt spid="50"/>
                                        </p:tgtEl>
                                        <p:attrNameLst>
                                          <p:attrName>ppt_h</p:attrName>
                                        </p:attrNameLst>
                                      </p:cBhvr>
                                      <p:tavLst>
                                        <p:tav tm="0">
                                          <p:val>
                                            <p:fltVal val="0"/>
                                          </p:val>
                                        </p:tav>
                                        <p:tav tm="100000">
                                          <p:val>
                                            <p:strVal val="#ppt_h"/>
                                          </p:val>
                                        </p:tav>
                                      </p:tavLst>
                                    </p:anim>
                                    <p:animEffect transition="in" filter="fade">
                                      <p:cBhvr>
                                        <p:cTn id="74" dur="500"/>
                                        <p:tgtEl>
                                          <p:spTgt spid="50"/>
                                        </p:tgtEl>
                                      </p:cBhvr>
                                    </p:animEffect>
                                  </p:childTnLst>
                                </p:cTn>
                              </p:par>
                              <p:par>
                                <p:cTn id="75" presetID="53" presetClass="entr" presetSubtype="16"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par>
                                <p:cTn id="80" presetID="53" presetClass="entr" presetSubtype="16"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par>
                                <p:cTn id="90" presetID="53" presetClass="entr" presetSubtype="16" fill="hold" nodeType="with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fltVal val="0"/>
                                          </p:val>
                                        </p:tav>
                                        <p:tav tm="100000">
                                          <p:val>
                                            <p:strVal val="#ppt_w"/>
                                          </p:val>
                                        </p:tav>
                                      </p:tavLst>
                                    </p:anim>
                                    <p:anim calcmode="lin" valueType="num">
                                      <p:cBhvr>
                                        <p:cTn id="93" dur="500" fill="hold"/>
                                        <p:tgtEl>
                                          <p:spTgt spid="66"/>
                                        </p:tgtEl>
                                        <p:attrNameLst>
                                          <p:attrName>ppt_h</p:attrName>
                                        </p:attrNameLst>
                                      </p:cBhvr>
                                      <p:tavLst>
                                        <p:tav tm="0">
                                          <p:val>
                                            <p:fltVal val="0"/>
                                          </p:val>
                                        </p:tav>
                                        <p:tav tm="100000">
                                          <p:val>
                                            <p:strVal val="#ppt_h"/>
                                          </p:val>
                                        </p:tav>
                                      </p:tavLst>
                                    </p:anim>
                                    <p:animEffect transition="in" filter="fade">
                                      <p:cBhvr>
                                        <p:cTn id="94" dur="500"/>
                                        <p:tgtEl>
                                          <p:spTgt spid="6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barn(inVertical)">
                                      <p:cBhvr>
                                        <p:cTn id="104" dur="500"/>
                                        <p:tgtEl>
                                          <p:spTgt spid="6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p:cTn id="109" dur="500" fill="hold"/>
                                        <p:tgtEl>
                                          <p:spTgt spid="68"/>
                                        </p:tgtEl>
                                        <p:attrNameLst>
                                          <p:attrName>ppt_w</p:attrName>
                                        </p:attrNameLst>
                                      </p:cBhvr>
                                      <p:tavLst>
                                        <p:tav tm="0">
                                          <p:val>
                                            <p:fltVal val="0"/>
                                          </p:val>
                                        </p:tav>
                                        <p:tav tm="100000">
                                          <p:val>
                                            <p:strVal val="#ppt_w"/>
                                          </p:val>
                                        </p:tav>
                                      </p:tavLst>
                                    </p:anim>
                                    <p:anim calcmode="lin" valueType="num">
                                      <p:cBhvr>
                                        <p:cTn id="110" dur="500" fill="hold"/>
                                        <p:tgtEl>
                                          <p:spTgt spid="68"/>
                                        </p:tgtEl>
                                        <p:attrNameLst>
                                          <p:attrName>ppt_h</p:attrName>
                                        </p:attrNameLst>
                                      </p:cBhvr>
                                      <p:tavLst>
                                        <p:tav tm="0">
                                          <p:val>
                                            <p:fltVal val="0"/>
                                          </p:val>
                                        </p:tav>
                                        <p:tav tm="100000">
                                          <p:val>
                                            <p:strVal val="#ppt_h"/>
                                          </p:val>
                                        </p:tav>
                                      </p:tavLst>
                                    </p:anim>
                                    <p:animEffect transition="in" filter="fade">
                                      <p:cBhvr>
                                        <p:cTn id="111" dur="500"/>
                                        <p:tgtEl>
                                          <p:spTgt spid="68"/>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Effect transition="in" filter="fade">
                                      <p:cBhvr>
                                        <p:cTn id="116" dur="500"/>
                                        <p:tgtEl>
                                          <p:spTgt spid="69"/>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p:cTn id="121" dur="500" fill="hold"/>
                                        <p:tgtEl>
                                          <p:spTgt spid="70"/>
                                        </p:tgtEl>
                                        <p:attrNameLst>
                                          <p:attrName>ppt_w</p:attrName>
                                        </p:attrNameLst>
                                      </p:cBhvr>
                                      <p:tavLst>
                                        <p:tav tm="0">
                                          <p:val>
                                            <p:fltVal val="0"/>
                                          </p:val>
                                        </p:tav>
                                        <p:tav tm="100000">
                                          <p:val>
                                            <p:strVal val="#ppt_w"/>
                                          </p:val>
                                        </p:tav>
                                      </p:tavLst>
                                    </p:anim>
                                    <p:anim calcmode="lin" valueType="num">
                                      <p:cBhvr>
                                        <p:cTn id="122" dur="500" fill="hold"/>
                                        <p:tgtEl>
                                          <p:spTgt spid="70"/>
                                        </p:tgtEl>
                                        <p:attrNameLst>
                                          <p:attrName>ppt_h</p:attrName>
                                        </p:attrNameLst>
                                      </p:cBhvr>
                                      <p:tavLst>
                                        <p:tav tm="0">
                                          <p:val>
                                            <p:fltVal val="0"/>
                                          </p:val>
                                        </p:tav>
                                        <p:tav tm="100000">
                                          <p:val>
                                            <p:strVal val="#ppt_h"/>
                                          </p:val>
                                        </p:tav>
                                      </p:tavLst>
                                    </p:anim>
                                    <p:animEffect transition="in" filter="fade">
                                      <p:cBhvr>
                                        <p:cTn id="123" dur="500"/>
                                        <p:tgtEl>
                                          <p:spTgt spid="7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p:cTn id="126" dur="500" fill="hold"/>
                                        <p:tgtEl>
                                          <p:spTgt spid="71"/>
                                        </p:tgtEl>
                                        <p:attrNameLst>
                                          <p:attrName>ppt_w</p:attrName>
                                        </p:attrNameLst>
                                      </p:cBhvr>
                                      <p:tavLst>
                                        <p:tav tm="0">
                                          <p:val>
                                            <p:fltVal val="0"/>
                                          </p:val>
                                        </p:tav>
                                        <p:tav tm="100000">
                                          <p:val>
                                            <p:strVal val="#ppt_w"/>
                                          </p:val>
                                        </p:tav>
                                      </p:tavLst>
                                    </p:anim>
                                    <p:anim calcmode="lin" valueType="num">
                                      <p:cBhvr>
                                        <p:cTn id="127" dur="500" fill="hold"/>
                                        <p:tgtEl>
                                          <p:spTgt spid="71"/>
                                        </p:tgtEl>
                                        <p:attrNameLst>
                                          <p:attrName>ppt_h</p:attrName>
                                        </p:attrNameLst>
                                      </p:cBhvr>
                                      <p:tavLst>
                                        <p:tav tm="0">
                                          <p:val>
                                            <p:fltVal val="0"/>
                                          </p:val>
                                        </p:tav>
                                        <p:tav tm="100000">
                                          <p:val>
                                            <p:strVal val="#ppt_h"/>
                                          </p:val>
                                        </p:tav>
                                      </p:tavLst>
                                    </p:anim>
                                    <p:animEffect transition="in" filter="fade">
                                      <p:cBhvr>
                                        <p:cTn id="12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25" grpId="0" animBg="1"/>
      <p:bldP spid="46" grpId="0" animBg="1"/>
      <p:bldP spid="47" grpId="0" animBg="1"/>
      <p:bldP spid="48" grpId="0" animBg="1"/>
      <p:bldP spid="49" grpId="0" animBg="1"/>
      <p:bldP spid="50" grpId="0" animBg="1"/>
      <p:bldP spid="51" grpId="0" animBg="1"/>
      <p:bldP spid="52" grpId="0" animBg="1"/>
      <p:bldP spid="67" grpId="0"/>
      <p:bldP spid="68" grpId="0"/>
      <p:bldP spid="69" grpId="0"/>
      <p:bldP spid="70"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15884" y="1474883"/>
            <a:ext cx="3086833" cy="987786"/>
          </a:xfrm>
          <a:prstGeom prst="rect">
            <a:avLst/>
          </a:prstGeom>
        </p:spPr>
      </p:pic>
      <p:sp>
        <p:nvSpPr>
          <p:cNvPr id="6" name="TextBox 5"/>
          <p:cNvSpPr txBox="1"/>
          <p:nvPr/>
        </p:nvSpPr>
        <p:spPr>
          <a:xfrm>
            <a:off x="4682643" y="757171"/>
            <a:ext cx="8472191" cy="738664"/>
          </a:xfrm>
          <a:prstGeom prst="rect">
            <a:avLst/>
          </a:prstGeom>
          <a:noFill/>
        </p:spPr>
        <p:txBody>
          <a:bodyPr wrap="none" rtlCol="0">
            <a:spAutoFit/>
          </a:bodyPr>
          <a:lstStyle/>
          <a:p>
            <a:r>
              <a:rPr lang="vi-VN" sz="4200" b="1" dirty="0" smtClean="0"/>
              <a:t>THỂ LOẠI VĂN HỌC TRUNG ĐẠI</a:t>
            </a:r>
            <a:endParaRPr lang="en-US" sz="4200" b="1" dirty="0"/>
          </a:p>
        </p:txBody>
      </p:sp>
      <p:sp>
        <p:nvSpPr>
          <p:cNvPr id="7" name="Rectangle 6"/>
          <p:cNvSpPr/>
          <p:nvPr/>
        </p:nvSpPr>
        <p:spPr>
          <a:xfrm>
            <a:off x="6400800" y="1790700"/>
            <a:ext cx="4876800" cy="949569"/>
          </a:xfrm>
          <a:prstGeom prst="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rgbClr val="FF0000"/>
                </a:solidFill>
              </a:rPr>
              <a:t>CÁC THỂ THƠ</a:t>
            </a:r>
            <a:endParaRPr lang="en-US" sz="3800" b="1" dirty="0">
              <a:solidFill>
                <a:srgbClr val="FF0000"/>
              </a:solidFill>
            </a:endParaRPr>
          </a:p>
        </p:txBody>
      </p:sp>
      <p:sp>
        <p:nvSpPr>
          <p:cNvPr id="14" name="Rectangle 13"/>
          <p:cNvSpPr/>
          <p:nvPr/>
        </p:nvSpPr>
        <p:spPr>
          <a:xfrm>
            <a:off x="2316346" y="3501513"/>
            <a:ext cx="4876800" cy="1524000"/>
          </a:xfrm>
          <a:prstGeom prst="rect">
            <a:avLst/>
          </a:prstGeom>
          <a:solidFill>
            <a:schemeClr val="accent5">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dirty="0" smtClean="0">
                <a:solidFill>
                  <a:schemeClr val="tx1"/>
                </a:solidFill>
              </a:rPr>
              <a:t>Thơ có nguồn gốc Trung Quốc</a:t>
            </a:r>
            <a:endParaRPr lang="en-US" sz="3800" dirty="0">
              <a:solidFill>
                <a:schemeClr val="tx1"/>
              </a:solidFill>
            </a:endParaRPr>
          </a:p>
        </p:txBody>
      </p:sp>
      <p:sp>
        <p:nvSpPr>
          <p:cNvPr id="16" name="Rectangle 15"/>
          <p:cNvSpPr/>
          <p:nvPr/>
        </p:nvSpPr>
        <p:spPr>
          <a:xfrm>
            <a:off x="10547220" y="3429000"/>
            <a:ext cx="4876800" cy="1524000"/>
          </a:xfrm>
          <a:prstGeom prst="rect">
            <a:avLst/>
          </a:prstGeom>
          <a:solidFill>
            <a:schemeClr val="accent5">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dirty="0" smtClean="0">
                <a:solidFill>
                  <a:schemeClr val="tx1"/>
                </a:solidFill>
              </a:rPr>
              <a:t>Thơ có nguồn gốc dân gian Việt Nam</a:t>
            </a:r>
            <a:endParaRPr lang="en-US" sz="3800" dirty="0">
              <a:solidFill>
                <a:schemeClr val="tx1"/>
              </a:solidFill>
            </a:endParaRPr>
          </a:p>
        </p:txBody>
      </p:sp>
      <p:sp>
        <p:nvSpPr>
          <p:cNvPr id="8" name="Rectangle 7"/>
          <p:cNvSpPr/>
          <p:nvPr/>
        </p:nvSpPr>
        <p:spPr>
          <a:xfrm>
            <a:off x="1143000" y="6057900"/>
            <a:ext cx="2971800" cy="1066800"/>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smtClean="0">
                <a:solidFill>
                  <a:schemeClr val="tx1"/>
                </a:solidFill>
              </a:rPr>
              <a:t>Thể cổ phong</a:t>
            </a:r>
            <a:endParaRPr lang="en-US" sz="3500" dirty="0">
              <a:solidFill>
                <a:schemeClr val="tx1"/>
              </a:solidFill>
            </a:endParaRPr>
          </a:p>
        </p:txBody>
      </p:sp>
      <p:sp>
        <p:nvSpPr>
          <p:cNvPr id="17" name="Rectangle 16"/>
          <p:cNvSpPr/>
          <p:nvPr/>
        </p:nvSpPr>
        <p:spPr>
          <a:xfrm>
            <a:off x="5039436" y="6057900"/>
            <a:ext cx="3418764" cy="1066800"/>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smtClean="0">
                <a:solidFill>
                  <a:schemeClr val="tx1"/>
                </a:solidFill>
              </a:rPr>
              <a:t>Thể đường luật</a:t>
            </a:r>
            <a:endParaRPr lang="en-US" sz="3500" dirty="0">
              <a:solidFill>
                <a:schemeClr val="tx1"/>
              </a:solidFill>
            </a:endParaRPr>
          </a:p>
        </p:txBody>
      </p:sp>
      <p:sp>
        <p:nvSpPr>
          <p:cNvPr id="18" name="Rectangle 17"/>
          <p:cNvSpPr/>
          <p:nvPr/>
        </p:nvSpPr>
        <p:spPr>
          <a:xfrm>
            <a:off x="9366914" y="6044821"/>
            <a:ext cx="3418764" cy="1066800"/>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smtClean="0">
                <a:solidFill>
                  <a:schemeClr val="tx1"/>
                </a:solidFill>
              </a:rPr>
              <a:t>Song thất </a:t>
            </a:r>
          </a:p>
          <a:p>
            <a:pPr algn="ctr"/>
            <a:r>
              <a:rPr lang="vi-VN" sz="3500" dirty="0" smtClean="0">
                <a:solidFill>
                  <a:schemeClr val="tx1"/>
                </a:solidFill>
              </a:rPr>
              <a:t>lục bát</a:t>
            </a:r>
            <a:endParaRPr lang="en-US" sz="3500" dirty="0">
              <a:solidFill>
                <a:schemeClr val="tx1"/>
              </a:solidFill>
            </a:endParaRPr>
          </a:p>
        </p:txBody>
      </p:sp>
      <p:sp>
        <p:nvSpPr>
          <p:cNvPr id="19" name="Rectangle 18"/>
          <p:cNvSpPr/>
          <p:nvPr/>
        </p:nvSpPr>
        <p:spPr>
          <a:xfrm>
            <a:off x="13555000" y="6044821"/>
            <a:ext cx="3418764" cy="1066800"/>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smtClean="0">
                <a:solidFill>
                  <a:schemeClr val="tx1"/>
                </a:solidFill>
              </a:rPr>
              <a:t>Lục bát</a:t>
            </a:r>
            <a:endParaRPr lang="en-US" sz="3500" dirty="0">
              <a:solidFill>
                <a:schemeClr val="tx1"/>
              </a:solidFill>
            </a:endParaRPr>
          </a:p>
        </p:txBody>
      </p:sp>
      <p:sp>
        <p:nvSpPr>
          <p:cNvPr id="20" name="Rectangle 19"/>
          <p:cNvSpPr/>
          <p:nvPr/>
        </p:nvSpPr>
        <p:spPr>
          <a:xfrm>
            <a:off x="2991830" y="7911721"/>
            <a:ext cx="2296630" cy="1066800"/>
          </a:xfrm>
          <a:prstGeom prst="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Dạng bát cú</a:t>
            </a:r>
            <a:endParaRPr lang="en-US" sz="2800" dirty="0">
              <a:solidFill>
                <a:schemeClr val="tx1"/>
              </a:solidFill>
            </a:endParaRPr>
          </a:p>
        </p:txBody>
      </p:sp>
      <p:sp>
        <p:nvSpPr>
          <p:cNvPr id="21" name="Rectangle 20"/>
          <p:cNvSpPr/>
          <p:nvPr/>
        </p:nvSpPr>
        <p:spPr>
          <a:xfrm>
            <a:off x="5600503" y="7911721"/>
            <a:ext cx="2296630" cy="1066800"/>
          </a:xfrm>
          <a:prstGeom prst="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Dạng tứ tuyệt</a:t>
            </a:r>
            <a:endParaRPr lang="en-US" sz="2800" dirty="0">
              <a:solidFill>
                <a:schemeClr val="tx1"/>
              </a:solidFill>
            </a:endParaRPr>
          </a:p>
        </p:txBody>
      </p:sp>
      <p:sp>
        <p:nvSpPr>
          <p:cNvPr id="22" name="Rectangle 21"/>
          <p:cNvSpPr/>
          <p:nvPr/>
        </p:nvSpPr>
        <p:spPr>
          <a:xfrm>
            <a:off x="8209176" y="7911721"/>
            <a:ext cx="2296630" cy="1066800"/>
          </a:xfrm>
          <a:prstGeom prst="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Dạng thiên trường</a:t>
            </a:r>
            <a:endParaRPr lang="en-US" sz="2800" dirty="0">
              <a:solidFill>
                <a:schemeClr val="tx1"/>
              </a:solidFill>
            </a:endParaRPr>
          </a:p>
        </p:txBody>
      </p:sp>
      <p:cxnSp>
        <p:nvCxnSpPr>
          <p:cNvPr id="24" name="Straight Arrow Connector 23"/>
          <p:cNvCxnSpPr>
            <a:stCxn id="7" idx="2"/>
            <a:endCxn id="14" idx="0"/>
          </p:cNvCxnSpPr>
          <p:nvPr/>
        </p:nvCxnSpPr>
        <p:spPr>
          <a:xfrm flipH="1">
            <a:off x="4754746" y="2740269"/>
            <a:ext cx="4084454" cy="761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7" idx="2"/>
            <a:endCxn id="16" idx="0"/>
          </p:cNvCxnSpPr>
          <p:nvPr/>
        </p:nvCxnSpPr>
        <p:spPr>
          <a:xfrm>
            <a:off x="8839200" y="2740269"/>
            <a:ext cx="4146420" cy="6887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4" idx="2"/>
            <a:endCxn id="8" idx="0"/>
          </p:cNvCxnSpPr>
          <p:nvPr/>
        </p:nvCxnSpPr>
        <p:spPr>
          <a:xfrm flipH="1">
            <a:off x="2628900" y="5025513"/>
            <a:ext cx="2125846" cy="10323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14" idx="2"/>
            <a:endCxn id="17" idx="0"/>
          </p:cNvCxnSpPr>
          <p:nvPr/>
        </p:nvCxnSpPr>
        <p:spPr>
          <a:xfrm>
            <a:off x="4754746" y="5025513"/>
            <a:ext cx="1994072" cy="10323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16" idx="2"/>
            <a:endCxn id="18" idx="0"/>
          </p:cNvCxnSpPr>
          <p:nvPr/>
        </p:nvCxnSpPr>
        <p:spPr>
          <a:xfrm flipH="1">
            <a:off x="11076296" y="4953000"/>
            <a:ext cx="1909324" cy="10918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16" idx="2"/>
            <a:endCxn id="19" idx="0"/>
          </p:cNvCxnSpPr>
          <p:nvPr/>
        </p:nvCxnSpPr>
        <p:spPr>
          <a:xfrm>
            <a:off x="12985620" y="4953000"/>
            <a:ext cx="2278762" cy="10918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17" idx="2"/>
            <a:endCxn id="20" idx="0"/>
          </p:cNvCxnSpPr>
          <p:nvPr/>
        </p:nvCxnSpPr>
        <p:spPr>
          <a:xfrm flipH="1">
            <a:off x="4140145" y="7124700"/>
            <a:ext cx="2608673" cy="7870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17" idx="2"/>
            <a:endCxn id="21" idx="0"/>
          </p:cNvCxnSpPr>
          <p:nvPr/>
        </p:nvCxnSpPr>
        <p:spPr>
          <a:xfrm>
            <a:off x="6748818" y="7124700"/>
            <a:ext cx="0" cy="7870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a:stCxn id="17" idx="2"/>
            <a:endCxn id="22" idx="0"/>
          </p:cNvCxnSpPr>
          <p:nvPr/>
        </p:nvCxnSpPr>
        <p:spPr>
          <a:xfrm>
            <a:off x="6748818" y="7124700"/>
            <a:ext cx="2608673" cy="7870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83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53" presetClass="entr" presetSubtype="16"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par>
                                <p:cTn id="64" presetID="53" presetClass="entr" presetSubtype="16"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p:cTn id="66" dur="500" fill="hold"/>
                                        <p:tgtEl>
                                          <p:spTgt spid="47"/>
                                        </p:tgtEl>
                                        <p:attrNameLst>
                                          <p:attrName>ppt_w</p:attrName>
                                        </p:attrNameLst>
                                      </p:cBhvr>
                                      <p:tavLst>
                                        <p:tav tm="0">
                                          <p:val>
                                            <p:fltVal val="0"/>
                                          </p:val>
                                        </p:tav>
                                        <p:tav tm="100000">
                                          <p:val>
                                            <p:strVal val="#ppt_w"/>
                                          </p:val>
                                        </p:tav>
                                      </p:tavLst>
                                    </p:anim>
                                    <p:anim calcmode="lin" valueType="num">
                                      <p:cBhvr>
                                        <p:cTn id="67" dur="500" fill="hold"/>
                                        <p:tgtEl>
                                          <p:spTgt spid="47"/>
                                        </p:tgtEl>
                                        <p:attrNameLst>
                                          <p:attrName>ppt_h</p:attrName>
                                        </p:attrNameLst>
                                      </p:cBhvr>
                                      <p:tavLst>
                                        <p:tav tm="0">
                                          <p:val>
                                            <p:fltVal val="0"/>
                                          </p:val>
                                        </p:tav>
                                        <p:tav tm="100000">
                                          <p:val>
                                            <p:strVal val="#ppt_h"/>
                                          </p:val>
                                        </p:tav>
                                      </p:tavLst>
                                    </p:anim>
                                    <p:animEffect transition="in" filter="fade">
                                      <p:cBhvr>
                                        <p:cTn id="68" dur="500"/>
                                        <p:tgtEl>
                                          <p:spTgt spid="4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animBg="1"/>
      <p:bldP spid="16" grpId="0" animBg="1"/>
      <p:bldP spid="8" grpId="0" animBg="1"/>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15884" y="1474883"/>
            <a:ext cx="3086833" cy="987786"/>
          </a:xfrm>
          <a:prstGeom prst="rect">
            <a:avLst/>
          </a:prstGeom>
        </p:spPr>
      </p:pic>
      <p:sp>
        <p:nvSpPr>
          <p:cNvPr id="6" name="TextBox 5"/>
          <p:cNvSpPr txBox="1"/>
          <p:nvPr/>
        </p:nvSpPr>
        <p:spPr>
          <a:xfrm>
            <a:off x="4724400" y="1019042"/>
            <a:ext cx="7843814" cy="738664"/>
          </a:xfrm>
          <a:prstGeom prst="rect">
            <a:avLst/>
          </a:prstGeom>
          <a:noFill/>
        </p:spPr>
        <p:txBody>
          <a:bodyPr wrap="none" rtlCol="0">
            <a:spAutoFit/>
          </a:bodyPr>
          <a:lstStyle/>
          <a:p>
            <a:r>
              <a:rPr lang="vi-VN" sz="4200" b="1" dirty="0" smtClean="0"/>
              <a:t>THỂ LOẠI VĂN HỌC HIỆN ĐẠI</a:t>
            </a:r>
            <a:endParaRPr lang="en-US" sz="4200" b="1" dirty="0"/>
          </a:p>
        </p:txBody>
      </p:sp>
      <p:sp>
        <p:nvSpPr>
          <p:cNvPr id="11" name="Rectangle 10"/>
          <p:cNvSpPr/>
          <p:nvPr/>
        </p:nvSpPr>
        <p:spPr>
          <a:xfrm>
            <a:off x="1901464" y="1757706"/>
            <a:ext cx="14427921" cy="6878806"/>
          </a:xfrm>
          <a:prstGeom prst="rect">
            <a:avLst/>
          </a:prstGeom>
        </p:spPr>
        <p:txBody>
          <a:bodyPr wrap="square">
            <a:spAutoFit/>
          </a:bodyPr>
          <a:lstStyle/>
          <a:p>
            <a:pPr marL="571500" indent="-571500">
              <a:lnSpc>
                <a:spcPct val="150000"/>
              </a:lnSpc>
              <a:buFont typeface="Wingdings" panose="05000000000000000000" pitchFamily="2" charset="2"/>
              <a:buChar char="Ø"/>
            </a:pPr>
            <a:r>
              <a:rPr lang="vi-VN" sz="4200" dirty="0" smtClean="0"/>
              <a:t>Nhiều </a:t>
            </a:r>
            <a:r>
              <a:rPr lang="vi-VN" sz="4200" dirty="0"/>
              <a:t>thể loại không còn tồn tại  như : </a:t>
            </a:r>
            <a:r>
              <a:rPr lang="vi-VN" sz="4200" i="1" dirty="0"/>
              <a:t>chiếu, biểu, cáo,  hịch,văn tế </a:t>
            </a:r>
            <a:r>
              <a:rPr lang="vi-VN" sz="4200" i="1" dirty="0" smtClean="0"/>
              <a:t>…</a:t>
            </a:r>
          </a:p>
          <a:p>
            <a:pPr marL="571500" indent="-571500">
              <a:lnSpc>
                <a:spcPct val="150000"/>
              </a:lnSpc>
              <a:buFont typeface="Wingdings" panose="05000000000000000000" pitchFamily="2" charset="2"/>
              <a:buChar char="Ø"/>
            </a:pPr>
            <a:r>
              <a:rPr lang="vi-VN" sz="4200" dirty="0"/>
              <a:t>Một số thể loại được tiếp tục sử dụng những đã đổi mới:</a:t>
            </a:r>
          </a:p>
          <a:p>
            <a:pPr lvl="1">
              <a:lnSpc>
                <a:spcPct val="150000"/>
              </a:lnSpc>
            </a:pPr>
            <a:r>
              <a:rPr lang="vi-VN" sz="4200" dirty="0"/>
              <a:t>- Tự sự: truyện ngắn, tiểu thuyết, tùy bút,</a:t>
            </a:r>
          </a:p>
          <a:p>
            <a:pPr lvl="1">
              <a:lnSpc>
                <a:spcPct val="150000"/>
              </a:lnSpc>
            </a:pPr>
            <a:r>
              <a:rPr lang="vi-VN" sz="4200" dirty="0"/>
              <a:t>- Trữ tình:  thơ tám tiếng, thơ tự do, thơ văn xuôi</a:t>
            </a:r>
          </a:p>
          <a:p>
            <a:pPr marL="571500" indent="-571500">
              <a:lnSpc>
                <a:spcPct val="150000"/>
              </a:lnSpc>
              <a:buFont typeface="Wingdings" panose="05000000000000000000" pitchFamily="2" charset="2"/>
              <a:buChar char="Ø"/>
            </a:pPr>
            <a:r>
              <a:rPr lang="vi-VN" sz="4200" dirty="0"/>
              <a:t>Một số thể loại mới ra đời: </a:t>
            </a:r>
            <a:r>
              <a:rPr lang="vi-VN" sz="4200" i="1" dirty="0"/>
              <a:t>báo chí (phóng sự), kịch nói, phê bình văn </a:t>
            </a:r>
            <a:r>
              <a:rPr lang="vi-VN" sz="4200" i="1" dirty="0" smtClean="0"/>
              <a:t>học</a:t>
            </a:r>
            <a:endParaRPr lang="vi-VN" sz="4200" i="1" dirty="0"/>
          </a:p>
        </p:txBody>
      </p:sp>
    </p:spTree>
    <p:extLst>
      <p:ext uri="{BB962C8B-B14F-4D97-AF65-F5344CB8AC3E}">
        <p14:creationId xmlns:p14="http://schemas.microsoft.com/office/powerpoint/2010/main" val="25140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down)">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down)">
                                      <p:cBhvr>
                                        <p:cTn id="21" dur="500"/>
                                        <p:tgtEl>
                                          <p:spTgt spid="11">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down)">
                                      <p:cBhvr>
                                        <p:cTn id="24" dur="5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down)">
                                      <p:cBhvr>
                                        <p:cTn id="2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3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35106" y="0"/>
            <a:ext cx="10287000" cy="10287000"/>
          </a:xfrm>
          <a:prstGeom prst="rect">
            <a:avLst/>
          </a:prstGeom>
        </p:spPr>
      </p:pic>
      <p:grpSp>
        <p:nvGrpSpPr>
          <p:cNvPr id="3" name="Group 3"/>
          <p:cNvGrpSpPr/>
          <p:nvPr/>
        </p:nvGrpSpPr>
        <p:grpSpPr>
          <a:xfrm>
            <a:off x="990600" y="647700"/>
            <a:ext cx="16459200" cy="92202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495300"/>
            <a:ext cx="2292702" cy="1894345"/>
          </a:xfrm>
          <a:prstGeom prst="rect">
            <a:avLst/>
          </a:prstGeom>
        </p:spPr>
      </p:pic>
      <p:sp>
        <p:nvSpPr>
          <p:cNvPr id="13" name="TextBox 12"/>
          <p:cNvSpPr txBox="1"/>
          <p:nvPr/>
        </p:nvSpPr>
        <p:spPr>
          <a:xfrm>
            <a:off x="7310862" y="1936165"/>
            <a:ext cx="3818674" cy="954107"/>
          </a:xfrm>
          <a:prstGeom prst="rect">
            <a:avLst/>
          </a:prstGeom>
          <a:noFill/>
        </p:spPr>
        <p:txBody>
          <a:bodyPr wrap="none" rtlCol="0">
            <a:spAutoFit/>
          </a:bodyPr>
          <a:lstStyle/>
          <a:p>
            <a:r>
              <a:rPr lang="vi-VN" sz="5600" b="1" dirty="0" smtClean="0">
                <a:solidFill>
                  <a:srgbClr val="FF0000"/>
                </a:solidFill>
                <a:latin typeface="Arial" panose="020B0604020202020204" pitchFamily="34" charset="0"/>
                <a:cs typeface="Arial" panose="020B0604020202020204" pitchFamily="34" charset="0"/>
              </a:rPr>
              <a:t>KẾT LUẬN</a:t>
            </a:r>
            <a:endParaRPr lang="en-US" sz="5600" b="1" dirty="0">
              <a:solidFill>
                <a:srgbClr val="FF0000"/>
              </a:solidFill>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1904998" y="3390900"/>
            <a:ext cx="14630402" cy="4247317"/>
          </a:xfrm>
          <a:prstGeom prst="rect">
            <a:avLst/>
          </a:prstGeom>
          <a:solidFill>
            <a:schemeClr val="accent5">
              <a:lumMod val="20000"/>
              <a:lumOff val="80000"/>
            </a:schemeClr>
          </a:solidFill>
          <a:ln w="57150">
            <a:solidFill>
              <a:schemeClr val="accent5">
                <a:lumMod val="50000"/>
              </a:schemeClr>
            </a:solid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None/>
            </a:pPr>
            <a:r>
              <a:rPr lang="vi-VN" altLang="en-US" sz="4200" dirty="0" smtClean="0">
                <a:cs typeface="Arial" panose="020B0604020202020204" pitchFamily="34" charset="0"/>
              </a:rPr>
              <a:t>	</a:t>
            </a:r>
            <a:r>
              <a:rPr lang="vi-VN" altLang="en-US" sz="4500" dirty="0">
                <a:cs typeface="Arial" panose="020B0604020202020204" pitchFamily="34" charset="0"/>
              </a:rPr>
              <a:t>Nhìn chung thể loại văn học hiện đại hết sức đa dạng, linh hoạt và luôn biến đổi theo hướng ngày càng tự do, không bị gò bó vào các qui tắc có tính cố định, phát huy sự tìm tòi sáng tạo của chủ thể sáng </a:t>
            </a:r>
            <a:r>
              <a:rPr lang="vi-VN" altLang="en-US" sz="4500" dirty="0" smtClean="0">
                <a:cs typeface="Arial" panose="020B0604020202020204" pitchFamily="34" charset="0"/>
              </a:rPr>
              <a:t>tác.</a:t>
            </a:r>
            <a:endParaRPr lang="vi-VN" altLang="en-US" sz="4500" dirty="0">
              <a:cs typeface="Arial" panose="020B0604020202020204" pitchFamily="34" charset="0"/>
            </a:endParaRPr>
          </a:p>
        </p:txBody>
      </p:sp>
    </p:spTree>
    <p:extLst>
      <p:ext uri="{BB962C8B-B14F-4D97-AF65-F5344CB8AC3E}">
        <p14:creationId xmlns:p14="http://schemas.microsoft.com/office/powerpoint/2010/main" val="127815304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4" name="Group 4"/>
          <p:cNvGrpSpPr>
            <a:grpSpLocks noChangeAspect="1"/>
          </p:cNvGrpSpPr>
          <p:nvPr/>
        </p:nvGrpSpPr>
        <p:grpSpPr>
          <a:xfrm rot="1215927">
            <a:off x="-1421016" y="5948239"/>
            <a:ext cx="5657850" cy="5657850"/>
            <a:chOff x="0" y="0"/>
            <a:chExt cx="6350000" cy="6350000"/>
          </a:xfrm>
        </p:grpSpPr>
        <p:sp>
          <p:nvSpPr>
            <p:cNvPr id="5" name="Freeform 5"/>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AE056"/>
            </a:solidFill>
          </p:spPr>
        </p:sp>
        <p:sp>
          <p:nvSpPr>
            <p:cNvPr id="6" name="Freeform 6"/>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sp>
      </p:grpSp>
      <p:pic>
        <p:nvPicPr>
          <p:cNvPr id="3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47775" y="366363"/>
            <a:ext cx="15735300" cy="10026114"/>
          </a:xfrm>
          <a:prstGeom prst="rect">
            <a:avLst/>
          </a:prstGeom>
        </p:spPr>
      </p:pic>
      <p:pic>
        <p:nvPicPr>
          <p:cNvPr id="3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95410" flipH="1">
            <a:off x="2243272" y="1050348"/>
            <a:ext cx="1552368" cy="2032863"/>
          </a:xfrm>
          <a:prstGeom prst="rect">
            <a:avLst/>
          </a:prstGeom>
        </p:spPr>
      </p:pic>
      <p:sp>
        <p:nvSpPr>
          <p:cNvPr id="32" name="TextBox 6"/>
          <p:cNvSpPr txBox="1"/>
          <p:nvPr/>
        </p:nvSpPr>
        <p:spPr>
          <a:xfrm>
            <a:off x="6781800" y="2066779"/>
            <a:ext cx="5086877" cy="1249060"/>
          </a:xfrm>
          <a:prstGeom prst="rect">
            <a:avLst/>
          </a:prstGeom>
        </p:spPr>
        <p:txBody>
          <a:bodyPr wrap="square" lIns="0" tIns="0" rIns="0" bIns="0" rtlCol="0" anchor="t">
            <a:spAutoFit/>
          </a:bodyPr>
          <a:lstStyle/>
          <a:p>
            <a:pPr marL="0" lvl="0" indent="0" algn="ctr">
              <a:lnSpc>
                <a:spcPts val="10800"/>
              </a:lnSpc>
              <a:spcBef>
                <a:spcPct val="0"/>
              </a:spcBef>
            </a:pPr>
            <a:r>
              <a:rPr lang="vi-VN" sz="6400" b="1" dirty="0" smtClean="0">
                <a:solidFill>
                  <a:srgbClr val="355FB5"/>
                </a:solidFill>
              </a:rPr>
              <a:t>LUYỆN TẬP</a:t>
            </a:r>
            <a:endParaRPr lang="en-US" sz="6400" b="1" u="none" dirty="0">
              <a:solidFill>
                <a:srgbClr val="355FB5"/>
              </a:solidFill>
            </a:endParaRPr>
          </a:p>
        </p:txBody>
      </p:sp>
      <p:sp>
        <p:nvSpPr>
          <p:cNvPr id="33" name="TextBox 32"/>
          <p:cNvSpPr txBox="1"/>
          <p:nvPr/>
        </p:nvSpPr>
        <p:spPr>
          <a:xfrm>
            <a:off x="3234000" y="3643089"/>
            <a:ext cx="12182475" cy="3000821"/>
          </a:xfrm>
          <a:prstGeom prst="rect">
            <a:avLst/>
          </a:prstGeom>
          <a:noFill/>
        </p:spPr>
        <p:txBody>
          <a:bodyPr wrap="square" rtlCol="0">
            <a:spAutoFit/>
          </a:bodyPr>
          <a:lstStyle/>
          <a:p>
            <a:pPr algn="just">
              <a:lnSpc>
                <a:spcPct val="150000"/>
              </a:lnSpc>
            </a:pPr>
            <a:r>
              <a:rPr lang="vi-VN" sz="4200" b="1" i="1" dirty="0" smtClean="0"/>
              <a:t>	Nêu và phân tích một số dẫn chứng cho thấy tinh thần yêu nước là một nội dung nổi bật trong Văn học Việt Nam qua các thời kì.</a:t>
            </a:r>
            <a:endParaRPr lang="en-US" sz="4200" b="1" i="1"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4" name="Group 4"/>
          <p:cNvGrpSpPr>
            <a:grpSpLocks noChangeAspect="1"/>
          </p:cNvGrpSpPr>
          <p:nvPr/>
        </p:nvGrpSpPr>
        <p:grpSpPr>
          <a:xfrm rot="1215927">
            <a:off x="-1421016" y="5948239"/>
            <a:ext cx="5657850" cy="5657850"/>
            <a:chOff x="0" y="0"/>
            <a:chExt cx="6350000" cy="6350000"/>
          </a:xfrm>
        </p:grpSpPr>
        <p:sp>
          <p:nvSpPr>
            <p:cNvPr id="5" name="Freeform 5"/>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AE056"/>
            </a:solidFill>
          </p:spPr>
        </p:sp>
        <p:sp>
          <p:nvSpPr>
            <p:cNvPr id="6" name="Freeform 6"/>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sp>
      </p:grpSp>
      <p:pic>
        <p:nvPicPr>
          <p:cNvPr id="3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47775" y="366363"/>
            <a:ext cx="15735300" cy="10026114"/>
          </a:xfrm>
          <a:prstGeom prst="rect">
            <a:avLst/>
          </a:prstGeom>
        </p:spPr>
      </p:pic>
      <p:pic>
        <p:nvPicPr>
          <p:cNvPr id="3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95410" flipH="1">
            <a:off x="2243272" y="1050348"/>
            <a:ext cx="1552368" cy="2032863"/>
          </a:xfrm>
          <a:prstGeom prst="rect">
            <a:avLst/>
          </a:prstGeom>
        </p:spPr>
      </p:pic>
      <p:sp>
        <p:nvSpPr>
          <p:cNvPr id="32" name="TextBox 6"/>
          <p:cNvSpPr txBox="1"/>
          <p:nvPr/>
        </p:nvSpPr>
        <p:spPr>
          <a:xfrm>
            <a:off x="6781800" y="2066779"/>
            <a:ext cx="5086877" cy="1249060"/>
          </a:xfrm>
          <a:prstGeom prst="rect">
            <a:avLst/>
          </a:prstGeom>
        </p:spPr>
        <p:txBody>
          <a:bodyPr wrap="square" lIns="0" tIns="0" rIns="0" bIns="0" rtlCol="0" anchor="t">
            <a:spAutoFit/>
          </a:bodyPr>
          <a:lstStyle/>
          <a:p>
            <a:pPr marL="0" lvl="0" indent="0" algn="ctr">
              <a:lnSpc>
                <a:spcPts val="10800"/>
              </a:lnSpc>
              <a:spcBef>
                <a:spcPct val="0"/>
              </a:spcBef>
            </a:pPr>
            <a:r>
              <a:rPr lang="vi-VN" sz="6400" b="1" dirty="0" smtClean="0">
                <a:solidFill>
                  <a:srgbClr val="355FB5"/>
                </a:solidFill>
              </a:rPr>
              <a:t>VẬN DỤNG</a:t>
            </a:r>
            <a:endParaRPr lang="en-US" sz="6400" b="1" u="none" dirty="0">
              <a:solidFill>
                <a:srgbClr val="355FB5"/>
              </a:solidFill>
            </a:endParaRPr>
          </a:p>
        </p:txBody>
      </p:sp>
      <p:sp>
        <p:nvSpPr>
          <p:cNvPr id="33" name="TextBox 32"/>
          <p:cNvSpPr txBox="1"/>
          <p:nvPr/>
        </p:nvSpPr>
        <p:spPr>
          <a:xfrm>
            <a:off x="3234000" y="3643089"/>
            <a:ext cx="12182475" cy="3970318"/>
          </a:xfrm>
          <a:prstGeom prst="rect">
            <a:avLst/>
          </a:prstGeom>
          <a:noFill/>
        </p:spPr>
        <p:txBody>
          <a:bodyPr wrap="square" rtlCol="0">
            <a:spAutoFit/>
          </a:bodyPr>
          <a:lstStyle/>
          <a:p>
            <a:pPr algn="just">
              <a:lnSpc>
                <a:spcPct val="150000"/>
              </a:lnSpc>
            </a:pPr>
            <a:r>
              <a:rPr lang="vi-VN" sz="4200" b="1" i="1" dirty="0" smtClean="0"/>
              <a:t>	Hãy tìm các ví dụ trong Truyện Kiều của Nguyễn Du, thơ Hồ Xuân Hương hoặc sáng tác của tác giả hiện đại để thấy ảnh hưởng của văn học dân gian đến văn học viết?</a:t>
            </a:r>
            <a:endParaRPr lang="en-US" sz="4200" b="1" i="1" dirty="0"/>
          </a:p>
        </p:txBody>
      </p:sp>
    </p:spTree>
    <p:extLst>
      <p:ext uri="{BB962C8B-B14F-4D97-AF65-F5344CB8AC3E}">
        <p14:creationId xmlns:p14="http://schemas.microsoft.com/office/powerpoint/2010/main" val="16726053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33600" y="782431"/>
            <a:ext cx="14097000" cy="87221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5530">
            <a:off x="-630079" y="-1526464"/>
            <a:ext cx="3317558"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8954" y="782431"/>
            <a:ext cx="1837908" cy="250831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flipV="1">
            <a:off x="13886639" y="1028700"/>
            <a:ext cx="2046866" cy="1566783"/>
          </a:xfrm>
          <a:prstGeom prst="rect">
            <a:avLst/>
          </a:prstGeom>
        </p:spPr>
      </p:pic>
      <p:sp>
        <p:nvSpPr>
          <p:cNvPr id="7" name="TextBox 7"/>
          <p:cNvSpPr txBox="1"/>
          <p:nvPr/>
        </p:nvSpPr>
        <p:spPr>
          <a:xfrm>
            <a:off x="4830403" y="3071696"/>
            <a:ext cx="8627193" cy="628377"/>
          </a:xfrm>
          <a:prstGeom prst="rect">
            <a:avLst/>
          </a:prstGeom>
        </p:spPr>
        <p:txBody>
          <a:bodyPr wrap="square" lIns="0" tIns="0" rIns="0" bIns="0" rtlCol="0" anchor="t">
            <a:spAutoFit/>
          </a:bodyPr>
          <a:lstStyle/>
          <a:p>
            <a:pPr algn="ctr">
              <a:lnSpc>
                <a:spcPts val="4866"/>
              </a:lnSpc>
              <a:spcBef>
                <a:spcPct val="0"/>
              </a:spcBef>
            </a:pPr>
            <a:r>
              <a:rPr lang="vi-VN" sz="6400" b="1" dirty="0" smtClean="0">
                <a:solidFill>
                  <a:srgbClr val="5186CD"/>
                </a:solidFill>
              </a:rPr>
              <a:t>HƯỚNG DẪN VỀ NHÀ</a:t>
            </a:r>
            <a:endParaRPr lang="en-US" sz="6400" b="1" dirty="0">
              <a:solidFill>
                <a:srgbClr val="5186CD"/>
              </a:solidFill>
            </a:endParaRPr>
          </a:p>
        </p:txBody>
      </p:sp>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42419" flipH="1">
            <a:off x="1524334" y="8072165"/>
            <a:ext cx="1552368" cy="2032863"/>
          </a:xfrm>
          <a:prstGeom prst="rect">
            <a:avLst/>
          </a:prstGeom>
        </p:spPr>
      </p:pic>
      <p:sp>
        <p:nvSpPr>
          <p:cNvPr id="10" name="Rectangle 9"/>
          <p:cNvSpPr/>
          <p:nvPr/>
        </p:nvSpPr>
        <p:spPr>
          <a:xfrm>
            <a:off x="2362200" y="3524277"/>
            <a:ext cx="13639800" cy="4077526"/>
          </a:xfrm>
          <a:prstGeom prst="rect">
            <a:avLst/>
          </a:prstGeom>
        </p:spPr>
        <p:txBody>
          <a:bodyPr wrap="square">
            <a:spAutoFit/>
          </a:bodyPr>
          <a:lstStyle/>
          <a:p>
            <a:pPr marL="571500" indent="-571500" algn="just">
              <a:lnSpc>
                <a:spcPct val="200000"/>
              </a:lnSpc>
              <a:spcBef>
                <a:spcPts val="600"/>
              </a:spcBef>
              <a:spcAft>
                <a:spcPts val="600"/>
              </a:spcAft>
              <a:buFont typeface="Wingdings" panose="05000000000000000000" pitchFamily="2" charset="2"/>
              <a:buChar char="v"/>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 typeface="Wingdings" panose="05000000000000000000" pitchFamily="2" charset="2"/>
              <a:buChar char="v"/>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và tìm tòi mở rộng</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 typeface="Wingdings" panose="05000000000000000000" pitchFamily="2" charset="2"/>
              <a:buChar char="v"/>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mới</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1910" b="1286"/>
          <a:stretch>
            <a:fillRect/>
          </a:stretch>
        </p:blipFill>
        <p:spPr>
          <a:xfrm>
            <a:off x="4205903" y="-390186"/>
            <a:ext cx="9876193" cy="11067372"/>
          </a:xfrm>
          <a:prstGeom prst="rect">
            <a:avLst/>
          </a:prstGeom>
        </p:spPr>
      </p:pic>
      <p:grpSp>
        <p:nvGrpSpPr>
          <p:cNvPr id="3" name="Group 3"/>
          <p:cNvGrpSpPr/>
          <p:nvPr/>
        </p:nvGrpSpPr>
        <p:grpSpPr>
          <a:xfrm>
            <a:off x="1865702" y="2360666"/>
            <a:ext cx="14593498" cy="5138522"/>
            <a:chOff x="0" y="0"/>
            <a:chExt cx="4392403" cy="2074740"/>
          </a:xfrm>
        </p:grpSpPr>
        <p:sp>
          <p:nvSpPr>
            <p:cNvPr id="4" name="Freeform 4"/>
            <p:cNvSpPr/>
            <p:nvPr/>
          </p:nvSpPr>
          <p:spPr>
            <a:xfrm>
              <a:off x="0" y="0"/>
              <a:ext cx="4392403" cy="2074740"/>
            </a:xfrm>
            <a:custGeom>
              <a:avLst/>
              <a:gdLst/>
              <a:ahLst/>
              <a:cxnLst/>
              <a:rect l="l" t="t" r="r" b="b"/>
              <a:pathLst>
                <a:path w="4392403" h="2074740">
                  <a:moveTo>
                    <a:pt x="4267943" y="2074740"/>
                  </a:moveTo>
                  <a:lnTo>
                    <a:pt x="124460" y="2074740"/>
                  </a:lnTo>
                  <a:cubicBezTo>
                    <a:pt x="55880" y="2074740"/>
                    <a:pt x="0" y="2018860"/>
                    <a:pt x="0" y="1950280"/>
                  </a:cubicBezTo>
                  <a:lnTo>
                    <a:pt x="0" y="124460"/>
                  </a:lnTo>
                  <a:cubicBezTo>
                    <a:pt x="0" y="55880"/>
                    <a:pt x="55880" y="0"/>
                    <a:pt x="124460" y="0"/>
                  </a:cubicBezTo>
                  <a:lnTo>
                    <a:pt x="4267943" y="0"/>
                  </a:lnTo>
                  <a:cubicBezTo>
                    <a:pt x="4336523" y="0"/>
                    <a:pt x="4392403" y="55880"/>
                    <a:pt x="4392403" y="124460"/>
                  </a:cubicBezTo>
                  <a:lnTo>
                    <a:pt x="4392403" y="1950281"/>
                  </a:lnTo>
                  <a:cubicBezTo>
                    <a:pt x="4392403" y="2018860"/>
                    <a:pt x="4336523" y="2074740"/>
                    <a:pt x="4267943" y="2074740"/>
                  </a:cubicBezTo>
                  <a:close/>
                </a:path>
              </a:pathLst>
            </a:custGeom>
            <a:solidFill>
              <a:srgbClr val="FFFFFF"/>
            </a:solidFill>
          </p:spPr>
        </p:sp>
      </p:grpSp>
      <p:sp>
        <p:nvSpPr>
          <p:cNvPr id="5" name="TextBox 5"/>
          <p:cNvSpPr txBox="1"/>
          <p:nvPr/>
        </p:nvSpPr>
        <p:spPr>
          <a:xfrm>
            <a:off x="2554298" y="3082243"/>
            <a:ext cx="13523902" cy="3118674"/>
          </a:xfrm>
          <a:prstGeom prst="rect">
            <a:avLst/>
          </a:prstGeom>
        </p:spPr>
        <p:txBody>
          <a:bodyPr wrap="square" lIns="0" tIns="0" rIns="0" bIns="0" rtlCol="0" anchor="t">
            <a:spAutoFit/>
          </a:bodyPr>
          <a:lstStyle/>
          <a:p>
            <a:pPr marL="0" lvl="0" indent="0" algn="ctr">
              <a:lnSpc>
                <a:spcPct val="150000"/>
              </a:lnSpc>
            </a:pPr>
            <a:r>
              <a:rPr lang="vi-VN" sz="7200" b="1" u="none" dirty="0" smtClean="0">
                <a:solidFill>
                  <a:srgbClr val="355FB5"/>
                </a:solidFill>
                <a:latin typeface="Arial" panose="020B0604020202020204" pitchFamily="34" charset="0"/>
                <a:cs typeface="Arial" panose="020B0604020202020204" pitchFamily="34" charset="0"/>
              </a:rPr>
              <a:t>CẢM ƠN CÁC EM ĐÃ</a:t>
            </a:r>
          </a:p>
          <a:p>
            <a:pPr marL="0" lvl="0" indent="0" algn="ctr">
              <a:lnSpc>
                <a:spcPct val="150000"/>
              </a:lnSpc>
            </a:pPr>
            <a:r>
              <a:rPr lang="vi-VN" sz="7200" b="1" u="none" dirty="0" smtClean="0">
                <a:solidFill>
                  <a:srgbClr val="355FB5"/>
                </a:solidFill>
                <a:latin typeface="Arial" panose="020B0604020202020204" pitchFamily="34" charset="0"/>
                <a:cs typeface="Arial" panose="020B0604020202020204" pitchFamily="34" charset="0"/>
              </a:rPr>
              <a:t> LẮNG NGHE BÀI GIẢNG!</a:t>
            </a:r>
            <a:endParaRPr lang="en-US" sz="7200" b="1" u="none" dirty="0">
              <a:solidFill>
                <a:srgbClr val="355FB5"/>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9467">
            <a:off x="1601565" y="2011994"/>
            <a:ext cx="2868474" cy="75101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3200407" y="6355420"/>
            <a:ext cx="1763377" cy="191932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04910" flipH="1">
            <a:off x="15978110" y="8015837"/>
            <a:ext cx="2004416" cy="262483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2693" y="912320"/>
            <a:ext cx="2308395" cy="3150415"/>
          </a:xfrm>
          <a:prstGeom prst="rect">
            <a:avLst/>
          </a:prstGeom>
        </p:spPr>
      </p:pic>
    </p:spTree>
    <p:extLst>
      <p:ext uri="{BB962C8B-B14F-4D97-AF65-F5344CB8AC3E}">
        <p14:creationId xmlns:p14="http://schemas.microsoft.com/office/powerpoint/2010/main" val="140037355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9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56752" y="-6547"/>
            <a:ext cx="8831248" cy="8831248"/>
          </a:xfrm>
          <a:prstGeom prst="rect">
            <a:avLst/>
          </a:prstGeom>
        </p:spPr>
      </p:pic>
      <p:pic>
        <p:nvPicPr>
          <p:cNvPr id="3" name="Picture 3"/>
          <p:cNvPicPr>
            <a:picLocks noChangeAspect="1"/>
          </p:cNvPicPr>
          <p:nvPr/>
        </p:nvPicPr>
        <p:blipFill>
          <a:blip r:embed="rId4">
            <a:alphaModFix amt="41000"/>
          </a:blip>
          <a:srcRect/>
          <a:stretch>
            <a:fillRect/>
          </a:stretch>
        </p:blipFill>
        <p:spPr>
          <a:xfrm>
            <a:off x="2261911" y="5622475"/>
            <a:ext cx="13764177" cy="271842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607812">
            <a:off x="-1043249" y="7887093"/>
            <a:ext cx="5316532" cy="352220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700000">
            <a:off x="2076747" y="8336224"/>
            <a:ext cx="2777490" cy="4114800"/>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14778488" y="-1844461"/>
            <a:ext cx="6151280" cy="5746321"/>
          </a:xfrm>
          <a:prstGeom prst="rect">
            <a:avLst/>
          </a:prstGeom>
        </p:spPr>
      </p:pic>
      <p:grpSp>
        <p:nvGrpSpPr>
          <p:cNvPr id="7" name="Group 7"/>
          <p:cNvGrpSpPr/>
          <p:nvPr/>
        </p:nvGrpSpPr>
        <p:grpSpPr>
          <a:xfrm>
            <a:off x="1784809" y="2812861"/>
            <a:ext cx="14718380" cy="4661279"/>
            <a:chOff x="0" y="0"/>
            <a:chExt cx="4656030" cy="1576778"/>
          </a:xfrm>
        </p:grpSpPr>
        <p:sp>
          <p:nvSpPr>
            <p:cNvPr id="8" name="Freeform 8"/>
            <p:cNvSpPr/>
            <p:nvPr/>
          </p:nvSpPr>
          <p:spPr>
            <a:xfrm>
              <a:off x="0" y="0"/>
              <a:ext cx="4656031" cy="1576778"/>
            </a:xfrm>
            <a:custGeom>
              <a:avLst/>
              <a:gdLst/>
              <a:ahLst/>
              <a:cxnLst/>
              <a:rect l="l" t="t" r="r" b="b"/>
              <a:pathLst>
                <a:path w="4656031" h="1576778">
                  <a:moveTo>
                    <a:pt x="4531570" y="1576778"/>
                  </a:moveTo>
                  <a:lnTo>
                    <a:pt x="124460" y="1576778"/>
                  </a:lnTo>
                  <a:cubicBezTo>
                    <a:pt x="55880" y="1576778"/>
                    <a:pt x="0" y="1520898"/>
                    <a:pt x="0" y="1452318"/>
                  </a:cubicBezTo>
                  <a:lnTo>
                    <a:pt x="0" y="124460"/>
                  </a:lnTo>
                  <a:cubicBezTo>
                    <a:pt x="0" y="55880"/>
                    <a:pt x="55880" y="0"/>
                    <a:pt x="124460" y="0"/>
                  </a:cubicBezTo>
                  <a:lnTo>
                    <a:pt x="4531570" y="0"/>
                  </a:lnTo>
                  <a:cubicBezTo>
                    <a:pt x="4600150" y="0"/>
                    <a:pt x="4656031" y="55880"/>
                    <a:pt x="4656031" y="124460"/>
                  </a:cubicBezTo>
                  <a:lnTo>
                    <a:pt x="4656031" y="1452318"/>
                  </a:lnTo>
                  <a:cubicBezTo>
                    <a:pt x="4656031" y="1520898"/>
                    <a:pt x="4600150" y="1576778"/>
                    <a:pt x="4531570" y="1576778"/>
                  </a:cubicBezTo>
                  <a:close/>
                </a:path>
              </a:pathLst>
            </a:custGeom>
            <a:solidFill>
              <a:srgbClr val="FFFFFF"/>
            </a:solidFill>
          </p:spPr>
        </p:sp>
      </p:gr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613699" y="6302407"/>
            <a:ext cx="1954647" cy="2277661"/>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779535" y="7752318"/>
            <a:ext cx="1249326" cy="2144766"/>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270494">
            <a:off x="892776" y="1567044"/>
            <a:ext cx="3139067" cy="2491634"/>
          </a:xfrm>
          <a:prstGeom prst="rect">
            <a:avLst/>
          </a:prstGeom>
        </p:spPr>
      </p:pic>
      <p:sp>
        <p:nvSpPr>
          <p:cNvPr id="12" name="TextBox 12"/>
          <p:cNvSpPr txBox="1"/>
          <p:nvPr/>
        </p:nvSpPr>
        <p:spPr>
          <a:xfrm>
            <a:off x="1784808" y="5430755"/>
            <a:ext cx="14718381" cy="1121269"/>
          </a:xfrm>
          <a:prstGeom prst="rect">
            <a:avLst/>
          </a:prstGeom>
        </p:spPr>
        <p:txBody>
          <a:bodyPr lIns="0" tIns="0" rIns="0" bIns="0" rtlCol="0" anchor="t">
            <a:spAutoFit/>
          </a:bodyPr>
          <a:lstStyle/>
          <a:p>
            <a:pPr algn="ctr">
              <a:lnSpc>
                <a:spcPts val="7915"/>
              </a:lnSpc>
              <a:spcBef>
                <a:spcPct val="0"/>
              </a:spcBef>
            </a:pPr>
            <a:r>
              <a:rPr lang="vi-VN" sz="11000" b="1" dirty="0" smtClean="0">
                <a:solidFill>
                  <a:srgbClr val="355FB5"/>
                </a:solidFill>
              </a:rPr>
              <a:t>TỔNG KẾT VĂN HỌC</a:t>
            </a:r>
            <a:endParaRPr lang="en-US" sz="11000" b="1" dirty="0">
              <a:solidFill>
                <a:srgbClr val="355FB5"/>
              </a:solidFill>
            </a:endParaRPr>
          </a:p>
        </p:txBody>
      </p:sp>
      <p:sp>
        <p:nvSpPr>
          <p:cNvPr id="13" name="TextBox 13"/>
          <p:cNvSpPr txBox="1"/>
          <p:nvPr/>
        </p:nvSpPr>
        <p:spPr>
          <a:xfrm>
            <a:off x="5715000" y="3817311"/>
            <a:ext cx="7131039" cy="602024"/>
          </a:xfrm>
          <a:prstGeom prst="rect">
            <a:avLst/>
          </a:prstGeom>
        </p:spPr>
        <p:txBody>
          <a:bodyPr lIns="0" tIns="0" rIns="0" bIns="0" rtlCol="0" anchor="t">
            <a:spAutoFit/>
          </a:bodyPr>
          <a:lstStyle/>
          <a:p>
            <a:pPr algn="ctr">
              <a:lnSpc>
                <a:spcPts val="3847"/>
              </a:lnSpc>
              <a:spcBef>
                <a:spcPct val="0"/>
              </a:spcBef>
            </a:pPr>
            <a:r>
              <a:rPr lang="vi-VN" sz="7200" spc="137" dirty="0" smtClean="0">
                <a:solidFill>
                  <a:srgbClr val="000000"/>
                </a:solidFill>
              </a:rPr>
              <a:t>Tiết...</a:t>
            </a:r>
            <a:endParaRPr lang="en-US" sz="7200" spc="137" dirty="0">
              <a:solidFill>
                <a:srgbClr val="000000"/>
              </a:solidFill>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3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2626"/>
          <a:stretch>
            <a:fillRect/>
          </a:stretch>
        </p:blipFill>
        <p:spPr>
          <a:xfrm>
            <a:off x="0" y="-145251"/>
            <a:ext cx="10287000" cy="795941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35651"/>
          <a:stretch>
            <a:fillRect/>
          </a:stretch>
        </p:blipFill>
        <p:spPr>
          <a:xfrm>
            <a:off x="1122951" y="279702"/>
            <a:ext cx="15641513" cy="9283398"/>
          </a:xfrm>
          <a:prstGeom prst="rect">
            <a:avLst/>
          </a:prstGeom>
        </p:spPr>
      </p:pic>
      <p:grpSp>
        <p:nvGrpSpPr>
          <p:cNvPr id="6" name="Group 6"/>
          <p:cNvGrpSpPr/>
          <p:nvPr/>
        </p:nvGrpSpPr>
        <p:grpSpPr>
          <a:xfrm>
            <a:off x="788536" y="-106796"/>
            <a:ext cx="10380580" cy="1690363"/>
            <a:chOff x="0" y="0"/>
            <a:chExt cx="5511907" cy="897553"/>
          </a:xfrm>
        </p:grpSpPr>
        <p:sp>
          <p:nvSpPr>
            <p:cNvPr id="7" name="Freeform 7"/>
            <p:cNvSpPr/>
            <p:nvPr/>
          </p:nvSpPr>
          <p:spPr>
            <a:xfrm>
              <a:off x="0" y="0"/>
              <a:ext cx="5511907" cy="897553"/>
            </a:xfrm>
            <a:custGeom>
              <a:avLst/>
              <a:gdLst/>
              <a:ahLst/>
              <a:cxnLst/>
              <a:rect l="l" t="t" r="r" b="b"/>
              <a:pathLst>
                <a:path w="5511907" h="897553">
                  <a:moveTo>
                    <a:pt x="0" y="0"/>
                  </a:moveTo>
                  <a:lnTo>
                    <a:pt x="5511907" y="0"/>
                  </a:lnTo>
                  <a:lnTo>
                    <a:pt x="5511907" y="897553"/>
                  </a:lnTo>
                  <a:lnTo>
                    <a:pt x="0" y="897553"/>
                  </a:lnTo>
                  <a:close/>
                </a:path>
              </a:pathLst>
            </a:custGeom>
            <a:solidFill>
              <a:srgbClr val="CD3047"/>
            </a:solidFill>
          </p:spPr>
        </p:sp>
      </p:grpSp>
      <p:sp>
        <p:nvSpPr>
          <p:cNvPr id="8" name="TextBox 8"/>
          <p:cNvSpPr txBox="1"/>
          <p:nvPr/>
        </p:nvSpPr>
        <p:spPr>
          <a:xfrm>
            <a:off x="1741036" y="215280"/>
            <a:ext cx="8158142" cy="984885"/>
          </a:xfrm>
          <a:prstGeom prst="rect">
            <a:avLst/>
          </a:prstGeom>
        </p:spPr>
        <p:txBody>
          <a:bodyPr wrap="square" lIns="0" tIns="0" rIns="0" bIns="0" rtlCol="0" anchor="t">
            <a:spAutoFit/>
          </a:bodyPr>
          <a:lstStyle/>
          <a:p>
            <a:pPr algn="ctr"/>
            <a:r>
              <a:rPr lang="vi-VN" sz="6400" b="1" dirty="0" smtClean="0">
                <a:solidFill>
                  <a:srgbClr val="FFFFFF"/>
                </a:solidFill>
              </a:rPr>
              <a:t>NỘI DUNG BÀI HỌC</a:t>
            </a:r>
            <a:endParaRPr lang="en-US" sz="6400" b="1" dirty="0">
              <a:solidFill>
                <a:srgbClr val="FFFFFF"/>
              </a:solidFill>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67436">
            <a:off x="15450227" y="1504541"/>
            <a:ext cx="1956379" cy="2892982"/>
          </a:xfrm>
          <a:prstGeom prst="rect">
            <a:avLst/>
          </a:prstGeom>
        </p:spPr>
      </p:pic>
      <p:sp>
        <p:nvSpPr>
          <p:cNvPr id="11" name="TextBox 11"/>
          <p:cNvSpPr txBox="1"/>
          <p:nvPr/>
        </p:nvSpPr>
        <p:spPr>
          <a:xfrm>
            <a:off x="2071902" y="2205505"/>
            <a:ext cx="13168098" cy="7284045"/>
          </a:xfrm>
          <a:prstGeom prst="rect">
            <a:avLst/>
          </a:prstGeom>
        </p:spPr>
        <p:txBody>
          <a:bodyPr wrap="square" lIns="0" tIns="0" rIns="0" bIns="0" rtlCol="0" anchor="t">
            <a:spAutoFit/>
          </a:bodyPr>
          <a:lstStyle/>
          <a:p>
            <a:pPr marL="421057" lvl="1">
              <a:lnSpc>
                <a:spcPts val="7059"/>
              </a:lnSpc>
            </a:pPr>
            <a:r>
              <a:rPr lang="vi-VN" sz="3900" b="1" dirty="0" smtClean="0">
                <a:solidFill>
                  <a:srgbClr val="59543E"/>
                </a:solidFill>
                <a:latin typeface="Arial" panose="020B0604020202020204" pitchFamily="34" charset="0"/>
                <a:cs typeface="Arial" panose="020B0604020202020204" pitchFamily="34" charset="0"/>
              </a:rPr>
              <a:t>A. NHÌN CHUNG VỀ NỀN VĂN HỌC VIỆT NAM</a:t>
            </a:r>
          </a:p>
          <a:p>
            <a:pPr marL="1735507" lvl="2" indent="-857250">
              <a:lnSpc>
                <a:spcPts val="7059"/>
              </a:lnSpc>
              <a:buAutoNum type="romanUcPeriod"/>
            </a:pPr>
            <a:r>
              <a:rPr lang="en-US" sz="3900" dirty="0" smtClean="0">
                <a:solidFill>
                  <a:srgbClr val="59543E"/>
                </a:solidFill>
                <a:latin typeface="Arial" panose="020B0604020202020204" pitchFamily="34" charset="0"/>
                <a:cs typeface="Arial" panose="020B0604020202020204" pitchFamily="34" charset="0"/>
              </a:rPr>
              <a:t>Các bộ </a:t>
            </a:r>
            <a:r>
              <a:rPr lang="en-US" sz="3900" dirty="0" err="1" smtClean="0">
                <a:solidFill>
                  <a:srgbClr val="59543E"/>
                </a:solidFill>
                <a:latin typeface="Arial" panose="020B0604020202020204" pitchFamily="34" charset="0"/>
                <a:cs typeface="Arial" panose="020B0604020202020204" pitchFamily="34" charset="0"/>
              </a:rPr>
              <a:t>phận</a:t>
            </a:r>
            <a:r>
              <a:rPr lang="en-US" sz="3900" dirty="0" smtClean="0">
                <a:solidFill>
                  <a:srgbClr val="59543E"/>
                </a:solidFill>
                <a:latin typeface="Arial" panose="020B0604020202020204" pitchFamily="34" charset="0"/>
                <a:cs typeface="Arial" panose="020B0604020202020204" pitchFamily="34" charset="0"/>
              </a:rPr>
              <a:t> hợp thành của </a:t>
            </a:r>
            <a:r>
              <a:rPr lang="en-US" sz="3900" dirty="0" err="1" smtClean="0">
                <a:solidFill>
                  <a:srgbClr val="59543E"/>
                </a:solidFill>
                <a:latin typeface="Arial" panose="020B0604020202020204" pitchFamily="34" charset="0"/>
                <a:cs typeface="Arial" panose="020B0604020202020204" pitchFamily="34" charset="0"/>
              </a:rPr>
              <a:t>nền</a:t>
            </a:r>
            <a:r>
              <a:rPr lang="en-US" sz="3900" dirty="0" smtClean="0">
                <a:solidFill>
                  <a:srgbClr val="59543E"/>
                </a:solidFill>
                <a:latin typeface="Arial" panose="020B0604020202020204" pitchFamily="34" charset="0"/>
                <a:cs typeface="Arial" panose="020B0604020202020204" pitchFamily="34" charset="0"/>
              </a:rPr>
              <a:t> văn học </a:t>
            </a:r>
            <a:r>
              <a:rPr lang="en-US" sz="3900" dirty="0" err="1" smtClean="0">
                <a:solidFill>
                  <a:srgbClr val="59543E"/>
                </a:solidFill>
                <a:latin typeface="Arial" panose="020B0604020202020204" pitchFamily="34" charset="0"/>
                <a:cs typeface="Arial" panose="020B0604020202020204" pitchFamily="34" charset="0"/>
              </a:rPr>
              <a:t>việt</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nam</a:t>
            </a:r>
            <a:endParaRPr lang="en-US" sz="3900" dirty="0" smtClean="0">
              <a:solidFill>
                <a:srgbClr val="59543E"/>
              </a:solidFill>
              <a:latin typeface="Arial" panose="020B0604020202020204" pitchFamily="34" charset="0"/>
              <a:cs typeface="Arial" panose="020B0604020202020204" pitchFamily="34" charset="0"/>
            </a:endParaRPr>
          </a:p>
          <a:p>
            <a:pPr marL="1735507" lvl="2" indent="-857250">
              <a:lnSpc>
                <a:spcPts val="7059"/>
              </a:lnSpc>
              <a:buAutoNum type="romanUcPeriod"/>
            </a:pPr>
            <a:r>
              <a:rPr lang="en-US" sz="3900" dirty="0" err="1" smtClean="0">
                <a:solidFill>
                  <a:srgbClr val="59543E"/>
                </a:solidFill>
                <a:latin typeface="Arial" panose="020B0604020202020204" pitchFamily="34" charset="0"/>
                <a:cs typeface="Arial" panose="020B0604020202020204" pitchFamily="34" charset="0"/>
              </a:rPr>
              <a:t>Tiến</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trình</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lịch</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sử</a:t>
            </a:r>
            <a:r>
              <a:rPr lang="en-US" sz="3900" dirty="0" smtClean="0">
                <a:solidFill>
                  <a:srgbClr val="59543E"/>
                </a:solidFill>
                <a:latin typeface="Arial" panose="020B0604020202020204" pitchFamily="34" charset="0"/>
                <a:cs typeface="Arial" panose="020B0604020202020204" pitchFamily="34" charset="0"/>
              </a:rPr>
              <a:t> văn học </a:t>
            </a:r>
            <a:r>
              <a:rPr lang="en-US" sz="3900" dirty="0" err="1" smtClean="0">
                <a:solidFill>
                  <a:srgbClr val="59543E"/>
                </a:solidFill>
                <a:latin typeface="Arial" panose="020B0604020202020204" pitchFamily="34" charset="0"/>
                <a:cs typeface="Arial" panose="020B0604020202020204" pitchFamily="34" charset="0"/>
              </a:rPr>
              <a:t>việt</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nam</a:t>
            </a:r>
            <a:endParaRPr lang="en-US" sz="3900" dirty="0" smtClean="0">
              <a:solidFill>
                <a:srgbClr val="59543E"/>
              </a:solidFill>
              <a:latin typeface="Arial" panose="020B0604020202020204" pitchFamily="34" charset="0"/>
              <a:cs typeface="Arial" panose="020B0604020202020204" pitchFamily="34" charset="0"/>
            </a:endParaRPr>
          </a:p>
          <a:p>
            <a:pPr marL="1735507" lvl="2" indent="-857250">
              <a:lnSpc>
                <a:spcPts val="7059"/>
              </a:lnSpc>
              <a:buAutoNum type="romanUcPeriod"/>
            </a:pPr>
            <a:r>
              <a:rPr lang="en-US" sz="3900" dirty="0" err="1" smtClean="0">
                <a:solidFill>
                  <a:srgbClr val="59543E"/>
                </a:solidFill>
                <a:latin typeface="Arial" panose="020B0604020202020204" pitchFamily="34" charset="0"/>
                <a:cs typeface="Arial" panose="020B0604020202020204" pitchFamily="34" charset="0"/>
              </a:rPr>
              <a:t>Nét</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đặc</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sắc</a:t>
            </a:r>
            <a:r>
              <a:rPr lang="en-US" sz="3900" dirty="0" smtClean="0">
                <a:solidFill>
                  <a:srgbClr val="59543E"/>
                </a:solidFill>
                <a:latin typeface="Arial" panose="020B0604020202020204" pitchFamily="34" charset="0"/>
                <a:cs typeface="Arial" panose="020B0604020202020204" pitchFamily="34" charset="0"/>
              </a:rPr>
              <a:t> nổi bật của </a:t>
            </a:r>
            <a:r>
              <a:rPr lang="en-US" sz="3900" dirty="0" err="1" smtClean="0">
                <a:solidFill>
                  <a:srgbClr val="59543E"/>
                </a:solidFill>
                <a:latin typeface="Arial" panose="020B0604020202020204" pitchFamily="34" charset="0"/>
                <a:cs typeface="Arial" panose="020B0604020202020204" pitchFamily="34" charset="0"/>
              </a:rPr>
              <a:t>nền</a:t>
            </a:r>
            <a:r>
              <a:rPr lang="en-US" sz="3900" dirty="0" smtClean="0">
                <a:solidFill>
                  <a:srgbClr val="59543E"/>
                </a:solidFill>
                <a:latin typeface="Arial" panose="020B0604020202020204" pitchFamily="34" charset="0"/>
                <a:cs typeface="Arial" panose="020B0604020202020204" pitchFamily="34" charset="0"/>
              </a:rPr>
              <a:t> văn học </a:t>
            </a:r>
            <a:r>
              <a:rPr lang="en-US" sz="3900" dirty="0" err="1" smtClean="0">
                <a:solidFill>
                  <a:srgbClr val="59543E"/>
                </a:solidFill>
                <a:latin typeface="Arial" panose="020B0604020202020204" pitchFamily="34" charset="0"/>
                <a:cs typeface="Arial" panose="020B0604020202020204" pitchFamily="34" charset="0"/>
              </a:rPr>
              <a:t>việt</a:t>
            </a:r>
            <a:r>
              <a:rPr lang="en-US" sz="3900" dirty="0" smtClean="0">
                <a:solidFill>
                  <a:srgbClr val="59543E"/>
                </a:solidFill>
                <a:latin typeface="Arial" panose="020B0604020202020204" pitchFamily="34" charset="0"/>
                <a:cs typeface="Arial" panose="020B0604020202020204" pitchFamily="34" charset="0"/>
              </a:rPr>
              <a:t> </a:t>
            </a:r>
            <a:r>
              <a:rPr lang="en-US" sz="3900" dirty="0" err="1" smtClean="0">
                <a:solidFill>
                  <a:srgbClr val="59543E"/>
                </a:solidFill>
                <a:latin typeface="Arial" panose="020B0604020202020204" pitchFamily="34" charset="0"/>
                <a:cs typeface="Arial" panose="020B0604020202020204" pitchFamily="34" charset="0"/>
              </a:rPr>
              <a:t>nam</a:t>
            </a:r>
            <a:endParaRPr lang="en-US" sz="3900" dirty="0" smtClean="0">
              <a:solidFill>
                <a:srgbClr val="59543E"/>
              </a:solidFill>
              <a:latin typeface="Arial" panose="020B0604020202020204" pitchFamily="34" charset="0"/>
              <a:cs typeface="Arial" panose="020B0604020202020204" pitchFamily="34" charset="0"/>
            </a:endParaRPr>
          </a:p>
          <a:p>
            <a:pPr marL="421057" lvl="1">
              <a:lnSpc>
                <a:spcPts val="7059"/>
              </a:lnSpc>
            </a:pPr>
            <a:r>
              <a:rPr lang="vi-VN" sz="3900" b="1" dirty="0" smtClean="0">
                <a:solidFill>
                  <a:srgbClr val="59543E"/>
                </a:solidFill>
                <a:latin typeface="Arial" panose="020B0604020202020204" pitchFamily="34" charset="0"/>
                <a:cs typeface="Arial" panose="020B0604020202020204" pitchFamily="34" charset="0"/>
              </a:rPr>
              <a:t>B. </a:t>
            </a:r>
            <a:r>
              <a:rPr lang="en-US" sz="3900" b="1" dirty="0" smtClean="0">
                <a:solidFill>
                  <a:srgbClr val="59543E"/>
                </a:solidFill>
                <a:latin typeface="Arial" panose="020B0604020202020204" pitchFamily="34" charset="0"/>
                <a:cs typeface="Arial" panose="020B0604020202020204" pitchFamily="34" charset="0"/>
              </a:rPr>
              <a:t>SƠ LƯỢC MỘT SỐ THỂ LOẠI VĂN HỌC</a:t>
            </a:r>
            <a:endParaRPr lang="vi-VN" sz="3900" b="1" dirty="0" smtClean="0">
              <a:solidFill>
                <a:srgbClr val="59543E"/>
              </a:solidFill>
              <a:latin typeface="Arial" panose="020B0604020202020204" pitchFamily="34" charset="0"/>
              <a:cs typeface="Arial" panose="020B0604020202020204" pitchFamily="34" charset="0"/>
            </a:endParaRPr>
          </a:p>
          <a:p>
            <a:pPr marL="421057" lvl="1">
              <a:lnSpc>
                <a:spcPts val="7059"/>
              </a:lnSpc>
            </a:pPr>
            <a:r>
              <a:rPr lang="vi-VN" sz="3900" b="1" dirty="0">
                <a:solidFill>
                  <a:srgbClr val="59543E"/>
                </a:solidFill>
                <a:latin typeface="Arial" panose="020B0604020202020204" pitchFamily="34" charset="0"/>
                <a:cs typeface="Arial" panose="020B0604020202020204" pitchFamily="34" charset="0"/>
              </a:rPr>
              <a:t>	</a:t>
            </a:r>
            <a:r>
              <a:rPr lang="vi-VN" sz="3900" dirty="0" smtClean="0">
                <a:solidFill>
                  <a:srgbClr val="59543E"/>
                </a:solidFill>
                <a:latin typeface="Arial" panose="020B0604020202020204" pitchFamily="34" charset="0"/>
                <a:cs typeface="Arial" panose="020B0604020202020204" pitchFamily="34" charset="0"/>
              </a:rPr>
              <a:t>I. Một số thể loại văn học dân gian</a:t>
            </a:r>
          </a:p>
          <a:p>
            <a:pPr marL="421057" lvl="1">
              <a:lnSpc>
                <a:spcPts val="7059"/>
              </a:lnSpc>
            </a:pPr>
            <a:r>
              <a:rPr lang="vi-VN" sz="3900" dirty="0">
                <a:solidFill>
                  <a:srgbClr val="59543E"/>
                </a:solidFill>
                <a:latin typeface="Arial" panose="020B0604020202020204" pitchFamily="34" charset="0"/>
                <a:cs typeface="Arial" panose="020B0604020202020204" pitchFamily="34" charset="0"/>
              </a:rPr>
              <a:t>	</a:t>
            </a:r>
            <a:r>
              <a:rPr lang="vi-VN" sz="3900" dirty="0" smtClean="0">
                <a:solidFill>
                  <a:srgbClr val="59543E"/>
                </a:solidFill>
                <a:latin typeface="Arial" panose="020B0604020202020204" pitchFamily="34" charset="0"/>
                <a:cs typeface="Arial" panose="020B0604020202020204" pitchFamily="34" charset="0"/>
              </a:rPr>
              <a:t>II. Một số thể loại văn học trung đại</a:t>
            </a:r>
          </a:p>
          <a:p>
            <a:pPr marL="421057" lvl="1">
              <a:lnSpc>
                <a:spcPts val="7059"/>
              </a:lnSpc>
            </a:pPr>
            <a:r>
              <a:rPr lang="vi-VN" sz="3900" dirty="0">
                <a:solidFill>
                  <a:srgbClr val="59543E"/>
                </a:solidFill>
                <a:latin typeface="Arial" panose="020B0604020202020204" pitchFamily="34" charset="0"/>
                <a:cs typeface="Arial" panose="020B0604020202020204" pitchFamily="34" charset="0"/>
              </a:rPr>
              <a:t>	</a:t>
            </a:r>
            <a:r>
              <a:rPr lang="vi-VN" sz="3900" dirty="0" smtClean="0">
                <a:solidFill>
                  <a:srgbClr val="59543E"/>
                </a:solidFill>
                <a:latin typeface="Arial" panose="020B0604020202020204" pitchFamily="34" charset="0"/>
                <a:cs typeface="Arial" panose="020B0604020202020204" pitchFamily="34" charset="0"/>
              </a:rPr>
              <a:t>III. Một số thể loại văn học hiện đại</a:t>
            </a:r>
            <a:endParaRPr lang="en-US" sz="3900" dirty="0">
              <a:solidFill>
                <a:srgbClr val="59543E"/>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8"/>
          <a:srcRect/>
          <a:stretch>
            <a:fillRect/>
          </a:stretch>
        </p:blipFill>
        <p:spPr>
          <a:xfrm>
            <a:off x="14278606" y="9258300"/>
            <a:ext cx="4971716" cy="1628891"/>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357067">
            <a:off x="13753510" y="-703110"/>
            <a:ext cx="1527874" cy="28199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05000" y="782431"/>
            <a:ext cx="14706600" cy="87221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5530">
            <a:off x="-630079" y="-1526464"/>
            <a:ext cx="3317558"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8954" y="782431"/>
            <a:ext cx="1837908" cy="250831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flipV="1">
            <a:off x="14869649" y="1138989"/>
            <a:ext cx="2046866" cy="1566783"/>
          </a:xfrm>
          <a:prstGeom prst="rect">
            <a:avLst/>
          </a:prstGeom>
        </p:spPr>
      </p:pic>
      <p:sp>
        <p:nvSpPr>
          <p:cNvPr id="6" name="TextBox 6"/>
          <p:cNvSpPr txBox="1"/>
          <p:nvPr/>
        </p:nvSpPr>
        <p:spPr>
          <a:xfrm>
            <a:off x="2490470" y="3584163"/>
            <a:ext cx="13535659" cy="3323987"/>
          </a:xfrm>
          <a:prstGeom prst="rect">
            <a:avLst/>
          </a:prstGeom>
        </p:spPr>
        <p:txBody>
          <a:bodyPr wrap="square" lIns="0" tIns="0" rIns="0" bIns="0" rtlCol="0" anchor="t">
            <a:spAutoFit/>
          </a:bodyPr>
          <a:lstStyle/>
          <a:p>
            <a:pPr marL="1143000" lvl="0" indent="-1143000" algn="ctr">
              <a:lnSpc>
                <a:spcPct val="150000"/>
              </a:lnSpc>
              <a:spcBef>
                <a:spcPct val="0"/>
              </a:spcBef>
              <a:buAutoNum type="alphaUcPeriod"/>
            </a:pPr>
            <a:r>
              <a:rPr lang="vi-VN" sz="7200" b="1" u="none" dirty="0" smtClean="0">
                <a:solidFill>
                  <a:srgbClr val="355FB5"/>
                </a:solidFill>
                <a:latin typeface="Arial" panose="020B0604020202020204" pitchFamily="34" charset="0"/>
                <a:cs typeface="Arial" panose="020B0604020202020204" pitchFamily="34" charset="0"/>
              </a:rPr>
              <a:t>NHÌN CHUNG VỀ </a:t>
            </a:r>
          </a:p>
          <a:p>
            <a:pPr lvl="0" algn="ctr">
              <a:lnSpc>
                <a:spcPct val="150000"/>
              </a:lnSpc>
              <a:spcBef>
                <a:spcPct val="0"/>
              </a:spcBef>
            </a:pPr>
            <a:r>
              <a:rPr lang="vi-VN" sz="7200" b="1" u="none" dirty="0" smtClean="0">
                <a:solidFill>
                  <a:srgbClr val="355FB5"/>
                </a:solidFill>
                <a:latin typeface="Arial" panose="020B0604020202020204" pitchFamily="34" charset="0"/>
                <a:cs typeface="Arial" panose="020B0604020202020204" pitchFamily="34" charset="0"/>
              </a:rPr>
              <a:t>NỀN VĂN HỌC VIỆT NAM </a:t>
            </a:r>
            <a:endParaRPr lang="en-US" sz="7200" b="1" u="none" dirty="0">
              <a:solidFill>
                <a:srgbClr val="355FB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704910" flipH="1">
            <a:off x="2199432" y="7857429"/>
            <a:ext cx="2139511" cy="280174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15884" y="1474883"/>
            <a:ext cx="3086833" cy="987786"/>
          </a:xfrm>
          <a:prstGeom prst="rect">
            <a:avLst/>
          </a:prstGeom>
        </p:spPr>
      </p:pic>
      <p:sp>
        <p:nvSpPr>
          <p:cNvPr id="13" name="TextBox 12"/>
          <p:cNvSpPr txBox="1"/>
          <p:nvPr/>
        </p:nvSpPr>
        <p:spPr>
          <a:xfrm>
            <a:off x="1600200" y="985286"/>
            <a:ext cx="5976316"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1. Văn học </a:t>
            </a:r>
            <a:r>
              <a:rPr lang="en-US" sz="4800" b="1" dirty="0" err="1" smtClean="0">
                <a:solidFill>
                  <a:srgbClr val="FF0000"/>
                </a:solidFill>
                <a:latin typeface="Arial" panose="020B0604020202020204" pitchFamily="34" charset="0"/>
                <a:cs typeface="Arial" panose="020B0604020202020204" pitchFamily="34" charset="0"/>
              </a:rPr>
              <a:t>dân</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gian</a:t>
            </a:r>
            <a:endParaRPr lang="en-US" sz="48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1620273" y="1936937"/>
            <a:ext cx="3352200" cy="738664"/>
          </a:xfrm>
          <a:prstGeom prst="rect">
            <a:avLst/>
          </a:prstGeom>
          <a:noFill/>
        </p:spPr>
        <p:txBody>
          <a:bodyPr wrap="none" rtlCol="0">
            <a:spAutoFit/>
          </a:bodyPr>
          <a:lstStyle/>
          <a:p>
            <a:r>
              <a:rPr lang="en-US" sz="4200" b="1" i="1" dirty="0" smtClean="0">
                <a:latin typeface="Arial" panose="020B0604020202020204" pitchFamily="34" charset="0"/>
                <a:cs typeface="Arial" panose="020B0604020202020204" pitchFamily="34" charset="0"/>
              </a:rPr>
              <a:t>a. </a:t>
            </a:r>
            <a:r>
              <a:rPr lang="en-US" sz="4200" b="1" i="1" dirty="0" err="1" smtClean="0">
                <a:latin typeface="Arial" panose="020B0604020202020204" pitchFamily="34" charset="0"/>
                <a:cs typeface="Arial" panose="020B0604020202020204" pitchFamily="34" charset="0"/>
              </a:rPr>
              <a:t>Đặc</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trưng</a:t>
            </a:r>
            <a:endParaRPr lang="en-US" sz="4200" b="1" i="1" dirty="0">
              <a:latin typeface="Arial" panose="020B0604020202020204" pitchFamily="34" charset="0"/>
              <a:cs typeface="Arial" panose="020B0604020202020204" pitchFamily="34" charset="0"/>
            </a:endParaRPr>
          </a:p>
        </p:txBody>
      </p:sp>
      <p:sp>
        <p:nvSpPr>
          <p:cNvPr id="15" name="Text Box 6"/>
          <p:cNvSpPr txBox="1">
            <a:spLocks noChangeArrowheads="1"/>
          </p:cNvSpPr>
          <p:nvPr/>
        </p:nvSpPr>
        <p:spPr bwMode="auto">
          <a:xfrm>
            <a:off x="1714500" y="2583323"/>
            <a:ext cx="155448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lgn="just" eaLnBrk="1" hangingPunct="1">
              <a:lnSpc>
                <a:spcPct val="150000"/>
              </a:lnSpc>
              <a:spcBef>
                <a:spcPct val="0"/>
              </a:spcBef>
              <a:buFont typeface="Wingdings" panose="05000000000000000000" pitchFamily="2" charset="2"/>
              <a:buChar char="§"/>
            </a:pPr>
            <a:r>
              <a:rPr lang="en-US" altLang="en-US" sz="3800" dirty="0" smtClean="0">
                <a:cs typeface="Arial" panose="020B0604020202020204" pitchFamily="34" charset="0"/>
              </a:rPr>
              <a:t>Là </a:t>
            </a:r>
            <a:r>
              <a:rPr lang="en-US" altLang="en-US" sz="3800" dirty="0">
                <a:cs typeface="Arial" panose="020B0604020202020204" pitchFamily="34" charset="0"/>
              </a:rPr>
              <a:t>loại </a:t>
            </a:r>
            <a:r>
              <a:rPr lang="en-US" altLang="en-US" sz="3800" dirty="0" err="1">
                <a:cs typeface="Arial" panose="020B0604020202020204" pitchFamily="34" charset="0"/>
              </a:rPr>
              <a:t>hình</a:t>
            </a:r>
            <a:r>
              <a:rPr lang="en-US" altLang="en-US" sz="3800" dirty="0">
                <a:cs typeface="Arial" panose="020B0604020202020204" pitchFamily="34" charset="0"/>
              </a:rPr>
              <a:t> văn hóa </a:t>
            </a:r>
            <a:r>
              <a:rPr lang="en-US" altLang="en-US" sz="3800" dirty="0" err="1">
                <a:cs typeface="Arial" panose="020B0604020202020204" pitchFamily="34" charset="0"/>
              </a:rPr>
              <a:t>dân</a:t>
            </a:r>
            <a:r>
              <a:rPr lang="en-US" altLang="en-US" sz="3800" dirty="0">
                <a:cs typeface="Arial" panose="020B0604020202020204" pitchFamily="34" charset="0"/>
              </a:rPr>
              <a:t> </a:t>
            </a:r>
            <a:r>
              <a:rPr lang="en-US" altLang="en-US" sz="3800" dirty="0" err="1">
                <a:cs typeface="Arial" panose="020B0604020202020204" pitchFamily="34" charset="0"/>
              </a:rPr>
              <a:t>gian</a:t>
            </a:r>
            <a:r>
              <a:rPr lang="en-US" altLang="en-US" sz="3800" dirty="0">
                <a:cs typeface="Arial" panose="020B0604020202020204" pitchFamily="34" charset="0"/>
              </a:rPr>
              <a:t> </a:t>
            </a:r>
            <a:r>
              <a:rPr lang="en-US" altLang="en-US" sz="3800" dirty="0" err="1">
                <a:cs typeface="Arial" panose="020B0604020202020204" pitchFamily="34" charset="0"/>
              </a:rPr>
              <a:t>ra</a:t>
            </a:r>
            <a:r>
              <a:rPr lang="en-US" altLang="en-US" sz="3800" dirty="0">
                <a:cs typeface="Arial" panose="020B0604020202020204" pitchFamily="34" charset="0"/>
              </a:rPr>
              <a:t> </a:t>
            </a:r>
            <a:r>
              <a:rPr lang="en-US" altLang="en-US" sz="3800" dirty="0" err="1">
                <a:cs typeface="Arial" panose="020B0604020202020204" pitchFamily="34" charset="0"/>
              </a:rPr>
              <a:t>đời</a:t>
            </a:r>
            <a:r>
              <a:rPr lang="en-US" altLang="en-US" sz="3800" dirty="0">
                <a:cs typeface="Arial" panose="020B0604020202020204" pitchFamily="34" charset="0"/>
              </a:rPr>
              <a:t> từ thời </a:t>
            </a:r>
            <a:r>
              <a:rPr lang="en-US" altLang="en-US" sz="3800" dirty="0" err="1">
                <a:cs typeface="Arial" panose="020B0604020202020204" pitchFamily="34" charset="0"/>
              </a:rPr>
              <a:t>viễn</a:t>
            </a:r>
            <a:r>
              <a:rPr lang="en-US" altLang="en-US" sz="3800" dirty="0">
                <a:cs typeface="Arial" panose="020B0604020202020204" pitchFamily="34" charset="0"/>
              </a:rPr>
              <a:t> </a:t>
            </a:r>
            <a:r>
              <a:rPr lang="en-US" altLang="en-US" sz="3800" dirty="0" err="1">
                <a:cs typeface="Arial" panose="020B0604020202020204" pitchFamily="34" charset="0"/>
              </a:rPr>
              <a:t>cổ</a:t>
            </a:r>
            <a:r>
              <a:rPr lang="en-US" altLang="en-US" sz="3800" dirty="0">
                <a:cs typeface="Arial" panose="020B0604020202020204" pitchFamily="34" charset="0"/>
              </a:rPr>
              <a:t> </a:t>
            </a:r>
            <a:r>
              <a:rPr lang="en-US" altLang="en-US" sz="3800" dirty="0" err="1">
                <a:cs typeface="Arial" panose="020B0604020202020204" pitchFamily="34" charset="0"/>
              </a:rPr>
              <a:t>và</a:t>
            </a:r>
            <a:r>
              <a:rPr lang="en-US" altLang="en-US" sz="3800" dirty="0">
                <a:cs typeface="Arial" panose="020B0604020202020204" pitchFamily="34" charset="0"/>
              </a:rPr>
              <a:t> vẫn phát </a:t>
            </a:r>
            <a:r>
              <a:rPr lang="en-US" altLang="en-US" sz="3800" dirty="0" err="1">
                <a:cs typeface="Arial" panose="020B0604020202020204" pitchFamily="34" charset="0"/>
              </a:rPr>
              <a:t>triển</a:t>
            </a:r>
            <a:r>
              <a:rPr lang="en-US" altLang="en-US" sz="3800" dirty="0">
                <a:cs typeface="Arial" panose="020B0604020202020204" pitchFamily="34" charset="0"/>
              </a:rPr>
              <a:t> trong các thời </a:t>
            </a:r>
            <a:r>
              <a:rPr lang="en-US" altLang="en-US" sz="3800" dirty="0" err="1">
                <a:cs typeface="Arial" panose="020B0604020202020204" pitchFamily="34" charset="0"/>
              </a:rPr>
              <a:t>kì</a:t>
            </a:r>
            <a:r>
              <a:rPr lang="en-US" altLang="en-US" sz="3800" dirty="0">
                <a:cs typeface="Arial" panose="020B0604020202020204" pitchFamily="34" charset="0"/>
              </a:rPr>
              <a:t> tiếp </a:t>
            </a:r>
            <a:r>
              <a:rPr lang="en-US" altLang="en-US" sz="3800" dirty="0" err="1" smtClean="0">
                <a:cs typeface="Arial" panose="020B0604020202020204" pitchFamily="34" charset="0"/>
              </a:rPr>
              <a:t>theo.</a:t>
            </a:r>
            <a:endParaRPr lang="en-US" altLang="en-US" sz="3800" dirty="0">
              <a:cs typeface="Arial" panose="020B0604020202020204" pitchFamily="34" charset="0"/>
            </a:endParaRPr>
          </a:p>
          <a:p>
            <a:pPr marL="571500" indent="-571500" algn="just" eaLnBrk="1" hangingPunct="1">
              <a:lnSpc>
                <a:spcPct val="150000"/>
              </a:lnSpc>
              <a:spcBef>
                <a:spcPct val="0"/>
              </a:spcBef>
              <a:buFont typeface="Wingdings" panose="05000000000000000000" pitchFamily="2" charset="2"/>
              <a:buChar char="§"/>
            </a:pPr>
            <a:r>
              <a:rPr lang="en-US" altLang="en-US" sz="3800" dirty="0" err="1" smtClean="0">
                <a:cs typeface="Arial" panose="020B0604020202020204" pitchFamily="34" charset="0"/>
              </a:rPr>
              <a:t>Chủ</a:t>
            </a:r>
            <a:r>
              <a:rPr lang="en-US" altLang="en-US" sz="3800" dirty="0" smtClean="0">
                <a:cs typeface="Arial" panose="020B0604020202020204" pitchFamily="34" charset="0"/>
              </a:rPr>
              <a:t> </a:t>
            </a:r>
            <a:r>
              <a:rPr lang="en-US" altLang="en-US" sz="3800" dirty="0" err="1">
                <a:cs typeface="Arial" panose="020B0604020202020204" pitchFamily="34" charset="0"/>
              </a:rPr>
              <a:t>yếu</a:t>
            </a:r>
            <a:r>
              <a:rPr lang="en-US" altLang="en-US" sz="3800" dirty="0">
                <a:cs typeface="Arial" panose="020B0604020202020204" pitchFamily="34" charset="0"/>
              </a:rPr>
              <a:t> </a:t>
            </a:r>
            <a:r>
              <a:rPr lang="en-US" altLang="en-US" sz="3800" dirty="0" err="1">
                <a:cs typeface="Arial" panose="020B0604020202020204" pitchFamily="34" charset="0"/>
              </a:rPr>
              <a:t>được</a:t>
            </a:r>
            <a:r>
              <a:rPr lang="en-US" altLang="en-US" sz="3800" dirty="0">
                <a:cs typeface="Arial" panose="020B0604020202020204" pitchFamily="34" charset="0"/>
              </a:rPr>
              <a:t> </a:t>
            </a:r>
            <a:r>
              <a:rPr lang="en-US" altLang="en-US" sz="3800" dirty="0" err="1">
                <a:cs typeface="Arial" panose="020B0604020202020204" pitchFamily="34" charset="0"/>
              </a:rPr>
              <a:t>lưu</a:t>
            </a:r>
            <a:r>
              <a:rPr lang="en-US" altLang="en-US" sz="3800" dirty="0">
                <a:cs typeface="Arial" panose="020B0604020202020204" pitchFamily="34" charset="0"/>
              </a:rPr>
              <a:t> </a:t>
            </a:r>
            <a:r>
              <a:rPr lang="en-US" altLang="en-US" sz="3800" dirty="0" err="1">
                <a:cs typeface="Arial" panose="020B0604020202020204" pitchFamily="34" charset="0"/>
              </a:rPr>
              <a:t>truyền</a:t>
            </a:r>
            <a:r>
              <a:rPr lang="en-US" altLang="en-US" sz="3800" dirty="0">
                <a:cs typeface="Arial" panose="020B0604020202020204" pitchFamily="34" charset="0"/>
              </a:rPr>
              <a:t> bằng </a:t>
            </a:r>
            <a:r>
              <a:rPr lang="en-US" altLang="en-US" sz="3800" dirty="0" err="1">
                <a:cs typeface="Arial" panose="020B0604020202020204" pitchFamily="34" charset="0"/>
              </a:rPr>
              <a:t>phương</a:t>
            </a:r>
            <a:r>
              <a:rPr lang="en-US" altLang="en-US" sz="3800" dirty="0">
                <a:cs typeface="Arial" panose="020B0604020202020204" pitchFamily="34" charset="0"/>
              </a:rPr>
              <a:t> </a:t>
            </a:r>
            <a:r>
              <a:rPr lang="en-US" altLang="en-US" sz="3800" dirty="0" err="1">
                <a:cs typeface="Arial" panose="020B0604020202020204" pitchFamily="34" charset="0"/>
              </a:rPr>
              <a:t>thức</a:t>
            </a:r>
            <a:r>
              <a:rPr lang="en-US" altLang="en-US" sz="3800" dirty="0">
                <a:cs typeface="Arial" panose="020B0604020202020204" pitchFamily="34" charset="0"/>
              </a:rPr>
              <a:t> </a:t>
            </a:r>
            <a:r>
              <a:rPr lang="en-US" altLang="en-US" sz="3800" dirty="0" err="1">
                <a:cs typeface="Arial" panose="020B0604020202020204" pitchFamily="34" charset="0"/>
              </a:rPr>
              <a:t>truyền</a:t>
            </a:r>
            <a:r>
              <a:rPr lang="en-US" altLang="en-US" sz="3800" dirty="0">
                <a:cs typeface="Arial" panose="020B0604020202020204" pitchFamily="34" charset="0"/>
              </a:rPr>
              <a:t> </a:t>
            </a:r>
            <a:r>
              <a:rPr lang="en-US" altLang="en-US" sz="3800" dirty="0" err="1" smtClean="0">
                <a:cs typeface="Arial" panose="020B0604020202020204" pitchFamily="34" charset="0"/>
              </a:rPr>
              <a:t>miệng</a:t>
            </a:r>
            <a:r>
              <a:rPr lang="en-US" altLang="en-US" sz="3800" dirty="0" smtClean="0">
                <a:cs typeface="Arial" panose="020B0604020202020204" pitchFamily="34" charset="0"/>
              </a:rPr>
              <a:t> (</a:t>
            </a:r>
            <a:r>
              <a:rPr lang="en-US" altLang="en-US" sz="3800" dirty="0">
                <a:cs typeface="Arial" panose="020B0604020202020204" pitchFamily="34" charset="0"/>
              </a:rPr>
              <a:t>nên có tính </a:t>
            </a:r>
            <a:r>
              <a:rPr lang="en-US" altLang="en-US" sz="3800" dirty="0" err="1">
                <a:cs typeface="Arial" panose="020B0604020202020204" pitchFamily="34" charset="0"/>
              </a:rPr>
              <a:t>dị</a:t>
            </a:r>
            <a:r>
              <a:rPr lang="en-US" altLang="en-US" sz="3800" dirty="0">
                <a:cs typeface="Arial" panose="020B0604020202020204" pitchFamily="34" charset="0"/>
              </a:rPr>
              <a:t> bản</a:t>
            </a:r>
            <a:r>
              <a:rPr lang="en-US" altLang="en-US" sz="3800" dirty="0" smtClean="0">
                <a:cs typeface="Arial" panose="020B0604020202020204" pitchFamily="34" charset="0"/>
              </a:rPr>
              <a:t>).</a:t>
            </a:r>
            <a:endParaRPr lang="en-US" altLang="en-US" sz="3800" dirty="0">
              <a:cs typeface="Arial" panose="020B0604020202020204" pitchFamily="34" charset="0"/>
            </a:endParaRPr>
          </a:p>
          <a:p>
            <a:pPr marL="571500" indent="-571500" algn="just" eaLnBrk="1" hangingPunct="1">
              <a:lnSpc>
                <a:spcPct val="150000"/>
              </a:lnSpc>
              <a:spcBef>
                <a:spcPct val="0"/>
              </a:spcBef>
              <a:buFont typeface="Wingdings" panose="05000000000000000000" pitchFamily="2" charset="2"/>
              <a:buChar char="§"/>
            </a:pPr>
            <a:r>
              <a:rPr lang="en-US" altLang="en-US" sz="3800" dirty="0">
                <a:cs typeface="Arial" panose="020B0604020202020204" pitchFamily="34" charset="0"/>
              </a:rPr>
              <a:t>L</a:t>
            </a:r>
            <a:r>
              <a:rPr lang="en-US" altLang="en-US" sz="3800" dirty="0" smtClean="0">
                <a:cs typeface="Arial" panose="020B0604020202020204" pitchFamily="34" charset="0"/>
              </a:rPr>
              <a:t>à </a:t>
            </a:r>
            <a:r>
              <a:rPr lang="en-US" altLang="en-US" sz="3800" dirty="0" err="1">
                <a:cs typeface="Arial" panose="020B0604020202020204" pitchFamily="34" charset="0"/>
              </a:rPr>
              <a:t>sản</a:t>
            </a:r>
            <a:r>
              <a:rPr lang="en-US" altLang="en-US" sz="3800" dirty="0">
                <a:cs typeface="Arial" panose="020B0604020202020204" pitchFamily="34" charset="0"/>
              </a:rPr>
              <a:t> </a:t>
            </a:r>
            <a:r>
              <a:rPr lang="en-US" altLang="en-US" sz="3800" dirty="0" err="1">
                <a:cs typeface="Arial" panose="020B0604020202020204" pitchFamily="34" charset="0"/>
              </a:rPr>
              <a:t>phẩm</a:t>
            </a:r>
            <a:r>
              <a:rPr lang="en-US" altLang="en-US" sz="3800" dirty="0">
                <a:cs typeface="Arial" panose="020B0604020202020204" pitchFamily="34" charset="0"/>
              </a:rPr>
              <a:t> văn hóa của </a:t>
            </a:r>
            <a:r>
              <a:rPr lang="en-US" altLang="en-US" sz="3800" dirty="0" err="1">
                <a:cs typeface="Arial" panose="020B0604020202020204" pitchFamily="34" charset="0"/>
              </a:rPr>
              <a:t>nhân</a:t>
            </a:r>
            <a:r>
              <a:rPr lang="en-US" altLang="en-US" sz="3800" dirty="0">
                <a:cs typeface="Arial" panose="020B0604020202020204" pitchFamily="34" charset="0"/>
              </a:rPr>
              <a:t> </a:t>
            </a:r>
            <a:r>
              <a:rPr lang="en-US" altLang="en-US" sz="3800" dirty="0" err="1">
                <a:cs typeface="Arial" panose="020B0604020202020204" pitchFamily="34" charset="0"/>
              </a:rPr>
              <a:t>dân</a:t>
            </a:r>
            <a:r>
              <a:rPr lang="en-US" altLang="en-US" sz="3800" dirty="0">
                <a:cs typeface="Arial" panose="020B0604020202020204" pitchFamily="34" charset="0"/>
              </a:rPr>
              <a:t> ,</a:t>
            </a:r>
            <a:r>
              <a:rPr lang="en-US" altLang="en-US" sz="3800" dirty="0" err="1">
                <a:cs typeface="Arial" panose="020B0604020202020204" pitchFamily="34" charset="0"/>
              </a:rPr>
              <a:t>chủ</a:t>
            </a:r>
            <a:r>
              <a:rPr lang="en-US" altLang="en-US" sz="3800" dirty="0">
                <a:cs typeface="Arial" panose="020B0604020202020204" pitchFamily="34" charset="0"/>
              </a:rPr>
              <a:t> </a:t>
            </a:r>
            <a:r>
              <a:rPr lang="en-US" altLang="en-US" sz="3800" dirty="0" err="1">
                <a:cs typeface="Arial" panose="020B0604020202020204" pitchFamily="34" charset="0"/>
              </a:rPr>
              <a:t>yếu</a:t>
            </a:r>
            <a:r>
              <a:rPr lang="en-US" altLang="en-US" sz="3800" dirty="0">
                <a:cs typeface="Arial" panose="020B0604020202020204" pitchFamily="34" charset="0"/>
              </a:rPr>
              <a:t> là tầng lớp </a:t>
            </a:r>
            <a:r>
              <a:rPr lang="en-US" altLang="en-US" sz="3800" dirty="0" err="1">
                <a:cs typeface="Arial" panose="020B0604020202020204" pitchFamily="34" charset="0"/>
              </a:rPr>
              <a:t>bình</a:t>
            </a:r>
            <a:r>
              <a:rPr lang="en-US" altLang="en-US" sz="3800" dirty="0">
                <a:cs typeface="Arial" panose="020B0604020202020204" pitchFamily="34" charset="0"/>
              </a:rPr>
              <a:t> </a:t>
            </a:r>
            <a:r>
              <a:rPr lang="en-US" altLang="en-US" sz="3800" dirty="0" err="1">
                <a:cs typeface="Arial" panose="020B0604020202020204" pitchFamily="34" charset="0"/>
              </a:rPr>
              <a:t>dân</a:t>
            </a:r>
            <a:r>
              <a:rPr lang="en-US" altLang="en-US" sz="3800" dirty="0">
                <a:cs typeface="Arial" panose="020B0604020202020204" pitchFamily="34" charset="0"/>
              </a:rPr>
              <a:t>(nên có tính </a:t>
            </a:r>
            <a:r>
              <a:rPr lang="en-US" altLang="en-US" sz="3800" dirty="0" err="1">
                <a:cs typeface="Arial" panose="020B0604020202020204" pitchFamily="34" charset="0"/>
              </a:rPr>
              <a:t>nhân</a:t>
            </a:r>
            <a:r>
              <a:rPr lang="en-US" altLang="en-US" sz="3800" dirty="0">
                <a:cs typeface="Arial" panose="020B0604020202020204" pitchFamily="34" charset="0"/>
              </a:rPr>
              <a:t> </a:t>
            </a:r>
            <a:r>
              <a:rPr lang="en-US" altLang="en-US" sz="3800" dirty="0" err="1">
                <a:cs typeface="Arial" panose="020B0604020202020204" pitchFamily="34" charset="0"/>
              </a:rPr>
              <a:t>dân</a:t>
            </a:r>
            <a:r>
              <a:rPr lang="en-US" altLang="en-US" sz="3800" dirty="0">
                <a:cs typeface="Arial" panose="020B0604020202020204" pitchFamily="34" charset="0"/>
              </a:rPr>
              <a:t> </a:t>
            </a:r>
            <a:r>
              <a:rPr lang="en-US" altLang="en-US" sz="3800" dirty="0" err="1">
                <a:cs typeface="Arial" panose="020B0604020202020204" pitchFamily="34" charset="0"/>
              </a:rPr>
              <a:t>rất</a:t>
            </a:r>
            <a:r>
              <a:rPr lang="en-US" altLang="en-US" sz="3800" dirty="0">
                <a:cs typeface="Arial" panose="020B0604020202020204" pitchFamily="34" charset="0"/>
              </a:rPr>
              <a:t> </a:t>
            </a:r>
            <a:r>
              <a:rPr lang="en-US" altLang="en-US" sz="3800" dirty="0" err="1">
                <a:cs typeface="Arial" panose="020B0604020202020204" pitchFamily="34" charset="0"/>
              </a:rPr>
              <a:t>cao</a:t>
            </a:r>
            <a:r>
              <a:rPr lang="en-US" altLang="en-US" sz="3800" dirty="0" smtClean="0">
                <a:cs typeface="Arial" panose="020B0604020202020204" pitchFamily="34" charset="0"/>
              </a:rPr>
              <a:t>).</a:t>
            </a:r>
            <a:endParaRPr lang="en-US" altLang="en-US" sz="3800" dirty="0">
              <a:cs typeface="Arial" panose="020B0604020202020204" pitchFamily="34" charset="0"/>
            </a:endParaRPr>
          </a:p>
          <a:p>
            <a:pPr marL="571500" indent="-571500" algn="just" eaLnBrk="1" hangingPunct="1">
              <a:lnSpc>
                <a:spcPct val="150000"/>
              </a:lnSpc>
              <a:spcBef>
                <a:spcPct val="0"/>
              </a:spcBef>
              <a:buFont typeface="Wingdings" panose="05000000000000000000" pitchFamily="2" charset="2"/>
              <a:buChar char="§"/>
            </a:pPr>
            <a:r>
              <a:rPr lang="en-US" altLang="en-US" sz="3800" dirty="0" smtClean="0">
                <a:cs typeface="Arial" panose="020B0604020202020204" pitchFamily="34" charset="0"/>
              </a:rPr>
              <a:t>Có </a:t>
            </a:r>
            <a:r>
              <a:rPr lang="en-US" altLang="en-US" sz="3800" dirty="0">
                <a:cs typeface="Arial" panose="020B0604020202020204" pitchFamily="34" charset="0"/>
              </a:rPr>
              <a:t>một số thể loại </a:t>
            </a:r>
            <a:r>
              <a:rPr lang="en-US" altLang="en-US" sz="3800" dirty="0" err="1">
                <a:cs typeface="Arial" panose="020B0604020202020204" pitchFamily="34" charset="0"/>
              </a:rPr>
              <a:t>riêng</a:t>
            </a:r>
            <a:r>
              <a:rPr lang="en-US" altLang="en-US" sz="3800" dirty="0">
                <a:cs typeface="Arial" panose="020B0604020202020204" pitchFamily="34" charset="0"/>
              </a:rPr>
              <a:t> mà văn học </a:t>
            </a:r>
            <a:r>
              <a:rPr lang="en-US" altLang="en-US" sz="3800" dirty="0" err="1">
                <a:cs typeface="Arial" panose="020B0604020202020204" pitchFamily="34" charset="0"/>
              </a:rPr>
              <a:t>dân</a:t>
            </a:r>
            <a:r>
              <a:rPr lang="en-US" altLang="en-US" sz="3800" dirty="0">
                <a:cs typeface="Arial" panose="020B0604020202020204" pitchFamily="34" charset="0"/>
              </a:rPr>
              <a:t> </a:t>
            </a:r>
            <a:r>
              <a:rPr lang="en-US" altLang="en-US" sz="3800" dirty="0" err="1">
                <a:cs typeface="Arial" panose="020B0604020202020204" pitchFamily="34" charset="0"/>
              </a:rPr>
              <a:t>gian</a:t>
            </a:r>
            <a:r>
              <a:rPr lang="en-US" altLang="en-US" sz="3800" dirty="0">
                <a:cs typeface="Arial" panose="020B0604020202020204" pitchFamily="34" charset="0"/>
              </a:rPr>
              <a:t> thế </a:t>
            </a:r>
            <a:r>
              <a:rPr lang="en-US" altLang="en-US" sz="3800" dirty="0" err="1">
                <a:cs typeface="Arial" panose="020B0604020202020204" pitchFamily="34" charset="0"/>
              </a:rPr>
              <a:t>giới</a:t>
            </a:r>
            <a:r>
              <a:rPr lang="en-US" altLang="en-US" sz="3800" dirty="0">
                <a:cs typeface="Arial" panose="020B0604020202020204" pitchFamily="34" charset="0"/>
              </a:rPr>
              <a:t> </a:t>
            </a:r>
            <a:r>
              <a:rPr lang="en-US" altLang="en-US" sz="3800" dirty="0" err="1">
                <a:cs typeface="Arial" panose="020B0604020202020204" pitchFamily="34" charset="0"/>
              </a:rPr>
              <a:t>không</a:t>
            </a:r>
            <a:r>
              <a:rPr lang="en-US" altLang="en-US" sz="3800" dirty="0">
                <a:cs typeface="Arial" panose="020B0604020202020204" pitchFamily="34" charset="0"/>
              </a:rPr>
              <a:t> </a:t>
            </a:r>
            <a:r>
              <a:rPr lang="en-US" altLang="en-US" sz="3800" dirty="0" smtClean="0">
                <a:cs typeface="Arial" panose="020B0604020202020204" pitchFamily="34" charset="0"/>
              </a:rPr>
              <a:t>có (</a:t>
            </a:r>
            <a:r>
              <a:rPr lang="en-US" altLang="en-US" sz="3800" dirty="0">
                <a:cs typeface="Arial" panose="020B0604020202020204" pitchFamily="34" charset="0"/>
              </a:rPr>
              <a:t>như </a:t>
            </a:r>
            <a:r>
              <a:rPr lang="en-US" altLang="en-US" sz="3800" dirty="0" err="1">
                <a:cs typeface="Arial" panose="020B0604020202020204" pitchFamily="34" charset="0"/>
              </a:rPr>
              <a:t>vè,truyện</a:t>
            </a:r>
            <a:r>
              <a:rPr lang="en-US" altLang="en-US" sz="3800" dirty="0">
                <a:cs typeface="Arial" panose="020B0604020202020204" pitchFamily="34" charset="0"/>
              </a:rPr>
              <a:t> </a:t>
            </a:r>
            <a:r>
              <a:rPr lang="en-US" altLang="en-US" sz="3800" dirty="0" err="1">
                <a:cs typeface="Arial" panose="020B0604020202020204" pitchFamily="34" charset="0"/>
              </a:rPr>
              <a:t>thơ,chèo</a:t>
            </a:r>
            <a:r>
              <a:rPr lang="en-US" altLang="en-US" sz="3800" dirty="0" smtClean="0">
                <a:cs typeface="Arial" panose="020B0604020202020204" pitchFamily="34" charset="0"/>
              </a:rPr>
              <a:t>…).</a:t>
            </a:r>
            <a:endParaRPr lang="en-US" altLang="en-US" sz="38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arn(inVertic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15884" y="1474883"/>
            <a:ext cx="3086833" cy="987786"/>
          </a:xfrm>
          <a:prstGeom prst="rect">
            <a:avLst/>
          </a:prstGeom>
        </p:spPr>
      </p:pic>
      <p:sp>
        <p:nvSpPr>
          <p:cNvPr id="13" name="TextBox 12"/>
          <p:cNvSpPr txBox="1"/>
          <p:nvPr/>
        </p:nvSpPr>
        <p:spPr>
          <a:xfrm>
            <a:off x="1600200" y="985286"/>
            <a:ext cx="5976316"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1. Văn học </a:t>
            </a:r>
            <a:r>
              <a:rPr lang="en-US" sz="4800" b="1" dirty="0" err="1" smtClean="0">
                <a:solidFill>
                  <a:srgbClr val="FF0000"/>
                </a:solidFill>
                <a:latin typeface="Arial" panose="020B0604020202020204" pitchFamily="34" charset="0"/>
                <a:cs typeface="Arial" panose="020B0604020202020204" pitchFamily="34" charset="0"/>
              </a:rPr>
              <a:t>dân</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gian</a:t>
            </a:r>
            <a:endParaRPr lang="en-US" sz="48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1620273" y="1936937"/>
            <a:ext cx="4648260" cy="738664"/>
          </a:xfrm>
          <a:prstGeom prst="rect">
            <a:avLst/>
          </a:prstGeom>
          <a:noFill/>
        </p:spPr>
        <p:txBody>
          <a:bodyPr wrap="none" rtlCol="0">
            <a:spAutoFit/>
          </a:bodyPr>
          <a:lstStyle/>
          <a:p>
            <a:r>
              <a:rPr lang="en-US" sz="4200" b="1" i="1" dirty="0" smtClean="0">
                <a:latin typeface="Arial" panose="020B0604020202020204" pitchFamily="34" charset="0"/>
                <a:cs typeface="Arial" panose="020B0604020202020204" pitchFamily="34" charset="0"/>
              </a:rPr>
              <a:t>b. </a:t>
            </a:r>
            <a:r>
              <a:rPr lang="en-US" sz="4200" b="1" i="1" dirty="0" err="1" smtClean="0">
                <a:latin typeface="Arial" panose="020B0604020202020204" pitchFamily="34" charset="0"/>
                <a:cs typeface="Arial" panose="020B0604020202020204" pitchFamily="34" charset="0"/>
              </a:rPr>
              <a:t>Vai</a:t>
            </a:r>
            <a:r>
              <a:rPr lang="en-US" sz="4200" b="1" i="1" dirty="0" smtClean="0">
                <a:latin typeface="Arial" panose="020B0604020202020204" pitchFamily="34" charset="0"/>
                <a:cs typeface="Arial" panose="020B0604020202020204" pitchFamily="34" charset="0"/>
              </a:rPr>
              <a:t> trò, ý </a:t>
            </a:r>
            <a:r>
              <a:rPr lang="en-US" sz="4200" b="1" i="1" dirty="0" err="1" smtClean="0">
                <a:latin typeface="Arial" panose="020B0604020202020204" pitchFamily="34" charset="0"/>
                <a:cs typeface="Arial" panose="020B0604020202020204" pitchFamily="34" charset="0"/>
              </a:rPr>
              <a:t>nghĩa</a:t>
            </a:r>
            <a:endParaRPr lang="en-US" sz="4200" b="1" i="1" dirty="0">
              <a:latin typeface="Arial" panose="020B0604020202020204" pitchFamily="34" charset="0"/>
              <a:cs typeface="Arial" panose="020B0604020202020204" pitchFamily="34" charset="0"/>
            </a:endParaRPr>
          </a:p>
        </p:txBody>
      </p:sp>
      <p:sp>
        <p:nvSpPr>
          <p:cNvPr id="15" name="Text Box 6"/>
          <p:cNvSpPr txBox="1">
            <a:spLocks noChangeArrowheads="1"/>
          </p:cNvSpPr>
          <p:nvPr/>
        </p:nvSpPr>
        <p:spPr bwMode="auto">
          <a:xfrm>
            <a:off x="1714500" y="2583323"/>
            <a:ext cx="151257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lgn="just">
              <a:lnSpc>
                <a:spcPct val="150000"/>
              </a:lnSpc>
              <a:spcBef>
                <a:spcPct val="0"/>
              </a:spcBef>
              <a:buFont typeface="Wingdings" panose="05000000000000000000" pitchFamily="2" charset="2"/>
              <a:buChar char="§"/>
            </a:pPr>
            <a:r>
              <a:rPr lang="vi-VN" altLang="en-US" sz="3800" dirty="0" smtClean="0">
                <a:cs typeface="Arial" panose="020B0604020202020204" pitchFamily="34" charset="0"/>
              </a:rPr>
              <a:t>Là </a:t>
            </a:r>
            <a:r>
              <a:rPr lang="vi-VN" altLang="en-US" sz="3800" dirty="0">
                <a:cs typeface="Arial" panose="020B0604020202020204" pitchFamily="34" charset="0"/>
              </a:rPr>
              <a:t>kho tàng chất liệu phong </a:t>
            </a:r>
            <a:r>
              <a:rPr lang="vi-VN" altLang="en-US" sz="3800" dirty="0" smtClean="0">
                <a:cs typeface="Arial" panose="020B0604020202020204" pitchFamily="34" charset="0"/>
              </a:rPr>
              <a:t>phú</a:t>
            </a:r>
            <a:r>
              <a:rPr lang="en-US" altLang="en-US" sz="3800" dirty="0" smtClean="0">
                <a:cs typeface="Arial" panose="020B0604020202020204" pitchFamily="34" charset="0"/>
              </a:rPr>
              <a:t> </a:t>
            </a:r>
            <a:r>
              <a:rPr lang="vi-VN" altLang="en-US" sz="3800" dirty="0" smtClean="0">
                <a:cs typeface="Arial" panose="020B0604020202020204" pitchFamily="34" charset="0"/>
              </a:rPr>
              <a:t>cho </a:t>
            </a:r>
            <a:r>
              <a:rPr lang="vi-VN" altLang="en-US" sz="3800" dirty="0">
                <a:cs typeface="Arial" panose="020B0604020202020204" pitchFamily="34" charset="0"/>
              </a:rPr>
              <a:t>các nhà thơ</a:t>
            </a:r>
            <a:r>
              <a:rPr lang="vi-VN" altLang="en-US" sz="3800" dirty="0" smtClean="0">
                <a:cs typeface="Arial" panose="020B0604020202020204" pitchFamily="34" charset="0"/>
              </a:rPr>
              <a:t>,</a:t>
            </a:r>
            <a:r>
              <a:rPr lang="en-US" altLang="en-US" sz="3800" dirty="0" smtClean="0">
                <a:cs typeface="Arial" panose="020B0604020202020204" pitchFamily="34" charset="0"/>
              </a:rPr>
              <a:t> </a:t>
            </a:r>
            <a:r>
              <a:rPr lang="vi-VN" altLang="en-US" sz="3800" dirty="0" smtClean="0">
                <a:cs typeface="Arial" panose="020B0604020202020204" pitchFamily="34" charset="0"/>
              </a:rPr>
              <a:t>nhà </a:t>
            </a:r>
            <a:r>
              <a:rPr lang="vi-VN" altLang="en-US" sz="3800" dirty="0">
                <a:cs typeface="Arial" panose="020B0604020202020204" pitchFamily="34" charset="0"/>
              </a:rPr>
              <a:t>văn khai thác</a:t>
            </a:r>
            <a:r>
              <a:rPr lang="vi-VN" altLang="en-US" sz="3800" dirty="0" smtClean="0">
                <a:cs typeface="Arial" panose="020B0604020202020204" pitchFamily="34" charset="0"/>
              </a:rPr>
              <a:t>,</a:t>
            </a:r>
            <a:r>
              <a:rPr lang="en-US" altLang="en-US" sz="3800" dirty="0" smtClean="0">
                <a:cs typeface="Arial" panose="020B0604020202020204" pitchFamily="34" charset="0"/>
              </a:rPr>
              <a:t> </a:t>
            </a:r>
            <a:r>
              <a:rPr lang="vi-VN" altLang="en-US" sz="3800" dirty="0" smtClean="0">
                <a:cs typeface="Arial" panose="020B0604020202020204" pitchFamily="34" charset="0"/>
              </a:rPr>
              <a:t>học </a:t>
            </a:r>
            <a:r>
              <a:rPr lang="vi-VN" altLang="en-US" sz="3800" dirty="0">
                <a:cs typeface="Arial" panose="020B0604020202020204" pitchFamily="34" charset="0"/>
              </a:rPr>
              <a:t>tập và phát </a:t>
            </a:r>
            <a:r>
              <a:rPr lang="vi-VN" altLang="en-US" sz="3800" dirty="0" smtClean="0">
                <a:cs typeface="Arial" panose="020B0604020202020204" pitchFamily="34" charset="0"/>
              </a:rPr>
              <a:t>triển</a:t>
            </a:r>
            <a:r>
              <a:rPr lang="en-US" altLang="en-US" sz="3800" dirty="0" smtClean="0">
                <a:cs typeface="Arial" panose="020B0604020202020204" pitchFamily="34" charset="0"/>
              </a:rPr>
              <a:t>.</a:t>
            </a:r>
            <a:endParaRPr lang="vi-VN" altLang="en-US" sz="3800" dirty="0">
              <a:cs typeface="Arial" panose="020B0604020202020204" pitchFamily="34" charset="0"/>
            </a:endParaRPr>
          </a:p>
          <a:p>
            <a:pPr marL="571500" indent="-571500" algn="just">
              <a:lnSpc>
                <a:spcPct val="150000"/>
              </a:lnSpc>
              <a:spcBef>
                <a:spcPct val="0"/>
              </a:spcBef>
              <a:buFont typeface="Wingdings" panose="05000000000000000000" pitchFamily="2" charset="2"/>
              <a:buChar char="§"/>
            </a:pPr>
            <a:r>
              <a:rPr lang="vi-VN" altLang="en-US" sz="3800" dirty="0" smtClean="0">
                <a:cs typeface="Arial" panose="020B0604020202020204" pitchFamily="34" charset="0"/>
              </a:rPr>
              <a:t>Nuôi </a:t>
            </a:r>
            <a:r>
              <a:rPr lang="vi-VN" altLang="en-US" sz="3800" dirty="0">
                <a:cs typeface="Arial" panose="020B0604020202020204" pitchFamily="34" charset="0"/>
              </a:rPr>
              <a:t>dưỡng tâm </a:t>
            </a:r>
            <a:r>
              <a:rPr lang="vi-VN" altLang="en-US" sz="3800" dirty="0" smtClean="0">
                <a:cs typeface="Arial" panose="020B0604020202020204" pitchFamily="34" charset="0"/>
              </a:rPr>
              <a:t>hồn,</a:t>
            </a:r>
            <a:r>
              <a:rPr lang="en-US" altLang="en-US" sz="3800" dirty="0" smtClean="0">
                <a:cs typeface="Arial" panose="020B0604020202020204" pitchFamily="34" charset="0"/>
              </a:rPr>
              <a:t> </a:t>
            </a:r>
            <a:r>
              <a:rPr lang="vi-VN" altLang="en-US" sz="3800" dirty="0" smtClean="0">
                <a:cs typeface="Arial" panose="020B0604020202020204" pitchFamily="34" charset="0"/>
              </a:rPr>
              <a:t>trí </a:t>
            </a:r>
            <a:r>
              <a:rPr lang="vi-VN" altLang="en-US" sz="3800" dirty="0">
                <a:cs typeface="Arial" panose="020B0604020202020204" pitchFamily="34" charset="0"/>
              </a:rPr>
              <a:t>tuệ nhân </a:t>
            </a:r>
            <a:r>
              <a:rPr lang="vi-VN" altLang="en-US" sz="3800" dirty="0" smtClean="0">
                <a:cs typeface="Arial" panose="020B0604020202020204" pitchFamily="34" charset="0"/>
              </a:rPr>
              <a:t>dân</a:t>
            </a:r>
            <a:r>
              <a:rPr lang="en-US" altLang="en-US" sz="3800" dirty="0" smtClean="0">
                <a:cs typeface="Arial" panose="020B0604020202020204" pitchFamily="34" charset="0"/>
              </a:rPr>
              <a:t>.</a:t>
            </a:r>
            <a:endParaRPr lang="vi-VN" altLang="en-US" sz="3800" dirty="0">
              <a:cs typeface="Arial" panose="020B0604020202020204" pitchFamily="34" charset="0"/>
            </a:endParaRPr>
          </a:p>
          <a:p>
            <a:pPr marL="571500" indent="-571500" algn="just">
              <a:lnSpc>
                <a:spcPct val="150000"/>
              </a:lnSpc>
              <a:spcBef>
                <a:spcPct val="0"/>
              </a:spcBef>
              <a:buFont typeface="Wingdings" panose="05000000000000000000" pitchFamily="2" charset="2"/>
              <a:buChar char="§"/>
            </a:pPr>
            <a:r>
              <a:rPr lang="vi-VN" altLang="en-US" sz="3800" dirty="0" smtClean="0">
                <a:cs typeface="Arial" panose="020B0604020202020204" pitchFamily="34" charset="0"/>
              </a:rPr>
              <a:t>Có </a:t>
            </a:r>
            <a:r>
              <a:rPr lang="vi-VN" altLang="en-US" sz="3800" dirty="0">
                <a:cs typeface="Arial" panose="020B0604020202020204" pitchFamily="34" charset="0"/>
              </a:rPr>
              <a:t>ảnh hưởng quan trọng đến bộ phận văn học viết như</a:t>
            </a:r>
            <a:r>
              <a:rPr lang="vi-VN" altLang="en-US" sz="3800" dirty="0" smtClean="0">
                <a:cs typeface="Arial" panose="020B0604020202020204" pitchFamily="34" charset="0"/>
              </a:rPr>
              <a:t>:</a:t>
            </a:r>
            <a:r>
              <a:rPr lang="en-US" altLang="en-US" sz="3800" dirty="0" smtClean="0">
                <a:cs typeface="Arial" panose="020B0604020202020204" pitchFamily="34" charset="0"/>
              </a:rPr>
              <a:t> </a:t>
            </a:r>
            <a:r>
              <a:rPr lang="vi-VN" altLang="en-US" sz="3800" dirty="0" smtClean="0">
                <a:cs typeface="Arial" panose="020B0604020202020204" pitchFamily="34" charset="0"/>
              </a:rPr>
              <a:t>thể </a:t>
            </a:r>
            <a:r>
              <a:rPr lang="vi-VN" altLang="en-US" sz="3800" dirty="0">
                <a:cs typeface="Arial" panose="020B0604020202020204" pitchFamily="34" charset="0"/>
              </a:rPr>
              <a:t>loại</a:t>
            </a:r>
            <a:r>
              <a:rPr lang="vi-VN" altLang="en-US" sz="3800" dirty="0" smtClean="0">
                <a:cs typeface="Arial" panose="020B0604020202020204" pitchFamily="34" charset="0"/>
              </a:rPr>
              <a:t>,</a:t>
            </a:r>
            <a:r>
              <a:rPr lang="en-US" altLang="en-US" sz="3800" dirty="0" smtClean="0">
                <a:cs typeface="Arial" panose="020B0604020202020204" pitchFamily="34" charset="0"/>
              </a:rPr>
              <a:t> </a:t>
            </a:r>
            <a:r>
              <a:rPr lang="vi-VN" altLang="en-US" sz="3800" dirty="0" smtClean="0">
                <a:cs typeface="Arial" panose="020B0604020202020204" pitchFamily="34" charset="0"/>
              </a:rPr>
              <a:t>tư tưởng</a:t>
            </a:r>
            <a:r>
              <a:rPr lang="en-US" altLang="en-US" sz="3800" dirty="0" smtClean="0">
                <a:cs typeface="Arial" panose="020B0604020202020204" pitchFamily="34" charset="0"/>
              </a:rPr>
              <a:t> </a:t>
            </a:r>
            <a:r>
              <a:rPr lang="vi-VN" altLang="en-US" sz="3800" dirty="0" smtClean="0">
                <a:cs typeface="Arial" panose="020B0604020202020204" pitchFamily="34" charset="0"/>
              </a:rPr>
              <a:t>và </a:t>
            </a:r>
            <a:r>
              <a:rPr lang="vi-VN" altLang="en-US" sz="3800" dirty="0">
                <a:cs typeface="Arial" panose="020B0604020202020204" pitchFamily="34" charset="0"/>
              </a:rPr>
              <a:t>ngôn ngữ.</a:t>
            </a:r>
          </a:p>
        </p:txBody>
      </p:sp>
    </p:spTree>
    <p:extLst>
      <p:ext uri="{BB962C8B-B14F-4D97-AF65-F5344CB8AC3E}">
        <p14:creationId xmlns:p14="http://schemas.microsoft.com/office/powerpoint/2010/main" val="219502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barn(inVertical)">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barn(inVertical)">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537754" y="745823"/>
            <a:ext cx="3086833" cy="987786"/>
          </a:xfrm>
          <a:prstGeom prst="rect">
            <a:avLst/>
          </a:prstGeom>
        </p:spPr>
      </p:pic>
      <p:sp>
        <p:nvSpPr>
          <p:cNvPr id="13" name="TextBox 12"/>
          <p:cNvSpPr txBox="1"/>
          <p:nvPr/>
        </p:nvSpPr>
        <p:spPr>
          <a:xfrm>
            <a:off x="1581056" y="815042"/>
            <a:ext cx="4503156" cy="830997"/>
          </a:xfrm>
          <a:prstGeom prst="rect">
            <a:avLst/>
          </a:prstGeom>
          <a:noFill/>
        </p:spPr>
        <p:txBody>
          <a:bodyPr wrap="none" rtlCol="0">
            <a:spAutoFit/>
          </a:bodyPr>
          <a:lstStyle/>
          <a:p>
            <a:r>
              <a:rPr lang="vi-VN" sz="4800" b="1" dirty="0" smtClean="0">
                <a:solidFill>
                  <a:srgbClr val="FF0000"/>
                </a:solidFill>
                <a:latin typeface="Arial" panose="020B0604020202020204" pitchFamily="34" charset="0"/>
                <a:cs typeface="Arial" panose="020B0604020202020204" pitchFamily="34" charset="0"/>
              </a:rPr>
              <a:t>2. Văn học viết</a:t>
            </a:r>
            <a:endParaRPr lang="en-US" sz="4800" b="1"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84146785"/>
              </p:ext>
            </p:extLst>
          </p:nvPr>
        </p:nvGraphicFramePr>
        <p:xfrm>
          <a:off x="1674664" y="1916877"/>
          <a:ext cx="14935200" cy="7680960"/>
        </p:xfrm>
        <a:graphic>
          <a:graphicData uri="http://schemas.openxmlformats.org/drawingml/2006/table">
            <a:tbl>
              <a:tblPr firstRow="1" bandRow="1">
                <a:tableStyleId>{5940675A-B579-460E-94D1-54222C63F5DA}</a:tableStyleId>
              </a:tblPr>
              <a:tblGrid>
                <a:gridCol w="2059136">
                  <a:extLst>
                    <a:ext uri="{9D8B030D-6E8A-4147-A177-3AD203B41FA5}">
                      <a16:colId xmlns:a16="http://schemas.microsoft.com/office/drawing/2014/main" val="1744073658"/>
                    </a:ext>
                  </a:extLst>
                </a:gridCol>
                <a:gridCol w="7391400">
                  <a:extLst>
                    <a:ext uri="{9D8B030D-6E8A-4147-A177-3AD203B41FA5}">
                      <a16:colId xmlns:a16="http://schemas.microsoft.com/office/drawing/2014/main" val="3734072554"/>
                    </a:ext>
                  </a:extLst>
                </a:gridCol>
                <a:gridCol w="5484664">
                  <a:extLst>
                    <a:ext uri="{9D8B030D-6E8A-4147-A177-3AD203B41FA5}">
                      <a16:colId xmlns:a16="http://schemas.microsoft.com/office/drawing/2014/main" val="1470389340"/>
                    </a:ext>
                  </a:extLst>
                </a:gridCol>
              </a:tblGrid>
              <a:tr h="1178169">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BỘ</a:t>
                      </a:r>
                      <a:r>
                        <a:rPr lang="en-US" sz="3200" b="1" baseline="0" dirty="0" smtClean="0">
                          <a:solidFill>
                            <a:schemeClr val="tx1"/>
                          </a:solidFill>
                          <a:latin typeface="Arial" panose="020B0604020202020204" pitchFamily="34" charset="0"/>
                          <a:cs typeface="Arial" panose="020B0604020202020204" pitchFamily="34" charset="0"/>
                        </a:rPr>
                        <a:t> PHẬN VĂN HỌC</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TÁC</a:t>
                      </a:r>
                      <a:r>
                        <a:rPr lang="en-US" sz="3200" b="1" baseline="0" dirty="0" smtClean="0">
                          <a:solidFill>
                            <a:schemeClr val="tx1"/>
                          </a:solidFill>
                          <a:latin typeface="Arial" panose="020B0604020202020204" pitchFamily="34" charset="0"/>
                          <a:cs typeface="Arial" panose="020B0604020202020204" pitchFamily="34" charset="0"/>
                        </a:rPr>
                        <a:t> PHẨM TIÊU BIỂU</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117866861"/>
                  </a:ext>
                </a:extLst>
              </a:tr>
              <a:tr h="5199107">
                <a:tc>
                  <a:txBody>
                    <a:bodyPr/>
                    <a:lstStyle/>
                    <a:p>
                      <a:endParaRPr lang="en-US"/>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215557625"/>
                  </a:ext>
                </a:extLst>
              </a:tr>
            </a:tbl>
          </a:graphicData>
        </a:graphic>
      </p:graphicFrame>
      <p:sp>
        <p:nvSpPr>
          <p:cNvPr id="7" name="TextBox 6"/>
          <p:cNvSpPr txBox="1"/>
          <p:nvPr/>
        </p:nvSpPr>
        <p:spPr>
          <a:xfrm>
            <a:off x="2057585" y="3924300"/>
            <a:ext cx="1348357" cy="4369786"/>
          </a:xfrm>
          <a:prstGeom prst="rect">
            <a:avLst/>
          </a:prstGeom>
          <a:noFill/>
        </p:spPr>
        <p:txBody>
          <a:bodyPr wrap="square" rtlCol="0">
            <a:spAutoFit/>
          </a:bodyPr>
          <a:lstStyle/>
          <a:p>
            <a:pPr algn="ctr">
              <a:lnSpc>
                <a:spcPct val="150000"/>
              </a:lnSpc>
            </a:pPr>
            <a:r>
              <a:rPr lang="en-US" sz="3800" dirty="0" smtClean="0">
                <a:latin typeface="Arial" panose="020B0604020202020204" pitchFamily="34" charset="0"/>
                <a:cs typeface="Arial" panose="020B0604020202020204" pitchFamily="34" charset="0"/>
              </a:rPr>
              <a:t>Văn học bằng chữ </a:t>
            </a:r>
            <a:r>
              <a:rPr lang="en-US" sz="3800" dirty="0" err="1" smtClean="0">
                <a:latin typeface="Arial" panose="020B0604020202020204" pitchFamily="34" charset="0"/>
                <a:cs typeface="Arial" panose="020B0604020202020204" pitchFamily="34" charset="0"/>
              </a:rPr>
              <a:t>Hán</a:t>
            </a:r>
            <a:endParaRPr lang="en-US" sz="3800" dirty="0">
              <a:latin typeface="Arial" panose="020B0604020202020204" pitchFamily="34" charset="0"/>
              <a:cs typeface="Arial" panose="020B0604020202020204" pitchFamily="34" charset="0"/>
            </a:endParaRPr>
          </a:p>
        </p:txBody>
      </p:sp>
      <p:sp>
        <p:nvSpPr>
          <p:cNvPr id="16" name="Text Box 35"/>
          <p:cNvSpPr txBox="1">
            <a:spLocks noChangeArrowheads="1"/>
          </p:cNvSpPr>
          <p:nvPr/>
        </p:nvSpPr>
        <p:spPr bwMode="auto">
          <a:xfrm>
            <a:off x="3788863" y="3390900"/>
            <a:ext cx="7480152" cy="582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lnSpc>
                <a:spcPct val="150000"/>
              </a:lnSpc>
              <a:spcBef>
                <a:spcPct val="0"/>
              </a:spcBef>
              <a:buFont typeface="Wingdings" panose="05000000000000000000" pitchFamily="2" charset="2"/>
              <a:buChar char="§"/>
            </a:pPr>
            <a:r>
              <a:rPr lang="en-US" altLang="en-US" sz="2800" dirty="0" err="1" smtClean="0">
                <a:cs typeface="Arial" panose="020B0604020202020204" pitchFamily="34" charset="0"/>
              </a:rPr>
              <a:t>Chiếu</a:t>
            </a:r>
            <a:r>
              <a:rPr lang="en-US" altLang="en-US" sz="2800" dirty="0" smtClean="0">
                <a:cs typeface="Arial" panose="020B0604020202020204" pitchFamily="34" charset="0"/>
              </a:rPr>
              <a:t> </a:t>
            </a:r>
            <a:r>
              <a:rPr lang="en-US" altLang="en-US" sz="2800" dirty="0" err="1">
                <a:cs typeface="Arial" panose="020B0604020202020204" pitchFamily="34" charset="0"/>
              </a:rPr>
              <a:t>dời</a:t>
            </a:r>
            <a:r>
              <a:rPr lang="en-US" altLang="en-US" sz="2800" dirty="0">
                <a:cs typeface="Arial" panose="020B0604020202020204" pitchFamily="34" charset="0"/>
              </a:rPr>
              <a:t> </a:t>
            </a:r>
            <a:r>
              <a:rPr lang="en-US" altLang="en-US" sz="2800" dirty="0" err="1">
                <a:cs typeface="Arial" panose="020B0604020202020204" pitchFamily="34" charset="0"/>
              </a:rPr>
              <a:t>đô</a:t>
            </a:r>
            <a:r>
              <a:rPr lang="en-US" altLang="en-US" sz="2800" dirty="0">
                <a:cs typeface="Arial" panose="020B0604020202020204" pitchFamily="34" charset="0"/>
              </a:rPr>
              <a:t>(</a:t>
            </a:r>
            <a:r>
              <a:rPr lang="en-US" altLang="en-US" sz="2800" dirty="0" err="1">
                <a:cs typeface="Arial" panose="020B0604020202020204" pitchFamily="34" charset="0"/>
              </a:rPr>
              <a:t>Lí</a:t>
            </a:r>
            <a:r>
              <a:rPr lang="en-US" altLang="en-US" sz="2800" dirty="0">
                <a:cs typeface="Arial" panose="020B0604020202020204" pitchFamily="34" charset="0"/>
              </a:rPr>
              <a:t> </a:t>
            </a:r>
            <a:r>
              <a:rPr lang="en-US" altLang="en-US" sz="2800" dirty="0" err="1">
                <a:cs typeface="Arial" panose="020B0604020202020204" pitchFamily="34" charset="0"/>
              </a:rPr>
              <a:t>Công</a:t>
            </a:r>
            <a:r>
              <a:rPr lang="en-US" altLang="en-US" sz="2800" dirty="0">
                <a:cs typeface="Arial" panose="020B0604020202020204" pitchFamily="34" charset="0"/>
              </a:rPr>
              <a:t> </a:t>
            </a:r>
            <a:r>
              <a:rPr lang="en-US" altLang="en-US" sz="2800" dirty="0" err="1">
                <a:cs typeface="Arial" panose="020B0604020202020204" pitchFamily="34" charset="0"/>
              </a:rPr>
              <a:t>Uẩn</a:t>
            </a:r>
            <a:r>
              <a:rPr lang="en-US" altLang="en-US" sz="2800" dirty="0">
                <a:cs typeface="Arial" panose="020B0604020202020204" pitchFamily="34" charset="0"/>
              </a:rPr>
              <a:t>)</a:t>
            </a:r>
          </a:p>
          <a:p>
            <a:pPr marL="342900" indent="-342900" eaLnBrk="1" hangingPunct="1">
              <a:lnSpc>
                <a:spcPct val="150000"/>
              </a:lnSpc>
              <a:spcBef>
                <a:spcPct val="0"/>
              </a:spcBef>
              <a:buFont typeface="Wingdings" panose="05000000000000000000" pitchFamily="2" charset="2"/>
              <a:buChar char="§"/>
            </a:pPr>
            <a:r>
              <a:rPr lang="en-US" altLang="en-US" sz="2800" dirty="0" smtClean="0">
                <a:cs typeface="Arial" panose="020B0604020202020204" pitchFamily="34" charset="0"/>
              </a:rPr>
              <a:t>Nam </a:t>
            </a:r>
            <a:r>
              <a:rPr lang="en-US" altLang="en-US" sz="2800" dirty="0" err="1">
                <a:cs typeface="Arial" panose="020B0604020202020204" pitchFamily="34" charset="0"/>
              </a:rPr>
              <a:t>quốc</a:t>
            </a:r>
            <a:r>
              <a:rPr lang="en-US" altLang="en-US" sz="2800" dirty="0">
                <a:cs typeface="Arial" panose="020B0604020202020204" pitchFamily="34" charset="0"/>
              </a:rPr>
              <a:t> </a:t>
            </a:r>
            <a:r>
              <a:rPr lang="en-US" altLang="en-US" sz="2800" dirty="0" err="1">
                <a:cs typeface="Arial" panose="020B0604020202020204" pitchFamily="34" charset="0"/>
              </a:rPr>
              <a:t>sơn</a:t>
            </a:r>
            <a:r>
              <a:rPr lang="en-US" altLang="en-US" sz="2800" dirty="0">
                <a:cs typeface="Arial" panose="020B0604020202020204" pitchFamily="34" charset="0"/>
              </a:rPr>
              <a:t> </a:t>
            </a:r>
            <a:r>
              <a:rPr lang="en-US" altLang="en-US" sz="2800" dirty="0" err="1">
                <a:cs typeface="Arial" panose="020B0604020202020204" pitchFamily="34" charset="0"/>
              </a:rPr>
              <a:t>hà</a:t>
            </a:r>
            <a:r>
              <a:rPr lang="en-US" altLang="en-US" sz="2800" dirty="0">
                <a:cs typeface="Arial" panose="020B0604020202020204" pitchFamily="34" charset="0"/>
              </a:rPr>
              <a:t> (</a:t>
            </a:r>
            <a:r>
              <a:rPr lang="en-US" altLang="en-US" sz="2800" dirty="0" err="1">
                <a:cs typeface="Arial" panose="020B0604020202020204" pitchFamily="34" charset="0"/>
              </a:rPr>
              <a:t>Lí</a:t>
            </a:r>
            <a:r>
              <a:rPr lang="en-US" altLang="en-US" sz="2800" dirty="0">
                <a:cs typeface="Arial" panose="020B0604020202020204" pitchFamily="34" charset="0"/>
              </a:rPr>
              <a:t> </a:t>
            </a:r>
            <a:r>
              <a:rPr lang="en-US" altLang="en-US" sz="2800" dirty="0" err="1">
                <a:cs typeface="Arial" panose="020B0604020202020204" pitchFamily="34" charset="0"/>
              </a:rPr>
              <a:t>Thường</a:t>
            </a:r>
            <a:r>
              <a:rPr lang="en-US" altLang="en-US" sz="2800" dirty="0">
                <a:cs typeface="Arial" panose="020B0604020202020204" pitchFamily="34" charset="0"/>
              </a:rPr>
              <a:t> </a:t>
            </a:r>
            <a:r>
              <a:rPr lang="en-US" altLang="en-US" sz="2800" dirty="0" err="1">
                <a:cs typeface="Arial" panose="020B0604020202020204" pitchFamily="34" charset="0"/>
              </a:rPr>
              <a:t>Kiệt</a:t>
            </a:r>
            <a:r>
              <a:rPr lang="en-US" altLang="en-US" sz="2800" dirty="0">
                <a:cs typeface="Arial" panose="020B0604020202020204" pitchFamily="34" charset="0"/>
              </a:rPr>
              <a:t>)</a:t>
            </a:r>
          </a:p>
          <a:p>
            <a:pPr marL="342900" indent="-342900" eaLnBrk="1" hangingPunct="1">
              <a:lnSpc>
                <a:spcPct val="150000"/>
              </a:lnSpc>
              <a:spcBef>
                <a:spcPct val="0"/>
              </a:spcBef>
              <a:buFont typeface="Wingdings" panose="05000000000000000000" pitchFamily="2" charset="2"/>
              <a:buChar char="§"/>
            </a:pPr>
            <a:r>
              <a:rPr lang="en-US" altLang="en-US" sz="2800" dirty="0" err="1" smtClean="0">
                <a:cs typeface="Arial" panose="020B0604020202020204" pitchFamily="34" charset="0"/>
              </a:rPr>
              <a:t>Hịch</a:t>
            </a:r>
            <a:r>
              <a:rPr lang="en-US" altLang="en-US" sz="2800" dirty="0" smtClean="0">
                <a:cs typeface="Arial" panose="020B0604020202020204" pitchFamily="34" charset="0"/>
              </a:rPr>
              <a:t> </a:t>
            </a:r>
            <a:r>
              <a:rPr lang="en-US" altLang="en-US" sz="2800" dirty="0" err="1">
                <a:cs typeface="Arial" panose="020B0604020202020204" pitchFamily="34" charset="0"/>
              </a:rPr>
              <a:t>tướng</a:t>
            </a:r>
            <a:r>
              <a:rPr lang="en-US" altLang="en-US" sz="2800" dirty="0">
                <a:cs typeface="Arial" panose="020B0604020202020204" pitchFamily="34" charset="0"/>
              </a:rPr>
              <a:t> </a:t>
            </a:r>
            <a:r>
              <a:rPr lang="en-US" altLang="en-US" sz="2800" dirty="0" err="1">
                <a:cs typeface="Arial" panose="020B0604020202020204" pitchFamily="34" charset="0"/>
              </a:rPr>
              <a:t>sĩ</a:t>
            </a:r>
            <a:r>
              <a:rPr lang="en-US" altLang="en-US" sz="2800" dirty="0">
                <a:cs typeface="Arial" panose="020B0604020202020204" pitchFamily="34" charset="0"/>
              </a:rPr>
              <a:t>(</a:t>
            </a:r>
            <a:r>
              <a:rPr lang="en-US" altLang="en-US" sz="2800" dirty="0" err="1">
                <a:cs typeface="Arial" panose="020B0604020202020204" pitchFamily="34" charset="0"/>
              </a:rPr>
              <a:t>Trần</a:t>
            </a:r>
            <a:r>
              <a:rPr lang="en-US" altLang="en-US" sz="2800" dirty="0">
                <a:cs typeface="Arial" panose="020B0604020202020204" pitchFamily="34" charset="0"/>
              </a:rPr>
              <a:t> </a:t>
            </a:r>
            <a:r>
              <a:rPr lang="en-US" altLang="en-US" sz="2800" dirty="0" err="1">
                <a:cs typeface="Arial" panose="020B0604020202020204" pitchFamily="34" charset="0"/>
              </a:rPr>
              <a:t>Quốc</a:t>
            </a:r>
            <a:r>
              <a:rPr lang="en-US" altLang="en-US" sz="2800" dirty="0">
                <a:cs typeface="Arial" panose="020B0604020202020204" pitchFamily="34" charset="0"/>
              </a:rPr>
              <a:t> </a:t>
            </a:r>
            <a:r>
              <a:rPr lang="en-US" altLang="en-US" sz="2800" dirty="0" err="1">
                <a:cs typeface="Arial" panose="020B0604020202020204" pitchFamily="34" charset="0"/>
              </a:rPr>
              <a:t>Tuấn</a:t>
            </a:r>
            <a:r>
              <a:rPr lang="en-US" altLang="en-US" sz="2800" dirty="0">
                <a:cs typeface="Arial" panose="020B0604020202020204" pitchFamily="34" charset="0"/>
              </a:rPr>
              <a:t>)</a:t>
            </a:r>
          </a:p>
          <a:p>
            <a:pPr marL="342900" indent="-342900" eaLnBrk="1" hangingPunct="1">
              <a:lnSpc>
                <a:spcPct val="150000"/>
              </a:lnSpc>
              <a:spcBef>
                <a:spcPct val="0"/>
              </a:spcBef>
              <a:buFont typeface="Wingdings" panose="05000000000000000000" pitchFamily="2" charset="2"/>
              <a:buChar char="§"/>
            </a:pPr>
            <a:r>
              <a:rPr lang="en-US" altLang="en-US" sz="2800" dirty="0" err="1" smtClean="0">
                <a:cs typeface="Arial" panose="020B0604020202020204" pitchFamily="34" charset="0"/>
              </a:rPr>
              <a:t>Bình</a:t>
            </a:r>
            <a:r>
              <a:rPr lang="en-US" altLang="en-US" sz="2800" dirty="0" smtClean="0">
                <a:cs typeface="Arial" panose="020B0604020202020204" pitchFamily="34" charset="0"/>
              </a:rPr>
              <a:t> </a:t>
            </a:r>
            <a:r>
              <a:rPr lang="en-US" altLang="en-US" sz="2800" dirty="0" err="1">
                <a:cs typeface="Arial" panose="020B0604020202020204" pitchFamily="34" charset="0"/>
              </a:rPr>
              <a:t>Ngô</a:t>
            </a:r>
            <a:r>
              <a:rPr lang="en-US" altLang="en-US" sz="2800" dirty="0">
                <a:cs typeface="Arial" panose="020B0604020202020204" pitchFamily="34" charset="0"/>
              </a:rPr>
              <a:t> </a:t>
            </a:r>
            <a:r>
              <a:rPr lang="en-US" altLang="en-US" sz="2800" dirty="0" err="1">
                <a:cs typeface="Arial" panose="020B0604020202020204" pitchFamily="34" charset="0"/>
              </a:rPr>
              <a:t>đại</a:t>
            </a:r>
            <a:r>
              <a:rPr lang="en-US" altLang="en-US" sz="2800" dirty="0">
                <a:cs typeface="Arial" panose="020B0604020202020204" pitchFamily="34" charset="0"/>
              </a:rPr>
              <a:t> </a:t>
            </a:r>
            <a:r>
              <a:rPr lang="en-US" altLang="en-US" sz="2800" dirty="0" err="1">
                <a:cs typeface="Arial" panose="020B0604020202020204" pitchFamily="34" charset="0"/>
              </a:rPr>
              <a:t>cáo</a:t>
            </a:r>
            <a:r>
              <a:rPr lang="en-US" altLang="en-US" sz="2800" dirty="0">
                <a:cs typeface="Arial" panose="020B0604020202020204" pitchFamily="34" charset="0"/>
              </a:rPr>
              <a:t>(</a:t>
            </a:r>
            <a:r>
              <a:rPr lang="en-US" altLang="en-US" sz="2800" dirty="0" err="1">
                <a:cs typeface="Arial" panose="020B0604020202020204" pitchFamily="34" charset="0"/>
              </a:rPr>
              <a:t>Nguyễn</a:t>
            </a:r>
            <a:r>
              <a:rPr lang="en-US" altLang="en-US" sz="2800" dirty="0">
                <a:cs typeface="Arial" panose="020B0604020202020204" pitchFamily="34" charset="0"/>
              </a:rPr>
              <a:t> </a:t>
            </a:r>
            <a:r>
              <a:rPr lang="en-US" altLang="en-US" sz="2800" dirty="0" err="1">
                <a:cs typeface="Arial" panose="020B0604020202020204" pitchFamily="34" charset="0"/>
              </a:rPr>
              <a:t>Trãi</a:t>
            </a:r>
            <a:r>
              <a:rPr lang="en-US" altLang="en-US" sz="2800" dirty="0">
                <a:cs typeface="Arial" panose="020B0604020202020204" pitchFamily="34" charset="0"/>
              </a:rPr>
              <a:t>)</a:t>
            </a:r>
          </a:p>
          <a:p>
            <a:pPr marL="342900" indent="-342900" eaLnBrk="1" hangingPunct="1">
              <a:lnSpc>
                <a:spcPct val="150000"/>
              </a:lnSpc>
              <a:spcBef>
                <a:spcPct val="0"/>
              </a:spcBef>
              <a:buFont typeface="Wingdings" panose="05000000000000000000" pitchFamily="2" charset="2"/>
              <a:buChar char="§"/>
            </a:pPr>
            <a:r>
              <a:rPr lang="en-US" altLang="en-US" sz="2800" dirty="0" smtClean="0">
                <a:cs typeface="Arial" panose="020B0604020202020204" pitchFamily="34" charset="0"/>
              </a:rPr>
              <a:t>Chuyện </a:t>
            </a:r>
            <a:r>
              <a:rPr lang="en-US" altLang="en-US" sz="2800" dirty="0">
                <a:cs typeface="Arial" panose="020B0604020202020204" pitchFamily="34" charset="0"/>
              </a:rPr>
              <a:t>người con </a:t>
            </a:r>
            <a:r>
              <a:rPr lang="en-US" altLang="en-US" sz="2800" dirty="0" err="1">
                <a:cs typeface="Arial" panose="020B0604020202020204" pitchFamily="34" charset="0"/>
              </a:rPr>
              <a:t>gái</a:t>
            </a:r>
            <a:r>
              <a:rPr lang="en-US" altLang="en-US" sz="2800" dirty="0">
                <a:cs typeface="Arial" panose="020B0604020202020204" pitchFamily="34" charset="0"/>
              </a:rPr>
              <a:t> Nam </a:t>
            </a:r>
            <a:r>
              <a:rPr lang="en-US" altLang="en-US" sz="2800" dirty="0" err="1">
                <a:cs typeface="Arial" panose="020B0604020202020204" pitchFamily="34" charset="0"/>
              </a:rPr>
              <a:t>Xương</a:t>
            </a:r>
            <a:r>
              <a:rPr lang="en-US" altLang="en-US" sz="2800" dirty="0">
                <a:cs typeface="Arial" panose="020B0604020202020204" pitchFamily="34" charset="0"/>
              </a:rPr>
              <a:t> (</a:t>
            </a:r>
            <a:r>
              <a:rPr lang="en-US" altLang="en-US" sz="2800" dirty="0" err="1">
                <a:cs typeface="Arial" panose="020B0604020202020204" pitchFamily="34" charset="0"/>
              </a:rPr>
              <a:t>Nguyễn</a:t>
            </a:r>
            <a:r>
              <a:rPr lang="en-US" altLang="en-US" sz="2800" dirty="0">
                <a:cs typeface="Arial" panose="020B0604020202020204" pitchFamily="34" charset="0"/>
              </a:rPr>
              <a:t> </a:t>
            </a:r>
            <a:r>
              <a:rPr lang="en-US" altLang="en-US" sz="2800" dirty="0" err="1">
                <a:cs typeface="Arial" panose="020B0604020202020204" pitchFamily="34" charset="0"/>
              </a:rPr>
              <a:t>Dữ</a:t>
            </a:r>
            <a:r>
              <a:rPr lang="en-US" altLang="en-US" sz="2800" dirty="0">
                <a:cs typeface="Arial" panose="020B0604020202020204" pitchFamily="34" charset="0"/>
              </a:rPr>
              <a:t>)</a:t>
            </a:r>
          </a:p>
          <a:p>
            <a:pPr marL="342900" indent="-342900" eaLnBrk="1" hangingPunct="1">
              <a:lnSpc>
                <a:spcPct val="150000"/>
              </a:lnSpc>
              <a:spcBef>
                <a:spcPct val="0"/>
              </a:spcBef>
              <a:buFont typeface="Wingdings" panose="05000000000000000000" pitchFamily="2" charset="2"/>
              <a:buChar char="§"/>
            </a:pPr>
            <a:r>
              <a:rPr lang="en-US" altLang="en-US" sz="2800" dirty="0" err="1" smtClean="0">
                <a:cs typeface="Arial" panose="020B0604020202020204" pitchFamily="34" charset="0"/>
              </a:rPr>
              <a:t>Hoàng</a:t>
            </a:r>
            <a:r>
              <a:rPr lang="en-US" altLang="en-US" sz="2800" dirty="0" smtClean="0">
                <a:cs typeface="Arial" panose="020B0604020202020204" pitchFamily="34" charset="0"/>
              </a:rPr>
              <a:t> </a:t>
            </a:r>
            <a:r>
              <a:rPr lang="en-US" altLang="en-US" sz="2800" dirty="0" err="1">
                <a:cs typeface="Arial" panose="020B0604020202020204" pitchFamily="34" charset="0"/>
              </a:rPr>
              <a:t>Lê</a:t>
            </a:r>
            <a:r>
              <a:rPr lang="en-US" altLang="en-US" sz="2800" dirty="0">
                <a:cs typeface="Arial" panose="020B0604020202020204" pitchFamily="34" charset="0"/>
              </a:rPr>
              <a:t> nhất </a:t>
            </a:r>
            <a:r>
              <a:rPr lang="en-US" altLang="en-US" sz="2800" dirty="0" err="1">
                <a:cs typeface="Arial" panose="020B0604020202020204" pitchFamily="34" charset="0"/>
              </a:rPr>
              <a:t>thống</a:t>
            </a:r>
            <a:r>
              <a:rPr lang="en-US" altLang="en-US" sz="2800" dirty="0">
                <a:cs typeface="Arial" panose="020B0604020202020204" pitchFamily="34" charset="0"/>
              </a:rPr>
              <a:t> </a:t>
            </a:r>
            <a:r>
              <a:rPr lang="en-US" altLang="en-US" sz="2800" dirty="0" err="1">
                <a:cs typeface="Arial" panose="020B0604020202020204" pitchFamily="34" charset="0"/>
              </a:rPr>
              <a:t>chí</a:t>
            </a:r>
            <a:r>
              <a:rPr lang="en-US" altLang="en-US" sz="2800" dirty="0">
                <a:cs typeface="Arial" panose="020B0604020202020204" pitchFamily="34" charset="0"/>
              </a:rPr>
              <a:t>(</a:t>
            </a:r>
            <a:r>
              <a:rPr lang="en-US" altLang="en-US" sz="2800" dirty="0" err="1">
                <a:cs typeface="Arial" panose="020B0604020202020204" pitchFamily="34" charset="0"/>
              </a:rPr>
              <a:t>Ngô</a:t>
            </a:r>
            <a:r>
              <a:rPr lang="en-US" altLang="en-US" sz="2800" dirty="0">
                <a:cs typeface="Arial" panose="020B0604020202020204" pitchFamily="34" charset="0"/>
              </a:rPr>
              <a:t> </a:t>
            </a:r>
            <a:r>
              <a:rPr lang="en-US" altLang="en-US" sz="2800" dirty="0" err="1">
                <a:cs typeface="Arial" panose="020B0604020202020204" pitchFamily="34" charset="0"/>
              </a:rPr>
              <a:t>gia</a:t>
            </a:r>
            <a:r>
              <a:rPr lang="en-US" altLang="en-US" sz="2800" dirty="0">
                <a:cs typeface="Arial" panose="020B0604020202020204" pitchFamily="34" charset="0"/>
              </a:rPr>
              <a:t> Văn </a:t>
            </a:r>
            <a:r>
              <a:rPr lang="en-US" altLang="en-US" sz="2800" dirty="0" err="1">
                <a:cs typeface="Arial" panose="020B0604020202020204" pitchFamily="34" charset="0"/>
              </a:rPr>
              <a:t>phái</a:t>
            </a:r>
            <a:r>
              <a:rPr lang="en-US" altLang="en-US" sz="2800" dirty="0">
                <a:cs typeface="Arial" panose="020B0604020202020204" pitchFamily="34" charset="0"/>
              </a:rPr>
              <a:t>)</a:t>
            </a:r>
          </a:p>
          <a:p>
            <a:pPr marL="342900" indent="-342900" eaLnBrk="1" hangingPunct="1">
              <a:lnSpc>
                <a:spcPct val="150000"/>
              </a:lnSpc>
              <a:spcBef>
                <a:spcPct val="0"/>
              </a:spcBef>
              <a:buFont typeface="Wingdings" panose="05000000000000000000" pitchFamily="2" charset="2"/>
              <a:buChar char="§"/>
            </a:pPr>
            <a:r>
              <a:rPr lang="en-US" altLang="en-US" sz="2800" dirty="0" err="1" smtClean="0">
                <a:cs typeface="Arial" panose="020B0604020202020204" pitchFamily="34" charset="0"/>
              </a:rPr>
              <a:t>Nhật</a:t>
            </a:r>
            <a:r>
              <a:rPr lang="en-US" altLang="en-US" sz="2800" dirty="0" smtClean="0">
                <a:cs typeface="Arial" panose="020B0604020202020204" pitchFamily="34" charset="0"/>
              </a:rPr>
              <a:t> </a:t>
            </a:r>
            <a:r>
              <a:rPr lang="en-US" altLang="en-US" sz="2800" dirty="0" err="1">
                <a:cs typeface="Arial" panose="020B0604020202020204" pitchFamily="34" charset="0"/>
              </a:rPr>
              <a:t>kí</a:t>
            </a:r>
            <a:r>
              <a:rPr lang="en-US" altLang="en-US" sz="2800" dirty="0">
                <a:cs typeface="Arial" panose="020B0604020202020204" pitchFamily="34" charset="0"/>
              </a:rPr>
              <a:t> trong </a:t>
            </a:r>
            <a:r>
              <a:rPr lang="en-US" altLang="en-US" sz="2800" dirty="0" err="1">
                <a:cs typeface="Arial" panose="020B0604020202020204" pitchFamily="34" charset="0"/>
              </a:rPr>
              <a:t>tù</a:t>
            </a:r>
            <a:r>
              <a:rPr lang="en-US" altLang="en-US" sz="2800" dirty="0">
                <a:cs typeface="Arial" panose="020B0604020202020204" pitchFamily="34" charset="0"/>
              </a:rPr>
              <a:t>(</a:t>
            </a:r>
            <a:r>
              <a:rPr lang="en-US" altLang="en-US" sz="2800" dirty="0" err="1">
                <a:cs typeface="Arial" panose="020B0604020202020204" pitchFamily="34" charset="0"/>
              </a:rPr>
              <a:t>Hồ</a:t>
            </a:r>
            <a:r>
              <a:rPr lang="en-US" altLang="en-US" sz="2800" dirty="0">
                <a:cs typeface="Arial" panose="020B0604020202020204" pitchFamily="34" charset="0"/>
              </a:rPr>
              <a:t> </a:t>
            </a:r>
            <a:r>
              <a:rPr lang="en-US" altLang="en-US" sz="2800" dirty="0" err="1">
                <a:cs typeface="Arial" panose="020B0604020202020204" pitchFamily="34" charset="0"/>
              </a:rPr>
              <a:t>Chí</a:t>
            </a:r>
            <a:r>
              <a:rPr lang="en-US" altLang="en-US" sz="2800" dirty="0">
                <a:cs typeface="Arial" panose="020B0604020202020204" pitchFamily="34" charset="0"/>
              </a:rPr>
              <a:t> Minh)</a:t>
            </a:r>
          </a:p>
          <a:p>
            <a:pPr marL="342900" indent="-342900" eaLnBrk="1" hangingPunct="1">
              <a:lnSpc>
                <a:spcPct val="150000"/>
              </a:lnSpc>
              <a:spcBef>
                <a:spcPct val="0"/>
              </a:spcBef>
              <a:buFont typeface="Wingdings" panose="05000000000000000000" pitchFamily="2" charset="2"/>
              <a:buChar char="§"/>
            </a:pPr>
            <a:r>
              <a:rPr lang="en-US" altLang="en-US" sz="2800" dirty="0" err="1" smtClean="0">
                <a:cs typeface="Arial" panose="020B0604020202020204" pitchFamily="34" charset="0"/>
              </a:rPr>
              <a:t>Thơ</a:t>
            </a:r>
            <a:r>
              <a:rPr lang="en-US" altLang="en-US" sz="2800" dirty="0" smtClean="0">
                <a:cs typeface="Arial" panose="020B0604020202020204" pitchFamily="34" charset="0"/>
              </a:rPr>
              <a:t> </a:t>
            </a:r>
            <a:r>
              <a:rPr lang="en-US" altLang="en-US" sz="2800" dirty="0">
                <a:cs typeface="Arial" panose="020B0604020202020204" pitchFamily="34" charset="0"/>
              </a:rPr>
              <a:t>văn Phan </a:t>
            </a:r>
            <a:r>
              <a:rPr lang="en-US" altLang="en-US" sz="2800" dirty="0" err="1">
                <a:cs typeface="Arial" panose="020B0604020202020204" pitchFamily="34" charset="0"/>
              </a:rPr>
              <a:t>Bội</a:t>
            </a:r>
            <a:r>
              <a:rPr lang="en-US" altLang="en-US" sz="2800" dirty="0">
                <a:cs typeface="Arial" panose="020B0604020202020204" pitchFamily="34" charset="0"/>
              </a:rPr>
              <a:t> </a:t>
            </a:r>
            <a:r>
              <a:rPr lang="en-US" altLang="en-US" sz="2800" dirty="0" err="1">
                <a:cs typeface="Arial" panose="020B0604020202020204" pitchFamily="34" charset="0"/>
              </a:rPr>
              <a:t>Châu</a:t>
            </a:r>
            <a:r>
              <a:rPr lang="en-US" altLang="en-US" sz="2800" dirty="0" smtClean="0">
                <a:cs typeface="Arial" panose="020B0604020202020204" pitchFamily="34" charset="0"/>
              </a:rPr>
              <a:t>, Phan </a:t>
            </a:r>
            <a:r>
              <a:rPr lang="en-US" altLang="en-US" sz="2800" dirty="0">
                <a:cs typeface="Arial" panose="020B0604020202020204" pitchFamily="34" charset="0"/>
              </a:rPr>
              <a:t>Chu Trinh</a:t>
            </a:r>
          </a:p>
        </p:txBody>
      </p:sp>
      <p:sp>
        <p:nvSpPr>
          <p:cNvPr id="17" name="Text Box 34"/>
          <p:cNvSpPr txBox="1">
            <a:spLocks noChangeArrowheads="1"/>
          </p:cNvSpPr>
          <p:nvPr/>
        </p:nvSpPr>
        <p:spPr bwMode="auto">
          <a:xfrm>
            <a:off x="11400278" y="3526515"/>
            <a:ext cx="498272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dirty="0">
                <a:solidFill>
                  <a:srgbClr val="FF00FF"/>
                </a:solidFill>
                <a:cs typeface="Arial" panose="020B0604020202020204" pitchFamily="34" charset="0"/>
              </a:rPr>
              <a:t>Văn học chữ </a:t>
            </a:r>
            <a:r>
              <a:rPr lang="en-US" altLang="en-US" sz="2800" b="1" dirty="0" err="1">
                <a:solidFill>
                  <a:srgbClr val="FF00FF"/>
                </a:solidFill>
                <a:cs typeface="Arial" panose="020B0604020202020204" pitchFamily="34" charset="0"/>
              </a:rPr>
              <a:t>Hán</a:t>
            </a:r>
            <a:r>
              <a:rPr lang="en-US" altLang="en-US" sz="2800" b="1" dirty="0">
                <a:solidFill>
                  <a:srgbClr val="FF00FF"/>
                </a:solidFill>
                <a:cs typeface="Arial" panose="020B0604020202020204" pitchFamily="34" charset="0"/>
              </a:rPr>
              <a:t> :</a:t>
            </a:r>
          </a:p>
          <a:p>
            <a:pPr marL="457200" indent="-457200" algn="just" eaLnBrk="1" hangingPunct="1">
              <a:spcBef>
                <a:spcPct val="0"/>
              </a:spcBef>
              <a:buFont typeface="Wingdings" panose="05000000000000000000" pitchFamily="2" charset="2"/>
              <a:buChar char="§"/>
            </a:pPr>
            <a:r>
              <a:rPr lang="en-US" altLang="en-US" sz="2800" dirty="0" err="1" smtClean="0">
                <a:cs typeface="Arial" panose="020B0604020202020204" pitchFamily="34" charset="0"/>
              </a:rPr>
              <a:t>Sử</a:t>
            </a:r>
            <a:r>
              <a:rPr lang="en-US" altLang="en-US" sz="2800" dirty="0" smtClean="0">
                <a:cs typeface="Arial" panose="020B0604020202020204" pitchFamily="34" charset="0"/>
              </a:rPr>
              <a:t> </a:t>
            </a:r>
            <a:r>
              <a:rPr lang="en-US" altLang="en-US" sz="2800" dirty="0" err="1">
                <a:cs typeface="Arial" panose="020B0604020202020204" pitchFamily="34" charset="0"/>
              </a:rPr>
              <a:t>dụng</a:t>
            </a:r>
            <a:r>
              <a:rPr lang="en-US" altLang="en-US" sz="2800" dirty="0">
                <a:cs typeface="Arial" panose="020B0604020202020204" pitchFamily="34" charset="0"/>
              </a:rPr>
              <a:t> văn tự </a:t>
            </a:r>
            <a:r>
              <a:rPr lang="en-US" altLang="en-US" sz="2800" dirty="0" err="1">
                <a:cs typeface="Arial" panose="020B0604020202020204" pitchFamily="34" charset="0"/>
              </a:rPr>
              <a:t>Hán</a:t>
            </a:r>
            <a:r>
              <a:rPr lang="en-US" altLang="en-US" sz="2800" dirty="0">
                <a:cs typeface="Arial" panose="020B0604020202020204" pitchFamily="34" charset="0"/>
              </a:rPr>
              <a:t> </a:t>
            </a:r>
          </a:p>
          <a:p>
            <a:pPr marL="457200" indent="-457200" algn="just" eaLnBrk="1" hangingPunct="1">
              <a:spcBef>
                <a:spcPct val="0"/>
              </a:spcBef>
              <a:buFont typeface="Wingdings" panose="05000000000000000000" pitchFamily="2" charset="2"/>
              <a:buChar char="§"/>
            </a:pPr>
            <a:r>
              <a:rPr lang="en-US" altLang="en-US" sz="2800" dirty="0">
                <a:cs typeface="Arial" panose="020B0604020202020204" pitchFamily="34" charset="0"/>
              </a:rPr>
              <a:t>T</a:t>
            </a:r>
            <a:r>
              <a:rPr lang="en-US" altLang="en-US" sz="2800" dirty="0" smtClean="0">
                <a:cs typeface="Arial" panose="020B0604020202020204" pitchFamily="34" charset="0"/>
              </a:rPr>
              <a:t>iếp </a:t>
            </a:r>
            <a:r>
              <a:rPr lang="en-US" altLang="en-US" sz="2800" dirty="0" err="1">
                <a:cs typeface="Arial" panose="020B0604020202020204" pitchFamily="34" charset="0"/>
              </a:rPr>
              <a:t>nhận</a:t>
            </a:r>
            <a:r>
              <a:rPr lang="en-US" altLang="en-US" sz="2800" dirty="0">
                <a:cs typeface="Arial" panose="020B0604020202020204" pitchFamily="34" charset="0"/>
              </a:rPr>
              <a:t> nhiều </a:t>
            </a:r>
            <a:r>
              <a:rPr lang="en-US" altLang="en-US" sz="2800" dirty="0" err="1">
                <a:cs typeface="Arial" panose="020B0604020202020204" pitchFamily="34" charset="0"/>
              </a:rPr>
              <a:t>yếu</a:t>
            </a:r>
            <a:r>
              <a:rPr lang="en-US" altLang="en-US" sz="2800" dirty="0">
                <a:cs typeface="Arial" panose="020B0604020202020204" pitchFamily="34" charset="0"/>
              </a:rPr>
              <a:t> </a:t>
            </a:r>
            <a:r>
              <a:rPr lang="en-US" altLang="en-US" sz="2800" dirty="0" err="1">
                <a:cs typeface="Arial" panose="020B0604020202020204" pitchFamily="34" charset="0"/>
              </a:rPr>
              <a:t>tố</a:t>
            </a:r>
            <a:r>
              <a:rPr lang="en-US" altLang="en-US" sz="2800" dirty="0">
                <a:cs typeface="Arial" panose="020B0604020202020204" pitchFamily="34" charset="0"/>
              </a:rPr>
              <a:t> từ thể loại đến tư </a:t>
            </a:r>
            <a:r>
              <a:rPr lang="en-US" altLang="en-US" sz="2800" dirty="0" err="1">
                <a:cs typeface="Arial" panose="020B0604020202020204" pitchFamily="34" charset="0"/>
              </a:rPr>
              <a:t>tưởng,chất</a:t>
            </a:r>
            <a:r>
              <a:rPr lang="en-US" altLang="en-US" sz="2800" dirty="0">
                <a:cs typeface="Arial" panose="020B0604020202020204" pitchFamily="34" charset="0"/>
              </a:rPr>
              <a:t> </a:t>
            </a:r>
            <a:r>
              <a:rPr lang="en-US" altLang="en-US" sz="2800" dirty="0" err="1">
                <a:cs typeface="Arial" panose="020B0604020202020204" pitchFamily="34" charset="0"/>
              </a:rPr>
              <a:t>liệu</a:t>
            </a:r>
            <a:r>
              <a:rPr lang="en-US" altLang="en-US" sz="2800" dirty="0">
                <a:cs typeface="Arial" panose="020B0604020202020204" pitchFamily="34" charset="0"/>
              </a:rPr>
              <a:t> của văn </a:t>
            </a:r>
            <a:r>
              <a:rPr lang="en-US" altLang="en-US" sz="2800" dirty="0" err="1">
                <a:cs typeface="Arial" panose="020B0604020202020204" pitchFamily="34" charset="0"/>
              </a:rPr>
              <a:t>chương</a:t>
            </a:r>
            <a:r>
              <a:rPr lang="en-US" altLang="en-US" sz="2800" dirty="0">
                <a:cs typeface="Arial" panose="020B0604020202020204" pitchFamily="34" charset="0"/>
              </a:rPr>
              <a:t> </a:t>
            </a:r>
            <a:r>
              <a:rPr lang="en-US" altLang="en-US" sz="2800" dirty="0" err="1">
                <a:cs typeface="Arial" panose="020B0604020202020204" pitchFamily="34" charset="0"/>
              </a:rPr>
              <a:t>Trung</a:t>
            </a:r>
            <a:r>
              <a:rPr lang="en-US" altLang="en-US" sz="2800" dirty="0">
                <a:cs typeface="Arial" panose="020B0604020202020204" pitchFamily="34" charset="0"/>
              </a:rPr>
              <a:t> </a:t>
            </a:r>
            <a:r>
              <a:rPr lang="en-US" altLang="en-US" sz="2800" dirty="0" err="1">
                <a:cs typeface="Arial" panose="020B0604020202020204" pitchFamily="34" charset="0"/>
              </a:rPr>
              <a:t>Quốc</a:t>
            </a:r>
            <a:r>
              <a:rPr lang="en-US" altLang="en-US" sz="2800" dirty="0">
                <a:cs typeface="Arial" panose="020B0604020202020204" pitchFamily="34" charset="0"/>
              </a:rPr>
              <a:t> nhưng vẫn thể </a:t>
            </a:r>
            <a:r>
              <a:rPr lang="en-US" altLang="en-US" sz="2800" dirty="0" err="1">
                <a:cs typeface="Arial" panose="020B0604020202020204" pitchFamily="34" charset="0"/>
              </a:rPr>
              <a:t>hiện</a:t>
            </a:r>
            <a:r>
              <a:rPr lang="en-US" altLang="en-US" sz="2800" dirty="0">
                <a:cs typeface="Arial" panose="020B0604020202020204" pitchFamily="34" charset="0"/>
              </a:rPr>
              <a:t> tinh </a:t>
            </a:r>
            <a:r>
              <a:rPr lang="en-US" altLang="en-US" sz="2800" dirty="0" err="1">
                <a:cs typeface="Arial" panose="020B0604020202020204" pitchFamily="34" charset="0"/>
              </a:rPr>
              <a:t>thần</a:t>
            </a:r>
            <a:r>
              <a:rPr lang="en-US" altLang="en-US" sz="2800" dirty="0">
                <a:cs typeface="Arial" panose="020B0604020202020204" pitchFamily="34" charset="0"/>
              </a:rPr>
              <a:t> </a:t>
            </a:r>
            <a:r>
              <a:rPr lang="en-US" altLang="en-US" sz="2800" dirty="0" err="1">
                <a:cs typeface="Arial" panose="020B0604020202020204" pitchFamily="34" charset="0"/>
              </a:rPr>
              <a:t>dân</a:t>
            </a:r>
            <a:r>
              <a:rPr lang="en-US" altLang="en-US" sz="2800" dirty="0">
                <a:cs typeface="Arial" panose="020B0604020202020204" pitchFamily="34" charset="0"/>
              </a:rPr>
              <a:t> </a:t>
            </a:r>
            <a:r>
              <a:rPr lang="en-US" altLang="en-US" sz="2800" dirty="0" err="1">
                <a:cs typeface="Arial" panose="020B0604020202020204" pitchFamily="34" charset="0"/>
              </a:rPr>
              <a:t>tộc</a:t>
            </a:r>
            <a:r>
              <a:rPr lang="en-US" altLang="en-US" sz="2800" dirty="0">
                <a:cs typeface="Arial" panose="020B0604020202020204" pitchFamily="34" charset="0"/>
              </a:rPr>
              <a:t>, tâm </a:t>
            </a:r>
            <a:r>
              <a:rPr lang="en-US" altLang="en-US" sz="2800" dirty="0" err="1">
                <a:cs typeface="Arial" panose="020B0604020202020204" pitchFamily="34" charset="0"/>
              </a:rPr>
              <a:t>hồn</a:t>
            </a:r>
            <a:r>
              <a:rPr lang="en-US" altLang="en-US" sz="2800" dirty="0">
                <a:cs typeface="Arial" panose="020B0604020202020204" pitchFamily="34" charset="0"/>
              </a:rPr>
              <a:t> </a:t>
            </a:r>
            <a:r>
              <a:rPr lang="en-US" altLang="en-US" sz="2800" dirty="0" err="1">
                <a:cs typeface="Arial" panose="020B0604020202020204" pitchFamily="34" charset="0"/>
              </a:rPr>
              <a:t>và</a:t>
            </a:r>
            <a:r>
              <a:rPr lang="en-US" altLang="en-US" sz="2800" dirty="0">
                <a:cs typeface="Arial" panose="020B0604020202020204" pitchFamily="34" charset="0"/>
              </a:rPr>
              <a:t> </a:t>
            </a:r>
            <a:r>
              <a:rPr lang="en-US" altLang="en-US" sz="2800" dirty="0" err="1">
                <a:cs typeface="Arial" panose="020B0604020202020204" pitchFamily="34" charset="0"/>
              </a:rPr>
              <a:t>cốt</a:t>
            </a:r>
            <a:r>
              <a:rPr lang="en-US" altLang="en-US" sz="2800" dirty="0">
                <a:cs typeface="Arial" panose="020B0604020202020204" pitchFamily="34" charset="0"/>
              </a:rPr>
              <a:t> cách người </a:t>
            </a:r>
            <a:r>
              <a:rPr lang="en-US" altLang="en-US" sz="2800" dirty="0" err="1">
                <a:cs typeface="Arial" panose="020B0604020202020204" pitchFamily="34" charset="0"/>
              </a:rPr>
              <a:t>Việt</a:t>
            </a:r>
            <a:r>
              <a:rPr lang="en-US" altLang="en-US" sz="2800" dirty="0">
                <a:cs typeface="Arial" panose="020B0604020202020204" pitchFamily="34" charset="0"/>
              </a:rPr>
              <a:t>, </a:t>
            </a:r>
            <a:r>
              <a:rPr lang="en-US" altLang="en-US" sz="2800" dirty="0" err="1">
                <a:cs typeface="Arial" panose="020B0604020202020204" pitchFamily="34" charset="0"/>
              </a:rPr>
              <a:t>những</a:t>
            </a:r>
            <a:r>
              <a:rPr lang="en-US" altLang="en-US" sz="2800" dirty="0">
                <a:cs typeface="Arial" panose="020B0604020202020204" pitchFamily="34" charset="0"/>
              </a:rPr>
              <a:t> vấn </a:t>
            </a:r>
            <a:r>
              <a:rPr lang="en-US" altLang="en-US" sz="2800" dirty="0" err="1">
                <a:cs typeface="Arial" panose="020B0604020202020204" pitchFamily="34" charset="0"/>
              </a:rPr>
              <a:t>đề</a:t>
            </a:r>
            <a:r>
              <a:rPr lang="en-US" altLang="en-US" sz="2800" dirty="0">
                <a:cs typeface="Arial" panose="020B0604020202020204" pitchFamily="34" charset="0"/>
              </a:rPr>
              <a:t> </a:t>
            </a:r>
            <a:r>
              <a:rPr lang="en-US" altLang="en-US" sz="2800" dirty="0" err="1">
                <a:cs typeface="Arial" panose="020B0604020202020204" pitchFamily="34" charset="0"/>
              </a:rPr>
              <a:t>và</a:t>
            </a:r>
            <a:r>
              <a:rPr lang="en-US" altLang="en-US" sz="2800" dirty="0">
                <a:cs typeface="Arial" panose="020B0604020202020204" pitchFamily="34" charset="0"/>
              </a:rPr>
              <a:t> </a:t>
            </a:r>
            <a:r>
              <a:rPr lang="en-US" altLang="en-US" sz="2800" dirty="0" err="1">
                <a:cs typeface="Arial" panose="020B0604020202020204" pitchFamily="34" charset="0"/>
              </a:rPr>
              <a:t>trạng</a:t>
            </a:r>
            <a:r>
              <a:rPr lang="en-US" altLang="en-US" sz="2800" dirty="0">
                <a:cs typeface="Arial" panose="020B0604020202020204" pitchFamily="34" charset="0"/>
              </a:rPr>
              <a:t> </a:t>
            </a:r>
            <a:r>
              <a:rPr lang="en-US" altLang="en-US" sz="2800" dirty="0" err="1">
                <a:cs typeface="Arial" panose="020B0604020202020204" pitchFamily="34" charset="0"/>
              </a:rPr>
              <a:t>thái</a:t>
            </a:r>
            <a:r>
              <a:rPr lang="en-US" altLang="en-US" sz="2800" dirty="0">
                <a:cs typeface="Arial" panose="020B0604020202020204" pitchFamily="34" charset="0"/>
              </a:rPr>
              <a:t> </a:t>
            </a:r>
            <a:r>
              <a:rPr lang="en-US" altLang="en-US" sz="2800" dirty="0" err="1">
                <a:cs typeface="Arial" panose="020B0604020202020204" pitchFamily="34" charset="0"/>
              </a:rPr>
              <a:t>lịch</a:t>
            </a:r>
            <a:r>
              <a:rPr lang="en-US" altLang="en-US" sz="2800" dirty="0">
                <a:cs typeface="Arial" panose="020B0604020202020204" pitchFamily="34" charset="0"/>
              </a:rPr>
              <a:t> </a:t>
            </a:r>
            <a:r>
              <a:rPr lang="en-US" altLang="en-US" sz="2800" dirty="0" err="1">
                <a:cs typeface="Arial" panose="020B0604020202020204" pitchFamily="34" charset="0"/>
              </a:rPr>
              <a:t>sử</a:t>
            </a:r>
            <a:r>
              <a:rPr lang="en-US" altLang="en-US" sz="2800" dirty="0">
                <a:cs typeface="Arial" panose="020B0604020202020204" pitchFamily="34" charset="0"/>
              </a:rPr>
              <a:t> </a:t>
            </a:r>
            <a:r>
              <a:rPr lang="en-US" altLang="en-US" sz="2800" dirty="0" err="1">
                <a:cs typeface="Arial" panose="020B0604020202020204" pitchFamily="34" charset="0"/>
              </a:rPr>
              <a:t>Việt</a:t>
            </a:r>
            <a:r>
              <a:rPr lang="en-US" altLang="en-US" sz="2800" dirty="0">
                <a:cs typeface="Arial" panose="020B0604020202020204" pitchFamily="34" charset="0"/>
              </a:rPr>
              <a:t> Nam</a:t>
            </a:r>
          </a:p>
          <a:p>
            <a:pPr marL="457200" indent="-457200" algn="just" eaLnBrk="1" hangingPunct="1">
              <a:spcBef>
                <a:spcPct val="0"/>
              </a:spcBef>
              <a:buFont typeface="Wingdings" panose="05000000000000000000" pitchFamily="2" charset="2"/>
              <a:buChar char="§"/>
            </a:pPr>
            <a:r>
              <a:rPr lang="en-US" altLang="en-US" sz="2800" dirty="0" smtClean="0">
                <a:cs typeface="Arial" panose="020B0604020202020204" pitchFamily="34" charset="0"/>
              </a:rPr>
              <a:t>Ở </a:t>
            </a:r>
            <a:r>
              <a:rPr lang="en-US" altLang="en-US" sz="2800" dirty="0" err="1" smtClean="0">
                <a:cs typeface="Arial" panose="020B0604020202020204" pitchFamily="34" charset="0"/>
              </a:rPr>
              <a:t>những</a:t>
            </a:r>
            <a:r>
              <a:rPr lang="en-US" altLang="en-US" sz="2800" dirty="0" smtClean="0">
                <a:cs typeface="Arial" panose="020B0604020202020204" pitchFamily="34" charset="0"/>
              </a:rPr>
              <a:t> </a:t>
            </a:r>
            <a:r>
              <a:rPr lang="en-US" altLang="en-US" sz="2800" dirty="0">
                <a:cs typeface="Arial" panose="020B0604020202020204" pitchFamily="34" charset="0"/>
              </a:rPr>
              <a:t>thế </a:t>
            </a:r>
            <a:r>
              <a:rPr lang="en-US" altLang="en-US" sz="2800" dirty="0" err="1">
                <a:cs typeface="Arial" panose="020B0604020202020204" pitchFamily="34" charset="0"/>
              </a:rPr>
              <a:t>kỉ</a:t>
            </a:r>
            <a:r>
              <a:rPr lang="en-US" altLang="en-US" sz="2800" dirty="0">
                <a:cs typeface="Arial" panose="020B0604020202020204" pitchFamily="34" charset="0"/>
              </a:rPr>
              <a:t> đầu (từ thế </a:t>
            </a:r>
            <a:r>
              <a:rPr lang="en-US" altLang="en-US" sz="2800" dirty="0" err="1">
                <a:cs typeface="Arial" panose="020B0604020202020204" pitchFamily="34" charset="0"/>
              </a:rPr>
              <a:t>kỉ</a:t>
            </a:r>
            <a:r>
              <a:rPr lang="en-US" altLang="en-US" sz="2800" dirty="0">
                <a:cs typeface="Arial" panose="020B0604020202020204" pitchFamily="34" charset="0"/>
              </a:rPr>
              <a:t> X-X V </a:t>
            </a:r>
            <a:r>
              <a:rPr lang="en-US" altLang="en-US" sz="2800" dirty="0" err="1">
                <a:cs typeface="Arial" panose="020B0604020202020204" pitchFamily="34" charset="0"/>
              </a:rPr>
              <a:t>chiếm</a:t>
            </a:r>
            <a:r>
              <a:rPr lang="en-US" altLang="en-US" sz="2800" dirty="0">
                <a:cs typeface="Arial" panose="020B0604020202020204" pitchFamily="34" charset="0"/>
              </a:rPr>
              <a:t> tỉ </a:t>
            </a:r>
            <a:r>
              <a:rPr lang="en-US" altLang="en-US" sz="2800" dirty="0" err="1">
                <a:cs typeface="Arial" panose="020B0604020202020204" pitchFamily="34" charset="0"/>
              </a:rPr>
              <a:t>lệ</a:t>
            </a:r>
            <a:r>
              <a:rPr lang="en-US" altLang="en-US" sz="2800" dirty="0">
                <a:cs typeface="Arial" panose="020B0604020202020204" pitchFamily="34" charset="0"/>
              </a:rPr>
              <a:t> </a:t>
            </a:r>
            <a:r>
              <a:rPr lang="en-US" altLang="en-US" sz="2800" dirty="0" err="1">
                <a:cs typeface="Arial" panose="020B0604020202020204" pitchFamily="34" charset="0"/>
              </a:rPr>
              <a:t>cao</a:t>
            </a:r>
            <a:r>
              <a:rPr lang="en-US" altLang="en-US" sz="2800" dirty="0">
                <a:cs typeface="Arial" panose="020B0604020202020204" pitchFamily="34" charset="0"/>
              </a:rPr>
              <a:t> về số </a:t>
            </a:r>
            <a:r>
              <a:rPr lang="en-US" altLang="en-US" sz="2800" dirty="0" err="1">
                <a:cs typeface="Arial" panose="020B0604020202020204" pitchFamily="34" charset="0"/>
              </a:rPr>
              <a:t>lượng</a:t>
            </a:r>
            <a:r>
              <a:rPr lang="en-US" altLang="en-US" sz="2800" dirty="0">
                <a:cs typeface="Arial" panose="020B0604020202020204" pitchFamily="34" charset="0"/>
              </a:rPr>
              <a:t> </a:t>
            </a:r>
            <a:r>
              <a:rPr lang="en-US" altLang="en-US" sz="2800" dirty="0" err="1">
                <a:cs typeface="Arial" panose="020B0604020202020204" pitchFamily="34" charset="0"/>
              </a:rPr>
              <a:t>và</a:t>
            </a:r>
            <a:r>
              <a:rPr lang="en-US" altLang="en-US" sz="2800" dirty="0">
                <a:cs typeface="Arial" panose="020B0604020202020204" pitchFamily="34" charset="0"/>
              </a:rPr>
              <a:t> thể loại)</a:t>
            </a:r>
          </a:p>
        </p:txBody>
      </p:sp>
    </p:spTree>
    <p:extLst>
      <p:ext uri="{BB962C8B-B14F-4D97-AF65-F5344CB8AC3E}">
        <p14:creationId xmlns:p14="http://schemas.microsoft.com/office/powerpoint/2010/main" val="8111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9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15425" y="0"/>
            <a:ext cx="10287000" cy="10287000"/>
          </a:xfrm>
          <a:prstGeom prst="rect">
            <a:avLst/>
          </a:prstGeom>
        </p:spPr>
      </p:pic>
      <p:grpSp>
        <p:nvGrpSpPr>
          <p:cNvPr id="3" name="Group 3"/>
          <p:cNvGrpSpPr/>
          <p:nvPr/>
        </p:nvGrpSpPr>
        <p:grpSpPr>
          <a:xfrm>
            <a:off x="682329" y="495300"/>
            <a:ext cx="16919871" cy="9296400"/>
            <a:chOff x="0" y="0"/>
            <a:chExt cx="2596610" cy="1746278"/>
          </a:xfrm>
        </p:grpSpPr>
        <p:sp>
          <p:nvSpPr>
            <p:cNvPr id="4" name="Freeform 4"/>
            <p:cNvSpPr/>
            <p:nvPr/>
          </p:nvSpPr>
          <p:spPr>
            <a:xfrm>
              <a:off x="0" y="0"/>
              <a:ext cx="2596610" cy="1746278"/>
            </a:xfrm>
            <a:custGeom>
              <a:avLst/>
              <a:gdLst/>
              <a:ahLst/>
              <a:cxnLst/>
              <a:rect l="l" t="t" r="r" b="b"/>
              <a:pathLst>
                <a:path w="2596610" h="1746278">
                  <a:moveTo>
                    <a:pt x="2472150" y="1746278"/>
                  </a:moveTo>
                  <a:lnTo>
                    <a:pt x="124460" y="1746278"/>
                  </a:lnTo>
                  <a:cubicBezTo>
                    <a:pt x="55880" y="1746278"/>
                    <a:pt x="0" y="1690398"/>
                    <a:pt x="0" y="1621818"/>
                  </a:cubicBezTo>
                  <a:lnTo>
                    <a:pt x="0" y="124460"/>
                  </a:lnTo>
                  <a:cubicBezTo>
                    <a:pt x="0" y="55880"/>
                    <a:pt x="55880" y="0"/>
                    <a:pt x="124460" y="0"/>
                  </a:cubicBezTo>
                  <a:lnTo>
                    <a:pt x="2472150" y="0"/>
                  </a:lnTo>
                  <a:cubicBezTo>
                    <a:pt x="2540730" y="0"/>
                    <a:pt x="2596610" y="55880"/>
                    <a:pt x="2596610" y="124460"/>
                  </a:cubicBezTo>
                  <a:lnTo>
                    <a:pt x="2596610" y="1621818"/>
                  </a:lnTo>
                  <a:cubicBezTo>
                    <a:pt x="2596610" y="1690398"/>
                    <a:pt x="2540730" y="1746278"/>
                    <a:pt x="2472150" y="1746278"/>
                  </a:cubicBez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4944">
            <a:off x="-149474" y="-306321"/>
            <a:ext cx="2303390" cy="211911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537754" y="745823"/>
            <a:ext cx="3086833" cy="987786"/>
          </a:xfrm>
          <a:prstGeom prst="rect">
            <a:avLst/>
          </a:prstGeom>
        </p:spPr>
      </p:pic>
      <p:sp>
        <p:nvSpPr>
          <p:cNvPr id="13" name="TextBox 12"/>
          <p:cNvSpPr txBox="1"/>
          <p:nvPr/>
        </p:nvSpPr>
        <p:spPr>
          <a:xfrm>
            <a:off x="1600200" y="985286"/>
            <a:ext cx="4503156" cy="830997"/>
          </a:xfrm>
          <a:prstGeom prst="rect">
            <a:avLst/>
          </a:prstGeom>
          <a:noFill/>
        </p:spPr>
        <p:txBody>
          <a:bodyPr wrap="none" rtlCol="0">
            <a:spAutoFit/>
          </a:bodyPr>
          <a:lstStyle/>
          <a:p>
            <a:r>
              <a:rPr lang="vi-VN" sz="4800" b="1" dirty="0" smtClean="0">
                <a:solidFill>
                  <a:srgbClr val="FF0000"/>
                </a:solidFill>
                <a:latin typeface="Arial" panose="020B0604020202020204" pitchFamily="34" charset="0"/>
                <a:cs typeface="Arial" panose="020B0604020202020204" pitchFamily="34" charset="0"/>
              </a:rPr>
              <a:t>2. Văn học viết</a:t>
            </a:r>
            <a:endParaRPr lang="en-US" sz="4800" b="1"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84146785"/>
              </p:ext>
            </p:extLst>
          </p:nvPr>
        </p:nvGraphicFramePr>
        <p:xfrm>
          <a:off x="1674664" y="1916877"/>
          <a:ext cx="14935200" cy="7680960"/>
        </p:xfrm>
        <a:graphic>
          <a:graphicData uri="http://schemas.openxmlformats.org/drawingml/2006/table">
            <a:tbl>
              <a:tblPr firstRow="1" bandRow="1">
                <a:tableStyleId>{5940675A-B579-460E-94D1-54222C63F5DA}</a:tableStyleId>
              </a:tblPr>
              <a:tblGrid>
                <a:gridCol w="2059136">
                  <a:extLst>
                    <a:ext uri="{9D8B030D-6E8A-4147-A177-3AD203B41FA5}">
                      <a16:colId xmlns:a16="http://schemas.microsoft.com/office/drawing/2014/main" val="1744073658"/>
                    </a:ext>
                  </a:extLst>
                </a:gridCol>
                <a:gridCol w="7391400">
                  <a:extLst>
                    <a:ext uri="{9D8B030D-6E8A-4147-A177-3AD203B41FA5}">
                      <a16:colId xmlns:a16="http://schemas.microsoft.com/office/drawing/2014/main" val="3734072554"/>
                    </a:ext>
                  </a:extLst>
                </a:gridCol>
                <a:gridCol w="5484664">
                  <a:extLst>
                    <a:ext uri="{9D8B030D-6E8A-4147-A177-3AD203B41FA5}">
                      <a16:colId xmlns:a16="http://schemas.microsoft.com/office/drawing/2014/main" val="1470389340"/>
                    </a:ext>
                  </a:extLst>
                </a:gridCol>
              </a:tblGrid>
              <a:tr h="1178169">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BỘ</a:t>
                      </a:r>
                      <a:r>
                        <a:rPr lang="en-US" sz="3200" b="1" baseline="0" dirty="0" smtClean="0">
                          <a:solidFill>
                            <a:schemeClr val="tx1"/>
                          </a:solidFill>
                          <a:latin typeface="Arial" panose="020B0604020202020204" pitchFamily="34" charset="0"/>
                          <a:cs typeface="Arial" panose="020B0604020202020204" pitchFamily="34" charset="0"/>
                        </a:rPr>
                        <a:t> PHẬN VĂN HỌC</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TÁC</a:t>
                      </a:r>
                      <a:r>
                        <a:rPr lang="en-US" sz="3200" b="1" baseline="0" dirty="0" smtClean="0">
                          <a:solidFill>
                            <a:schemeClr val="tx1"/>
                          </a:solidFill>
                          <a:latin typeface="Arial" panose="020B0604020202020204" pitchFamily="34" charset="0"/>
                          <a:cs typeface="Arial" panose="020B0604020202020204" pitchFamily="34" charset="0"/>
                        </a:rPr>
                        <a:t> PHẨM TIÊU BIỂU</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ĐẶC</a:t>
                      </a:r>
                      <a:r>
                        <a:rPr lang="en-US" sz="3200" b="1" baseline="0" dirty="0" smtClean="0">
                          <a:solidFill>
                            <a:schemeClr val="tx1"/>
                          </a:solidFill>
                          <a:latin typeface="Arial" panose="020B0604020202020204" pitchFamily="34" charset="0"/>
                          <a:cs typeface="Arial" panose="020B0604020202020204" pitchFamily="34" charset="0"/>
                        </a:rPr>
                        <a:t> ĐIỂM</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117866861"/>
                  </a:ext>
                </a:extLst>
              </a:tr>
              <a:tr h="5199107">
                <a:tc>
                  <a:txBody>
                    <a:bodyPr/>
                    <a:lstStyle/>
                    <a:p>
                      <a:endParaRPr lang="en-US"/>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215557625"/>
                  </a:ext>
                </a:extLst>
              </a:tr>
            </a:tbl>
          </a:graphicData>
        </a:graphic>
      </p:graphicFrame>
      <p:sp>
        <p:nvSpPr>
          <p:cNvPr id="7" name="TextBox 6"/>
          <p:cNvSpPr txBox="1"/>
          <p:nvPr/>
        </p:nvSpPr>
        <p:spPr>
          <a:xfrm>
            <a:off x="2057585" y="3924300"/>
            <a:ext cx="1348357" cy="4478149"/>
          </a:xfrm>
          <a:prstGeom prst="rect">
            <a:avLst/>
          </a:prstGeom>
          <a:noFill/>
        </p:spPr>
        <p:txBody>
          <a:bodyPr wrap="square" rtlCol="0">
            <a:spAutoFit/>
          </a:bodyPr>
          <a:lstStyle/>
          <a:p>
            <a:pPr algn="ctr">
              <a:lnSpc>
                <a:spcPct val="150000"/>
              </a:lnSpc>
            </a:pPr>
            <a:r>
              <a:rPr lang="en-US" sz="3800" dirty="0" smtClean="0">
                <a:latin typeface="Arial" panose="020B0604020202020204" pitchFamily="34" charset="0"/>
                <a:cs typeface="Arial" panose="020B0604020202020204" pitchFamily="34" charset="0"/>
              </a:rPr>
              <a:t>Văn học bằng chữ </a:t>
            </a:r>
            <a:r>
              <a:rPr lang="en-US" sz="3800" dirty="0" err="1" smtClean="0">
                <a:latin typeface="Arial" panose="020B0604020202020204" pitchFamily="34" charset="0"/>
                <a:cs typeface="Arial" panose="020B0604020202020204" pitchFamily="34" charset="0"/>
              </a:rPr>
              <a:t>Nôm</a:t>
            </a:r>
            <a:endParaRPr lang="en-US" sz="3800" dirty="0">
              <a:latin typeface="Arial" panose="020B0604020202020204" pitchFamily="34" charset="0"/>
              <a:cs typeface="Arial" panose="020B0604020202020204" pitchFamily="34" charset="0"/>
            </a:endParaRPr>
          </a:p>
        </p:txBody>
      </p:sp>
      <p:sp>
        <p:nvSpPr>
          <p:cNvPr id="16" name="Text Box 35"/>
          <p:cNvSpPr txBox="1">
            <a:spLocks noChangeArrowheads="1"/>
          </p:cNvSpPr>
          <p:nvPr/>
        </p:nvSpPr>
        <p:spPr bwMode="auto">
          <a:xfrm>
            <a:off x="3788863" y="3390900"/>
            <a:ext cx="7480152" cy="453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150000"/>
              </a:lnSpc>
              <a:spcBef>
                <a:spcPct val="0"/>
              </a:spcBef>
              <a:buFont typeface="Wingdings" panose="05000000000000000000" pitchFamily="2" charset="2"/>
              <a:buChar char="§"/>
            </a:pPr>
            <a:r>
              <a:rPr lang="vi-VN" altLang="en-US" sz="2800" dirty="0" smtClean="0">
                <a:cs typeface="Arial" panose="020B0604020202020204" pitchFamily="34" charset="0"/>
              </a:rPr>
              <a:t>Bánh </a:t>
            </a:r>
            <a:r>
              <a:rPr lang="vi-VN" altLang="en-US" sz="2800" dirty="0">
                <a:cs typeface="Arial" panose="020B0604020202020204" pitchFamily="34" charset="0"/>
              </a:rPr>
              <a:t>trôi nước (Hồ Xuân Hương)</a:t>
            </a:r>
          </a:p>
          <a:p>
            <a:pPr marL="342900" indent="-342900">
              <a:lnSpc>
                <a:spcPct val="150000"/>
              </a:lnSpc>
              <a:spcBef>
                <a:spcPct val="0"/>
              </a:spcBef>
              <a:buFont typeface="Wingdings" panose="05000000000000000000" pitchFamily="2" charset="2"/>
              <a:buChar char="§"/>
            </a:pPr>
            <a:r>
              <a:rPr lang="vi-VN" altLang="en-US" sz="2800" dirty="0" smtClean="0">
                <a:cs typeface="Arial" panose="020B0604020202020204" pitchFamily="34" charset="0"/>
              </a:rPr>
              <a:t>Chinh </a:t>
            </a:r>
            <a:r>
              <a:rPr lang="vi-VN" altLang="en-US" sz="2800" dirty="0">
                <a:cs typeface="Arial" panose="020B0604020202020204" pitchFamily="34" charset="0"/>
              </a:rPr>
              <a:t>phụ ngâm khúc (bản dịch của Đoàn Thị Điểm)</a:t>
            </a:r>
          </a:p>
          <a:p>
            <a:pPr marL="342900" indent="-342900">
              <a:lnSpc>
                <a:spcPct val="150000"/>
              </a:lnSpc>
              <a:spcBef>
                <a:spcPct val="0"/>
              </a:spcBef>
              <a:buFont typeface="Wingdings" panose="05000000000000000000" pitchFamily="2" charset="2"/>
              <a:buChar char="§"/>
            </a:pPr>
            <a:r>
              <a:rPr lang="vi-VN" altLang="en-US" sz="2800" dirty="0" smtClean="0">
                <a:cs typeface="Arial" panose="020B0604020202020204" pitchFamily="34" charset="0"/>
              </a:rPr>
              <a:t>Truyện </a:t>
            </a:r>
            <a:r>
              <a:rPr lang="vi-VN" altLang="en-US" sz="2800" dirty="0">
                <a:cs typeface="Arial" panose="020B0604020202020204" pitchFamily="34" charset="0"/>
              </a:rPr>
              <a:t>Kiều (Nguyễn Du)</a:t>
            </a:r>
          </a:p>
          <a:p>
            <a:pPr marL="342900" indent="-342900">
              <a:lnSpc>
                <a:spcPct val="150000"/>
              </a:lnSpc>
              <a:spcBef>
                <a:spcPct val="0"/>
              </a:spcBef>
              <a:buFont typeface="Wingdings" panose="05000000000000000000" pitchFamily="2" charset="2"/>
              <a:buChar char="§"/>
            </a:pPr>
            <a:r>
              <a:rPr lang="vi-VN" altLang="en-US" sz="2800" dirty="0" smtClean="0">
                <a:cs typeface="Arial" panose="020B0604020202020204" pitchFamily="34" charset="0"/>
              </a:rPr>
              <a:t>Lục </a:t>
            </a:r>
            <a:r>
              <a:rPr lang="vi-VN" altLang="en-US" sz="2800" dirty="0">
                <a:cs typeface="Arial" panose="020B0604020202020204" pitchFamily="34" charset="0"/>
              </a:rPr>
              <a:t>Vân Tiên (Nguyễn Đình Chiểu)</a:t>
            </a:r>
          </a:p>
          <a:p>
            <a:pPr marL="342900" indent="-342900">
              <a:lnSpc>
                <a:spcPct val="150000"/>
              </a:lnSpc>
              <a:spcBef>
                <a:spcPct val="0"/>
              </a:spcBef>
              <a:buFont typeface="Wingdings" panose="05000000000000000000" pitchFamily="2" charset="2"/>
              <a:buChar char="§"/>
            </a:pPr>
            <a:r>
              <a:rPr lang="vi-VN" altLang="en-US" sz="2800" dirty="0" smtClean="0">
                <a:cs typeface="Arial" panose="020B0604020202020204" pitchFamily="34" charset="0"/>
              </a:rPr>
              <a:t>Qua </a:t>
            </a:r>
            <a:r>
              <a:rPr lang="vi-VN" altLang="en-US" sz="2800" dirty="0">
                <a:cs typeface="Arial" panose="020B0604020202020204" pitchFamily="34" charset="0"/>
              </a:rPr>
              <a:t>đèo Ngang (Bà Huyện Thanh Quan)</a:t>
            </a:r>
          </a:p>
          <a:p>
            <a:pPr marL="342900" indent="-342900">
              <a:lnSpc>
                <a:spcPct val="150000"/>
              </a:lnSpc>
              <a:spcBef>
                <a:spcPct val="0"/>
              </a:spcBef>
              <a:buFont typeface="Wingdings" panose="05000000000000000000" pitchFamily="2" charset="2"/>
              <a:buChar char="§"/>
            </a:pPr>
            <a:r>
              <a:rPr lang="vi-VN" altLang="en-US" sz="2800" dirty="0" smtClean="0">
                <a:cs typeface="Arial" panose="020B0604020202020204" pitchFamily="34" charset="0"/>
              </a:rPr>
              <a:t>Bạn </a:t>
            </a:r>
            <a:r>
              <a:rPr lang="vi-VN" altLang="en-US" sz="2800" dirty="0">
                <a:cs typeface="Arial" panose="020B0604020202020204" pitchFamily="34" charset="0"/>
              </a:rPr>
              <a:t>đến chơi nhà(Nguyễn Khuyến)</a:t>
            </a:r>
          </a:p>
        </p:txBody>
      </p:sp>
      <p:sp>
        <p:nvSpPr>
          <p:cNvPr id="17" name="Text Box 34"/>
          <p:cNvSpPr txBox="1">
            <a:spLocks noChangeArrowheads="1"/>
          </p:cNvSpPr>
          <p:nvPr/>
        </p:nvSpPr>
        <p:spPr bwMode="auto">
          <a:xfrm>
            <a:off x="11269016" y="3526515"/>
            <a:ext cx="5113984" cy="596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lnSpc>
                <a:spcPct val="125000"/>
              </a:lnSpc>
              <a:spcBef>
                <a:spcPct val="0"/>
              </a:spcBef>
              <a:buFont typeface="Wingdings" panose="05000000000000000000" pitchFamily="2" charset="2"/>
              <a:buChar char="§"/>
            </a:pPr>
            <a:r>
              <a:rPr lang="en-US" altLang="en-US" sz="2800" dirty="0" smtClean="0">
                <a:cs typeface="Arial" panose="020B0604020202020204" pitchFamily="34" charset="0"/>
              </a:rPr>
              <a:t>Văn </a:t>
            </a:r>
            <a:r>
              <a:rPr lang="en-US" altLang="en-US" sz="2800" dirty="0">
                <a:cs typeface="Arial" panose="020B0604020202020204" pitchFamily="34" charset="0"/>
              </a:rPr>
              <a:t>học chữ </a:t>
            </a:r>
            <a:r>
              <a:rPr lang="en-US" altLang="en-US" sz="2800" dirty="0" err="1">
                <a:cs typeface="Arial" panose="020B0604020202020204" pitchFamily="34" charset="0"/>
              </a:rPr>
              <a:t>Nôm</a:t>
            </a:r>
            <a:r>
              <a:rPr lang="en-US" altLang="en-US" sz="2800" dirty="0">
                <a:cs typeface="Arial" panose="020B0604020202020204" pitchFamily="34" charset="0"/>
              </a:rPr>
              <a:t>: bắt đầu phát </a:t>
            </a:r>
            <a:r>
              <a:rPr lang="en-US" altLang="en-US" sz="2800" dirty="0" err="1">
                <a:cs typeface="Arial" panose="020B0604020202020204" pitchFamily="34" charset="0"/>
              </a:rPr>
              <a:t>triển</a:t>
            </a:r>
            <a:r>
              <a:rPr lang="en-US" altLang="en-US" sz="2800" dirty="0">
                <a:cs typeface="Arial" panose="020B0604020202020204" pitchFamily="34" charset="0"/>
              </a:rPr>
              <a:t> từ thế </a:t>
            </a:r>
            <a:r>
              <a:rPr lang="en-US" altLang="en-US" sz="2800" dirty="0" err="1">
                <a:cs typeface="Arial" panose="020B0604020202020204" pitchFamily="34" charset="0"/>
              </a:rPr>
              <a:t>kỉ</a:t>
            </a:r>
            <a:r>
              <a:rPr lang="en-US" altLang="en-US" sz="2800" dirty="0">
                <a:cs typeface="Arial" panose="020B0604020202020204" pitchFamily="34" charset="0"/>
              </a:rPr>
              <a:t> XIII. Đến thế </a:t>
            </a:r>
            <a:r>
              <a:rPr lang="en-US" altLang="en-US" sz="2800" dirty="0" err="1">
                <a:cs typeface="Arial" panose="020B0604020202020204" pitchFamily="34" charset="0"/>
              </a:rPr>
              <a:t>kỉ</a:t>
            </a:r>
            <a:r>
              <a:rPr lang="en-US" altLang="en-US" sz="2800" dirty="0">
                <a:cs typeface="Arial" panose="020B0604020202020204" pitchFamily="34" charset="0"/>
              </a:rPr>
              <a:t> </a:t>
            </a:r>
            <a:r>
              <a:rPr lang="en-US" altLang="en-US" sz="2800" dirty="0" err="1">
                <a:cs typeface="Arial" panose="020B0604020202020204" pitchFamily="34" charset="0"/>
              </a:rPr>
              <a:t>XV,mới</a:t>
            </a:r>
            <a:r>
              <a:rPr lang="en-US" altLang="en-US" sz="2800" dirty="0">
                <a:cs typeface="Arial" panose="020B0604020202020204" pitchFamily="34" charset="0"/>
              </a:rPr>
              <a:t> phát </a:t>
            </a:r>
            <a:r>
              <a:rPr lang="en-US" altLang="en-US" sz="2800" dirty="0" err="1">
                <a:cs typeface="Arial" panose="020B0604020202020204" pitchFamily="34" charset="0"/>
              </a:rPr>
              <a:t>triển</a:t>
            </a:r>
            <a:r>
              <a:rPr lang="en-US" altLang="en-US" sz="2800" dirty="0">
                <a:cs typeface="Arial" panose="020B0604020202020204" pitchFamily="34" charset="0"/>
              </a:rPr>
              <a:t> </a:t>
            </a:r>
            <a:r>
              <a:rPr lang="en-US" altLang="en-US" sz="2800" dirty="0" err="1">
                <a:cs typeface="Arial" panose="020B0604020202020204" pitchFamily="34" charset="0"/>
              </a:rPr>
              <a:t>đáng</a:t>
            </a:r>
            <a:r>
              <a:rPr lang="en-US" altLang="en-US" sz="2800" dirty="0">
                <a:cs typeface="Arial" panose="020B0604020202020204" pitchFamily="34" charset="0"/>
              </a:rPr>
              <a:t> kể (nhất là qua sáng </a:t>
            </a:r>
            <a:r>
              <a:rPr lang="en-US" altLang="en-US" sz="2800" dirty="0" err="1">
                <a:cs typeface="Arial" panose="020B0604020202020204" pitchFamily="34" charset="0"/>
              </a:rPr>
              <a:t>tác</a:t>
            </a:r>
            <a:r>
              <a:rPr lang="en-US" altLang="en-US" sz="2800" dirty="0">
                <a:cs typeface="Arial" panose="020B0604020202020204" pitchFamily="34" charset="0"/>
              </a:rPr>
              <a:t> của </a:t>
            </a:r>
            <a:r>
              <a:rPr lang="en-US" altLang="en-US" sz="2800" dirty="0" err="1">
                <a:cs typeface="Arial" panose="020B0604020202020204" pitchFamily="34" charset="0"/>
              </a:rPr>
              <a:t>Nguyễn</a:t>
            </a:r>
            <a:r>
              <a:rPr lang="en-US" altLang="en-US" sz="2800" dirty="0">
                <a:cs typeface="Arial" panose="020B0604020202020204" pitchFamily="34" charset="0"/>
              </a:rPr>
              <a:t> </a:t>
            </a:r>
            <a:r>
              <a:rPr lang="en-US" altLang="en-US" sz="2800" dirty="0" err="1">
                <a:cs typeface="Arial" panose="020B0604020202020204" pitchFamily="34" charset="0"/>
              </a:rPr>
              <a:t>Trãi</a:t>
            </a:r>
            <a:r>
              <a:rPr lang="en-US" altLang="en-US" sz="2800" dirty="0" smtClean="0">
                <a:cs typeface="Arial" panose="020B0604020202020204" pitchFamily="34" charset="0"/>
              </a:rPr>
              <a:t>)</a:t>
            </a:r>
          </a:p>
          <a:p>
            <a:pPr marL="457200" indent="-457200" algn="just">
              <a:lnSpc>
                <a:spcPct val="125000"/>
              </a:lnSpc>
              <a:spcBef>
                <a:spcPct val="0"/>
              </a:spcBef>
              <a:buFont typeface="Wingdings" panose="05000000000000000000" pitchFamily="2" charset="2"/>
              <a:buChar char="§"/>
            </a:pPr>
            <a:r>
              <a:rPr lang="vi-VN" altLang="en-US" sz="2800" dirty="0" smtClean="0">
                <a:cs typeface="Arial" panose="020B0604020202020204" pitchFamily="34" charset="0"/>
              </a:rPr>
              <a:t>Từ </a:t>
            </a:r>
            <a:r>
              <a:rPr lang="vi-VN" altLang="en-US" sz="2800" dirty="0">
                <a:cs typeface="Arial" panose="020B0604020202020204" pitchFamily="34" charset="0"/>
              </a:rPr>
              <a:t>thế kỉ XVIII đến nửa đầu thế kỉ XIX phát triển phong phú với nhiều tác giả lớn, đạt nhiều thành tựu đỉnh cao hơn văn chương bằng chữ </a:t>
            </a:r>
            <a:r>
              <a:rPr lang="vi-VN" altLang="en-US" sz="2800" dirty="0" smtClean="0">
                <a:cs typeface="Arial" panose="020B0604020202020204" pitchFamily="34" charset="0"/>
              </a:rPr>
              <a:t>Hán</a:t>
            </a:r>
            <a:endParaRPr lang="vi-VN" altLang="en-US" sz="2800" dirty="0">
              <a:cs typeface="Arial" panose="020B0604020202020204" pitchFamily="34" charset="0"/>
            </a:endParaRPr>
          </a:p>
        </p:txBody>
      </p:sp>
    </p:spTree>
    <p:extLst>
      <p:ext uri="{BB962C8B-B14F-4D97-AF65-F5344CB8AC3E}">
        <p14:creationId xmlns:p14="http://schemas.microsoft.com/office/powerpoint/2010/main" val="24525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1461</Words>
  <PresentationFormat>Custom</PresentationFormat>
  <Paragraphs>294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2021-12-15T15:38:50Z</dcterms:modified>
  <dc:identifier>DAEtUBLhDZE</dc:identifier>
</cp:coreProperties>
</file>