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60" r:id="rId2"/>
    <p:sldId id="286" r:id="rId3"/>
    <p:sldId id="261" r:id="rId4"/>
    <p:sldId id="256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85" r:id="rId13"/>
    <p:sldId id="287" r:id="rId14"/>
    <p:sldId id="290" r:id="rId15"/>
    <p:sldId id="269" r:id="rId16"/>
    <p:sldId id="270" r:id="rId17"/>
    <p:sldId id="271" r:id="rId18"/>
    <p:sldId id="273" r:id="rId19"/>
    <p:sldId id="274" r:id="rId20"/>
    <p:sldId id="288" r:id="rId21"/>
    <p:sldId id="272" r:id="rId22"/>
    <p:sldId id="275" r:id="rId23"/>
    <p:sldId id="289" r:id="rId24"/>
    <p:sldId id="277" r:id="rId25"/>
    <p:sldId id="276" r:id="rId26"/>
    <p:sldId id="280" r:id="rId27"/>
    <p:sldId id="278" r:id="rId28"/>
    <p:sldId id="279" r:id="rId29"/>
    <p:sldId id="281" r:id="rId30"/>
    <p:sldId id="282" r:id="rId31"/>
    <p:sldId id="283" r:id="rId32"/>
    <p:sldId id="284" r:id="rId33"/>
  </p:sldIdLst>
  <p:sldSz cx="12192000" cy="6858000"/>
  <p:notesSz cx="6858000" cy="9144000"/>
  <p:embeddedFontLst>
    <p:embeddedFont>
      <p:font typeface="Tahoma" panose="020B0604030504040204" pitchFamily="34" charset="0"/>
      <p:regular r:id="rId35"/>
      <p:bold r:id="rId36"/>
    </p:embeddedFont>
    <p:embeddedFont>
      <p:font typeface="Arial Black" panose="020B0A04020102020204" pitchFamily="34" charset="0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VNI-Cooper" pitchFamily="2" charset="0"/>
      <p:bold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078"/>
    <a:srgbClr val="7E7835"/>
    <a:srgbClr val="0E00DC"/>
    <a:srgbClr val="0000FF"/>
    <a:srgbClr val="FFCC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51" autoAdjust="0"/>
    <p:restoredTop sz="94660" autoAdjust="0"/>
  </p:normalViewPr>
  <p:slideViewPr>
    <p:cSldViewPr snapToGrid="0">
      <p:cViewPr varScale="1">
        <p:scale>
          <a:sx n="69" d="100"/>
          <a:sy n="69" d="100"/>
        </p:scale>
        <p:origin x="66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4AB67C-AEBB-47AD-AA5B-82910D119A84}" type="datetimeFigureOut">
              <a:rPr lang="vi-VN" smtClean="0"/>
              <a:t>22/08/2021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7C74E4-6F32-45B6-BCE6-1BD7D4C7E5D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2909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22/08/2021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874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22/08/2021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777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22/08/2021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13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22/08/2021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91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22/08/2021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48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22/08/2021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51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22/08/2021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850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22/08/2021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537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22/08/2021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79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22/08/2021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16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22/08/2021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91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/>
              <a:t>22/08/2021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578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7.mp3"/><Relationship Id="rId7" Type="http://schemas.openxmlformats.org/officeDocument/2006/relationships/image" Target="../media/image3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1.gif"/><Relationship Id="rId4" Type="http://schemas.openxmlformats.org/officeDocument/2006/relationships/audio" Target="../media/media7.mp3"/><Relationship Id="rId9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900574" y="476249"/>
            <a:ext cx="10972799" cy="3785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spAutoFit/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US" sz="8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</a:t>
            </a:r>
            <a:r>
              <a:rPr lang="en-US" sz="8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MỪNG </a:t>
            </a:r>
            <a:r>
              <a:rPr lang="en-US" sz="8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CÁC </a:t>
            </a:r>
            <a:r>
              <a:rPr lang="en-US" sz="8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8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</a:t>
            </a:r>
            <a:endParaRPr lang="en-US" sz="80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ctr"/>
            <a:r>
              <a:rPr lang="en-US" sz="8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TIẾT </a:t>
            </a:r>
            <a:r>
              <a:rPr lang="en-US" sz="8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HỌC</a:t>
            </a:r>
            <a:endParaRPr sz="8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" name="Google Shape;89;p1"/>
          <p:cNvSpPr txBox="1"/>
          <p:nvPr/>
        </p:nvSpPr>
        <p:spPr>
          <a:xfrm>
            <a:off x="6267450" y="5467350"/>
            <a:ext cx="5605923" cy="830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GV: Chu </a:t>
            </a:r>
            <a:r>
              <a:rPr lang="en-US" sz="48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4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Trâm</a:t>
            </a:r>
            <a:endParaRPr sz="48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668562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143" y="217714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22170" y="125757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5321" y="831648"/>
            <a:ext cx="11451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702621" y="1890325"/>
            <a:ext cx="2622777" cy="2210743"/>
            <a:chOff x="391886" y="1813084"/>
            <a:chExt cx="2622777" cy="221074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86" y="1813084"/>
              <a:ext cx="2622777" cy="182968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467932" y="3654495"/>
              <a:ext cx="24784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Khám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sức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khỏe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đều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đặn</a:t>
              </a:r>
              <a:endParaRPr lang="vi-VN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609777" y="1922518"/>
            <a:ext cx="2586502" cy="2247993"/>
            <a:chOff x="4722920" y="1750958"/>
            <a:chExt cx="2586502" cy="224799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2920" y="1750958"/>
              <a:ext cx="2586502" cy="1888781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4776939" y="3629619"/>
              <a:ext cx="24784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Ăn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uống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lí</a:t>
              </a:r>
              <a:endParaRPr lang="vi-VN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55213" y="4259497"/>
            <a:ext cx="2542730" cy="2400393"/>
            <a:chOff x="8755593" y="1750958"/>
            <a:chExt cx="2542730" cy="2400393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5593" y="1750958"/>
              <a:ext cx="2542730" cy="2018774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8787726" y="3782019"/>
              <a:ext cx="24784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Ngủ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ngon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giấc</a:t>
              </a:r>
              <a:endParaRPr lang="vi-VN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635690" y="4574971"/>
            <a:ext cx="2964161" cy="2283029"/>
            <a:chOff x="467932" y="4530323"/>
            <a:chExt cx="2964161" cy="2283029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32" y="4530323"/>
              <a:ext cx="2964161" cy="1976107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710780" y="6444020"/>
              <a:ext cx="24784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Thường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xuyên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vận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động</a:t>
              </a:r>
              <a:endParaRPr lang="vi-VN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390924" y="4170511"/>
            <a:ext cx="2768893" cy="2388806"/>
            <a:chOff x="4631724" y="4469194"/>
            <a:chExt cx="2768893" cy="2388806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1724" y="4469194"/>
              <a:ext cx="2768893" cy="209836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4776938" y="6488668"/>
              <a:ext cx="24784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Con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cháu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yêu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thương</a:t>
              </a:r>
              <a:endParaRPr lang="vi-VN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120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 descr="4b323909ac51321961af65c8f53037c8">
            <a:extLst>
              <a:ext uri="{FF2B5EF4-FFF2-40B4-BE49-F238E27FC236}">
                <a16:creationId xmlns:a16="http://schemas.microsoft.com/office/drawing/2014/main" id="{06990674-5D00-42C2-989D-8F80079C4E7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500643" y="1165844"/>
            <a:ext cx="8152417" cy="52439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6629" y="312619"/>
            <a:ext cx="10277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4809" y="3508052"/>
            <a:ext cx="9361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775006">
            <a:off x="7661386" y="2479677"/>
            <a:ext cx="1175275" cy="36933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</a:t>
            </a:r>
            <a:endParaRPr lang="vi-VN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16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07 -4.81481E-6 L -3.125E-6 -4.81481E-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17371" y="1165359"/>
            <a:ext cx="79393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endParaRPr lang="vi-VN" sz="72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439" y="2599152"/>
            <a:ext cx="679132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2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520" y="3341650"/>
            <a:ext cx="3657607" cy="36576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5420"/>
            <a:ext cx="5407021" cy="54070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9"/>
          <a:stretch/>
        </p:blipFill>
        <p:spPr>
          <a:xfrm flipH="1">
            <a:off x="-271537" y="3256432"/>
            <a:ext cx="3657607" cy="32805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63439" y="2840477"/>
            <a:ext cx="40661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0224">
            <a:off x="8855214" y="3875893"/>
            <a:ext cx="3657607" cy="365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6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11911" y="2133600"/>
            <a:ext cx="5082515" cy="22860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1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15" y="-130748"/>
            <a:ext cx="2329543" cy="2717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128785"/>
            <a:ext cx="2971800" cy="3258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54566">
            <a:off x="9044915" y="882222"/>
            <a:ext cx="3146292" cy="314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57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9631" y="578156"/>
            <a:ext cx="29035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endParaRPr lang="vi-VN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74705" y="2609859"/>
            <a:ext cx="407851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 ngoại bên quê mẹ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 nội bên quê cha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Cháu yêu cha, yêu mẹ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Và thương cả hai bà.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 ngoại chăm làm vườn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Vườn bà bao nhiêu chuối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Yêu cháu, bà trồng na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Chẳng nghĩ mình cao tuổi.</a:t>
            </a:r>
          </a:p>
        </p:txBody>
      </p:sp>
      <p:sp>
        <p:nvSpPr>
          <p:cNvPr id="4" name="Rectangle 3"/>
          <p:cNvSpPr/>
          <p:nvPr/>
        </p:nvSpPr>
        <p:spPr>
          <a:xfrm>
            <a:off x="6103690" y="53821"/>
            <a:ext cx="4093029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Tết, cháu về quê nội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Biết là bà ngoại mong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Theo mẹ sang bên ngoại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Lại thương bà nội trông.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Hai bà hai nguồn sông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Cho phù sa đời cháu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Hai miền quê yêu dấu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Cháu nhớ về thiết tha.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Nguyễn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Hoàng Sơn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90" y="3871127"/>
            <a:ext cx="6791325" cy="3333750"/>
          </a:xfrm>
          <a:prstGeom prst="rect">
            <a:avLst/>
          </a:prstGeom>
        </p:spPr>
      </p:pic>
      <p:sp>
        <p:nvSpPr>
          <p:cNvPr id="6" name="Flowchart: Terminator 5"/>
          <p:cNvSpPr/>
          <p:nvPr/>
        </p:nvSpPr>
        <p:spPr>
          <a:xfrm>
            <a:off x="39868" y="53821"/>
            <a:ext cx="1689763" cy="918945"/>
          </a:xfrm>
          <a:prstGeom prst="flowChartTerminator">
            <a:avLst/>
          </a:prstGeom>
          <a:solidFill>
            <a:srgbClr val="7E7835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1177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0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47061" y="390674"/>
            <a:ext cx="51134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endParaRPr lang="vi-VN" sz="54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77886" y="1844555"/>
            <a:ext cx="451274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 ngoại bên quê mẹ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 nội bên quê cha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Cháu yêu cha, yêu mẹ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Và thương cả hai bà.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 ngoại chăm làm vườn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Vườn bà bao nhiêu chuối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Yêu cháu, bà trồng na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Chẳng nghĩ mình cao tuổi.</a:t>
            </a:r>
          </a:p>
        </p:txBody>
      </p:sp>
      <p:sp>
        <p:nvSpPr>
          <p:cNvPr id="8" name="Rectangle 7"/>
          <p:cNvSpPr/>
          <p:nvPr/>
        </p:nvSpPr>
        <p:spPr>
          <a:xfrm>
            <a:off x="6789689" y="1844555"/>
            <a:ext cx="426318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Tết, cháu về quê nội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Biết là bà ngoại mong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Theo mẹ sang bên ngoại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Lại thương bà nội trông.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Hai bà hai nguồn sông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Cho phù sa đời cháu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Hai miền quê yêu dấu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Cháu nhớ về thiết tha.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Nguyễn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Hoàng Sơn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677886" y="5265527"/>
            <a:ext cx="19383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Chẳng nghĩ </a:t>
            </a:r>
            <a:endParaRPr lang="en-US" sz="2800" dirty="0">
              <a:solidFill>
                <a:srgbClr val="0E00D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77886" y="2290745"/>
            <a:ext cx="12202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Bà nội </a:t>
            </a:r>
            <a:endParaRPr lang="en-US" sz="2800" dirty="0">
              <a:solidFill>
                <a:srgbClr val="0E00DC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77886" y="1858002"/>
            <a:ext cx="15584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Bà ngoại </a:t>
            </a:r>
            <a:endParaRPr lang="en-US" sz="2800" dirty="0">
              <a:solidFill>
                <a:srgbClr val="0E00DC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65112" y="4400781"/>
            <a:ext cx="12009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phù sa </a:t>
            </a:r>
            <a:endParaRPr lang="en-US" sz="2800" dirty="0">
              <a:solidFill>
                <a:srgbClr val="0E00DC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676883" y="5265599"/>
            <a:ext cx="13484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thiết tha</a:t>
            </a:r>
            <a:endParaRPr lang="en-US" sz="2800" dirty="0">
              <a:solidFill>
                <a:srgbClr val="0E00DC"/>
              </a:solidFill>
            </a:endParaRPr>
          </a:p>
        </p:txBody>
      </p:sp>
      <p:sp>
        <p:nvSpPr>
          <p:cNvPr id="11" name="Flowchart: Terminator 10"/>
          <p:cNvSpPr/>
          <p:nvPr/>
        </p:nvSpPr>
        <p:spPr>
          <a:xfrm>
            <a:off x="285839" y="390674"/>
            <a:ext cx="2392047" cy="1260183"/>
          </a:xfrm>
          <a:prstGeom prst="flowChartTerminator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  <a:endParaRPr lang="en-US" sz="40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88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66485" y="3812463"/>
            <a:ext cx="5426027" cy="2554545"/>
          </a:xfrm>
          <a:prstGeom prst="rect">
            <a:avLst/>
          </a:prstGeom>
          <a:ln>
            <a:noFill/>
            <a:prstDash val="sysDot"/>
          </a:ln>
        </p:spPr>
        <p:txBody>
          <a:bodyPr wrap="square">
            <a:spAutoFit/>
          </a:bodyPr>
          <a:lstStyle/>
          <a:p>
            <a:pPr algn="ctr"/>
            <a:r>
              <a:rPr lang="vi-VN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Phù sa: </a:t>
            </a:r>
            <a:endParaRPr lang="en-US" sz="32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, cát mịn và có nhiều chất màu, cuốn trôi theo dòng nước hoặc lắng đọng lại ở các bờ sông, bài bồi.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231199" y="945974"/>
            <a:ext cx="2661313" cy="2155618"/>
            <a:chOff x="6988815" y="4567773"/>
            <a:chExt cx="2661313" cy="2155618"/>
          </a:xfrm>
        </p:grpSpPr>
        <p:sp>
          <p:nvSpPr>
            <p:cNvPr id="14" name="任意多边形: 形状 1">
              <a:extLst>
                <a:ext uri="{FF2B5EF4-FFF2-40B4-BE49-F238E27FC236}">
                  <a16:creationId xmlns:a16="http://schemas.microsoft.com/office/drawing/2014/main" id="{B77B47FC-60C6-480C-A3E9-D6EECEF29A78}"/>
                </a:ext>
              </a:extLst>
            </p:cNvPr>
            <p:cNvSpPr/>
            <p:nvPr/>
          </p:nvSpPr>
          <p:spPr>
            <a:xfrm>
              <a:off x="6988815" y="4567773"/>
              <a:ext cx="2661313" cy="2155618"/>
            </a:xfrm>
            <a:custGeom>
              <a:avLst/>
              <a:gdLst>
                <a:gd name="connsiteX0" fmla="*/ 159193 w 3633834"/>
                <a:gd name="connsiteY0" fmla="*/ 1659325 h 2991957"/>
                <a:gd name="connsiteX1" fmla="*/ 101136 w 3633834"/>
                <a:gd name="connsiteY1" fmla="*/ 672354 h 2991957"/>
                <a:gd name="connsiteX2" fmla="*/ 1102622 w 3633834"/>
                <a:gd name="connsiteY2" fmla="*/ 77268 h 2991957"/>
                <a:gd name="connsiteX3" fmla="*/ 2394393 w 3633834"/>
                <a:gd name="connsiteY3" fmla="*/ 48240 h 2991957"/>
                <a:gd name="connsiteX4" fmla="*/ 3221708 w 3633834"/>
                <a:gd name="connsiteY4" fmla="*/ 454640 h 2991957"/>
                <a:gd name="connsiteX5" fmla="*/ 3584565 w 3633834"/>
                <a:gd name="connsiteY5" fmla="*/ 1586754 h 2991957"/>
                <a:gd name="connsiteX6" fmla="*/ 3468451 w 3633834"/>
                <a:gd name="connsiteY6" fmla="*/ 2573725 h 2991957"/>
                <a:gd name="connsiteX7" fmla="*/ 2118622 w 3633834"/>
                <a:gd name="connsiteY7" fmla="*/ 2965611 h 2991957"/>
                <a:gd name="connsiteX8" fmla="*/ 580108 w 3633834"/>
                <a:gd name="connsiteY8" fmla="*/ 2878525 h 2991957"/>
                <a:gd name="connsiteX9" fmla="*/ 14051 w 3633834"/>
                <a:gd name="connsiteY9" fmla="*/ 2254411 h 2991957"/>
                <a:gd name="connsiteX10" fmla="*/ 159193 w 3633834"/>
                <a:gd name="connsiteY10" fmla="*/ 1659325 h 2991957"/>
                <a:gd name="connsiteX0" fmla="*/ 16011 w 3693852"/>
                <a:gd name="connsiteY0" fmla="*/ 1572239 h 2991957"/>
                <a:gd name="connsiteX1" fmla="*/ 161154 w 3693852"/>
                <a:gd name="connsiteY1" fmla="*/ 672354 h 2991957"/>
                <a:gd name="connsiteX2" fmla="*/ 1162640 w 3693852"/>
                <a:gd name="connsiteY2" fmla="*/ 77268 h 2991957"/>
                <a:gd name="connsiteX3" fmla="*/ 2454411 w 3693852"/>
                <a:gd name="connsiteY3" fmla="*/ 48240 h 2991957"/>
                <a:gd name="connsiteX4" fmla="*/ 3281726 w 3693852"/>
                <a:gd name="connsiteY4" fmla="*/ 454640 h 2991957"/>
                <a:gd name="connsiteX5" fmla="*/ 3644583 w 3693852"/>
                <a:gd name="connsiteY5" fmla="*/ 1586754 h 2991957"/>
                <a:gd name="connsiteX6" fmla="*/ 3528469 w 3693852"/>
                <a:gd name="connsiteY6" fmla="*/ 2573725 h 2991957"/>
                <a:gd name="connsiteX7" fmla="*/ 2178640 w 3693852"/>
                <a:gd name="connsiteY7" fmla="*/ 2965611 h 2991957"/>
                <a:gd name="connsiteX8" fmla="*/ 640126 w 3693852"/>
                <a:gd name="connsiteY8" fmla="*/ 2878525 h 2991957"/>
                <a:gd name="connsiteX9" fmla="*/ 74069 w 3693852"/>
                <a:gd name="connsiteY9" fmla="*/ 2254411 h 2991957"/>
                <a:gd name="connsiteX10" fmla="*/ 16011 w 3693852"/>
                <a:gd name="connsiteY10" fmla="*/ 1572239 h 2991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93852" h="2991957">
                  <a:moveTo>
                    <a:pt x="16011" y="1572239"/>
                  </a:moveTo>
                  <a:cubicBezTo>
                    <a:pt x="30525" y="1308563"/>
                    <a:pt x="-29951" y="921516"/>
                    <a:pt x="161154" y="672354"/>
                  </a:cubicBezTo>
                  <a:cubicBezTo>
                    <a:pt x="352259" y="423192"/>
                    <a:pt x="780431" y="181287"/>
                    <a:pt x="1162640" y="77268"/>
                  </a:cubicBezTo>
                  <a:cubicBezTo>
                    <a:pt x="1544850" y="-26751"/>
                    <a:pt x="2101230" y="-14655"/>
                    <a:pt x="2454411" y="48240"/>
                  </a:cubicBezTo>
                  <a:cubicBezTo>
                    <a:pt x="2807592" y="111135"/>
                    <a:pt x="3083364" y="198221"/>
                    <a:pt x="3281726" y="454640"/>
                  </a:cubicBezTo>
                  <a:cubicBezTo>
                    <a:pt x="3480088" y="711059"/>
                    <a:pt x="3603459" y="1233573"/>
                    <a:pt x="3644583" y="1586754"/>
                  </a:cubicBezTo>
                  <a:cubicBezTo>
                    <a:pt x="3685707" y="1939935"/>
                    <a:pt x="3772793" y="2343915"/>
                    <a:pt x="3528469" y="2573725"/>
                  </a:cubicBezTo>
                  <a:cubicBezTo>
                    <a:pt x="3284145" y="2803535"/>
                    <a:pt x="2660031" y="2914811"/>
                    <a:pt x="2178640" y="2965611"/>
                  </a:cubicBezTo>
                  <a:cubicBezTo>
                    <a:pt x="1697250" y="3016411"/>
                    <a:pt x="990888" y="2997058"/>
                    <a:pt x="640126" y="2878525"/>
                  </a:cubicBezTo>
                  <a:cubicBezTo>
                    <a:pt x="289364" y="2759992"/>
                    <a:pt x="178088" y="2472125"/>
                    <a:pt x="74069" y="2254411"/>
                  </a:cubicBezTo>
                  <a:cubicBezTo>
                    <a:pt x="-29950" y="2036697"/>
                    <a:pt x="1497" y="1835915"/>
                    <a:pt x="16011" y="157223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prstDash val="sysDot"/>
            </a:ln>
            <a:effectLst>
              <a:outerShdw blurRad="419100" sx="102000" sy="102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052" name="Picture 4" descr="Quả Na Xuất Khẩu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5770" y="4669949"/>
              <a:ext cx="1951265" cy="195126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7070990" y="791290"/>
            <a:ext cx="394072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 (mãng cầu):</a:t>
            </a:r>
            <a:r>
              <a:rPr lang="vi-VN" sz="3200" i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en-US" sz="32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cây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ăn quả, trồng 4 - 5 năm mới cho nhiều quả.</a:t>
            </a:r>
          </a:p>
        </p:txBody>
      </p:sp>
      <p:sp>
        <p:nvSpPr>
          <p:cNvPr id="9" name="Rectangle 8"/>
          <p:cNvSpPr/>
          <p:nvPr/>
        </p:nvSpPr>
        <p:spPr>
          <a:xfrm>
            <a:off x="212960" y="300825"/>
            <a:ext cx="3263664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8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269611" y="4011926"/>
            <a:ext cx="2661313" cy="2155618"/>
            <a:chOff x="7398620" y="301169"/>
            <a:chExt cx="2661313" cy="2155618"/>
          </a:xfrm>
        </p:grpSpPr>
        <p:sp>
          <p:nvSpPr>
            <p:cNvPr id="17" name="任意多边形: 形状 5">
              <a:extLst>
                <a:ext uri="{FF2B5EF4-FFF2-40B4-BE49-F238E27FC236}">
                  <a16:creationId xmlns:a16="http://schemas.microsoft.com/office/drawing/2014/main" id="{31EF72CB-C302-4F43-A5CE-301BEBA8BAC7}"/>
                </a:ext>
              </a:extLst>
            </p:cNvPr>
            <p:cNvSpPr/>
            <p:nvPr/>
          </p:nvSpPr>
          <p:spPr>
            <a:xfrm>
              <a:off x="7398620" y="301169"/>
              <a:ext cx="2661313" cy="2155618"/>
            </a:xfrm>
            <a:custGeom>
              <a:avLst/>
              <a:gdLst>
                <a:gd name="connsiteX0" fmla="*/ 159193 w 3633834"/>
                <a:gd name="connsiteY0" fmla="*/ 1659325 h 2991957"/>
                <a:gd name="connsiteX1" fmla="*/ 101136 w 3633834"/>
                <a:gd name="connsiteY1" fmla="*/ 672354 h 2991957"/>
                <a:gd name="connsiteX2" fmla="*/ 1102622 w 3633834"/>
                <a:gd name="connsiteY2" fmla="*/ 77268 h 2991957"/>
                <a:gd name="connsiteX3" fmla="*/ 2394393 w 3633834"/>
                <a:gd name="connsiteY3" fmla="*/ 48240 h 2991957"/>
                <a:gd name="connsiteX4" fmla="*/ 3221708 w 3633834"/>
                <a:gd name="connsiteY4" fmla="*/ 454640 h 2991957"/>
                <a:gd name="connsiteX5" fmla="*/ 3584565 w 3633834"/>
                <a:gd name="connsiteY5" fmla="*/ 1586754 h 2991957"/>
                <a:gd name="connsiteX6" fmla="*/ 3468451 w 3633834"/>
                <a:gd name="connsiteY6" fmla="*/ 2573725 h 2991957"/>
                <a:gd name="connsiteX7" fmla="*/ 2118622 w 3633834"/>
                <a:gd name="connsiteY7" fmla="*/ 2965611 h 2991957"/>
                <a:gd name="connsiteX8" fmla="*/ 580108 w 3633834"/>
                <a:gd name="connsiteY8" fmla="*/ 2878525 h 2991957"/>
                <a:gd name="connsiteX9" fmla="*/ 14051 w 3633834"/>
                <a:gd name="connsiteY9" fmla="*/ 2254411 h 2991957"/>
                <a:gd name="connsiteX10" fmla="*/ 159193 w 3633834"/>
                <a:gd name="connsiteY10" fmla="*/ 1659325 h 2991957"/>
                <a:gd name="connsiteX0" fmla="*/ 16011 w 3693852"/>
                <a:gd name="connsiteY0" fmla="*/ 1572239 h 2991957"/>
                <a:gd name="connsiteX1" fmla="*/ 161154 w 3693852"/>
                <a:gd name="connsiteY1" fmla="*/ 672354 h 2991957"/>
                <a:gd name="connsiteX2" fmla="*/ 1162640 w 3693852"/>
                <a:gd name="connsiteY2" fmla="*/ 77268 h 2991957"/>
                <a:gd name="connsiteX3" fmla="*/ 2454411 w 3693852"/>
                <a:gd name="connsiteY3" fmla="*/ 48240 h 2991957"/>
                <a:gd name="connsiteX4" fmla="*/ 3281726 w 3693852"/>
                <a:gd name="connsiteY4" fmla="*/ 454640 h 2991957"/>
                <a:gd name="connsiteX5" fmla="*/ 3644583 w 3693852"/>
                <a:gd name="connsiteY5" fmla="*/ 1586754 h 2991957"/>
                <a:gd name="connsiteX6" fmla="*/ 3528469 w 3693852"/>
                <a:gd name="connsiteY6" fmla="*/ 2573725 h 2991957"/>
                <a:gd name="connsiteX7" fmla="*/ 2178640 w 3693852"/>
                <a:gd name="connsiteY7" fmla="*/ 2965611 h 2991957"/>
                <a:gd name="connsiteX8" fmla="*/ 640126 w 3693852"/>
                <a:gd name="connsiteY8" fmla="*/ 2878525 h 2991957"/>
                <a:gd name="connsiteX9" fmla="*/ 74069 w 3693852"/>
                <a:gd name="connsiteY9" fmla="*/ 2254411 h 2991957"/>
                <a:gd name="connsiteX10" fmla="*/ 16011 w 3693852"/>
                <a:gd name="connsiteY10" fmla="*/ 1572239 h 2991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93852" h="2991957">
                  <a:moveTo>
                    <a:pt x="16011" y="1572239"/>
                  </a:moveTo>
                  <a:cubicBezTo>
                    <a:pt x="30525" y="1308563"/>
                    <a:pt x="-29951" y="921516"/>
                    <a:pt x="161154" y="672354"/>
                  </a:cubicBezTo>
                  <a:cubicBezTo>
                    <a:pt x="352259" y="423192"/>
                    <a:pt x="780431" y="181287"/>
                    <a:pt x="1162640" y="77268"/>
                  </a:cubicBezTo>
                  <a:cubicBezTo>
                    <a:pt x="1544850" y="-26751"/>
                    <a:pt x="2101230" y="-14655"/>
                    <a:pt x="2454411" y="48240"/>
                  </a:cubicBezTo>
                  <a:cubicBezTo>
                    <a:pt x="2807592" y="111135"/>
                    <a:pt x="3083364" y="198221"/>
                    <a:pt x="3281726" y="454640"/>
                  </a:cubicBezTo>
                  <a:cubicBezTo>
                    <a:pt x="3480088" y="711059"/>
                    <a:pt x="3603459" y="1233573"/>
                    <a:pt x="3644583" y="1586754"/>
                  </a:cubicBezTo>
                  <a:cubicBezTo>
                    <a:pt x="3685707" y="1939935"/>
                    <a:pt x="3772793" y="2343915"/>
                    <a:pt x="3528469" y="2573725"/>
                  </a:cubicBezTo>
                  <a:cubicBezTo>
                    <a:pt x="3284145" y="2803535"/>
                    <a:pt x="2660031" y="2914811"/>
                    <a:pt x="2178640" y="2965611"/>
                  </a:cubicBezTo>
                  <a:cubicBezTo>
                    <a:pt x="1697250" y="3016411"/>
                    <a:pt x="990888" y="2997058"/>
                    <a:pt x="640126" y="2878525"/>
                  </a:cubicBezTo>
                  <a:cubicBezTo>
                    <a:pt x="289364" y="2759992"/>
                    <a:pt x="178088" y="2472125"/>
                    <a:pt x="74069" y="2254411"/>
                  </a:cubicBezTo>
                  <a:cubicBezTo>
                    <a:pt x="-29950" y="2036697"/>
                    <a:pt x="1497" y="1835915"/>
                    <a:pt x="16011" y="157223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prstDash val="sysDot"/>
            </a:ln>
            <a:effectLst>
              <a:outerShdw blurRad="419100" sx="102000" sy="102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050" name="Picture 2" descr="Vận chuyển đất phù sa trên toàn quốc. Giảm giá SHOCK...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1278" y="399263"/>
              <a:ext cx="2275995" cy="195942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7561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729631" y="578156"/>
            <a:ext cx="29035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endParaRPr lang="vi-VN" sz="54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74705" y="2609859"/>
            <a:ext cx="407851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 ngoại bên quê mẹ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 nội bên quê cha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Cháu yêu cha, yêu mẹ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Và thương cả hai bà.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 ngoại chăm làm vườn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Vườn bà bao nhiêu chuối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Yêu cháu, bà trồng na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Chẳng nghĩ mình cao tuổi.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103690" y="53821"/>
            <a:ext cx="4093029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Tết, cháu về quê nội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Biết là bà ngoại mong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Theo mẹ sang bên ngoại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Lại thương bà nội trông.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Hai bà hai nguồn sông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Cho phù sa đời cháu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Hai miền quê yêu dấu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Cháu nhớ về thiết tha.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Nguyễn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Hoàng Sơn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90" y="3871127"/>
            <a:ext cx="6791325" cy="3333750"/>
          </a:xfrm>
          <a:prstGeom prst="rect">
            <a:avLst/>
          </a:prstGeom>
        </p:spPr>
      </p:pic>
      <p:sp>
        <p:nvSpPr>
          <p:cNvPr id="15" name="Flowchart: Terminator 14"/>
          <p:cNvSpPr/>
          <p:nvPr/>
        </p:nvSpPr>
        <p:spPr>
          <a:xfrm>
            <a:off x="6579000" y="5538002"/>
            <a:ext cx="4765596" cy="1319998"/>
          </a:xfrm>
          <a:prstGeom prst="flowChartTerminator">
            <a:avLst/>
          </a:prstGeom>
          <a:solidFill>
            <a:srgbClr val="010078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THƠ CHIA LÀM MẤY ĐOẠN ?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674705" y="2774436"/>
            <a:ext cx="0" cy="146682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674705" y="4861784"/>
            <a:ext cx="0" cy="146281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103690" y="73276"/>
            <a:ext cx="0" cy="16002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1175378" y="2609859"/>
            <a:ext cx="43840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109535" y="4781955"/>
            <a:ext cx="42939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5545991" y="0"/>
            <a:ext cx="42939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Flowchart: Terminator 21"/>
          <p:cNvSpPr/>
          <p:nvPr/>
        </p:nvSpPr>
        <p:spPr>
          <a:xfrm>
            <a:off x="7361493" y="5767857"/>
            <a:ext cx="2895601" cy="860287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ĐOẠN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6103689" y="2296417"/>
            <a:ext cx="0" cy="16002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5545990" y="2223141"/>
            <a:ext cx="42939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7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 animBg="1"/>
      <p:bldP spid="15" grpId="1" animBg="1"/>
      <p:bldP spid="19" grpId="0" animBg="1"/>
      <p:bldP spid="20" grpId="0" animBg="1"/>
      <p:bldP spid="21" grpId="0" animBg="1"/>
      <p:bldP spid="22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29631" y="578156"/>
            <a:ext cx="29035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endParaRPr lang="vi-VN" sz="54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74705" y="2609859"/>
            <a:ext cx="407851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 ngoại bên quê mẹ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 nội bên quê cha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Cháu yêu cha, yêu mẹ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Và thương cả hai bà.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 ngoại chăm làm vườn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Vườn bà bao nhiêu chuối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Yêu cháu, bà trồng na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Chẳng nghĩ mình cao tuổi.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03690" y="53821"/>
            <a:ext cx="4093029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Tết, cháu về quê nội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Biết là bà ngoại mong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Theo mẹ sang bên ngoại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Lại thương bà nội trông.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Hai bà hai nguồn sông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Cho phù sa đời cháu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Hai miền quê yêu dấu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Cháu nhớ về thiết tha.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Nguyễn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Hoàng Sơn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90" y="3871127"/>
            <a:ext cx="6791325" cy="3333750"/>
          </a:xfrm>
          <a:prstGeom prst="rect">
            <a:avLst/>
          </a:prstGeom>
        </p:spPr>
      </p:pic>
      <p:sp>
        <p:nvSpPr>
          <p:cNvPr id="12" name="Flowchart: Terminator 11"/>
          <p:cNvSpPr/>
          <p:nvPr/>
        </p:nvSpPr>
        <p:spPr>
          <a:xfrm>
            <a:off x="7209094" y="5825113"/>
            <a:ext cx="3633078" cy="1032887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TOÀN BÀI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68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 Plane Paper · Free vector graphic on Pixaba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2631">
            <a:off x="8483646" y="4041282"/>
            <a:ext cx="2923900" cy="2586251"/>
          </a:xfrm>
          <a:prstGeom prst="rect">
            <a:avLst/>
          </a:prstGeom>
        </p:spPr>
      </p:pic>
      <p:pic>
        <p:nvPicPr>
          <p:cNvPr id="4" name="Picture 3" descr="Graphic Plane Paper · Free vector graphic on Pixabay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6" b="66619"/>
          <a:stretch/>
        </p:blipFill>
        <p:spPr>
          <a:xfrm rot="987369" flipH="1">
            <a:off x="143076" y="4190140"/>
            <a:ext cx="1479602" cy="863327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19116" y="5090615"/>
            <a:ext cx="1282914" cy="1760561"/>
          </a:xfrm>
          <a:custGeom>
            <a:avLst/>
            <a:gdLst>
              <a:gd name="connsiteX0" fmla="*/ 0 w 1282914"/>
              <a:gd name="connsiteY0" fmla="*/ 0 h 1760561"/>
              <a:gd name="connsiteX1" fmla="*/ 395785 w 1282914"/>
              <a:gd name="connsiteY1" fmla="*/ 300251 h 1760561"/>
              <a:gd name="connsiteX2" fmla="*/ 586854 w 1282914"/>
              <a:gd name="connsiteY2" fmla="*/ 354842 h 1760561"/>
              <a:gd name="connsiteX3" fmla="*/ 791571 w 1282914"/>
              <a:gd name="connsiteY3" fmla="*/ 382137 h 1760561"/>
              <a:gd name="connsiteX4" fmla="*/ 900753 w 1282914"/>
              <a:gd name="connsiteY4" fmla="*/ 409433 h 1760561"/>
              <a:gd name="connsiteX5" fmla="*/ 982639 w 1282914"/>
              <a:gd name="connsiteY5" fmla="*/ 436728 h 1760561"/>
              <a:gd name="connsiteX6" fmla="*/ 1009935 w 1282914"/>
              <a:gd name="connsiteY6" fmla="*/ 477672 h 1760561"/>
              <a:gd name="connsiteX7" fmla="*/ 1037230 w 1282914"/>
              <a:gd name="connsiteY7" fmla="*/ 559558 h 1760561"/>
              <a:gd name="connsiteX8" fmla="*/ 1009935 w 1282914"/>
              <a:gd name="connsiteY8" fmla="*/ 668740 h 1760561"/>
              <a:gd name="connsiteX9" fmla="*/ 914400 w 1282914"/>
              <a:gd name="connsiteY9" fmla="*/ 791570 h 1760561"/>
              <a:gd name="connsiteX10" fmla="*/ 832514 w 1282914"/>
              <a:gd name="connsiteY10" fmla="*/ 859809 h 1760561"/>
              <a:gd name="connsiteX11" fmla="*/ 818866 w 1282914"/>
              <a:gd name="connsiteY11" fmla="*/ 900752 h 1760561"/>
              <a:gd name="connsiteX12" fmla="*/ 723332 w 1282914"/>
              <a:gd name="connsiteY12" fmla="*/ 1023582 h 1760561"/>
              <a:gd name="connsiteX13" fmla="*/ 709684 w 1282914"/>
              <a:gd name="connsiteY13" fmla="*/ 1064525 h 1760561"/>
              <a:gd name="connsiteX14" fmla="*/ 682388 w 1282914"/>
              <a:gd name="connsiteY14" fmla="*/ 1160060 h 1760561"/>
              <a:gd name="connsiteX15" fmla="*/ 723332 w 1282914"/>
              <a:gd name="connsiteY15" fmla="*/ 1323833 h 1760561"/>
              <a:gd name="connsiteX16" fmla="*/ 764275 w 1282914"/>
              <a:gd name="connsiteY16" fmla="*/ 1364776 h 1760561"/>
              <a:gd name="connsiteX17" fmla="*/ 791571 w 1282914"/>
              <a:gd name="connsiteY17" fmla="*/ 1405719 h 1760561"/>
              <a:gd name="connsiteX18" fmla="*/ 832514 w 1282914"/>
              <a:gd name="connsiteY18" fmla="*/ 1433015 h 1760561"/>
              <a:gd name="connsiteX19" fmla="*/ 914400 w 1282914"/>
              <a:gd name="connsiteY19" fmla="*/ 1501254 h 1760561"/>
              <a:gd name="connsiteX20" fmla="*/ 968991 w 1282914"/>
              <a:gd name="connsiteY20" fmla="*/ 1514901 h 1760561"/>
              <a:gd name="connsiteX21" fmla="*/ 1050878 w 1282914"/>
              <a:gd name="connsiteY21" fmla="*/ 1569492 h 1760561"/>
              <a:gd name="connsiteX22" fmla="*/ 1091821 w 1282914"/>
              <a:gd name="connsiteY22" fmla="*/ 1596788 h 1760561"/>
              <a:gd name="connsiteX23" fmla="*/ 1173708 w 1282914"/>
              <a:gd name="connsiteY23" fmla="*/ 1651379 h 1760561"/>
              <a:gd name="connsiteX24" fmla="*/ 1201003 w 1282914"/>
              <a:gd name="connsiteY24" fmla="*/ 1692322 h 1760561"/>
              <a:gd name="connsiteX25" fmla="*/ 1282890 w 1282914"/>
              <a:gd name="connsiteY25" fmla="*/ 1760561 h 17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82914" h="1760561">
                <a:moveTo>
                  <a:pt x="0" y="0"/>
                </a:moveTo>
                <a:cubicBezTo>
                  <a:pt x="131928" y="100084"/>
                  <a:pt x="259214" y="206602"/>
                  <a:pt x="395785" y="300251"/>
                </a:cubicBezTo>
                <a:cubicBezTo>
                  <a:pt x="415800" y="313975"/>
                  <a:pt x="576833" y="353729"/>
                  <a:pt x="586854" y="354842"/>
                </a:cubicBezTo>
                <a:cubicBezTo>
                  <a:pt x="653009" y="362192"/>
                  <a:pt x="725594" y="367999"/>
                  <a:pt x="791571" y="382137"/>
                </a:cubicBezTo>
                <a:cubicBezTo>
                  <a:pt x="828252" y="389997"/>
                  <a:pt x="865164" y="397570"/>
                  <a:pt x="900753" y="409433"/>
                </a:cubicBezTo>
                <a:lnTo>
                  <a:pt x="982639" y="436728"/>
                </a:lnTo>
                <a:cubicBezTo>
                  <a:pt x="991738" y="450376"/>
                  <a:pt x="1003273" y="462683"/>
                  <a:pt x="1009935" y="477672"/>
                </a:cubicBezTo>
                <a:cubicBezTo>
                  <a:pt x="1021620" y="503964"/>
                  <a:pt x="1037230" y="559558"/>
                  <a:pt x="1037230" y="559558"/>
                </a:cubicBezTo>
                <a:cubicBezTo>
                  <a:pt x="1033448" y="578468"/>
                  <a:pt x="1023051" y="645131"/>
                  <a:pt x="1009935" y="668740"/>
                </a:cubicBezTo>
                <a:cubicBezTo>
                  <a:pt x="983695" y="715971"/>
                  <a:pt x="955562" y="757269"/>
                  <a:pt x="914400" y="791570"/>
                </a:cubicBezTo>
                <a:cubicBezTo>
                  <a:pt x="800403" y="886567"/>
                  <a:pt x="952121" y="740202"/>
                  <a:pt x="832514" y="859809"/>
                </a:cubicBezTo>
                <a:cubicBezTo>
                  <a:pt x="827965" y="873457"/>
                  <a:pt x="826846" y="888782"/>
                  <a:pt x="818866" y="900752"/>
                </a:cubicBezTo>
                <a:cubicBezTo>
                  <a:pt x="771762" y="971407"/>
                  <a:pt x="759673" y="914562"/>
                  <a:pt x="723332" y="1023582"/>
                </a:cubicBezTo>
                <a:cubicBezTo>
                  <a:pt x="718783" y="1037230"/>
                  <a:pt x="713636" y="1050693"/>
                  <a:pt x="709684" y="1064525"/>
                </a:cubicBezTo>
                <a:cubicBezTo>
                  <a:pt x="675407" y="1184492"/>
                  <a:pt x="715113" y="1061884"/>
                  <a:pt x="682388" y="1160060"/>
                </a:cubicBezTo>
                <a:cubicBezTo>
                  <a:pt x="696036" y="1214651"/>
                  <a:pt x="683542" y="1284043"/>
                  <a:pt x="723332" y="1323833"/>
                </a:cubicBezTo>
                <a:cubicBezTo>
                  <a:pt x="736980" y="1337481"/>
                  <a:pt x="751919" y="1349949"/>
                  <a:pt x="764275" y="1364776"/>
                </a:cubicBezTo>
                <a:cubicBezTo>
                  <a:pt x="774776" y="1377377"/>
                  <a:pt x="779973" y="1394121"/>
                  <a:pt x="791571" y="1405719"/>
                </a:cubicBezTo>
                <a:cubicBezTo>
                  <a:pt x="803169" y="1417317"/>
                  <a:pt x="819913" y="1422514"/>
                  <a:pt x="832514" y="1433015"/>
                </a:cubicBezTo>
                <a:cubicBezTo>
                  <a:pt x="867231" y="1461946"/>
                  <a:pt x="872546" y="1483316"/>
                  <a:pt x="914400" y="1501254"/>
                </a:cubicBezTo>
                <a:cubicBezTo>
                  <a:pt x="931640" y="1508643"/>
                  <a:pt x="950794" y="1510352"/>
                  <a:pt x="968991" y="1514901"/>
                </a:cubicBezTo>
                <a:lnTo>
                  <a:pt x="1050878" y="1569492"/>
                </a:lnTo>
                <a:cubicBezTo>
                  <a:pt x="1064526" y="1578591"/>
                  <a:pt x="1080222" y="1585190"/>
                  <a:pt x="1091821" y="1596788"/>
                </a:cubicBezTo>
                <a:cubicBezTo>
                  <a:pt x="1142938" y="1647903"/>
                  <a:pt x="1114455" y="1631627"/>
                  <a:pt x="1173708" y="1651379"/>
                </a:cubicBezTo>
                <a:cubicBezTo>
                  <a:pt x="1182806" y="1665027"/>
                  <a:pt x="1188659" y="1681521"/>
                  <a:pt x="1201003" y="1692322"/>
                </a:cubicBezTo>
                <a:cubicBezTo>
                  <a:pt x="1286675" y="1767285"/>
                  <a:pt x="1282890" y="1711633"/>
                  <a:pt x="1282890" y="1760561"/>
                </a:cubicBezTo>
              </a:path>
            </a:pathLst>
          </a:custGeom>
          <a:noFill/>
          <a:ln w="38100">
            <a:solidFill>
              <a:srgbClr val="7E78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图片 3" descr="6fc417983c9675ce1b60e983870aeb8a">
            <a:extLst>
              <a:ext uri="{FF2B5EF4-FFF2-40B4-BE49-F238E27FC236}">
                <a16:creationId xmlns:a16="http://schemas.microsoft.com/office/drawing/2014/main" id="{0465C4AF-9183-49DF-A85D-21BA7E92D7F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66966" y="5090615"/>
            <a:ext cx="2187213" cy="1711435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30E09580-DDEA-4766-9F7D-C6E038C6AA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1" t="19699" b="48264"/>
          <a:stretch/>
        </p:blipFill>
        <p:spPr>
          <a:xfrm>
            <a:off x="2221995" y="62"/>
            <a:ext cx="8049547" cy="69886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90682" y="2936421"/>
            <a:ext cx="42865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515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520" y="3341650"/>
            <a:ext cx="3657607" cy="36576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5420"/>
            <a:ext cx="5407021" cy="54070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9"/>
          <a:stretch/>
        </p:blipFill>
        <p:spPr>
          <a:xfrm flipH="1">
            <a:off x="-271537" y="3256432"/>
            <a:ext cx="3657607" cy="32805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63439" y="2840477"/>
            <a:ext cx="40661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0224">
            <a:off x="8855214" y="3875893"/>
            <a:ext cx="3657607" cy="365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9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30052" y="1562676"/>
            <a:ext cx="6131897" cy="43396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138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+mj-lt"/>
              </a:rPr>
              <a:t>Đọc</a:t>
            </a:r>
          </a:p>
          <a:p>
            <a:pPr algn="r"/>
            <a:r>
              <a:rPr lang="vi-VN" sz="138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/>
                <a:latin typeface="+mj-lt"/>
              </a:rPr>
              <a:t>Hiểu</a:t>
            </a:r>
            <a:endParaRPr lang="en-US" sz="13800" b="1" cap="none" spc="0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/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7400" y="4572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52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30804" y="348465"/>
            <a:ext cx="66294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4400" b="1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Bài thơ là lời của ai nói về ai?</a:t>
            </a:r>
          </a:p>
        </p:txBody>
      </p:sp>
      <p:sp>
        <p:nvSpPr>
          <p:cNvPr id="3" name="Rectangle 2"/>
          <p:cNvSpPr/>
          <p:nvPr/>
        </p:nvSpPr>
        <p:spPr>
          <a:xfrm>
            <a:off x="4876800" y="2038477"/>
            <a:ext cx="63374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Bài thơ là lời của người cháu nói về bà nội và bà ngoại của mình.</a:t>
            </a:r>
          </a:p>
        </p:txBody>
      </p:sp>
      <p:sp>
        <p:nvSpPr>
          <p:cNvPr id="7" name="Rectangle 6"/>
          <p:cNvSpPr/>
          <p:nvPr/>
        </p:nvSpPr>
        <p:spPr>
          <a:xfrm>
            <a:off x="696419" y="640913"/>
            <a:ext cx="3535010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Bà ngoại bên quê mẹ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Bà nội bên quê cha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Cháu yêu cha, yêu mẹ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Và thương cả hai bà.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endParaRPr lang="vi-VN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Bà ngoại chăm làm vườn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Vườn bà bao nhiêu chuối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Yêu cháu, bà trồng na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Chẳng nghĩ mình cao tuổi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, cháu về quê nội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Biết là bà ngoại mong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Theo mẹ sang bên ngoại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Lại thương bà nội trông.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endParaRPr lang="vi-VN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Hai bà hai nguồn sông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Cho phù sa đời cháu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Hai miền quê yêu dấu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Cháu nhớ về thiết tha.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Nguyễn Hoàng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Sơn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6059" y="86855"/>
            <a:ext cx="29035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endParaRPr lang="vi-VN" sz="2800" b="1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403865" y="0"/>
            <a:ext cx="0" cy="6966857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699" y="3238806"/>
            <a:ext cx="679132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417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419" y="640913"/>
            <a:ext cx="3535010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Bà ngoại bên quê mẹ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Bà nội bên quê cha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Cháu yêu cha, yêu mẹ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Và thương cả hai bà.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endParaRPr lang="vi-VN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Bà ngoại chăm làm vườn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Vườn bà bao nhiêu chuối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Yêu cháu, bà trồng na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Chẳng nghĩ mình cao tuổi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, cháu về quê nội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Biết là bà ngoại mong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Theo mẹ sang bên ngoại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Lại thương bà nội trông.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endParaRPr lang="vi-VN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Hai bà hai nguồn sông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Cho phù sa đời cháu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Hai miền quê yêu dấu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Cháu nhớ về thiết tha.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Nguyễn Hoàng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Sơn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6059" y="86855"/>
            <a:ext cx="29035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endParaRPr lang="vi-VN" sz="2800" b="1" dirty="0">
              <a:solidFill>
                <a:srgbClr val="FF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403865" y="0"/>
            <a:ext cx="0" cy="6966857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576302" y="525253"/>
            <a:ext cx="702491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3200" b="1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Tìm những hình ảnh nói lên tình yêu thương của hai bà dành cho cháu:</a:t>
            </a:r>
          </a:p>
          <a:p>
            <a:pPr marL="514350" indent="-514350">
              <a:lnSpc>
                <a:spcPct val="150000"/>
              </a:lnSpc>
              <a:spcBef>
                <a:spcPts val="600"/>
              </a:spcBef>
              <a:buAutoNum type="alphaLcParenR"/>
            </a:pPr>
            <a:r>
              <a:rPr lang="vi-VN" sz="3200" b="1" dirty="0" smtClean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vi-VN" sz="3200" b="1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khổ thơ </a:t>
            </a:r>
            <a:r>
              <a:rPr lang="vi-VN" sz="3200" b="1" dirty="0" smtClean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>
              <a:spcBef>
                <a:spcPts val="600"/>
              </a:spcBef>
            </a:pPr>
            <a:endParaRPr lang="vi-VN" sz="3200" b="1" dirty="0">
              <a:solidFill>
                <a:srgbClr val="0E00D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endParaRPr lang="vi-VN" sz="3200" b="1" dirty="0" smtClean="0">
              <a:solidFill>
                <a:srgbClr val="0E00D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endParaRPr lang="vi-VN" sz="400" b="1" dirty="0">
              <a:solidFill>
                <a:srgbClr val="0E00D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b) Ở khổ thơ 3</a:t>
            </a:r>
          </a:p>
        </p:txBody>
      </p:sp>
      <p:sp>
        <p:nvSpPr>
          <p:cNvPr id="6" name="Rectangle 5"/>
          <p:cNvSpPr/>
          <p:nvPr/>
        </p:nvSpPr>
        <p:spPr>
          <a:xfrm>
            <a:off x="5657388" y="2883263"/>
            <a:ext cx="57556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“Yêu cháu, bà trồng na</a:t>
            </a:r>
            <a:br>
              <a:rPr lang="vi-VN" sz="3600" dirty="0">
                <a:latin typeface="Times New Roman" pitchFamily="18" charset="0"/>
                <a:cs typeface="Times New Roman" pitchFamily="18" charset="0"/>
              </a:rPr>
            </a:b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Chẳng nghĩ mình cao tuổi”</a:t>
            </a:r>
          </a:p>
        </p:txBody>
      </p:sp>
      <p:sp>
        <p:nvSpPr>
          <p:cNvPr id="7" name="Rectangle 6"/>
          <p:cNvSpPr/>
          <p:nvPr/>
        </p:nvSpPr>
        <p:spPr>
          <a:xfrm>
            <a:off x="6544013" y="5403512"/>
            <a:ext cx="48690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“Biết là bà ngoại mong”</a:t>
            </a: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“Lại thương bà nội trông</a:t>
            </a:r>
            <a:r>
              <a:rPr lang="vi-VN" sz="2800" dirty="0"/>
              <a:t>”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753569" y="3086100"/>
            <a:ext cx="22372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48819" y="3409950"/>
            <a:ext cx="26944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53569" y="4305300"/>
            <a:ext cx="2237281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53569" y="4926458"/>
            <a:ext cx="2694481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23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3142" y="253163"/>
            <a:ext cx="106389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vi-VN" sz="3600" b="1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Mỗi câu thơ dưới đây nói lên tình cảm gì của cháu đối với hai </a:t>
            </a:r>
            <a:r>
              <a:rPr lang="vi-VN" sz="3600" b="1" dirty="0" smtClean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bà? Ghép </a:t>
            </a:r>
            <a:r>
              <a:rPr lang="vi-VN" sz="3600" b="1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đúng:</a:t>
            </a:r>
            <a:endParaRPr lang="en-US" sz="3600" b="1" dirty="0">
              <a:solidFill>
                <a:srgbClr val="0E00D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07886" y="1893063"/>
            <a:ext cx="4180114" cy="119227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cha,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07886" y="4716625"/>
            <a:ext cx="4180114" cy="119227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dấu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407886" y="3295185"/>
            <a:ext cx="4180114" cy="119227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hù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71015" y="2159302"/>
            <a:ext cx="3378200" cy="74526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71015" y="3710554"/>
            <a:ext cx="3378200" cy="77690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ơn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Pin on Illustration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716625"/>
            <a:ext cx="2949575" cy="249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14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8430078" y="1175659"/>
            <a:ext cx="2396218" cy="169907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vi-VN" sz="24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959429" y="682173"/>
            <a:ext cx="3976914" cy="986972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lphaLcParenR"/>
            </a:pPr>
            <a:r>
              <a:rPr lang="en-US" sz="24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cha,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4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endParaRPr lang="vi-VN" sz="24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8043" r="9154" b="2433"/>
          <a:stretch/>
        </p:blipFill>
        <p:spPr>
          <a:xfrm>
            <a:off x="537028" y="667658"/>
            <a:ext cx="1800733" cy="185783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959428" y="2627094"/>
            <a:ext cx="3976914" cy="986972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endParaRPr lang="en-US" sz="24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endParaRPr lang="vi-VN" sz="24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8043" r="9154" b="2433"/>
          <a:stretch/>
        </p:blipFill>
        <p:spPr>
          <a:xfrm>
            <a:off x="537027" y="2612579"/>
            <a:ext cx="1800733" cy="185783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959426" y="4499438"/>
            <a:ext cx="3976914" cy="986972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endParaRPr lang="en-US" sz="24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tha</a:t>
            </a:r>
            <a:endParaRPr lang="vi-VN" sz="24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8043" r="9154" b="2433"/>
          <a:stretch/>
        </p:blipFill>
        <p:spPr>
          <a:xfrm>
            <a:off x="537025" y="4484923"/>
            <a:ext cx="1800733" cy="1857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310" y="392794"/>
            <a:ext cx="1805669" cy="1203779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8502195" y="3997342"/>
            <a:ext cx="2396218" cy="174441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endParaRPr lang="vi-VN" sz="24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320" y="3337394"/>
            <a:ext cx="1805669" cy="1203779"/>
          </a:xfrm>
          <a:prstGeom prst="rect">
            <a:avLst/>
          </a:prstGeom>
        </p:spPr>
      </p:pic>
      <p:cxnSp>
        <p:nvCxnSpPr>
          <p:cNvPr id="15" name="Straight Connector 14"/>
          <p:cNvCxnSpPr>
            <a:stCxn id="8" idx="3"/>
            <a:endCxn id="11" idx="3"/>
          </p:cNvCxnSpPr>
          <p:nvPr/>
        </p:nvCxnSpPr>
        <p:spPr>
          <a:xfrm flipV="1">
            <a:off x="5936340" y="2625909"/>
            <a:ext cx="2844656" cy="2367015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5" idx="3"/>
            <a:endCxn id="11" idx="2"/>
          </p:cNvCxnSpPr>
          <p:nvPr/>
        </p:nvCxnSpPr>
        <p:spPr>
          <a:xfrm>
            <a:off x="5936343" y="1175659"/>
            <a:ext cx="2493735" cy="849537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6" idx="3"/>
            <a:endCxn id="12" idx="2"/>
          </p:cNvCxnSpPr>
          <p:nvPr/>
        </p:nvCxnSpPr>
        <p:spPr>
          <a:xfrm>
            <a:off x="5936342" y="3120580"/>
            <a:ext cx="2565853" cy="1748969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887200" y="-1071048"/>
            <a:ext cx="609600" cy="609600"/>
          </a:xfrm>
          <a:prstGeom prst="rect">
            <a:avLst/>
          </a:prstGeom>
        </p:spPr>
      </p:pic>
      <p:pic>
        <p:nvPicPr>
          <p:cNvPr id="1026" name="Picture 2" descr="Loop Monkey Sticker by Ecard Mint for iOS &amp;amp; Android | GIPH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65" y="0"/>
            <a:ext cx="52387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Loop Monkey Sticker by Ecard Mint for iOS &amp;amp; Android | GIPH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286" y="-27923"/>
            <a:ext cx="52387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Loop Monkey Sticker by Ecard Mint for iOS &amp;amp; Android | GIPH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821" y="0"/>
            <a:ext cx="52387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eng-tinh-tinh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97985" y="566059"/>
            <a:ext cx="609600" cy="609600"/>
          </a:xfrm>
          <a:prstGeom prst="rect">
            <a:avLst/>
          </a:prstGeom>
        </p:spPr>
      </p:pic>
      <p:pic>
        <p:nvPicPr>
          <p:cNvPr id="22" name="Tieng-tinh-tinh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50385" y="718459"/>
            <a:ext cx="609600" cy="609600"/>
          </a:xfrm>
          <a:prstGeom prst="rect">
            <a:avLst/>
          </a:prstGeom>
        </p:spPr>
      </p:pic>
      <p:pic>
        <p:nvPicPr>
          <p:cNvPr id="23" name="Tieng-tinh-tinh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202785" y="8708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76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44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344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12" grpId="0" animBg="1"/>
      <p:bldP spid="12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5365" y="696702"/>
            <a:ext cx="641168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Tết, cháu về quê nội</a:t>
            </a:r>
            <a:br>
              <a:rPr lang="vi-VN" sz="3600" dirty="0">
                <a:latin typeface="Times New Roman" pitchFamily="18" charset="0"/>
                <a:cs typeface="Times New Roman" pitchFamily="18" charset="0"/>
              </a:rPr>
            </a:b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Biết là bà ngoại mong</a:t>
            </a:r>
            <a:br>
              <a:rPr lang="vi-VN" sz="3600" dirty="0">
                <a:latin typeface="Times New Roman" pitchFamily="18" charset="0"/>
                <a:cs typeface="Times New Roman" pitchFamily="18" charset="0"/>
              </a:rPr>
            </a:b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Theo mẹ sang bên ngoại</a:t>
            </a:r>
            <a:br>
              <a:rPr lang="vi-VN" sz="3600" dirty="0">
                <a:latin typeface="Times New Roman" pitchFamily="18" charset="0"/>
                <a:cs typeface="Times New Roman" pitchFamily="18" charset="0"/>
              </a:rPr>
            </a:b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Lại thương bà nội trông.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endParaRPr lang="vi-VN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Hai bà hai nguồn sông</a:t>
            </a:r>
            <a:br>
              <a:rPr lang="vi-VN" sz="3600" dirty="0">
                <a:latin typeface="Times New Roman" pitchFamily="18" charset="0"/>
                <a:cs typeface="Times New Roman" pitchFamily="18" charset="0"/>
              </a:rPr>
            </a:b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Cho phù sa đời cháu</a:t>
            </a:r>
            <a:br>
              <a:rPr lang="vi-VN" sz="3600" dirty="0">
                <a:latin typeface="Times New Roman" pitchFamily="18" charset="0"/>
                <a:cs typeface="Times New Roman" pitchFamily="18" charset="0"/>
              </a:rPr>
            </a:b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Hai miền quê yêu dấu</a:t>
            </a:r>
            <a:br>
              <a:rPr lang="vi-VN" sz="3600" dirty="0">
                <a:latin typeface="Times New Roman" pitchFamily="18" charset="0"/>
                <a:cs typeface="Times New Roman" pitchFamily="18" charset="0"/>
              </a:rPr>
            </a:b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Cháu nhớ về thiết tha.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0918" y="0"/>
            <a:ext cx="5029200" cy="5424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dirty="0" smtClean="0">
                <a:solidFill>
                  <a:srgbClr val="FF0000"/>
                </a:solidFill>
                <a:latin typeface="VNI-Cooper" pitchFamily="2" charset="0"/>
              </a:rPr>
              <a:t>HOÏC THUOÄC 2 KHOÅ THÔ CUOÁI</a:t>
            </a:r>
            <a:endParaRPr lang="en-US" sz="6000" dirty="0">
              <a:solidFill>
                <a:srgbClr val="FF0000"/>
              </a:solidFill>
              <a:latin typeface="VNI-Cooper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985" y="4203390"/>
            <a:ext cx="3143250" cy="3143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897" y="4574863"/>
            <a:ext cx="2400304" cy="240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87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6165" y="1649763"/>
            <a:ext cx="6131897" cy="43396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vi-VN" sz="13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Luyện Tập</a:t>
            </a:r>
            <a:endParaRPr lang="en-US" sz="13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7400" y="4572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09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22750" y="181363"/>
            <a:ext cx="79692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3200" b="1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Tìm các từ ngữ chỉ tình cảm bà cháu trong một khổ thơ.</a:t>
            </a:r>
          </a:p>
          <a:p>
            <a:pPr>
              <a:lnSpc>
                <a:spcPct val="150000"/>
              </a:lnSpc>
            </a:pPr>
            <a:r>
              <a:rPr lang="vi-VN" sz="3200" b="1" dirty="0" smtClean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3200" b="1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 Cháu “thương cả hai bà”. (Khổ thơ 1)</a:t>
            </a:r>
            <a:endParaRPr lang="en-US" sz="3200" b="1" dirty="0">
              <a:solidFill>
                <a:srgbClr val="0E00D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634327" y="1766697"/>
            <a:ext cx="595086" cy="52692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ysClr val="windowText" lastClr="000000"/>
                </a:solidFill>
              </a:rPr>
              <a:t>M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64628" y="3104607"/>
            <a:ext cx="5689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Khổ 1: thương, yêu.</a:t>
            </a:r>
          </a:p>
          <a:p>
            <a:pPr marL="457200" lvl="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Khổ 2: yêu.</a:t>
            </a:r>
          </a:p>
          <a:p>
            <a:pPr marL="457200" lvl="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Khổ 3: mong, thương, trông.</a:t>
            </a:r>
          </a:p>
          <a:p>
            <a:pPr marL="457200" lvl="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Khổ 4: yêu dấu, nhớ,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hiết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tha.</a:t>
            </a:r>
          </a:p>
        </p:txBody>
      </p:sp>
      <p:sp>
        <p:nvSpPr>
          <p:cNvPr id="5" name="Rectangle 4"/>
          <p:cNvSpPr/>
          <p:nvPr/>
        </p:nvSpPr>
        <p:spPr>
          <a:xfrm>
            <a:off x="362590" y="640913"/>
            <a:ext cx="3535010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Bà ngoại bên quê mẹ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Bà nội bên quê cha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Cháu yêu cha, yêu mẹ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Và thương cả hai bà.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endParaRPr lang="vi-VN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Bà ngoại chăm làm vườn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Vườn bà bao nhiêu chuối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Yêu cháu, bà trồng na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Chẳng nghĩ mình cao tuổi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, cháu về quê nội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Biết là bà ngoại mong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Theo mẹ sang bên ngoại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Lại thương bà nội trông.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endParaRPr lang="vi-VN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Hai bà hai nguồn sông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Cho phù sa đời cháu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Hai miền quê yêu dấu</a:t>
            </a:r>
            <a:br>
              <a:rPr lang="vi-VN" sz="2000" dirty="0">
                <a:latin typeface="Times New Roman" pitchFamily="18" charset="0"/>
                <a:cs typeface="Times New Roman" pitchFamily="18" charset="0"/>
              </a:rPr>
            </a:b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Cháu nhớ về thiết tha.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Nguyễn Hoàng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Sơn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2230" y="86855"/>
            <a:ext cx="29035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endParaRPr lang="vi-VN" sz="2800" b="1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070036" y="0"/>
            <a:ext cx="0" cy="6966857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973943" y="1538514"/>
            <a:ext cx="3483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05543" y="1855985"/>
            <a:ext cx="77845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6228" y="3075579"/>
            <a:ext cx="348343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130095" y="4287128"/>
            <a:ext cx="540534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64694" y="4933014"/>
            <a:ext cx="719304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310977" y="4933014"/>
            <a:ext cx="719304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887951" y="6130443"/>
            <a:ext cx="78267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887951" y="6427986"/>
            <a:ext cx="78267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076245" y="6433401"/>
            <a:ext cx="40421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37186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uiExpand="1" build="p"/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599" y="1157014"/>
            <a:ext cx="103341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>
              <a:lnSpc>
                <a:spcPct val="150000"/>
              </a:lnSpc>
            </a:pPr>
            <a:r>
              <a:rPr lang="en-US" sz="3200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3200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Em cần thêm </a:t>
            </a:r>
            <a:r>
              <a:rPr lang="vi-VN" sz="3200" b="1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dấu phẩy</a:t>
            </a:r>
            <a:r>
              <a:rPr lang="vi-VN" sz="3200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 vào chỗ nào trong các câu sau</a:t>
            </a:r>
            <a:r>
              <a:rPr lang="vi-VN" sz="3200" dirty="0" smtClean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8000">
              <a:lnSpc>
                <a:spcPct val="150000"/>
              </a:lnSpc>
            </a:pPr>
            <a:r>
              <a:rPr lang="vi-VN" sz="3200" dirty="0" smtClean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a) Tuần nào bố mẹ cũng cho em đến thăm ông bà nội ông bà ngoại.</a:t>
            </a:r>
          </a:p>
          <a:p>
            <a:pPr marL="288000">
              <a:lnSpc>
                <a:spcPct val="150000"/>
              </a:lnSpc>
            </a:pPr>
            <a:r>
              <a:rPr lang="vi-VN" sz="3200" dirty="0" smtClean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b) Em giúp ông bà quét nhà nhặt rau cho gà ăn.</a:t>
            </a:r>
            <a:endParaRPr lang="vi-VN" sz="3200" dirty="0">
              <a:solidFill>
                <a:srgbClr val="0E00D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06855" y="1914567"/>
            <a:ext cx="696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</a:rPr>
              <a:t>,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77540" y="3380004"/>
            <a:ext cx="696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</a:rPr>
              <a:t>,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99938" y="3350976"/>
            <a:ext cx="696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</a:rPr>
              <a:t>,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5082" y="1895678"/>
            <a:ext cx="106534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>
              <a:lnSpc>
                <a:spcPct val="150000"/>
              </a:lnSpc>
            </a:pPr>
            <a:r>
              <a:rPr lang="vi-VN" sz="3200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a) Tuần nào bố mẹ cũng cho em đến thăm ông bà </a:t>
            </a:r>
            <a:r>
              <a:rPr lang="vi-VN" sz="3200" dirty="0" smtClean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3200" dirty="0" smtClean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ông bà ngoại.</a:t>
            </a:r>
          </a:p>
          <a:p>
            <a:pPr marL="288000">
              <a:lnSpc>
                <a:spcPct val="150000"/>
              </a:lnSpc>
            </a:pPr>
            <a:r>
              <a:rPr lang="vi-VN" sz="3200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b) Em giúp ông bà quét </a:t>
            </a:r>
            <a:r>
              <a:rPr lang="vi-VN" sz="3200" dirty="0" smtClean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3200" dirty="0" smtClean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nhặt </a:t>
            </a:r>
            <a:r>
              <a:rPr lang="vi-VN" sz="3200" dirty="0" smtClean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3200" dirty="0" smtClean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cho gà ăn.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75" b="33131"/>
          <a:stretch/>
        </p:blipFill>
        <p:spPr>
          <a:xfrm>
            <a:off x="6419850" y="4931012"/>
            <a:ext cx="5772150" cy="186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9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hiệu Ai Là Triệu Phú (2014-nay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83200" y="6070600"/>
            <a:ext cx="1625600" cy="50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PLAY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34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80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29631" y="578156"/>
            <a:ext cx="29035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endParaRPr lang="vi-VN" sz="54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74705" y="2609859"/>
            <a:ext cx="407851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 ngoại bên quê mẹ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 nội bên quê cha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Cháu yêu cha, yêu mẹ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Và thương cả hai bà.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 ngoại chăm làm vườn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Vườn bà bao nhiêu chuối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Yêu cháu, bà trồng na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Chẳng nghĩ mình cao tuổi.</a:t>
            </a:r>
          </a:p>
        </p:txBody>
      </p:sp>
      <p:sp>
        <p:nvSpPr>
          <p:cNvPr id="8" name="Rectangle 7"/>
          <p:cNvSpPr/>
          <p:nvPr/>
        </p:nvSpPr>
        <p:spPr>
          <a:xfrm>
            <a:off x="6103690" y="53821"/>
            <a:ext cx="4093029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Tết, cháu về quê nội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Biết là bà ngoại mong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Theo mẹ sang bên ngoại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Lại thương bà nội trông.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Hai bà hai nguồn sông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Cho phù sa đời cháu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Hai miền quê yêu dấu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Cháu nhớ về thiết tha.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Nguyễn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Hoàng Sơn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90" y="3871127"/>
            <a:ext cx="679132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8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0572" y="464456"/>
            <a:ext cx="5210629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vi-VN" sz="6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Dặn dò</a:t>
            </a:r>
            <a:endParaRPr lang="vi-VN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4035" y="2779242"/>
            <a:ext cx="78075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Manh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dirty="0"/>
          </a:p>
        </p:txBody>
      </p:sp>
      <p:sp>
        <p:nvSpPr>
          <p:cNvPr id="8" name="Rectangle 7"/>
          <p:cNvSpPr/>
          <p:nvPr/>
        </p:nvSpPr>
        <p:spPr>
          <a:xfrm>
            <a:off x="745052" y="1775737"/>
            <a:ext cx="65742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buFont typeface="Arial" pitchFamily="34" charset="0"/>
              <a:buChar char="•"/>
            </a:pP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 thuộc hai khổ thơ </a:t>
            </a:r>
            <a:r>
              <a:rPr lang="vi-VN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584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3297" y="2754656"/>
            <a:ext cx="9122760" cy="3697868"/>
          </a:xfrm>
          <a:prstGeom prst="rect">
            <a:avLst/>
          </a:prstGeom>
          <a:noFill/>
        </p:spPr>
        <p:txBody>
          <a:bodyPr wrap="none" lIns="121917" tIns="60958" rIns="121917" bIns="60958">
            <a:prstTxWarp prst="textArchUp">
              <a:avLst>
                <a:gd name="adj" fmla="val 11148500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Tạm</a:t>
            </a:r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biệt</a:t>
            </a:r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019" y="2859215"/>
            <a:ext cx="869884" cy="7695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74" y="3349413"/>
            <a:ext cx="869884" cy="7695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378" y="1661898"/>
            <a:ext cx="869884" cy="769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100" y="2896342"/>
            <a:ext cx="869884" cy="7695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934" y="1826205"/>
            <a:ext cx="869884" cy="769514"/>
          </a:xfrm>
          <a:prstGeom prst="rect">
            <a:avLst/>
          </a:prstGeom>
        </p:spPr>
      </p:pic>
      <p:pic>
        <p:nvPicPr>
          <p:cNvPr id="8" name="Picture 2" descr="Pin on ~Cute wittle things~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599" y="3468914"/>
            <a:ext cx="4535654" cy="367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52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162" y="5477537"/>
            <a:ext cx="1380463" cy="1380463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94603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202493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3590" y="1133253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730131" y="530014"/>
            <a:ext cx="10872190" cy="115917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67846" y="596530"/>
            <a:ext cx="9383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6331" y="2599412"/>
            <a:ext cx="4950095" cy="109186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87281" y="4377074"/>
            <a:ext cx="4950095" cy="120457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6008" y="2777813"/>
            <a:ext cx="43849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28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vì sao không có ngày của ông bà</a:t>
            </a:r>
            <a:endParaRPr lang="en-US" sz="28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86958" y="4555475"/>
            <a:ext cx="43849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C.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sao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mẹ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4" y="2656562"/>
            <a:ext cx="4950095" cy="109186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70813" y="4343742"/>
            <a:ext cx="4950095" cy="120457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418463" y="2786994"/>
            <a:ext cx="43849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B.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sao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cha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378421" y="4574525"/>
            <a:ext cx="47043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D.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sao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quốc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tế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thiếu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nhi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2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0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4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162" y="5477537"/>
            <a:ext cx="1380463" cy="1380463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94603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202493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3590" y="1133253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730131" y="530014"/>
            <a:ext cx="10872190" cy="115917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882531" y="596530"/>
            <a:ext cx="103336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Vì sao bé Hà và bố chọn ngày lập đông làm “ngày của ông bà”?</a:t>
            </a: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6331" y="2599412"/>
            <a:ext cx="4950095" cy="109186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87281" y="4377074"/>
            <a:ext cx="4950095" cy="120457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934557" y="2758763"/>
            <a:ext cx="5010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Vì khi trời bắt đầu rét, mọi người cần chăm lo cho sức khỏe các cụ già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86958" y="4555475"/>
            <a:ext cx="43849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C.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đó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cuối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tuần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4" y="2656562"/>
            <a:ext cx="4950095" cy="109186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70813" y="4343742"/>
            <a:ext cx="4950095" cy="120457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418463" y="2786994"/>
            <a:ext cx="43849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B.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hôm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đó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mọi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người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đều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rảnh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170813" y="4694718"/>
            <a:ext cx="4704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D.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ông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bà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thích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đó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0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0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4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162" y="5477537"/>
            <a:ext cx="1380463" cy="1380463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94603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202493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3590" y="1133253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730131" y="530014"/>
            <a:ext cx="10872190" cy="115917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67846" y="596530"/>
            <a:ext cx="9383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Gần đến ngày lập đông, Hà còn băn khoăn chuyện gì?</a:t>
            </a: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730130" y="4343742"/>
            <a:ext cx="4950095" cy="109186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30131" y="2561518"/>
            <a:ext cx="4950095" cy="120457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953607" y="4445943"/>
            <a:ext cx="43849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2800" dirty="0" smtClean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vi-VN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Nên chọn quà gì tặng cho ông bà.</a:t>
            </a:r>
            <a:endParaRPr lang="en-US" sz="28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29808" y="2739919"/>
            <a:ext cx="43849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 smtClean="0">
                <a:solidFill>
                  <a:srgbClr val="FFC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A.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Nên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trang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trí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như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thế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4" y="2656562"/>
            <a:ext cx="4950095" cy="109186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70813" y="4343742"/>
            <a:ext cx="4950095" cy="120457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366588" y="2940883"/>
            <a:ext cx="4384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B.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Nên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mời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ai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293666" y="4684420"/>
            <a:ext cx="4704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D.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Nên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ăn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món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gì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0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0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4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162" y="5477537"/>
            <a:ext cx="1380463" cy="1380463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94603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202493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3590" y="1133253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730131" y="530014"/>
            <a:ext cx="10872190" cy="115917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67846" y="596530"/>
            <a:ext cx="9383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4100" y="4377074"/>
            <a:ext cx="4950095" cy="109186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87281" y="4377074"/>
            <a:ext cx="4950095" cy="120457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262327" y="4707875"/>
            <a:ext cx="4384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2800" dirty="0" smtClean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vi-VN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Chùm điểm 10</a:t>
            </a:r>
            <a:endParaRPr lang="en-US" sz="28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69850" y="4664685"/>
            <a:ext cx="4384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C.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Đôi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giày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4" y="2656562"/>
            <a:ext cx="4950095" cy="109186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4387" y="2604609"/>
            <a:ext cx="4950095" cy="120457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323213" y="2920344"/>
            <a:ext cx="4384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rgbClr val="FFC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B.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bó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hồng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821495" y="2911592"/>
            <a:ext cx="4704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 smtClean="0">
                <a:solidFill>
                  <a:srgbClr val="FFC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A.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uần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áo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0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0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4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77595" y="1104900"/>
            <a:ext cx="6437856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115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5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115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5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115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5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bà</a:t>
            </a:r>
            <a:endParaRPr lang="en-US" sz="115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27227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02;p3"/>
          <p:cNvGrpSpPr/>
          <p:nvPr/>
        </p:nvGrpSpPr>
        <p:grpSpPr>
          <a:xfrm>
            <a:off x="5044852" y="2304815"/>
            <a:ext cx="2088316" cy="1599174"/>
            <a:chOff x="3703077" y="921142"/>
            <a:chExt cx="4611891" cy="2736950"/>
          </a:xfrm>
        </p:grpSpPr>
        <p:grpSp>
          <p:nvGrpSpPr>
            <p:cNvPr id="10" name="Google Shape;103;p3"/>
            <p:cNvGrpSpPr/>
            <p:nvPr/>
          </p:nvGrpSpPr>
          <p:grpSpPr>
            <a:xfrm>
              <a:off x="3703077" y="1216359"/>
              <a:ext cx="4611891" cy="2441732"/>
              <a:chOff x="3679464" y="1244657"/>
              <a:chExt cx="4611891" cy="2441732"/>
            </a:xfrm>
          </p:grpSpPr>
          <p:pic>
            <p:nvPicPr>
              <p:cNvPr id="12" name="Google Shape;104;p3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-1801207">
                <a:off x="5635205" y="1770357"/>
                <a:ext cx="2474321" cy="13903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Google Shape;105;p3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1801207" flipH="1">
                <a:off x="3861293" y="1770357"/>
                <a:ext cx="2474321" cy="139033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" name="Google Shape;106;p3"/>
            <p:cNvPicPr preferRelativeResize="0"/>
            <p:nvPr/>
          </p:nvPicPr>
          <p:blipFill rotWithShape="1"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 b="28746"/>
            <a:stretch/>
          </p:blipFill>
          <p:spPr>
            <a:xfrm>
              <a:off x="4864432" y="921142"/>
              <a:ext cx="2078234" cy="18626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Google Shape;107;p3"/>
          <p:cNvSpPr txBox="1"/>
          <p:nvPr/>
        </p:nvSpPr>
        <p:spPr>
          <a:xfrm>
            <a:off x="4566886" y="3825240"/>
            <a:ext cx="280425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CHIA SẺ</a:t>
            </a:r>
            <a:endParaRPr sz="3200" b="1" dirty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" name="Google Shape;108;p3"/>
          <p:cNvSpPr/>
          <p:nvPr/>
        </p:nvSpPr>
        <p:spPr>
          <a:xfrm>
            <a:off x="4719993" y="2239383"/>
            <a:ext cx="2635903" cy="2604303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10014857" y="1335314"/>
            <a:ext cx="2162629" cy="2206220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985829" y="3541534"/>
            <a:ext cx="2278743" cy="2380295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-43543" y="1436914"/>
            <a:ext cx="2206171" cy="2104620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-72571" y="3541534"/>
            <a:ext cx="2278743" cy="2380295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-1432742" y="1436461"/>
            <a:ext cx="2206171" cy="2198512"/>
          </a:xfrm>
          <a:prstGeom prst="line">
            <a:avLst/>
          </a:prstGeom>
          <a:ln w="254000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-1469029" y="3462619"/>
            <a:ext cx="2278743" cy="2380295"/>
          </a:xfrm>
          <a:prstGeom prst="line">
            <a:avLst/>
          </a:prstGeom>
          <a:ln w="254000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11359982" y="1407886"/>
            <a:ext cx="2308677" cy="2235255"/>
          </a:xfrm>
          <a:prstGeom prst="line">
            <a:avLst/>
          </a:prstGeom>
          <a:ln w="254000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1389916" y="3462619"/>
            <a:ext cx="2278743" cy="2380295"/>
          </a:xfrm>
          <a:prstGeom prst="line">
            <a:avLst/>
          </a:prstGeom>
          <a:ln w="254000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661" y="795690"/>
            <a:ext cx="417180" cy="36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1525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1722</Words>
  <Application>Microsoft Office PowerPoint</Application>
  <PresentationFormat>Widescreen</PresentationFormat>
  <Paragraphs>189</Paragraphs>
  <Slides>32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</vt:lpstr>
      <vt:lpstr>Wingdings</vt:lpstr>
      <vt:lpstr>Times New Roman</vt:lpstr>
      <vt:lpstr>Tahoma</vt:lpstr>
      <vt:lpstr>等线</vt:lpstr>
      <vt:lpstr>Arial Black</vt:lpstr>
      <vt:lpstr>Calibri</vt:lpstr>
      <vt:lpstr>Calibri Light</vt:lpstr>
      <vt:lpstr>VNI-Cooper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HUY DUẨN</cp:lastModifiedBy>
  <cp:revision>55</cp:revision>
  <dcterms:created xsi:type="dcterms:W3CDTF">2018-12-15T04:43:26Z</dcterms:created>
  <dcterms:modified xsi:type="dcterms:W3CDTF">2021-08-22T17:22:50Z</dcterms:modified>
</cp:coreProperties>
</file>