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8" r:id="rId3"/>
    <p:sldId id="259" r:id="rId4"/>
    <p:sldId id="260" r:id="rId5"/>
    <p:sldId id="275" r:id="rId6"/>
    <p:sldId id="261" r:id="rId7"/>
    <p:sldId id="262" r:id="rId8"/>
    <p:sldId id="263" r:id="rId9"/>
    <p:sldId id="264" r:id="rId10"/>
    <p:sldId id="266" r:id="rId11"/>
    <p:sldId id="267" r:id="rId12"/>
    <p:sldId id="268" r:id="rId13"/>
    <p:sldId id="269" r:id="rId14"/>
    <p:sldId id="276" r:id="rId15"/>
    <p:sldId id="270"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46233C-6315-427B-9C1A-9532007EA43C}" type="datetimeFigureOut">
              <a:rPr lang="en-US" smtClean="0"/>
              <a:t>26/02/2022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3101CA-C16A-4538-9F3A-4CD7ED970D11}" type="slidenum">
              <a:rPr lang="en-US" smtClean="0"/>
              <a:t>‹#›</a:t>
            </a:fld>
            <a:endParaRPr lang="en-US"/>
          </a:p>
        </p:txBody>
      </p:sp>
    </p:spTree>
    <p:extLst>
      <p:ext uri="{BB962C8B-B14F-4D97-AF65-F5344CB8AC3E}">
        <p14:creationId xmlns:p14="http://schemas.microsoft.com/office/powerpoint/2010/main" val="1096740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84369-24DE-458C-9EB2-E8F25ED05157}" type="datetimeFigureOut">
              <a:rPr lang="en-US" smtClean="0"/>
              <a:t>26/02/2022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E5B44E-0F37-4D5D-A329-4B4B467A9ADF}" type="slidenum">
              <a:rPr lang="en-US" smtClean="0"/>
              <a:t>‹#›</a:t>
            </a:fld>
            <a:endParaRPr lang="en-US"/>
          </a:p>
        </p:txBody>
      </p:sp>
    </p:spTree>
    <p:extLst>
      <p:ext uri="{BB962C8B-B14F-4D97-AF65-F5344CB8AC3E}">
        <p14:creationId xmlns:p14="http://schemas.microsoft.com/office/powerpoint/2010/main" val="191052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3645354-06E3-425A-8858-139BCA62129D}" type="slidenum">
              <a:rPr lang="en-US" altLang="vi-VN" smtClean="0"/>
              <a:pPr/>
              <a:t>3</a:t>
            </a:fld>
            <a:endParaRPr lang="en-US" altLang="vi-VN"/>
          </a:p>
        </p:txBody>
      </p:sp>
    </p:spTree>
    <p:extLst>
      <p:ext uri="{BB962C8B-B14F-4D97-AF65-F5344CB8AC3E}">
        <p14:creationId xmlns:p14="http://schemas.microsoft.com/office/powerpoint/2010/main" val="59571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BB7E25B-6BC2-4A2F-9F17-F62A39A552A7}" type="slidenum">
              <a:rPr lang="en-US" altLang="vi-VN" smtClean="0"/>
              <a:pPr/>
              <a:t>6</a:t>
            </a:fld>
            <a:endParaRPr lang="en-US" altLang="vi-VN"/>
          </a:p>
        </p:txBody>
      </p:sp>
    </p:spTree>
    <p:extLst>
      <p:ext uri="{BB962C8B-B14F-4D97-AF65-F5344CB8AC3E}">
        <p14:creationId xmlns:p14="http://schemas.microsoft.com/office/powerpoint/2010/main" val="136037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5338FD4-60C9-40C9-8B8F-06BC8BE74C0F}" type="slidenum">
              <a:rPr lang="en-US" altLang="vi-VN" smtClean="0"/>
              <a:pPr/>
              <a:t>16</a:t>
            </a:fld>
            <a:endParaRPr lang="en-US" altLang="vi-VN"/>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vi-VN"/>
              <a:t>Dặn dò</a:t>
            </a:r>
          </a:p>
        </p:txBody>
      </p:sp>
    </p:spTree>
    <p:extLst>
      <p:ext uri="{BB962C8B-B14F-4D97-AF65-F5344CB8AC3E}">
        <p14:creationId xmlns:p14="http://schemas.microsoft.com/office/powerpoint/2010/main" val="223078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cs typeface="Arial" charset="0"/>
              </a:defRPr>
            </a:lvl1pPr>
          </a:lstStyle>
          <a:p>
            <a:pPr>
              <a:defRPr/>
            </a:pPr>
            <a:fld id="{E15AAC3B-7D99-42F3-AC8C-D82667DA455D}" type="slidenum">
              <a:rPr lang="en-US" altLang="vi-VN"/>
              <a:pPr>
                <a:defRPr/>
              </a:pPr>
              <a:t>‹#›</a:t>
            </a:fld>
            <a:endParaRPr lang="en-US" altLang="vi-VN"/>
          </a:p>
        </p:txBody>
      </p:sp>
    </p:spTree>
    <p:extLst>
      <p:ext uri="{BB962C8B-B14F-4D97-AF65-F5344CB8AC3E}">
        <p14:creationId xmlns:p14="http://schemas.microsoft.com/office/powerpoint/2010/main" val="390929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cs typeface="Arial" charset="0"/>
              </a:defRPr>
            </a:lvl1pPr>
          </a:lstStyle>
          <a:p>
            <a:pPr>
              <a:defRPr/>
            </a:pPr>
            <a:fld id="{305F5CB6-7391-4AF2-987D-EB6D3637E470}" type="slidenum">
              <a:rPr lang="en-US" altLang="vi-VN"/>
              <a:pPr>
                <a:defRPr/>
              </a:pPr>
              <a:t>‹#›</a:t>
            </a:fld>
            <a:endParaRPr lang="en-US" altLang="vi-VN"/>
          </a:p>
        </p:txBody>
      </p:sp>
    </p:spTree>
    <p:extLst>
      <p:ext uri="{BB962C8B-B14F-4D97-AF65-F5344CB8AC3E}">
        <p14:creationId xmlns:p14="http://schemas.microsoft.com/office/powerpoint/2010/main" val="4210724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16E47FB-1488-4194-9CEB-825282DB50CF}" type="slidenum">
              <a:rPr lang="en-US" altLang="vi-VN"/>
              <a:pPr/>
              <a:t>‹#›</a:t>
            </a:fld>
            <a:endParaRPr lang="en-US" altLang="vi-VN"/>
          </a:p>
        </p:txBody>
      </p:sp>
    </p:spTree>
    <p:extLst>
      <p:ext uri="{BB962C8B-B14F-4D97-AF65-F5344CB8AC3E}">
        <p14:creationId xmlns:p14="http://schemas.microsoft.com/office/powerpoint/2010/main" val="67897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26/02/2022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wmf"/><Relationship Id="rId7" Type="http://schemas.openxmlformats.org/officeDocument/2006/relationships/image" Target="../media/image16.gif"/><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15.gif"/><Relationship Id="rId11" Type="http://schemas.openxmlformats.org/officeDocument/2006/relationships/image" Target="../media/image20.gif"/><Relationship Id="rId5" Type="http://schemas.openxmlformats.org/officeDocument/2006/relationships/image" Target="../media/image14.gif"/><Relationship Id="rId10" Type="http://schemas.openxmlformats.org/officeDocument/2006/relationships/image" Target="../media/image19.gif"/><Relationship Id="rId4" Type="http://schemas.openxmlformats.org/officeDocument/2006/relationships/image" Target="../media/image13.png"/><Relationship Id="rId9" Type="http://schemas.openxmlformats.org/officeDocument/2006/relationships/image" Target="../media/image1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WordArt 5"/>
          <p:cNvSpPr>
            <a:spLocks noChangeArrowheads="1" noChangeShapeType="1" noTextEdit="1"/>
          </p:cNvSpPr>
          <p:nvPr/>
        </p:nvSpPr>
        <p:spPr bwMode="auto">
          <a:xfrm>
            <a:off x="2457450" y="5715000"/>
            <a:ext cx="4743450" cy="838200"/>
          </a:xfrm>
          <a:prstGeom prst="rect">
            <a:avLst/>
          </a:prstGeom>
        </p:spPr>
        <p:txBody>
          <a:bodyPr wrap="none" fromWordArt="1">
            <a:prstTxWarp prst="textPlain">
              <a:avLst>
                <a:gd name="adj" fmla="val 50000"/>
              </a:avLst>
            </a:prstTxWarp>
          </a:bodyPr>
          <a:lstStyle/>
          <a:p>
            <a:endParaRPr lang="en-US" sz="3200" kern="10">
              <a:ln w="12700">
                <a:solidFill>
                  <a:schemeClr val="tx1"/>
                </a:solidFill>
                <a:round/>
                <a:headEnd/>
                <a:tailEnd/>
              </a:ln>
              <a:solidFill>
                <a:srgbClr val="FF3300"/>
              </a:solidFill>
              <a:effectLst>
                <a:outerShdw dist="45791" dir="2021404" algn="ctr" rotWithShape="0">
                  <a:srgbClr val="9999FF"/>
                </a:outerShdw>
              </a:effectLst>
              <a:latin typeface="Times New Roman"/>
              <a:cs typeface="Times New Roman"/>
            </a:endParaRPr>
          </a:p>
          <a:p>
            <a:endParaRPr lang="en-US" sz="3200" kern="10">
              <a:ln w="12700">
                <a:solidFill>
                  <a:schemeClr val="tx1"/>
                </a:solidFill>
                <a:round/>
                <a:headEnd/>
                <a:tailEnd/>
              </a:ln>
              <a:solidFill>
                <a:srgbClr val="FF3300"/>
              </a:solidFill>
              <a:effectLst>
                <a:outerShdw dist="45791" dir="2021404" algn="ctr" rotWithShape="0">
                  <a:srgbClr val="9999FF"/>
                </a:outerShdw>
              </a:effectLst>
              <a:latin typeface="Times New Roman"/>
              <a:cs typeface="Times New Roman"/>
            </a:endParaRPr>
          </a:p>
        </p:txBody>
      </p:sp>
      <p:grpSp>
        <p:nvGrpSpPr>
          <p:cNvPr id="15363" name="Group 6"/>
          <p:cNvGrpSpPr>
            <a:grpSpLocks/>
          </p:cNvGrpSpPr>
          <p:nvPr/>
        </p:nvGrpSpPr>
        <p:grpSpPr bwMode="auto">
          <a:xfrm>
            <a:off x="1371600" y="1984375"/>
            <a:ext cx="6115050" cy="3276600"/>
            <a:chOff x="1632" y="2880"/>
            <a:chExt cx="1288" cy="1233"/>
          </a:xfrm>
        </p:grpSpPr>
        <p:sp>
          <p:nvSpPr>
            <p:cNvPr id="15370" name="AutoShape 7"/>
            <p:cNvSpPr>
              <a:spLocks noChangeArrowheads="1"/>
            </p:cNvSpPr>
            <p:nvPr/>
          </p:nvSpPr>
          <p:spPr bwMode="auto">
            <a:xfrm>
              <a:off x="1736" y="3656"/>
              <a:ext cx="1120" cy="305"/>
            </a:xfrm>
            <a:prstGeom prst="cube">
              <a:avLst>
                <a:gd name="adj" fmla="val 84120"/>
              </a:avLst>
            </a:prstGeom>
            <a:gradFill rotWithShape="1">
              <a:gsLst>
                <a:gs pos="0">
                  <a:srgbClr val="008000"/>
                </a:gs>
                <a:gs pos="100000">
                  <a:srgbClr val="003B00"/>
                </a:gs>
              </a:gsLst>
              <a:path path="rect">
                <a:fillToRect r="100000" b="100000"/>
              </a:path>
            </a:gradFill>
            <a:ln w="28575">
              <a:solidFill>
                <a:srgbClr val="FFFFFF"/>
              </a:solidFill>
              <a:miter lim="800000"/>
              <a:headEnd/>
              <a:tailEnd/>
            </a:ln>
            <a:effectLst>
              <a:prstShdw prst="shdw17" dist="17961" dir="2700000">
                <a:srgbClr val="999999"/>
              </a:prstShdw>
            </a:effectLst>
          </p:spPr>
          <p:txBody>
            <a:bodyPr/>
            <a:lstStyle/>
            <a:p>
              <a:pPr eaLnBrk="1" hangingPunct="1"/>
              <a:endParaRPr lang="vi-VN" altLang="vi-VN">
                <a:latin typeface="Times New Roman" pitchFamily="18" charset="0"/>
                <a:cs typeface="Times New Roman" pitchFamily="18" charset="0"/>
              </a:endParaRPr>
            </a:p>
          </p:txBody>
        </p:sp>
        <p:sp>
          <p:nvSpPr>
            <p:cNvPr id="15371" name="AutoShape 8"/>
            <p:cNvSpPr>
              <a:spLocks noChangeArrowheads="1"/>
            </p:cNvSpPr>
            <p:nvPr/>
          </p:nvSpPr>
          <p:spPr bwMode="auto">
            <a:xfrm>
              <a:off x="2072" y="3656"/>
              <a:ext cx="392" cy="305"/>
            </a:xfrm>
            <a:prstGeom prst="star16">
              <a:avLst>
                <a:gd name="adj" fmla="val 20917"/>
              </a:avLst>
            </a:prstGeom>
            <a:solidFill>
              <a:srgbClr val="FFFFFF"/>
            </a:solidFill>
            <a:ln w="9525">
              <a:solidFill>
                <a:srgbClr val="000000"/>
              </a:solidFill>
              <a:miter lim="800000"/>
              <a:headEnd/>
              <a:tailEnd/>
            </a:ln>
          </p:spPr>
          <p:txBody>
            <a:bodyPr/>
            <a:lstStyle/>
            <a:p>
              <a:pPr eaLnBrk="1" hangingPunct="1"/>
              <a:endParaRPr lang="vi-VN" altLang="vi-VN">
                <a:latin typeface="Times New Roman" pitchFamily="18" charset="0"/>
                <a:cs typeface="Times New Roman" pitchFamily="18" charset="0"/>
              </a:endParaRPr>
            </a:p>
          </p:txBody>
        </p:sp>
        <p:sp>
          <p:nvSpPr>
            <p:cNvPr id="15372" name="AutoShape 9"/>
            <p:cNvSpPr>
              <a:spLocks noChangeArrowheads="1"/>
            </p:cNvSpPr>
            <p:nvPr/>
          </p:nvSpPr>
          <p:spPr bwMode="auto">
            <a:xfrm>
              <a:off x="1848" y="3199"/>
              <a:ext cx="392" cy="610"/>
            </a:xfrm>
            <a:prstGeom prst="flowChartPunchedTape">
              <a:avLst/>
            </a:prstGeom>
            <a:solidFill>
              <a:srgbClr val="FFFFFF"/>
            </a:solidFill>
            <a:ln w="9525">
              <a:solidFill>
                <a:srgbClr val="FFFFFF"/>
              </a:solidFill>
              <a:miter lim="800000"/>
              <a:headEnd/>
              <a:tailEnd/>
            </a:ln>
            <a:effectLst>
              <a:outerShdw dist="107763" dir="13500000" algn="ctr" rotWithShape="0">
                <a:srgbClr val="808080">
                  <a:alpha val="50000"/>
                </a:srgbClr>
              </a:outerShdw>
            </a:effectLst>
          </p:spPr>
          <p:txBody>
            <a:bodyPr/>
            <a:lstStyle/>
            <a:p>
              <a:pPr eaLnBrk="1" hangingPunct="1"/>
              <a:endParaRPr lang="vi-VN" altLang="vi-VN">
                <a:latin typeface="Times New Roman" pitchFamily="18" charset="0"/>
                <a:cs typeface="Times New Roman" pitchFamily="18" charset="0"/>
              </a:endParaRPr>
            </a:p>
          </p:txBody>
        </p:sp>
        <p:sp>
          <p:nvSpPr>
            <p:cNvPr id="15373" name="AutoShape 10"/>
            <p:cNvSpPr>
              <a:spLocks noChangeArrowheads="1"/>
            </p:cNvSpPr>
            <p:nvPr/>
          </p:nvSpPr>
          <p:spPr bwMode="auto">
            <a:xfrm>
              <a:off x="2240" y="3199"/>
              <a:ext cx="392" cy="610"/>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p>
              <a:pPr eaLnBrk="1" hangingPunct="1"/>
              <a:endParaRPr lang="vi-VN" altLang="vi-VN">
                <a:latin typeface="Times New Roman" pitchFamily="18" charset="0"/>
                <a:cs typeface="Times New Roman" pitchFamily="18" charset="0"/>
              </a:endParaRPr>
            </a:p>
          </p:txBody>
        </p:sp>
        <p:sp>
          <p:nvSpPr>
            <p:cNvPr id="15374" name="AutoShape 11"/>
            <p:cNvSpPr>
              <a:spLocks noChangeArrowheads="1"/>
            </p:cNvSpPr>
            <p:nvPr/>
          </p:nvSpPr>
          <p:spPr bwMode="auto">
            <a:xfrm>
              <a:off x="1904" y="3199"/>
              <a:ext cx="392" cy="610"/>
            </a:xfrm>
            <a:prstGeom prst="flowChartPunchedTape">
              <a:avLst/>
            </a:prstGeom>
            <a:solidFill>
              <a:srgbClr val="FFFF00"/>
            </a:solidFill>
            <a:ln w="9525">
              <a:solidFill>
                <a:srgbClr val="0000FF"/>
              </a:solidFill>
              <a:miter lim="800000"/>
              <a:headEnd/>
              <a:tailEnd/>
            </a:ln>
            <a:effectLst>
              <a:outerShdw dist="107763" dir="13500000" algn="ctr" rotWithShape="0">
                <a:srgbClr val="808080">
                  <a:alpha val="50000"/>
                </a:srgbClr>
              </a:outerShdw>
            </a:effectLst>
          </p:spPr>
          <p:txBody>
            <a:bodyPr/>
            <a:lstStyle/>
            <a:p>
              <a:pPr eaLnBrk="1" hangingPunct="1"/>
              <a:endParaRPr lang="vi-VN" altLang="vi-VN" sz="4400">
                <a:solidFill>
                  <a:srgbClr val="FF0000"/>
                </a:solidFill>
                <a:latin typeface="Times New Roman" pitchFamily="18" charset="0"/>
                <a:cs typeface="Times New Roman" pitchFamily="18" charset="0"/>
              </a:endParaRPr>
            </a:p>
          </p:txBody>
        </p:sp>
        <p:sp>
          <p:nvSpPr>
            <p:cNvPr id="15375" name="AutoShape 12"/>
            <p:cNvSpPr>
              <a:spLocks noChangeArrowheads="1"/>
            </p:cNvSpPr>
            <p:nvPr/>
          </p:nvSpPr>
          <p:spPr bwMode="auto">
            <a:xfrm>
              <a:off x="2296" y="3199"/>
              <a:ext cx="392" cy="610"/>
            </a:xfrm>
            <a:prstGeom prst="wave">
              <a:avLst>
                <a:gd name="adj1" fmla="val 13005"/>
                <a:gd name="adj2" fmla="val 0"/>
              </a:avLst>
            </a:prstGeom>
            <a:solidFill>
              <a:srgbClr val="FFFF00"/>
            </a:solidFill>
            <a:ln w="9525">
              <a:solidFill>
                <a:srgbClr val="0000FF"/>
              </a:solidFill>
              <a:round/>
              <a:headEnd/>
              <a:tailEnd/>
            </a:ln>
            <a:effectLst>
              <a:outerShdw dist="107763" dir="13500000" algn="ctr" rotWithShape="0">
                <a:srgbClr val="808080">
                  <a:alpha val="50000"/>
                </a:srgbClr>
              </a:outerShdw>
            </a:effectLst>
          </p:spPr>
          <p:txBody>
            <a:bodyPr/>
            <a:lstStyle/>
            <a:p>
              <a:pPr eaLnBrk="1" hangingPunct="1"/>
              <a:endParaRPr lang="vi-VN" altLang="vi-VN" sz="4400">
                <a:solidFill>
                  <a:srgbClr val="FF0000"/>
                </a:solidFill>
                <a:latin typeface="Times New Roman" pitchFamily="18" charset="0"/>
                <a:cs typeface="Times New Roman" pitchFamily="18" charset="0"/>
              </a:endParaRPr>
            </a:p>
          </p:txBody>
        </p:sp>
        <p:sp>
          <p:nvSpPr>
            <p:cNvPr id="15376" name="AutoShape 13"/>
            <p:cNvSpPr>
              <a:spLocks noChangeArrowheads="1"/>
            </p:cNvSpPr>
            <p:nvPr/>
          </p:nvSpPr>
          <p:spPr bwMode="auto">
            <a:xfrm>
              <a:off x="1736" y="3808"/>
              <a:ext cx="1008" cy="153"/>
            </a:xfrm>
            <a:prstGeom prst="ribbon">
              <a:avLst>
                <a:gd name="adj1" fmla="val 33333"/>
                <a:gd name="adj2" fmla="val 45241"/>
              </a:avLst>
            </a:prstGeom>
            <a:solidFill>
              <a:srgbClr val="FFFFFF"/>
            </a:solidFill>
            <a:ln w="9525">
              <a:solidFill>
                <a:srgbClr val="000000"/>
              </a:solidFill>
              <a:round/>
              <a:headEnd/>
              <a:tailEnd/>
            </a:ln>
          </p:spPr>
          <p:txBody>
            <a:bodyPr/>
            <a:lstStyle/>
            <a:p>
              <a:pPr eaLnBrk="1" hangingPunct="1"/>
              <a:endParaRPr lang="vi-VN" altLang="vi-VN">
                <a:latin typeface="Times New Roman" pitchFamily="18" charset="0"/>
                <a:cs typeface="Times New Roman" pitchFamily="18" charset="0"/>
              </a:endParaRPr>
            </a:p>
          </p:txBody>
        </p:sp>
        <p:sp>
          <p:nvSpPr>
            <p:cNvPr id="15377" name="Text Box 14"/>
            <p:cNvSpPr txBox="1">
              <a:spLocks noChangeArrowheads="1"/>
            </p:cNvSpPr>
            <p:nvPr/>
          </p:nvSpPr>
          <p:spPr bwMode="auto">
            <a:xfrm>
              <a:off x="1960" y="3808"/>
              <a:ext cx="61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ltLang="vi-VN" sz="4000">
                <a:solidFill>
                  <a:srgbClr val="FF0000"/>
                </a:solidFill>
                <a:latin typeface="Times New Roman" pitchFamily="18" charset="0"/>
                <a:cs typeface="Times New Roman" pitchFamily="18" charset="0"/>
              </a:endParaRPr>
            </a:p>
          </p:txBody>
        </p:sp>
        <p:sp>
          <p:nvSpPr>
            <p:cNvPr id="15378" name="Line 15"/>
            <p:cNvSpPr>
              <a:spLocks noChangeShapeType="1"/>
            </p:cNvSpPr>
            <p:nvPr/>
          </p:nvSpPr>
          <p:spPr bwMode="auto">
            <a:xfrm>
              <a:off x="2128" y="3808"/>
              <a:ext cx="3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16"/>
            <p:cNvSpPr>
              <a:spLocks noChangeShapeType="1"/>
            </p:cNvSpPr>
            <p:nvPr/>
          </p:nvSpPr>
          <p:spPr bwMode="auto">
            <a:xfrm>
              <a:off x="2128" y="3808"/>
              <a:ext cx="2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WordArt 17"/>
            <p:cNvSpPr>
              <a:spLocks noChangeArrowheads="1" noChangeShapeType="1" noTextEdit="1"/>
            </p:cNvSpPr>
            <p:nvPr/>
          </p:nvSpPr>
          <p:spPr bwMode="auto">
            <a:xfrm>
              <a:off x="1632" y="2880"/>
              <a:ext cx="1288" cy="1219"/>
            </a:xfrm>
            <a:prstGeom prst="rect">
              <a:avLst/>
            </a:prstGeom>
          </p:spPr>
          <p:txBody>
            <a:bodyPr wrap="none" fromWordArt="1">
              <a:prstTxWarp prst="textButtonPour">
                <a:avLst>
                  <a:gd name="adj1" fmla="val 10651788"/>
                  <a:gd name="adj2" fmla="val 86417"/>
                </a:avLst>
              </a:prstTxWarp>
            </a:bodyPr>
            <a:lstStyle/>
            <a:p>
              <a:endParaRPr lang="en-US" sz="800" kern="10">
                <a:ln w="9525">
                  <a:solidFill>
                    <a:srgbClr val="800000"/>
                  </a:solidFill>
                  <a:round/>
                  <a:headEnd/>
                  <a:tailEnd/>
                </a:ln>
                <a:solidFill>
                  <a:srgbClr val="993300"/>
                </a:solidFill>
                <a:effectLst>
                  <a:outerShdw dist="45791" dir="2021404" algn="ctr" rotWithShape="0">
                    <a:srgbClr val="B2B2B2">
                      <a:alpha val="79999"/>
                    </a:srgbClr>
                  </a:outerShdw>
                </a:effectLst>
                <a:latin typeface="Times New Roman"/>
                <a:cs typeface="Times New Roman"/>
              </a:endParaRPr>
            </a:p>
          </p:txBody>
        </p:sp>
      </p:grpSp>
      <p:sp>
        <p:nvSpPr>
          <p:cNvPr id="90130" name="WordArt 18"/>
          <p:cNvSpPr>
            <a:spLocks noChangeArrowheads="1" noChangeShapeType="1" noTextEdit="1"/>
          </p:cNvSpPr>
          <p:nvPr/>
        </p:nvSpPr>
        <p:spPr bwMode="auto">
          <a:xfrm>
            <a:off x="4770438" y="3251200"/>
            <a:ext cx="742950" cy="6858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accent2"/>
                </a:solidFill>
                <a:latin typeface="Arial"/>
                <a:cs typeface="Arial"/>
              </a:rPr>
              <a:t>9</a:t>
            </a:r>
          </a:p>
        </p:txBody>
      </p:sp>
      <p:sp>
        <p:nvSpPr>
          <p:cNvPr id="90131" name="WordArt 19"/>
          <p:cNvSpPr>
            <a:spLocks noChangeArrowheads="1" noChangeShapeType="1" noTextEdit="1"/>
          </p:cNvSpPr>
          <p:nvPr/>
        </p:nvSpPr>
        <p:spPr bwMode="auto">
          <a:xfrm>
            <a:off x="2790825" y="3406775"/>
            <a:ext cx="1485900" cy="609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9900"/>
                </a:solidFill>
                <a:latin typeface="Times New Roman"/>
                <a:cs typeface="Times New Roman"/>
              </a:rPr>
              <a:t>ĐẠI SỐ</a:t>
            </a:r>
          </a:p>
        </p:txBody>
      </p:sp>
      <p:sp>
        <p:nvSpPr>
          <p:cNvPr id="15366" name="WordArt 22"/>
          <p:cNvSpPr>
            <a:spLocks noChangeArrowheads="1" noChangeShapeType="1" noTextEdit="1"/>
          </p:cNvSpPr>
          <p:nvPr/>
        </p:nvSpPr>
        <p:spPr bwMode="auto">
          <a:xfrm>
            <a:off x="2286000" y="355600"/>
            <a:ext cx="4565650" cy="5334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p>
        </p:txBody>
      </p:sp>
      <p:sp>
        <p:nvSpPr>
          <p:cNvPr id="15367" name="TextBox 22"/>
          <p:cNvSpPr txBox="1">
            <a:spLocks noChangeArrowheads="1"/>
          </p:cNvSpPr>
          <p:nvPr/>
        </p:nvSpPr>
        <p:spPr bwMode="auto">
          <a:xfrm>
            <a:off x="17463" y="5153025"/>
            <a:ext cx="90297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vi-VN" sz="2500" b="1">
                <a:solidFill>
                  <a:srgbClr val="FF0000"/>
                </a:solidFill>
                <a:latin typeface="Times New Roman" pitchFamily="18" charset="0"/>
                <a:cs typeface="Times New Roman" pitchFamily="18" charset="0"/>
              </a:rPr>
              <a:t>GIÁO VIÊN: ĐỖ PHÚC THIÊN</a:t>
            </a:r>
          </a:p>
          <a:p>
            <a:pPr algn="ctr" eaLnBrk="1" hangingPunct="1"/>
            <a:r>
              <a:rPr lang="en-US" altLang="vi-VN" sz="2500" b="1">
                <a:solidFill>
                  <a:srgbClr val="FF0000"/>
                </a:solidFill>
                <a:latin typeface="Times New Roman" pitchFamily="18" charset="0"/>
                <a:cs typeface="Times New Roman" pitchFamily="18" charset="0"/>
              </a:rPr>
              <a:t>ĐƠN VỊ : THCS TRẦN ĐẠI NGHĨA, HUYỆN DIÊN KHÁNH</a:t>
            </a:r>
          </a:p>
        </p:txBody>
      </p:sp>
      <p:sp>
        <p:nvSpPr>
          <p:cNvPr id="15368" name="TextBox 1"/>
          <p:cNvSpPr txBox="1">
            <a:spLocks noChangeArrowheads="1"/>
          </p:cNvSpPr>
          <p:nvPr/>
        </p:nvSpPr>
        <p:spPr bwMode="auto">
          <a:xfrm>
            <a:off x="15875" y="298450"/>
            <a:ext cx="9128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vi-VN" altLang="vi-VN" sz="2400" b="1">
                <a:solidFill>
                  <a:srgbClr val="FF0000"/>
                </a:solidFill>
                <a:latin typeface="Times New Roman" pitchFamily="18" charset="0"/>
                <a:cs typeface="Times New Roman" pitchFamily="18" charset="0"/>
              </a:rPr>
              <a:t>HỘI THI GIÁO VIÊN DẠY GIỎI CẤP THCS TỈNH KHÁNH HÒA</a:t>
            </a:r>
          </a:p>
          <a:p>
            <a:pPr algn="ctr"/>
            <a:r>
              <a:rPr lang="vi-VN" altLang="vi-VN" sz="2400" b="1">
                <a:solidFill>
                  <a:srgbClr val="FF0000"/>
                </a:solidFill>
                <a:latin typeface="Times New Roman" pitchFamily="18" charset="0"/>
                <a:cs typeface="Times New Roman" pitchFamily="18" charset="0"/>
              </a:rPr>
              <a:t>NĂM HỌC  2020-2021</a:t>
            </a:r>
          </a:p>
        </p:txBody>
      </p:sp>
      <p:sp>
        <p:nvSpPr>
          <p:cNvPr id="15369" name="TextBox 1"/>
          <p:cNvSpPr txBox="1">
            <a:spLocks noChangeArrowheads="1"/>
          </p:cNvSpPr>
          <p:nvPr/>
        </p:nvSpPr>
        <p:spPr bwMode="auto">
          <a:xfrm>
            <a:off x="171450" y="1549400"/>
            <a:ext cx="89725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vi-VN" sz="2500" b="1" dirty="0">
                <a:solidFill>
                  <a:srgbClr val="0000FF"/>
                </a:solidFill>
                <a:latin typeface="Times New Roman" pitchFamily="18" charset="0"/>
                <a:cs typeface="Times New Roman" pitchFamily="18" charset="0"/>
              </a:rPr>
              <a:t>CHÀO MỪNG QUÝ THẦY CÔ VỀ DỰ GIỜ </a:t>
            </a:r>
            <a:endParaRPr lang="en-US" sz="2500" b="1" dirty="0">
              <a:solidFill>
                <a:srgbClr val="0000FF"/>
              </a:solidFill>
              <a:latin typeface="Times New Roman" pitchFamily="18" charset="0"/>
              <a:cs typeface="Times New Roman" pitchFamily="18" charset="0"/>
            </a:endParaRPr>
          </a:p>
          <a:p>
            <a:pPr algn="ctr"/>
            <a:r>
              <a:rPr lang="vi-VN" sz="2500" b="1" dirty="0">
                <a:solidFill>
                  <a:srgbClr val="0000FF"/>
                </a:solidFill>
                <a:latin typeface="Times New Roman" pitchFamily="18" charset="0"/>
                <a:cs typeface="Times New Roman" pitchFamily="18" charset="0"/>
              </a:rPr>
              <a:t>THĂM LỚP 9/</a:t>
            </a:r>
            <a:r>
              <a:rPr lang="en-US" sz="2500" b="1" dirty="0">
                <a:solidFill>
                  <a:srgbClr val="0000FF"/>
                </a:solidFill>
                <a:latin typeface="Times New Roman" pitchFamily="18" charset="0"/>
                <a:cs typeface="Times New Roman" pitchFamily="18" charset="0"/>
              </a:rPr>
              <a:t>3</a:t>
            </a:r>
            <a:r>
              <a:rPr lang="vi-VN" sz="2500" b="1" dirty="0">
                <a:solidFill>
                  <a:srgbClr val="0000FF"/>
                </a:solidFill>
                <a:latin typeface="Times New Roman" pitchFamily="18" charset="0"/>
                <a:cs typeface="Times New Roman" pitchFamily="18" charset="0"/>
              </a:rPr>
              <a:t> TRƯỜNG THCS ÂU CƠ, TP NHA TRANG</a:t>
            </a:r>
          </a:p>
        </p:txBody>
      </p:sp>
    </p:spTree>
    <p:extLst>
      <p:ext uri="{BB962C8B-B14F-4D97-AF65-F5344CB8AC3E}">
        <p14:creationId xmlns:p14="http://schemas.microsoft.com/office/powerpoint/2010/main" val="42577253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131"/>
                                        </p:tgtEl>
                                        <p:attrNameLst>
                                          <p:attrName>style.visibility</p:attrName>
                                        </p:attrNameLst>
                                      </p:cBhvr>
                                      <p:to>
                                        <p:strVal val="visible"/>
                                      </p:to>
                                    </p:set>
                                    <p:animEffect transition="in" filter="blinds(horizontal)">
                                      <p:cBhvr>
                                        <p:cTn id="7" dur="500"/>
                                        <p:tgtEl>
                                          <p:spTgt spid="901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0130"/>
                                        </p:tgtEl>
                                        <p:attrNameLst>
                                          <p:attrName>style.visibility</p:attrName>
                                        </p:attrNameLst>
                                      </p:cBhvr>
                                      <p:to>
                                        <p:strVal val="visible"/>
                                      </p:to>
                                    </p:set>
                                    <p:animEffect transition="in" filter="blinds(horizontal)">
                                      <p:cBhvr>
                                        <p:cTn id="10" dur="500"/>
                                        <p:tgtEl>
                                          <p:spTgt spid="90130"/>
                                        </p:tgtEl>
                                      </p:cBhvr>
                                    </p:animEffect>
                                  </p:childTnLst>
                                </p:cTn>
                              </p:par>
                              <p:par>
                                <p:cTn id="11" presetID="3" presetClass="entr" presetSubtype="10" fill="hold" grpId="0" nodeType="withEffect" nodePh="1">
                                  <p:stCondLst>
                                    <p:cond delay="0"/>
                                  </p:stCondLst>
                                  <p:endCondLst>
                                    <p:cond evt="begin" delay="0">
                                      <p:tn val="11"/>
                                    </p:cond>
                                  </p:endCondLst>
                                  <p:childTnLst>
                                    <p:set>
                                      <p:cBhvr>
                                        <p:cTn id="12" dur="1" fill="hold">
                                          <p:stCondLst>
                                            <p:cond delay="0"/>
                                          </p:stCondLst>
                                        </p:cTn>
                                        <p:tgtEl>
                                          <p:spTgt spid="90117"/>
                                        </p:tgtEl>
                                        <p:attrNameLst>
                                          <p:attrName>style.visibility</p:attrName>
                                        </p:attrNameLst>
                                      </p:cBhvr>
                                      <p:to>
                                        <p:strVal val="visible"/>
                                      </p:to>
                                    </p:set>
                                    <p:animEffect transition="in" filter="blinds(horizontal)">
                                      <p:cBhvr>
                                        <p:cTn id="13"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P spid="90130" grpId="0" animBg="1"/>
      <p:bldP spid="901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792" y="194606"/>
            <a:ext cx="6552728" cy="630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7808829">
            <a:off x="3117344" y="4924439"/>
            <a:ext cx="1668741"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y = </a:t>
            </a:r>
            <a:r>
              <a:rPr lang="en-US" sz="3200" b="1" dirty="0" err="1">
                <a:solidFill>
                  <a:srgbClr val="0000CC"/>
                </a:solidFill>
                <a:latin typeface="Times New Roman" pitchFamily="18" charset="0"/>
                <a:cs typeface="Times New Roman" pitchFamily="18" charset="0"/>
              </a:rPr>
              <a:t>2x</a:t>
            </a:r>
            <a:endParaRPr lang="en-US" sz="3200" b="1" dirty="0">
              <a:solidFill>
                <a:srgbClr val="0000CC"/>
              </a:solidFill>
              <a:latin typeface="Times New Roman" pitchFamily="18" charset="0"/>
              <a:cs typeface="Times New Roman" pitchFamily="18" charset="0"/>
            </a:endParaRPr>
          </a:p>
        </p:txBody>
      </p:sp>
      <p:cxnSp>
        <p:nvCxnSpPr>
          <p:cNvPr id="11" name="Straight Connector 10"/>
          <p:cNvCxnSpPr/>
          <p:nvPr/>
        </p:nvCxnSpPr>
        <p:spPr>
          <a:xfrm flipH="1">
            <a:off x="2771799" y="684608"/>
            <a:ext cx="2880321" cy="5328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7808829">
            <a:off x="1795295" y="4718271"/>
            <a:ext cx="2207104"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y = </a:t>
            </a:r>
            <a:r>
              <a:rPr lang="en-US" sz="3200" b="1" dirty="0" err="1">
                <a:solidFill>
                  <a:srgbClr val="0000CC"/>
                </a:solidFill>
                <a:latin typeface="Times New Roman" pitchFamily="18" charset="0"/>
                <a:cs typeface="Times New Roman" pitchFamily="18" charset="0"/>
              </a:rPr>
              <a:t>2x</a:t>
            </a:r>
            <a:r>
              <a:rPr lang="en-US" sz="3200" b="1" dirty="0">
                <a:solidFill>
                  <a:srgbClr val="0000CC"/>
                </a:solidFill>
                <a:latin typeface="Times New Roman" pitchFamily="18" charset="0"/>
                <a:cs typeface="Times New Roman" pitchFamily="18" charset="0"/>
              </a:rPr>
              <a:t> + 3</a:t>
            </a:r>
          </a:p>
        </p:txBody>
      </p:sp>
      <p:sp>
        <p:nvSpPr>
          <p:cNvPr id="47" name="Oval 46"/>
          <p:cNvSpPr/>
          <p:nvPr/>
        </p:nvSpPr>
        <p:spPr>
          <a:xfrm>
            <a:off x="4903132" y="3811550"/>
            <a:ext cx="144016" cy="144016"/>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975140" y="1772816"/>
            <a:ext cx="144016" cy="144016"/>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9614" y="345257"/>
            <a:ext cx="3435586" cy="9092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00CC"/>
                </a:solidFill>
                <a:latin typeface="Times New Roman" pitchFamily="18" charset="0"/>
                <a:cs typeface="Times New Roman" pitchFamily="18" charset="0"/>
              </a:rPr>
              <a:t>Đồ</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thị</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hàm</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số</a:t>
            </a:r>
            <a:r>
              <a:rPr lang="en-US" sz="2400" b="1" dirty="0">
                <a:solidFill>
                  <a:srgbClr val="0000CC"/>
                </a:solidFill>
                <a:latin typeface="Times New Roman" pitchFamily="18" charset="0"/>
                <a:cs typeface="Times New Roman" pitchFamily="18" charset="0"/>
              </a:rPr>
              <a:t>  y = 2x+3 </a:t>
            </a:r>
            <a:r>
              <a:rPr lang="en-US" sz="2400" b="1" dirty="0" err="1">
                <a:solidFill>
                  <a:srgbClr val="0000CC"/>
                </a:solidFill>
                <a:latin typeface="Times New Roman" pitchFamily="18" charset="0"/>
                <a:cs typeface="Times New Roman" pitchFamily="18" charset="0"/>
              </a:rPr>
              <a:t>là</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một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đường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thẳng</a:t>
            </a:r>
            <a:endParaRPr lang="en-US" sz="2400" b="1" dirty="0">
              <a:solidFill>
                <a:srgbClr val="0000CC"/>
              </a:solidFill>
              <a:latin typeface="Times New Roman" pitchFamily="18" charset="0"/>
              <a:cs typeface="Times New Roman" pitchFamily="18" charset="0"/>
            </a:endParaRPr>
          </a:p>
        </p:txBody>
      </p:sp>
      <p:sp>
        <p:nvSpPr>
          <p:cNvPr id="10" name="Rectangle 9"/>
          <p:cNvSpPr/>
          <p:nvPr/>
        </p:nvSpPr>
        <p:spPr>
          <a:xfrm>
            <a:off x="69614" y="1367582"/>
            <a:ext cx="3435586" cy="90929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CC"/>
                </a:solidFill>
                <a:latin typeface="Times New Roman" pitchFamily="18" charset="0"/>
                <a:cs typeface="Times New Roman" pitchFamily="18" charset="0"/>
              </a:rPr>
              <a:t>Song song </a:t>
            </a:r>
            <a:r>
              <a:rPr lang="en-US" sz="2400" b="1" dirty="0" err="1">
                <a:solidFill>
                  <a:srgbClr val="0000CC"/>
                </a:solidFill>
                <a:latin typeface="Times New Roman" pitchFamily="18" charset="0"/>
                <a:cs typeface="Times New Roman" pitchFamily="18" charset="0"/>
              </a:rPr>
              <a:t>với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đường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thẳng</a:t>
            </a:r>
            <a:r>
              <a:rPr lang="en-US" sz="2400" b="1" dirty="0">
                <a:solidFill>
                  <a:srgbClr val="0000CC"/>
                </a:solidFill>
                <a:latin typeface="Times New Roman" pitchFamily="18" charset="0"/>
                <a:cs typeface="Times New Roman" pitchFamily="18" charset="0"/>
              </a:rPr>
              <a:t> y = </a:t>
            </a:r>
            <a:r>
              <a:rPr lang="en-US" sz="2400" b="1" dirty="0" err="1">
                <a:solidFill>
                  <a:srgbClr val="0000CC"/>
                </a:solidFill>
                <a:latin typeface="Times New Roman" pitchFamily="18" charset="0"/>
                <a:cs typeface="Times New Roman" pitchFamily="18" charset="0"/>
              </a:rPr>
              <a:t>2x</a:t>
            </a:r>
            <a:r>
              <a:rPr lang="en-US" sz="2400" b="1" dirty="0">
                <a:solidFill>
                  <a:srgbClr val="0000CC"/>
                </a:solidFill>
                <a:latin typeface="Times New Roman" pitchFamily="18" charset="0"/>
                <a:cs typeface="Times New Roman" pitchFamily="18" charset="0"/>
              </a:rPr>
              <a:t>.</a:t>
            </a:r>
          </a:p>
        </p:txBody>
      </p:sp>
      <p:sp>
        <p:nvSpPr>
          <p:cNvPr id="12" name="Rectangle 11"/>
          <p:cNvSpPr/>
          <p:nvPr/>
        </p:nvSpPr>
        <p:spPr>
          <a:xfrm>
            <a:off x="69614" y="2447702"/>
            <a:ext cx="3435586" cy="98129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00CC"/>
                </a:solidFill>
                <a:latin typeface="Times New Roman" pitchFamily="18" charset="0"/>
                <a:cs typeface="Times New Roman" pitchFamily="18" charset="0"/>
              </a:rPr>
              <a:t>Cắt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trục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tung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tại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điểm</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có</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tung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độ</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bằng</a:t>
            </a:r>
            <a:r>
              <a:rPr lang="en-US" sz="2400" b="1" dirty="0">
                <a:solidFill>
                  <a:srgbClr val="0000CC"/>
                </a:solidFill>
                <a:latin typeface="Times New Roman" pitchFamily="18" charset="0"/>
                <a:cs typeface="Times New Roman" pitchFamily="18" charset="0"/>
              </a:rPr>
              <a:t> 3</a:t>
            </a:r>
          </a:p>
        </p:txBody>
      </p:sp>
    </p:spTree>
    <p:extLst>
      <p:ext uri="{BB962C8B-B14F-4D97-AF65-F5344CB8AC3E}">
        <p14:creationId xmlns:p14="http://schemas.microsoft.com/office/powerpoint/2010/main" val="150803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par>
                                <p:cTn id="30" presetID="6" presetClass="emph" presetSubtype="0" fill="hold" grpId="0" nodeType="withEffect">
                                  <p:stCondLst>
                                    <p:cond delay="0"/>
                                  </p:stCondLst>
                                  <p:childTnLst>
                                    <p:animScale>
                                      <p:cBhvr>
                                        <p:cTn id="31" dur="2000" fill="hold"/>
                                        <p:tgtEl>
                                          <p:spTgt spid="47"/>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1" nodeType="click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par>
                                <p:cTn id="39" presetID="6" presetClass="emph" presetSubtype="0" fill="hold" grpId="0" nodeType="withEffect">
                                  <p:stCondLst>
                                    <p:cond delay="0"/>
                                  </p:stCondLst>
                                  <p:childTnLst>
                                    <p:animScale>
                                      <p:cBhvr>
                                        <p:cTn id="40" dur="2000" fill="hold"/>
                                        <p:tgtEl>
                                          <p:spTgt spid="50"/>
                                        </p:tgtEl>
                                      </p:cBhvr>
                                      <p:by x="150000" y="150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p:bldP spid="47" grpId="0" animBg="1"/>
      <p:bldP spid="47" grpId="1" animBg="1"/>
      <p:bldP spid="50" grpId="0" animBg="1"/>
      <p:bldP spid="50" grpId="1" animBg="1"/>
      <p:bldP spid="3"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3" name="Text Box 73"/>
          <p:cNvSpPr txBox="1">
            <a:spLocks noChangeArrowheads="1"/>
          </p:cNvSpPr>
          <p:nvPr/>
        </p:nvSpPr>
        <p:spPr bwMode="auto">
          <a:xfrm>
            <a:off x="281880" y="1295400"/>
            <a:ext cx="8610600" cy="267765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nSpc>
                <a:spcPct val="150000"/>
              </a:lnSpc>
              <a:defRPr/>
            </a:pPr>
            <a:r>
              <a:rPr lang="vi-VN" sz="2800" b="1" dirty="0">
                <a:solidFill>
                  <a:srgbClr val="CC0000"/>
                </a:solidFill>
                <a:latin typeface="Times New Roman" pitchFamily="18" charset="0"/>
              </a:rPr>
              <a:t>* </a:t>
            </a:r>
            <a:r>
              <a:rPr lang="en-US" sz="2800" b="1" dirty="0" err="1">
                <a:solidFill>
                  <a:srgbClr val="CC0000"/>
                </a:solidFill>
                <a:latin typeface="Times New Roman" pitchFamily="18" charset="0"/>
              </a:rPr>
              <a:t>Đồ</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thị</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hàm</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số</a:t>
            </a:r>
            <a:r>
              <a:rPr lang="en-US" sz="2800" b="1" dirty="0">
                <a:solidFill>
                  <a:srgbClr val="CC0000"/>
                </a:solidFill>
                <a:latin typeface="Times New Roman" pitchFamily="18" charset="0"/>
              </a:rPr>
              <a:t> y = ax + b (a </a:t>
            </a:r>
            <a:r>
              <a:rPr lang="en-US" sz="2800" b="1" dirty="0">
                <a:solidFill>
                  <a:srgbClr val="CC0000"/>
                </a:solidFill>
                <a:latin typeface="Times New Roman" pitchFamily="18" charset="0"/>
                <a:cs typeface="Arial" charset="0"/>
              </a:rPr>
              <a:t>≠ 0) </a:t>
            </a:r>
            <a:r>
              <a:rPr lang="en-US" sz="2800" b="1" dirty="0" err="1">
                <a:solidFill>
                  <a:srgbClr val="CC0000"/>
                </a:solidFill>
                <a:latin typeface="Times New Roman" pitchFamily="18" charset="0"/>
                <a:cs typeface="Arial" charset="0"/>
              </a:rPr>
              <a:t>l</a:t>
            </a:r>
            <a:r>
              <a:rPr lang="en-US" sz="2800" b="1" dirty="0" err="1">
                <a:solidFill>
                  <a:srgbClr val="CC0000"/>
                </a:solidFill>
                <a:latin typeface="Times New Roman" pitchFamily="18" charset="0"/>
              </a:rPr>
              <a:t>à</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một</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đường</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thẳng</a:t>
            </a:r>
            <a:r>
              <a:rPr lang="en-US" sz="2800" b="1" dirty="0">
                <a:solidFill>
                  <a:srgbClr val="CC0000"/>
                </a:solidFill>
                <a:latin typeface="Times New Roman" pitchFamily="18" charset="0"/>
                <a:cs typeface="Arial" charset="0"/>
              </a:rPr>
              <a:t>:</a:t>
            </a:r>
          </a:p>
          <a:p>
            <a:pPr>
              <a:lnSpc>
                <a:spcPct val="150000"/>
              </a:lnSpc>
              <a:defRPr/>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Cắt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trục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tung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tại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điểm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có</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tung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độ</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bằng</a:t>
            </a:r>
            <a:r>
              <a:rPr lang="en-US" sz="2800" b="1" dirty="0">
                <a:solidFill>
                  <a:srgbClr val="0000FF"/>
                </a:solidFill>
                <a:latin typeface="Times New Roman" pitchFamily="18" charset="0"/>
              </a:rPr>
              <a:t> b</a:t>
            </a:r>
          </a:p>
          <a:p>
            <a:pPr>
              <a:lnSpc>
                <a:spcPct val="150000"/>
              </a:lnSpc>
              <a:buFontTx/>
              <a:buChar char="-"/>
              <a:defRPr/>
            </a:pPr>
            <a:r>
              <a:rPr lang="en-US" sz="2800" b="1" dirty="0">
                <a:solidFill>
                  <a:srgbClr val="0000FF"/>
                </a:solidFill>
                <a:latin typeface="Times New Roman" pitchFamily="18" charset="0"/>
              </a:rPr>
              <a:t> Song </a:t>
            </a:r>
            <a:r>
              <a:rPr lang="en-US" sz="2800" b="1" dirty="0" err="1">
                <a:solidFill>
                  <a:srgbClr val="0000FF"/>
                </a:solidFill>
                <a:latin typeface="Times New Roman" pitchFamily="18" charset="0"/>
              </a:rPr>
              <a:t>song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với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đường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thẳng</a:t>
            </a:r>
            <a:r>
              <a:rPr lang="en-US" sz="2800" b="1" dirty="0">
                <a:solidFill>
                  <a:srgbClr val="0000FF"/>
                </a:solidFill>
                <a:latin typeface="Times New Roman" pitchFamily="18" charset="0"/>
              </a:rPr>
              <a:t> y = ax, </a:t>
            </a:r>
            <a:r>
              <a:rPr lang="en-US" sz="2800" b="1" dirty="0" err="1">
                <a:solidFill>
                  <a:srgbClr val="0000FF"/>
                </a:solidFill>
                <a:latin typeface="Times New Roman" pitchFamily="18" charset="0"/>
              </a:rPr>
              <a:t>nếu</a:t>
            </a:r>
            <a:r>
              <a:rPr lang="en-US" sz="2800" b="1" dirty="0">
                <a:solidFill>
                  <a:srgbClr val="0000FF"/>
                </a:solidFill>
                <a:latin typeface="Times New Roman" pitchFamily="18" charset="0"/>
              </a:rPr>
              <a:t> b ≠ 0</a:t>
            </a:r>
          </a:p>
          <a:p>
            <a:pPr>
              <a:lnSpc>
                <a:spcPct val="150000"/>
              </a:lnSpc>
              <a:defRPr/>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Trùng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với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đường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thẳng</a:t>
            </a:r>
            <a:r>
              <a:rPr lang="en-US" sz="2800" b="1" dirty="0">
                <a:solidFill>
                  <a:srgbClr val="0000FF"/>
                </a:solidFill>
                <a:latin typeface="Times New Roman" pitchFamily="18" charset="0"/>
              </a:rPr>
              <a:t> y = ax, </a:t>
            </a:r>
            <a:r>
              <a:rPr lang="en-US" sz="2800" b="1" dirty="0" err="1">
                <a:solidFill>
                  <a:srgbClr val="0000FF"/>
                </a:solidFill>
                <a:latin typeface="Times New Roman" pitchFamily="18" charset="0"/>
              </a:rPr>
              <a:t>nếu</a:t>
            </a:r>
            <a:r>
              <a:rPr lang="en-US" sz="2800" b="1" dirty="0">
                <a:solidFill>
                  <a:srgbClr val="0000FF"/>
                </a:solidFill>
                <a:latin typeface="Times New Roman" pitchFamily="18" charset="0"/>
              </a:rPr>
              <a:t> b = 0</a:t>
            </a:r>
          </a:p>
        </p:txBody>
      </p:sp>
      <p:sp>
        <p:nvSpPr>
          <p:cNvPr id="10244" name="Text Box 85"/>
          <p:cNvSpPr txBox="1">
            <a:spLocks noChangeArrowheads="1"/>
          </p:cNvSpPr>
          <p:nvPr/>
        </p:nvSpPr>
        <p:spPr bwMode="auto">
          <a:xfrm>
            <a:off x="914400" y="0"/>
            <a:ext cx="624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5206" name="Text Box 86"/>
          <p:cNvSpPr txBox="1">
            <a:spLocks noChangeArrowheads="1"/>
          </p:cNvSpPr>
          <p:nvPr/>
        </p:nvSpPr>
        <p:spPr bwMode="auto">
          <a:xfrm>
            <a:off x="301752" y="298704"/>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b="1">
              <a:solidFill>
                <a:srgbClr val="FF0066"/>
              </a:solidFill>
              <a:latin typeface="Times New Roman" pitchFamily="18" charset="0"/>
            </a:endParaRPr>
          </a:p>
        </p:txBody>
      </p:sp>
      <p:sp>
        <p:nvSpPr>
          <p:cNvPr id="2" name="Rounded Rectangle 1"/>
          <p:cNvSpPr/>
          <p:nvPr/>
        </p:nvSpPr>
        <p:spPr>
          <a:xfrm>
            <a:off x="281880" y="527304"/>
            <a:ext cx="2286000" cy="572548"/>
          </a:xfrm>
          <a:prstGeom prst="roundRect">
            <a:avLst/>
          </a:prstGeom>
          <a:solidFill>
            <a:srgbClr val="CC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b="1" dirty="0" err="1">
                <a:solidFill>
                  <a:srgbClr val="CC0000"/>
                </a:solidFill>
                <a:latin typeface="Times New Roman" pitchFamily="18" charset="0"/>
              </a:rPr>
              <a:t>Tổng</a:t>
            </a:r>
            <a:r>
              <a:rPr lang="en-US" sz="3600" b="1" dirty="0">
                <a:solidFill>
                  <a:srgbClr val="CC0000"/>
                </a:solidFill>
                <a:latin typeface="Times New Roman" pitchFamily="18" charset="0"/>
              </a:rPr>
              <a:t> </a:t>
            </a:r>
            <a:r>
              <a:rPr lang="en-US" sz="3600" b="1" dirty="0" err="1">
                <a:solidFill>
                  <a:srgbClr val="CC0000"/>
                </a:solidFill>
                <a:latin typeface="Times New Roman" pitchFamily="18" charset="0"/>
              </a:rPr>
              <a:t>quát</a:t>
            </a:r>
            <a:endParaRPr lang="en-US" sz="3600" b="1" dirty="0">
              <a:solidFill>
                <a:srgbClr val="CC0000"/>
              </a:solidFill>
              <a:latin typeface="Times New Roman" pitchFamily="18" charset="0"/>
            </a:endParaRPr>
          </a:p>
        </p:txBody>
      </p:sp>
    </p:spTree>
    <p:extLst>
      <p:ext uri="{BB962C8B-B14F-4D97-AF65-F5344CB8AC3E}">
        <p14:creationId xmlns:p14="http://schemas.microsoft.com/office/powerpoint/2010/main" val="23285038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93"/>
                                        </p:tgtEl>
                                        <p:attrNameLst>
                                          <p:attrName>style.visibility</p:attrName>
                                        </p:attrNameLst>
                                      </p:cBhvr>
                                      <p:to>
                                        <p:strVal val="visible"/>
                                      </p:to>
                                    </p:set>
                                    <p:animEffect transition="in" filter="box(in)">
                                      <p:cBhvr>
                                        <p:cTn id="7" dur="500"/>
                                        <p:tgtEl>
                                          <p:spTgt spid="5193"/>
                                        </p:tgtEl>
                                      </p:cBhvr>
                                    </p:animEffect>
                                  </p:childTnLst>
                                </p:cTn>
                              </p:par>
                            </p:childTnLst>
                          </p:cTn>
                        </p:par>
                        <p:par>
                          <p:cTn id="8" fill="hold" nodeType="afterGroup">
                            <p:stCondLst>
                              <p:cond delay="500"/>
                            </p:stCondLst>
                            <p:childTnLst>
                              <p:par>
                                <p:cTn id="9" presetID="3" presetClass="entr" presetSubtype="10" fill="hold" grpId="0" nodeType="afterEffect" nodePh="1">
                                  <p:stCondLst>
                                    <p:cond delay="0"/>
                                  </p:stCondLst>
                                  <p:endCondLst>
                                    <p:cond evt="begin" delay="0">
                                      <p:tn val="9"/>
                                    </p:cond>
                                  </p:endCondLst>
                                  <p:childTnLst>
                                    <p:set>
                                      <p:cBhvr>
                                        <p:cTn id="10" dur="1" fill="hold">
                                          <p:stCondLst>
                                            <p:cond delay="0"/>
                                          </p:stCondLst>
                                        </p:cTn>
                                        <p:tgtEl>
                                          <p:spTgt spid="5206"/>
                                        </p:tgtEl>
                                        <p:attrNameLst>
                                          <p:attrName>style.visibility</p:attrName>
                                        </p:attrNameLst>
                                      </p:cBhvr>
                                      <p:to>
                                        <p:strVal val="visible"/>
                                      </p:to>
                                    </p:set>
                                    <p:animEffect transition="in" filter="blinds(horizontal)">
                                      <p:cBhvr>
                                        <p:cTn id="11" dur="500"/>
                                        <p:tgtEl>
                                          <p:spTgt spid="5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3" grpId="0" animBg="1"/>
      <p:bldP spid="52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a:spLocks noChangeArrowheads="1"/>
          </p:cNvSpPr>
          <p:nvPr/>
        </p:nvSpPr>
        <p:spPr bwMode="auto">
          <a:xfrm>
            <a:off x="11301" y="3886200"/>
            <a:ext cx="9144000" cy="2308225"/>
          </a:xfrm>
          <a:prstGeom prst="rect">
            <a:avLst/>
          </a:prstGeom>
          <a:solidFill>
            <a:srgbClr val="FFFF66"/>
          </a:solid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6182" name="Text Box 38"/>
          <p:cNvSpPr txBox="1">
            <a:spLocks noChangeArrowheads="1"/>
          </p:cNvSpPr>
          <p:nvPr/>
        </p:nvSpPr>
        <p:spPr bwMode="auto">
          <a:xfrm>
            <a:off x="-15811" y="1219200"/>
            <a:ext cx="9144000" cy="52322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en-US" sz="2000" b="1" dirty="0">
                <a:solidFill>
                  <a:srgbClr val="009900"/>
                </a:solidFill>
                <a:latin typeface="VNI-Times" pitchFamily="2" charset="0"/>
              </a:rPr>
              <a:t>* </a:t>
            </a:r>
            <a:r>
              <a:rPr lang="en-US" sz="2000" b="1" dirty="0">
                <a:solidFill>
                  <a:srgbClr val="FF3300"/>
                </a:solidFill>
                <a:latin typeface="VNI-Times" pitchFamily="2" charset="0"/>
              </a:rPr>
              <a:t> </a:t>
            </a:r>
            <a:r>
              <a:rPr lang="en-US" sz="2800" b="1" dirty="0" err="1">
                <a:solidFill>
                  <a:schemeClr val="tx2"/>
                </a:solidFill>
                <a:latin typeface="Times New Roman" pitchFamily="18" charset="0"/>
              </a:rPr>
              <a:t>Khi</a:t>
            </a:r>
            <a:r>
              <a:rPr lang="en-US" sz="2800" b="1" dirty="0">
                <a:solidFill>
                  <a:schemeClr val="tx2"/>
                </a:solidFill>
                <a:latin typeface="Times New Roman" pitchFamily="18" charset="0"/>
              </a:rPr>
              <a:t> b = 0 </a:t>
            </a:r>
            <a:r>
              <a:rPr lang="en-US" sz="2800" b="1" dirty="0" err="1">
                <a:solidFill>
                  <a:schemeClr val="tx2"/>
                </a:solidFill>
                <a:latin typeface="Times New Roman" pitchFamily="18" charset="0"/>
              </a:rPr>
              <a:t>thì</a:t>
            </a:r>
            <a:r>
              <a:rPr lang="en-US" sz="2800" b="1" dirty="0">
                <a:solidFill>
                  <a:schemeClr val="tx2"/>
                </a:solidFill>
                <a:latin typeface="Times New Roman" pitchFamily="18" charset="0"/>
              </a:rPr>
              <a:t> y = ax</a:t>
            </a:r>
          </a:p>
        </p:txBody>
      </p:sp>
      <p:sp>
        <p:nvSpPr>
          <p:cNvPr id="6183" name="Text Box 39"/>
          <p:cNvSpPr txBox="1">
            <a:spLocks noChangeArrowheads="1"/>
          </p:cNvSpPr>
          <p:nvPr/>
        </p:nvSpPr>
        <p:spPr bwMode="auto">
          <a:xfrm>
            <a:off x="0" y="3115056"/>
            <a:ext cx="9144000" cy="52322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en-US" sz="2400" b="1" dirty="0">
                <a:solidFill>
                  <a:srgbClr val="009900"/>
                </a:solidFill>
                <a:latin typeface="Times New Roman" pitchFamily="18" charset="0"/>
              </a:rPr>
              <a:t>*  </a:t>
            </a:r>
            <a:r>
              <a:rPr lang="en-US" sz="2800" b="1" dirty="0" err="1">
                <a:solidFill>
                  <a:schemeClr val="tx2"/>
                </a:solidFill>
                <a:latin typeface="Times New Roman" pitchFamily="18" charset="0"/>
              </a:rPr>
              <a:t>Xét</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trường</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hợp</a:t>
            </a:r>
            <a:r>
              <a:rPr lang="en-US" sz="2800" b="1" dirty="0">
                <a:solidFill>
                  <a:schemeClr val="tx2"/>
                </a:solidFill>
                <a:latin typeface="Times New Roman" pitchFamily="18" charset="0"/>
              </a:rPr>
              <a:t> y = ax + b </a:t>
            </a:r>
            <a:r>
              <a:rPr lang="en-US" sz="2800" b="1" dirty="0" err="1">
                <a:solidFill>
                  <a:schemeClr val="tx2"/>
                </a:solidFill>
                <a:latin typeface="Times New Roman" pitchFamily="18" charset="0"/>
              </a:rPr>
              <a:t>với</a:t>
            </a:r>
            <a:r>
              <a:rPr lang="en-US" sz="2800" b="1" dirty="0">
                <a:solidFill>
                  <a:schemeClr val="tx2"/>
                </a:solidFill>
                <a:latin typeface="Times New Roman" pitchFamily="18" charset="0"/>
              </a:rPr>
              <a:t> a ≠ 0 </a:t>
            </a:r>
            <a:r>
              <a:rPr lang="en-US" sz="2800" b="1" dirty="0" err="1">
                <a:solidFill>
                  <a:schemeClr val="tx2"/>
                </a:solidFill>
                <a:latin typeface="Times New Roman" pitchFamily="18" charset="0"/>
              </a:rPr>
              <a:t>và</a:t>
            </a:r>
            <a:r>
              <a:rPr lang="en-US" sz="2800" b="1" dirty="0">
                <a:solidFill>
                  <a:schemeClr val="tx2"/>
                </a:solidFill>
                <a:latin typeface="Times New Roman" pitchFamily="18" charset="0"/>
              </a:rPr>
              <a:t> b ≠ 0.</a:t>
            </a:r>
          </a:p>
        </p:txBody>
      </p:sp>
      <p:sp>
        <p:nvSpPr>
          <p:cNvPr id="6184" name="Text Box 40"/>
          <p:cNvSpPr txBox="1">
            <a:spLocks noChangeArrowheads="1"/>
          </p:cNvSpPr>
          <p:nvPr/>
        </p:nvSpPr>
        <p:spPr bwMode="auto">
          <a:xfrm>
            <a:off x="304800" y="3886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u="sng" dirty="0" err="1">
                <a:latin typeface="Times New Roman" pitchFamily="18" charset="0"/>
              </a:rPr>
              <a:t>Bước</a:t>
            </a:r>
            <a:r>
              <a:rPr lang="en-US" sz="2400" b="1" u="sng" dirty="0">
                <a:latin typeface="Times New Roman" pitchFamily="18" charset="0"/>
              </a:rPr>
              <a:t> 1</a:t>
            </a:r>
            <a:r>
              <a:rPr lang="en-US" sz="2400" b="1" dirty="0">
                <a:latin typeface="Times New Roman" pitchFamily="18" charset="0"/>
              </a:rPr>
              <a:t>: Cho x = 0 </a:t>
            </a:r>
            <a:r>
              <a:rPr lang="en-US" sz="2400" b="1" dirty="0" err="1">
                <a:latin typeface="Times New Roman" pitchFamily="18" charset="0"/>
              </a:rPr>
              <a:t>thì</a:t>
            </a:r>
            <a:r>
              <a:rPr lang="en-US" sz="2400" b="1" dirty="0">
                <a:latin typeface="Times New Roman" pitchFamily="18" charset="0"/>
              </a:rPr>
              <a:t> y = b </a:t>
            </a:r>
          </a:p>
        </p:txBody>
      </p:sp>
      <p:sp>
        <p:nvSpPr>
          <p:cNvPr id="6185" name="Text Box 41"/>
          <p:cNvSpPr txBox="1">
            <a:spLocks noChangeArrowheads="1"/>
          </p:cNvSpPr>
          <p:nvPr/>
        </p:nvSpPr>
        <p:spPr bwMode="auto">
          <a:xfrm>
            <a:off x="4724400" y="38862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dirty="0">
                <a:solidFill>
                  <a:srgbClr val="FF0000"/>
                </a:solidFill>
                <a:latin typeface="Times New Roman" pitchFamily="18" charset="0"/>
              </a:rPr>
              <a:t>P(0 ; b) </a:t>
            </a:r>
            <a:r>
              <a:rPr lang="en-US" sz="2400" b="1" dirty="0" err="1">
                <a:latin typeface="Times New Roman" pitchFamily="18" charset="0"/>
              </a:rPr>
              <a:t>thuộc</a:t>
            </a:r>
            <a:r>
              <a:rPr lang="en-US" sz="2400" b="1" dirty="0">
                <a:latin typeface="Times New Roman" pitchFamily="18" charset="0"/>
              </a:rPr>
              <a:t> </a:t>
            </a:r>
            <a:r>
              <a:rPr lang="en-US" sz="2400" b="1" dirty="0" err="1">
                <a:latin typeface="Times New Roman" pitchFamily="18" charset="0"/>
              </a:rPr>
              <a:t>trục</a:t>
            </a:r>
            <a:r>
              <a:rPr lang="en-US" sz="2400" b="1" dirty="0">
                <a:latin typeface="Times New Roman" pitchFamily="18" charset="0"/>
              </a:rPr>
              <a:t> </a:t>
            </a:r>
            <a:r>
              <a:rPr lang="en-US" sz="2400" b="1" dirty="0" err="1">
                <a:latin typeface="Times New Roman" pitchFamily="18" charset="0"/>
              </a:rPr>
              <a:t>tung</a:t>
            </a:r>
            <a:r>
              <a:rPr lang="en-US" sz="2400" b="1" dirty="0">
                <a:latin typeface="Times New Roman" pitchFamily="18" charset="0"/>
              </a:rPr>
              <a:t> </a:t>
            </a:r>
            <a:r>
              <a:rPr lang="en-US" sz="2400" b="1" dirty="0" err="1">
                <a:latin typeface="Times New Roman" pitchFamily="18" charset="0"/>
              </a:rPr>
              <a:t>Oy</a:t>
            </a:r>
            <a:endParaRPr lang="en-US" sz="2400" b="1" dirty="0">
              <a:latin typeface="Times New Roman" pitchFamily="18" charset="0"/>
            </a:endParaRPr>
          </a:p>
        </p:txBody>
      </p:sp>
      <p:grpSp>
        <p:nvGrpSpPr>
          <p:cNvPr id="2" name="Group 78"/>
          <p:cNvGrpSpPr>
            <a:grpSpLocks/>
          </p:cNvGrpSpPr>
          <p:nvPr/>
        </p:nvGrpSpPr>
        <p:grpSpPr bwMode="auto">
          <a:xfrm>
            <a:off x="609600" y="4343401"/>
            <a:ext cx="8632825" cy="649288"/>
            <a:chOff x="384" y="2736"/>
            <a:chExt cx="5438" cy="409"/>
          </a:xfrm>
        </p:grpSpPr>
        <p:grpSp>
          <p:nvGrpSpPr>
            <p:cNvPr id="11279" name="Group 65"/>
            <p:cNvGrpSpPr>
              <a:grpSpLocks/>
            </p:cNvGrpSpPr>
            <p:nvPr/>
          </p:nvGrpSpPr>
          <p:grpSpPr bwMode="auto">
            <a:xfrm>
              <a:off x="384" y="2736"/>
              <a:ext cx="2784" cy="403"/>
              <a:chOff x="288" y="1422"/>
              <a:chExt cx="2784" cy="403"/>
            </a:xfrm>
          </p:grpSpPr>
          <p:sp>
            <p:nvSpPr>
              <p:cNvPr id="11281" name="Text Box 43"/>
              <p:cNvSpPr txBox="1">
                <a:spLocks noChangeArrowheads="1"/>
              </p:cNvSpPr>
              <p:nvPr/>
            </p:nvSpPr>
            <p:spPr bwMode="auto">
              <a:xfrm>
                <a:off x="288" y="1488"/>
                <a:ext cx="27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latin typeface="Times New Roman" pitchFamily="18" charset="0"/>
                  </a:rPr>
                  <a:t>        Cho y = 0 thì  x =   </a:t>
                </a:r>
              </a:p>
            </p:txBody>
          </p:sp>
          <p:grpSp>
            <p:nvGrpSpPr>
              <p:cNvPr id="11282" name="Group 57"/>
              <p:cNvGrpSpPr>
                <a:grpSpLocks/>
              </p:cNvGrpSpPr>
              <p:nvPr/>
            </p:nvGrpSpPr>
            <p:grpSpPr bwMode="auto">
              <a:xfrm>
                <a:off x="2151" y="1422"/>
                <a:ext cx="480" cy="403"/>
                <a:chOff x="3024" y="1872"/>
                <a:chExt cx="480" cy="403"/>
              </a:xfrm>
            </p:grpSpPr>
            <p:grpSp>
              <p:nvGrpSpPr>
                <p:cNvPr id="11283" name="Group 52"/>
                <p:cNvGrpSpPr>
                  <a:grpSpLocks/>
                </p:cNvGrpSpPr>
                <p:nvPr/>
              </p:nvGrpSpPr>
              <p:grpSpPr bwMode="auto">
                <a:xfrm>
                  <a:off x="3072" y="1872"/>
                  <a:ext cx="432" cy="403"/>
                  <a:chOff x="349" y="2160"/>
                  <a:chExt cx="432" cy="403"/>
                </a:xfrm>
              </p:grpSpPr>
              <p:sp>
                <p:nvSpPr>
                  <p:cNvPr id="11285" name="Text Box 53"/>
                  <p:cNvSpPr txBox="1">
                    <a:spLocks noChangeArrowheads="1"/>
                  </p:cNvSpPr>
                  <p:nvPr/>
                </p:nvSpPr>
                <p:spPr bwMode="auto">
                  <a:xfrm>
                    <a:off x="349" y="216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latin typeface="VNI-Times" pitchFamily="2" charset="0"/>
                      </a:rPr>
                      <a:t>b</a:t>
                    </a:r>
                  </a:p>
                </p:txBody>
              </p:sp>
              <p:sp>
                <p:nvSpPr>
                  <p:cNvPr id="11286" name="Text Box 54"/>
                  <p:cNvSpPr txBox="1">
                    <a:spLocks noChangeArrowheads="1"/>
                  </p:cNvSpPr>
                  <p:nvPr/>
                </p:nvSpPr>
                <p:spPr bwMode="auto">
                  <a:xfrm>
                    <a:off x="349" y="2313"/>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dirty="0">
                        <a:latin typeface="VNI-Times" pitchFamily="2" charset="0"/>
                      </a:rPr>
                      <a:t>a</a:t>
                    </a:r>
                  </a:p>
                </p:txBody>
              </p:sp>
              <p:sp>
                <p:nvSpPr>
                  <p:cNvPr id="11287" name="Line 55"/>
                  <p:cNvSpPr>
                    <a:spLocks noChangeShapeType="1"/>
                  </p:cNvSpPr>
                  <p:nvPr/>
                </p:nvSpPr>
                <p:spPr bwMode="auto">
                  <a:xfrm>
                    <a:off x="397" y="2387"/>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84" name="Line 56"/>
                <p:cNvSpPr>
                  <a:spLocks noChangeShapeType="1"/>
                </p:cNvSpPr>
                <p:nvPr/>
              </p:nvSpPr>
              <p:spPr bwMode="auto">
                <a:xfrm>
                  <a:off x="3024" y="2099"/>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mc:AlternateContent xmlns:mc="http://schemas.openxmlformats.org/markup-compatibility/2006" xmlns:a14="http://schemas.microsoft.com/office/drawing/2010/main">
          <mc:Choice Requires="a14">
            <p:sp>
              <p:nvSpPr>
                <p:cNvPr id="11280" name="Text Box 44"/>
                <p:cNvSpPr txBox="1">
                  <a:spLocks noChangeArrowheads="1"/>
                </p:cNvSpPr>
                <p:nvPr/>
              </p:nvSpPr>
              <p:spPr bwMode="auto">
                <a:xfrm>
                  <a:off x="2894" y="2747"/>
                  <a:ext cx="2928" cy="3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dirty="0">
                      <a:latin typeface="Times New Roman" pitchFamily="18" charset="0"/>
                    </a:rPr>
                    <a:t>  </a:t>
                  </a:r>
                  <a:r>
                    <a:rPr lang="en-US" sz="2400" b="1" dirty="0">
                      <a:solidFill>
                        <a:srgbClr val="FF0000"/>
                      </a:solidFill>
                      <a:latin typeface="Times New Roman" pitchFamily="18" charset="0"/>
                    </a:rPr>
                    <a:t>Q( </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vi-VN" sz="2400" b="1" i="1" smtClean="0">
                              <a:solidFill>
                                <a:srgbClr val="FF0000"/>
                              </a:solidFill>
                              <a:latin typeface="Cambria Math"/>
                            </a:rPr>
                            <m:t>−</m:t>
                          </m:r>
                          <m:r>
                            <a:rPr lang="vi-VN" sz="2400" b="1" i="1" smtClean="0">
                              <a:solidFill>
                                <a:srgbClr val="FF0000"/>
                              </a:solidFill>
                              <a:latin typeface="Cambria Math"/>
                            </a:rPr>
                            <m:t>𝒃</m:t>
                          </m:r>
                        </m:num>
                        <m:den>
                          <m:r>
                            <a:rPr lang="vi-VN" sz="2400" b="1" i="1" smtClean="0">
                              <a:solidFill>
                                <a:srgbClr val="FF0000"/>
                              </a:solidFill>
                              <a:latin typeface="Cambria Math"/>
                            </a:rPr>
                            <m:t>𝒂</m:t>
                          </m:r>
                        </m:den>
                      </m:f>
                    </m:oMath>
                  </a14:m>
                  <a:r>
                    <a:rPr lang="en-US" sz="2400" b="1" dirty="0">
                      <a:solidFill>
                        <a:srgbClr val="FF0000"/>
                      </a:solidFill>
                      <a:latin typeface="Times New Roman" pitchFamily="18" charset="0"/>
                    </a:rPr>
                    <a:t> ; 0) </a:t>
                  </a:r>
                  <a:r>
                    <a:rPr lang="en-US" sz="2400" b="1" dirty="0" err="1">
                      <a:latin typeface="Times New Roman" pitchFamily="18" charset="0"/>
                    </a:rPr>
                    <a:t>thuộc</a:t>
                  </a:r>
                  <a:r>
                    <a:rPr lang="en-US" sz="2400" b="1" dirty="0">
                      <a:latin typeface="Times New Roman" pitchFamily="18" charset="0"/>
                    </a:rPr>
                    <a:t> </a:t>
                  </a:r>
                  <a:r>
                    <a:rPr lang="en-US" sz="2400" b="1" dirty="0" err="1">
                      <a:latin typeface="Times New Roman" pitchFamily="18" charset="0"/>
                    </a:rPr>
                    <a:t>trục</a:t>
                  </a:r>
                  <a:r>
                    <a:rPr lang="en-US" sz="2400" b="1" dirty="0">
                      <a:latin typeface="Times New Roman" pitchFamily="18" charset="0"/>
                    </a:rPr>
                    <a:t> </a:t>
                  </a:r>
                  <a:r>
                    <a:rPr lang="en-US" sz="2400" b="1" dirty="0" err="1">
                      <a:latin typeface="Times New Roman" pitchFamily="18" charset="0"/>
                    </a:rPr>
                    <a:t>hoành</a:t>
                  </a:r>
                  <a:r>
                    <a:rPr lang="en-US" sz="2400" b="1" dirty="0">
                      <a:latin typeface="Times New Roman" pitchFamily="18" charset="0"/>
                    </a:rPr>
                    <a:t> Ox</a:t>
                  </a:r>
                </a:p>
              </p:txBody>
            </p:sp>
          </mc:Choice>
          <mc:Fallback xmlns="">
            <p:sp>
              <p:nvSpPr>
                <p:cNvPr id="11280" name="Text Box 44"/>
                <p:cNvSpPr txBox="1">
                  <a:spLocks noRot="1" noChangeAspect="1" noMove="1" noResize="1" noEditPoints="1" noAdjustHandles="1" noChangeArrowheads="1" noChangeShapeType="1" noTextEdit="1"/>
                </p:cNvSpPr>
                <p:nvPr/>
              </p:nvSpPr>
              <p:spPr bwMode="auto">
                <a:xfrm>
                  <a:off x="2894" y="2747"/>
                  <a:ext cx="2928" cy="398"/>
                </a:xfrm>
                <a:prstGeom prst="rect">
                  <a:avLst/>
                </a:prstGeom>
                <a:blipFill rotWithShape="1">
                  <a:blip r:embed="rId2"/>
                  <a:stretch>
                    <a:fillRect b="-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6210" name="Text Box 66"/>
          <p:cNvSpPr txBox="1">
            <a:spLocks noChangeArrowheads="1"/>
          </p:cNvSpPr>
          <p:nvPr/>
        </p:nvSpPr>
        <p:spPr bwMode="auto">
          <a:xfrm>
            <a:off x="304800" y="51054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u="sng" dirty="0" err="1">
                <a:latin typeface="Times New Roman" pitchFamily="18" charset="0"/>
              </a:rPr>
              <a:t>Bước</a:t>
            </a:r>
            <a:r>
              <a:rPr lang="en-US" sz="2400" b="1" u="sng" dirty="0">
                <a:latin typeface="Times New Roman" pitchFamily="18" charset="0"/>
              </a:rPr>
              <a:t> 2</a:t>
            </a:r>
            <a:r>
              <a:rPr lang="en-US" sz="2400" b="1" dirty="0">
                <a:latin typeface="Times New Roman" pitchFamily="18" charset="0"/>
              </a:rPr>
              <a:t>: </a:t>
            </a:r>
            <a:r>
              <a:rPr lang="en-US" sz="2400" b="1" dirty="0" err="1">
                <a:latin typeface="Times New Roman" pitchFamily="18" charset="0"/>
              </a:rPr>
              <a:t>Vẽ</a:t>
            </a:r>
            <a:r>
              <a:rPr lang="en-US" sz="2400" b="1" dirty="0">
                <a:latin typeface="Times New Roman" pitchFamily="18" charset="0"/>
              </a:rPr>
              <a:t> </a:t>
            </a:r>
            <a:r>
              <a:rPr lang="en-US" sz="2400" b="1" dirty="0" err="1">
                <a:solidFill>
                  <a:srgbClr val="FF0066"/>
                </a:solidFill>
                <a:latin typeface="Times New Roman" pitchFamily="18" charset="0"/>
              </a:rPr>
              <a:t>đường</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thẳng</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đi</a:t>
            </a:r>
            <a:r>
              <a:rPr lang="en-US" sz="2400" b="1" dirty="0">
                <a:solidFill>
                  <a:srgbClr val="FF0066"/>
                </a:solidFill>
                <a:latin typeface="Times New Roman" pitchFamily="18" charset="0"/>
              </a:rPr>
              <a:t> qua </a:t>
            </a:r>
            <a:r>
              <a:rPr lang="en-US" sz="2400" b="1" dirty="0" err="1">
                <a:solidFill>
                  <a:srgbClr val="FF0066"/>
                </a:solidFill>
                <a:latin typeface="Times New Roman" pitchFamily="18" charset="0"/>
              </a:rPr>
              <a:t>hai</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điểm</a:t>
            </a:r>
            <a:r>
              <a:rPr lang="en-US" sz="2400" b="1" dirty="0">
                <a:solidFill>
                  <a:srgbClr val="FF0066"/>
                </a:solidFill>
                <a:latin typeface="Times New Roman" pitchFamily="18" charset="0"/>
              </a:rPr>
              <a:t>  P, Q</a:t>
            </a:r>
            <a:r>
              <a:rPr lang="en-US" sz="2400" b="1" dirty="0">
                <a:latin typeface="Times New Roman" pitchFamily="18" charset="0"/>
              </a:rPr>
              <a:t> ta </a:t>
            </a:r>
            <a:r>
              <a:rPr lang="en-US" sz="2400" b="1" dirty="0" err="1">
                <a:latin typeface="Times New Roman" pitchFamily="18" charset="0"/>
              </a:rPr>
              <a:t>được</a:t>
            </a:r>
            <a:r>
              <a:rPr lang="en-US" sz="2400" b="1" dirty="0">
                <a:latin typeface="Times New Roman" pitchFamily="18" charset="0"/>
              </a:rPr>
              <a:t> </a:t>
            </a:r>
            <a:r>
              <a:rPr lang="en-US" sz="2400" b="1" dirty="0" err="1">
                <a:solidFill>
                  <a:srgbClr val="FF0066"/>
                </a:solidFill>
                <a:latin typeface="Times New Roman" pitchFamily="18" charset="0"/>
              </a:rPr>
              <a:t>đồ</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thị</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hàm</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số</a:t>
            </a:r>
            <a:r>
              <a:rPr lang="en-US" sz="2400" b="1" dirty="0">
                <a:solidFill>
                  <a:srgbClr val="FF0066"/>
                </a:solidFill>
                <a:latin typeface="Times New Roman" pitchFamily="18" charset="0"/>
              </a:rPr>
              <a:t> y = ax + b.</a:t>
            </a:r>
          </a:p>
        </p:txBody>
      </p:sp>
      <p:sp>
        <p:nvSpPr>
          <p:cNvPr id="6211" name="Text Box 67"/>
          <p:cNvSpPr txBox="1">
            <a:spLocks noChangeArrowheads="1"/>
          </p:cNvSpPr>
          <p:nvPr/>
        </p:nvSpPr>
        <p:spPr bwMode="auto">
          <a:xfrm>
            <a:off x="11301" y="1796425"/>
            <a:ext cx="9132699" cy="954107"/>
          </a:xfrm>
          <a:prstGeom prst="rect">
            <a:avLst/>
          </a:prstGeom>
          <a:solidFill>
            <a:srgbClr val="FFFF66"/>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dirty="0">
                <a:latin typeface="Times New Roman" pitchFamily="18" charset="0"/>
              </a:rPr>
              <a:t>    </a:t>
            </a:r>
            <a:r>
              <a:rPr lang="en-US" sz="2800" b="1" dirty="0" err="1">
                <a:latin typeface="Times New Roman" pitchFamily="18" charset="0"/>
              </a:rPr>
              <a:t>Đồ</a:t>
            </a:r>
            <a:r>
              <a:rPr lang="en-US" sz="2800" b="1" dirty="0">
                <a:latin typeface="Times New Roman" pitchFamily="18" charset="0"/>
              </a:rPr>
              <a:t> </a:t>
            </a:r>
            <a:r>
              <a:rPr lang="en-US" sz="2800" b="1" dirty="0" err="1">
                <a:latin typeface="Times New Roman" pitchFamily="18" charset="0"/>
              </a:rPr>
              <a:t>thị</a:t>
            </a:r>
            <a:r>
              <a:rPr lang="en-US" sz="2800" b="1" dirty="0">
                <a:latin typeface="Times New Roman" pitchFamily="18" charset="0"/>
              </a:rPr>
              <a:t> </a:t>
            </a:r>
            <a:r>
              <a:rPr lang="en-US" sz="2800" b="1" dirty="0" err="1">
                <a:latin typeface="Times New Roman" pitchFamily="18" charset="0"/>
              </a:rPr>
              <a:t>hàm</a:t>
            </a:r>
            <a:r>
              <a:rPr lang="en-US" sz="2800" b="1" dirty="0">
                <a:latin typeface="Times New Roman" pitchFamily="18" charset="0"/>
              </a:rPr>
              <a:t> </a:t>
            </a:r>
            <a:r>
              <a:rPr lang="en-US" sz="2800" b="1" dirty="0" err="1">
                <a:latin typeface="Times New Roman" pitchFamily="18" charset="0"/>
              </a:rPr>
              <a:t>số</a:t>
            </a:r>
            <a:r>
              <a:rPr lang="en-US" sz="2800" b="1" dirty="0">
                <a:latin typeface="Times New Roman" pitchFamily="18" charset="0"/>
              </a:rPr>
              <a:t> y = ax </a:t>
            </a:r>
            <a:r>
              <a:rPr lang="en-US" sz="2800" b="1" dirty="0" err="1">
                <a:latin typeface="Times New Roman" pitchFamily="18" charset="0"/>
              </a:rPr>
              <a:t>là</a:t>
            </a:r>
            <a:r>
              <a:rPr lang="en-US" sz="2800" b="1" dirty="0">
                <a:latin typeface="Times New Roman" pitchFamily="18" charset="0"/>
              </a:rPr>
              <a:t> </a:t>
            </a:r>
            <a:r>
              <a:rPr lang="en-US" sz="2800" b="1" dirty="0" err="1">
                <a:latin typeface="Times New Roman" pitchFamily="18" charset="0"/>
              </a:rPr>
              <a:t>đường</a:t>
            </a:r>
            <a:r>
              <a:rPr lang="en-US" sz="2800" b="1" dirty="0">
                <a:latin typeface="Times New Roman" pitchFamily="18" charset="0"/>
              </a:rPr>
              <a:t> </a:t>
            </a:r>
            <a:r>
              <a:rPr lang="en-US" sz="2800" b="1" dirty="0" err="1">
                <a:latin typeface="Times New Roman" pitchFamily="18" charset="0"/>
              </a:rPr>
              <a:t>thẳng</a:t>
            </a:r>
            <a:r>
              <a:rPr lang="en-US" sz="2800" b="1" dirty="0">
                <a:latin typeface="Times New Roman" pitchFamily="18" charset="0"/>
              </a:rPr>
              <a:t> </a:t>
            </a:r>
            <a:r>
              <a:rPr lang="en-US" sz="2800" b="1" dirty="0" err="1">
                <a:latin typeface="Times New Roman" pitchFamily="18" charset="0"/>
              </a:rPr>
              <a:t>đi</a:t>
            </a:r>
            <a:r>
              <a:rPr lang="en-US" sz="2800" b="1" dirty="0">
                <a:latin typeface="Times New Roman" pitchFamily="18" charset="0"/>
              </a:rPr>
              <a:t> qua </a:t>
            </a:r>
            <a:r>
              <a:rPr lang="en-US" sz="2800" b="1" dirty="0" err="1">
                <a:latin typeface="Times New Roman" pitchFamily="18" charset="0"/>
              </a:rPr>
              <a:t>gốc</a:t>
            </a:r>
            <a:r>
              <a:rPr lang="en-US" sz="2800" b="1" dirty="0">
                <a:latin typeface="Times New Roman" pitchFamily="18" charset="0"/>
              </a:rPr>
              <a:t> </a:t>
            </a:r>
            <a:r>
              <a:rPr lang="en-US" sz="2800" b="1" dirty="0" err="1">
                <a:latin typeface="Times New Roman" pitchFamily="18" charset="0"/>
              </a:rPr>
              <a:t>tọa</a:t>
            </a:r>
            <a:r>
              <a:rPr lang="en-US" sz="2800" b="1" dirty="0">
                <a:latin typeface="Times New Roman" pitchFamily="18" charset="0"/>
              </a:rPr>
              <a:t> </a:t>
            </a:r>
            <a:r>
              <a:rPr lang="en-US" sz="2800" b="1" dirty="0" err="1">
                <a:latin typeface="Times New Roman" pitchFamily="18" charset="0"/>
              </a:rPr>
              <a:t>độ</a:t>
            </a:r>
            <a:r>
              <a:rPr lang="en-US" sz="2800" b="1" dirty="0">
                <a:latin typeface="Times New Roman" pitchFamily="18" charset="0"/>
              </a:rPr>
              <a:t> O(0 ; 0)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điểm</a:t>
            </a:r>
            <a:r>
              <a:rPr lang="en-US" sz="2800" b="1" dirty="0">
                <a:latin typeface="Times New Roman" pitchFamily="18" charset="0"/>
              </a:rPr>
              <a:t>  A(1 ; a)</a:t>
            </a:r>
          </a:p>
        </p:txBody>
      </p:sp>
      <p:sp>
        <p:nvSpPr>
          <p:cNvPr id="6215" name="Text Box 71"/>
          <p:cNvSpPr txBox="1">
            <a:spLocks noChangeArrowheads="1"/>
          </p:cNvSpPr>
          <p:nvPr/>
        </p:nvSpPr>
        <p:spPr bwMode="auto">
          <a:xfrm>
            <a:off x="304800" y="2286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b="1"/>
          </a:p>
        </p:txBody>
      </p:sp>
      <p:sp>
        <p:nvSpPr>
          <p:cNvPr id="25" name="Right Arrow 24"/>
          <p:cNvSpPr/>
          <p:nvPr/>
        </p:nvSpPr>
        <p:spPr>
          <a:xfrm>
            <a:off x="3962400" y="40386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a:off x="3962400" y="45720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927826" y="202939"/>
            <a:ext cx="7093024" cy="572548"/>
          </a:xfrm>
          <a:prstGeom prst="roundRect">
            <a:avLst/>
          </a:prstGeom>
          <a:solidFill>
            <a:srgbClr val="CC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b="1" dirty="0" err="1">
                <a:solidFill>
                  <a:srgbClr val="CC0000"/>
                </a:solidFill>
                <a:latin typeface="Times New Roman" pitchFamily="18" charset="0"/>
              </a:rPr>
              <a:t>Cách</a:t>
            </a:r>
            <a:r>
              <a:rPr lang="en-US" sz="3600" b="1" dirty="0">
                <a:solidFill>
                  <a:srgbClr val="CC0000"/>
                </a:solidFill>
                <a:latin typeface="Times New Roman" pitchFamily="18" charset="0"/>
              </a:rPr>
              <a:t> </a:t>
            </a:r>
            <a:r>
              <a:rPr lang="en-US" sz="3600" b="1" dirty="0" err="1">
                <a:solidFill>
                  <a:srgbClr val="CC0000"/>
                </a:solidFill>
                <a:latin typeface="Times New Roman" pitchFamily="18" charset="0"/>
              </a:rPr>
              <a:t>vẽ</a:t>
            </a:r>
            <a:r>
              <a:rPr lang="en-US" sz="3600" b="1" dirty="0">
                <a:solidFill>
                  <a:srgbClr val="CC0000"/>
                </a:solidFill>
                <a:latin typeface="Times New Roman" pitchFamily="18" charset="0"/>
              </a:rPr>
              <a:t> </a:t>
            </a:r>
            <a:r>
              <a:rPr lang="en-US" sz="3600" b="1" dirty="0" err="1">
                <a:solidFill>
                  <a:srgbClr val="CC0000"/>
                </a:solidFill>
                <a:latin typeface="Times New Roman" pitchFamily="18" charset="0"/>
              </a:rPr>
              <a:t>đồ</a:t>
            </a:r>
            <a:r>
              <a:rPr lang="en-US" sz="3600" b="1" dirty="0">
                <a:solidFill>
                  <a:srgbClr val="CC0000"/>
                </a:solidFill>
                <a:latin typeface="Times New Roman" pitchFamily="18" charset="0"/>
              </a:rPr>
              <a:t> </a:t>
            </a:r>
            <a:r>
              <a:rPr lang="en-US" sz="3600" b="1" dirty="0" err="1">
                <a:solidFill>
                  <a:srgbClr val="CC0000"/>
                </a:solidFill>
                <a:latin typeface="Times New Roman" pitchFamily="18" charset="0"/>
              </a:rPr>
              <a:t>thị</a:t>
            </a:r>
            <a:r>
              <a:rPr lang="en-US" sz="3600" b="1" dirty="0">
                <a:solidFill>
                  <a:srgbClr val="CC0000"/>
                </a:solidFill>
                <a:latin typeface="Times New Roman" pitchFamily="18" charset="0"/>
              </a:rPr>
              <a:t> </a:t>
            </a:r>
            <a:r>
              <a:rPr lang="en-US" sz="3600" b="1" dirty="0" err="1">
                <a:solidFill>
                  <a:srgbClr val="CC0000"/>
                </a:solidFill>
                <a:latin typeface="Times New Roman" pitchFamily="18" charset="0"/>
              </a:rPr>
              <a:t>hàm</a:t>
            </a:r>
            <a:r>
              <a:rPr lang="en-US" sz="3600" b="1" dirty="0">
                <a:solidFill>
                  <a:srgbClr val="CC0000"/>
                </a:solidFill>
                <a:latin typeface="Times New Roman" pitchFamily="18" charset="0"/>
              </a:rPr>
              <a:t> </a:t>
            </a:r>
            <a:r>
              <a:rPr lang="en-US" sz="3600" b="1" dirty="0" err="1">
                <a:solidFill>
                  <a:srgbClr val="CC0000"/>
                </a:solidFill>
                <a:latin typeface="Times New Roman" pitchFamily="18" charset="0"/>
              </a:rPr>
              <a:t>số</a:t>
            </a:r>
            <a:r>
              <a:rPr lang="en-US" sz="3600" b="1" dirty="0">
                <a:solidFill>
                  <a:srgbClr val="CC0000"/>
                </a:solidFill>
                <a:latin typeface="Times New Roman" pitchFamily="18" charset="0"/>
              </a:rPr>
              <a:t> y = ax</a:t>
            </a:r>
            <a:r>
              <a:rPr lang="vi-VN" sz="3600" b="1" dirty="0">
                <a:solidFill>
                  <a:srgbClr val="CC0000"/>
                </a:solidFill>
                <a:latin typeface="Times New Roman" pitchFamily="18" charset="0"/>
              </a:rPr>
              <a:t> </a:t>
            </a:r>
            <a:r>
              <a:rPr lang="en-US" sz="3600" b="1" dirty="0">
                <a:solidFill>
                  <a:srgbClr val="CC0000"/>
                </a:solidFill>
                <a:latin typeface="Times New Roman" pitchFamily="18" charset="0"/>
              </a:rPr>
              <a:t>+</a:t>
            </a:r>
            <a:r>
              <a:rPr lang="vi-VN" sz="3600" b="1" dirty="0">
                <a:solidFill>
                  <a:srgbClr val="CC0000"/>
                </a:solidFill>
                <a:latin typeface="Times New Roman" pitchFamily="18" charset="0"/>
              </a:rPr>
              <a:t> </a:t>
            </a:r>
            <a:r>
              <a:rPr lang="en-US" sz="3600" b="1" dirty="0">
                <a:solidFill>
                  <a:srgbClr val="CC0000"/>
                </a:solidFill>
                <a:latin typeface="Times New Roman" pitchFamily="18" charset="0"/>
              </a:rPr>
              <a:t>b</a:t>
            </a:r>
          </a:p>
        </p:txBody>
      </p:sp>
    </p:spTree>
    <p:extLst>
      <p:ext uri="{BB962C8B-B14F-4D97-AF65-F5344CB8AC3E}">
        <p14:creationId xmlns:p14="http://schemas.microsoft.com/office/powerpoint/2010/main" val="19537311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Pct val="0"/>
                                  </p:iterate>
                                  <p:childTnLst>
                                    <p:set>
                                      <p:cBhvr>
                                        <p:cTn id="6" dur="1" fill="hold">
                                          <p:stCondLst>
                                            <p:cond delay="0"/>
                                          </p:stCondLst>
                                        </p:cTn>
                                        <p:tgtEl>
                                          <p:spTgt spid="6182"/>
                                        </p:tgtEl>
                                        <p:attrNameLst>
                                          <p:attrName>style.visibility</p:attrName>
                                        </p:attrNameLst>
                                      </p:cBhvr>
                                      <p:to>
                                        <p:strVal val="visible"/>
                                      </p:to>
                                    </p:set>
                                    <p:animEffect transition="in" filter="blinds(horizontal)">
                                      <p:cBhvr>
                                        <p:cTn id="7" dur="500"/>
                                        <p:tgtEl>
                                          <p:spTgt spid="6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211"/>
                                        </p:tgtEl>
                                        <p:attrNameLst>
                                          <p:attrName>style.visibility</p:attrName>
                                        </p:attrNameLst>
                                      </p:cBhvr>
                                      <p:to>
                                        <p:strVal val="visible"/>
                                      </p:to>
                                    </p:set>
                                    <p:animEffect transition="in" filter="diamond(in)">
                                      <p:cBhvr>
                                        <p:cTn id="12" dur="3000"/>
                                        <p:tgtEl>
                                          <p:spTgt spid="62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83"/>
                                        </p:tgtEl>
                                        <p:attrNameLst>
                                          <p:attrName>style.visibility</p:attrName>
                                        </p:attrNameLst>
                                      </p:cBhvr>
                                      <p:to>
                                        <p:strVal val="visible"/>
                                      </p:to>
                                    </p:set>
                                    <p:animEffect transition="in" filter="blinds(horizontal)">
                                      <p:cBhvr>
                                        <p:cTn id="17" dur="500"/>
                                        <p:tgtEl>
                                          <p:spTgt spid="61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ox(in)">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84"/>
                                        </p:tgtEl>
                                        <p:attrNameLst>
                                          <p:attrName>style.visibility</p:attrName>
                                        </p:attrNameLst>
                                      </p:cBhvr>
                                      <p:to>
                                        <p:strVal val="visible"/>
                                      </p:to>
                                    </p:set>
                                    <p:animEffect transition="in" filter="blinds(horizontal)">
                                      <p:cBhvr>
                                        <p:cTn id="27" dur="500"/>
                                        <p:tgtEl>
                                          <p:spTgt spid="61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85"/>
                                        </p:tgtEl>
                                        <p:attrNameLst>
                                          <p:attrName>style.visibility</p:attrName>
                                        </p:attrNameLst>
                                      </p:cBhvr>
                                      <p:to>
                                        <p:strVal val="visible"/>
                                      </p:to>
                                    </p:set>
                                    <p:animEffect transition="in" filter="blinds(horizontal)">
                                      <p:cBhvr>
                                        <p:cTn id="37" dur="500"/>
                                        <p:tgtEl>
                                          <p:spTgt spid="61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210"/>
                                        </p:tgtEl>
                                        <p:attrNameLst>
                                          <p:attrName>style.visibility</p:attrName>
                                        </p:attrNameLst>
                                      </p:cBhvr>
                                      <p:to>
                                        <p:strVal val="visible"/>
                                      </p:to>
                                    </p:set>
                                    <p:animEffect transition="in" filter="blinds(horizontal)">
                                      <p:cBhvr>
                                        <p:cTn id="50" dur="500"/>
                                        <p:tgtEl>
                                          <p:spTgt spid="6210"/>
                                        </p:tgtEl>
                                      </p:cBhvr>
                                    </p:animEffect>
                                  </p:childTnLst>
                                </p:cTn>
                              </p:par>
                            </p:childTnLst>
                          </p:cTn>
                        </p:par>
                        <p:par>
                          <p:cTn id="51" fill="hold" nodeType="afterGroup">
                            <p:stCondLst>
                              <p:cond delay="500"/>
                            </p:stCondLst>
                            <p:childTnLst>
                              <p:par>
                                <p:cTn id="52" presetID="3" presetClass="entr" presetSubtype="10" fill="hold" grpId="0" nodeType="afterEffect" nodePh="1">
                                  <p:stCondLst>
                                    <p:cond delay="0"/>
                                  </p:stCondLst>
                                  <p:endCondLst>
                                    <p:cond evt="begin" delay="0">
                                      <p:tn val="52"/>
                                    </p:cond>
                                  </p:endCondLst>
                                  <p:childTnLst>
                                    <p:set>
                                      <p:cBhvr>
                                        <p:cTn id="53" dur="1" fill="hold">
                                          <p:stCondLst>
                                            <p:cond delay="0"/>
                                          </p:stCondLst>
                                        </p:cTn>
                                        <p:tgtEl>
                                          <p:spTgt spid="6215"/>
                                        </p:tgtEl>
                                        <p:attrNameLst>
                                          <p:attrName>style.visibility</p:attrName>
                                        </p:attrNameLst>
                                      </p:cBhvr>
                                      <p:to>
                                        <p:strVal val="visible"/>
                                      </p:to>
                                    </p:set>
                                    <p:animEffect transition="in" filter="blinds(horizontal)">
                                      <p:cBhvr>
                                        <p:cTn id="54" dur="500"/>
                                        <p:tgtEl>
                                          <p:spTgt spid="6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182" grpId="0" animBg="1"/>
      <p:bldP spid="6183" grpId="0" animBg="1"/>
      <p:bldP spid="6184" grpId="0"/>
      <p:bldP spid="6185" grpId="0"/>
      <p:bldP spid="6210" grpId="0"/>
      <p:bldP spid="6211" grpId="0" animBg="1"/>
      <p:bldP spid="6215" grpId="0"/>
      <p:bldP spid="25"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25269"/>
            <a:ext cx="8280920"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0000CC"/>
                </a:solidFill>
                <a:latin typeface="Times New Roman" pitchFamily="18" charset="0"/>
                <a:cs typeface="Times New Roman" pitchFamily="18" charset="0"/>
              </a:rPr>
              <a:t>Vẽ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đồ</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thị</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số</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sau</a:t>
            </a:r>
            <a:r>
              <a:rPr lang="en-US" sz="3600" b="1" dirty="0">
                <a:solidFill>
                  <a:srgbClr val="0000CC"/>
                </a:solidFill>
                <a:latin typeface="Times New Roman" pitchFamily="18" charset="0"/>
                <a:cs typeface="Times New Roman" pitchFamily="18" charset="0"/>
              </a:rPr>
              <a:t>:</a:t>
            </a:r>
          </a:p>
          <a:p>
            <a:endParaRPr lang="en-US" sz="3600" b="1" dirty="0">
              <a:solidFill>
                <a:srgbClr val="0000CC"/>
              </a:solidFill>
              <a:latin typeface="Times New Roman" pitchFamily="18" charset="0"/>
              <a:cs typeface="Times New Roman" pitchFamily="18" charset="0"/>
            </a:endParaRPr>
          </a:p>
        </p:txBody>
      </p:sp>
      <p:sp>
        <p:nvSpPr>
          <p:cNvPr id="5" name="TextBox 4"/>
          <p:cNvSpPr txBox="1"/>
          <p:nvPr/>
        </p:nvSpPr>
        <p:spPr>
          <a:xfrm>
            <a:off x="1236008" y="1602432"/>
            <a:ext cx="3396952" cy="646331"/>
          </a:xfrm>
          <a:prstGeom prst="rect">
            <a:avLst/>
          </a:prstGeom>
          <a:noFill/>
        </p:spPr>
        <p:txBody>
          <a:bodyPr wrap="square" rtlCol="0">
            <a:spAutoFit/>
          </a:bodyPr>
          <a:lstStyle/>
          <a:p>
            <a:r>
              <a:rPr lang="en-US" sz="3600" b="1" dirty="0">
                <a:latin typeface="Times New Roman" pitchFamily="18" charset="0"/>
                <a:cs typeface="Times New Roman" pitchFamily="18" charset="0"/>
              </a:rPr>
              <a:t>a) y  =  </a:t>
            </a:r>
            <a:r>
              <a:rPr lang="en-US" sz="3600" b="1" dirty="0" err="1">
                <a:latin typeface="Times New Roman" pitchFamily="18" charset="0"/>
                <a:cs typeface="Times New Roman" pitchFamily="18" charset="0"/>
              </a:rPr>
              <a:t>2x</a:t>
            </a:r>
            <a:r>
              <a:rPr lang="en-US" sz="3600" b="1" dirty="0">
                <a:latin typeface="Times New Roman" pitchFamily="18" charset="0"/>
                <a:cs typeface="Times New Roman" pitchFamily="18" charset="0"/>
              </a:rPr>
              <a:t> - 3</a:t>
            </a:r>
          </a:p>
        </p:txBody>
      </p:sp>
      <p:sp>
        <p:nvSpPr>
          <p:cNvPr id="6" name="TextBox 5"/>
          <p:cNvSpPr txBox="1"/>
          <p:nvPr/>
        </p:nvSpPr>
        <p:spPr>
          <a:xfrm>
            <a:off x="1251248" y="2477869"/>
            <a:ext cx="3701752" cy="646331"/>
          </a:xfrm>
          <a:prstGeom prst="rect">
            <a:avLst/>
          </a:prstGeom>
          <a:noFill/>
        </p:spPr>
        <p:txBody>
          <a:bodyPr wrap="square" rtlCol="0">
            <a:spAutoFit/>
          </a:bodyPr>
          <a:lstStyle/>
          <a:p>
            <a:r>
              <a:rPr lang="en-US" sz="3600" b="1" dirty="0">
                <a:latin typeface="Times New Roman" pitchFamily="18" charset="0"/>
                <a:cs typeface="Times New Roman" pitchFamily="18" charset="0"/>
              </a:rPr>
              <a:t>b) y  =  -</a:t>
            </a:r>
            <a:r>
              <a:rPr lang="en-US" sz="3600" b="1" dirty="0" err="1">
                <a:latin typeface="Times New Roman" pitchFamily="18" charset="0"/>
                <a:cs typeface="Times New Roman" pitchFamily="18" charset="0"/>
              </a:rPr>
              <a:t>2x</a:t>
            </a:r>
            <a:r>
              <a:rPr lang="en-US" sz="3600" b="1" dirty="0">
                <a:latin typeface="Times New Roman" pitchFamily="18" charset="0"/>
                <a:cs typeface="Times New Roman" pitchFamily="18" charset="0"/>
              </a:rPr>
              <a:t> + 3</a:t>
            </a:r>
          </a:p>
        </p:txBody>
      </p:sp>
      <p:sp>
        <p:nvSpPr>
          <p:cNvPr id="4" name="TextBox 3">
            <a:hlinkClick r:id="rId2" action="ppaction://hlinksldjump"/>
          </p:cNvPr>
          <p:cNvSpPr txBox="1"/>
          <p:nvPr/>
        </p:nvSpPr>
        <p:spPr>
          <a:xfrm>
            <a:off x="8610600" y="6324600"/>
            <a:ext cx="533400" cy="369332"/>
          </a:xfrm>
          <a:prstGeom prst="rect">
            <a:avLst/>
          </a:prstGeom>
          <a:solidFill>
            <a:schemeClr val="accent5">
              <a:lumMod val="20000"/>
              <a:lumOff val="80000"/>
            </a:schemeClr>
          </a:solidFill>
        </p:spPr>
        <p:txBody>
          <a:bodyPr wrap="square" rtlCol="0">
            <a:spAutoFit/>
          </a:bodyPr>
          <a:lstStyle/>
          <a:p>
            <a:endParaRPr lang="en-US" dirty="0">
              <a:solidFill>
                <a:srgbClr val="FF0000"/>
              </a:solidFill>
            </a:endParaRPr>
          </a:p>
        </p:txBody>
      </p:sp>
    </p:spTree>
    <p:extLst>
      <p:ext uri="{BB962C8B-B14F-4D97-AF65-F5344CB8AC3E}">
        <p14:creationId xmlns:p14="http://schemas.microsoft.com/office/powerpoint/2010/main" val="13748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51141" y="1918706"/>
            <a:ext cx="1757477" cy="1945814"/>
            <a:chOff x="468188" y="1918706"/>
            <a:chExt cx="2343302" cy="1945814"/>
          </a:xfrm>
        </p:grpSpPr>
        <p:sp>
          <p:nvSpPr>
            <p:cNvPr id="4" name="AutoShape 10"/>
            <p:cNvSpPr>
              <a:spLocks noChangeArrowheads="1"/>
            </p:cNvSpPr>
            <p:nvPr/>
          </p:nvSpPr>
          <p:spPr bwMode="gray">
            <a:xfrm>
              <a:off x="468188" y="1918706"/>
              <a:ext cx="2343302" cy="1945814"/>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solidFill>
                  <a:srgbClr val="FFFFFF"/>
                </a:solidFill>
                <a:latin typeface="Verdana" panose="020B0604030504040204" pitchFamily="34" charset="0"/>
              </a:endParaRPr>
            </a:p>
          </p:txBody>
        </p:sp>
        <p:grpSp>
          <p:nvGrpSpPr>
            <p:cNvPr id="2" name="Group 1"/>
            <p:cNvGrpSpPr/>
            <p:nvPr/>
          </p:nvGrpSpPr>
          <p:grpSpPr>
            <a:xfrm>
              <a:off x="611166" y="2035881"/>
              <a:ext cx="2057345" cy="1711464"/>
              <a:chOff x="611166" y="2035881"/>
              <a:chExt cx="2057345" cy="1711464"/>
            </a:xfrm>
          </p:grpSpPr>
          <p:sp>
            <p:nvSpPr>
              <p:cNvPr id="5" name="AutoShape 7"/>
              <p:cNvSpPr>
                <a:spLocks noChangeArrowheads="1"/>
              </p:cNvSpPr>
              <p:nvPr/>
            </p:nvSpPr>
            <p:spPr bwMode="gray">
              <a:xfrm>
                <a:off x="611166" y="2035881"/>
                <a:ext cx="2057345" cy="1711464"/>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solidFill>
                    <a:srgbClr val="FFFFFF"/>
                  </a:solidFill>
                  <a:latin typeface="Verdana" panose="020B0604030504040204" pitchFamily="34" charset="0"/>
                </a:endParaRPr>
              </a:p>
            </p:txBody>
          </p:sp>
          <p:sp>
            <p:nvSpPr>
              <p:cNvPr id="6" name="Text Box 13"/>
              <p:cNvSpPr txBox="1">
                <a:spLocks noChangeArrowheads="1"/>
              </p:cNvSpPr>
              <p:nvPr/>
            </p:nvSpPr>
            <p:spPr bwMode="gray">
              <a:xfrm>
                <a:off x="741313" y="2305137"/>
                <a:ext cx="17970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2400" b="1">
                    <a:solidFill>
                      <a:schemeClr val="bg1"/>
                    </a:solidFill>
                    <a:latin typeface="Times New Roman" panose="02020603050405020304" pitchFamily="18" charset="0"/>
                    <a:cs typeface="Times New Roman" panose="02020603050405020304" pitchFamily="18" charset="0"/>
                  </a:rPr>
                  <a:t>HÀM SỐ BẬC NHẤT</a:t>
                </a:r>
              </a:p>
            </p:txBody>
          </p:sp>
        </p:grpSp>
      </p:grpSp>
      <p:sp>
        <p:nvSpPr>
          <p:cNvPr id="35" name="AutoShape 5"/>
          <p:cNvSpPr>
            <a:spLocks noChangeArrowheads="1"/>
          </p:cNvSpPr>
          <p:nvPr/>
        </p:nvSpPr>
        <p:spPr bwMode="gray">
          <a:xfrm>
            <a:off x="2438400" y="596975"/>
            <a:ext cx="1690593" cy="570684"/>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vi-VN" sz="2400" b="1" i="1" dirty="0">
                <a:solidFill>
                  <a:srgbClr val="0A2068"/>
                </a:solidFill>
                <a:latin typeface="Times New Roman" panose="02020603050405020304" pitchFamily="18" charset="0"/>
                <a:cs typeface="Times New Roman" panose="02020603050405020304" pitchFamily="18" charset="0"/>
              </a:rPr>
              <a:t>Định nghĩa</a:t>
            </a:r>
            <a:endParaRPr lang="en-US" sz="2400" b="1" i="1" dirty="0">
              <a:solidFill>
                <a:srgbClr val="0A2068"/>
              </a:solidFill>
              <a:latin typeface="Times New Roman" panose="02020603050405020304" pitchFamily="18" charset="0"/>
              <a:cs typeface="Times New Roman" panose="02020603050405020304" pitchFamily="18" charset="0"/>
            </a:endParaRPr>
          </a:p>
        </p:txBody>
      </p:sp>
      <p:sp>
        <p:nvSpPr>
          <p:cNvPr id="36" name="AutoShape 5"/>
          <p:cNvSpPr>
            <a:spLocks noChangeArrowheads="1"/>
          </p:cNvSpPr>
          <p:nvPr/>
        </p:nvSpPr>
        <p:spPr bwMode="gray">
          <a:xfrm>
            <a:off x="2826392" y="1971713"/>
            <a:ext cx="686231" cy="1828639"/>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2400" b="1" i="1">
                <a:solidFill>
                  <a:srgbClr val="0A2068"/>
                </a:solidFill>
                <a:latin typeface="Times New Roman" panose="02020603050405020304" pitchFamily="18" charset="0"/>
                <a:cs typeface="Times New Roman" panose="02020603050405020304" pitchFamily="18" charset="0"/>
              </a:rPr>
              <a:t>Tính </a:t>
            </a:r>
          </a:p>
          <a:p>
            <a:pPr algn="ctr" eaLnBrk="0" hangingPunct="0">
              <a:defRPr/>
            </a:pPr>
            <a:r>
              <a:rPr lang="en-US" sz="2400" b="1" i="1">
                <a:solidFill>
                  <a:srgbClr val="0A2068"/>
                </a:solidFill>
                <a:latin typeface="Times New Roman" panose="02020603050405020304" pitchFamily="18" charset="0"/>
                <a:cs typeface="Times New Roman" panose="02020603050405020304" pitchFamily="18" charset="0"/>
              </a:rPr>
              <a:t>chất</a:t>
            </a:r>
          </a:p>
        </p:txBody>
      </p:sp>
      <p:sp>
        <p:nvSpPr>
          <p:cNvPr id="43" name="AutoShape 5"/>
          <p:cNvSpPr>
            <a:spLocks noChangeArrowheads="1"/>
          </p:cNvSpPr>
          <p:nvPr/>
        </p:nvSpPr>
        <p:spPr bwMode="gray">
          <a:xfrm>
            <a:off x="2195725" y="4848453"/>
            <a:ext cx="1570160" cy="856011"/>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2400" b="1" i="1">
                <a:solidFill>
                  <a:srgbClr val="0A2068"/>
                </a:solidFill>
                <a:latin typeface="Times New Roman" panose="02020603050405020304" pitchFamily="18" charset="0"/>
                <a:cs typeface="Times New Roman" panose="02020603050405020304" pitchFamily="18" charset="0"/>
              </a:rPr>
              <a:t>Cách vẽ </a:t>
            </a:r>
          </a:p>
          <a:p>
            <a:pPr algn="ctr" eaLnBrk="0" hangingPunct="0">
              <a:defRPr/>
            </a:pPr>
            <a:r>
              <a:rPr lang="en-US" sz="2400" b="1" i="1">
                <a:solidFill>
                  <a:srgbClr val="0A2068"/>
                </a:solidFill>
                <a:latin typeface="Times New Roman" panose="02020603050405020304" pitchFamily="18" charset="0"/>
                <a:cs typeface="Times New Roman" panose="02020603050405020304" pitchFamily="18" charset="0"/>
              </a:rPr>
              <a:t>đồ thị</a:t>
            </a:r>
          </a:p>
        </p:txBody>
      </p:sp>
      <p:cxnSp>
        <p:nvCxnSpPr>
          <p:cNvPr id="45" name="Straight Arrow Connector 44"/>
          <p:cNvCxnSpPr/>
          <p:nvPr/>
        </p:nvCxnSpPr>
        <p:spPr>
          <a:xfrm flipV="1">
            <a:off x="1725346" y="1039322"/>
            <a:ext cx="724985" cy="8518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123432" y="2845818"/>
            <a:ext cx="69635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695260" y="3897832"/>
            <a:ext cx="662930" cy="9506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312544" y="417095"/>
            <a:ext cx="2514599" cy="878305"/>
            <a:chOff x="7315201" y="352928"/>
            <a:chExt cx="3176337" cy="834189"/>
          </a:xfrm>
        </p:grpSpPr>
        <p:sp>
          <p:nvSpPr>
            <p:cNvPr id="53" name="Oval 52"/>
            <p:cNvSpPr/>
            <p:nvPr/>
          </p:nvSpPr>
          <p:spPr>
            <a:xfrm>
              <a:off x="7315201" y="352928"/>
              <a:ext cx="3176337" cy="834189"/>
            </a:xfrm>
            <a:prstGeom prst="ellipse">
              <a:avLst/>
            </a:prstGeom>
            <a:solidFill>
              <a:srgbClr val="0070C0"/>
            </a:solidFill>
            <a:ln w="349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657656" y="513350"/>
              <a:ext cx="2833882" cy="363457"/>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y = ax +b (a≠ 0)</a:t>
              </a:r>
            </a:p>
          </p:txBody>
        </p:sp>
      </p:grpSp>
      <p:grpSp>
        <p:nvGrpSpPr>
          <p:cNvPr id="8" name="Group 7"/>
          <p:cNvGrpSpPr/>
          <p:nvPr/>
        </p:nvGrpSpPr>
        <p:grpSpPr>
          <a:xfrm>
            <a:off x="4104103" y="2868226"/>
            <a:ext cx="5116097" cy="879119"/>
            <a:chOff x="7569513" y="2975815"/>
            <a:chExt cx="3844698" cy="834189"/>
          </a:xfrm>
        </p:grpSpPr>
        <p:sp>
          <p:nvSpPr>
            <p:cNvPr id="57" name="Oval 56"/>
            <p:cNvSpPr/>
            <p:nvPr/>
          </p:nvSpPr>
          <p:spPr>
            <a:xfrm>
              <a:off x="7595937" y="2975815"/>
              <a:ext cx="3505200" cy="834189"/>
            </a:xfrm>
            <a:prstGeom prst="ellipse">
              <a:avLst/>
            </a:prstGeom>
            <a:solidFill>
              <a:srgbClr val="0070C0"/>
            </a:solidFill>
            <a:ln w="349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69513" y="3172443"/>
              <a:ext cx="3844698" cy="633545"/>
            </a:xfrm>
            <a:prstGeom prst="rect">
              <a:avLst/>
            </a:prstGeom>
            <a:noFill/>
          </p:spPr>
          <p:txBody>
            <a:bodyPr wrap="square" rtlCol="0">
              <a:spAutoFit/>
            </a:bodyPr>
            <a:lstStyle/>
            <a:p>
              <a:r>
                <a:rPr lang="vi-VN"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Nghịch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biến</a:t>
              </a:r>
              <a:r>
                <a:rPr lang="vi-VN" sz="2400" b="1" dirty="0">
                  <a:solidFill>
                    <a:schemeClr val="bg1"/>
                  </a:solidFill>
                  <a:latin typeface="Times New Roman" panose="02020603050405020304" pitchFamily="18" charset="0"/>
                  <a:cs typeface="Times New Roman" panose="02020603050405020304" pitchFamily="18" charset="0"/>
                </a:rPr>
                <a:t> trên R, khi</a:t>
              </a:r>
              <a:r>
                <a:rPr lang="en-US" sz="2400" b="1" dirty="0">
                  <a:solidFill>
                    <a:schemeClr val="bg1"/>
                  </a:solidFill>
                  <a:latin typeface="Times New Roman" panose="02020603050405020304" pitchFamily="18" charset="0"/>
                  <a:cs typeface="Times New Roman" panose="02020603050405020304" pitchFamily="18" charset="0"/>
                </a:rPr>
                <a:t> a &lt; 0</a:t>
              </a:r>
            </a:p>
          </p:txBody>
        </p:sp>
      </p:grpSp>
      <p:grpSp>
        <p:nvGrpSpPr>
          <p:cNvPr id="7" name="Group 6"/>
          <p:cNvGrpSpPr/>
          <p:nvPr/>
        </p:nvGrpSpPr>
        <p:grpSpPr>
          <a:xfrm>
            <a:off x="4038600" y="1612234"/>
            <a:ext cx="4572000" cy="834189"/>
            <a:chOff x="7563853" y="1612234"/>
            <a:chExt cx="3489158" cy="834189"/>
          </a:xfrm>
        </p:grpSpPr>
        <p:sp>
          <p:nvSpPr>
            <p:cNvPr id="59" name="Oval 58"/>
            <p:cNvSpPr/>
            <p:nvPr/>
          </p:nvSpPr>
          <p:spPr>
            <a:xfrm>
              <a:off x="7563853" y="1612234"/>
              <a:ext cx="3489158" cy="834189"/>
            </a:xfrm>
            <a:prstGeom prst="ellipse">
              <a:avLst/>
            </a:prstGeom>
            <a:solidFill>
              <a:srgbClr val="0070C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883862" y="1804740"/>
              <a:ext cx="3169148" cy="461665"/>
            </a:xfrm>
            <a:prstGeom prst="rect">
              <a:avLst/>
            </a:prstGeom>
            <a:noFill/>
          </p:spPr>
          <p:txBody>
            <a:bodyPr wrap="squar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Đồng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biến</a:t>
              </a:r>
              <a:r>
                <a:rPr lang="en-US" sz="2400" b="1" dirty="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trên R, khi</a:t>
              </a:r>
              <a:r>
                <a:rPr lang="en-US" sz="2400" b="1" dirty="0">
                  <a:solidFill>
                    <a:schemeClr val="bg1"/>
                  </a:solidFill>
                  <a:latin typeface="Times New Roman" panose="02020603050405020304" pitchFamily="18" charset="0"/>
                  <a:cs typeface="Times New Roman" panose="02020603050405020304" pitchFamily="18" charset="0"/>
                </a:rPr>
                <a:t> a &gt; 0</a:t>
              </a:r>
            </a:p>
          </p:txBody>
        </p:sp>
      </p:grpSp>
      <p:cxnSp>
        <p:nvCxnSpPr>
          <p:cNvPr id="63" name="Straight Arrow Connector 62"/>
          <p:cNvCxnSpPr/>
          <p:nvPr/>
        </p:nvCxnSpPr>
        <p:spPr>
          <a:xfrm flipV="1">
            <a:off x="4211668" y="882317"/>
            <a:ext cx="1100877" cy="4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3505200" y="2128760"/>
            <a:ext cx="597003" cy="652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512623" y="2781650"/>
            <a:ext cx="603889" cy="658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3770423" y="4634658"/>
            <a:ext cx="1091026" cy="5443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756567" y="5183933"/>
            <a:ext cx="1269095" cy="7866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876800" y="3962400"/>
            <a:ext cx="3866146" cy="1300753"/>
            <a:chOff x="6529138" y="4236241"/>
            <a:chExt cx="4892842" cy="1121712"/>
          </a:xfrm>
        </p:grpSpPr>
        <p:sp>
          <p:nvSpPr>
            <p:cNvPr id="73" name="Oval 72"/>
            <p:cNvSpPr/>
            <p:nvPr/>
          </p:nvSpPr>
          <p:spPr>
            <a:xfrm>
              <a:off x="6529138" y="4236241"/>
              <a:ext cx="4892842" cy="1121712"/>
            </a:xfrm>
            <a:prstGeom prst="ellipse">
              <a:avLst/>
            </a:prstGeom>
            <a:solidFill>
              <a:srgbClr val="0070C0"/>
            </a:solidFill>
            <a:ln w="349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809166" y="4395533"/>
              <a:ext cx="4555959" cy="830997"/>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Đồ thị là đường thẳng đi qua O(0;0) và A(1;a)</a:t>
              </a:r>
            </a:p>
          </p:txBody>
        </p:sp>
      </p:grpSp>
      <p:grpSp>
        <p:nvGrpSpPr>
          <p:cNvPr id="10" name="Group 9"/>
          <p:cNvGrpSpPr/>
          <p:nvPr/>
        </p:nvGrpSpPr>
        <p:grpSpPr>
          <a:xfrm>
            <a:off x="5052204" y="5364847"/>
            <a:ext cx="3710796" cy="1268565"/>
            <a:chOff x="6736272" y="5364846"/>
            <a:chExt cx="4685708" cy="1268565"/>
          </a:xfrm>
        </p:grpSpPr>
        <p:sp>
          <p:nvSpPr>
            <p:cNvPr id="76" name="Oval 75"/>
            <p:cNvSpPr/>
            <p:nvPr/>
          </p:nvSpPr>
          <p:spPr>
            <a:xfrm>
              <a:off x="6736272" y="5364846"/>
              <a:ext cx="4685708" cy="1268565"/>
            </a:xfrm>
            <a:prstGeom prst="ellipse">
              <a:avLst/>
            </a:prstGeom>
            <a:solidFill>
              <a:srgbClr val="0070C0"/>
            </a:solidFill>
            <a:ln w="349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7" name="TextBox 76"/>
                <p:cNvSpPr txBox="1"/>
                <p:nvPr/>
              </p:nvSpPr>
              <p:spPr>
                <a:xfrm>
                  <a:off x="6752314" y="5529700"/>
                  <a:ext cx="4669665" cy="1016689"/>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Đồ</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thẳng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cs typeface="Times New Roman" panose="02020603050405020304" pitchFamily="18" charset="0"/>
                    </a:rPr>
                    <a:t> qua P(0;b)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Q(- </a:t>
                  </a:r>
                  <a14:m>
                    <m:oMath xmlns:m="http://schemas.openxmlformats.org/officeDocument/2006/math">
                      <m:box>
                        <m:boxPr>
                          <m:ctrlPr>
                            <a:rPr lang="en-US" sz="2400" b="1" i="1" smtClean="0">
                              <a:solidFill>
                                <a:schemeClr val="bg1"/>
                              </a:solidFill>
                              <a:latin typeface="Cambria Math" panose="02040503050406030204" pitchFamily="18" charset="0"/>
                              <a:cs typeface="Times New Roman" panose="02020603050405020304" pitchFamily="18" charset="0"/>
                            </a:rPr>
                          </m:ctrlPr>
                        </m:boxPr>
                        <m:e>
                          <m:f>
                            <m:fPr>
                              <m:ctrlPr>
                                <a:rPr lang="en-US" sz="2400" b="1" i="1" smtClean="0">
                                  <a:solidFill>
                                    <a:schemeClr val="bg1"/>
                                  </a:solidFill>
                                  <a:latin typeface="Cambria Math" panose="02040503050406030204" pitchFamily="18" charset="0"/>
                                  <a:cs typeface="Times New Roman" panose="02020603050405020304" pitchFamily="18" charset="0"/>
                                </a:rPr>
                              </m:ctrlPr>
                            </m:fPr>
                            <m:num>
                              <m:r>
                                <a:rPr lang="en-US" sz="2400" b="1" i="1" smtClean="0">
                                  <a:solidFill>
                                    <a:schemeClr val="bg1"/>
                                  </a:solidFill>
                                  <a:latin typeface="Cambria Math" panose="02040503050406030204" pitchFamily="18" charset="0"/>
                                  <a:cs typeface="Times New Roman" panose="02020603050405020304" pitchFamily="18" charset="0"/>
                                </a:rPr>
                                <m:t>𝒃</m:t>
                              </m:r>
                            </m:num>
                            <m:den>
                              <m:r>
                                <a:rPr lang="en-US" sz="2400" b="1" i="1" smtClean="0">
                                  <a:solidFill>
                                    <a:schemeClr val="bg1"/>
                                  </a:solidFill>
                                  <a:latin typeface="Cambria Math" panose="02040503050406030204" pitchFamily="18" charset="0"/>
                                  <a:cs typeface="Times New Roman" panose="02020603050405020304" pitchFamily="18" charset="0"/>
                                </a:rPr>
                                <m:t>𝒂</m:t>
                              </m:r>
                            </m:den>
                          </m:f>
                        </m:e>
                      </m:box>
                    </m:oMath>
                  </a14:m>
                  <a:r>
                    <a:rPr lang="en-US" sz="2400" b="1" dirty="0">
                      <a:solidFill>
                        <a:schemeClr val="bg1"/>
                      </a:solidFill>
                      <a:latin typeface="Times New Roman" panose="02020603050405020304" pitchFamily="18" charset="0"/>
                      <a:cs typeface="Times New Roman" panose="02020603050405020304" pitchFamily="18" charset="0"/>
                    </a:rPr>
                    <a:t>;0)</a:t>
                  </a:r>
                </a:p>
              </p:txBody>
            </p:sp>
          </mc:Choice>
          <mc:Fallback xmlns="">
            <p:sp>
              <p:nvSpPr>
                <p:cNvPr id="77" name="TextBox 76"/>
                <p:cNvSpPr txBox="1">
                  <a:spLocks noRot="1" noChangeAspect="1" noMove="1" noResize="1" noEditPoints="1" noAdjustHandles="1" noChangeArrowheads="1" noChangeShapeType="1" noTextEdit="1"/>
                </p:cNvSpPr>
                <p:nvPr/>
              </p:nvSpPr>
              <p:spPr>
                <a:xfrm>
                  <a:off x="6752314" y="5529700"/>
                  <a:ext cx="4669665" cy="1016689"/>
                </a:xfrm>
                <a:prstGeom prst="rect">
                  <a:avLst/>
                </a:prstGeom>
                <a:blipFill rotWithShape="1">
                  <a:blip r:embed="rId2"/>
                  <a:stretch>
                    <a:fillRect t="-4790" b="-2994"/>
                  </a:stretch>
                </a:blipFill>
              </p:spPr>
              <p:txBody>
                <a:bodyPr/>
                <a:lstStyle/>
                <a:p>
                  <a:r>
                    <a:rPr lang="en-US">
                      <a:noFill/>
                    </a:rPr>
                    <a:t> </a:t>
                  </a:r>
                </a:p>
              </p:txBody>
            </p:sp>
          </mc:Fallback>
        </mc:AlternateContent>
      </p:grpSp>
      <p:sp>
        <p:nvSpPr>
          <p:cNvPr id="79" name="TextBox 78"/>
          <p:cNvSpPr txBox="1"/>
          <p:nvPr/>
        </p:nvSpPr>
        <p:spPr>
          <a:xfrm rot="20325029">
            <a:off x="3728291" y="4409713"/>
            <a:ext cx="1211829"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Nếu</a:t>
            </a:r>
            <a:r>
              <a:rPr lang="en-US" sz="2000" dirty="0">
                <a:solidFill>
                  <a:srgbClr val="FF0000"/>
                </a:solidFill>
                <a:latin typeface="Times New Roman" panose="02020603050405020304" pitchFamily="18" charset="0"/>
                <a:cs typeface="Times New Roman" panose="02020603050405020304" pitchFamily="18" charset="0"/>
              </a:rPr>
              <a:t> b = 0</a:t>
            </a:r>
          </a:p>
        </p:txBody>
      </p:sp>
      <p:sp>
        <p:nvSpPr>
          <p:cNvPr id="80" name="TextBox 79"/>
          <p:cNvSpPr txBox="1"/>
          <p:nvPr/>
        </p:nvSpPr>
        <p:spPr>
          <a:xfrm rot="1860133">
            <a:off x="3783702" y="5712256"/>
            <a:ext cx="1309398"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Nếu</a:t>
            </a:r>
            <a:r>
              <a:rPr lang="en-US" sz="2000" dirty="0">
                <a:solidFill>
                  <a:srgbClr val="FF0000"/>
                </a:solidFill>
                <a:latin typeface="Times New Roman" panose="02020603050405020304" pitchFamily="18" charset="0"/>
                <a:cs typeface="Times New Roman" panose="02020603050405020304" pitchFamily="18" charset="0"/>
              </a:rPr>
              <a:t> b ≠ 0</a:t>
            </a:r>
          </a:p>
        </p:txBody>
      </p:sp>
      <p:cxnSp>
        <p:nvCxnSpPr>
          <p:cNvPr id="13" name="Straight Arrow Connector 12"/>
          <p:cNvCxnSpPr/>
          <p:nvPr/>
        </p:nvCxnSpPr>
        <p:spPr>
          <a:xfrm>
            <a:off x="1695260" y="6421005"/>
            <a:ext cx="127654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5720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left)">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strips(downLef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down)">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up)">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strips(downLeft)">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par>
                          <p:cTn id="73" fill="hold">
                            <p:stCondLst>
                              <p:cond delay="500"/>
                            </p:stCondLst>
                            <p:childTnLst>
                              <p:par>
                                <p:cTn id="74" presetID="18" presetClass="entr" presetSubtype="12" fill="hold" grpId="0"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strips(downLeft)">
                                      <p:cBhvr>
                                        <p:cTn id="76" dur="500"/>
                                        <p:tgtEl>
                                          <p:spTgt spid="7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strips(downLeft)">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wipe(up)">
                                      <p:cBhvr>
                                        <p:cTn id="86" dur="500"/>
                                        <p:tgtEl>
                                          <p:spTgt spid="72"/>
                                        </p:tgtEl>
                                      </p:cBhvr>
                                    </p:animEffect>
                                  </p:childTnLst>
                                </p:cTn>
                              </p:par>
                            </p:childTnLst>
                          </p:cTn>
                        </p:par>
                        <p:par>
                          <p:cTn id="87" fill="hold">
                            <p:stCondLst>
                              <p:cond delay="500"/>
                            </p:stCondLst>
                            <p:childTnLst>
                              <p:par>
                                <p:cTn id="88" presetID="18" presetClass="entr" presetSubtype="12" fill="hold" grpId="0" nodeType="after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strips(downLeft)">
                                      <p:cBhvr>
                                        <p:cTn id="90" dur="500"/>
                                        <p:tgtEl>
                                          <p:spTgt spid="80"/>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ntr" presetSubtype="12" fill="hold"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strips(downLeft)">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3" grpId="0" animBg="1"/>
      <p:bldP spid="79" grpId="0"/>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458199" cy="3200876"/>
          </a:xfrm>
          <a:prstGeom prst="rect">
            <a:avLst/>
          </a:prstGeom>
          <a:solidFill>
            <a:srgbClr val="FFFF66"/>
          </a:solidFill>
        </p:spPr>
        <p:txBody>
          <a:bodyPr wrap="square" rtlCol="0">
            <a:spAutoFit/>
          </a:bodyPr>
          <a:lstStyle/>
          <a:p>
            <a:pPr>
              <a:spcBef>
                <a:spcPts val="1200"/>
              </a:spcBef>
              <a:spcAft>
                <a:spcPts val="600"/>
              </a:spcAft>
            </a:pPr>
            <a:r>
              <a:rPr lang="vi-VN" sz="2800" dirty="0">
                <a:latin typeface="Times New Roman" pitchFamily="18" charset="0"/>
                <a:cs typeface="Times New Roman" pitchFamily="18" charset="0"/>
              </a:rPr>
              <a:t>  </a:t>
            </a:r>
            <a:r>
              <a:rPr lang="vi-VN" sz="2400" dirty="0">
                <a:latin typeface="Times New Roman" pitchFamily="18" charset="0"/>
                <a:cs typeface="Times New Roman" pitchFamily="18" charset="0"/>
              </a:rPr>
              <a:t>Bạn Hùng muốn quyên góp ủng hộ đồng bào lũ lụt miền Trung 500 000 đồng. Bố của Hùng đã cho 300 000 đồng. Để thực hiện việc quyên góp, mỗi ngày bạn tiết kiệm 20 000 đồng. </a:t>
            </a:r>
          </a:p>
          <a:p>
            <a:pPr marL="457200" indent="-457200">
              <a:spcBef>
                <a:spcPts val="1200"/>
              </a:spcBef>
              <a:spcAft>
                <a:spcPts val="600"/>
              </a:spcAft>
              <a:buAutoNum type="alphaLcParenR"/>
            </a:pPr>
            <a:r>
              <a:rPr lang="vi-VN" sz="2400" dirty="0">
                <a:latin typeface="Times New Roman" pitchFamily="18" charset="0"/>
                <a:cs typeface="Times New Roman" pitchFamily="18" charset="0"/>
              </a:rPr>
              <a:t>Hãy thiết lập hàm số y ( số tiền bạn quyên góp)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t</a:t>
            </a:r>
            <a:r>
              <a:rPr lang="vi-VN" sz="2400" dirty="0">
                <a:latin typeface="Times New Roman" pitchFamily="18" charset="0"/>
                <a:cs typeface="Times New Roman" pitchFamily="18" charset="0"/>
              </a:rPr>
              <a:t>, t là thời gian bạn </a:t>
            </a:r>
            <a:r>
              <a:rPr lang="en-US" sz="2400" dirty="0" err="1">
                <a:latin typeface="Times New Roman" pitchFamily="18" charset="0"/>
                <a:cs typeface="Times New Roman" pitchFamily="18" charset="0"/>
              </a:rPr>
              <a:t>Hùng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tiết kiệm.</a:t>
            </a:r>
          </a:p>
          <a:p>
            <a:pPr marL="457200" indent="-457200">
              <a:spcBef>
                <a:spcPts val="1200"/>
              </a:spcBef>
              <a:spcAft>
                <a:spcPts val="600"/>
              </a:spcAft>
              <a:buAutoNum type="alphaLcParenR"/>
            </a:pPr>
            <a:r>
              <a:rPr lang="vi-VN" sz="2400" dirty="0">
                <a:latin typeface="Times New Roman" pitchFamily="18" charset="0"/>
                <a:cs typeface="Times New Roman" pitchFamily="18" charset="0"/>
              </a:rPr>
              <a:t>Hỏi sau bao lâu kể từ ngày tiết kiệm thì Hùng đủ tiền ủng hộ đồng bào miền Trung</a:t>
            </a:r>
            <a:r>
              <a:rPr lang="en-US" sz="2400" dirty="0">
                <a:latin typeface="Times New Roman" pitchFamily="18" charset="0"/>
                <a:cs typeface="Times New Roman" pitchFamily="18" charset="0"/>
              </a:rPr>
              <a:t>?</a:t>
            </a:r>
          </a:p>
        </p:txBody>
      </p:sp>
      <p:pic>
        <p:nvPicPr>
          <p:cNvPr id="3" name="Picture 2"/>
          <p:cNvPicPr/>
          <p:nvPr/>
        </p:nvPicPr>
        <p:blipFill rotWithShape="1">
          <a:blip r:embed="rId2"/>
          <a:srcRect l="44149" t="29707" r="42458" b="45587"/>
          <a:stretch/>
        </p:blipFill>
        <p:spPr bwMode="auto">
          <a:xfrm>
            <a:off x="6477001" y="3733800"/>
            <a:ext cx="2666999" cy="19050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76199" y="3962400"/>
            <a:ext cx="6400801" cy="1200329"/>
          </a:xfrm>
          <a:prstGeom prst="rect">
            <a:avLst/>
          </a:prstGeom>
        </p:spPr>
        <p:txBody>
          <a:bodyPr wrap="square">
            <a:spAutoFit/>
          </a:bodyPr>
          <a:lstStyle/>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y = 20000.t + </a:t>
            </a:r>
            <a:r>
              <a:rPr lang="vi-VN" sz="2400" dirty="0">
                <a:latin typeface="Times New Roman" pitchFamily="18" charset="0"/>
                <a:cs typeface="Times New Roman" pitchFamily="18" charset="0"/>
              </a:rPr>
              <a:t>3</a:t>
            </a:r>
            <a:r>
              <a:rPr lang="en-US" sz="2400" dirty="0">
                <a:latin typeface="Times New Roman" pitchFamily="18" charset="0"/>
                <a:cs typeface="Times New Roman" pitchFamily="18" charset="0"/>
              </a:rPr>
              <a:t>00000</a:t>
            </a:r>
          </a:p>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y = </a:t>
            </a:r>
            <a:r>
              <a:rPr lang="vi-VN" sz="2400" dirty="0">
                <a:latin typeface="Times New Roman" pitchFamily="18" charset="0"/>
                <a:cs typeface="Times New Roman" pitchFamily="18" charset="0"/>
              </a:rPr>
              <a:t>500</a:t>
            </a:r>
            <a:r>
              <a:rPr lang="en-US" sz="2400" dirty="0">
                <a:latin typeface="Times New Roman" pitchFamily="18" charset="0"/>
                <a:cs typeface="Times New Roman" pitchFamily="18" charset="0"/>
              </a:rPr>
              <a:t> 000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y = 20000.t + </a:t>
            </a:r>
            <a:r>
              <a:rPr lang="vi-VN" sz="2400" dirty="0">
                <a:latin typeface="Times New Roman" pitchFamily="18" charset="0"/>
                <a:cs typeface="Times New Roman" pitchFamily="18" charset="0"/>
              </a:rPr>
              <a:t>3</a:t>
            </a:r>
            <a:r>
              <a:rPr lang="en-US" sz="2400" dirty="0">
                <a:latin typeface="Times New Roman" pitchFamily="18" charset="0"/>
                <a:cs typeface="Times New Roman" pitchFamily="18" charset="0"/>
              </a:rPr>
              <a:t>00000 </a:t>
            </a:r>
          </a:p>
        </p:txBody>
      </p:sp>
    </p:spTree>
    <p:extLst>
      <p:ext uri="{BB962C8B-B14F-4D97-AF65-F5344CB8AC3E}">
        <p14:creationId xmlns:p14="http://schemas.microsoft.com/office/powerpoint/2010/main" val="362266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5630"/>
            <a:ext cx="8305800" cy="56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1657350" y="182563"/>
            <a:ext cx="6057900" cy="523220"/>
          </a:xfrm>
          <a:prstGeom prst="rect">
            <a:avLst/>
          </a:prstGeom>
          <a:noFill/>
          <a:ln>
            <a:noFill/>
          </a:ln>
          <a:effectLst/>
        </p:spPr>
        <p:txBody>
          <a:bodyPr>
            <a:spAutoFit/>
          </a:bodyPr>
          <a:lstStyle/>
          <a:p>
            <a:pPr algn="ctr" eaLnBrk="1" hangingPunct="1">
              <a:spcBef>
                <a:spcPct val="50000"/>
              </a:spcBef>
              <a:defRPr/>
            </a:pPr>
            <a:r>
              <a:rPr lang="en-US" sz="2800" b="1" dirty="0">
                <a:solidFill>
                  <a:srgbClr val="FF0066"/>
                </a:solidFill>
                <a:effectLst>
                  <a:outerShdw blurRad="38100" dist="38100" dir="2700000" algn="tl">
                    <a:srgbClr val="C0C0C0"/>
                  </a:outerShdw>
                </a:effectLst>
                <a:latin typeface="Times New Roman" pitchFamily="18" charset="0"/>
                <a:cs typeface="Times New Roman" pitchFamily="18" charset="0"/>
              </a:rPr>
              <a:t>HƯỚNG DẪN VỀ NHÀ</a:t>
            </a:r>
          </a:p>
        </p:txBody>
      </p:sp>
      <p:sp>
        <p:nvSpPr>
          <p:cNvPr id="45060" name="Text Box 4"/>
          <p:cNvSpPr txBox="1">
            <a:spLocks noChangeArrowheads="1"/>
          </p:cNvSpPr>
          <p:nvPr/>
        </p:nvSpPr>
        <p:spPr bwMode="auto">
          <a:xfrm>
            <a:off x="838200" y="2166938"/>
            <a:ext cx="38481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vi-VN" sz="2800" b="1" dirty="0">
                <a:latin typeface="Times New Roman" pitchFamily="18" charset="0"/>
                <a:cs typeface="Times New Roman" pitchFamily="18" charset="0"/>
              </a:rPr>
              <a:t>-</a:t>
            </a:r>
            <a:r>
              <a:rPr lang="vi-VN" altLang="vi-VN" sz="2800" b="1" dirty="0">
                <a:latin typeface="Times New Roman" pitchFamily="18" charset="0"/>
                <a:cs typeface="Times New Roman" pitchFamily="18" charset="0"/>
              </a:rPr>
              <a:t> </a:t>
            </a:r>
            <a:r>
              <a:rPr lang="vi-VN" altLang="vi-VN" sz="2800" dirty="0">
                <a:latin typeface="Times New Roman" pitchFamily="18" charset="0"/>
                <a:cs typeface="Times New Roman" pitchFamily="18" charset="0"/>
              </a:rPr>
              <a:t>Nắm khái niệm, tính chất, cách vẽ đồ thị hàm số bậc nhất</a:t>
            </a:r>
            <a:endParaRPr lang="en-US" altLang="vi-VN" sz="2800" dirty="0">
              <a:latin typeface="Times New Roman" pitchFamily="18" charset="0"/>
              <a:cs typeface="Times New Roman" pitchFamily="18" charset="0"/>
            </a:endParaRPr>
          </a:p>
          <a:p>
            <a:pPr eaLnBrk="1" hangingPunct="1">
              <a:spcBef>
                <a:spcPct val="20000"/>
              </a:spcBef>
            </a:pPr>
            <a:r>
              <a:rPr lang="en-US" altLang="vi-VN" sz="2800" dirty="0">
                <a:latin typeface="Times New Roman" pitchFamily="18" charset="0"/>
                <a:cs typeface="Times New Roman" pitchFamily="18" charset="0"/>
              </a:rPr>
              <a:t>- BTVN: </a:t>
            </a:r>
            <a:r>
              <a:rPr lang="vi-VN" altLang="vi-VN" sz="2800" dirty="0">
                <a:latin typeface="Times New Roman" pitchFamily="18" charset="0"/>
                <a:cs typeface="Times New Roman" pitchFamily="18" charset="0"/>
              </a:rPr>
              <a:t>9; 10; 13; 15</a:t>
            </a:r>
            <a:r>
              <a:rPr lang="en-US" altLang="vi-VN" sz="2800" dirty="0">
                <a:latin typeface="Times New Roman" pitchFamily="18" charset="0"/>
                <a:cs typeface="Times New Roman" pitchFamily="18" charset="0"/>
              </a:rPr>
              <a:t>/</a:t>
            </a:r>
            <a:r>
              <a:rPr lang="en-US" altLang="vi-VN" sz="2800" dirty="0" err="1">
                <a:latin typeface="Times New Roman" pitchFamily="18" charset="0"/>
                <a:cs typeface="Times New Roman" pitchFamily="18" charset="0"/>
              </a:rPr>
              <a:t>sgk</a:t>
            </a:r>
            <a:r>
              <a:rPr lang="en-US" altLang="vi-VN" sz="2800" dirty="0">
                <a:latin typeface="Times New Roman" pitchFamily="18" charset="0"/>
                <a:cs typeface="Times New Roman" pitchFamily="18" charset="0"/>
              </a:rPr>
              <a:t>/48</a:t>
            </a:r>
            <a:r>
              <a:rPr lang="vi-VN" altLang="vi-VN" sz="2800" dirty="0">
                <a:latin typeface="Times New Roman" pitchFamily="18" charset="0"/>
                <a:cs typeface="Times New Roman" pitchFamily="18" charset="0"/>
              </a:rPr>
              <a:t> + 51</a:t>
            </a:r>
            <a:r>
              <a:rPr lang="en-US" altLang="vi-VN" sz="2800" dirty="0">
                <a:latin typeface="Times New Roman" pitchFamily="18" charset="0"/>
                <a:cs typeface="Times New Roman" pitchFamily="18" charset="0"/>
              </a:rPr>
              <a:t>.</a:t>
            </a:r>
          </a:p>
        </p:txBody>
      </p:sp>
      <p:sp>
        <p:nvSpPr>
          <p:cNvPr id="51205" name="Text Box 5"/>
          <p:cNvSpPr txBox="1">
            <a:spLocks noChangeArrowheads="1"/>
          </p:cNvSpPr>
          <p:nvPr/>
        </p:nvSpPr>
        <p:spPr bwMode="auto">
          <a:xfrm>
            <a:off x="4857750" y="2117725"/>
            <a:ext cx="3600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vi-VN"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Tiết</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sau</a:t>
            </a:r>
            <a:r>
              <a:rPr lang="en-US" altLang="vi-VN" sz="2800" dirty="0">
                <a:latin typeface="Times New Roman" pitchFamily="18" charset="0"/>
                <a:cs typeface="Times New Roman" pitchFamily="18" charset="0"/>
              </a:rPr>
              <a:t>: </a:t>
            </a:r>
            <a:r>
              <a:rPr lang="vi-VN" altLang="vi-VN" sz="2800" dirty="0">
                <a:latin typeface="Times New Roman" pitchFamily="18" charset="0"/>
                <a:cs typeface="Times New Roman" pitchFamily="18" charset="0"/>
              </a:rPr>
              <a:t>Luyện tập</a:t>
            </a:r>
            <a:endParaRPr lang="en-US" alt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6040003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71450" y="914400"/>
            <a:ext cx="8972550" cy="2585323"/>
          </a:xfrm>
          <a:prstGeom prst="rect">
            <a:avLst/>
          </a:prstGeom>
          <a:noFill/>
          <a:ln>
            <a:noFill/>
          </a:ln>
          <a:effectLst/>
        </p:spPr>
        <p:txBody>
          <a:bodyPr>
            <a:spAutoFit/>
          </a:bodyPr>
          <a:lstStyle/>
          <a:p>
            <a:pPr algn="ctr" eaLnBrk="1" hangingPunct="1">
              <a:spcBef>
                <a:spcPct val="50000"/>
              </a:spcBef>
              <a:defRPr/>
            </a:pPr>
            <a:r>
              <a:rPr lang="en-US" sz="3600" dirty="0">
                <a:ln w="0"/>
                <a:solidFill>
                  <a:srgbClr val="0000FF"/>
                </a:solidFill>
                <a:effectLst>
                  <a:outerShdw blurRad="38100" dist="19050" dir="2700000" algn="tl" rotWithShape="0">
                    <a:schemeClr val="dk1">
                      <a:alpha val="40000"/>
                    </a:schemeClr>
                  </a:outerShdw>
                </a:effectLst>
                <a:latin typeface="Times New Roman" pitchFamily="18" charset="0"/>
                <a:cs typeface="Times New Roman" pitchFamily="18" charset="0"/>
              </a:rPr>
              <a:t>Hướng dẫn bài 10/sgk/48</a:t>
            </a:r>
          </a:p>
          <a:p>
            <a:pPr eaLnBrk="1" hangingPunct="1">
              <a:spcBef>
                <a:spcPct val="50000"/>
              </a:spcBef>
              <a:defRPr/>
            </a:pPr>
            <a:r>
              <a:rPr lang="en-US" sz="2800" dirty="0" err="1">
                <a:ln w="0"/>
                <a:effectLst>
                  <a:outerShdw blurRad="38100" dist="19050" dir="2700000" algn="tl" rotWithShape="0">
                    <a:schemeClr val="dk1">
                      <a:alpha val="40000"/>
                    </a:schemeClr>
                  </a:outerShdw>
                </a:effectLst>
                <a:latin typeface="Times New Roman" pitchFamily="18" charset="0"/>
                <a:cs typeface="Times New Roman" pitchFamily="18" charset="0"/>
              </a:rPr>
              <a:t>Kích</a:t>
            </a:r>
            <a:r>
              <a:rPr lang="en-US" sz="2800"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800" dirty="0" err="1">
                <a:ln w="0"/>
                <a:effectLst>
                  <a:outerShdw blurRad="38100" dist="19050" dir="2700000" algn="tl" rotWithShape="0">
                    <a:schemeClr val="dk1">
                      <a:alpha val="40000"/>
                    </a:schemeClr>
                  </a:outerShdw>
                </a:effectLst>
                <a:latin typeface="Times New Roman" pitchFamily="18" charset="0"/>
                <a:cs typeface="Times New Roman" pitchFamily="18" charset="0"/>
              </a:rPr>
              <a:t>thước</a:t>
            </a:r>
            <a:r>
              <a:rPr lang="en-US" sz="2800" dirty="0">
                <a:ln w="0"/>
                <a:effectLst>
                  <a:outerShdw blurRad="38100" dist="19050" dir="2700000" algn="tl" rotWithShape="0">
                    <a:schemeClr val="dk1">
                      <a:alpha val="40000"/>
                    </a:schemeClr>
                  </a:outerShdw>
                </a:effectLst>
                <a:latin typeface="Times New Roman" pitchFamily="18" charset="0"/>
                <a:cs typeface="Times New Roman" pitchFamily="18" charset="0"/>
              </a:rPr>
              <a:t> hai cạnh hình chữ nhật sau khi bớt đi x(cm) </a:t>
            </a:r>
            <a:r>
              <a:rPr lang="en-US" sz="2800" dirty="0" err="1">
                <a:ln w="0"/>
                <a:effectLst>
                  <a:outerShdw blurRad="38100" dist="19050" dir="2700000" algn="tl" rotWithShape="0">
                    <a:schemeClr val="dk1">
                      <a:alpha val="40000"/>
                    </a:schemeClr>
                  </a:outerShdw>
                </a:effectLst>
                <a:latin typeface="Times New Roman" pitchFamily="18" charset="0"/>
                <a:cs typeface="Times New Roman" pitchFamily="18" charset="0"/>
              </a:rPr>
              <a:t>là</a:t>
            </a:r>
            <a:r>
              <a:rPr lang="en-US" sz="2800" dirty="0">
                <a:ln w="0"/>
                <a:effectLst>
                  <a:outerShdw blurRad="38100" dist="19050" dir="2700000" algn="tl" rotWithShape="0">
                    <a:schemeClr val="dk1">
                      <a:alpha val="40000"/>
                    </a:schemeClr>
                  </a:outerShdw>
                </a:effectLst>
                <a:latin typeface="Times New Roman" pitchFamily="18" charset="0"/>
                <a:cs typeface="Times New Roman" pitchFamily="18" charset="0"/>
              </a:rPr>
              <a:t>: </a:t>
            </a:r>
          </a:p>
          <a:p>
            <a:pPr eaLnBrk="1" hangingPunct="1">
              <a:spcBef>
                <a:spcPct val="50000"/>
              </a:spcBef>
              <a:defRPr/>
            </a:pPr>
            <a:r>
              <a:rPr lang="en-US" sz="2800" dirty="0">
                <a:ln w="0"/>
                <a:effectLst>
                  <a:outerShdw blurRad="38100" dist="19050" dir="2700000" algn="tl" rotWithShape="0">
                    <a:schemeClr val="dk1">
                      <a:alpha val="40000"/>
                    </a:schemeClr>
                  </a:outerShdw>
                </a:effectLst>
                <a:latin typeface="Times New Roman" pitchFamily="18" charset="0"/>
                <a:cs typeface="Times New Roman" pitchFamily="18" charset="0"/>
              </a:rPr>
              <a:t>20 - x (cm) </a:t>
            </a:r>
            <a:r>
              <a:rPr lang="en-US" sz="2800" dirty="0" err="1">
                <a:ln w="0"/>
                <a:effectLst>
                  <a:outerShdw blurRad="38100" dist="19050" dir="2700000" algn="tl" rotWithShape="0">
                    <a:schemeClr val="dk1">
                      <a:alpha val="40000"/>
                    </a:schemeClr>
                  </a:outerShdw>
                </a:effectLst>
                <a:latin typeface="Times New Roman" pitchFamily="18" charset="0"/>
                <a:cs typeface="Times New Roman" pitchFamily="18" charset="0"/>
              </a:rPr>
              <a:t>và</a:t>
            </a:r>
            <a:r>
              <a:rPr lang="en-US" sz="2800" dirty="0">
                <a:ln w="0"/>
                <a:effectLst>
                  <a:outerShdw blurRad="38100" dist="19050" dir="2700000" algn="tl" rotWithShape="0">
                    <a:schemeClr val="dk1">
                      <a:alpha val="40000"/>
                    </a:schemeClr>
                  </a:outerShdw>
                </a:effectLst>
                <a:latin typeface="Times New Roman" pitchFamily="18" charset="0"/>
                <a:cs typeface="Times New Roman" pitchFamily="18" charset="0"/>
              </a:rPr>
              <a:t> 30 – x (cm)</a:t>
            </a:r>
          </a:p>
          <a:p>
            <a:pPr eaLnBrk="1" hangingPunct="1">
              <a:spcBef>
                <a:spcPct val="50000"/>
              </a:spcBef>
              <a:defRPr/>
            </a:pPr>
            <a:r>
              <a:rPr lang="en-US" sz="2800" dirty="0">
                <a:ln w="0"/>
                <a:effectLst>
                  <a:outerShdw blurRad="38100" dist="19050" dir="2700000" algn="tl" rotWithShape="0">
                    <a:schemeClr val="dk1">
                      <a:alpha val="40000"/>
                    </a:schemeClr>
                  </a:outerShdw>
                </a:effectLst>
                <a:latin typeface="Times New Roman" pitchFamily="18" charset="0"/>
                <a:cs typeface="Times New Roman" pitchFamily="18" charset="0"/>
              </a:rPr>
              <a:t>Chu vi hình chữ nhật mới: y = (20-x+30-x).2= - 2x+100</a:t>
            </a:r>
          </a:p>
        </p:txBody>
      </p:sp>
    </p:spTree>
    <p:extLst>
      <p:ext uri="{BB962C8B-B14F-4D97-AF65-F5344CB8AC3E}">
        <p14:creationId xmlns:p14="http://schemas.microsoft.com/office/powerpoint/2010/main" val="194273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rot="5437070">
            <a:off x="-114299" y="400050"/>
            <a:ext cx="1828800" cy="1374775"/>
            <a:chOff x="2332" y="1554"/>
            <a:chExt cx="1105" cy="1218"/>
          </a:xfrm>
        </p:grpSpPr>
        <p:sp>
          <p:nvSpPr>
            <p:cNvPr id="47539" name="Freeform 3"/>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40" name="Freeform 4"/>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41" name="Freeform 5"/>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42" name="Freeform 6"/>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43" name="Freeform 7"/>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44" name="Freeform 8"/>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45" name="Freeform 9"/>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46" name="Freeform 10"/>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47" name="Freeform 11"/>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48" name="Freeform 12"/>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49" name="Freeform 13"/>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50" name="Freeform 14"/>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51" name="Freeform 15"/>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52" name="Freeform 16"/>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53" name="Freeform 17"/>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54" name="Freeform 18"/>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55" name="Freeform 19"/>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56" name="Freeform 20"/>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57" name="Freeform 21"/>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58" name="Freeform 22"/>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59" name="Freeform 23"/>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60" name="Freeform 24"/>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61" name="Freeform 25"/>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62" name="Freeform 26"/>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63" name="Freeform 27"/>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64" name="Freeform 28"/>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65" name="Freeform 29"/>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66" name="Freeform 30"/>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67" name="Freeform 31"/>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68" name="Freeform 32"/>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69" name="Freeform 33"/>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0" name="Freeform 34"/>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1" name="Freeform 35"/>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2" name="Freeform 36"/>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3" name="Freeform 37"/>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4" name="Freeform 38"/>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5" name="Freeform 39"/>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6" name="Freeform 40"/>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7" name="Freeform 41"/>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8" name="Freeform 42"/>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9" name="Freeform 43"/>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80" name="Freeform 44"/>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81" name="Freeform 45"/>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82" name="Freeform 46"/>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83" name="Freeform 47"/>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84" name="Freeform 48"/>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85" name="Freeform 49"/>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86" name="Freeform 50"/>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87" name="Freeform 51"/>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88" name="Freeform 52"/>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89" name="Freeform 53"/>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90" name="Freeform 54"/>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91" name="Freeform 55"/>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92" name="Freeform 56"/>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93" name="Freeform 57"/>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94" name="Freeform 58"/>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95" name="Freeform 59"/>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96" name="Freeform 60"/>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97" name="Freeform 61"/>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98" name="Freeform 62"/>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99" name="Freeform 63"/>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00" name="Freeform 64"/>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01" name="Freeform 65"/>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02" name="Freeform 66"/>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03" name="Freeform 67"/>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04" name="Freeform 68"/>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05" name="Freeform 69"/>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06" name="Freeform 70"/>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07" name="Freeform 71"/>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08" name="Freeform 72"/>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09" name="Freeform 73"/>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10" name="Freeform 74"/>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11" name="Freeform 75"/>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12" name="Freeform 76"/>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13" name="Freeform 77"/>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14" name="Freeform 78"/>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15" name="Freeform 79"/>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16" name="Freeform 80"/>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17" name="Freeform 81"/>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18" name="Freeform 82"/>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19" name="Freeform 83"/>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20" name="Freeform 84"/>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21" name="Freeform 85"/>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22" name="Freeform 86"/>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23" name="Freeform 87"/>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24" name="Freeform 88"/>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25" name="Freeform 89"/>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26" name="Freeform 90"/>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27" name="Freeform 91"/>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28" name="Freeform 92"/>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29" name="Freeform 93"/>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30" name="Freeform 94"/>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31" name="Freeform 95"/>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32" name="Freeform 96"/>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33" name="Freeform 97"/>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34" name="Freeform 98"/>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35" name="Freeform 99"/>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36" name="Freeform 100"/>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37" name="Freeform 101"/>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38" name="Freeform 102"/>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39" name="Freeform 103"/>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40" name="Freeform 104"/>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41" name="Freeform 105"/>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42" name="Freeform 106"/>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43" name="Freeform 107"/>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44" name="Freeform 108"/>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45" name="Freeform 109"/>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46" name="Freeform 110"/>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47" name="Freeform 111"/>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48" name="Freeform 112"/>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49" name="Freeform 113"/>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50" name="Freeform 114"/>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51" name="Freeform 115"/>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52" name="Freeform 116"/>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53" name="Freeform 117"/>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54" name="Freeform 118"/>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55" name="Freeform 119"/>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56" name="Freeform 120"/>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57" name="Freeform 121"/>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58" name="Freeform 122"/>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59" name="Freeform 123"/>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60" name="Freeform 124"/>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61" name="Freeform 125"/>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62" name="Freeform 126"/>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63" name="Freeform 127"/>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64" name="Freeform 128"/>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65" name="Freeform 129"/>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66" name="Freeform 130"/>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67" name="Freeform 131"/>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68" name="Freeform 132"/>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69" name="Freeform 133"/>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70" name="Freeform 134"/>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71" name="Freeform 135"/>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72" name="Freeform 136"/>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73" name="Freeform 137"/>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74" name="Freeform 138"/>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75" name="Freeform 139"/>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76" name="Freeform 140"/>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77" name="Freeform 141"/>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107" name="Group 142"/>
          <p:cNvGrpSpPr>
            <a:grpSpLocks/>
          </p:cNvGrpSpPr>
          <p:nvPr/>
        </p:nvGrpSpPr>
        <p:grpSpPr bwMode="auto">
          <a:xfrm>
            <a:off x="173038" y="4816475"/>
            <a:ext cx="1371600" cy="1831975"/>
            <a:chOff x="2332" y="1554"/>
            <a:chExt cx="1105" cy="1218"/>
          </a:xfrm>
        </p:grpSpPr>
        <p:sp>
          <p:nvSpPr>
            <p:cNvPr id="47400" name="Freeform 143"/>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01" name="Freeform 144"/>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02" name="Freeform 145"/>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03" name="Freeform 146"/>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04" name="Freeform 147"/>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05" name="Freeform 148"/>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06" name="Freeform 149"/>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07" name="Freeform 150"/>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08" name="Freeform 151"/>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09" name="Freeform 152"/>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0" name="Freeform 153"/>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1" name="Freeform 154"/>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2" name="Freeform 155"/>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3" name="Freeform 156"/>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4" name="Freeform 157"/>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5" name="Freeform 158"/>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6" name="Freeform 159"/>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7" name="Freeform 160"/>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8" name="Freeform 161"/>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9" name="Freeform 162"/>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20" name="Freeform 163"/>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21" name="Freeform 164"/>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22" name="Freeform 165"/>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23" name="Freeform 166"/>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24" name="Freeform 167"/>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25" name="Freeform 168"/>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26" name="Freeform 169"/>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27" name="Freeform 170"/>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28" name="Freeform 171"/>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29" name="Freeform 172"/>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30" name="Freeform 173"/>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31" name="Freeform 174"/>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32" name="Freeform 175"/>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33" name="Freeform 176"/>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34" name="Freeform 177"/>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35" name="Freeform 178"/>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36" name="Freeform 179"/>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37" name="Freeform 180"/>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38" name="Freeform 181"/>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39" name="Freeform 182"/>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40" name="Freeform 183"/>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41" name="Freeform 184"/>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42" name="Freeform 185"/>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43" name="Freeform 186"/>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44" name="Freeform 187"/>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45" name="Freeform 188"/>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46" name="Freeform 189"/>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47" name="Freeform 190"/>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48" name="Freeform 191"/>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49" name="Freeform 192"/>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0" name="Freeform 193"/>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1" name="Freeform 194"/>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2" name="Freeform 195"/>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3" name="Freeform 196"/>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4" name="Freeform 197"/>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5" name="Freeform 198"/>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6" name="Freeform 199"/>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7" name="Freeform 200"/>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8" name="Freeform 201"/>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9" name="Freeform 202"/>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60" name="Freeform 203"/>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61" name="Freeform 204"/>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62" name="Freeform 205"/>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63" name="Freeform 206"/>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64" name="Freeform 207"/>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65" name="Freeform 208"/>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66" name="Freeform 209"/>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67" name="Freeform 210"/>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68" name="Freeform 211"/>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69" name="Freeform 212"/>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70" name="Freeform 213"/>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71" name="Freeform 214"/>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72" name="Freeform 215"/>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73" name="Freeform 216"/>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74" name="Freeform 217"/>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75" name="Freeform 218"/>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76" name="Freeform 219"/>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77" name="Freeform 220"/>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78" name="Freeform 221"/>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79" name="Freeform 222"/>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80" name="Freeform 223"/>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81" name="Freeform 224"/>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82" name="Freeform 225"/>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83" name="Freeform 226"/>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84" name="Freeform 227"/>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85" name="Freeform 228"/>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86" name="Freeform 229"/>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87" name="Freeform 230"/>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88" name="Freeform 231"/>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89" name="Freeform 232"/>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0" name="Freeform 233"/>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1" name="Freeform 234"/>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2" name="Freeform 235"/>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3" name="Freeform 236"/>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4" name="Freeform 237"/>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5" name="Freeform 238"/>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6" name="Freeform 239"/>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7" name="Freeform 240"/>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8" name="Freeform 241"/>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9" name="Freeform 242"/>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00" name="Freeform 243"/>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01" name="Freeform 244"/>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02" name="Freeform 245"/>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03" name="Freeform 246"/>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04" name="Freeform 247"/>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05" name="Freeform 248"/>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06" name="Freeform 249"/>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07" name="Freeform 250"/>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08" name="Freeform 251"/>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09" name="Freeform 252"/>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0" name="Freeform 253"/>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1" name="Freeform 254"/>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2" name="Freeform 255"/>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3" name="Freeform 256"/>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4" name="Freeform 257"/>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5" name="Freeform 258"/>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6" name="Freeform 259"/>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7" name="Freeform 260"/>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8" name="Freeform 261"/>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9" name="Freeform 262"/>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0" name="Freeform 263"/>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1" name="Freeform 264"/>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2" name="Freeform 265"/>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3" name="Freeform 266"/>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4" name="Freeform 267"/>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5" name="Freeform 268"/>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6" name="Freeform 269"/>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7" name="Freeform 270"/>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8" name="Freeform 271"/>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9" name="Freeform 272"/>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30" name="Freeform 273"/>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31" name="Freeform 274"/>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32" name="Freeform 275"/>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33" name="Freeform 276"/>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34" name="Freeform 277"/>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35" name="Freeform 278"/>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36" name="Freeform 279"/>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37" name="Freeform 280"/>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38" name="Freeform 281"/>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108" name="Group 282"/>
          <p:cNvGrpSpPr>
            <a:grpSpLocks/>
          </p:cNvGrpSpPr>
          <p:nvPr/>
        </p:nvGrpSpPr>
        <p:grpSpPr bwMode="auto">
          <a:xfrm rot="10800000">
            <a:off x="7815263" y="68263"/>
            <a:ext cx="1371600" cy="1831975"/>
            <a:chOff x="2332" y="1554"/>
            <a:chExt cx="1105" cy="1218"/>
          </a:xfrm>
        </p:grpSpPr>
        <p:sp>
          <p:nvSpPr>
            <p:cNvPr id="47261" name="Freeform 283"/>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62" name="Freeform 284"/>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63" name="Freeform 285"/>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64" name="Freeform 286"/>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65" name="Freeform 287"/>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66" name="Freeform 288"/>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67" name="Freeform 289"/>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68" name="Freeform 290"/>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69" name="Freeform 291"/>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70" name="Freeform 292"/>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71" name="Freeform 293"/>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72" name="Freeform 294"/>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73" name="Freeform 295"/>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74" name="Freeform 296"/>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75" name="Freeform 297"/>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76" name="Freeform 298"/>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77" name="Freeform 299"/>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78" name="Freeform 300"/>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79" name="Freeform 301"/>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80" name="Freeform 302"/>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81" name="Freeform 303"/>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82" name="Freeform 304"/>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83" name="Freeform 305"/>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84" name="Freeform 306"/>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85" name="Freeform 307"/>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86" name="Freeform 308"/>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87" name="Freeform 309"/>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88" name="Freeform 310"/>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89" name="Freeform 311"/>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90" name="Freeform 312"/>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91" name="Freeform 313"/>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92" name="Freeform 314"/>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93" name="Freeform 315"/>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94" name="Freeform 316"/>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95" name="Freeform 317"/>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96" name="Freeform 318"/>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97" name="Freeform 319"/>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98" name="Freeform 320"/>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99" name="Freeform 321"/>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00" name="Freeform 322"/>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01" name="Freeform 323"/>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02" name="Freeform 324"/>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03" name="Freeform 325"/>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04" name="Freeform 326"/>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05" name="Freeform 327"/>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06" name="Freeform 328"/>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07" name="Freeform 329"/>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08" name="Freeform 330"/>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09" name="Freeform 331"/>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10" name="Freeform 332"/>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11" name="Freeform 333"/>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12" name="Freeform 334"/>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13" name="Freeform 335"/>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14" name="Freeform 336"/>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15" name="Freeform 337"/>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16" name="Freeform 338"/>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17" name="Freeform 339"/>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18" name="Freeform 340"/>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19" name="Freeform 341"/>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20" name="Freeform 342"/>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21" name="Freeform 343"/>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22" name="Freeform 344"/>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23" name="Freeform 345"/>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24" name="Freeform 346"/>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25" name="Freeform 347"/>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26" name="Freeform 348"/>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27" name="Freeform 349"/>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28" name="Freeform 350"/>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29" name="Freeform 351"/>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30" name="Freeform 352"/>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31" name="Freeform 353"/>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32" name="Freeform 354"/>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33" name="Freeform 355"/>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34" name="Freeform 356"/>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35" name="Freeform 357"/>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36" name="Freeform 358"/>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37" name="Freeform 359"/>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38" name="Freeform 360"/>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39" name="Freeform 361"/>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40" name="Freeform 362"/>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41" name="Freeform 363"/>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42" name="Freeform 364"/>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43" name="Freeform 365"/>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44" name="Freeform 366"/>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45" name="Freeform 367"/>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46" name="Freeform 368"/>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47" name="Freeform 369"/>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48" name="Freeform 370"/>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49" name="Freeform 371"/>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50" name="Freeform 372"/>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51" name="Freeform 373"/>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52" name="Freeform 374"/>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53" name="Freeform 375"/>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54" name="Freeform 376"/>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55" name="Freeform 377"/>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56" name="Freeform 378"/>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57" name="Freeform 379"/>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58" name="Freeform 380"/>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59" name="Freeform 381"/>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60" name="Freeform 382"/>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61" name="Freeform 383"/>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62" name="Freeform 384"/>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63" name="Freeform 385"/>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64" name="Freeform 386"/>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65" name="Freeform 387"/>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66" name="Freeform 388"/>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67" name="Freeform 389"/>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68" name="Freeform 390"/>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69" name="Freeform 391"/>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70" name="Freeform 392"/>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71" name="Freeform 393"/>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72" name="Freeform 394"/>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73" name="Freeform 395"/>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74" name="Freeform 396"/>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75" name="Freeform 397"/>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76" name="Freeform 398"/>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77" name="Freeform 399"/>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78" name="Freeform 400"/>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79" name="Freeform 401"/>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80" name="Freeform 402"/>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81" name="Freeform 403"/>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82" name="Freeform 404"/>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83" name="Freeform 405"/>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84" name="Freeform 406"/>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85" name="Freeform 407"/>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86" name="Freeform 408"/>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87" name="Freeform 409"/>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88" name="Freeform 410"/>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89" name="Freeform 411"/>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90" name="Freeform 412"/>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91" name="Freeform 413"/>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92" name="Freeform 414"/>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93" name="Freeform 415"/>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94" name="Freeform 416"/>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95" name="Freeform 417"/>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96" name="Freeform 418"/>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97" name="Freeform 419"/>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98" name="Freeform 420"/>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99" name="Freeform 421"/>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109" name="Group 422"/>
          <p:cNvGrpSpPr>
            <a:grpSpLocks/>
          </p:cNvGrpSpPr>
          <p:nvPr/>
        </p:nvGrpSpPr>
        <p:grpSpPr bwMode="auto">
          <a:xfrm rot="-5348033">
            <a:off x="7438232" y="4985544"/>
            <a:ext cx="1828800" cy="1373187"/>
            <a:chOff x="2332" y="1554"/>
            <a:chExt cx="1105" cy="1218"/>
          </a:xfrm>
        </p:grpSpPr>
        <p:sp>
          <p:nvSpPr>
            <p:cNvPr id="47122" name="Freeform 423"/>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3" name="Freeform 424"/>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4" name="Freeform 425"/>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5" name="Freeform 426"/>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6" name="Freeform 427"/>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7" name="Freeform 428"/>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8" name="Freeform 429"/>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9" name="Freeform 430"/>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0" name="Freeform 431"/>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1" name="Freeform 432"/>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2" name="Freeform 433"/>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3" name="Freeform 434"/>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4" name="Freeform 435"/>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5" name="Freeform 436"/>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6" name="Freeform 437"/>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7" name="Freeform 438"/>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8" name="Freeform 439"/>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9" name="Freeform 440"/>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0" name="Freeform 441"/>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1" name="Freeform 442"/>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2" name="Freeform 443"/>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3" name="Freeform 444"/>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4" name="Freeform 445"/>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5" name="Freeform 446"/>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6" name="Freeform 447"/>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7" name="Freeform 448"/>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8" name="Freeform 449"/>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9" name="Freeform 450"/>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50" name="Freeform 451"/>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51" name="Freeform 452"/>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52" name="Freeform 453"/>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53" name="Freeform 454"/>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54" name="Freeform 455"/>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55" name="Freeform 456"/>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56" name="Freeform 457"/>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57" name="Freeform 458"/>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58" name="Freeform 459"/>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59" name="Freeform 460"/>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0" name="Freeform 461"/>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1" name="Freeform 462"/>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2" name="Freeform 463"/>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3" name="Freeform 464"/>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4" name="Freeform 465"/>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5" name="Freeform 466"/>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6" name="Freeform 467"/>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7" name="Freeform 468"/>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8" name="Freeform 469"/>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69" name="Freeform 470"/>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0" name="Freeform 471"/>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1" name="Freeform 472"/>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2" name="Freeform 473"/>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3" name="Freeform 474"/>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4" name="Freeform 475"/>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5" name="Freeform 476"/>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6" name="Freeform 477"/>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7" name="Freeform 478"/>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8" name="Freeform 479"/>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79" name="Freeform 480"/>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0" name="Freeform 481"/>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1" name="Freeform 482"/>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2" name="Freeform 483"/>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3" name="Freeform 484"/>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4" name="Freeform 485"/>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5" name="Freeform 486"/>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6" name="Freeform 487"/>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7" name="Freeform 488"/>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8" name="Freeform 489"/>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9" name="Freeform 490"/>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0" name="Freeform 491"/>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1" name="Freeform 492"/>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2" name="Freeform 493"/>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3" name="Freeform 494"/>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4" name="Freeform 495"/>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5" name="Freeform 496"/>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6" name="Freeform 497"/>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7" name="Freeform 498"/>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8" name="Freeform 499"/>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9" name="Freeform 500"/>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0" name="Freeform 501"/>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1" name="Freeform 502"/>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2" name="Freeform 503"/>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3" name="Freeform 504"/>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4" name="Freeform 505"/>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5" name="Freeform 506"/>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6" name="Freeform 507"/>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7" name="Freeform 508"/>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8" name="Freeform 509"/>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9" name="Freeform 510"/>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0" name="Freeform 511"/>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1" name="Freeform 512"/>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2" name="Freeform 513"/>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3" name="Freeform 514"/>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4" name="Freeform 515"/>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5" name="Freeform 516"/>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6" name="Freeform 517"/>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7" name="Freeform 518"/>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8" name="Freeform 519"/>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9" name="Freeform 520"/>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0" name="Freeform 521"/>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1" name="Freeform 522"/>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2" name="Freeform 523"/>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3" name="Freeform 524"/>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4" name="Freeform 525"/>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5" name="Freeform 526"/>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6" name="Freeform 527"/>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7" name="Freeform 528"/>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8" name="Freeform 529"/>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9" name="Freeform 530"/>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0" name="Freeform 531"/>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1" name="Freeform 532"/>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2" name="Freeform 533"/>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3" name="Freeform 534"/>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4" name="Freeform 535"/>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5" name="Freeform 536"/>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6" name="Freeform 537"/>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7" name="Freeform 538"/>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8" name="Freeform 539"/>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9" name="Freeform 540"/>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0" name="Freeform 541"/>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1" name="Freeform 542"/>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2" name="Freeform 543"/>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3" name="Freeform 544"/>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4" name="Freeform 545"/>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5" name="Freeform 546"/>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6" name="Freeform 547"/>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7" name="Freeform 548"/>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8" name="Freeform 549"/>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9" name="Freeform 550"/>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50" name="Freeform 551"/>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51" name="Freeform 552"/>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52" name="Freeform 553"/>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53" name="Freeform 554"/>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54" name="Freeform 555"/>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55" name="Freeform 556"/>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56" name="Freeform 557"/>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57" name="Freeform 558"/>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58" name="Freeform 559"/>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59" name="Freeform 560"/>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60" name="Freeform 561"/>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33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47110" name="Picture 562" descr="j0424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3138" y="1830388"/>
            <a:ext cx="6858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563" descr="j04123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138" y="1814513"/>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564" descr="j04390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650" y="5638800"/>
            <a:ext cx="33147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565" descr="dozen_red_roses_expan_a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08288" y="2540000"/>
            <a:ext cx="1665287" cy="1849438"/>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47114" name="Picture 566" descr="n_md_cl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32438" y="450850"/>
            <a:ext cx="100488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567" descr="d_md_cl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492125"/>
            <a:ext cx="110331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568" descr="h_md_cl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646363" y="381000"/>
            <a:ext cx="849312"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569" descr="e_md_cl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381000"/>
            <a:ext cx="104457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570" descr="e_md_cl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72013" y="407988"/>
            <a:ext cx="10445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571" descr="t_md_cl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44688" y="381000"/>
            <a:ext cx="7985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WordArt 572"/>
          <p:cNvSpPr>
            <a:spLocks noChangeArrowheads="1" noChangeShapeType="1" noTextEdit="1"/>
          </p:cNvSpPr>
          <p:nvPr/>
        </p:nvSpPr>
        <p:spPr bwMode="auto">
          <a:xfrm>
            <a:off x="1543050" y="4419600"/>
            <a:ext cx="6103938" cy="923925"/>
          </a:xfrm>
          <a:prstGeom prst="rect">
            <a:avLst/>
          </a:prstGeom>
        </p:spPr>
        <p:txBody>
          <a:bodyPr wrap="none" fromWordArt="1">
            <a:prstTxWarp prst="textPlain">
              <a:avLst>
                <a:gd name="adj" fmla="val 50000"/>
              </a:avLst>
            </a:prstTxWarp>
          </a:bodyPr>
          <a:lstStyle/>
          <a:p>
            <a:r>
              <a:rPr lang="en-US" kern="10">
                <a:ln w="12700">
                  <a:solidFill>
                    <a:srgbClr val="FF00FF"/>
                  </a:solidFill>
                  <a:round/>
                  <a:headEnd/>
                  <a:tailEnd/>
                </a:ln>
                <a:solidFill>
                  <a:srgbClr val="FFFF00"/>
                </a:solidFill>
                <a:effectLst>
                  <a:outerShdw dist="45791" dir="2021404" algn="ctr" rotWithShape="0">
                    <a:srgbClr val="9999FF"/>
                  </a:outerShdw>
                </a:effectLst>
                <a:latin typeface="Times New Roman"/>
                <a:cs typeface="Times New Roman"/>
              </a:rPr>
              <a:t>TIẾT HỌC KẾT THÚC KÍNH CHÀO QUÝ THẦY CÔ</a:t>
            </a:r>
          </a:p>
        </p:txBody>
      </p:sp>
      <p:pic>
        <p:nvPicPr>
          <p:cNvPr id="36413" name="Picture 573" descr="book_open_close_hb"/>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470400" y="2571750"/>
            <a:ext cx="1443038"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08429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314450" y="228600"/>
            <a:ext cx="6686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vi-VN" sz="2800" b="1" dirty="0">
                <a:solidFill>
                  <a:srgbClr val="FF0000"/>
                </a:solidFill>
                <a:latin typeface="Times New Roman" pitchFamily="18" charset="0"/>
                <a:cs typeface="Times New Roman" pitchFamily="18" charset="0"/>
              </a:rPr>
              <a:t>KIỂM TRA BÀI CŨ</a:t>
            </a:r>
          </a:p>
          <a:p>
            <a:pPr eaLnBrk="1" hangingPunct="1"/>
            <a:endParaRPr lang="en-US" altLang="vi-VN" sz="2000" b="1" dirty="0">
              <a:solidFill>
                <a:schemeClr val="bg1"/>
              </a:solidFill>
              <a:latin typeface="Times New Roman" pitchFamily="18" charset="0"/>
              <a:cs typeface="Times New Roman" pitchFamily="18" charset="0"/>
            </a:endParaRPr>
          </a:p>
        </p:txBody>
      </p:sp>
      <p:sp>
        <p:nvSpPr>
          <p:cNvPr id="8195" name="Rectangle 3"/>
          <p:cNvSpPr>
            <a:spLocks noChangeArrowheads="1"/>
          </p:cNvSpPr>
          <p:nvPr/>
        </p:nvSpPr>
        <p:spPr bwMode="auto">
          <a:xfrm>
            <a:off x="160338" y="1244600"/>
            <a:ext cx="89725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Aft>
                <a:spcPts val="1800"/>
              </a:spcAft>
            </a:pPr>
            <a:r>
              <a:rPr lang="vi-VN" altLang="vi-VN" sz="2800" b="1" dirty="0">
                <a:latin typeface="Times New Roman" pitchFamily="18" charset="0"/>
                <a:cs typeface="Times New Roman" pitchFamily="18" charset="0"/>
              </a:rPr>
              <a:t>Tính giá trị y tương ứng của hàm số y = 3x + 1 và</a:t>
            </a:r>
          </a:p>
          <a:p>
            <a:pPr eaLnBrk="1" hangingPunct="1">
              <a:spcAft>
                <a:spcPts val="1800"/>
              </a:spcAft>
            </a:pPr>
            <a:r>
              <a:rPr lang="vi-VN" altLang="vi-VN" sz="2800" b="1" dirty="0">
                <a:latin typeface="Times New Roman" pitchFamily="18" charset="0"/>
                <a:cs typeface="Times New Roman" pitchFamily="18" charset="0"/>
              </a:rPr>
              <a:t> y = -3x + 1 theo giá trị đã cho của biến x rồi điền vào bảng sau:</a:t>
            </a:r>
            <a:endParaRPr lang="es-ES" altLang="vi-VN" sz="2800" b="1"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48680036"/>
              </p:ext>
            </p:extLst>
          </p:nvPr>
        </p:nvGraphicFramePr>
        <p:xfrm>
          <a:off x="914400" y="2971800"/>
          <a:ext cx="6943726" cy="1856022"/>
        </p:xfrm>
        <a:graphic>
          <a:graphicData uri="http://schemas.openxmlformats.org/drawingml/2006/table">
            <a:tbl>
              <a:tblPr firstRow="1" bandRow="1">
                <a:tableStyleId>{5C22544A-7EE6-4342-B048-85BDC9FD1C3A}</a:tableStyleId>
              </a:tblPr>
              <a:tblGrid>
                <a:gridCol w="2123516">
                  <a:extLst>
                    <a:ext uri="{9D8B030D-6E8A-4147-A177-3AD203B41FA5}">
                      <a16:colId xmlns:a16="http://schemas.microsoft.com/office/drawing/2014/main" val="20000"/>
                    </a:ext>
                  </a:extLst>
                </a:gridCol>
                <a:gridCol w="924484">
                  <a:extLst>
                    <a:ext uri="{9D8B030D-6E8A-4147-A177-3AD203B41FA5}">
                      <a16:colId xmlns:a16="http://schemas.microsoft.com/office/drawing/2014/main" val="20001"/>
                    </a:ext>
                  </a:extLst>
                </a:gridCol>
                <a:gridCol w="1072451">
                  <a:extLst>
                    <a:ext uri="{9D8B030D-6E8A-4147-A177-3AD203B41FA5}">
                      <a16:colId xmlns:a16="http://schemas.microsoft.com/office/drawing/2014/main" val="20002"/>
                    </a:ext>
                  </a:extLst>
                </a:gridCol>
                <a:gridCol w="915657">
                  <a:extLst>
                    <a:ext uri="{9D8B030D-6E8A-4147-A177-3AD203B41FA5}">
                      <a16:colId xmlns:a16="http://schemas.microsoft.com/office/drawing/2014/main" val="20003"/>
                    </a:ext>
                  </a:extLst>
                </a:gridCol>
                <a:gridCol w="991961">
                  <a:extLst>
                    <a:ext uri="{9D8B030D-6E8A-4147-A177-3AD203B41FA5}">
                      <a16:colId xmlns:a16="http://schemas.microsoft.com/office/drawing/2014/main" val="20004"/>
                    </a:ext>
                  </a:extLst>
                </a:gridCol>
                <a:gridCol w="915657">
                  <a:extLst>
                    <a:ext uri="{9D8B030D-6E8A-4147-A177-3AD203B41FA5}">
                      <a16:colId xmlns:a16="http://schemas.microsoft.com/office/drawing/2014/main" val="20005"/>
                    </a:ext>
                  </a:extLst>
                </a:gridCol>
              </a:tblGrid>
              <a:tr h="414737">
                <a:tc>
                  <a:txBody>
                    <a:bodyPr/>
                    <a:lstStyle/>
                    <a:p>
                      <a:pPr algn="ctr"/>
                      <a:r>
                        <a:rPr lang="vi-VN" sz="2800" dirty="0">
                          <a:solidFill>
                            <a:srgbClr val="FF0000"/>
                          </a:solidFill>
                          <a:latin typeface="Times New Roman" pitchFamily="18" charset="0"/>
                          <a:cs typeface="Times New Roman" pitchFamily="18" charset="0"/>
                        </a:rPr>
                        <a:t>x</a:t>
                      </a:r>
                      <a:endParaRPr lang="en-US" sz="2800" b="1" dirty="0">
                        <a:solidFill>
                          <a:srgbClr val="FF0000"/>
                        </a:solidFill>
                        <a:latin typeface="Times New Roman" pitchFamily="18" charset="0"/>
                        <a:cs typeface="Times New Roman" pitchFamily="18" charset="0"/>
                      </a:endParaRPr>
                    </a:p>
                  </a:txBody>
                  <a:tcPr>
                    <a:solidFill>
                      <a:srgbClr val="00B0F0"/>
                    </a:solidFill>
                  </a:tcPr>
                </a:tc>
                <a:tc>
                  <a:txBody>
                    <a:bodyPr/>
                    <a:lstStyle/>
                    <a:p>
                      <a:pPr algn="ctr"/>
                      <a:r>
                        <a:rPr lang="vi-VN" sz="2800" dirty="0">
                          <a:solidFill>
                            <a:srgbClr val="FF0000"/>
                          </a:solidFill>
                          <a:latin typeface="Times New Roman" pitchFamily="18" charset="0"/>
                          <a:cs typeface="Times New Roman" pitchFamily="18" charset="0"/>
                        </a:rPr>
                        <a:t>-2</a:t>
                      </a:r>
                      <a:endParaRPr lang="en-US" sz="2800" b="1" dirty="0">
                        <a:solidFill>
                          <a:srgbClr val="FF0000"/>
                        </a:solidFill>
                        <a:latin typeface="Times New Roman" pitchFamily="18" charset="0"/>
                        <a:cs typeface="Times New Roman" pitchFamily="18" charset="0"/>
                      </a:endParaRPr>
                    </a:p>
                  </a:txBody>
                  <a:tcPr>
                    <a:solidFill>
                      <a:srgbClr val="00B0F0"/>
                    </a:solidFill>
                  </a:tcPr>
                </a:tc>
                <a:tc>
                  <a:txBody>
                    <a:bodyPr/>
                    <a:lstStyle/>
                    <a:p>
                      <a:pPr algn="ctr"/>
                      <a:r>
                        <a:rPr lang="vi-VN" sz="2800" dirty="0">
                          <a:solidFill>
                            <a:srgbClr val="FF0000"/>
                          </a:solidFill>
                          <a:latin typeface="Times New Roman" pitchFamily="18" charset="0"/>
                          <a:cs typeface="Times New Roman" pitchFamily="18" charset="0"/>
                        </a:rPr>
                        <a:t>-1</a:t>
                      </a:r>
                      <a:endParaRPr lang="en-US" sz="2800" b="1" dirty="0">
                        <a:solidFill>
                          <a:srgbClr val="FF0000"/>
                        </a:solidFill>
                        <a:latin typeface="Times New Roman" pitchFamily="18" charset="0"/>
                        <a:cs typeface="Times New Roman" pitchFamily="18" charset="0"/>
                      </a:endParaRPr>
                    </a:p>
                  </a:txBody>
                  <a:tcPr>
                    <a:solidFill>
                      <a:srgbClr val="00B0F0"/>
                    </a:solidFill>
                  </a:tcPr>
                </a:tc>
                <a:tc>
                  <a:txBody>
                    <a:bodyPr/>
                    <a:lstStyle/>
                    <a:p>
                      <a:pPr algn="ctr"/>
                      <a:r>
                        <a:rPr lang="vi-VN" sz="2800" dirty="0">
                          <a:solidFill>
                            <a:srgbClr val="FF0000"/>
                          </a:solidFill>
                          <a:latin typeface="Times New Roman" pitchFamily="18" charset="0"/>
                          <a:cs typeface="Times New Roman" pitchFamily="18" charset="0"/>
                        </a:rPr>
                        <a:t>0</a:t>
                      </a:r>
                      <a:endParaRPr lang="en-US" sz="2800" b="1" dirty="0">
                        <a:solidFill>
                          <a:srgbClr val="FF0000"/>
                        </a:solidFill>
                        <a:latin typeface="Times New Roman" pitchFamily="18" charset="0"/>
                        <a:cs typeface="Times New Roman" pitchFamily="18" charset="0"/>
                      </a:endParaRPr>
                    </a:p>
                  </a:txBody>
                  <a:tcPr>
                    <a:solidFill>
                      <a:srgbClr val="00B0F0"/>
                    </a:solidFill>
                  </a:tcPr>
                </a:tc>
                <a:tc>
                  <a:txBody>
                    <a:bodyPr/>
                    <a:lstStyle/>
                    <a:p>
                      <a:pPr algn="ctr"/>
                      <a:r>
                        <a:rPr lang="vi-VN" sz="2800" dirty="0">
                          <a:solidFill>
                            <a:srgbClr val="FF0000"/>
                          </a:solidFill>
                          <a:latin typeface="Times New Roman" pitchFamily="18" charset="0"/>
                          <a:cs typeface="Times New Roman" pitchFamily="18" charset="0"/>
                        </a:rPr>
                        <a:t>1</a:t>
                      </a:r>
                      <a:endParaRPr lang="en-US" sz="2800" b="1" dirty="0">
                        <a:solidFill>
                          <a:srgbClr val="FF0000"/>
                        </a:solidFill>
                        <a:latin typeface="Times New Roman" pitchFamily="18" charset="0"/>
                        <a:cs typeface="Times New Roman" pitchFamily="18" charset="0"/>
                      </a:endParaRPr>
                    </a:p>
                  </a:txBody>
                  <a:tcPr>
                    <a:solidFill>
                      <a:srgbClr val="00B0F0"/>
                    </a:solidFill>
                  </a:tcPr>
                </a:tc>
                <a:tc>
                  <a:txBody>
                    <a:bodyPr/>
                    <a:lstStyle/>
                    <a:p>
                      <a:pPr algn="ctr"/>
                      <a:r>
                        <a:rPr lang="vi-VN" sz="2800" dirty="0">
                          <a:solidFill>
                            <a:srgbClr val="FF0000"/>
                          </a:solidFill>
                          <a:latin typeface="Times New Roman" pitchFamily="18" charset="0"/>
                          <a:cs typeface="Times New Roman" pitchFamily="18" charset="0"/>
                        </a:rPr>
                        <a:t>2</a:t>
                      </a:r>
                      <a:endParaRPr lang="en-US" sz="2800" b="1" dirty="0">
                        <a:solidFill>
                          <a:srgbClr val="FF0000"/>
                        </a:solidFill>
                        <a:latin typeface="Times New Roman" pitchFamily="18" charset="0"/>
                        <a:cs typeface="Times New Roman" pitchFamily="18" charset="0"/>
                      </a:endParaRPr>
                    </a:p>
                  </a:txBody>
                  <a:tcPr>
                    <a:solidFill>
                      <a:srgbClr val="00B0F0"/>
                    </a:solidFill>
                  </a:tcPr>
                </a:tc>
                <a:extLst>
                  <a:ext uri="{0D108BD9-81ED-4DB2-BD59-A6C34878D82A}">
                    <a16:rowId xmlns:a16="http://schemas.microsoft.com/office/drawing/2014/main" val="10000"/>
                  </a:ext>
                </a:extLst>
              </a:tr>
              <a:tr h="6689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altLang="vi-VN" sz="2800" b="1" dirty="0">
                          <a:solidFill>
                            <a:srgbClr val="FF0000"/>
                          </a:solidFill>
                          <a:latin typeface="Times New Roman" pitchFamily="18" charset="0"/>
                          <a:cs typeface="Times New Roman" pitchFamily="18" charset="0"/>
                        </a:rPr>
                        <a:t>y =  3x </a:t>
                      </a:r>
                      <a:r>
                        <a:rPr lang="vi-VN" altLang="vi-VN" sz="2800" b="1" dirty="0">
                          <a:solidFill>
                            <a:srgbClr val="FF0000"/>
                          </a:solidFill>
                          <a:latin typeface="Times New Roman" pitchFamily="18" charset="0"/>
                          <a:cs typeface="Times New Roman" pitchFamily="18" charset="0"/>
                        </a:rPr>
                        <a:t>+ 1</a:t>
                      </a:r>
                      <a:endParaRPr lang="en-US" sz="2800" b="1" dirty="0">
                        <a:solidFill>
                          <a:srgbClr val="FF0000"/>
                        </a:solidFill>
                        <a:latin typeface="Times New Roman" pitchFamily="18" charset="0"/>
                        <a:cs typeface="Times New Roman" pitchFamily="18" charset="0"/>
                      </a:endParaRPr>
                    </a:p>
                  </a:txBody>
                  <a:tcPr anchor="ctr">
                    <a:solidFill>
                      <a:srgbClr val="FFFF00"/>
                    </a:solidFill>
                  </a:tcPr>
                </a:tc>
                <a:tc>
                  <a:txBody>
                    <a:bodyPr/>
                    <a:lstStyle/>
                    <a:p>
                      <a:endParaRPr lang="en-US" dirty="0">
                        <a:latin typeface="Times New Roman" pitchFamily="18" charset="0"/>
                        <a:cs typeface="Times New Roman" pitchFamily="18" charset="0"/>
                      </a:endParaRPr>
                    </a:p>
                  </a:txBody>
                  <a:tcPr>
                    <a:solidFill>
                      <a:srgbClr val="FFFF00"/>
                    </a:solidFill>
                  </a:tcPr>
                </a:tc>
                <a:tc>
                  <a:txBody>
                    <a:bodyPr/>
                    <a:lstStyle/>
                    <a:p>
                      <a:endParaRPr lang="en-US" dirty="0">
                        <a:latin typeface="Times New Roman" pitchFamily="18" charset="0"/>
                        <a:cs typeface="Times New Roman" pitchFamily="18" charset="0"/>
                      </a:endParaRPr>
                    </a:p>
                  </a:txBody>
                  <a:tcPr>
                    <a:solidFill>
                      <a:srgbClr val="FFFF00"/>
                    </a:solidFill>
                  </a:tcPr>
                </a:tc>
                <a:tc>
                  <a:txBody>
                    <a:bodyPr/>
                    <a:lstStyle/>
                    <a:p>
                      <a:endParaRPr lang="en-US" dirty="0">
                        <a:latin typeface="Times New Roman" pitchFamily="18" charset="0"/>
                        <a:cs typeface="Times New Roman" pitchFamily="18" charset="0"/>
                      </a:endParaRPr>
                    </a:p>
                  </a:txBody>
                  <a:tcPr>
                    <a:solidFill>
                      <a:srgbClr val="FFFF00"/>
                    </a:solidFill>
                  </a:tcPr>
                </a:tc>
                <a:tc>
                  <a:txBody>
                    <a:bodyPr/>
                    <a:lstStyle/>
                    <a:p>
                      <a:endParaRPr lang="en-US" dirty="0">
                        <a:latin typeface="Times New Roman" pitchFamily="18" charset="0"/>
                        <a:cs typeface="Times New Roman" pitchFamily="18" charset="0"/>
                      </a:endParaRPr>
                    </a:p>
                  </a:txBody>
                  <a:tcPr>
                    <a:solidFill>
                      <a:srgbClr val="FFFF00"/>
                    </a:solidFill>
                  </a:tcPr>
                </a:tc>
                <a:tc>
                  <a:txBody>
                    <a:bodyPr/>
                    <a:lstStyle/>
                    <a:p>
                      <a:endParaRPr lang="en-US" dirty="0">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1"/>
                  </a:ext>
                </a:extLst>
              </a:tr>
              <a:tr h="6689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altLang="vi-VN" sz="2800" b="1" dirty="0">
                          <a:solidFill>
                            <a:srgbClr val="FF0000"/>
                          </a:solidFill>
                          <a:latin typeface="Times New Roman" pitchFamily="18" charset="0"/>
                          <a:cs typeface="Times New Roman" pitchFamily="18" charset="0"/>
                        </a:rPr>
                        <a:t>y =  </a:t>
                      </a:r>
                      <a:r>
                        <a:rPr lang="vi-VN" altLang="vi-VN" sz="2800" b="1" dirty="0">
                          <a:solidFill>
                            <a:srgbClr val="FF0000"/>
                          </a:solidFill>
                          <a:latin typeface="Times New Roman" pitchFamily="18" charset="0"/>
                          <a:cs typeface="Times New Roman" pitchFamily="18" charset="0"/>
                        </a:rPr>
                        <a:t>- </a:t>
                      </a:r>
                      <a:r>
                        <a:rPr lang="es-ES" altLang="vi-VN" sz="2800" b="1" dirty="0">
                          <a:solidFill>
                            <a:srgbClr val="FF0000"/>
                          </a:solidFill>
                          <a:latin typeface="Times New Roman" pitchFamily="18" charset="0"/>
                          <a:cs typeface="Times New Roman" pitchFamily="18" charset="0"/>
                        </a:rPr>
                        <a:t>3x </a:t>
                      </a:r>
                      <a:r>
                        <a:rPr lang="vi-VN" altLang="vi-VN" sz="2800" b="1" dirty="0">
                          <a:solidFill>
                            <a:srgbClr val="FF0000"/>
                          </a:solidFill>
                          <a:latin typeface="Times New Roman" pitchFamily="18" charset="0"/>
                          <a:cs typeface="Times New Roman" pitchFamily="18" charset="0"/>
                        </a:rPr>
                        <a:t> + 1</a:t>
                      </a:r>
                      <a:endParaRPr lang="en-US" sz="2800" b="1" dirty="0">
                        <a:solidFill>
                          <a:srgbClr val="FF0000"/>
                        </a:solidFill>
                        <a:latin typeface="Times New Roman" pitchFamily="18" charset="0"/>
                        <a:cs typeface="Times New Roman" pitchFamily="18" charset="0"/>
                      </a:endParaRPr>
                    </a:p>
                  </a:txBody>
                  <a:tcPr anchor="ctr">
                    <a:solidFill>
                      <a:schemeClr val="accent3">
                        <a:lumMod val="20000"/>
                        <a:lumOff val="80000"/>
                      </a:schemeClr>
                    </a:solidFill>
                  </a:tcPr>
                </a:tc>
                <a:tc>
                  <a:txBody>
                    <a:bodyPr/>
                    <a:lstStyle/>
                    <a:p>
                      <a:endParaRPr lang="en-US" dirty="0">
                        <a:latin typeface="Times New Roman" pitchFamily="18" charset="0"/>
                        <a:cs typeface="Times New Roman" pitchFamily="18" charset="0"/>
                      </a:endParaRPr>
                    </a:p>
                  </a:txBody>
                  <a:tcPr>
                    <a:solidFill>
                      <a:schemeClr val="accent3">
                        <a:lumMod val="20000"/>
                        <a:lumOff val="80000"/>
                      </a:schemeClr>
                    </a:solidFill>
                  </a:tcPr>
                </a:tc>
                <a:tc>
                  <a:txBody>
                    <a:bodyPr/>
                    <a:lstStyle/>
                    <a:p>
                      <a:endParaRPr lang="en-US" dirty="0">
                        <a:latin typeface="Times New Roman" pitchFamily="18" charset="0"/>
                        <a:cs typeface="Times New Roman" pitchFamily="18" charset="0"/>
                      </a:endParaRPr>
                    </a:p>
                  </a:txBody>
                  <a:tcPr>
                    <a:solidFill>
                      <a:schemeClr val="accent3">
                        <a:lumMod val="20000"/>
                        <a:lumOff val="80000"/>
                      </a:schemeClr>
                    </a:solidFill>
                  </a:tcPr>
                </a:tc>
                <a:tc>
                  <a:txBody>
                    <a:bodyPr/>
                    <a:lstStyle/>
                    <a:p>
                      <a:endParaRPr lang="en-US" dirty="0">
                        <a:latin typeface="Times New Roman" pitchFamily="18" charset="0"/>
                        <a:cs typeface="Times New Roman" pitchFamily="18" charset="0"/>
                      </a:endParaRPr>
                    </a:p>
                  </a:txBody>
                  <a:tcPr>
                    <a:solidFill>
                      <a:schemeClr val="accent3">
                        <a:lumMod val="20000"/>
                        <a:lumOff val="80000"/>
                      </a:schemeClr>
                    </a:solidFill>
                  </a:tcPr>
                </a:tc>
                <a:tc>
                  <a:txBody>
                    <a:bodyPr/>
                    <a:lstStyle/>
                    <a:p>
                      <a:endParaRPr lang="en-US" dirty="0">
                        <a:latin typeface="Times New Roman" pitchFamily="18" charset="0"/>
                        <a:cs typeface="Times New Roman" pitchFamily="18" charset="0"/>
                      </a:endParaRPr>
                    </a:p>
                  </a:txBody>
                  <a:tcPr>
                    <a:solidFill>
                      <a:schemeClr val="accent3">
                        <a:lumMod val="20000"/>
                        <a:lumOff val="80000"/>
                      </a:schemeClr>
                    </a:solidFill>
                  </a:tcPr>
                </a:tc>
                <a:tc>
                  <a:txBody>
                    <a:bodyPr/>
                    <a:lstStyle/>
                    <a:p>
                      <a:endParaRPr lang="en-US" dirty="0">
                        <a:latin typeface="Times New Roman" pitchFamily="18" charset="0"/>
                        <a:cs typeface="Times New Roman" pitchFamily="18" charset="0"/>
                      </a:endParaRPr>
                    </a:p>
                  </a:txBody>
                  <a:tcP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309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ChangeArrowheads="1"/>
          </p:cNvSpPr>
          <p:nvPr/>
        </p:nvSpPr>
        <p:spPr bwMode="auto">
          <a:xfrm>
            <a:off x="71438" y="1905000"/>
            <a:ext cx="8922476" cy="2362744"/>
          </a:xfrm>
          <a:prstGeom prst="rect">
            <a:avLst/>
          </a:prstGeom>
          <a:solidFill>
            <a:schemeClr val="accent5">
              <a:lumMod val="20000"/>
              <a:lumOff val="80000"/>
            </a:schemeClr>
          </a:solidFill>
          <a:ln w="9525">
            <a:solidFill>
              <a:srgbClr val="000000"/>
            </a:solidFill>
            <a:miter lim="800000"/>
            <a:headEnd/>
            <a:tailEnd/>
          </a:ln>
        </p:spPr>
        <p:txBody>
          <a:bodyPr anchor="ctr"/>
          <a:lstStyle/>
          <a:p>
            <a:pPr eaLnBrk="1" hangingPunct="1">
              <a:defRPr/>
            </a:pPr>
            <a:r>
              <a:rPr lang="en-US" altLang="vi-VN" sz="2000" b="1" dirty="0">
                <a:solidFill>
                  <a:srgbClr val="FF3300"/>
                </a:solidFill>
                <a:latin typeface="Times New Roman" pitchFamily="18" charset="0"/>
                <a:cs typeface="Arial" pitchFamily="34" charset="0"/>
              </a:rPr>
              <a:t>    </a:t>
            </a:r>
          </a:p>
          <a:p>
            <a:pPr eaLnBrk="1" hangingPunct="1">
              <a:defRPr/>
            </a:pPr>
            <a:endParaRPr lang="en-US" altLang="vi-VN" sz="2000" b="1" dirty="0">
              <a:solidFill>
                <a:srgbClr val="FF3300"/>
              </a:solidFill>
              <a:latin typeface="Times New Roman" pitchFamily="18" charset="0"/>
              <a:cs typeface="Arial" pitchFamily="34" charset="0"/>
            </a:endParaRPr>
          </a:p>
          <a:p>
            <a:pPr eaLnBrk="1" hangingPunct="1">
              <a:defRPr/>
            </a:pPr>
            <a:endParaRPr lang="en-US" altLang="vi-VN" sz="2000" b="1" dirty="0">
              <a:solidFill>
                <a:srgbClr val="FF3300"/>
              </a:solidFill>
              <a:latin typeface="Times New Roman" pitchFamily="18" charset="0"/>
              <a:cs typeface="Arial" pitchFamily="34" charset="0"/>
            </a:endParaRPr>
          </a:p>
          <a:p>
            <a:pPr eaLnBrk="1" hangingPunct="1">
              <a:defRPr/>
            </a:pPr>
            <a:endParaRPr lang="en-US" altLang="vi-VN" sz="2000" b="1" dirty="0">
              <a:solidFill>
                <a:srgbClr val="FF3300"/>
              </a:solidFill>
              <a:latin typeface="Times New Roman" pitchFamily="18" charset="0"/>
              <a:cs typeface="Arial" pitchFamily="34" charset="0"/>
            </a:endParaRPr>
          </a:p>
          <a:p>
            <a:pPr eaLnBrk="1" hangingPunct="1">
              <a:defRPr/>
            </a:pPr>
            <a:r>
              <a:rPr lang="en-US" altLang="vi-VN" sz="2000" b="1" dirty="0" err="1">
                <a:solidFill>
                  <a:srgbClr val="FF3300"/>
                </a:solidFill>
                <a:latin typeface="Times New Roman" pitchFamily="18" charset="0"/>
                <a:cs typeface="Arial" pitchFamily="34" charset="0"/>
              </a:rPr>
              <a:t>Trung</a:t>
            </a:r>
            <a:r>
              <a:rPr lang="en-US" altLang="vi-VN" sz="2000" b="1" dirty="0">
                <a:solidFill>
                  <a:srgbClr val="FF3300"/>
                </a:solidFill>
                <a:latin typeface="Times New Roman" pitchFamily="18" charset="0"/>
                <a:cs typeface="Arial" pitchFamily="34" charset="0"/>
              </a:rPr>
              <a:t> </a:t>
            </a:r>
            <a:r>
              <a:rPr lang="en-US" altLang="vi-VN" sz="2000" b="1" dirty="0" err="1">
                <a:solidFill>
                  <a:srgbClr val="FF3300"/>
                </a:solidFill>
                <a:latin typeface="Times New Roman" pitchFamily="18" charset="0"/>
                <a:cs typeface="Arial" pitchFamily="34" charset="0"/>
              </a:rPr>
              <a:t>tâm</a:t>
            </a:r>
            <a:r>
              <a:rPr lang="en-US" altLang="vi-VN" sz="2000" b="1" dirty="0">
                <a:solidFill>
                  <a:srgbClr val="FF3300"/>
                </a:solidFill>
                <a:latin typeface="Times New Roman" pitchFamily="18" charset="0"/>
                <a:cs typeface="Arial" pitchFamily="34" charset="0"/>
              </a:rPr>
              <a:t> </a:t>
            </a:r>
            <a:r>
              <a:rPr lang="en-US" altLang="vi-VN" sz="2000" b="1" dirty="0" err="1">
                <a:solidFill>
                  <a:srgbClr val="FF3300"/>
                </a:solidFill>
                <a:latin typeface="Times New Roman" pitchFamily="18" charset="0"/>
                <a:cs typeface="Arial" pitchFamily="34" charset="0"/>
              </a:rPr>
              <a:t>Hà</a:t>
            </a:r>
            <a:r>
              <a:rPr lang="en-US" altLang="vi-VN" sz="2000" b="1" dirty="0">
                <a:solidFill>
                  <a:srgbClr val="FF3300"/>
                </a:solidFill>
                <a:latin typeface="Times New Roman" pitchFamily="18" charset="0"/>
                <a:cs typeface="Arial" pitchFamily="34" charset="0"/>
              </a:rPr>
              <a:t> </a:t>
            </a:r>
            <a:r>
              <a:rPr lang="en-US" altLang="vi-VN" sz="2000" b="1" dirty="0" err="1">
                <a:solidFill>
                  <a:srgbClr val="FF3300"/>
                </a:solidFill>
                <a:latin typeface="Times New Roman" pitchFamily="18" charset="0"/>
                <a:cs typeface="Arial" pitchFamily="34" charset="0"/>
              </a:rPr>
              <a:t>Nội</a:t>
            </a:r>
            <a:r>
              <a:rPr lang="en-US" altLang="vi-VN" sz="2000" b="1" dirty="0">
                <a:solidFill>
                  <a:srgbClr val="0000FF"/>
                </a:solidFill>
                <a:latin typeface="Times New Roman" pitchFamily="18" charset="0"/>
                <a:cs typeface="Arial" pitchFamily="34" charset="0"/>
              </a:rPr>
              <a:t>     </a:t>
            </a:r>
            <a:r>
              <a:rPr lang="en-US" altLang="vi-VN" sz="2000" b="1" dirty="0" err="1">
                <a:latin typeface="Times New Roman" pitchFamily="18" charset="0"/>
                <a:cs typeface="Arial" pitchFamily="34" charset="0"/>
              </a:rPr>
              <a:t>Bến</a:t>
            </a:r>
            <a:r>
              <a:rPr lang="en-US" altLang="vi-VN" sz="2000" b="1" dirty="0">
                <a:latin typeface="Times New Roman" pitchFamily="18" charset="0"/>
                <a:cs typeface="Arial" pitchFamily="34" charset="0"/>
              </a:rPr>
              <a:t> </a:t>
            </a:r>
            <a:r>
              <a:rPr lang="en-US" altLang="vi-VN" sz="2000" b="1" dirty="0" err="1">
                <a:latin typeface="Times New Roman" pitchFamily="18" charset="0"/>
                <a:cs typeface="Arial" pitchFamily="34" charset="0"/>
              </a:rPr>
              <a:t>xe</a:t>
            </a:r>
            <a:r>
              <a:rPr lang="en-US" altLang="vi-VN" sz="2000" b="1" dirty="0">
                <a:latin typeface="Times New Roman" pitchFamily="18" charset="0"/>
                <a:cs typeface="Arial" pitchFamily="34" charset="0"/>
              </a:rPr>
              <a:t>                                                               </a:t>
            </a:r>
            <a:r>
              <a:rPr lang="en-US" altLang="vi-VN" sz="2000" b="1" dirty="0" err="1">
                <a:solidFill>
                  <a:srgbClr val="FF0000"/>
                </a:solidFill>
                <a:latin typeface="Times New Roman" pitchFamily="18" charset="0"/>
                <a:cs typeface="Arial" pitchFamily="34" charset="0"/>
              </a:rPr>
              <a:t>Huế</a:t>
            </a:r>
            <a:endParaRPr lang="en-US" altLang="vi-VN" sz="2000" b="1" dirty="0">
              <a:solidFill>
                <a:srgbClr val="FF0000"/>
              </a:solidFill>
              <a:latin typeface="Times New Roman" pitchFamily="18" charset="0"/>
              <a:cs typeface="Arial" pitchFamily="34" charset="0"/>
            </a:endParaRPr>
          </a:p>
          <a:p>
            <a:pPr eaLnBrk="1" hangingPunct="1">
              <a:defRPr/>
            </a:pPr>
            <a:endParaRPr lang="en-US" altLang="vi-VN" sz="2000" b="1" dirty="0">
              <a:latin typeface="Times New Roman" pitchFamily="18" charset="0"/>
              <a:cs typeface="Arial" pitchFamily="34" charset="0"/>
            </a:endParaRPr>
          </a:p>
        </p:txBody>
      </p:sp>
      <p:sp>
        <p:nvSpPr>
          <p:cNvPr id="8199" name="Text Box 7"/>
          <p:cNvSpPr txBox="1">
            <a:spLocks noChangeArrowheads="1"/>
          </p:cNvSpPr>
          <p:nvPr/>
        </p:nvSpPr>
        <p:spPr bwMode="auto">
          <a:xfrm>
            <a:off x="1085893" y="2645543"/>
            <a:ext cx="639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vi-VN" sz="2000" dirty="0">
                <a:latin typeface="Times New Roman" pitchFamily="18" charset="0"/>
              </a:rPr>
              <a:t>8km</a:t>
            </a:r>
          </a:p>
        </p:txBody>
      </p:sp>
      <p:grpSp>
        <p:nvGrpSpPr>
          <p:cNvPr id="2" name="Group 8"/>
          <p:cNvGrpSpPr>
            <a:grpSpLocks/>
          </p:cNvGrpSpPr>
          <p:nvPr/>
        </p:nvGrpSpPr>
        <p:grpSpPr bwMode="auto">
          <a:xfrm flipV="1">
            <a:off x="754944" y="2905918"/>
            <a:ext cx="6743700" cy="217488"/>
            <a:chOff x="864" y="2976"/>
            <a:chExt cx="4704" cy="0"/>
          </a:xfrm>
        </p:grpSpPr>
        <p:sp>
          <p:nvSpPr>
            <p:cNvPr id="17419" name="Line 9"/>
            <p:cNvSpPr>
              <a:spLocks noChangeShapeType="1"/>
            </p:cNvSpPr>
            <p:nvPr/>
          </p:nvSpPr>
          <p:spPr bwMode="auto">
            <a:xfrm>
              <a:off x="864" y="2976"/>
              <a:ext cx="1329" cy="0"/>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7420" name="Line 10"/>
            <p:cNvSpPr>
              <a:spLocks noChangeShapeType="1"/>
            </p:cNvSpPr>
            <p:nvPr/>
          </p:nvSpPr>
          <p:spPr bwMode="auto">
            <a:xfrm>
              <a:off x="2193" y="2976"/>
              <a:ext cx="3375" cy="0"/>
            </a:xfrm>
            <a:prstGeom prst="line">
              <a:avLst/>
            </a:prstGeom>
            <a:noFill/>
            <a:ln w="381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pSp>
      <p:pic>
        <p:nvPicPr>
          <p:cNvPr id="82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776" y="2618556"/>
            <a:ext cx="857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2"/>
          <p:cNvSpPr>
            <a:spLocks noChangeArrowheads="1"/>
          </p:cNvSpPr>
          <p:nvPr/>
        </p:nvSpPr>
        <p:spPr bwMode="auto">
          <a:xfrm>
            <a:off x="71438" y="4431030"/>
            <a:ext cx="8922476" cy="2209800"/>
          </a:xfrm>
          <a:prstGeom prst="rect">
            <a:avLst/>
          </a:prstGeom>
          <a:solidFill>
            <a:schemeClr val="accent2">
              <a:lumMod val="20000"/>
              <a:lumOff val="80000"/>
            </a:schemeClr>
          </a:solidFill>
          <a:ln>
            <a:noFill/>
          </a:ln>
        </p:spPr>
        <p:txBody>
          <a:bodyPr anchor="ctr"/>
          <a:lstStyle/>
          <a:p>
            <a:pPr eaLnBrk="1" hangingPunct="1">
              <a:spcBef>
                <a:spcPts val="1200"/>
              </a:spcBef>
              <a:spcAft>
                <a:spcPts val="1200"/>
              </a:spcAft>
              <a:defRPr/>
            </a:pPr>
            <a:r>
              <a:rPr lang="en-US" altLang="vi-VN" sz="2800" b="1" dirty="0">
                <a:latin typeface="Times New Roman" pitchFamily="18" charset="0"/>
                <a:cs typeface="Arial" pitchFamily="34" charset="0"/>
              </a:rPr>
              <a:t>?1 </a:t>
            </a:r>
            <a:r>
              <a:rPr lang="en-US" altLang="vi-VN" sz="2800" b="1" dirty="0" err="1">
                <a:latin typeface="Times New Roman" pitchFamily="18" charset="0"/>
                <a:cs typeface="Arial" pitchFamily="34" charset="0"/>
              </a:rPr>
              <a:t>Hãy</a:t>
            </a:r>
            <a:r>
              <a:rPr lang="en-US" altLang="vi-VN" sz="2800" b="1" dirty="0">
                <a:latin typeface="Times New Roman" pitchFamily="18" charset="0"/>
                <a:cs typeface="Arial" pitchFamily="34" charset="0"/>
              </a:rPr>
              <a:t> </a:t>
            </a:r>
            <a:r>
              <a:rPr lang="en-US" altLang="vi-VN" sz="2800" b="1" dirty="0" err="1">
                <a:latin typeface="Times New Roman" pitchFamily="18" charset="0"/>
                <a:cs typeface="Arial" pitchFamily="34" charset="0"/>
              </a:rPr>
              <a:t>điền</a:t>
            </a:r>
            <a:r>
              <a:rPr lang="en-US" altLang="vi-VN" sz="2800" b="1" dirty="0">
                <a:latin typeface="Times New Roman" pitchFamily="18" charset="0"/>
                <a:cs typeface="Arial" pitchFamily="34" charset="0"/>
              </a:rPr>
              <a:t> </a:t>
            </a:r>
            <a:r>
              <a:rPr lang="en-US" altLang="vi-VN" sz="2800" b="1" dirty="0" err="1">
                <a:latin typeface="Times New Roman" pitchFamily="18" charset="0"/>
                <a:cs typeface="Arial" pitchFamily="34" charset="0"/>
              </a:rPr>
              <a:t>vào</a:t>
            </a:r>
            <a:r>
              <a:rPr lang="en-US" altLang="vi-VN" sz="2800" b="1" dirty="0">
                <a:latin typeface="Times New Roman" pitchFamily="18" charset="0"/>
                <a:cs typeface="Arial" pitchFamily="34" charset="0"/>
              </a:rPr>
              <a:t> </a:t>
            </a:r>
            <a:r>
              <a:rPr lang="en-US" altLang="vi-VN" sz="2800" b="1" dirty="0" err="1">
                <a:latin typeface="Times New Roman" pitchFamily="18" charset="0"/>
                <a:cs typeface="Arial" pitchFamily="34" charset="0"/>
              </a:rPr>
              <a:t>chỗ</a:t>
            </a:r>
            <a:r>
              <a:rPr lang="en-US" altLang="vi-VN" sz="2800" b="1" dirty="0">
                <a:latin typeface="Times New Roman" pitchFamily="18" charset="0"/>
                <a:cs typeface="Arial" pitchFamily="34" charset="0"/>
              </a:rPr>
              <a:t> </a:t>
            </a:r>
            <a:r>
              <a:rPr lang="en-US" altLang="vi-VN" sz="2800" b="1" dirty="0" err="1">
                <a:latin typeface="Times New Roman" pitchFamily="18" charset="0"/>
                <a:cs typeface="Arial" pitchFamily="34" charset="0"/>
              </a:rPr>
              <a:t>trống</a:t>
            </a:r>
            <a:r>
              <a:rPr lang="en-US" altLang="vi-VN" sz="2800" b="1" dirty="0">
                <a:latin typeface="Times New Roman" pitchFamily="18" charset="0"/>
                <a:cs typeface="Arial" pitchFamily="34" charset="0"/>
              </a:rPr>
              <a:t> (…) </a:t>
            </a:r>
            <a:r>
              <a:rPr lang="en-US" altLang="vi-VN" sz="2800" b="1" dirty="0" err="1">
                <a:latin typeface="Times New Roman" pitchFamily="18" charset="0"/>
                <a:cs typeface="Arial" pitchFamily="34" charset="0"/>
              </a:rPr>
              <a:t>cho</a:t>
            </a:r>
            <a:r>
              <a:rPr lang="en-US" altLang="vi-VN" sz="2800" b="1" dirty="0">
                <a:latin typeface="Times New Roman" pitchFamily="18" charset="0"/>
                <a:cs typeface="Arial" pitchFamily="34" charset="0"/>
              </a:rPr>
              <a:t> </a:t>
            </a:r>
            <a:r>
              <a:rPr lang="en-US" altLang="vi-VN" sz="2800" b="1" dirty="0" err="1">
                <a:latin typeface="Times New Roman" pitchFamily="18" charset="0"/>
                <a:cs typeface="Arial" pitchFamily="34" charset="0"/>
              </a:rPr>
              <a:t>đúng</a:t>
            </a:r>
            <a:r>
              <a:rPr lang="en-US" altLang="vi-VN" sz="2800" b="1" dirty="0">
                <a:latin typeface="Times New Roman" pitchFamily="18" charset="0"/>
                <a:cs typeface="Arial" pitchFamily="34" charset="0"/>
              </a:rPr>
              <a:t>.</a:t>
            </a:r>
            <a:br>
              <a:rPr lang="en-US" altLang="vi-VN" sz="2800" b="1" dirty="0">
                <a:latin typeface="Times New Roman" pitchFamily="18" charset="0"/>
                <a:cs typeface="Arial" pitchFamily="34" charset="0"/>
              </a:rPr>
            </a:br>
            <a:r>
              <a:rPr lang="en-US" altLang="vi-VN" sz="2800" dirty="0">
                <a:latin typeface="Times New Roman" pitchFamily="18" charset="0"/>
                <a:cs typeface="Arial" pitchFamily="34" charset="0"/>
              </a:rPr>
              <a:t>       </a:t>
            </a:r>
            <a:r>
              <a:rPr lang="en-US" altLang="vi-VN" sz="2800" dirty="0" err="1">
                <a:latin typeface="Times New Roman" pitchFamily="18" charset="0"/>
                <a:cs typeface="Arial" pitchFamily="34" charset="0"/>
              </a:rPr>
              <a:t>Sau</a:t>
            </a:r>
            <a:r>
              <a:rPr lang="en-US" altLang="vi-VN" sz="2800" dirty="0">
                <a:latin typeface="Times New Roman" pitchFamily="18" charset="0"/>
                <a:cs typeface="Arial" pitchFamily="34" charset="0"/>
              </a:rPr>
              <a:t> 1 </a:t>
            </a:r>
            <a:r>
              <a:rPr lang="en-US" altLang="vi-VN" sz="2800" dirty="0" err="1">
                <a:latin typeface="Times New Roman" pitchFamily="18" charset="0"/>
                <a:cs typeface="Arial" pitchFamily="34" charset="0"/>
              </a:rPr>
              <a:t>giờ</a:t>
            </a:r>
            <a:r>
              <a:rPr lang="en-US" altLang="vi-VN" sz="2800" dirty="0">
                <a:latin typeface="Times New Roman" pitchFamily="18" charset="0"/>
                <a:cs typeface="Arial" pitchFamily="34" charset="0"/>
              </a:rPr>
              <a:t>, ô </a:t>
            </a:r>
            <a:r>
              <a:rPr lang="en-US" altLang="vi-VN" sz="2800" dirty="0" err="1">
                <a:latin typeface="Times New Roman" pitchFamily="18" charset="0"/>
                <a:cs typeface="Arial" pitchFamily="34" charset="0"/>
              </a:rPr>
              <a:t>tô</a:t>
            </a:r>
            <a:r>
              <a:rPr lang="en-US" altLang="vi-VN" sz="2800" dirty="0">
                <a:latin typeface="Times New Roman" pitchFamily="18" charset="0"/>
                <a:cs typeface="Arial" pitchFamily="34" charset="0"/>
              </a:rPr>
              <a:t> </a:t>
            </a:r>
            <a:r>
              <a:rPr lang="en-US" altLang="vi-VN" sz="2800" dirty="0" err="1">
                <a:latin typeface="Times New Roman" pitchFamily="18" charset="0"/>
                <a:cs typeface="Arial" pitchFamily="34" charset="0"/>
              </a:rPr>
              <a:t>đi</a:t>
            </a:r>
            <a:r>
              <a:rPr lang="en-US" altLang="vi-VN" sz="2800" dirty="0">
                <a:latin typeface="Times New Roman" pitchFamily="18" charset="0"/>
                <a:cs typeface="Arial" pitchFamily="34" charset="0"/>
              </a:rPr>
              <a:t> </a:t>
            </a:r>
            <a:r>
              <a:rPr lang="en-US" altLang="vi-VN" sz="2800" dirty="0" err="1">
                <a:latin typeface="Times New Roman" pitchFamily="18" charset="0"/>
                <a:cs typeface="Arial" pitchFamily="34" charset="0"/>
              </a:rPr>
              <a:t>được</a:t>
            </a:r>
            <a:r>
              <a:rPr lang="en-US" altLang="vi-VN" sz="2800" dirty="0">
                <a:latin typeface="Times New Roman" pitchFamily="18" charset="0"/>
                <a:cs typeface="Arial" pitchFamily="34" charset="0"/>
              </a:rPr>
              <a:t>:</a:t>
            </a:r>
            <a:br>
              <a:rPr lang="en-US" altLang="vi-VN" sz="2800" dirty="0">
                <a:latin typeface="Times New Roman" pitchFamily="18" charset="0"/>
                <a:cs typeface="Arial" pitchFamily="34" charset="0"/>
              </a:rPr>
            </a:br>
            <a:r>
              <a:rPr lang="en-US" altLang="vi-VN" sz="2800" dirty="0">
                <a:latin typeface="Times New Roman" pitchFamily="18" charset="0"/>
                <a:cs typeface="Arial" pitchFamily="34" charset="0"/>
              </a:rPr>
              <a:t>       </a:t>
            </a:r>
            <a:r>
              <a:rPr lang="en-US" altLang="vi-VN" sz="2800" dirty="0" err="1">
                <a:latin typeface="Times New Roman" pitchFamily="18" charset="0"/>
                <a:cs typeface="Arial" pitchFamily="34" charset="0"/>
              </a:rPr>
              <a:t>Sau</a:t>
            </a:r>
            <a:r>
              <a:rPr lang="en-US" altLang="vi-VN" sz="2800" dirty="0">
                <a:latin typeface="Times New Roman" pitchFamily="18" charset="0"/>
                <a:cs typeface="Arial" pitchFamily="34" charset="0"/>
              </a:rPr>
              <a:t> t </a:t>
            </a:r>
            <a:r>
              <a:rPr lang="en-US" altLang="vi-VN" sz="2800" dirty="0" err="1">
                <a:latin typeface="Times New Roman" pitchFamily="18" charset="0"/>
                <a:cs typeface="Arial" pitchFamily="34" charset="0"/>
              </a:rPr>
              <a:t>giờ</a:t>
            </a:r>
            <a:r>
              <a:rPr lang="en-US" altLang="vi-VN" sz="2800" dirty="0">
                <a:latin typeface="Times New Roman" pitchFamily="18" charset="0"/>
                <a:cs typeface="Arial" pitchFamily="34" charset="0"/>
              </a:rPr>
              <a:t>, ô </a:t>
            </a:r>
            <a:r>
              <a:rPr lang="en-US" altLang="vi-VN" sz="2800" dirty="0" err="1">
                <a:latin typeface="Times New Roman" pitchFamily="18" charset="0"/>
                <a:cs typeface="Arial" pitchFamily="34" charset="0"/>
              </a:rPr>
              <a:t>tô</a:t>
            </a:r>
            <a:r>
              <a:rPr lang="en-US" altLang="vi-VN" sz="2800" dirty="0">
                <a:latin typeface="Times New Roman" pitchFamily="18" charset="0"/>
                <a:cs typeface="Arial" pitchFamily="34" charset="0"/>
              </a:rPr>
              <a:t> </a:t>
            </a:r>
            <a:r>
              <a:rPr lang="en-US" altLang="vi-VN" sz="2800" dirty="0" err="1">
                <a:latin typeface="Times New Roman" pitchFamily="18" charset="0"/>
                <a:cs typeface="Arial" pitchFamily="34" charset="0"/>
              </a:rPr>
              <a:t>đi</a:t>
            </a:r>
            <a:r>
              <a:rPr lang="en-US" altLang="vi-VN" sz="2800" dirty="0">
                <a:latin typeface="Times New Roman" pitchFamily="18" charset="0"/>
                <a:cs typeface="Arial" pitchFamily="34" charset="0"/>
              </a:rPr>
              <a:t> </a:t>
            </a:r>
            <a:r>
              <a:rPr lang="en-US" altLang="vi-VN" sz="2800" dirty="0" err="1">
                <a:latin typeface="Times New Roman" pitchFamily="18" charset="0"/>
                <a:cs typeface="Arial" pitchFamily="34" charset="0"/>
              </a:rPr>
              <a:t>được</a:t>
            </a:r>
            <a:r>
              <a:rPr lang="en-US" altLang="vi-VN" sz="2800" dirty="0">
                <a:latin typeface="Times New Roman" pitchFamily="18" charset="0"/>
                <a:cs typeface="Arial" pitchFamily="34" charset="0"/>
              </a:rPr>
              <a:t>:</a:t>
            </a:r>
            <a:br>
              <a:rPr lang="en-US" altLang="vi-VN" sz="2800" dirty="0">
                <a:latin typeface="Times New Roman" pitchFamily="18" charset="0"/>
                <a:cs typeface="Arial" pitchFamily="34" charset="0"/>
              </a:rPr>
            </a:br>
            <a:r>
              <a:rPr lang="en-US" altLang="vi-VN" sz="2800" dirty="0">
                <a:latin typeface="Times New Roman" pitchFamily="18" charset="0"/>
                <a:cs typeface="Arial" pitchFamily="34" charset="0"/>
              </a:rPr>
              <a:t>       </a:t>
            </a:r>
            <a:r>
              <a:rPr lang="en-US" altLang="vi-VN" sz="2800" dirty="0" err="1">
                <a:latin typeface="Times New Roman" pitchFamily="18" charset="0"/>
                <a:cs typeface="Arial" pitchFamily="34" charset="0"/>
              </a:rPr>
              <a:t>Sau</a:t>
            </a:r>
            <a:r>
              <a:rPr lang="en-US" altLang="vi-VN" sz="2800" dirty="0">
                <a:latin typeface="Times New Roman" pitchFamily="18" charset="0"/>
                <a:cs typeface="Arial" pitchFamily="34" charset="0"/>
              </a:rPr>
              <a:t> t </a:t>
            </a:r>
            <a:r>
              <a:rPr lang="en-US" altLang="vi-VN" sz="2800" dirty="0" err="1">
                <a:latin typeface="Times New Roman" pitchFamily="18" charset="0"/>
                <a:cs typeface="Arial" pitchFamily="34" charset="0"/>
              </a:rPr>
              <a:t>giờ</a:t>
            </a:r>
            <a:r>
              <a:rPr lang="en-US" altLang="vi-VN" sz="2800" dirty="0">
                <a:latin typeface="Times New Roman" pitchFamily="18" charset="0"/>
                <a:cs typeface="Arial" pitchFamily="34" charset="0"/>
              </a:rPr>
              <a:t>, ô </a:t>
            </a:r>
            <a:r>
              <a:rPr lang="en-US" altLang="vi-VN" sz="2800" dirty="0" err="1">
                <a:latin typeface="Times New Roman" pitchFamily="18" charset="0"/>
                <a:cs typeface="Arial" pitchFamily="34" charset="0"/>
              </a:rPr>
              <a:t>tô</a:t>
            </a:r>
            <a:r>
              <a:rPr lang="en-US" altLang="vi-VN" sz="2800" dirty="0">
                <a:latin typeface="Times New Roman" pitchFamily="18" charset="0"/>
                <a:cs typeface="Arial" pitchFamily="34" charset="0"/>
              </a:rPr>
              <a:t> </a:t>
            </a:r>
            <a:r>
              <a:rPr lang="en-US" altLang="vi-VN" sz="2800" dirty="0" err="1">
                <a:latin typeface="Times New Roman" pitchFamily="18" charset="0"/>
                <a:cs typeface="Arial" pitchFamily="34" charset="0"/>
              </a:rPr>
              <a:t>cách</a:t>
            </a:r>
            <a:r>
              <a:rPr lang="en-US" altLang="vi-VN" sz="2800" dirty="0">
                <a:latin typeface="Times New Roman" pitchFamily="18" charset="0"/>
                <a:cs typeface="Arial" pitchFamily="34" charset="0"/>
              </a:rPr>
              <a:t> TT </a:t>
            </a:r>
            <a:r>
              <a:rPr lang="en-US" altLang="vi-VN" sz="2800" dirty="0" err="1">
                <a:latin typeface="Times New Roman" pitchFamily="18" charset="0"/>
                <a:cs typeface="Arial" pitchFamily="34" charset="0"/>
              </a:rPr>
              <a:t>Hà</a:t>
            </a:r>
            <a:r>
              <a:rPr lang="en-US" altLang="vi-VN" sz="2800" dirty="0">
                <a:latin typeface="Times New Roman" pitchFamily="18" charset="0"/>
                <a:cs typeface="Arial" pitchFamily="34" charset="0"/>
              </a:rPr>
              <a:t> </a:t>
            </a:r>
            <a:r>
              <a:rPr lang="en-US" altLang="vi-VN" sz="2800" dirty="0" err="1">
                <a:latin typeface="Times New Roman" pitchFamily="18" charset="0"/>
                <a:cs typeface="Arial" pitchFamily="34" charset="0"/>
              </a:rPr>
              <a:t>Nội</a:t>
            </a:r>
            <a:r>
              <a:rPr lang="en-US" altLang="vi-VN" sz="2800" dirty="0">
                <a:latin typeface="Times New Roman" pitchFamily="18" charset="0"/>
                <a:cs typeface="Arial" pitchFamily="34" charset="0"/>
              </a:rPr>
              <a:t> </a:t>
            </a:r>
            <a:r>
              <a:rPr lang="en-US" altLang="vi-VN" sz="2800" dirty="0" err="1">
                <a:latin typeface="Times New Roman" pitchFamily="18" charset="0"/>
                <a:cs typeface="Arial" pitchFamily="34" charset="0"/>
              </a:rPr>
              <a:t>là</a:t>
            </a:r>
            <a:r>
              <a:rPr lang="en-US" altLang="vi-VN" sz="2800" dirty="0">
                <a:latin typeface="Times New Roman" pitchFamily="18" charset="0"/>
                <a:cs typeface="Arial" pitchFamily="34" charset="0"/>
              </a:rPr>
              <a:t>:</a:t>
            </a:r>
            <a:r>
              <a:rPr lang="en-US" altLang="vi-VN" sz="2800" b="1" dirty="0">
                <a:latin typeface="Times New Roman" pitchFamily="18" charset="0"/>
                <a:cs typeface="Arial" pitchFamily="34" charset="0"/>
              </a:rPr>
              <a:t> </a:t>
            </a:r>
            <a:r>
              <a:rPr lang="en-US" altLang="vi-VN" sz="2800" b="1" dirty="0">
                <a:solidFill>
                  <a:srgbClr val="FF0000"/>
                </a:solidFill>
                <a:latin typeface="Times New Roman" pitchFamily="18" charset="0"/>
                <a:cs typeface="Arial" pitchFamily="34" charset="0"/>
              </a:rPr>
              <a:t>s =</a:t>
            </a:r>
          </a:p>
        </p:txBody>
      </p:sp>
      <p:sp>
        <p:nvSpPr>
          <p:cNvPr id="8205" name="Rectangle 13"/>
          <p:cNvSpPr>
            <a:spLocks noChangeArrowheads="1"/>
          </p:cNvSpPr>
          <p:nvPr/>
        </p:nvSpPr>
        <p:spPr bwMode="auto">
          <a:xfrm>
            <a:off x="4355353" y="5105400"/>
            <a:ext cx="2101921" cy="3805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vi-VN" sz="2800" b="1" dirty="0">
                <a:solidFill>
                  <a:srgbClr val="FF3300"/>
                </a:solidFill>
                <a:latin typeface="Times New Roman" pitchFamily="18" charset="0"/>
              </a:rPr>
              <a:t>50 (km)</a:t>
            </a:r>
          </a:p>
        </p:txBody>
      </p:sp>
      <p:sp>
        <p:nvSpPr>
          <p:cNvPr id="8206" name="Rectangle 14"/>
          <p:cNvSpPr>
            <a:spLocks noChangeArrowheads="1"/>
          </p:cNvSpPr>
          <p:nvPr/>
        </p:nvSpPr>
        <p:spPr bwMode="auto">
          <a:xfrm>
            <a:off x="4343399" y="5537771"/>
            <a:ext cx="2112101" cy="375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vi-VN" sz="2800" b="1" dirty="0">
                <a:solidFill>
                  <a:srgbClr val="FF3300"/>
                </a:solidFill>
                <a:latin typeface="Times New Roman" pitchFamily="18" charset="0"/>
              </a:rPr>
              <a:t>50t (km)</a:t>
            </a:r>
          </a:p>
        </p:txBody>
      </p:sp>
      <p:sp>
        <p:nvSpPr>
          <p:cNvPr id="8207" name="Rectangle 15"/>
          <p:cNvSpPr>
            <a:spLocks noChangeArrowheads="1"/>
          </p:cNvSpPr>
          <p:nvPr/>
        </p:nvSpPr>
        <p:spPr bwMode="auto">
          <a:xfrm>
            <a:off x="6177571" y="6019800"/>
            <a:ext cx="2356829" cy="388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vi-VN" sz="2800" b="1" dirty="0">
                <a:solidFill>
                  <a:srgbClr val="FF3300"/>
                </a:solidFill>
                <a:latin typeface="Times New Roman" pitchFamily="18" charset="0"/>
              </a:rPr>
              <a:t>50t + 8 (km)</a:t>
            </a:r>
          </a:p>
        </p:txBody>
      </p:sp>
      <p:sp>
        <p:nvSpPr>
          <p:cNvPr id="17418" name="Rectangle 3"/>
          <p:cNvSpPr>
            <a:spLocks noChangeArrowheads="1"/>
          </p:cNvSpPr>
          <p:nvPr/>
        </p:nvSpPr>
        <p:spPr bwMode="auto">
          <a:xfrm>
            <a:off x="48760" y="221808"/>
            <a:ext cx="89725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sz="2400" b="1" i="1" dirty="0" err="1">
                <a:solidFill>
                  <a:srgbClr val="FF0000"/>
                </a:solidFill>
                <a:latin typeface="Times New Roman" pitchFamily="18" charset="0"/>
              </a:rPr>
              <a:t>Bài</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toán</a:t>
            </a:r>
            <a:r>
              <a:rPr lang="en-US" altLang="vi-VN" sz="2400" b="1" i="1" dirty="0">
                <a:solidFill>
                  <a:srgbClr val="FF0000"/>
                </a:solidFill>
                <a:latin typeface="Times New Roman" pitchFamily="18" charset="0"/>
              </a:rPr>
              <a:t>:  </a:t>
            </a:r>
            <a:r>
              <a:rPr lang="en-US" altLang="vi-VN" sz="2400" b="1" dirty="0" err="1">
                <a:latin typeface="Times New Roman" pitchFamily="18" charset="0"/>
              </a:rPr>
              <a:t>Một</a:t>
            </a:r>
            <a:r>
              <a:rPr lang="en-US" altLang="vi-VN" sz="2400" b="1" dirty="0">
                <a:latin typeface="Times New Roman" pitchFamily="18" charset="0"/>
              </a:rPr>
              <a:t> </a:t>
            </a:r>
            <a:r>
              <a:rPr lang="en-US" altLang="vi-VN" sz="2400" b="1" dirty="0" err="1">
                <a:latin typeface="Times New Roman" pitchFamily="18" charset="0"/>
              </a:rPr>
              <a:t>xe</a:t>
            </a:r>
            <a:r>
              <a:rPr lang="en-US" altLang="vi-VN" sz="2400" b="1" dirty="0">
                <a:latin typeface="Times New Roman" pitchFamily="18" charset="0"/>
              </a:rPr>
              <a:t> ô </a:t>
            </a:r>
            <a:r>
              <a:rPr lang="en-US" altLang="vi-VN" sz="2400" b="1" dirty="0" err="1">
                <a:latin typeface="Times New Roman" pitchFamily="18" charset="0"/>
              </a:rPr>
              <a:t>tô</a:t>
            </a:r>
            <a:r>
              <a:rPr lang="en-US" altLang="vi-VN" sz="2400" b="1" dirty="0">
                <a:latin typeface="Times New Roman" pitchFamily="18" charset="0"/>
              </a:rPr>
              <a:t> </a:t>
            </a:r>
            <a:r>
              <a:rPr lang="en-US" altLang="vi-VN" sz="2400" b="1" dirty="0" err="1">
                <a:latin typeface="Times New Roman" pitchFamily="18" charset="0"/>
              </a:rPr>
              <a:t>chở</a:t>
            </a:r>
            <a:r>
              <a:rPr lang="en-US" altLang="vi-VN" sz="2400" b="1" dirty="0">
                <a:latin typeface="Times New Roman" pitchFamily="18" charset="0"/>
              </a:rPr>
              <a:t> </a:t>
            </a:r>
            <a:r>
              <a:rPr lang="en-US" altLang="vi-VN" sz="2400" b="1" dirty="0" err="1">
                <a:latin typeface="Times New Roman" pitchFamily="18" charset="0"/>
              </a:rPr>
              <a:t>khách</a:t>
            </a:r>
            <a:r>
              <a:rPr lang="en-US" altLang="vi-VN" sz="2400" b="1" dirty="0">
                <a:latin typeface="Times New Roman" pitchFamily="18" charset="0"/>
              </a:rPr>
              <a:t> </a:t>
            </a:r>
            <a:r>
              <a:rPr lang="en-US" altLang="vi-VN" sz="2400" b="1" dirty="0" err="1">
                <a:latin typeface="Times New Roman" pitchFamily="18" charset="0"/>
              </a:rPr>
              <a:t>đi</a:t>
            </a:r>
            <a:r>
              <a:rPr lang="en-US" altLang="vi-VN" sz="2400" b="1" dirty="0">
                <a:latin typeface="Times New Roman" pitchFamily="18" charset="0"/>
              </a:rPr>
              <a:t> </a:t>
            </a:r>
            <a:r>
              <a:rPr lang="en-US" altLang="vi-VN" sz="2400" b="1" dirty="0" err="1">
                <a:latin typeface="Times New Roman" pitchFamily="18" charset="0"/>
              </a:rPr>
              <a:t>từ</a:t>
            </a:r>
            <a:r>
              <a:rPr lang="en-US" altLang="vi-VN" sz="2400" b="1" dirty="0">
                <a:latin typeface="Times New Roman" pitchFamily="18" charset="0"/>
              </a:rPr>
              <a:t> </a:t>
            </a:r>
            <a:r>
              <a:rPr lang="en-US" altLang="vi-VN" sz="2400" b="1" dirty="0" err="1">
                <a:latin typeface="Times New Roman" pitchFamily="18" charset="0"/>
              </a:rPr>
              <a:t>bến</a:t>
            </a:r>
            <a:r>
              <a:rPr lang="en-US" altLang="vi-VN" sz="2400" b="1" dirty="0">
                <a:latin typeface="Times New Roman" pitchFamily="18" charset="0"/>
              </a:rPr>
              <a:t> </a:t>
            </a:r>
            <a:r>
              <a:rPr lang="en-US" altLang="vi-VN" sz="2400" b="1" dirty="0" err="1">
                <a:latin typeface="Times New Roman" pitchFamily="18" charset="0"/>
              </a:rPr>
              <a:t>xe</a:t>
            </a:r>
            <a:r>
              <a:rPr lang="en-US" altLang="vi-VN" sz="2400" b="1" dirty="0">
                <a:latin typeface="Times New Roman" pitchFamily="18" charset="0"/>
              </a:rPr>
              <a:t> </a:t>
            </a:r>
            <a:r>
              <a:rPr lang="en-US" altLang="vi-VN" sz="2400" b="1" dirty="0" err="1">
                <a:latin typeface="Times New Roman" pitchFamily="18" charset="0"/>
              </a:rPr>
              <a:t>Phía</a:t>
            </a:r>
            <a:r>
              <a:rPr lang="en-US" altLang="vi-VN" sz="2400" b="1" dirty="0">
                <a:latin typeface="Times New Roman" pitchFamily="18" charset="0"/>
              </a:rPr>
              <a:t> </a:t>
            </a:r>
            <a:r>
              <a:rPr lang="en-US" altLang="vi-VN" sz="2400" b="1" dirty="0" err="1">
                <a:latin typeface="Times New Roman" pitchFamily="18" charset="0"/>
              </a:rPr>
              <a:t>nam</a:t>
            </a:r>
            <a:r>
              <a:rPr lang="en-US" altLang="vi-VN" sz="2400" b="1" dirty="0">
                <a:latin typeface="Times New Roman" pitchFamily="18" charset="0"/>
              </a:rPr>
              <a:t> </a:t>
            </a:r>
            <a:r>
              <a:rPr lang="en-US" altLang="vi-VN" sz="2400" b="1" dirty="0" err="1">
                <a:latin typeface="Times New Roman" pitchFamily="18" charset="0"/>
              </a:rPr>
              <a:t>Hà</a:t>
            </a:r>
            <a:r>
              <a:rPr lang="en-US" altLang="vi-VN" sz="2400" b="1" dirty="0">
                <a:latin typeface="Times New Roman" pitchFamily="18" charset="0"/>
              </a:rPr>
              <a:t> </a:t>
            </a:r>
            <a:r>
              <a:rPr lang="en-US" altLang="vi-VN" sz="2400" b="1" dirty="0" err="1">
                <a:latin typeface="Times New Roman" pitchFamily="18" charset="0"/>
              </a:rPr>
              <a:t>Nội</a:t>
            </a:r>
            <a:r>
              <a:rPr lang="en-US" altLang="vi-VN" sz="2400" b="1" dirty="0">
                <a:latin typeface="Times New Roman" pitchFamily="18" charset="0"/>
              </a:rPr>
              <a:t> </a:t>
            </a:r>
            <a:r>
              <a:rPr lang="en-US" altLang="vi-VN" sz="2400" b="1" dirty="0" err="1">
                <a:latin typeface="Times New Roman" pitchFamily="18" charset="0"/>
              </a:rPr>
              <a:t>vào</a:t>
            </a:r>
            <a:r>
              <a:rPr lang="en-US" altLang="vi-VN" sz="2400" b="1" dirty="0">
                <a:latin typeface="Times New Roman" pitchFamily="18" charset="0"/>
              </a:rPr>
              <a:t>   </a:t>
            </a:r>
            <a:r>
              <a:rPr lang="en-US" altLang="vi-VN" sz="2400" b="1" dirty="0" err="1">
                <a:latin typeface="Times New Roman" pitchFamily="18" charset="0"/>
              </a:rPr>
              <a:t>Huế</a:t>
            </a:r>
            <a:r>
              <a:rPr lang="en-US" altLang="vi-VN" sz="2400" b="1" dirty="0">
                <a:latin typeface="Times New Roman" pitchFamily="18" charset="0"/>
              </a:rPr>
              <a:t> </a:t>
            </a:r>
            <a:r>
              <a:rPr lang="en-US" altLang="vi-VN" sz="2400" b="1" dirty="0" err="1">
                <a:latin typeface="Times New Roman" pitchFamily="18" charset="0"/>
              </a:rPr>
              <a:t>với</a:t>
            </a:r>
            <a:r>
              <a:rPr lang="en-US" altLang="vi-VN" sz="2400" b="1" dirty="0">
                <a:latin typeface="Times New Roman" pitchFamily="18" charset="0"/>
              </a:rPr>
              <a:t> </a:t>
            </a:r>
            <a:r>
              <a:rPr lang="en-US" altLang="vi-VN" sz="2400" b="1" dirty="0" err="1">
                <a:latin typeface="Times New Roman" pitchFamily="18" charset="0"/>
              </a:rPr>
              <a:t>vận</a:t>
            </a:r>
            <a:r>
              <a:rPr lang="en-US" altLang="vi-VN" sz="2400" b="1" dirty="0">
                <a:latin typeface="Times New Roman" pitchFamily="18" charset="0"/>
              </a:rPr>
              <a:t> </a:t>
            </a:r>
            <a:r>
              <a:rPr lang="en-US" altLang="vi-VN" sz="2400" b="1" dirty="0" err="1">
                <a:latin typeface="Times New Roman" pitchFamily="18" charset="0"/>
              </a:rPr>
              <a:t>tốc</a:t>
            </a:r>
            <a:r>
              <a:rPr lang="en-US" altLang="vi-VN" sz="2400" b="1" dirty="0">
                <a:latin typeface="Times New Roman" pitchFamily="18" charset="0"/>
              </a:rPr>
              <a:t> </a:t>
            </a:r>
            <a:r>
              <a:rPr lang="en-US" altLang="vi-VN" sz="2400" b="1" dirty="0" err="1">
                <a:latin typeface="Times New Roman" pitchFamily="18" charset="0"/>
              </a:rPr>
              <a:t>trung</a:t>
            </a:r>
            <a:r>
              <a:rPr lang="en-US" altLang="vi-VN" sz="2400" b="1" dirty="0">
                <a:latin typeface="Times New Roman" pitchFamily="18" charset="0"/>
              </a:rPr>
              <a:t> </a:t>
            </a:r>
            <a:r>
              <a:rPr lang="en-US" altLang="vi-VN" sz="2400" b="1" dirty="0" err="1">
                <a:latin typeface="Times New Roman" pitchFamily="18" charset="0"/>
              </a:rPr>
              <a:t>bình</a:t>
            </a:r>
            <a:r>
              <a:rPr lang="en-US" altLang="vi-VN" sz="2400" b="1" dirty="0">
                <a:latin typeface="Times New Roman" pitchFamily="18" charset="0"/>
              </a:rPr>
              <a:t> 50km/h. </a:t>
            </a:r>
            <a:r>
              <a:rPr lang="en-US" altLang="vi-VN" sz="2400" b="1" dirty="0" err="1">
                <a:latin typeface="Times New Roman" pitchFamily="18" charset="0"/>
              </a:rPr>
              <a:t>Hỏi</a:t>
            </a:r>
            <a:r>
              <a:rPr lang="en-US" altLang="vi-VN" sz="2400" b="1" dirty="0">
                <a:latin typeface="Times New Roman" pitchFamily="18" charset="0"/>
              </a:rPr>
              <a:t> </a:t>
            </a:r>
            <a:r>
              <a:rPr lang="en-US" altLang="vi-VN" sz="2400" b="1" dirty="0" err="1">
                <a:latin typeface="Times New Roman" pitchFamily="18" charset="0"/>
              </a:rPr>
              <a:t>sau</a:t>
            </a:r>
            <a:r>
              <a:rPr lang="en-US" altLang="vi-VN" sz="2400" b="1" dirty="0">
                <a:latin typeface="Times New Roman" pitchFamily="18" charset="0"/>
              </a:rPr>
              <a:t> t </a:t>
            </a:r>
            <a:r>
              <a:rPr lang="en-US" altLang="vi-VN" sz="2400" b="1" dirty="0" err="1">
                <a:latin typeface="Times New Roman" pitchFamily="18" charset="0"/>
              </a:rPr>
              <a:t>giờ</a:t>
            </a:r>
            <a:r>
              <a:rPr lang="en-US" altLang="vi-VN" sz="2400" b="1" dirty="0">
                <a:latin typeface="Times New Roman" pitchFamily="18" charset="0"/>
              </a:rPr>
              <a:t> </a:t>
            </a:r>
            <a:r>
              <a:rPr lang="en-US" altLang="vi-VN" sz="2400" b="1" dirty="0" err="1">
                <a:latin typeface="Times New Roman" pitchFamily="18" charset="0"/>
              </a:rPr>
              <a:t>xe</a:t>
            </a:r>
            <a:r>
              <a:rPr lang="en-US" altLang="vi-VN" sz="2400" b="1" dirty="0">
                <a:latin typeface="Times New Roman" pitchFamily="18" charset="0"/>
              </a:rPr>
              <a:t> ô </a:t>
            </a:r>
            <a:r>
              <a:rPr lang="en-US" altLang="vi-VN" sz="2400" b="1" dirty="0" err="1">
                <a:latin typeface="Times New Roman" pitchFamily="18" charset="0"/>
              </a:rPr>
              <a:t>tô</a:t>
            </a:r>
            <a:r>
              <a:rPr lang="en-US" altLang="vi-VN" sz="2400" b="1" dirty="0">
                <a:latin typeface="Times New Roman" pitchFamily="18" charset="0"/>
              </a:rPr>
              <a:t> </a:t>
            </a:r>
            <a:r>
              <a:rPr lang="en-US" altLang="vi-VN" sz="2400" b="1" dirty="0" err="1">
                <a:latin typeface="Times New Roman" pitchFamily="18" charset="0"/>
              </a:rPr>
              <a:t>đó</a:t>
            </a:r>
            <a:r>
              <a:rPr lang="en-US" altLang="vi-VN" sz="2400" b="1" dirty="0">
                <a:latin typeface="Times New Roman" pitchFamily="18" charset="0"/>
              </a:rPr>
              <a:t> </a:t>
            </a:r>
            <a:r>
              <a:rPr lang="en-US" altLang="vi-VN" sz="2400" b="1" dirty="0" err="1">
                <a:latin typeface="Times New Roman" pitchFamily="18" charset="0"/>
              </a:rPr>
              <a:t>cách</a:t>
            </a:r>
            <a:r>
              <a:rPr lang="en-US" altLang="vi-VN" sz="2400" b="1" dirty="0">
                <a:latin typeface="Times New Roman" pitchFamily="18" charset="0"/>
              </a:rPr>
              <a:t> </a:t>
            </a:r>
            <a:r>
              <a:rPr lang="en-US" altLang="vi-VN" sz="2400" b="1" dirty="0" err="1">
                <a:latin typeface="Times New Roman" pitchFamily="18" charset="0"/>
              </a:rPr>
              <a:t>trung</a:t>
            </a:r>
            <a:r>
              <a:rPr lang="en-US" altLang="vi-VN" sz="2400" b="1" dirty="0">
                <a:latin typeface="Times New Roman" pitchFamily="18" charset="0"/>
              </a:rPr>
              <a:t> </a:t>
            </a:r>
            <a:r>
              <a:rPr lang="en-US" altLang="vi-VN" sz="2400" b="1" dirty="0" err="1">
                <a:latin typeface="Times New Roman" pitchFamily="18" charset="0"/>
              </a:rPr>
              <a:t>tâm</a:t>
            </a:r>
            <a:r>
              <a:rPr lang="en-US" altLang="vi-VN" sz="2400" b="1" dirty="0">
                <a:latin typeface="Times New Roman" pitchFamily="18" charset="0"/>
              </a:rPr>
              <a:t> </a:t>
            </a:r>
            <a:r>
              <a:rPr lang="en-US" altLang="vi-VN" sz="2400" b="1" dirty="0" err="1">
                <a:latin typeface="Times New Roman" pitchFamily="18" charset="0"/>
              </a:rPr>
              <a:t>Hà</a:t>
            </a:r>
            <a:r>
              <a:rPr lang="en-US" altLang="vi-VN" sz="2400" b="1" dirty="0">
                <a:latin typeface="Times New Roman" pitchFamily="18" charset="0"/>
              </a:rPr>
              <a:t> </a:t>
            </a:r>
            <a:r>
              <a:rPr lang="en-US" altLang="vi-VN" sz="2400" b="1" dirty="0" err="1">
                <a:latin typeface="Times New Roman" pitchFamily="18" charset="0"/>
              </a:rPr>
              <a:t>Nội</a:t>
            </a:r>
            <a:r>
              <a:rPr lang="en-US" altLang="vi-VN" sz="2400" b="1" dirty="0">
                <a:latin typeface="Times New Roman" pitchFamily="18" charset="0"/>
              </a:rPr>
              <a:t> </a:t>
            </a:r>
            <a:r>
              <a:rPr lang="en-US" altLang="vi-VN" sz="2400" b="1" dirty="0" err="1">
                <a:latin typeface="Times New Roman" pitchFamily="18" charset="0"/>
              </a:rPr>
              <a:t>bao</a:t>
            </a:r>
            <a:r>
              <a:rPr lang="en-US" altLang="vi-VN" sz="2400" b="1" dirty="0">
                <a:latin typeface="Times New Roman" pitchFamily="18" charset="0"/>
              </a:rPr>
              <a:t> </a:t>
            </a:r>
            <a:r>
              <a:rPr lang="en-US" altLang="vi-VN" sz="2400" b="1" dirty="0" err="1">
                <a:latin typeface="Times New Roman" pitchFamily="18" charset="0"/>
              </a:rPr>
              <a:t>nhiêu</a:t>
            </a:r>
            <a:r>
              <a:rPr lang="en-US" altLang="vi-VN" sz="2400" b="1" dirty="0">
                <a:latin typeface="Times New Roman" pitchFamily="18" charset="0"/>
              </a:rPr>
              <a:t> </a:t>
            </a:r>
            <a:r>
              <a:rPr lang="en-US" altLang="vi-VN" sz="2400" b="1" dirty="0" err="1">
                <a:latin typeface="Times New Roman" pitchFamily="18" charset="0"/>
              </a:rPr>
              <a:t>kilômét</a:t>
            </a:r>
            <a:r>
              <a:rPr lang="en-US" altLang="vi-VN" sz="2400" b="1" dirty="0">
                <a:latin typeface="Times New Roman" pitchFamily="18" charset="0"/>
              </a:rPr>
              <a:t>? </a:t>
            </a:r>
            <a:r>
              <a:rPr lang="en-US" altLang="vi-VN" sz="2400" b="1" dirty="0" err="1">
                <a:latin typeface="Times New Roman" pitchFamily="18" charset="0"/>
              </a:rPr>
              <a:t>Biết</a:t>
            </a:r>
            <a:r>
              <a:rPr lang="en-US" altLang="vi-VN" sz="2400" b="1" dirty="0">
                <a:latin typeface="Times New Roman" pitchFamily="18" charset="0"/>
              </a:rPr>
              <a:t> </a:t>
            </a:r>
            <a:r>
              <a:rPr lang="en-US" altLang="vi-VN" sz="2400" b="1" dirty="0" err="1">
                <a:latin typeface="Times New Roman" pitchFamily="18" charset="0"/>
              </a:rPr>
              <a:t>rằng</a:t>
            </a:r>
            <a:r>
              <a:rPr lang="en-US" altLang="vi-VN" sz="2400" b="1" dirty="0">
                <a:latin typeface="Times New Roman" pitchFamily="18" charset="0"/>
              </a:rPr>
              <a:t> </a:t>
            </a:r>
            <a:r>
              <a:rPr lang="en-US" altLang="vi-VN" sz="2400" b="1" dirty="0" err="1">
                <a:latin typeface="Times New Roman" pitchFamily="18" charset="0"/>
              </a:rPr>
              <a:t>bến</a:t>
            </a:r>
            <a:r>
              <a:rPr lang="en-US" altLang="vi-VN" sz="2400" b="1" dirty="0">
                <a:latin typeface="Times New Roman" pitchFamily="18" charset="0"/>
              </a:rPr>
              <a:t> </a:t>
            </a:r>
            <a:r>
              <a:rPr lang="en-US" altLang="vi-VN" sz="2400" b="1" dirty="0" err="1">
                <a:latin typeface="Times New Roman" pitchFamily="18" charset="0"/>
              </a:rPr>
              <a:t>xe</a:t>
            </a:r>
            <a:r>
              <a:rPr lang="en-US" altLang="vi-VN" sz="2400" b="1" dirty="0">
                <a:latin typeface="Times New Roman" pitchFamily="18" charset="0"/>
              </a:rPr>
              <a:t> </a:t>
            </a:r>
            <a:r>
              <a:rPr lang="en-US" altLang="vi-VN" sz="2400" b="1" dirty="0" err="1">
                <a:latin typeface="Times New Roman" pitchFamily="18" charset="0"/>
              </a:rPr>
              <a:t>Phía</a:t>
            </a:r>
            <a:r>
              <a:rPr lang="en-US" altLang="vi-VN" sz="2400" b="1" dirty="0">
                <a:latin typeface="Times New Roman" pitchFamily="18" charset="0"/>
              </a:rPr>
              <a:t> </a:t>
            </a:r>
            <a:r>
              <a:rPr lang="en-US" altLang="vi-VN" sz="2400" b="1" dirty="0" err="1">
                <a:latin typeface="Times New Roman" pitchFamily="18" charset="0"/>
              </a:rPr>
              <a:t>nam</a:t>
            </a:r>
            <a:r>
              <a:rPr lang="en-US" altLang="vi-VN" sz="2400" b="1" dirty="0">
                <a:latin typeface="Times New Roman" pitchFamily="18" charset="0"/>
              </a:rPr>
              <a:t> </a:t>
            </a:r>
            <a:r>
              <a:rPr lang="en-US" altLang="vi-VN" sz="2400" b="1" dirty="0" err="1">
                <a:latin typeface="Times New Roman" pitchFamily="18" charset="0"/>
              </a:rPr>
              <a:t>cách</a:t>
            </a:r>
            <a:r>
              <a:rPr lang="en-US" altLang="vi-VN" sz="2400" b="1" dirty="0">
                <a:latin typeface="Times New Roman" pitchFamily="18" charset="0"/>
              </a:rPr>
              <a:t> </a:t>
            </a:r>
            <a:r>
              <a:rPr lang="en-US" altLang="vi-VN" sz="2400" b="1" dirty="0" err="1">
                <a:latin typeface="Times New Roman" pitchFamily="18" charset="0"/>
              </a:rPr>
              <a:t>trung</a:t>
            </a:r>
            <a:r>
              <a:rPr lang="en-US" altLang="vi-VN" sz="2400" b="1" dirty="0">
                <a:latin typeface="Times New Roman" pitchFamily="18" charset="0"/>
              </a:rPr>
              <a:t> </a:t>
            </a:r>
            <a:r>
              <a:rPr lang="en-US" altLang="vi-VN" sz="2400" b="1" dirty="0" err="1">
                <a:latin typeface="Times New Roman" pitchFamily="18" charset="0"/>
              </a:rPr>
              <a:t>tâm</a:t>
            </a:r>
            <a:r>
              <a:rPr lang="en-US" altLang="vi-VN" sz="2400" b="1" dirty="0">
                <a:latin typeface="Times New Roman" pitchFamily="18" charset="0"/>
              </a:rPr>
              <a:t> </a:t>
            </a:r>
            <a:r>
              <a:rPr lang="en-US" altLang="vi-VN" sz="2400" b="1" dirty="0" err="1">
                <a:latin typeface="Times New Roman" pitchFamily="18" charset="0"/>
              </a:rPr>
              <a:t>Hà</a:t>
            </a:r>
            <a:r>
              <a:rPr lang="en-US" altLang="vi-VN" sz="2400" b="1" dirty="0">
                <a:latin typeface="Times New Roman" pitchFamily="18" charset="0"/>
              </a:rPr>
              <a:t> </a:t>
            </a:r>
            <a:r>
              <a:rPr lang="en-US" altLang="vi-VN" sz="2400" b="1" dirty="0" err="1">
                <a:latin typeface="Times New Roman" pitchFamily="18" charset="0"/>
              </a:rPr>
              <a:t>Nội</a:t>
            </a:r>
            <a:r>
              <a:rPr lang="en-US" altLang="vi-VN" sz="2400" b="1" dirty="0">
                <a:latin typeface="Times New Roman" pitchFamily="18" charset="0"/>
              </a:rPr>
              <a:t> 8km.</a:t>
            </a:r>
          </a:p>
        </p:txBody>
      </p:sp>
      <p:grpSp>
        <p:nvGrpSpPr>
          <p:cNvPr id="30" name="Group 21"/>
          <p:cNvGrpSpPr>
            <a:grpSpLocks/>
          </p:cNvGrpSpPr>
          <p:nvPr/>
        </p:nvGrpSpPr>
        <p:grpSpPr bwMode="auto">
          <a:xfrm>
            <a:off x="754944" y="3087422"/>
            <a:ext cx="1941424" cy="399985"/>
            <a:chOff x="864" y="2967"/>
            <a:chExt cx="1008" cy="204"/>
          </a:xfrm>
        </p:grpSpPr>
        <p:sp>
          <p:nvSpPr>
            <p:cNvPr id="31" name="Line 19"/>
            <p:cNvSpPr>
              <a:spLocks noChangeShapeType="1"/>
            </p:cNvSpPr>
            <p:nvPr/>
          </p:nvSpPr>
          <p:spPr bwMode="auto">
            <a:xfrm>
              <a:off x="864" y="2976"/>
              <a:ext cx="1008"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2" name="Text Box 20"/>
            <p:cNvSpPr txBox="1">
              <a:spLocks noChangeArrowheads="1"/>
            </p:cNvSpPr>
            <p:nvPr/>
          </p:nvSpPr>
          <p:spPr bwMode="auto">
            <a:xfrm>
              <a:off x="1415" y="2967"/>
              <a:ext cx="33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900">
                  <a:solidFill>
                    <a:schemeClr val="tx1"/>
                  </a:solidFill>
                  <a:latin typeface="Times New Roman" pitchFamily="18" charset="0"/>
                </a:defRPr>
              </a:lvl1pPr>
              <a:lvl2pPr marL="742950" indent="-285750" eaLnBrk="0" hangingPunct="0">
                <a:defRPr sz="2900">
                  <a:solidFill>
                    <a:schemeClr val="tx1"/>
                  </a:solidFill>
                  <a:latin typeface="Times New Roman" pitchFamily="18" charset="0"/>
                </a:defRPr>
              </a:lvl2pPr>
              <a:lvl3pPr marL="1143000" indent="-228600" eaLnBrk="0" hangingPunct="0">
                <a:defRPr sz="2900">
                  <a:solidFill>
                    <a:schemeClr val="tx1"/>
                  </a:solidFill>
                  <a:latin typeface="Times New Roman" pitchFamily="18" charset="0"/>
                </a:defRPr>
              </a:lvl3pPr>
              <a:lvl4pPr marL="1600200" indent="-228600" eaLnBrk="0" hangingPunct="0">
                <a:defRPr sz="2900">
                  <a:solidFill>
                    <a:schemeClr val="tx1"/>
                  </a:solidFill>
                  <a:latin typeface="Times New Roman" pitchFamily="18" charset="0"/>
                </a:defRPr>
              </a:lvl4pPr>
              <a:lvl5pPr marL="2057400" indent="-228600" eaLnBrk="0" hangingPunct="0">
                <a:defRPr sz="2900">
                  <a:solidFill>
                    <a:schemeClr val="tx1"/>
                  </a:solidFill>
                  <a:latin typeface="Times New Roman" pitchFamily="18" charset="0"/>
                </a:defRPr>
              </a:lvl5pPr>
              <a:lvl6pPr marL="2514600" indent="-228600" algn="just" eaLnBrk="0" fontAlgn="base" hangingPunct="0">
                <a:spcBef>
                  <a:spcPct val="25000"/>
                </a:spcBef>
                <a:spcAft>
                  <a:spcPct val="0"/>
                </a:spcAft>
                <a:defRPr sz="2900">
                  <a:solidFill>
                    <a:schemeClr val="tx1"/>
                  </a:solidFill>
                  <a:latin typeface="Times New Roman" pitchFamily="18" charset="0"/>
                </a:defRPr>
              </a:lvl6pPr>
              <a:lvl7pPr marL="2971800" indent="-228600" algn="just" eaLnBrk="0" fontAlgn="base" hangingPunct="0">
                <a:spcBef>
                  <a:spcPct val="25000"/>
                </a:spcBef>
                <a:spcAft>
                  <a:spcPct val="0"/>
                </a:spcAft>
                <a:defRPr sz="2900">
                  <a:solidFill>
                    <a:schemeClr val="tx1"/>
                  </a:solidFill>
                  <a:latin typeface="Times New Roman" pitchFamily="18" charset="0"/>
                </a:defRPr>
              </a:lvl7pPr>
              <a:lvl8pPr marL="3429000" indent="-228600" algn="just" eaLnBrk="0" fontAlgn="base" hangingPunct="0">
                <a:spcBef>
                  <a:spcPct val="25000"/>
                </a:spcBef>
                <a:spcAft>
                  <a:spcPct val="0"/>
                </a:spcAft>
                <a:defRPr sz="2900">
                  <a:solidFill>
                    <a:schemeClr val="tx1"/>
                  </a:solidFill>
                  <a:latin typeface="Times New Roman" pitchFamily="18" charset="0"/>
                </a:defRPr>
              </a:lvl8pPr>
              <a:lvl9pPr marL="3886200" indent="-228600" algn="just" eaLnBrk="0" fontAlgn="base" hangingPunct="0">
                <a:spcBef>
                  <a:spcPct val="25000"/>
                </a:spcBef>
                <a:spcAft>
                  <a:spcPct val="0"/>
                </a:spcAft>
                <a:defRPr sz="2900">
                  <a:solidFill>
                    <a:schemeClr val="tx1"/>
                  </a:solidFill>
                  <a:latin typeface="Times New Roman" pitchFamily="18" charset="0"/>
                </a:defRPr>
              </a:lvl9pPr>
            </a:lstStyle>
            <a:p>
              <a:pPr algn="l" eaLnBrk="1" hangingPunct="1">
                <a:spcBef>
                  <a:spcPct val="0"/>
                </a:spcBef>
              </a:pPr>
              <a:r>
                <a:rPr lang="en-US" sz="2000" dirty="0">
                  <a:solidFill>
                    <a:srgbClr val="FF3300"/>
                  </a:solidFill>
                </a:rPr>
                <a:t>8km</a:t>
              </a:r>
            </a:p>
          </p:txBody>
        </p:sp>
      </p:grpSp>
      <p:grpSp>
        <p:nvGrpSpPr>
          <p:cNvPr id="33" name="Group 23"/>
          <p:cNvGrpSpPr>
            <a:grpSpLocks/>
          </p:cNvGrpSpPr>
          <p:nvPr/>
        </p:nvGrpSpPr>
        <p:grpSpPr bwMode="auto">
          <a:xfrm>
            <a:off x="2707254" y="2564580"/>
            <a:ext cx="4838433" cy="561976"/>
            <a:chOff x="1872" y="2690"/>
            <a:chExt cx="3312" cy="288"/>
          </a:xfrm>
        </p:grpSpPr>
        <p:sp>
          <p:nvSpPr>
            <p:cNvPr id="34" name="Line 18"/>
            <p:cNvSpPr>
              <a:spLocks noChangeShapeType="1"/>
            </p:cNvSpPr>
            <p:nvPr/>
          </p:nvSpPr>
          <p:spPr bwMode="auto">
            <a:xfrm>
              <a:off x="1872" y="2976"/>
              <a:ext cx="331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 name="Text Box 22"/>
            <p:cNvSpPr txBox="1">
              <a:spLocks noChangeArrowheads="1"/>
            </p:cNvSpPr>
            <p:nvPr/>
          </p:nvSpPr>
          <p:spPr bwMode="auto">
            <a:xfrm>
              <a:off x="3071" y="2690"/>
              <a:ext cx="845" cy="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900">
                  <a:solidFill>
                    <a:schemeClr val="tx1"/>
                  </a:solidFill>
                  <a:latin typeface="Times New Roman" pitchFamily="18" charset="0"/>
                </a:defRPr>
              </a:lvl1pPr>
              <a:lvl2pPr marL="742950" indent="-285750" eaLnBrk="0" hangingPunct="0">
                <a:defRPr sz="2900">
                  <a:solidFill>
                    <a:schemeClr val="tx1"/>
                  </a:solidFill>
                  <a:latin typeface="Times New Roman" pitchFamily="18" charset="0"/>
                </a:defRPr>
              </a:lvl2pPr>
              <a:lvl3pPr marL="1143000" indent="-228600" eaLnBrk="0" hangingPunct="0">
                <a:defRPr sz="2900">
                  <a:solidFill>
                    <a:schemeClr val="tx1"/>
                  </a:solidFill>
                  <a:latin typeface="Times New Roman" pitchFamily="18" charset="0"/>
                </a:defRPr>
              </a:lvl3pPr>
              <a:lvl4pPr marL="1600200" indent="-228600" eaLnBrk="0" hangingPunct="0">
                <a:defRPr sz="2900">
                  <a:solidFill>
                    <a:schemeClr val="tx1"/>
                  </a:solidFill>
                  <a:latin typeface="Times New Roman" pitchFamily="18" charset="0"/>
                </a:defRPr>
              </a:lvl4pPr>
              <a:lvl5pPr marL="2057400" indent="-228600" eaLnBrk="0" hangingPunct="0">
                <a:defRPr sz="2900">
                  <a:solidFill>
                    <a:schemeClr val="tx1"/>
                  </a:solidFill>
                  <a:latin typeface="Times New Roman" pitchFamily="18" charset="0"/>
                </a:defRPr>
              </a:lvl5pPr>
              <a:lvl6pPr marL="2514600" indent="-228600" algn="just" eaLnBrk="0" fontAlgn="base" hangingPunct="0">
                <a:spcBef>
                  <a:spcPct val="25000"/>
                </a:spcBef>
                <a:spcAft>
                  <a:spcPct val="0"/>
                </a:spcAft>
                <a:defRPr sz="2900">
                  <a:solidFill>
                    <a:schemeClr val="tx1"/>
                  </a:solidFill>
                  <a:latin typeface="Times New Roman" pitchFamily="18" charset="0"/>
                </a:defRPr>
              </a:lvl6pPr>
              <a:lvl7pPr marL="2971800" indent="-228600" algn="just" eaLnBrk="0" fontAlgn="base" hangingPunct="0">
                <a:spcBef>
                  <a:spcPct val="25000"/>
                </a:spcBef>
                <a:spcAft>
                  <a:spcPct val="0"/>
                </a:spcAft>
                <a:defRPr sz="2900">
                  <a:solidFill>
                    <a:schemeClr val="tx1"/>
                  </a:solidFill>
                  <a:latin typeface="Times New Roman" pitchFamily="18" charset="0"/>
                </a:defRPr>
              </a:lvl7pPr>
              <a:lvl8pPr marL="3429000" indent="-228600" algn="just" eaLnBrk="0" fontAlgn="base" hangingPunct="0">
                <a:spcBef>
                  <a:spcPct val="25000"/>
                </a:spcBef>
                <a:spcAft>
                  <a:spcPct val="0"/>
                </a:spcAft>
                <a:defRPr sz="2900">
                  <a:solidFill>
                    <a:schemeClr val="tx1"/>
                  </a:solidFill>
                  <a:latin typeface="Times New Roman" pitchFamily="18" charset="0"/>
                </a:defRPr>
              </a:lvl8pPr>
              <a:lvl9pPr marL="3886200" indent="-228600" algn="just" eaLnBrk="0" fontAlgn="base" hangingPunct="0">
                <a:spcBef>
                  <a:spcPct val="25000"/>
                </a:spcBef>
                <a:spcAft>
                  <a:spcPct val="0"/>
                </a:spcAft>
                <a:defRPr sz="2900">
                  <a:solidFill>
                    <a:schemeClr val="tx1"/>
                  </a:solidFill>
                  <a:latin typeface="Times New Roman" pitchFamily="18" charset="0"/>
                </a:defRPr>
              </a:lvl9pPr>
            </a:lstStyle>
            <a:p>
              <a:pPr algn="l" eaLnBrk="1" hangingPunct="1">
                <a:spcBef>
                  <a:spcPct val="0"/>
                </a:spcBef>
              </a:pPr>
              <a:r>
                <a:rPr lang="en-US" sz="2400" dirty="0">
                  <a:solidFill>
                    <a:srgbClr val="FF3300"/>
                  </a:solidFill>
                </a:rPr>
                <a:t>50t(km)</a:t>
              </a:r>
            </a:p>
          </p:txBody>
        </p:sp>
      </p:grpSp>
      <p:grpSp>
        <p:nvGrpSpPr>
          <p:cNvPr id="36" name="Group 28"/>
          <p:cNvGrpSpPr>
            <a:grpSpLocks/>
          </p:cNvGrpSpPr>
          <p:nvPr/>
        </p:nvGrpSpPr>
        <p:grpSpPr bwMode="auto">
          <a:xfrm>
            <a:off x="762000" y="2028824"/>
            <a:ext cx="6781800" cy="581025"/>
            <a:chOff x="864" y="1968"/>
            <a:chExt cx="3888" cy="336"/>
          </a:xfrm>
        </p:grpSpPr>
        <p:grpSp>
          <p:nvGrpSpPr>
            <p:cNvPr id="37" name="Group 27"/>
            <p:cNvGrpSpPr>
              <a:grpSpLocks/>
            </p:cNvGrpSpPr>
            <p:nvPr/>
          </p:nvGrpSpPr>
          <p:grpSpPr bwMode="auto">
            <a:xfrm>
              <a:off x="864" y="2064"/>
              <a:ext cx="3888" cy="192"/>
              <a:chOff x="816" y="2064"/>
              <a:chExt cx="3936" cy="192"/>
            </a:xfrm>
          </p:grpSpPr>
          <p:sp>
            <p:nvSpPr>
              <p:cNvPr id="39" name="Line 24"/>
              <p:cNvSpPr>
                <a:spLocks noChangeShapeType="1"/>
              </p:cNvSpPr>
              <p:nvPr/>
            </p:nvSpPr>
            <p:spPr bwMode="auto">
              <a:xfrm>
                <a:off x="816" y="2256"/>
                <a:ext cx="3936"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0" name="Rectangle 25"/>
              <p:cNvSpPr>
                <a:spLocks noChangeArrowheads="1"/>
              </p:cNvSpPr>
              <p:nvPr/>
            </p:nvSpPr>
            <p:spPr bwMode="auto">
              <a:xfrm>
                <a:off x="2208" y="2064"/>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grpSp>
        <p:sp>
          <p:nvSpPr>
            <p:cNvPr id="38" name="Text Box 26"/>
            <p:cNvSpPr txBox="1">
              <a:spLocks noChangeArrowheads="1"/>
            </p:cNvSpPr>
            <p:nvPr/>
          </p:nvSpPr>
          <p:spPr bwMode="auto">
            <a:xfrm>
              <a:off x="2298" y="1968"/>
              <a:ext cx="23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900">
                  <a:solidFill>
                    <a:schemeClr val="tx1"/>
                  </a:solidFill>
                  <a:latin typeface="Times New Roman" pitchFamily="18" charset="0"/>
                </a:defRPr>
              </a:lvl1pPr>
              <a:lvl2pPr marL="742950" indent="-285750" eaLnBrk="0" hangingPunct="0">
                <a:defRPr sz="2900">
                  <a:solidFill>
                    <a:schemeClr val="tx1"/>
                  </a:solidFill>
                  <a:latin typeface="Times New Roman" pitchFamily="18" charset="0"/>
                </a:defRPr>
              </a:lvl2pPr>
              <a:lvl3pPr marL="1143000" indent="-228600" eaLnBrk="0" hangingPunct="0">
                <a:defRPr sz="2900">
                  <a:solidFill>
                    <a:schemeClr val="tx1"/>
                  </a:solidFill>
                  <a:latin typeface="Times New Roman" pitchFamily="18" charset="0"/>
                </a:defRPr>
              </a:lvl3pPr>
              <a:lvl4pPr marL="1600200" indent="-228600" eaLnBrk="0" hangingPunct="0">
                <a:defRPr sz="2900">
                  <a:solidFill>
                    <a:schemeClr val="tx1"/>
                  </a:solidFill>
                  <a:latin typeface="Times New Roman" pitchFamily="18" charset="0"/>
                </a:defRPr>
              </a:lvl4pPr>
              <a:lvl5pPr marL="2057400" indent="-228600" eaLnBrk="0" hangingPunct="0">
                <a:defRPr sz="2900">
                  <a:solidFill>
                    <a:schemeClr val="tx1"/>
                  </a:solidFill>
                  <a:latin typeface="Times New Roman" pitchFamily="18" charset="0"/>
                </a:defRPr>
              </a:lvl5pPr>
              <a:lvl6pPr marL="2514600" indent="-228600" algn="just" eaLnBrk="0" fontAlgn="base" hangingPunct="0">
                <a:spcBef>
                  <a:spcPct val="25000"/>
                </a:spcBef>
                <a:spcAft>
                  <a:spcPct val="0"/>
                </a:spcAft>
                <a:defRPr sz="2900">
                  <a:solidFill>
                    <a:schemeClr val="tx1"/>
                  </a:solidFill>
                  <a:latin typeface="Times New Roman" pitchFamily="18" charset="0"/>
                </a:defRPr>
              </a:lvl6pPr>
              <a:lvl7pPr marL="2971800" indent="-228600" algn="just" eaLnBrk="0" fontAlgn="base" hangingPunct="0">
                <a:spcBef>
                  <a:spcPct val="25000"/>
                </a:spcBef>
                <a:spcAft>
                  <a:spcPct val="0"/>
                </a:spcAft>
                <a:defRPr sz="2900">
                  <a:solidFill>
                    <a:schemeClr val="tx1"/>
                  </a:solidFill>
                  <a:latin typeface="Times New Roman" pitchFamily="18" charset="0"/>
                </a:defRPr>
              </a:lvl7pPr>
              <a:lvl8pPr marL="3429000" indent="-228600" algn="just" eaLnBrk="0" fontAlgn="base" hangingPunct="0">
                <a:spcBef>
                  <a:spcPct val="25000"/>
                </a:spcBef>
                <a:spcAft>
                  <a:spcPct val="0"/>
                </a:spcAft>
                <a:defRPr sz="2900">
                  <a:solidFill>
                    <a:schemeClr val="tx1"/>
                  </a:solidFill>
                  <a:latin typeface="Times New Roman" pitchFamily="18" charset="0"/>
                </a:defRPr>
              </a:lvl8pPr>
              <a:lvl9pPr marL="3886200" indent="-228600" algn="just" eaLnBrk="0" fontAlgn="base" hangingPunct="0">
                <a:spcBef>
                  <a:spcPct val="25000"/>
                </a:spcBef>
                <a:spcAft>
                  <a:spcPct val="0"/>
                </a:spcAft>
                <a:defRPr sz="2900">
                  <a:solidFill>
                    <a:schemeClr val="tx1"/>
                  </a:solidFill>
                  <a:latin typeface="Times New Roman" pitchFamily="18" charset="0"/>
                </a:defRPr>
              </a:lvl9pPr>
            </a:lstStyle>
            <a:p>
              <a:pPr eaLnBrk="1" hangingPunct="1"/>
              <a:r>
                <a:rPr lang="en-US" b="1">
                  <a:solidFill>
                    <a:srgbClr val="008000"/>
                  </a:solidFill>
                </a:rPr>
                <a:t>?</a:t>
              </a:r>
            </a:p>
          </p:txBody>
        </p:sp>
      </p:grpSp>
    </p:spTree>
    <p:extLst>
      <p:ext uri="{BB962C8B-B14F-4D97-AF65-F5344CB8AC3E}">
        <p14:creationId xmlns:p14="http://schemas.microsoft.com/office/powerpoint/2010/main" val="2349655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20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blinds(horizontal)">
                                      <p:cBhvr>
                                        <p:cTn id="17" dur="500"/>
                                        <p:tgtEl>
                                          <p:spTgt spid="81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8203"/>
                                        </p:tgtEl>
                                        <p:attrNameLst>
                                          <p:attrName>style.visibility</p:attrName>
                                        </p:attrNameLst>
                                      </p:cBhvr>
                                      <p:to>
                                        <p:strVal val="visible"/>
                                      </p:to>
                                    </p:set>
                                    <p:animEffect transition="in" filter="randombar(horizontal)">
                                      <p:cBhvr>
                                        <p:cTn id="22" dur="500"/>
                                        <p:tgtEl>
                                          <p:spTgt spid="82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4"/>
                                        </p:tgtEl>
                                        <p:attrNameLst>
                                          <p:attrName>style.visibility</p:attrName>
                                        </p:attrNameLst>
                                      </p:cBhvr>
                                      <p:to>
                                        <p:strVal val="visible"/>
                                      </p:to>
                                    </p:set>
                                    <p:animEffect transition="in" filter="fade">
                                      <p:cBhvr>
                                        <p:cTn id="27" dur="2000"/>
                                        <p:tgtEl>
                                          <p:spTgt spid="82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8205"/>
                                        </p:tgtEl>
                                        <p:attrNameLst>
                                          <p:attrName>style.visibility</p:attrName>
                                        </p:attrNameLst>
                                      </p:cBhvr>
                                      <p:to>
                                        <p:strVal val="visible"/>
                                      </p:to>
                                    </p:set>
                                    <p:animEffect transition="in" filter="blinds(vertical)">
                                      <p:cBhvr>
                                        <p:cTn id="32" dur="500"/>
                                        <p:tgtEl>
                                          <p:spTgt spid="82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blinds(vertical)">
                                      <p:cBhvr>
                                        <p:cTn id="37" dur="500"/>
                                        <p:tgtEl>
                                          <p:spTgt spid="8206"/>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5.55112E-17 3.7821E-6 L 0.51927 0.0074 " pathEditMode="relative" rAng="0" ptsTypes="AA">
                                      <p:cBhvr>
                                        <p:cTn id="41" dur="5000" fill="hold"/>
                                        <p:tgtEl>
                                          <p:spTgt spid="8203"/>
                                        </p:tgtEl>
                                        <p:attrNameLst>
                                          <p:attrName>ppt_x</p:attrName>
                                          <p:attrName>ppt_y</p:attrName>
                                        </p:attrNameLst>
                                      </p:cBhvr>
                                      <p:rCtr x="25955" y="370"/>
                                    </p:animMotion>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blinds(horizontal)">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linds(horizontal)">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0 2.22222E-6 L 0 0.1 " pathEditMode="relative" rAng="0" ptsTypes="AA">
                                      <p:cBhvr>
                                        <p:cTn id="55" dur="2000" fill="hold"/>
                                        <p:tgtEl>
                                          <p:spTgt spid="30"/>
                                        </p:tgtEl>
                                        <p:attrNameLst>
                                          <p:attrName>ppt_x</p:attrName>
                                          <p:attrName>ppt_y</p:attrName>
                                        </p:attrNameLst>
                                      </p:cBhvr>
                                      <p:rCtr x="0" y="5000"/>
                                    </p:animMotion>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linds(horizontal)">
                                      <p:cBhvr>
                                        <p:cTn id="60" dur="500"/>
                                        <p:tgtEl>
                                          <p:spTgt spid="33"/>
                                        </p:tgtEl>
                                      </p:cBhvr>
                                    </p:animEffect>
                                  </p:childTnLst>
                                </p:cTn>
                              </p:par>
                              <p:par>
                                <p:cTn id="61" presetID="0" presetClass="path" presetSubtype="0" accel="50000" decel="50000" fill="hold" nodeType="withEffect">
                                  <p:stCondLst>
                                    <p:cond delay="0"/>
                                  </p:stCondLst>
                                  <p:childTnLst>
                                    <p:animMotion origin="layout" path="M -2.77778E-7 3.05112E-6 L -0.00226 0.09623 " pathEditMode="relative" rAng="0" ptsTypes="AA">
                                      <p:cBhvr>
                                        <p:cTn id="62" dur="2000" fill="hold"/>
                                        <p:tgtEl>
                                          <p:spTgt spid="33"/>
                                        </p:tgtEl>
                                        <p:attrNameLst>
                                          <p:attrName>ppt_x</p:attrName>
                                          <p:attrName>ppt_y</p:attrName>
                                        </p:attrNameLst>
                                      </p:cBhvr>
                                      <p:rCtr x="-122" y="4811"/>
                                    </p:animMotion>
                                  </p:childTnLst>
                                </p:cTn>
                              </p:par>
                            </p:childTnLst>
                          </p:cTn>
                        </p:par>
                      </p:childTnLst>
                    </p:cTn>
                  </p:par>
                  <p:par>
                    <p:cTn id="63" fill="hold">
                      <p:stCondLst>
                        <p:cond delay="indefinite"/>
                      </p:stCondLst>
                      <p:childTnLst>
                        <p:par>
                          <p:cTn id="64" fill="hold">
                            <p:stCondLst>
                              <p:cond delay="0"/>
                            </p:stCondLst>
                            <p:childTnLst>
                              <p:par>
                                <p:cTn id="65" presetID="3" presetClass="entr" presetSubtype="5" fill="hold" grpId="0" nodeType="clickEffect">
                                  <p:stCondLst>
                                    <p:cond delay="0"/>
                                  </p:stCondLst>
                                  <p:childTnLst>
                                    <p:set>
                                      <p:cBhvr>
                                        <p:cTn id="66" dur="1" fill="hold">
                                          <p:stCondLst>
                                            <p:cond delay="0"/>
                                          </p:stCondLst>
                                        </p:cTn>
                                        <p:tgtEl>
                                          <p:spTgt spid="8207"/>
                                        </p:tgtEl>
                                        <p:attrNameLst>
                                          <p:attrName>style.visibility</p:attrName>
                                        </p:attrNameLst>
                                      </p:cBhvr>
                                      <p:to>
                                        <p:strVal val="visible"/>
                                      </p:to>
                                    </p:set>
                                    <p:animEffect transition="in" filter="blinds(vertical)">
                                      <p:cBhvr>
                                        <p:cTn id="67"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p:bldP spid="8204" grpId="0" animBg="1"/>
      <p:bldP spid="8205" grpId="0" animBg="1"/>
      <p:bldP spid="8206" grpId="0" animBg="1"/>
      <p:bldP spid="82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286543" y="370012"/>
            <a:ext cx="8723313" cy="1384995"/>
          </a:xfrm>
          <a:prstGeom prst="rect">
            <a:avLst/>
          </a:prstGeom>
          <a:solidFill>
            <a:schemeClr val="bg1"/>
          </a:solid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altLang="vi-VN" sz="2800" b="1" dirty="0">
                <a:solidFill>
                  <a:srgbClr val="FF0000"/>
                </a:solidFill>
                <a:latin typeface="Times New Roman" pitchFamily="18" charset="0"/>
                <a:cs typeface="Times New Roman" pitchFamily="18" charset="0"/>
              </a:rPr>
              <a:t>?2</a:t>
            </a:r>
            <a:r>
              <a:rPr lang="en-US" altLang="vi-VN" sz="2800" b="1" dirty="0">
                <a:solidFill>
                  <a:srgbClr val="FF0000"/>
                </a:solidFill>
                <a:latin typeface="Times New Roman" pitchFamily="18" charset="0"/>
                <a:cs typeface="Times New Roman" pitchFamily="18" charset="0"/>
              </a:rPr>
              <a:t>/</a:t>
            </a:r>
            <a:r>
              <a:rPr lang="vi-VN" altLang="vi-VN" sz="2800" b="1" dirty="0">
                <a:solidFill>
                  <a:srgbClr val="FF0000"/>
                </a:solidFill>
                <a:latin typeface="Times New Roman" pitchFamily="18" charset="0"/>
                <a:cs typeface="Times New Roman" pitchFamily="18" charset="0"/>
              </a:rPr>
              <a:t> sgk/ 47  </a:t>
            </a:r>
            <a:r>
              <a:rPr lang="vi-VN" altLang="vi-VN" sz="2800" b="1" dirty="0">
                <a:latin typeface="Times New Roman" pitchFamily="18" charset="0"/>
                <a:cs typeface="Times New Roman" pitchFamily="18" charset="0"/>
              </a:rPr>
              <a:t>Tính các giá trị tương ứng của s khi cho t lần lượt lấy các giá trị 1 giờ; 2 giờ; 3 giờ; 4 giờ … rồi giải thích tại sao </a:t>
            </a:r>
            <a:r>
              <a:rPr lang="vi-VN" altLang="vi-VN" sz="2800" b="1" dirty="0">
                <a:solidFill>
                  <a:srgbClr val="FF0000"/>
                </a:solidFill>
                <a:latin typeface="Times New Roman" pitchFamily="18" charset="0"/>
                <a:cs typeface="Times New Roman" pitchFamily="18" charset="0"/>
              </a:rPr>
              <a:t>s là hàm số của t</a:t>
            </a:r>
            <a:r>
              <a:rPr lang="vi-VN" altLang="vi-VN" sz="2800" b="1" dirty="0">
                <a:latin typeface="Times New Roman" pitchFamily="18" charset="0"/>
                <a:cs typeface="Times New Roman" pitchFamily="18" charset="0"/>
              </a:rPr>
              <a:t>? </a:t>
            </a:r>
          </a:p>
        </p:txBody>
      </p:sp>
      <p:sp>
        <p:nvSpPr>
          <p:cNvPr id="9259" name="Text Box 43"/>
          <p:cNvSpPr txBox="1">
            <a:spLocks noChangeArrowheads="1"/>
          </p:cNvSpPr>
          <p:nvPr/>
        </p:nvSpPr>
        <p:spPr bwMode="auto">
          <a:xfrm>
            <a:off x="152400" y="3581400"/>
            <a:ext cx="87407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vi-VN" sz="2800" b="1" dirty="0">
                <a:solidFill>
                  <a:srgbClr val="FF0000"/>
                </a:solidFill>
                <a:latin typeface="Times New Roman" pitchFamily="18" charset="0"/>
                <a:cs typeface="Times New Roman" pitchFamily="18" charset="0"/>
              </a:rPr>
              <a:t>s là </a:t>
            </a:r>
            <a:r>
              <a:rPr lang="fr-FR" altLang="vi-VN" sz="2800" b="1" dirty="0" err="1">
                <a:solidFill>
                  <a:srgbClr val="FF0000"/>
                </a:solidFill>
                <a:latin typeface="Times New Roman" pitchFamily="18" charset="0"/>
                <a:cs typeface="Times New Roman" pitchFamily="18" charset="0"/>
              </a:rPr>
              <a:t>hàm</a:t>
            </a:r>
            <a:r>
              <a:rPr lang="fr-FR" altLang="vi-VN" sz="2800" b="1" dirty="0">
                <a:solidFill>
                  <a:srgbClr val="FF0000"/>
                </a:solidFill>
                <a:latin typeface="Times New Roman" pitchFamily="18" charset="0"/>
                <a:cs typeface="Times New Roman" pitchFamily="18" charset="0"/>
              </a:rPr>
              <a:t> </a:t>
            </a:r>
            <a:r>
              <a:rPr lang="fr-FR" altLang="vi-VN" sz="2800" b="1" dirty="0" err="1">
                <a:solidFill>
                  <a:srgbClr val="FF0000"/>
                </a:solidFill>
                <a:latin typeface="Times New Roman" pitchFamily="18" charset="0"/>
                <a:cs typeface="Times New Roman" pitchFamily="18" charset="0"/>
              </a:rPr>
              <a:t>số</a:t>
            </a:r>
            <a:r>
              <a:rPr lang="fr-FR" altLang="vi-VN" sz="2800" b="1" dirty="0">
                <a:solidFill>
                  <a:srgbClr val="FF0000"/>
                </a:solidFill>
                <a:latin typeface="Times New Roman" pitchFamily="18" charset="0"/>
                <a:cs typeface="Times New Roman" pitchFamily="18" charset="0"/>
              </a:rPr>
              <a:t> </a:t>
            </a:r>
            <a:r>
              <a:rPr lang="fr-FR" altLang="vi-VN" sz="2800" b="1" dirty="0" err="1">
                <a:solidFill>
                  <a:srgbClr val="FF0000"/>
                </a:solidFill>
                <a:latin typeface="Times New Roman" pitchFamily="18" charset="0"/>
                <a:cs typeface="Times New Roman" pitchFamily="18" charset="0"/>
              </a:rPr>
              <a:t>của</a:t>
            </a:r>
            <a:r>
              <a:rPr lang="fr-FR" altLang="vi-VN" sz="2800" b="1" dirty="0">
                <a:solidFill>
                  <a:srgbClr val="FF0000"/>
                </a:solidFill>
                <a:latin typeface="Times New Roman" pitchFamily="18" charset="0"/>
                <a:cs typeface="Times New Roman" pitchFamily="18" charset="0"/>
              </a:rPr>
              <a:t> t </a:t>
            </a:r>
            <a:r>
              <a:rPr lang="fr-FR" altLang="vi-VN" sz="2800" b="1" dirty="0" err="1">
                <a:solidFill>
                  <a:srgbClr val="FF0000"/>
                </a:solidFill>
                <a:latin typeface="Times New Roman" pitchFamily="18" charset="0"/>
                <a:cs typeface="Times New Roman" pitchFamily="18" charset="0"/>
              </a:rPr>
              <a:t>vì</a:t>
            </a:r>
            <a:r>
              <a:rPr lang="fr-FR" altLang="vi-VN" sz="2800" b="1" dirty="0">
                <a:solidFill>
                  <a:srgbClr val="FF0000"/>
                </a:solidFill>
                <a:latin typeface="Times New Roman" pitchFamily="18" charset="0"/>
                <a:cs typeface="Times New Roman" pitchFamily="18" charset="0"/>
              </a:rPr>
              <a:t>:</a:t>
            </a:r>
          </a:p>
          <a:p>
            <a:pPr eaLnBrk="1" hangingPunct="1"/>
            <a:r>
              <a:rPr lang="vi-VN" altLang="vi-VN" sz="2800" b="1" dirty="0">
                <a:latin typeface="Times New Roman" pitchFamily="18" charset="0"/>
                <a:cs typeface="Times New Roman" pitchFamily="18" charset="0"/>
              </a:rPr>
              <a:t>         </a:t>
            </a:r>
            <a:r>
              <a:rPr lang="en-US" altLang="vi-VN" sz="2800" b="1" dirty="0">
                <a:latin typeface="Times New Roman" pitchFamily="18" charset="0"/>
                <a:cs typeface="Times New Roman" pitchFamily="18" charset="0"/>
              </a:rPr>
              <a:t>+)  </a:t>
            </a:r>
            <a:r>
              <a:rPr lang="vi-VN" altLang="vi-VN" sz="2800" b="1" dirty="0">
                <a:latin typeface="Times New Roman" pitchFamily="18" charset="0"/>
                <a:cs typeface="Times New Roman" pitchFamily="18" charset="0"/>
              </a:rPr>
              <a:t>Đại lượng </a:t>
            </a:r>
            <a:r>
              <a:rPr lang="en-US" altLang="vi-VN" sz="2800" b="1" dirty="0">
                <a:latin typeface="Times New Roman" pitchFamily="18" charset="0"/>
                <a:cs typeface="Times New Roman" pitchFamily="18" charset="0"/>
              </a:rPr>
              <a:t>s </a:t>
            </a:r>
            <a:r>
              <a:rPr lang="en-US" altLang="vi-VN" sz="2800" b="1" dirty="0" err="1">
                <a:latin typeface="Times New Roman" pitchFamily="18" charset="0"/>
                <a:cs typeface="Times New Roman" pitchFamily="18" charset="0"/>
              </a:rPr>
              <a:t>phụ</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th</a:t>
            </a:r>
            <a:r>
              <a:rPr lang="vi-VN" altLang="vi-VN" sz="2800" b="1" dirty="0">
                <a:latin typeface="Times New Roman" pitchFamily="18" charset="0"/>
                <a:cs typeface="Times New Roman" pitchFamily="18" charset="0"/>
              </a:rPr>
              <a:t>uộ</a:t>
            </a:r>
            <a:r>
              <a:rPr lang="en-US" altLang="vi-VN" sz="2800" b="1" dirty="0">
                <a:latin typeface="Times New Roman" pitchFamily="18" charset="0"/>
                <a:cs typeface="Times New Roman" pitchFamily="18" charset="0"/>
              </a:rPr>
              <a:t>c </a:t>
            </a:r>
            <a:r>
              <a:rPr lang="en-US" altLang="vi-VN" sz="2800" b="1" dirty="0" err="1">
                <a:latin typeface="Times New Roman" pitchFamily="18" charset="0"/>
                <a:cs typeface="Times New Roman" pitchFamily="18" charset="0"/>
              </a:rPr>
              <a:t>vào</a:t>
            </a:r>
            <a:r>
              <a:rPr lang="vi-VN" altLang="vi-VN" sz="2800" b="1" dirty="0">
                <a:latin typeface="Times New Roman" pitchFamily="18" charset="0"/>
                <a:cs typeface="Times New Roman" pitchFamily="18" charset="0"/>
              </a:rPr>
              <a:t> đại lượng thay đổi</a:t>
            </a:r>
            <a:r>
              <a:rPr lang="en-US" altLang="vi-VN" sz="2800" b="1" dirty="0">
                <a:latin typeface="Times New Roman" pitchFamily="18" charset="0"/>
                <a:cs typeface="Times New Roman" pitchFamily="18" charset="0"/>
              </a:rPr>
              <a:t> t.</a:t>
            </a:r>
          </a:p>
          <a:p>
            <a:pPr eaLnBrk="1" hangingPunct="1">
              <a:spcBef>
                <a:spcPts val="1200"/>
              </a:spcBef>
            </a:pPr>
            <a:r>
              <a:rPr lang="vi-VN" altLang="vi-VN" sz="2800" b="1" dirty="0">
                <a:latin typeface="Times New Roman" pitchFamily="18" charset="0"/>
                <a:cs typeface="Times New Roman" pitchFamily="18" charset="0"/>
              </a:rPr>
              <a:t>         +)  Ứng với mỗi giá trị của t ta xác đinh được chỉ một giá trị tương ứng của s.</a:t>
            </a:r>
          </a:p>
        </p:txBody>
      </p:sp>
      <p:graphicFrame>
        <p:nvGraphicFramePr>
          <p:cNvPr id="4" name="Table 3"/>
          <p:cNvGraphicFramePr>
            <a:graphicFrameLocks noGrp="1"/>
          </p:cNvGraphicFramePr>
          <p:nvPr>
            <p:extLst>
              <p:ext uri="{D42A27DB-BD31-4B8C-83A1-F6EECF244321}">
                <p14:modId xmlns:p14="http://schemas.microsoft.com/office/powerpoint/2010/main" val="4226319972"/>
              </p:ext>
            </p:extLst>
          </p:nvPr>
        </p:nvGraphicFramePr>
        <p:xfrm>
          <a:off x="648789" y="1970519"/>
          <a:ext cx="7658100" cy="1366838"/>
        </p:xfrm>
        <a:graphic>
          <a:graphicData uri="http://schemas.openxmlformats.org/drawingml/2006/table">
            <a:tbl>
              <a:tblPr firstRow="1" bandRow="1">
                <a:tableStyleId>{5C22544A-7EE6-4342-B048-85BDC9FD1C3A}</a:tableStyleId>
              </a:tblPr>
              <a:tblGrid>
                <a:gridCol w="1844279">
                  <a:extLst>
                    <a:ext uri="{9D8B030D-6E8A-4147-A177-3AD203B41FA5}">
                      <a16:colId xmlns:a16="http://schemas.microsoft.com/office/drawing/2014/main" val="20000"/>
                    </a:ext>
                  </a:extLst>
                </a:gridCol>
                <a:gridCol w="990996">
                  <a:extLst>
                    <a:ext uri="{9D8B030D-6E8A-4147-A177-3AD203B41FA5}">
                      <a16:colId xmlns:a16="http://schemas.microsoft.com/office/drawing/2014/main" val="20001"/>
                    </a:ext>
                  </a:extLst>
                </a:gridCol>
                <a:gridCol w="993775">
                  <a:extLst>
                    <a:ext uri="{9D8B030D-6E8A-4147-A177-3AD203B41FA5}">
                      <a16:colId xmlns:a16="http://schemas.microsoft.com/office/drawing/2014/main" val="20002"/>
                    </a:ext>
                  </a:extLst>
                </a:gridCol>
                <a:gridCol w="1139825">
                  <a:extLst>
                    <a:ext uri="{9D8B030D-6E8A-4147-A177-3AD203B41FA5}">
                      <a16:colId xmlns:a16="http://schemas.microsoft.com/office/drawing/2014/main" val="20003"/>
                    </a:ext>
                  </a:extLst>
                </a:gridCol>
                <a:gridCol w="1412875">
                  <a:extLst>
                    <a:ext uri="{9D8B030D-6E8A-4147-A177-3AD203B41FA5}">
                      <a16:colId xmlns:a16="http://schemas.microsoft.com/office/drawing/2014/main" val="20004"/>
                    </a:ext>
                  </a:extLst>
                </a:gridCol>
                <a:gridCol w="1276350">
                  <a:extLst>
                    <a:ext uri="{9D8B030D-6E8A-4147-A177-3AD203B41FA5}">
                      <a16:colId xmlns:a16="http://schemas.microsoft.com/office/drawing/2014/main" val="20005"/>
                    </a:ext>
                  </a:extLst>
                </a:gridCol>
              </a:tblGrid>
              <a:tr h="678706">
                <a:tc>
                  <a:txBody>
                    <a:bodyPr/>
                    <a:lstStyle/>
                    <a:p>
                      <a:pPr algn="ctr"/>
                      <a:r>
                        <a:rPr lang="vi-VN" sz="2500" dirty="0">
                          <a:solidFill>
                            <a:schemeClr val="tx1"/>
                          </a:solidFill>
                          <a:latin typeface="Times New Roman" panose="02020603050405020304" pitchFamily="18" charset="0"/>
                          <a:cs typeface="Times New Roman" panose="02020603050405020304" pitchFamily="18" charset="0"/>
                        </a:rPr>
                        <a:t>t</a:t>
                      </a:r>
                      <a:r>
                        <a:rPr lang="vi-VN" sz="2500" baseline="0" dirty="0">
                          <a:solidFill>
                            <a:schemeClr val="tx1"/>
                          </a:solidFill>
                          <a:latin typeface="Times New Roman" panose="02020603050405020304" pitchFamily="18" charset="0"/>
                          <a:cs typeface="Times New Roman" panose="02020603050405020304" pitchFamily="18" charset="0"/>
                        </a:rPr>
                        <a:t> (giờ)</a:t>
                      </a:r>
                      <a:endParaRPr lang="vi-VN" sz="2500" dirty="0">
                        <a:solidFill>
                          <a:schemeClr val="tx1"/>
                        </a:solidFill>
                        <a:latin typeface="Times New Roman" panose="02020603050405020304" pitchFamily="18" charset="0"/>
                        <a:cs typeface="Times New Roman" panose="02020603050405020304" pitchFamily="18" charset="0"/>
                      </a:endParaRPr>
                    </a:p>
                  </a:txBody>
                  <a:tcPr marL="68580" marR="68580">
                    <a:solidFill>
                      <a:srgbClr val="00B0F0"/>
                    </a:solidFill>
                  </a:tcPr>
                </a:tc>
                <a:tc>
                  <a:txBody>
                    <a:bodyPr/>
                    <a:lstStyle/>
                    <a:p>
                      <a:pPr algn="ctr"/>
                      <a:r>
                        <a:rPr lang="vi-VN" sz="2500" dirty="0">
                          <a:solidFill>
                            <a:schemeClr val="tx1"/>
                          </a:solidFill>
                          <a:latin typeface="Times New Roman" panose="02020603050405020304" pitchFamily="18" charset="0"/>
                          <a:cs typeface="Times New Roman" panose="02020603050405020304" pitchFamily="18" charset="0"/>
                        </a:rPr>
                        <a:t>1(giờ)</a:t>
                      </a:r>
                    </a:p>
                  </a:txBody>
                  <a:tcPr marL="68580" marR="68580">
                    <a:solidFill>
                      <a:srgbClr val="00B0F0"/>
                    </a:solidFill>
                  </a:tcPr>
                </a:tc>
                <a:tc>
                  <a:txBody>
                    <a:bodyPr/>
                    <a:lstStyle/>
                    <a:p>
                      <a:pPr algn="ctr"/>
                      <a:r>
                        <a:rPr lang="vi-VN" sz="2500" dirty="0">
                          <a:solidFill>
                            <a:schemeClr val="tx1"/>
                          </a:solidFill>
                          <a:latin typeface="Times New Roman" panose="02020603050405020304" pitchFamily="18" charset="0"/>
                          <a:cs typeface="Times New Roman" panose="02020603050405020304" pitchFamily="18" charset="0"/>
                        </a:rPr>
                        <a:t>2(giờ)</a:t>
                      </a:r>
                    </a:p>
                  </a:txBody>
                  <a:tcPr marL="68580" marR="68580">
                    <a:solidFill>
                      <a:srgbClr val="00B0F0"/>
                    </a:solidFill>
                  </a:tcPr>
                </a:tc>
                <a:tc>
                  <a:txBody>
                    <a:bodyPr/>
                    <a:lstStyle/>
                    <a:p>
                      <a:pPr algn="ctr"/>
                      <a:r>
                        <a:rPr lang="vi-VN" sz="2500" dirty="0">
                          <a:solidFill>
                            <a:schemeClr val="tx1"/>
                          </a:solidFill>
                          <a:latin typeface="Times New Roman" panose="02020603050405020304" pitchFamily="18" charset="0"/>
                          <a:cs typeface="Times New Roman" panose="02020603050405020304" pitchFamily="18" charset="0"/>
                        </a:rPr>
                        <a:t>3(giờ)</a:t>
                      </a:r>
                    </a:p>
                  </a:txBody>
                  <a:tcPr marL="68580" marR="68580">
                    <a:solidFill>
                      <a:srgbClr val="00B0F0"/>
                    </a:solidFill>
                  </a:tcPr>
                </a:tc>
                <a:tc>
                  <a:txBody>
                    <a:bodyPr/>
                    <a:lstStyle/>
                    <a:p>
                      <a:pPr algn="ctr"/>
                      <a:r>
                        <a:rPr lang="vi-VN" sz="2500" dirty="0">
                          <a:solidFill>
                            <a:schemeClr val="tx1"/>
                          </a:solidFill>
                          <a:latin typeface="Times New Roman" panose="02020603050405020304" pitchFamily="18" charset="0"/>
                          <a:cs typeface="Times New Roman" panose="02020603050405020304" pitchFamily="18" charset="0"/>
                        </a:rPr>
                        <a:t>4(giờ)</a:t>
                      </a:r>
                    </a:p>
                  </a:txBody>
                  <a:tcPr marL="68580" marR="68580">
                    <a:solidFill>
                      <a:srgbClr val="00B0F0"/>
                    </a:solidFill>
                  </a:tcPr>
                </a:tc>
                <a:tc>
                  <a:txBody>
                    <a:bodyPr/>
                    <a:lstStyle/>
                    <a:p>
                      <a:pPr algn="ctr"/>
                      <a:r>
                        <a:rPr lang="vi-VN" sz="2500" dirty="0">
                          <a:solidFill>
                            <a:schemeClr val="tx1"/>
                          </a:solidFill>
                          <a:latin typeface="Times New Roman" panose="02020603050405020304" pitchFamily="18" charset="0"/>
                          <a:cs typeface="Times New Roman" panose="02020603050405020304" pitchFamily="18" charset="0"/>
                        </a:rPr>
                        <a:t>...</a:t>
                      </a:r>
                    </a:p>
                  </a:txBody>
                  <a:tcPr marL="68580" marR="68580">
                    <a:solidFill>
                      <a:srgbClr val="00B0F0"/>
                    </a:solidFill>
                  </a:tcPr>
                </a:tc>
                <a:extLst>
                  <a:ext uri="{0D108BD9-81ED-4DB2-BD59-A6C34878D82A}">
                    <a16:rowId xmlns:a16="http://schemas.microsoft.com/office/drawing/2014/main" val="10000"/>
                  </a:ext>
                </a:extLst>
              </a:tr>
              <a:tr h="688132">
                <a:tc>
                  <a:txBody>
                    <a:bodyPr/>
                    <a:lstStyle/>
                    <a:p>
                      <a:pPr algn="ctr"/>
                      <a:endParaRPr lang="vi-VN" sz="2500" b="1" dirty="0">
                        <a:solidFill>
                          <a:srgbClr val="FF0000"/>
                        </a:solidFill>
                        <a:latin typeface="Times New Roman" panose="02020603050405020304" pitchFamily="18" charset="0"/>
                        <a:cs typeface="Times New Roman" panose="02020603050405020304" pitchFamily="18" charset="0"/>
                      </a:endParaRPr>
                    </a:p>
                  </a:txBody>
                  <a:tcPr marL="68580" marR="68580">
                    <a:solidFill>
                      <a:srgbClr val="FFFF00"/>
                    </a:solidFill>
                  </a:tcPr>
                </a:tc>
                <a:tc>
                  <a:txBody>
                    <a:bodyPr/>
                    <a:lstStyle/>
                    <a:p>
                      <a:pPr algn="ctr"/>
                      <a:endParaRPr lang="vi-VN" sz="2500" b="1" dirty="0">
                        <a:solidFill>
                          <a:srgbClr val="FF0000"/>
                        </a:solidFill>
                        <a:latin typeface="Times New Roman" panose="02020603050405020304" pitchFamily="18" charset="0"/>
                        <a:cs typeface="Times New Roman" panose="02020603050405020304" pitchFamily="18" charset="0"/>
                      </a:endParaRPr>
                    </a:p>
                  </a:txBody>
                  <a:tcPr marL="68580" marR="68580">
                    <a:solidFill>
                      <a:srgbClr val="FFFF00"/>
                    </a:solidFill>
                  </a:tcPr>
                </a:tc>
                <a:tc>
                  <a:txBody>
                    <a:bodyPr/>
                    <a:lstStyle/>
                    <a:p>
                      <a:pPr algn="ctr"/>
                      <a:endParaRPr lang="vi-VN" sz="2500" b="1" dirty="0">
                        <a:solidFill>
                          <a:srgbClr val="FF0000"/>
                        </a:solidFill>
                        <a:latin typeface="Times New Roman" panose="02020603050405020304" pitchFamily="18" charset="0"/>
                        <a:cs typeface="Times New Roman" panose="02020603050405020304" pitchFamily="18" charset="0"/>
                      </a:endParaRPr>
                    </a:p>
                  </a:txBody>
                  <a:tcPr marL="68580" marR="68580">
                    <a:solidFill>
                      <a:srgbClr val="FFFF00"/>
                    </a:solidFill>
                  </a:tcPr>
                </a:tc>
                <a:tc>
                  <a:txBody>
                    <a:bodyPr/>
                    <a:lstStyle/>
                    <a:p>
                      <a:pPr algn="ctr"/>
                      <a:endParaRPr lang="vi-VN" sz="2500" b="1" dirty="0">
                        <a:solidFill>
                          <a:srgbClr val="FF0000"/>
                        </a:solidFill>
                        <a:latin typeface="Times New Roman" panose="02020603050405020304" pitchFamily="18" charset="0"/>
                        <a:cs typeface="Times New Roman" panose="02020603050405020304" pitchFamily="18" charset="0"/>
                      </a:endParaRPr>
                    </a:p>
                  </a:txBody>
                  <a:tcPr marL="68580" marR="68580">
                    <a:solidFill>
                      <a:srgbClr val="FFFF00"/>
                    </a:solidFill>
                  </a:tcPr>
                </a:tc>
                <a:tc>
                  <a:txBody>
                    <a:bodyPr/>
                    <a:lstStyle/>
                    <a:p>
                      <a:pPr algn="ctr"/>
                      <a:endParaRPr lang="vi-VN" sz="2500" b="1" dirty="0">
                        <a:solidFill>
                          <a:srgbClr val="FF0000"/>
                        </a:solidFill>
                        <a:latin typeface="Times New Roman" panose="02020603050405020304" pitchFamily="18" charset="0"/>
                        <a:cs typeface="Times New Roman" panose="02020603050405020304" pitchFamily="18" charset="0"/>
                      </a:endParaRPr>
                    </a:p>
                  </a:txBody>
                  <a:tcPr marL="68580" marR="68580">
                    <a:solidFill>
                      <a:srgbClr val="FFFF00"/>
                    </a:solidFill>
                  </a:tcPr>
                </a:tc>
                <a:tc>
                  <a:txBody>
                    <a:bodyPr/>
                    <a:lstStyle/>
                    <a:p>
                      <a:pPr algn="ctr"/>
                      <a:endParaRPr lang="vi-VN" sz="2500" b="1" dirty="0">
                        <a:solidFill>
                          <a:srgbClr val="FF0000"/>
                        </a:solidFill>
                        <a:latin typeface="Times New Roman" panose="02020603050405020304" pitchFamily="18" charset="0"/>
                        <a:cs typeface="Times New Roman" panose="02020603050405020304" pitchFamily="18" charset="0"/>
                      </a:endParaRPr>
                    </a:p>
                  </a:txBody>
                  <a:tcPr marL="68580" marR="68580">
                    <a:solidFill>
                      <a:srgbClr val="FFFF00"/>
                    </a:solidFill>
                  </a:tcPr>
                </a:tc>
                <a:extLst>
                  <a:ext uri="{0D108BD9-81ED-4DB2-BD59-A6C34878D82A}">
                    <a16:rowId xmlns:a16="http://schemas.microsoft.com/office/drawing/2014/main" val="10001"/>
                  </a:ext>
                </a:extLst>
              </a:tr>
            </a:tbl>
          </a:graphicData>
        </a:graphic>
      </p:graphicFrame>
      <p:sp>
        <p:nvSpPr>
          <p:cNvPr id="7" name="TextBox 6"/>
          <p:cNvSpPr txBox="1">
            <a:spLocks noChangeArrowheads="1"/>
          </p:cNvSpPr>
          <p:nvPr/>
        </p:nvSpPr>
        <p:spPr bwMode="auto">
          <a:xfrm>
            <a:off x="2514600" y="2723606"/>
            <a:ext cx="9017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altLang="vi-VN" sz="2500" b="1">
                <a:solidFill>
                  <a:srgbClr val="FF0000"/>
                </a:solidFill>
                <a:latin typeface="Times New Roman" pitchFamily="18" charset="0"/>
                <a:cs typeface="Times New Roman" pitchFamily="18" charset="0"/>
              </a:rPr>
              <a:t>58</a:t>
            </a:r>
          </a:p>
        </p:txBody>
      </p:sp>
      <p:sp>
        <p:nvSpPr>
          <p:cNvPr id="19" name="TextBox 18"/>
          <p:cNvSpPr txBox="1">
            <a:spLocks noChangeArrowheads="1"/>
          </p:cNvSpPr>
          <p:nvPr/>
        </p:nvSpPr>
        <p:spPr bwMode="auto">
          <a:xfrm>
            <a:off x="3505200" y="2722925"/>
            <a:ext cx="9032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altLang="vi-VN" sz="2500" b="1">
                <a:solidFill>
                  <a:srgbClr val="FF0000"/>
                </a:solidFill>
                <a:latin typeface="Times New Roman" pitchFamily="18" charset="0"/>
                <a:cs typeface="Times New Roman" pitchFamily="18" charset="0"/>
              </a:rPr>
              <a:t>108</a:t>
            </a:r>
          </a:p>
        </p:txBody>
      </p:sp>
      <p:sp>
        <p:nvSpPr>
          <p:cNvPr id="20" name="TextBox 19"/>
          <p:cNvSpPr txBox="1">
            <a:spLocks noChangeArrowheads="1"/>
          </p:cNvSpPr>
          <p:nvPr/>
        </p:nvSpPr>
        <p:spPr bwMode="auto">
          <a:xfrm>
            <a:off x="4648200" y="2743200"/>
            <a:ext cx="903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altLang="vi-VN" sz="2500" b="1" dirty="0">
                <a:solidFill>
                  <a:srgbClr val="FF0000"/>
                </a:solidFill>
                <a:latin typeface="Times New Roman" pitchFamily="18" charset="0"/>
                <a:cs typeface="Times New Roman" pitchFamily="18" charset="0"/>
              </a:rPr>
              <a:t>158</a:t>
            </a:r>
          </a:p>
        </p:txBody>
      </p:sp>
      <p:sp>
        <p:nvSpPr>
          <p:cNvPr id="21" name="TextBox 20"/>
          <p:cNvSpPr txBox="1">
            <a:spLocks noChangeArrowheads="1"/>
          </p:cNvSpPr>
          <p:nvPr/>
        </p:nvSpPr>
        <p:spPr bwMode="auto">
          <a:xfrm>
            <a:off x="5867400" y="2743200"/>
            <a:ext cx="901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altLang="vi-VN" sz="2500" b="1" dirty="0">
                <a:solidFill>
                  <a:srgbClr val="FF0000"/>
                </a:solidFill>
                <a:latin typeface="Times New Roman" pitchFamily="18" charset="0"/>
                <a:cs typeface="Times New Roman" pitchFamily="18" charset="0"/>
              </a:rPr>
              <a:t>208</a:t>
            </a:r>
          </a:p>
        </p:txBody>
      </p:sp>
      <p:sp>
        <p:nvSpPr>
          <p:cNvPr id="18464" name="TextBox 1"/>
          <p:cNvSpPr txBox="1">
            <a:spLocks noChangeArrowheads="1"/>
          </p:cNvSpPr>
          <p:nvPr/>
        </p:nvSpPr>
        <p:spPr bwMode="auto">
          <a:xfrm>
            <a:off x="685800" y="2721337"/>
            <a:ext cx="1828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vi-VN" sz="2500" b="1" dirty="0">
                <a:solidFill>
                  <a:srgbClr val="FF0000"/>
                </a:solidFill>
                <a:latin typeface="Times New Roman" pitchFamily="18" charset="0"/>
                <a:cs typeface="Times New Roman" pitchFamily="18" charset="0"/>
              </a:rPr>
              <a:t>s = 50t+8</a:t>
            </a:r>
          </a:p>
        </p:txBody>
      </p:sp>
    </p:spTree>
    <p:extLst>
      <p:ext uri="{BB962C8B-B14F-4D97-AF65-F5344CB8AC3E}">
        <p14:creationId xmlns:p14="http://schemas.microsoft.com/office/powerpoint/2010/main" val="3547285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amond(in)">
                                      <p:cBhvr>
                                        <p:cTn id="7" dur="20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46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259"/>
                                        </p:tgtEl>
                                        <p:attrNameLst>
                                          <p:attrName>style.visibility</p:attrName>
                                        </p:attrNameLst>
                                      </p:cBhvr>
                                      <p:to>
                                        <p:strVal val="visible"/>
                                      </p:to>
                                    </p:set>
                                    <p:animEffect transition="in" filter="fade">
                                      <p:cBhvr>
                                        <p:cTn id="36" dur="2000"/>
                                        <p:tgtEl>
                                          <p:spTgt spid="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59" grpId="0"/>
      <p:bldP spid="7" grpId="0"/>
      <p:bldP spid="19" grpId="0"/>
      <p:bldP spid="20" grpId="0"/>
      <p:bldP spid="21" grpId="0"/>
      <p:bldP spid="184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53358" y="528638"/>
            <a:ext cx="31950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vi-VN" sz="4000" b="1" dirty="0">
                <a:latin typeface="Times New Roman" pitchFamily="18" charset="0"/>
                <a:cs typeface="Times New Roman" pitchFamily="18" charset="0"/>
              </a:rPr>
              <a:t>s = 50t + 8</a:t>
            </a:r>
          </a:p>
        </p:txBody>
      </p:sp>
      <p:sp>
        <p:nvSpPr>
          <p:cNvPr id="12295" name="Rectangle 7"/>
          <p:cNvSpPr>
            <a:spLocks noChangeArrowheads="1"/>
          </p:cNvSpPr>
          <p:nvPr/>
        </p:nvSpPr>
        <p:spPr bwMode="auto">
          <a:xfrm>
            <a:off x="3314700" y="1690689"/>
            <a:ext cx="2800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sz="4000" b="1">
                <a:latin typeface="Times New Roman" pitchFamily="18" charset="0"/>
                <a:cs typeface="Times New Roman" pitchFamily="18" charset="0"/>
              </a:rPr>
              <a:t>= 50   + 8</a:t>
            </a:r>
          </a:p>
        </p:txBody>
      </p:sp>
      <p:sp>
        <p:nvSpPr>
          <p:cNvPr id="24580" name="Rectangle 8"/>
          <p:cNvSpPr>
            <a:spLocks noChangeArrowheads="1"/>
          </p:cNvSpPr>
          <p:nvPr/>
        </p:nvSpPr>
        <p:spPr bwMode="auto">
          <a:xfrm>
            <a:off x="1143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vi-VN" altLang="vi-VN" b="1"/>
          </a:p>
        </p:txBody>
      </p:sp>
      <p:sp>
        <p:nvSpPr>
          <p:cNvPr id="12300" name="Rectangle 12"/>
          <p:cNvSpPr>
            <a:spLocks noChangeArrowheads="1"/>
          </p:cNvSpPr>
          <p:nvPr/>
        </p:nvSpPr>
        <p:spPr bwMode="auto">
          <a:xfrm>
            <a:off x="2797970" y="3088276"/>
            <a:ext cx="3030140" cy="76944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1" hangingPunct="1"/>
            <a:r>
              <a:rPr lang="en-US" altLang="vi-VN" sz="4400" b="1" dirty="0">
                <a:solidFill>
                  <a:srgbClr val="FF0000"/>
                </a:solidFill>
                <a:latin typeface="Times New Roman" pitchFamily="18" charset="0"/>
                <a:cs typeface="Times New Roman" pitchFamily="18" charset="0"/>
              </a:rPr>
              <a:t>y =    x +   </a:t>
            </a:r>
          </a:p>
        </p:txBody>
      </p:sp>
      <p:sp>
        <p:nvSpPr>
          <p:cNvPr id="12315" name="Line 27"/>
          <p:cNvSpPr>
            <a:spLocks noChangeShapeType="1"/>
          </p:cNvSpPr>
          <p:nvPr/>
        </p:nvSpPr>
        <p:spPr bwMode="auto">
          <a:xfrm>
            <a:off x="3200400" y="1203325"/>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12316" name="Line 28"/>
          <p:cNvSpPr>
            <a:spLocks noChangeShapeType="1"/>
          </p:cNvSpPr>
          <p:nvPr/>
        </p:nvSpPr>
        <p:spPr bwMode="auto">
          <a:xfrm>
            <a:off x="4422258" y="1203325"/>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12317" name="Text Box 29"/>
          <p:cNvSpPr txBox="1">
            <a:spLocks noChangeArrowheads="1"/>
          </p:cNvSpPr>
          <p:nvPr/>
        </p:nvSpPr>
        <p:spPr bwMode="auto">
          <a:xfrm>
            <a:off x="4263310" y="1621713"/>
            <a:ext cx="31789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vi-VN" sz="4000" b="1" dirty="0">
                <a:latin typeface="Times New Roman" pitchFamily="18" charset="0"/>
                <a:cs typeface="Times New Roman" pitchFamily="18" charset="0"/>
              </a:rPr>
              <a:t>x</a:t>
            </a:r>
          </a:p>
        </p:txBody>
      </p:sp>
      <p:sp>
        <p:nvSpPr>
          <p:cNvPr id="12318" name="Text Box 30"/>
          <p:cNvSpPr txBox="1">
            <a:spLocks noChangeArrowheads="1"/>
          </p:cNvSpPr>
          <p:nvPr/>
        </p:nvSpPr>
        <p:spPr bwMode="auto">
          <a:xfrm>
            <a:off x="2895600" y="1622105"/>
            <a:ext cx="447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vi-VN" sz="4000" b="1" dirty="0">
                <a:latin typeface="Times New Roman" pitchFamily="18" charset="0"/>
                <a:cs typeface="Times New Roman" pitchFamily="18" charset="0"/>
              </a:rPr>
              <a:t>y</a:t>
            </a:r>
          </a:p>
        </p:txBody>
      </p:sp>
      <p:sp>
        <p:nvSpPr>
          <p:cNvPr id="12319" name="Line 31"/>
          <p:cNvSpPr>
            <a:spLocks noChangeShapeType="1"/>
          </p:cNvSpPr>
          <p:nvPr/>
        </p:nvSpPr>
        <p:spPr bwMode="auto">
          <a:xfrm>
            <a:off x="3962400" y="2297112"/>
            <a:ext cx="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12320" name="Line 32"/>
          <p:cNvSpPr>
            <a:spLocks noChangeShapeType="1"/>
          </p:cNvSpPr>
          <p:nvPr/>
        </p:nvSpPr>
        <p:spPr bwMode="auto">
          <a:xfrm>
            <a:off x="5282208" y="2311400"/>
            <a:ext cx="0" cy="733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12321" name="Text Box 33"/>
          <p:cNvSpPr txBox="1">
            <a:spLocks noChangeArrowheads="1"/>
          </p:cNvSpPr>
          <p:nvPr/>
        </p:nvSpPr>
        <p:spPr bwMode="auto">
          <a:xfrm>
            <a:off x="3622886" y="3122158"/>
            <a:ext cx="89788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vi-VN" sz="4000" b="1" dirty="0">
                <a:solidFill>
                  <a:srgbClr val="FF0000"/>
                </a:solidFill>
                <a:latin typeface="Times New Roman" pitchFamily="18" charset="0"/>
                <a:cs typeface="Times New Roman" pitchFamily="18" charset="0"/>
              </a:rPr>
              <a:t> a  </a:t>
            </a:r>
          </a:p>
        </p:txBody>
      </p:sp>
      <p:sp>
        <p:nvSpPr>
          <p:cNvPr id="12322" name="Text Box 34"/>
          <p:cNvSpPr txBox="1">
            <a:spLocks noChangeArrowheads="1"/>
          </p:cNvSpPr>
          <p:nvPr/>
        </p:nvSpPr>
        <p:spPr bwMode="auto">
          <a:xfrm>
            <a:off x="4939308" y="3141058"/>
            <a:ext cx="68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vi-VN" sz="4000" b="1" dirty="0">
                <a:solidFill>
                  <a:srgbClr val="FF0000"/>
                </a:solidFill>
                <a:latin typeface="Times New Roman" pitchFamily="18" charset="0"/>
                <a:cs typeface="Times New Roman" pitchFamily="18" charset="0"/>
              </a:rPr>
              <a:t>b</a:t>
            </a:r>
          </a:p>
        </p:txBody>
      </p:sp>
    </p:spTree>
    <p:extLst>
      <p:ext uri="{BB962C8B-B14F-4D97-AF65-F5344CB8AC3E}">
        <p14:creationId xmlns:p14="http://schemas.microsoft.com/office/powerpoint/2010/main" val="27245475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315"/>
                                        </p:tgtEl>
                                        <p:attrNameLst>
                                          <p:attrName>style.visibility</p:attrName>
                                        </p:attrNameLst>
                                      </p:cBhvr>
                                      <p:to>
                                        <p:strVal val="visible"/>
                                      </p:to>
                                    </p:set>
                                    <p:animEffect transition="in" filter="diamond(in)">
                                      <p:cBhvr>
                                        <p:cTn id="7" dur="2000"/>
                                        <p:tgtEl>
                                          <p:spTgt spid="1231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318"/>
                                        </p:tgtEl>
                                        <p:attrNameLst>
                                          <p:attrName>style.visibility</p:attrName>
                                        </p:attrNameLst>
                                      </p:cBhvr>
                                      <p:to>
                                        <p:strVal val="visible"/>
                                      </p:to>
                                    </p:set>
                                    <p:animEffect transition="in" filter="diamond(in)">
                                      <p:cBhvr>
                                        <p:cTn id="10" dur="2000"/>
                                        <p:tgtEl>
                                          <p:spTgt spid="1231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2316"/>
                                        </p:tgtEl>
                                        <p:attrNameLst>
                                          <p:attrName>style.visibility</p:attrName>
                                        </p:attrNameLst>
                                      </p:cBhvr>
                                      <p:to>
                                        <p:strVal val="visible"/>
                                      </p:to>
                                    </p:set>
                                    <p:animEffect transition="in" filter="diamond(in)">
                                      <p:cBhvr>
                                        <p:cTn id="13" dur="2000"/>
                                        <p:tgtEl>
                                          <p:spTgt spid="1231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2317"/>
                                        </p:tgtEl>
                                        <p:attrNameLst>
                                          <p:attrName>style.visibility</p:attrName>
                                        </p:attrNameLst>
                                      </p:cBhvr>
                                      <p:to>
                                        <p:strVal val="visible"/>
                                      </p:to>
                                    </p:set>
                                    <p:animEffect transition="in" filter="diamond(in)">
                                      <p:cBhvr>
                                        <p:cTn id="16" dur="2000"/>
                                        <p:tgtEl>
                                          <p:spTgt spid="123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295"/>
                                        </p:tgtEl>
                                        <p:attrNameLst>
                                          <p:attrName>style.visibility</p:attrName>
                                        </p:attrNameLst>
                                      </p:cBhvr>
                                      <p:to>
                                        <p:strVal val="visible"/>
                                      </p:to>
                                    </p:set>
                                    <p:animEffect transition="in" filter="randombar(horizontal)">
                                      <p:cBhvr>
                                        <p:cTn id="21" dur="500"/>
                                        <p:tgtEl>
                                          <p:spTgt spid="122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2319"/>
                                        </p:tgtEl>
                                        <p:attrNameLst>
                                          <p:attrName>style.visibility</p:attrName>
                                        </p:attrNameLst>
                                      </p:cBhvr>
                                      <p:to>
                                        <p:strVal val="visible"/>
                                      </p:to>
                                    </p:set>
                                    <p:animEffect transition="in" filter="strips(downLeft)">
                                      <p:cBhvr>
                                        <p:cTn id="26" dur="500"/>
                                        <p:tgtEl>
                                          <p:spTgt spid="12319"/>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2320"/>
                                        </p:tgtEl>
                                        <p:attrNameLst>
                                          <p:attrName>style.visibility</p:attrName>
                                        </p:attrNameLst>
                                      </p:cBhvr>
                                      <p:to>
                                        <p:strVal val="visible"/>
                                      </p:to>
                                    </p:set>
                                    <p:animEffect transition="in" filter="strips(downLeft)">
                                      <p:cBhvr>
                                        <p:cTn id="29" dur="500"/>
                                        <p:tgtEl>
                                          <p:spTgt spid="12320"/>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2322"/>
                                        </p:tgtEl>
                                        <p:attrNameLst>
                                          <p:attrName>style.visibility</p:attrName>
                                        </p:attrNameLst>
                                      </p:cBhvr>
                                      <p:to>
                                        <p:strVal val="visible"/>
                                      </p:to>
                                    </p:set>
                                    <p:animEffect transition="in" filter="strips(downLeft)">
                                      <p:cBhvr>
                                        <p:cTn id="32" dur="500"/>
                                        <p:tgtEl>
                                          <p:spTgt spid="12322"/>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2321"/>
                                        </p:tgtEl>
                                        <p:attrNameLst>
                                          <p:attrName>style.visibility</p:attrName>
                                        </p:attrNameLst>
                                      </p:cBhvr>
                                      <p:to>
                                        <p:strVal val="visible"/>
                                      </p:to>
                                    </p:set>
                                    <p:animEffect transition="in" filter="strips(downLeft)">
                                      <p:cBhvr>
                                        <p:cTn id="35" dur="500"/>
                                        <p:tgtEl>
                                          <p:spTgt spid="123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2300"/>
                                        </p:tgtEl>
                                        <p:attrNameLst>
                                          <p:attrName>style.visibility</p:attrName>
                                        </p:attrNameLst>
                                      </p:cBhvr>
                                      <p:to>
                                        <p:strVal val="visible"/>
                                      </p:to>
                                    </p:set>
                                    <p:animEffect transition="in" filter="wedge">
                                      <p:cBhvr>
                                        <p:cTn id="40" dur="2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300" grpId="0" animBg="1"/>
      <p:bldP spid="12315" grpId="0" animBg="1"/>
      <p:bldP spid="12316" grpId="0" animBg="1"/>
      <p:bldP spid="12317" grpId="0"/>
      <p:bldP spid="12318" grpId="0"/>
      <p:bldP spid="12319" grpId="0" animBg="1"/>
      <p:bldP spid="12320" grpId="0" animBg="1"/>
      <p:bldP spid="12321" grpId="0"/>
      <p:bldP spid="123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46050" y="347663"/>
            <a:ext cx="8747125" cy="22467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Hai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hàm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số</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bậc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nhất</a:t>
            </a:r>
            <a:r>
              <a:rPr lang="en-US" altLang="vi-VN" sz="2800" dirty="0">
                <a:latin typeface="Times New Roman" pitchFamily="18" charset="0"/>
                <a:cs typeface="Times New Roman" pitchFamily="18" charset="0"/>
              </a:rPr>
              <a:t>:  y =  3x + 1 </a:t>
            </a:r>
            <a:r>
              <a:rPr lang="en-US" altLang="vi-VN" sz="2800" dirty="0" err="1">
                <a:latin typeface="Times New Roman" pitchFamily="18" charset="0"/>
                <a:cs typeface="Times New Roman" pitchFamily="18" charset="0"/>
              </a:rPr>
              <a:t>và</a:t>
            </a:r>
            <a:r>
              <a:rPr lang="en-US" altLang="vi-VN" sz="2800" dirty="0">
                <a:latin typeface="Times New Roman" pitchFamily="18" charset="0"/>
                <a:cs typeface="Times New Roman" pitchFamily="18" charset="0"/>
              </a:rPr>
              <a:t> y = -3x + 1 </a:t>
            </a:r>
            <a:r>
              <a:rPr lang="en-US" altLang="vi-VN" sz="2800" dirty="0" err="1">
                <a:latin typeface="Times New Roman" pitchFamily="18" charset="0"/>
                <a:cs typeface="Times New Roman" pitchFamily="18" charset="0"/>
              </a:rPr>
              <a:t>luôn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xác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định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với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mọi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giá</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trị</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của</a:t>
            </a:r>
            <a:r>
              <a:rPr lang="en-US" altLang="vi-VN" sz="2800" dirty="0">
                <a:latin typeface="Times New Roman" pitchFamily="18" charset="0"/>
                <a:cs typeface="Times New Roman" pitchFamily="18" charset="0"/>
              </a:rPr>
              <a:t> x </a:t>
            </a:r>
            <a:r>
              <a:rPr lang="en-US" altLang="vi-VN" sz="2800" dirty="0" err="1">
                <a:latin typeface="Times New Roman" pitchFamily="18" charset="0"/>
                <a:cs typeface="Times New Roman" pitchFamily="18" charset="0"/>
              </a:rPr>
              <a:t>thuộc</a:t>
            </a:r>
            <a:r>
              <a:rPr lang="en-US" altLang="vi-VN" sz="2800" dirty="0">
                <a:latin typeface="Times New Roman" pitchFamily="18" charset="0"/>
                <a:cs typeface="Times New Roman" pitchFamily="18" charset="0"/>
              </a:rPr>
              <a:t> </a:t>
            </a:r>
            <a:r>
              <a:rPr lang="en-US" altLang="vi-VN" sz="2800" b="1" dirty="0">
                <a:latin typeface="Times New Roman" pitchFamily="18" charset="0"/>
                <a:cs typeface="Times New Roman" pitchFamily="18" charset="0"/>
              </a:rPr>
              <a:t>R</a:t>
            </a:r>
            <a:r>
              <a:rPr lang="en-US" altLang="vi-VN" sz="2800" dirty="0">
                <a:latin typeface="Times New Roman" pitchFamily="18" charset="0"/>
                <a:cs typeface="Times New Roman" pitchFamily="18" charset="0"/>
              </a:rPr>
              <a:t>.</a:t>
            </a:r>
          </a:p>
          <a:p>
            <a:pPr eaLnBrk="1" hangingPunct="1">
              <a:spcBef>
                <a:spcPct val="50000"/>
              </a:spcBef>
            </a:pPr>
            <a:r>
              <a:rPr lang="en-US" altLang="vi-VN" sz="2800" dirty="0">
                <a:latin typeface="Times New Roman" pitchFamily="18" charset="0"/>
                <a:cs typeface="Times New Roman" pitchFamily="18" charset="0"/>
              </a:rPr>
              <a:t> 	+ </a:t>
            </a:r>
            <a:r>
              <a:rPr lang="en-US" altLang="vi-VN" sz="2800" dirty="0" err="1">
                <a:latin typeface="Times New Roman" pitchFamily="18" charset="0"/>
                <a:cs typeface="Times New Roman" pitchFamily="18" charset="0"/>
              </a:rPr>
              <a:t>Hàm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số</a:t>
            </a:r>
            <a:r>
              <a:rPr lang="en-US" altLang="vi-VN" sz="2800" dirty="0">
                <a:latin typeface="Times New Roman" pitchFamily="18" charset="0"/>
                <a:cs typeface="Times New Roman" pitchFamily="18" charset="0"/>
              </a:rPr>
              <a:t> y =  3x + 1 </a:t>
            </a:r>
            <a:r>
              <a:rPr lang="en-US" altLang="vi-VN" sz="2800" dirty="0" err="1">
                <a:solidFill>
                  <a:srgbClr val="FF0000"/>
                </a:solidFill>
                <a:latin typeface="Times New Roman" pitchFamily="18" charset="0"/>
                <a:cs typeface="Times New Roman" pitchFamily="18" charset="0"/>
              </a:rPr>
              <a:t>đồng</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biến</a:t>
            </a:r>
            <a:r>
              <a:rPr lang="en-US" altLang="vi-VN" sz="2800" dirty="0">
                <a:solidFill>
                  <a:srgbClr val="FF0000"/>
                </a:solidFill>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trên</a:t>
            </a:r>
            <a:r>
              <a:rPr lang="en-US" altLang="vi-VN" sz="2800" dirty="0">
                <a:latin typeface="Times New Roman" pitchFamily="18" charset="0"/>
                <a:cs typeface="Times New Roman" pitchFamily="18" charset="0"/>
              </a:rPr>
              <a:t> </a:t>
            </a:r>
            <a:r>
              <a:rPr lang="en-US" altLang="vi-VN" sz="2800" b="1" dirty="0">
                <a:latin typeface="Times New Roman" pitchFamily="18" charset="0"/>
                <a:cs typeface="Times New Roman" pitchFamily="18" charset="0"/>
              </a:rPr>
              <a:t>R </a:t>
            </a:r>
          </a:p>
          <a:p>
            <a:pPr eaLnBrk="1" hangingPunct="1">
              <a:spcBef>
                <a:spcPct val="50000"/>
              </a:spcBef>
            </a:pPr>
            <a:r>
              <a:rPr lang="en-US" altLang="vi-VN" sz="2800" dirty="0">
                <a:latin typeface="Times New Roman" pitchFamily="18" charset="0"/>
                <a:cs typeface="Times New Roman" pitchFamily="18" charset="0"/>
              </a:rPr>
              <a:t>	+ </a:t>
            </a:r>
            <a:r>
              <a:rPr lang="en-US" altLang="vi-VN" sz="2800" dirty="0" err="1">
                <a:latin typeface="Times New Roman" pitchFamily="18" charset="0"/>
                <a:cs typeface="Times New Roman" pitchFamily="18" charset="0"/>
              </a:rPr>
              <a:t>Hàm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số</a:t>
            </a:r>
            <a:r>
              <a:rPr lang="en-US" altLang="vi-VN" sz="2800" dirty="0">
                <a:latin typeface="Times New Roman" pitchFamily="18" charset="0"/>
                <a:cs typeface="Times New Roman" pitchFamily="18" charset="0"/>
              </a:rPr>
              <a:t> y = -3x + 1 </a:t>
            </a:r>
            <a:r>
              <a:rPr lang="en-US" altLang="vi-VN" sz="2800" dirty="0" err="1">
                <a:solidFill>
                  <a:srgbClr val="FF0000"/>
                </a:solidFill>
                <a:latin typeface="Times New Roman" pitchFamily="18" charset="0"/>
                <a:cs typeface="Times New Roman" pitchFamily="18" charset="0"/>
              </a:rPr>
              <a:t>nghịch</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biến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trên</a:t>
            </a:r>
            <a:r>
              <a:rPr lang="en-US" altLang="vi-VN" sz="2800" dirty="0">
                <a:latin typeface="Times New Roman" pitchFamily="18" charset="0"/>
                <a:cs typeface="Times New Roman" pitchFamily="18" charset="0"/>
              </a:rPr>
              <a:t> </a:t>
            </a:r>
            <a:r>
              <a:rPr lang="en-US" altLang="vi-VN" sz="2800" b="1" dirty="0">
                <a:latin typeface="Times New Roman" pitchFamily="18" charset="0"/>
                <a:cs typeface="Times New Roman" pitchFamily="18" charset="0"/>
              </a:rPr>
              <a:t>R</a:t>
            </a:r>
            <a:endParaRPr lang="en-US" altLang="vi-VN" sz="2800" dirty="0">
              <a:latin typeface="Times New Roman" pitchFamily="18" charset="0"/>
              <a:cs typeface="Times New Roman" pitchFamily="18" charset="0"/>
            </a:endParaRPr>
          </a:p>
        </p:txBody>
      </p:sp>
      <p:sp>
        <p:nvSpPr>
          <p:cNvPr id="48138" name="Rectangle 10"/>
          <p:cNvSpPr>
            <a:spLocks noChangeArrowheads="1"/>
          </p:cNvSpPr>
          <p:nvPr/>
        </p:nvSpPr>
        <p:spPr bwMode="auto">
          <a:xfrm>
            <a:off x="7162800" y="2123404"/>
            <a:ext cx="1428750" cy="344487"/>
          </a:xfrm>
          <a:prstGeom prst="rect">
            <a:avLst/>
          </a:prstGeom>
          <a:solidFill>
            <a:srgbClr val="FFFF00"/>
          </a:solidFill>
          <a:ln w="9525">
            <a:solidFill>
              <a:srgbClr val="FF0066"/>
            </a:solidFill>
            <a:miter lim="800000"/>
            <a:headEnd/>
            <a:tailEnd/>
          </a:ln>
          <a:effectLst/>
        </p:spPr>
        <p:txBody>
          <a:bodyPr wrap="none" anchor="ctr"/>
          <a:lstStyle/>
          <a:p>
            <a:pPr algn="ctr" eaLnBrk="1" hangingPunct="1">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 = -3 &lt; 0</a:t>
            </a:r>
          </a:p>
        </p:txBody>
      </p:sp>
      <p:sp>
        <p:nvSpPr>
          <p:cNvPr id="48139" name="Rectangle 11"/>
          <p:cNvSpPr>
            <a:spLocks noChangeArrowheads="1"/>
          </p:cNvSpPr>
          <p:nvPr/>
        </p:nvSpPr>
        <p:spPr bwMode="auto">
          <a:xfrm>
            <a:off x="7162800" y="1517650"/>
            <a:ext cx="1428750" cy="311150"/>
          </a:xfrm>
          <a:prstGeom prst="rect">
            <a:avLst/>
          </a:prstGeom>
          <a:solidFill>
            <a:srgbClr val="FFFF00"/>
          </a:solidFill>
          <a:ln w="9525">
            <a:solidFill>
              <a:srgbClr val="FF0066"/>
            </a:solidFill>
            <a:miter lim="800000"/>
            <a:headEnd/>
            <a:tailEnd/>
          </a:ln>
          <a:effectLst/>
        </p:spPr>
        <p:txBody>
          <a:bodyPr wrap="none" anchor="ctr"/>
          <a:lstStyle/>
          <a:p>
            <a:pPr algn="ctr" eaLnBrk="1" hangingPunct="1">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 = 3 &gt; 0</a:t>
            </a:r>
          </a:p>
        </p:txBody>
      </p:sp>
      <p:pic>
        <p:nvPicPr>
          <p:cNvPr id="20" name="Picture 29" descr="QUESTION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0486" y="4074141"/>
            <a:ext cx="1030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Cloud 1"/>
              <p:cNvSpPr/>
              <p:nvPr/>
            </p:nvSpPr>
            <p:spPr>
              <a:xfrm>
                <a:off x="24205" y="2788920"/>
                <a:ext cx="8893175" cy="2016741"/>
              </a:xfrm>
              <a:prstGeom prst="cloud">
                <a:avLst/>
              </a:prstGeom>
              <a:solidFill>
                <a:schemeClr val="accent5">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b="1" dirty="0">
                    <a:solidFill>
                      <a:srgbClr val="FF0000"/>
                    </a:solidFill>
                    <a:latin typeface="+mj-lt"/>
                    <a:cs typeface="Times New Roman" pitchFamily="18" charset="0"/>
                  </a:rPr>
                  <a:t>Hàm số bậc nhất y=ax+b ( a </a:t>
                </a:r>
                <a14:m>
                  <m:oMath xmlns:m="http://schemas.openxmlformats.org/officeDocument/2006/math">
                    <m:r>
                      <a:rPr lang="vi-VN" sz="3200" b="1" i="1" smtClean="0">
                        <a:solidFill>
                          <a:srgbClr val="FF0000"/>
                        </a:solidFill>
                        <a:latin typeface="Cambria Math"/>
                        <a:ea typeface="Cambria Math"/>
                        <a:cs typeface="Times New Roman" pitchFamily="18" charset="0"/>
                      </a:rPr>
                      <m:t>≠</m:t>
                    </m:r>
                  </m:oMath>
                </a14:m>
                <a:r>
                  <a:rPr lang="vi-VN" sz="3200" b="1" dirty="0">
                    <a:solidFill>
                      <a:srgbClr val="FF0000"/>
                    </a:solidFill>
                    <a:latin typeface="+mj-lt"/>
                    <a:cs typeface="Times New Roman" pitchFamily="18" charset="0"/>
                  </a:rPr>
                  <a:t>0) đồng biến trên R khi nào? Nghịch biến trên R khi nào?</a:t>
                </a:r>
                <a:endParaRPr lang="en-US" sz="3200" b="1" dirty="0">
                  <a:solidFill>
                    <a:srgbClr val="FF0000"/>
                  </a:solidFill>
                  <a:latin typeface="+mj-lt"/>
                  <a:cs typeface="Times New Roman" pitchFamily="18" charset="0"/>
                </a:endParaRPr>
              </a:p>
            </p:txBody>
          </p:sp>
        </mc:Choice>
        <mc:Fallback xmlns="">
          <p:sp>
            <p:nvSpPr>
              <p:cNvPr id="2" name="Cloud 1"/>
              <p:cNvSpPr>
                <a:spLocks noRot="1" noChangeAspect="1" noMove="1" noResize="1" noEditPoints="1" noAdjustHandles="1" noChangeArrowheads="1" noChangeShapeType="1" noTextEdit="1"/>
              </p:cNvSpPr>
              <p:nvPr/>
            </p:nvSpPr>
            <p:spPr>
              <a:xfrm>
                <a:off x="24205" y="2788920"/>
                <a:ext cx="8893175" cy="2016741"/>
              </a:xfrm>
              <a:prstGeom prst="cloud">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3818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139"/>
                                        </p:tgtEl>
                                        <p:attrNameLst>
                                          <p:attrName>style.visibility</p:attrName>
                                        </p:attrNameLst>
                                      </p:cBhvr>
                                      <p:to>
                                        <p:strVal val="visible"/>
                                      </p:to>
                                    </p:set>
                                    <p:animEffect transition="in" filter="barn(inVertical)">
                                      <p:cBhvr>
                                        <p:cTn id="7" dur="500"/>
                                        <p:tgtEl>
                                          <p:spTgt spid="48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8138"/>
                                        </p:tgtEl>
                                        <p:attrNameLst>
                                          <p:attrName>style.visibility</p:attrName>
                                        </p:attrNameLst>
                                      </p:cBhvr>
                                      <p:to>
                                        <p:strVal val="visible"/>
                                      </p:to>
                                    </p:set>
                                    <p:animEffect transition="in" filter="circle(in)">
                                      <p:cBhvr>
                                        <p:cTn id="12" dur="2000"/>
                                        <p:tgtEl>
                                          <p:spTgt spid="48138"/>
                                        </p:tgtEl>
                                      </p:cBhvr>
                                    </p:animEffect>
                                  </p:childTnLst>
                                </p:cTn>
                              </p:par>
                              <p:par>
                                <p:cTn id="13" presetID="16" presetClass="entr" presetSubtype="2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animBg="1"/>
      <p:bldP spid="48139"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152" name="Group 56"/>
              <p:cNvGraphicFramePr>
                <a:graphicFrameLocks noGrp="1"/>
              </p:cNvGraphicFramePr>
              <p:nvPr>
                <p:ph sz="half" idx="2"/>
                <p:extLst>
                  <p:ext uri="{D42A27DB-BD31-4B8C-83A1-F6EECF244321}">
                    <p14:modId xmlns:p14="http://schemas.microsoft.com/office/powerpoint/2010/main" val="2604014205"/>
                  </p:ext>
                </p:extLst>
              </p:nvPr>
            </p:nvGraphicFramePr>
            <p:xfrm>
              <a:off x="228600" y="1107526"/>
              <a:ext cx="8153400" cy="5484565"/>
            </p:xfrm>
            <a:graphic>
              <a:graphicData uri="http://schemas.openxmlformats.org/drawingml/2006/table">
                <a:tbl>
                  <a:tblPr/>
                  <a:tblGrid>
                    <a:gridCol w="838201">
                      <a:extLst>
                        <a:ext uri="{9D8B030D-6E8A-4147-A177-3AD203B41FA5}">
                          <a16:colId xmlns:a16="http://schemas.microsoft.com/office/drawing/2014/main" val="20000"/>
                        </a:ext>
                      </a:extLst>
                    </a:gridCol>
                    <a:gridCol w="2209799">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2209800">
                      <a:extLst>
                        <a:ext uri="{9D8B030D-6E8A-4147-A177-3AD203B41FA5}">
                          <a16:colId xmlns:a16="http://schemas.microsoft.com/office/drawing/2014/main" val="20005"/>
                        </a:ext>
                      </a:extLst>
                    </a:gridCol>
                  </a:tblGrid>
                  <a:tr h="1176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Câu</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Hàm</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Hàm</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bậc</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nhất</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Hệ số a</a:t>
                          </a: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Hệ số b</a:t>
                          </a: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Đồng biến hay nghịch biến</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 </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2x</a:t>
                          </a: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a:t>
                          </a: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 = </a:t>
                          </a: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 = </a:t>
                          </a:r>
                          <a14:m>
                            <m:oMath xmlns:m="http://schemas.openxmlformats.org/officeDocument/2006/math">
                              <m:f>
                                <m:fPr>
                                  <m:ctrlPr>
                                    <a:rPr kumimoji="0" lang="en-US" sz="2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vi-VN" sz="2400" b="1" i="1" u="none" strike="noStrike" cap="none" normalizeH="0" baseline="0" smtClean="0">
                                      <a:ln>
                                        <a:noFill/>
                                      </a:ln>
                                      <a:solidFill>
                                        <a:schemeClr val="tx1"/>
                                      </a:solidFill>
                                      <a:effectLst/>
                                      <a:latin typeface="Cambria Math"/>
                                      <a:cs typeface="Times New Roman" panose="02020603050405020304" pitchFamily="18" charset="0"/>
                                    </a:rPr>
                                    <m:t>𝒙</m:t>
                                  </m:r>
                                </m:num>
                                <m:den>
                                  <m:r>
                                    <a:rPr kumimoji="0" lang="vi-VN" sz="2400" b="1" i="1" u="none" strike="noStrike" cap="none" normalizeH="0" baseline="0" smtClean="0">
                                      <a:ln>
                                        <a:noFill/>
                                      </a:ln>
                                      <a:solidFill>
                                        <a:schemeClr val="tx1"/>
                                      </a:solidFill>
                                      <a:effectLst/>
                                      <a:latin typeface="Cambria Math"/>
                                      <a:cs typeface="Times New Roman" panose="02020603050405020304" pitchFamily="18" charset="0"/>
                                    </a:rPr>
                                    <m:t>𝟑</m:t>
                                  </m:r>
                                </m:den>
                              </m:f>
                            </m:oMath>
                          </a14:m>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 = </a:t>
                          </a: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a:t>
                          </a: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rPr>
                            <a:t>    </a:t>
                          </a: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 </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–1) – 2x</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y=2</a:t>
                          </a:r>
                          <a14:m>
                            <m:oMath xmlns:m="http://schemas.openxmlformats.org/officeDocument/2006/math">
                              <m:sSup>
                                <m:sSupPr>
                                  <m:ctrlPr>
                                    <a:rPr kumimoji="0" lang="vi-VN" sz="2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pPr>
                                <m:e>
                                  <m:r>
                                    <a:rPr kumimoji="0" lang="vi-VN" sz="2400" b="1" i="1" u="none" strike="noStrike" cap="none" normalizeH="0" baseline="0" smtClean="0">
                                      <a:ln>
                                        <a:noFill/>
                                      </a:ln>
                                      <a:solidFill>
                                        <a:schemeClr val="tx1"/>
                                      </a:solidFill>
                                      <a:effectLst/>
                                      <a:latin typeface="Cambria Math"/>
                                      <a:cs typeface="Times New Roman" panose="02020603050405020304" pitchFamily="18" charset="0"/>
                                    </a:rPr>
                                    <m:t>𝒙</m:t>
                                  </m:r>
                                </m:e>
                                <m:sup>
                                  <m:r>
                                    <a:rPr kumimoji="0" lang="vi-VN" sz="2400" b="1" i="1" u="none" strike="noStrike" cap="none" normalizeH="0" baseline="0" smtClean="0">
                                      <a:ln>
                                        <a:noFill/>
                                      </a:ln>
                                      <a:solidFill>
                                        <a:schemeClr val="tx1"/>
                                      </a:solidFill>
                                      <a:effectLst/>
                                      <a:latin typeface="Cambria Math"/>
                                      <a:cs typeface="Times New Roman" panose="02020603050405020304" pitchFamily="18" charset="0"/>
                                    </a:rPr>
                                    <m:t>𝟐</m:t>
                                  </m:r>
                                </m:sup>
                              </m:sSup>
                            </m:oMath>
                          </a14:m>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y=2</a:t>
                          </a:r>
                          <a14:m>
                            <m:oMath xmlns:m="http://schemas.openxmlformats.org/officeDocument/2006/math">
                              <m:rad>
                                <m:radPr>
                                  <m:degHide m:val="on"/>
                                  <m:ctrlPr>
                                    <a:rPr kumimoji="0" lang="vi-VN" sz="2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radPr>
                                <m:deg/>
                                <m:e>
                                  <m:r>
                                    <a:rPr kumimoji="0" lang="vi-VN" sz="2400" b="1" i="1" u="none" strike="noStrike" cap="none" normalizeH="0" baseline="0" smtClean="0">
                                      <a:ln>
                                        <a:noFill/>
                                      </a:ln>
                                      <a:solidFill>
                                        <a:schemeClr val="tx1"/>
                                      </a:solidFill>
                                      <a:effectLst/>
                                      <a:latin typeface="Cambria Math"/>
                                      <a:cs typeface="Times New Roman" panose="02020603050405020304" pitchFamily="18" charset="0"/>
                                    </a:rPr>
                                    <m:t>𝒙</m:t>
                                  </m:r>
                                </m:e>
                              </m:rad>
                            </m:oMath>
                          </a14:m>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- 3</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 </a:t>
                          </a:r>
                          <a14:m>
                            <m:oMath xmlns:m="http://schemas.openxmlformats.org/officeDocument/2006/math">
                              <m:box>
                                <m:boxPr>
                                  <m:ctrlPr>
                                    <a:rPr kumimoji="0" lang="vi-VN" sz="2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boxPr>
                                <m:e>
                                  <m:f>
                                    <m:fPr>
                                      <m:ctrlPr>
                                        <a:rPr kumimoji="0" lang="vi-VN" sz="2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vi-VN" sz="2400" b="1" i="1" u="none" strike="noStrike" cap="none" normalizeH="0" baseline="0" smtClean="0">
                                          <a:ln>
                                            <a:noFill/>
                                          </a:ln>
                                          <a:solidFill>
                                            <a:schemeClr val="tx1"/>
                                          </a:solidFill>
                                          <a:effectLst/>
                                          <a:latin typeface="Cambria Math"/>
                                          <a:cs typeface="Times New Roman" panose="02020603050405020304" pitchFamily="18" charset="0"/>
                                        </a:rPr>
                                        <m:t>𝟏</m:t>
                                      </m:r>
                                    </m:num>
                                    <m:den>
                                      <m:r>
                                        <a:rPr kumimoji="0" lang="vi-VN" sz="2400" b="1" i="1" u="none" strike="noStrike" cap="none" normalizeH="0" baseline="0" smtClean="0">
                                          <a:ln>
                                            <a:noFill/>
                                          </a:ln>
                                          <a:solidFill>
                                            <a:schemeClr val="tx1"/>
                                          </a:solidFill>
                                          <a:effectLst/>
                                          <a:latin typeface="Cambria Math"/>
                                          <a:cs typeface="Times New Roman" panose="02020603050405020304" pitchFamily="18" charset="0"/>
                                        </a:rPr>
                                        <m:t>𝒙</m:t>
                                      </m:r>
                                    </m:den>
                                  </m:f>
                                </m:e>
                              </m:box>
                            </m:oMath>
                          </a14:m>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mc:Choice>
        <mc:Fallback xmlns="">
          <p:graphicFrame>
            <p:nvGraphicFramePr>
              <p:cNvPr id="4152" name="Group 56"/>
              <p:cNvGraphicFramePr>
                <a:graphicFrameLocks noGrp="1"/>
              </p:cNvGraphicFramePr>
              <p:nvPr>
                <p:ph sz="half" idx="2"/>
                <p:extLst>
                  <p:ext uri="{D42A27DB-BD31-4B8C-83A1-F6EECF244321}">
                    <p14:modId xmlns:p14="http://schemas.microsoft.com/office/powerpoint/2010/main" val="2604014205"/>
                  </p:ext>
                </p:extLst>
              </p:nvPr>
            </p:nvGraphicFramePr>
            <p:xfrm>
              <a:off x="228600" y="1107526"/>
              <a:ext cx="8153400" cy="5484565"/>
            </p:xfrm>
            <a:graphic>
              <a:graphicData uri="http://schemas.openxmlformats.org/drawingml/2006/table">
                <a:tbl>
                  <a:tblPr/>
                  <a:tblGrid>
                    <a:gridCol w="838201"/>
                    <a:gridCol w="2209799"/>
                    <a:gridCol w="1295400"/>
                    <a:gridCol w="762000"/>
                    <a:gridCol w="838200"/>
                    <a:gridCol w="2209800"/>
                  </a:tblGrid>
                  <a:tr h="1176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Câu</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Hàm</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số</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Hàm</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số</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bậc</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nhất</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Hệ số a</a:t>
                          </a: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Hệ số b</a:t>
                          </a: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Đồng biến hay nghịch biến</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 </a:t>
                          </a:r>
                          <a:r>
                            <a:rPr kumimoji="0" 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2x</a:t>
                          </a:r>
                          <a:r>
                            <a:rPr kumimoji="0" lang="vi-VN"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vi-VN"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rPr>
                            <a:t> </a:t>
                          </a: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 = </a:t>
                          </a: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9669" t="-390526" r="-234711" b="-474737"/>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 = </a:t>
                          </a: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x </a:t>
                          </a: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rPr>
                            <a:t>    </a:t>
                          </a: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 </a:t>
                          </a:r>
                          <a:r>
                            <a:rPr kumimoji="0" 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vi-VN"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r>
                            <a:rPr kumimoji="0" lang="vi-VN"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–1) – 2x</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9669" t="-757143" r="-234711" b="-234524"/>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9669" t="-847059" r="-234711" b="-131765"/>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97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9669" t="-789216" r="-234711" b="-9804"/>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sym typeface="Wingdings" pitchFamily="2" charset="2"/>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L="68580" marR="6858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mc:Fallback>
      </mc:AlternateContent>
      <p:sp>
        <p:nvSpPr>
          <p:cNvPr id="19459" name="Rectangle 50"/>
          <p:cNvSpPr>
            <a:spLocks noChangeArrowheads="1"/>
          </p:cNvSpPr>
          <p:nvPr/>
        </p:nvSpPr>
        <p:spPr bwMode="auto">
          <a:xfrm>
            <a:off x="228600" y="152400"/>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r>
              <a:rPr lang="en-US" altLang="vi-VN" sz="2400" b="1" dirty="0" err="1">
                <a:latin typeface="Times New Roman" pitchFamily="18" charset="0"/>
                <a:cs typeface="Times New Roman" pitchFamily="18" charset="0"/>
              </a:rPr>
              <a:t>Trong</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các</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hàm</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số</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sau</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hàm</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số</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nào</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là</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hàm</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số</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bậc</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nhất</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Hãy</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xác</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định</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các</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hệ</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số</a:t>
            </a:r>
            <a:r>
              <a:rPr lang="en-US" altLang="vi-VN" sz="2400" b="1" dirty="0">
                <a:latin typeface="Times New Roman" pitchFamily="18" charset="0"/>
                <a:cs typeface="Times New Roman" pitchFamily="18" charset="0"/>
              </a:rPr>
              <a:t> a, b</a:t>
            </a:r>
            <a:r>
              <a:rPr lang="vi-VN" altLang="vi-VN" sz="2400" b="1" dirty="0">
                <a:latin typeface="Times New Roman" pitchFamily="18" charset="0"/>
                <a:cs typeface="Times New Roman" pitchFamily="18" charset="0"/>
              </a:rPr>
              <a:t> và tính đồng biến,</a:t>
            </a:r>
            <a:r>
              <a:rPr lang="en-US" altLang="vi-VN" sz="2400" b="1" dirty="0">
                <a:latin typeface="Times New Roman" pitchFamily="18" charset="0"/>
                <a:cs typeface="Times New Roman" pitchFamily="18" charset="0"/>
              </a:rPr>
              <a:t> </a:t>
            </a:r>
            <a:r>
              <a:rPr lang="vi-VN" altLang="vi-VN" sz="2400" b="1" dirty="0">
                <a:latin typeface="Times New Roman" pitchFamily="18" charset="0"/>
                <a:cs typeface="Times New Roman" pitchFamily="18" charset="0"/>
              </a:rPr>
              <a:t>nghịch biến</a:t>
            </a:r>
            <a:r>
              <a:rPr lang="en-US" altLang="vi-VN" sz="2400" b="1" dirty="0">
                <a:latin typeface="Times New Roman" pitchFamily="18" charset="0"/>
                <a:cs typeface="Times New Roman" pitchFamily="18" charset="0"/>
              </a:rPr>
              <a:t>.</a:t>
            </a:r>
          </a:p>
        </p:txBody>
      </p:sp>
      <p:sp>
        <p:nvSpPr>
          <p:cNvPr id="2" name="TextBox 1"/>
          <p:cNvSpPr txBox="1">
            <a:spLocks noChangeArrowheads="1"/>
          </p:cNvSpPr>
          <p:nvPr/>
        </p:nvSpPr>
        <p:spPr bwMode="auto">
          <a:xfrm>
            <a:off x="3605799" y="2376125"/>
            <a:ext cx="514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vi-VN" sz="2000" b="1" dirty="0">
                <a:solidFill>
                  <a:srgbClr val="FF0000"/>
                </a:solidFill>
                <a:latin typeface="Times New Roman" pitchFamily="18" charset="0"/>
                <a:cs typeface="Times New Roman" pitchFamily="18" charset="0"/>
              </a:rPr>
              <a:t>X</a:t>
            </a:r>
            <a:endParaRPr lang="vi-VN" altLang="vi-VN" sz="2000" b="1" dirty="0">
              <a:solidFill>
                <a:srgbClr val="FF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3605799" y="2864815"/>
            <a:ext cx="514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vi-VN" sz="2000" b="1" dirty="0">
                <a:solidFill>
                  <a:srgbClr val="FF0000"/>
                </a:solidFill>
                <a:latin typeface="Times New Roman" pitchFamily="18" charset="0"/>
                <a:cs typeface="Times New Roman" pitchFamily="18" charset="0"/>
              </a:rPr>
              <a:t>X</a:t>
            </a:r>
            <a:endParaRPr lang="vi-VN" altLang="vi-VN" sz="2000" b="1" dirty="0">
              <a:solidFill>
                <a:srgbClr val="FF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3605799" y="3405331"/>
            <a:ext cx="514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vi-VN" sz="2000" b="1" dirty="0">
                <a:solidFill>
                  <a:srgbClr val="FF0000"/>
                </a:solidFill>
                <a:latin typeface="Times New Roman" pitchFamily="18" charset="0"/>
                <a:cs typeface="Times New Roman" pitchFamily="18" charset="0"/>
              </a:rPr>
              <a:t>X</a:t>
            </a:r>
            <a:endParaRPr lang="vi-VN" altLang="vi-VN" sz="2000" b="1" dirty="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5546868" y="3947168"/>
            <a:ext cx="514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altLang="vi-VN" sz="2400" b="1" dirty="0">
                <a:solidFill>
                  <a:srgbClr val="FF0000"/>
                </a:solidFill>
                <a:latin typeface="Times New Roman" pitchFamily="18" charset="0"/>
                <a:cs typeface="Times New Roman" pitchFamily="18" charset="0"/>
              </a:rPr>
              <a:t>1</a:t>
            </a:r>
          </a:p>
        </p:txBody>
      </p:sp>
      <p:sp>
        <p:nvSpPr>
          <p:cNvPr id="14" name="TextBox 13"/>
          <p:cNvSpPr txBox="1">
            <a:spLocks noChangeArrowheads="1"/>
          </p:cNvSpPr>
          <p:nvPr/>
        </p:nvSpPr>
        <p:spPr bwMode="auto">
          <a:xfrm>
            <a:off x="4614175" y="3929936"/>
            <a:ext cx="592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altLang="vi-VN" sz="2400" b="1" dirty="0">
                <a:solidFill>
                  <a:srgbClr val="FF0000"/>
                </a:solidFill>
                <a:latin typeface="Times New Roman" pitchFamily="18" charset="0"/>
                <a:cs typeface="Times New Roman" pitchFamily="18" charset="0"/>
              </a:rPr>
              <a:t>2</a:t>
            </a:r>
          </a:p>
        </p:txBody>
      </p:sp>
      <p:sp>
        <p:nvSpPr>
          <p:cNvPr id="15" name="TextBox 14"/>
          <p:cNvSpPr txBox="1">
            <a:spLocks noChangeArrowheads="1"/>
          </p:cNvSpPr>
          <p:nvPr/>
        </p:nvSpPr>
        <p:spPr bwMode="auto">
          <a:xfrm>
            <a:off x="5558530" y="2872040"/>
            <a:ext cx="514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altLang="vi-VN" sz="2400" b="1" dirty="0">
                <a:solidFill>
                  <a:srgbClr val="FF0000"/>
                </a:solidFill>
                <a:latin typeface="Times New Roman" pitchFamily="18" charset="0"/>
                <a:cs typeface="Times New Roman" pitchFamily="18" charset="0"/>
              </a:rPr>
              <a:t>1</a:t>
            </a:r>
          </a:p>
        </p:txBody>
      </p:sp>
      <p:sp>
        <p:nvSpPr>
          <p:cNvPr id="16" name="TextBox 15"/>
          <p:cNvSpPr txBox="1">
            <a:spLocks noChangeArrowheads="1"/>
          </p:cNvSpPr>
          <p:nvPr/>
        </p:nvSpPr>
        <p:spPr bwMode="auto">
          <a:xfrm>
            <a:off x="4499486" y="2834037"/>
            <a:ext cx="67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vi-VN" sz="2400" b="1" dirty="0">
                <a:solidFill>
                  <a:srgbClr val="FF0000"/>
                </a:solidFill>
                <a:latin typeface="Times New Roman" pitchFamily="18" charset="0"/>
                <a:cs typeface="Times New Roman" pitchFamily="18" charset="0"/>
              </a:rPr>
              <a:t>-</a:t>
            </a:r>
            <a:r>
              <a:rPr lang="vi-VN" altLang="vi-VN" sz="2400" b="1" dirty="0">
                <a:solidFill>
                  <a:srgbClr val="FF0000"/>
                </a:solidFill>
                <a:latin typeface="Times New Roman" pitchFamily="18" charset="0"/>
                <a:cs typeface="Times New Roman" pitchFamily="18" charset="0"/>
              </a:rPr>
              <a:t>1</a:t>
            </a:r>
          </a:p>
        </p:txBody>
      </p:sp>
      <p:sp>
        <p:nvSpPr>
          <p:cNvPr id="17" name="TextBox 16"/>
          <p:cNvSpPr txBox="1">
            <a:spLocks noChangeArrowheads="1"/>
          </p:cNvSpPr>
          <p:nvPr/>
        </p:nvSpPr>
        <p:spPr bwMode="auto">
          <a:xfrm>
            <a:off x="4754673" y="2349477"/>
            <a:ext cx="514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vi-VN" sz="2400" b="1" dirty="0">
                <a:solidFill>
                  <a:srgbClr val="FF0000"/>
                </a:solidFill>
                <a:latin typeface="Times New Roman" pitchFamily="18" charset="0"/>
                <a:cs typeface="Times New Roman" pitchFamily="18" charset="0"/>
              </a:rPr>
              <a:t>2</a:t>
            </a:r>
            <a:endParaRPr lang="vi-VN" altLang="vi-VN" sz="2400" b="1" dirty="0">
              <a:solidFill>
                <a:srgbClr val="FF0000"/>
              </a:solidFill>
              <a:latin typeface="Times New Roman" pitchFamily="18" charset="0"/>
              <a:cs typeface="Times New Roman" pitchFamily="18" charset="0"/>
            </a:endParaRPr>
          </a:p>
        </p:txBody>
      </p:sp>
      <p:sp>
        <p:nvSpPr>
          <p:cNvPr id="18" name="TextBox 17"/>
          <p:cNvSpPr txBox="1">
            <a:spLocks noChangeArrowheads="1"/>
          </p:cNvSpPr>
          <p:nvPr/>
        </p:nvSpPr>
        <p:spPr bwMode="auto">
          <a:xfrm>
            <a:off x="5597704" y="2357735"/>
            <a:ext cx="514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vi-VN" sz="2400" b="1" dirty="0">
                <a:solidFill>
                  <a:srgbClr val="FF0000"/>
                </a:solidFill>
                <a:latin typeface="Times New Roman" pitchFamily="18" charset="0"/>
                <a:cs typeface="Times New Roman" pitchFamily="18" charset="0"/>
              </a:rPr>
              <a:t>5</a:t>
            </a:r>
            <a:endParaRPr lang="vi-VN" altLang="vi-VN" sz="2400" b="1" dirty="0">
              <a:solidFill>
                <a:srgbClr val="FF0000"/>
              </a:solidFill>
              <a:latin typeface="Times New Roman" pitchFamily="18" charset="0"/>
              <a:cs typeface="Times New Roman" pitchFamily="18" charset="0"/>
            </a:endParaRPr>
          </a:p>
        </p:txBody>
      </p:sp>
      <p:sp>
        <p:nvSpPr>
          <p:cNvPr id="19" name="TextBox 18"/>
          <p:cNvSpPr txBox="1">
            <a:spLocks noChangeArrowheads="1"/>
          </p:cNvSpPr>
          <p:nvPr/>
        </p:nvSpPr>
        <p:spPr bwMode="auto">
          <a:xfrm>
            <a:off x="6096000" y="2314570"/>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altLang="vi-VN" sz="2400" b="1" dirty="0">
                <a:solidFill>
                  <a:srgbClr val="FF0000"/>
                </a:solidFill>
                <a:latin typeface="Times New Roman" pitchFamily="18" charset="0"/>
                <a:cs typeface="Times New Roman" pitchFamily="18" charset="0"/>
              </a:rPr>
              <a:t>Đồng biến</a:t>
            </a:r>
          </a:p>
        </p:txBody>
      </p:sp>
      <p:sp>
        <p:nvSpPr>
          <p:cNvPr id="20" name="TextBox 19"/>
          <p:cNvSpPr txBox="1">
            <a:spLocks noChangeArrowheads="1"/>
          </p:cNvSpPr>
          <p:nvPr/>
        </p:nvSpPr>
        <p:spPr bwMode="auto">
          <a:xfrm>
            <a:off x="6178192" y="2834037"/>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altLang="vi-VN" sz="2400" b="1" dirty="0">
                <a:solidFill>
                  <a:srgbClr val="FF0000"/>
                </a:solidFill>
                <a:latin typeface="Times New Roman" pitchFamily="18" charset="0"/>
                <a:cs typeface="Times New Roman" pitchFamily="18" charset="0"/>
              </a:rPr>
              <a:t>Nghịch biến</a:t>
            </a:r>
          </a:p>
        </p:txBody>
      </p:sp>
      <p:sp>
        <p:nvSpPr>
          <p:cNvPr id="21" name="TextBox 20"/>
          <p:cNvSpPr txBox="1">
            <a:spLocks noChangeArrowheads="1"/>
          </p:cNvSpPr>
          <p:nvPr/>
        </p:nvSpPr>
        <p:spPr bwMode="auto">
          <a:xfrm>
            <a:off x="6126822" y="3416893"/>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altLang="vi-VN" sz="2400" b="1" dirty="0">
                <a:solidFill>
                  <a:srgbClr val="FF0000"/>
                </a:solidFill>
                <a:latin typeface="Times New Roman" pitchFamily="18" charset="0"/>
                <a:cs typeface="Times New Roman" pitchFamily="18" charset="0"/>
              </a:rPr>
              <a:t>Đồng biến</a:t>
            </a:r>
          </a:p>
        </p:txBody>
      </p:sp>
      <mc:AlternateContent xmlns:mc="http://schemas.openxmlformats.org/markup-compatibility/2006" xmlns:a14="http://schemas.microsoft.com/office/drawing/2010/main">
        <mc:Choice Requires="a14">
          <p:sp>
            <p:nvSpPr>
              <p:cNvPr id="22" name="TextBox 21"/>
              <p:cNvSpPr txBox="1">
                <a:spLocks noChangeArrowheads="1"/>
              </p:cNvSpPr>
              <p:nvPr/>
            </p:nvSpPr>
            <p:spPr bwMode="auto">
              <a:xfrm>
                <a:off x="4640592" y="3276600"/>
                <a:ext cx="514350" cy="670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14:m>
                  <m:oMathPara xmlns:m="http://schemas.openxmlformats.org/officeDocument/2006/math">
                    <m:oMathParaPr>
                      <m:jc m:val="centerGroup"/>
                    </m:oMathParaPr>
                    <m:oMath xmlns:m="http://schemas.openxmlformats.org/officeDocument/2006/math">
                      <m:box>
                        <m:boxPr>
                          <m:ctrlPr>
                            <a:rPr lang="vi-VN" altLang="vi-VN" sz="2000" b="1" i="1" smtClean="0">
                              <a:solidFill>
                                <a:srgbClr val="FF0000"/>
                              </a:solidFill>
                              <a:latin typeface="Cambria Math" panose="02040503050406030204" pitchFamily="18" charset="0"/>
                              <a:cs typeface="Times New Roman" pitchFamily="18" charset="0"/>
                            </a:rPr>
                          </m:ctrlPr>
                        </m:boxPr>
                        <m:e>
                          <m:f>
                            <m:fPr>
                              <m:ctrlPr>
                                <a:rPr lang="vi-VN" altLang="vi-VN" sz="2000" b="1" i="1" smtClean="0">
                                  <a:solidFill>
                                    <a:srgbClr val="FF0000"/>
                                  </a:solidFill>
                                  <a:latin typeface="Cambria Math" panose="02040503050406030204" pitchFamily="18" charset="0"/>
                                  <a:cs typeface="Times New Roman" pitchFamily="18" charset="0"/>
                                </a:rPr>
                              </m:ctrlPr>
                            </m:fPr>
                            <m:num>
                              <m:r>
                                <a:rPr lang="vi-VN" altLang="vi-VN" sz="2000" b="1" i="1" smtClean="0">
                                  <a:solidFill>
                                    <a:srgbClr val="FF0000"/>
                                  </a:solidFill>
                                  <a:latin typeface="Cambria Math"/>
                                  <a:cs typeface="Times New Roman" pitchFamily="18" charset="0"/>
                                </a:rPr>
                                <m:t>𝟏</m:t>
                              </m:r>
                            </m:num>
                            <m:den>
                              <m:r>
                                <a:rPr lang="vi-VN" altLang="vi-VN" sz="2000" b="1" i="1" smtClean="0">
                                  <a:solidFill>
                                    <a:srgbClr val="FF0000"/>
                                  </a:solidFill>
                                  <a:latin typeface="Cambria Math"/>
                                  <a:cs typeface="Times New Roman" pitchFamily="18" charset="0"/>
                                </a:rPr>
                                <m:t>𝟑</m:t>
                              </m:r>
                            </m:den>
                          </m:f>
                        </m:e>
                      </m:box>
                    </m:oMath>
                  </m:oMathPara>
                </a14:m>
                <a:endParaRPr lang="vi-VN" altLang="vi-VN" sz="2000" b="1" dirty="0">
                  <a:solidFill>
                    <a:srgbClr val="FF0000"/>
                  </a:solidFill>
                  <a:latin typeface="Times New Roman" pitchFamily="18" charset="0"/>
                  <a:cs typeface="Times New Roman"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bwMode="auto">
              <a:xfrm>
                <a:off x="4640592" y="3276600"/>
                <a:ext cx="514350" cy="670568"/>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3" name="TextBox 22"/>
          <p:cNvSpPr txBox="1">
            <a:spLocks noChangeArrowheads="1"/>
          </p:cNvSpPr>
          <p:nvPr/>
        </p:nvSpPr>
        <p:spPr bwMode="auto">
          <a:xfrm>
            <a:off x="5566769" y="3374553"/>
            <a:ext cx="514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altLang="vi-VN" sz="2400" b="1" dirty="0">
                <a:solidFill>
                  <a:srgbClr val="FF0000"/>
                </a:solidFill>
                <a:latin typeface="Times New Roman" pitchFamily="18" charset="0"/>
                <a:cs typeface="Times New Roman" pitchFamily="18" charset="0"/>
              </a:rPr>
              <a:t>0</a:t>
            </a:r>
          </a:p>
        </p:txBody>
      </p:sp>
      <p:sp>
        <p:nvSpPr>
          <p:cNvPr id="24" name="TextBox 23"/>
          <p:cNvSpPr txBox="1">
            <a:spLocks noChangeArrowheads="1"/>
          </p:cNvSpPr>
          <p:nvPr/>
        </p:nvSpPr>
        <p:spPr bwMode="auto">
          <a:xfrm>
            <a:off x="3605799" y="3960714"/>
            <a:ext cx="514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vi-VN" sz="2000" b="1" dirty="0">
                <a:solidFill>
                  <a:srgbClr val="FF0000"/>
                </a:solidFill>
                <a:latin typeface="Times New Roman" pitchFamily="18" charset="0"/>
                <a:cs typeface="Times New Roman" pitchFamily="18" charset="0"/>
              </a:rPr>
              <a:t>X</a:t>
            </a:r>
            <a:endParaRPr lang="vi-VN" altLang="vi-VN" sz="2000" b="1" dirty="0">
              <a:solidFill>
                <a:srgbClr val="FF0000"/>
              </a:solidFill>
              <a:latin typeface="Times New Roman" pitchFamily="18" charset="0"/>
              <a:cs typeface="Times New Roman" pitchFamily="18" charset="0"/>
            </a:endParaRPr>
          </a:p>
        </p:txBody>
      </p:sp>
      <p:sp>
        <p:nvSpPr>
          <p:cNvPr id="25" name="TextBox 24"/>
          <p:cNvSpPr txBox="1">
            <a:spLocks noChangeArrowheads="1"/>
          </p:cNvSpPr>
          <p:nvPr/>
        </p:nvSpPr>
        <p:spPr bwMode="auto">
          <a:xfrm>
            <a:off x="6116548" y="3947168"/>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altLang="vi-VN" sz="2400" b="1" dirty="0">
                <a:solidFill>
                  <a:srgbClr val="FF0000"/>
                </a:solidFill>
                <a:latin typeface="Times New Roman" pitchFamily="18" charset="0"/>
                <a:cs typeface="Times New Roman" pitchFamily="18" charset="0"/>
              </a:rPr>
              <a:t>Đồng biến</a:t>
            </a:r>
          </a:p>
        </p:txBody>
      </p:sp>
      <mc:AlternateContent xmlns:mc="http://schemas.openxmlformats.org/markup-compatibility/2006" xmlns:a14="http://schemas.microsoft.com/office/drawing/2010/main">
        <mc:Choice Requires="a14">
          <p:sp>
            <p:nvSpPr>
              <p:cNvPr id="3" name="TextBox 2"/>
              <p:cNvSpPr txBox="1"/>
              <p:nvPr/>
            </p:nvSpPr>
            <p:spPr>
              <a:xfrm>
                <a:off x="2934767" y="4572000"/>
                <a:ext cx="691150" cy="19295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e/>
                            <m:e/>
                            <m:e/>
                            <m:e/>
                            <m:e/>
                            <m:e/>
                          </m:eqArr>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934767" y="4572000"/>
                <a:ext cx="691150" cy="1929567"/>
              </a:xfrm>
              <a:prstGeom prst="rect">
                <a:avLst/>
              </a:prstGeom>
              <a:blipFill rotWithShape="1">
                <a:blip r:embed="rId4"/>
                <a:stretch>
                  <a:fillRect/>
                </a:stretch>
              </a:blipFill>
            </p:spPr>
            <p:txBody>
              <a:bodyPr/>
              <a:lstStyle/>
              <a:p>
                <a:r>
                  <a:rPr lang="en-US">
                    <a:noFill/>
                  </a:rPr>
                  <a:t> </a:t>
                </a:r>
              </a:p>
            </p:txBody>
          </p:sp>
        </mc:Fallback>
      </mc:AlternateContent>
      <p:sp>
        <p:nvSpPr>
          <p:cNvPr id="4" name="TextBox 3"/>
          <p:cNvSpPr txBox="1"/>
          <p:nvPr/>
        </p:nvSpPr>
        <p:spPr>
          <a:xfrm>
            <a:off x="3605799" y="5204936"/>
            <a:ext cx="4349823" cy="738664"/>
          </a:xfrm>
          <a:prstGeom prst="rect">
            <a:avLst/>
          </a:prstGeom>
          <a:solidFill>
            <a:schemeClr val="accent1">
              <a:lumMod val="75000"/>
            </a:schemeClr>
          </a:solidFill>
        </p:spPr>
        <p:txBody>
          <a:bodyPr wrap="square" rtlCol="0">
            <a:spAutoFit/>
          </a:bodyPr>
          <a:lstStyle/>
          <a:p>
            <a:pPr lvl="0"/>
            <a:r>
              <a:rPr lang="vi-VN" sz="2400" b="1" dirty="0">
                <a:solidFill>
                  <a:schemeClr val="bg1"/>
                </a:solidFill>
                <a:latin typeface="Times New Roman" panose="02020603050405020304" pitchFamily="18" charset="0"/>
                <a:cs typeface="Times New Roman" panose="02020603050405020304" pitchFamily="18" charset="0"/>
              </a:rPr>
              <a:t>Không phải là h</a:t>
            </a:r>
            <a:r>
              <a:rPr lang="en-US" sz="2400" b="1" dirty="0" err="1">
                <a:solidFill>
                  <a:schemeClr val="bg1"/>
                </a:solidFill>
                <a:latin typeface="Times New Roman" panose="02020603050405020304" pitchFamily="18" charset="0"/>
                <a:cs typeface="Times New Roman" panose="02020603050405020304" pitchFamily="18" charset="0"/>
              </a:rPr>
              <a:t>àm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bậc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nhất</a:t>
            </a:r>
            <a:endParaRPr lang="en-US" sz="2400" b="1" dirty="0">
              <a:solidFill>
                <a:schemeClr val="bg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5507405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ox(i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ox(in)">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heckerboard(across)">
                                      <p:cBhvr>
                                        <p:cTn id="67" dur="500"/>
                                        <p:tgtEl>
                                          <p:spTgt spid="2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checkerboard(across)">
                                      <p:cBhvr>
                                        <p:cTn id="72" dur="500"/>
                                        <p:tgtEl>
                                          <p:spTgt spid="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checkerboard(across)">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00"/>
                                        <p:tgtEl>
                                          <p:spTgt spid="3"/>
                                        </p:tgtEl>
                                      </p:cBhvr>
                                    </p:animEffect>
                                  </p:childTnLst>
                                </p:cTn>
                              </p:par>
                            </p:childTnLst>
                          </p:cTn>
                        </p:par>
                        <p:par>
                          <p:cTn id="88" fill="hold">
                            <p:stCondLst>
                              <p:cond delay="500"/>
                            </p:stCondLst>
                            <p:childTnLst>
                              <p:par>
                                <p:cTn id="89" presetID="16" presetClass="entr" presetSubtype="21" fill="hold" grpId="0"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arn(inVertical)">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3" grpId="0"/>
      <p:bldP spid="14" grpId="0"/>
      <p:bldP spid="15" grpId="0"/>
      <p:bldP spid="16" grpId="0"/>
      <p:bldP spid="17" grpId="0"/>
      <p:bldP spid="18" grpId="0"/>
      <p:bldP spid="19" grpId="0"/>
      <p:bldP spid="20" grpId="0"/>
      <p:bldP spid="21" grpId="0"/>
      <p:bldP spid="22" grpId="0"/>
      <p:bldP spid="23" grpId="0"/>
      <p:bldP spid="24" grpId="0"/>
      <p:bldP spid="25" grpId="0"/>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7259269-1E28-4D11-8F12-88114AEB941D}"/>
              </a:ext>
            </a:extLst>
          </p:cNvPr>
          <p:cNvCxnSpPr/>
          <p:nvPr/>
        </p:nvCxnSpPr>
        <p:spPr>
          <a:xfrm>
            <a:off x="1187314" y="5833242"/>
            <a:ext cx="19431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D7620F6-9E5B-431C-A559-4DE0D6D80B0C}"/>
              </a:ext>
            </a:extLst>
          </p:cNvPr>
          <p:cNvCxnSpPr/>
          <p:nvPr/>
        </p:nvCxnSpPr>
        <p:spPr>
          <a:xfrm rot="16200000">
            <a:off x="-314461" y="4334642"/>
            <a:ext cx="36576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E02335-85D2-4B99-AE81-630450A7D415}"/>
              </a:ext>
            </a:extLst>
          </p:cNvPr>
          <p:cNvCxnSpPr/>
          <p:nvPr/>
        </p:nvCxnSpPr>
        <p:spPr>
          <a:xfrm>
            <a:off x="1844539" y="5752279"/>
            <a:ext cx="0" cy="174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3CD219-F3DB-49B3-99C1-2095756A1F6C}"/>
              </a:ext>
            </a:extLst>
          </p:cNvPr>
          <p:cNvCxnSpPr/>
          <p:nvPr/>
        </p:nvCxnSpPr>
        <p:spPr>
          <a:xfrm>
            <a:off x="2174739" y="5755454"/>
            <a:ext cx="0" cy="17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5A7167-A2F9-41C8-9727-F168A0E408D3}"/>
              </a:ext>
            </a:extLst>
          </p:cNvPr>
          <p:cNvCxnSpPr/>
          <p:nvPr/>
        </p:nvCxnSpPr>
        <p:spPr>
          <a:xfrm>
            <a:off x="2517639" y="5745929"/>
            <a:ext cx="0" cy="17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76B0BD-5592-4E87-B3E9-1DA9F8348A5D}"/>
              </a:ext>
            </a:extLst>
          </p:cNvPr>
          <p:cNvCxnSpPr/>
          <p:nvPr/>
        </p:nvCxnSpPr>
        <p:spPr>
          <a:xfrm rot="16200000">
            <a:off x="1515133" y="5418110"/>
            <a:ext cx="0" cy="17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7AD769-F073-4207-A2F7-E359883AAC1A}"/>
              </a:ext>
            </a:extLst>
          </p:cNvPr>
          <p:cNvCxnSpPr/>
          <p:nvPr/>
        </p:nvCxnSpPr>
        <p:spPr>
          <a:xfrm rot="16200000">
            <a:off x="1522277" y="5079179"/>
            <a:ext cx="0" cy="174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B4DC8A-17B9-4892-9CB2-2B831B7D160E}"/>
              </a:ext>
            </a:extLst>
          </p:cNvPr>
          <p:cNvCxnSpPr/>
          <p:nvPr/>
        </p:nvCxnSpPr>
        <p:spPr>
          <a:xfrm rot="16200000">
            <a:off x="1516721" y="4752948"/>
            <a:ext cx="0" cy="173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2F555A-EABE-4878-B272-6429A0D2EECD}"/>
              </a:ext>
            </a:extLst>
          </p:cNvPr>
          <p:cNvCxnSpPr/>
          <p:nvPr/>
        </p:nvCxnSpPr>
        <p:spPr>
          <a:xfrm rot="16200000">
            <a:off x="1523865" y="4414016"/>
            <a:ext cx="0" cy="174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2CB5E1-B3EE-45D7-95FC-02AC119D4A21}"/>
              </a:ext>
            </a:extLst>
          </p:cNvPr>
          <p:cNvCxnSpPr/>
          <p:nvPr/>
        </p:nvCxnSpPr>
        <p:spPr>
          <a:xfrm rot="16200000">
            <a:off x="1514340" y="4085404"/>
            <a:ext cx="0" cy="174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37CF41-57EE-42CF-AB3B-441A5494FA44}"/>
              </a:ext>
            </a:extLst>
          </p:cNvPr>
          <p:cNvCxnSpPr/>
          <p:nvPr/>
        </p:nvCxnSpPr>
        <p:spPr>
          <a:xfrm rot="16200000">
            <a:off x="1521483" y="3748060"/>
            <a:ext cx="0" cy="17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9AFB7F-0642-4B72-9E09-C35CD3C49E55}"/>
              </a:ext>
            </a:extLst>
          </p:cNvPr>
          <p:cNvCxnSpPr/>
          <p:nvPr/>
        </p:nvCxnSpPr>
        <p:spPr>
          <a:xfrm rot="16200000">
            <a:off x="1515927" y="3420241"/>
            <a:ext cx="0" cy="174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B2D4B4-077E-4FFD-9FB9-2F940BA9AA56}"/>
              </a:ext>
            </a:extLst>
          </p:cNvPr>
          <p:cNvCxnSpPr/>
          <p:nvPr/>
        </p:nvCxnSpPr>
        <p:spPr>
          <a:xfrm rot="16200000">
            <a:off x="1523071" y="3082898"/>
            <a:ext cx="0" cy="173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CA99032-7599-4E94-BC2D-6D94ABAE69F8}"/>
              </a:ext>
            </a:extLst>
          </p:cNvPr>
          <p:cNvCxnSpPr/>
          <p:nvPr/>
        </p:nvCxnSpPr>
        <p:spPr>
          <a:xfrm rot="16200000">
            <a:off x="1523865" y="2763016"/>
            <a:ext cx="0" cy="174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1236527" y="5763392"/>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0</a:t>
            </a:r>
          </a:p>
        </p:txBody>
      </p:sp>
      <p:sp>
        <p:nvSpPr>
          <p:cNvPr id="23" name="TextBox 22"/>
          <p:cNvSpPr txBox="1">
            <a:spLocks noChangeArrowheads="1"/>
          </p:cNvSpPr>
          <p:nvPr/>
        </p:nvSpPr>
        <p:spPr bwMode="auto">
          <a:xfrm>
            <a:off x="2987539" y="5734817"/>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000" dirty="0">
                <a:latin typeface="Times New Roman" pitchFamily="18" charset="0"/>
                <a:cs typeface="Times New Roman" pitchFamily="18" charset="0"/>
              </a:rPr>
              <a:t>x</a:t>
            </a:r>
          </a:p>
        </p:txBody>
      </p:sp>
      <p:sp>
        <p:nvSpPr>
          <p:cNvPr id="24" name="TextBox 23"/>
          <p:cNvSpPr txBox="1">
            <a:spLocks noChangeArrowheads="1"/>
          </p:cNvSpPr>
          <p:nvPr/>
        </p:nvSpPr>
        <p:spPr bwMode="auto">
          <a:xfrm>
            <a:off x="1185727" y="2320104"/>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dirty="0">
                <a:latin typeface="Times New Roman" pitchFamily="18" charset="0"/>
                <a:cs typeface="Times New Roman" pitchFamily="18" charset="0"/>
              </a:rPr>
              <a:t>y</a:t>
            </a:r>
          </a:p>
        </p:txBody>
      </p:sp>
      <p:sp>
        <p:nvSpPr>
          <p:cNvPr id="25" name="TextBox 24"/>
          <p:cNvSpPr txBox="1">
            <a:spLocks noChangeArrowheads="1"/>
          </p:cNvSpPr>
          <p:nvPr/>
        </p:nvSpPr>
        <p:spPr bwMode="auto">
          <a:xfrm>
            <a:off x="1693727" y="5847529"/>
            <a:ext cx="341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1</a:t>
            </a:r>
          </a:p>
        </p:txBody>
      </p:sp>
      <p:sp>
        <p:nvSpPr>
          <p:cNvPr id="26" name="TextBox 25"/>
          <p:cNvSpPr txBox="1">
            <a:spLocks noChangeArrowheads="1"/>
          </p:cNvSpPr>
          <p:nvPr/>
        </p:nvSpPr>
        <p:spPr bwMode="auto">
          <a:xfrm>
            <a:off x="2008052" y="5853879"/>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2</a:t>
            </a:r>
          </a:p>
        </p:txBody>
      </p:sp>
      <p:sp>
        <p:nvSpPr>
          <p:cNvPr id="27" name="TextBox 26"/>
          <p:cNvSpPr txBox="1">
            <a:spLocks noChangeArrowheads="1"/>
          </p:cNvSpPr>
          <p:nvPr/>
        </p:nvSpPr>
        <p:spPr bwMode="auto">
          <a:xfrm>
            <a:off x="2330314" y="5847529"/>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3</a:t>
            </a:r>
          </a:p>
        </p:txBody>
      </p:sp>
      <p:sp>
        <p:nvSpPr>
          <p:cNvPr id="28" name="TextBox 27"/>
          <p:cNvSpPr txBox="1">
            <a:spLocks noChangeArrowheads="1"/>
          </p:cNvSpPr>
          <p:nvPr/>
        </p:nvSpPr>
        <p:spPr bwMode="auto">
          <a:xfrm>
            <a:off x="1165089" y="5318892"/>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1</a:t>
            </a:r>
          </a:p>
        </p:txBody>
      </p:sp>
      <p:sp>
        <p:nvSpPr>
          <p:cNvPr id="29" name="TextBox 28"/>
          <p:cNvSpPr txBox="1">
            <a:spLocks noChangeArrowheads="1"/>
          </p:cNvSpPr>
          <p:nvPr/>
        </p:nvSpPr>
        <p:spPr bwMode="auto">
          <a:xfrm>
            <a:off x="1150802" y="4980754"/>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2</a:t>
            </a:r>
          </a:p>
        </p:txBody>
      </p:sp>
      <p:sp>
        <p:nvSpPr>
          <p:cNvPr id="30" name="TextBox 29"/>
          <p:cNvSpPr txBox="1">
            <a:spLocks noChangeArrowheads="1"/>
          </p:cNvSpPr>
          <p:nvPr/>
        </p:nvSpPr>
        <p:spPr bwMode="auto">
          <a:xfrm>
            <a:off x="1165089" y="4625154"/>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3</a:t>
            </a:r>
          </a:p>
        </p:txBody>
      </p:sp>
      <p:sp>
        <p:nvSpPr>
          <p:cNvPr id="31" name="TextBox 30"/>
          <p:cNvSpPr txBox="1">
            <a:spLocks noChangeArrowheads="1"/>
          </p:cNvSpPr>
          <p:nvPr/>
        </p:nvSpPr>
        <p:spPr bwMode="auto">
          <a:xfrm>
            <a:off x="1155564" y="4269554"/>
            <a:ext cx="34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4</a:t>
            </a:r>
          </a:p>
        </p:txBody>
      </p:sp>
      <p:sp>
        <p:nvSpPr>
          <p:cNvPr id="32" name="TextBox 31"/>
          <p:cNvSpPr txBox="1">
            <a:spLocks noChangeArrowheads="1"/>
          </p:cNvSpPr>
          <p:nvPr/>
        </p:nvSpPr>
        <p:spPr bwMode="auto">
          <a:xfrm>
            <a:off x="1155564" y="3940942"/>
            <a:ext cx="341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5</a:t>
            </a:r>
          </a:p>
        </p:txBody>
      </p:sp>
      <p:sp>
        <p:nvSpPr>
          <p:cNvPr id="33" name="TextBox 32"/>
          <p:cNvSpPr txBox="1">
            <a:spLocks noChangeArrowheads="1"/>
          </p:cNvSpPr>
          <p:nvPr/>
        </p:nvSpPr>
        <p:spPr bwMode="auto">
          <a:xfrm>
            <a:off x="1155564" y="3599629"/>
            <a:ext cx="34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6</a:t>
            </a:r>
          </a:p>
        </p:txBody>
      </p:sp>
      <p:sp>
        <p:nvSpPr>
          <p:cNvPr id="34" name="TextBox 33"/>
          <p:cNvSpPr txBox="1">
            <a:spLocks noChangeArrowheads="1"/>
          </p:cNvSpPr>
          <p:nvPr/>
        </p:nvSpPr>
        <p:spPr bwMode="auto">
          <a:xfrm>
            <a:off x="1155564" y="3275779"/>
            <a:ext cx="34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7</a:t>
            </a:r>
          </a:p>
        </p:txBody>
      </p:sp>
      <p:sp>
        <p:nvSpPr>
          <p:cNvPr id="35" name="TextBox 34"/>
          <p:cNvSpPr txBox="1">
            <a:spLocks noChangeArrowheads="1"/>
          </p:cNvSpPr>
          <p:nvPr/>
        </p:nvSpPr>
        <p:spPr bwMode="auto">
          <a:xfrm>
            <a:off x="1155564" y="2978917"/>
            <a:ext cx="341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8</a:t>
            </a:r>
          </a:p>
        </p:txBody>
      </p:sp>
      <p:sp>
        <p:nvSpPr>
          <p:cNvPr id="36" name="TextBox 35"/>
          <p:cNvSpPr txBox="1">
            <a:spLocks noChangeArrowheads="1"/>
          </p:cNvSpPr>
          <p:nvPr/>
        </p:nvSpPr>
        <p:spPr bwMode="auto">
          <a:xfrm>
            <a:off x="1155564" y="2620142"/>
            <a:ext cx="341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a:latin typeface="Times New Roman" pitchFamily="18" charset="0"/>
                <a:cs typeface="Times New Roman" pitchFamily="18" charset="0"/>
              </a:rPr>
              <a:t>9</a:t>
            </a:r>
          </a:p>
        </p:txBody>
      </p:sp>
      <p:cxnSp>
        <p:nvCxnSpPr>
          <p:cNvPr id="38" name="Straight Connector 37">
            <a:extLst>
              <a:ext uri="{FF2B5EF4-FFF2-40B4-BE49-F238E27FC236}">
                <a16:creationId xmlns:a16="http://schemas.microsoft.com/office/drawing/2014/main" id="{351896AB-B0F7-4B15-9D86-23D94D4C41C8}"/>
              </a:ext>
            </a:extLst>
          </p:cNvPr>
          <p:cNvCxnSpPr/>
          <p:nvPr/>
        </p:nvCxnSpPr>
        <p:spPr>
          <a:xfrm flipV="1">
            <a:off x="1844539" y="5166492"/>
            <a:ext cx="0" cy="6746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E19F216-F520-4B32-BA60-49931639AF39}"/>
              </a:ext>
            </a:extLst>
          </p:cNvPr>
          <p:cNvCxnSpPr/>
          <p:nvPr/>
        </p:nvCxnSpPr>
        <p:spPr>
          <a:xfrm flipV="1">
            <a:off x="2174739" y="4518792"/>
            <a:ext cx="0" cy="12366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95B3A8-08F7-4D60-B6AE-7C0786EDB604}"/>
              </a:ext>
            </a:extLst>
          </p:cNvPr>
          <p:cNvCxnSpPr/>
          <p:nvPr/>
        </p:nvCxnSpPr>
        <p:spPr>
          <a:xfrm flipV="1">
            <a:off x="2519227" y="3834579"/>
            <a:ext cx="0" cy="2006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F99BB39-2FB1-427E-B10A-8E4C4880E61C}"/>
              </a:ext>
            </a:extLst>
          </p:cNvPr>
          <p:cNvCxnSpPr/>
          <p:nvPr/>
        </p:nvCxnSpPr>
        <p:spPr>
          <a:xfrm flipH="1">
            <a:off x="1523864" y="5166492"/>
            <a:ext cx="3270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AB254F2-1ABC-4119-A83F-DEF92C27BFBD}"/>
              </a:ext>
            </a:extLst>
          </p:cNvPr>
          <p:cNvCxnSpPr/>
          <p:nvPr/>
        </p:nvCxnSpPr>
        <p:spPr>
          <a:xfrm flipH="1">
            <a:off x="1523864" y="4501329"/>
            <a:ext cx="650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97793D2-949E-4628-BB14-B2438CF5BDF2}"/>
              </a:ext>
            </a:extLst>
          </p:cNvPr>
          <p:cNvCxnSpPr/>
          <p:nvPr/>
        </p:nvCxnSpPr>
        <p:spPr>
          <a:xfrm flipH="1">
            <a:off x="1525452" y="3836167"/>
            <a:ext cx="9969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789191E-B559-40FD-AE3D-164C81841EBC}"/>
              </a:ext>
            </a:extLst>
          </p:cNvPr>
          <p:cNvCxnSpPr/>
          <p:nvPr/>
        </p:nvCxnSpPr>
        <p:spPr>
          <a:xfrm flipV="1">
            <a:off x="1841364" y="4172717"/>
            <a:ext cx="0" cy="9937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47E23C-0D6D-4784-832B-1313E2771B91}"/>
              </a:ext>
            </a:extLst>
          </p:cNvPr>
          <p:cNvCxnSpPr/>
          <p:nvPr/>
        </p:nvCxnSpPr>
        <p:spPr>
          <a:xfrm flipV="1">
            <a:off x="2177914" y="3507554"/>
            <a:ext cx="0" cy="9937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C6A23C-33A8-4351-A1DA-B0DD1C0C0BF4}"/>
              </a:ext>
            </a:extLst>
          </p:cNvPr>
          <p:cNvCxnSpPr/>
          <p:nvPr/>
        </p:nvCxnSpPr>
        <p:spPr>
          <a:xfrm flipV="1">
            <a:off x="2522402" y="2840804"/>
            <a:ext cx="0" cy="9937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A042499-E507-4BE7-BE56-E54F842AB349}"/>
              </a:ext>
            </a:extLst>
          </p:cNvPr>
          <p:cNvCxnSpPr/>
          <p:nvPr/>
        </p:nvCxnSpPr>
        <p:spPr>
          <a:xfrm flipH="1">
            <a:off x="1520689" y="3505967"/>
            <a:ext cx="650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9F5F270-67CE-4B1E-8FA2-063C889CF757}"/>
              </a:ext>
            </a:extLst>
          </p:cNvPr>
          <p:cNvCxnSpPr/>
          <p:nvPr/>
        </p:nvCxnSpPr>
        <p:spPr>
          <a:xfrm flipH="1">
            <a:off x="1514339" y="4172717"/>
            <a:ext cx="3270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C85951-E32C-4035-8C34-A35CED659F60}"/>
              </a:ext>
            </a:extLst>
          </p:cNvPr>
          <p:cNvCxnSpPr/>
          <p:nvPr/>
        </p:nvCxnSpPr>
        <p:spPr>
          <a:xfrm flipH="1">
            <a:off x="1525452" y="2850329"/>
            <a:ext cx="9969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F0352F6-4616-489E-93CB-EBADC2F48F34}"/>
              </a:ext>
            </a:extLst>
          </p:cNvPr>
          <p:cNvCxnSpPr>
            <a:endCxn id="125" idx="0"/>
          </p:cNvCxnSpPr>
          <p:nvPr/>
        </p:nvCxnSpPr>
        <p:spPr>
          <a:xfrm flipV="1">
            <a:off x="1828664" y="4483867"/>
            <a:ext cx="348457" cy="6953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3D5E68D-5A54-48DD-AC59-E0A8E8E10C3F}"/>
              </a:ext>
            </a:extLst>
          </p:cNvPr>
          <p:cNvCxnSpPr>
            <a:endCxn id="128" idx="7"/>
          </p:cNvCxnSpPr>
          <p:nvPr/>
        </p:nvCxnSpPr>
        <p:spPr>
          <a:xfrm flipV="1">
            <a:off x="1841364" y="3501789"/>
            <a:ext cx="348666" cy="68839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2" name="TextBox 61"/>
          <p:cNvSpPr txBox="1">
            <a:spLocks noChangeArrowheads="1"/>
          </p:cNvSpPr>
          <p:nvPr/>
        </p:nvSpPr>
        <p:spPr bwMode="auto">
          <a:xfrm>
            <a:off x="1774689" y="4998217"/>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b="1">
                <a:solidFill>
                  <a:srgbClr val="FF0000"/>
                </a:solidFill>
                <a:latin typeface="Times New Roman" pitchFamily="18" charset="0"/>
                <a:cs typeface="Times New Roman" pitchFamily="18" charset="0"/>
              </a:rPr>
              <a:t>A</a:t>
            </a:r>
          </a:p>
        </p:txBody>
      </p:sp>
      <p:sp>
        <p:nvSpPr>
          <p:cNvPr id="63" name="TextBox 62"/>
          <p:cNvSpPr txBox="1">
            <a:spLocks noChangeArrowheads="1"/>
          </p:cNvSpPr>
          <p:nvPr/>
        </p:nvSpPr>
        <p:spPr bwMode="auto">
          <a:xfrm>
            <a:off x="2158864" y="4333054"/>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b="1">
                <a:solidFill>
                  <a:srgbClr val="FF0000"/>
                </a:solidFill>
                <a:latin typeface="Times New Roman" pitchFamily="18" charset="0"/>
                <a:cs typeface="Times New Roman" pitchFamily="18" charset="0"/>
              </a:rPr>
              <a:t>B</a:t>
            </a:r>
          </a:p>
        </p:txBody>
      </p:sp>
      <p:sp>
        <p:nvSpPr>
          <p:cNvPr id="64" name="TextBox 63"/>
          <p:cNvSpPr txBox="1">
            <a:spLocks noChangeArrowheads="1"/>
          </p:cNvSpPr>
          <p:nvPr/>
        </p:nvSpPr>
        <p:spPr bwMode="auto">
          <a:xfrm>
            <a:off x="2468427" y="3677417"/>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b="1">
                <a:solidFill>
                  <a:srgbClr val="FF0000"/>
                </a:solidFill>
                <a:latin typeface="Times New Roman" pitchFamily="18" charset="0"/>
                <a:cs typeface="Times New Roman" pitchFamily="18" charset="0"/>
              </a:rPr>
              <a:t>C</a:t>
            </a:r>
          </a:p>
        </p:txBody>
      </p:sp>
      <p:sp>
        <p:nvSpPr>
          <p:cNvPr id="65" name="TextBox 64"/>
          <p:cNvSpPr txBox="1">
            <a:spLocks noChangeArrowheads="1"/>
          </p:cNvSpPr>
          <p:nvPr/>
        </p:nvSpPr>
        <p:spPr bwMode="auto">
          <a:xfrm>
            <a:off x="1801677" y="3993329"/>
            <a:ext cx="487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b="1">
                <a:solidFill>
                  <a:srgbClr val="FF0000"/>
                </a:solidFill>
                <a:latin typeface="Times New Roman" pitchFamily="18" charset="0"/>
                <a:cs typeface="Times New Roman" pitchFamily="18" charset="0"/>
              </a:rPr>
              <a:t>A’</a:t>
            </a:r>
          </a:p>
        </p:txBody>
      </p:sp>
      <p:sp>
        <p:nvSpPr>
          <p:cNvPr id="66" name="TextBox 65"/>
          <p:cNvSpPr txBox="1">
            <a:spLocks noChangeArrowheads="1"/>
          </p:cNvSpPr>
          <p:nvPr/>
        </p:nvSpPr>
        <p:spPr bwMode="auto">
          <a:xfrm>
            <a:off x="2119177" y="3371029"/>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b="1" dirty="0">
                <a:solidFill>
                  <a:srgbClr val="FF0000"/>
                </a:solidFill>
                <a:latin typeface="Times New Roman" pitchFamily="18" charset="0"/>
                <a:cs typeface="Times New Roman" pitchFamily="18" charset="0"/>
              </a:rPr>
              <a:t>B’</a:t>
            </a:r>
          </a:p>
        </p:txBody>
      </p:sp>
      <p:sp>
        <p:nvSpPr>
          <p:cNvPr id="67" name="TextBox 66"/>
          <p:cNvSpPr txBox="1">
            <a:spLocks noChangeArrowheads="1"/>
          </p:cNvSpPr>
          <p:nvPr/>
        </p:nvSpPr>
        <p:spPr bwMode="auto">
          <a:xfrm>
            <a:off x="2447789" y="2686817"/>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b="1" dirty="0">
                <a:solidFill>
                  <a:srgbClr val="FF0000"/>
                </a:solidFill>
                <a:latin typeface="Times New Roman" pitchFamily="18" charset="0"/>
                <a:cs typeface="Times New Roman" pitchFamily="18" charset="0"/>
              </a:rPr>
              <a:t>C’</a:t>
            </a:r>
          </a:p>
        </p:txBody>
      </p:sp>
      <p:sp>
        <p:nvSpPr>
          <p:cNvPr id="124" name="Oval 123">
            <a:extLst>
              <a:ext uri="{FF2B5EF4-FFF2-40B4-BE49-F238E27FC236}">
                <a16:creationId xmlns:a16="http://schemas.microsoft.com/office/drawing/2014/main" id="{A4AD2A22-B687-4BF3-AEB9-A37F0E58249E}"/>
              </a:ext>
            </a:extLst>
          </p:cNvPr>
          <p:cNvSpPr/>
          <p:nvPr/>
        </p:nvSpPr>
        <p:spPr>
          <a:xfrm>
            <a:off x="1820727" y="5147442"/>
            <a:ext cx="36512" cy="36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125" name="Oval 124">
            <a:extLst>
              <a:ext uri="{FF2B5EF4-FFF2-40B4-BE49-F238E27FC236}">
                <a16:creationId xmlns:a16="http://schemas.microsoft.com/office/drawing/2014/main" id="{17EA3B8F-ECD3-4A04-9B31-3E3B70CE72EE}"/>
              </a:ext>
            </a:extLst>
          </p:cNvPr>
          <p:cNvSpPr/>
          <p:nvPr/>
        </p:nvSpPr>
        <p:spPr>
          <a:xfrm>
            <a:off x="2158864" y="4483867"/>
            <a:ext cx="36513" cy="36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126" name="Oval 125">
            <a:extLst>
              <a:ext uri="{FF2B5EF4-FFF2-40B4-BE49-F238E27FC236}">
                <a16:creationId xmlns:a16="http://schemas.microsoft.com/office/drawing/2014/main" id="{D2FDA600-1F92-4341-BB8A-83D2D7A17452}"/>
              </a:ext>
            </a:extLst>
          </p:cNvPr>
          <p:cNvSpPr/>
          <p:nvPr/>
        </p:nvSpPr>
        <p:spPr>
          <a:xfrm>
            <a:off x="2501764" y="3815529"/>
            <a:ext cx="36513" cy="365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127" name="Oval 126">
            <a:extLst>
              <a:ext uri="{FF2B5EF4-FFF2-40B4-BE49-F238E27FC236}">
                <a16:creationId xmlns:a16="http://schemas.microsoft.com/office/drawing/2014/main" id="{EA5D7541-5BB9-405F-8592-FF753F1FD852}"/>
              </a:ext>
            </a:extLst>
          </p:cNvPr>
          <p:cNvSpPr/>
          <p:nvPr/>
        </p:nvSpPr>
        <p:spPr>
          <a:xfrm>
            <a:off x="1822314" y="4158429"/>
            <a:ext cx="36513" cy="365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128" name="Oval 127">
            <a:extLst>
              <a:ext uri="{FF2B5EF4-FFF2-40B4-BE49-F238E27FC236}">
                <a16:creationId xmlns:a16="http://schemas.microsoft.com/office/drawing/2014/main" id="{4F4DDBE6-D170-402E-AD12-C7B4E1E90A8E}"/>
              </a:ext>
            </a:extLst>
          </p:cNvPr>
          <p:cNvSpPr/>
          <p:nvPr/>
        </p:nvSpPr>
        <p:spPr>
          <a:xfrm>
            <a:off x="2158864" y="3496442"/>
            <a:ext cx="36513" cy="36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129" name="Oval 128">
            <a:extLst>
              <a:ext uri="{FF2B5EF4-FFF2-40B4-BE49-F238E27FC236}">
                <a16:creationId xmlns:a16="http://schemas.microsoft.com/office/drawing/2014/main" id="{97960B2A-FC85-4887-916F-A76C330C2B9C}"/>
              </a:ext>
            </a:extLst>
          </p:cNvPr>
          <p:cNvSpPr/>
          <p:nvPr/>
        </p:nvSpPr>
        <p:spPr>
          <a:xfrm>
            <a:off x="2501764" y="2834454"/>
            <a:ext cx="36513" cy="365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144" name="TextBox 143"/>
          <p:cNvSpPr txBox="1">
            <a:spLocks noChangeArrowheads="1"/>
          </p:cNvSpPr>
          <p:nvPr/>
        </p:nvSpPr>
        <p:spPr bwMode="auto">
          <a:xfrm>
            <a:off x="312925" y="533400"/>
            <a:ext cx="8568371"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vi-VN" altLang="vi-VN" sz="2400" b="1" dirty="0">
                <a:solidFill>
                  <a:srgbClr val="FF0000"/>
                </a:solidFill>
                <a:latin typeface="Times New Roman" pitchFamily="18" charset="0"/>
                <a:cs typeface="Times New Roman" pitchFamily="18" charset="0"/>
              </a:rPr>
              <a:t>?1</a:t>
            </a:r>
            <a:r>
              <a:rPr lang="en-US" altLang="vi-VN" sz="2400" b="1" dirty="0">
                <a:solidFill>
                  <a:srgbClr val="FF0000"/>
                </a:solidFill>
                <a:latin typeface="Times New Roman" pitchFamily="18" charset="0"/>
                <a:cs typeface="Times New Roman" pitchFamily="18" charset="0"/>
              </a:rPr>
              <a:t>/</a:t>
            </a:r>
            <a:r>
              <a:rPr lang="vi-VN" altLang="vi-VN" sz="2400" b="1" dirty="0">
                <a:solidFill>
                  <a:srgbClr val="FF0000"/>
                </a:solidFill>
                <a:latin typeface="Times New Roman" pitchFamily="18" charset="0"/>
                <a:cs typeface="Times New Roman" pitchFamily="18" charset="0"/>
              </a:rPr>
              <a:t>sgk/49.</a:t>
            </a:r>
            <a:r>
              <a:rPr lang="vi-VN" altLang="vi-VN" sz="2400" b="1" i="1"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Biểu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diễn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các</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điểm</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sau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trên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cùng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một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mặt</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phẳng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tọa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độ</a:t>
            </a:r>
            <a:r>
              <a:rPr lang="en-US" altLang="vi-VN" sz="2400" dirty="0">
                <a:latin typeface="Times New Roman" pitchFamily="18" charset="0"/>
                <a:cs typeface="Times New Roman" pitchFamily="18" charset="0"/>
              </a:rPr>
              <a:t>:</a:t>
            </a:r>
          </a:p>
          <a:p>
            <a:pPr eaLnBrk="1" hangingPunct="1"/>
            <a:r>
              <a:rPr lang="vi-VN" altLang="vi-VN" sz="2400" dirty="0">
                <a:latin typeface="Times New Roman" pitchFamily="18" charset="0"/>
                <a:cs typeface="Times New Roman" pitchFamily="18" charset="0"/>
              </a:rPr>
              <a:t>	</a:t>
            </a:r>
            <a:r>
              <a:rPr lang="en-US" altLang="vi-VN" sz="2400" dirty="0">
                <a:latin typeface="Times New Roman" pitchFamily="18" charset="0"/>
                <a:cs typeface="Times New Roman" pitchFamily="18" charset="0"/>
              </a:rPr>
              <a:t>A(1; 2); </a:t>
            </a:r>
            <a:r>
              <a:rPr lang="vi-VN" altLang="vi-VN" sz="2400" dirty="0">
                <a:latin typeface="Times New Roman" pitchFamily="18" charset="0"/>
                <a:cs typeface="Times New Roman" pitchFamily="18" charset="0"/>
              </a:rPr>
              <a:t>	</a:t>
            </a:r>
            <a:r>
              <a:rPr lang="en-US" altLang="vi-VN" sz="2400" dirty="0">
                <a:latin typeface="Times New Roman" pitchFamily="18" charset="0"/>
                <a:cs typeface="Times New Roman" pitchFamily="18" charset="0"/>
              </a:rPr>
              <a:t>B(2; 4); </a:t>
            </a:r>
            <a:r>
              <a:rPr lang="vi-VN" altLang="vi-VN" sz="2400" dirty="0">
                <a:latin typeface="Times New Roman" pitchFamily="18" charset="0"/>
                <a:cs typeface="Times New Roman" pitchFamily="18" charset="0"/>
              </a:rPr>
              <a:t>	</a:t>
            </a:r>
            <a:r>
              <a:rPr lang="en-US" altLang="vi-VN" sz="2400" dirty="0">
                <a:latin typeface="Times New Roman" pitchFamily="18" charset="0"/>
                <a:cs typeface="Times New Roman" pitchFamily="18" charset="0"/>
              </a:rPr>
              <a:t>C(3; 6)</a:t>
            </a:r>
          </a:p>
          <a:p>
            <a:pPr eaLnBrk="1" hangingPunct="1"/>
            <a:r>
              <a:rPr lang="en-US" altLang="vi-VN" sz="2400" dirty="0">
                <a:latin typeface="Times New Roman" pitchFamily="18" charset="0"/>
                <a:cs typeface="Times New Roman" pitchFamily="18" charset="0"/>
              </a:rPr>
              <a:t>     </a:t>
            </a:r>
            <a:r>
              <a:rPr lang="vi-VN" altLang="vi-VN" sz="2400" dirty="0">
                <a:latin typeface="Times New Roman" pitchFamily="18" charset="0"/>
                <a:cs typeface="Times New Roman" pitchFamily="18" charset="0"/>
              </a:rPr>
              <a:t>	</a:t>
            </a:r>
            <a:r>
              <a:rPr lang="en-US" altLang="vi-VN" sz="2400" dirty="0">
                <a:latin typeface="Times New Roman" pitchFamily="18" charset="0"/>
                <a:cs typeface="Times New Roman" pitchFamily="18" charset="0"/>
              </a:rPr>
              <a:t>A’(1; 2+3); </a:t>
            </a:r>
            <a:r>
              <a:rPr lang="vi-VN" altLang="vi-VN" sz="2400" dirty="0">
                <a:latin typeface="Times New Roman" pitchFamily="18" charset="0"/>
                <a:cs typeface="Times New Roman" pitchFamily="18" charset="0"/>
              </a:rPr>
              <a:t>	</a:t>
            </a:r>
            <a:r>
              <a:rPr lang="en-US" altLang="vi-VN" sz="2400" dirty="0">
                <a:latin typeface="Times New Roman" pitchFamily="18" charset="0"/>
                <a:cs typeface="Times New Roman" pitchFamily="18" charset="0"/>
              </a:rPr>
              <a:t>B’(2; 4+3); </a:t>
            </a:r>
            <a:r>
              <a:rPr lang="vi-VN" altLang="vi-VN" sz="2400" dirty="0">
                <a:latin typeface="Times New Roman" pitchFamily="18" charset="0"/>
                <a:cs typeface="Times New Roman" pitchFamily="18" charset="0"/>
              </a:rPr>
              <a:t>	</a:t>
            </a:r>
            <a:r>
              <a:rPr lang="en-US" altLang="vi-VN" sz="2400" dirty="0">
                <a:latin typeface="Times New Roman" pitchFamily="18" charset="0"/>
                <a:cs typeface="Times New Roman" pitchFamily="18" charset="0"/>
              </a:rPr>
              <a:t>C’(3; 6+3)</a:t>
            </a:r>
          </a:p>
        </p:txBody>
      </p:sp>
      <p:sp>
        <p:nvSpPr>
          <p:cNvPr id="151" name="TextBox 150"/>
          <p:cNvSpPr txBox="1">
            <a:spLocks noChangeArrowheads="1"/>
          </p:cNvSpPr>
          <p:nvPr/>
        </p:nvSpPr>
        <p:spPr bwMode="auto">
          <a:xfrm>
            <a:off x="3188495" y="1904605"/>
            <a:ext cx="5734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vi-VN" altLang="vi-VN" sz="2400" dirty="0">
                <a:latin typeface="Times New Roman" pitchFamily="18" charset="0"/>
                <a:cs typeface="Times New Roman" pitchFamily="18" charset="0"/>
              </a:rPr>
              <a:t>Suy ra A’B’//AB và B’C’// BC. Nếu </a:t>
            </a:r>
            <a:r>
              <a:rPr lang="en-US" altLang="vi-VN" sz="2400" dirty="0">
                <a:latin typeface="Times New Roman" pitchFamily="18" charset="0"/>
                <a:cs typeface="Times New Roman" pitchFamily="18" charset="0"/>
              </a:rPr>
              <a:t>A, B, C </a:t>
            </a:r>
            <a:r>
              <a:rPr lang="en-US" altLang="vi-VN" sz="2400" dirty="0" err="1">
                <a:latin typeface="Times New Roman" pitchFamily="18" charset="0"/>
                <a:cs typeface="Times New Roman" pitchFamily="18" charset="0"/>
              </a:rPr>
              <a:t>thẳng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hàng</a:t>
            </a:r>
            <a:r>
              <a:rPr lang="vi-VN" altLang="vi-VN" sz="2400" dirty="0">
                <a:latin typeface="Times New Roman" pitchFamily="18" charset="0"/>
                <a:cs typeface="Times New Roman" pitchFamily="18" charset="0"/>
              </a:rPr>
              <a:t> thì </a:t>
            </a:r>
            <a:r>
              <a:rPr lang="en-US" altLang="vi-VN" sz="2400" dirty="0">
                <a:latin typeface="Times New Roman" pitchFamily="18" charset="0"/>
                <a:cs typeface="Times New Roman" pitchFamily="18" charset="0"/>
              </a:rPr>
              <a:t> A’, B’, C’ </a:t>
            </a:r>
            <a:r>
              <a:rPr lang="en-US" altLang="vi-VN" sz="2400" dirty="0" err="1">
                <a:latin typeface="Times New Roman" pitchFamily="18" charset="0"/>
                <a:cs typeface="Times New Roman" pitchFamily="18" charset="0"/>
              </a:rPr>
              <a:t>thẳng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hàng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Tiên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đề</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Ơclit</a:t>
            </a:r>
            <a:r>
              <a:rPr lang="en-US" altLang="vi-VN" sz="2400" dirty="0">
                <a:latin typeface="Times New Roman" pitchFamily="18" charset="0"/>
                <a:cs typeface="Times New Roman" pitchFamily="18" charset="0"/>
              </a:rPr>
              <a:t>)</a:t>
            </a:r>
          </a:p>
        </p:txBody>
      </p:sp>
      <p:sp>
        <p:nvSpPr>
          <p:cNvPr id="152" name="TextBox 151"/>
          <p:cNvSpPr txBox="1">
            <a:spLocks noChangeArrowheads="1"/>
          </p:cNvSpPr>
          <p:nvPr/>
        </p:nvSpPr>
        <p:spPr bwMode="auto">
          <a:xfrm>
            <a:off x="3345785" y="3160891"/>
            <a:ext cx="5819775" cy="11969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2400" b="1" dirty="0" err="1">
                <a:solidFill>
                  <a:srgbClr val="FF0000"/>
                </a:solidFill>
                <a:latin typeface="Times New Roman" pitchFamily="18" charset="0"/>
                <a:cs typeface="Times New Roman" pitchFamily="18" charset="0"/>
              </a:rPr>
              <a:t>Nhận</a:t>
            </a:r>
            <a:r>
              <a:rPr lang="en-US" altLang="vi-VN" sz="2400" b="1" dirty="0">
                <a:solidFill>
                  <a:srgbClr val="FF0000"/>
                </a:solidFill>
                <a:latin typeface="Times New Roman" pitchFamily="18" charset="0"/>
                <a:cs typeface="Times New Roman" pitchFamily="18" charset="0"/>
              </a:rPr>
              <a:t> </a:t>
            </a:r>
            <a:r>
              <a:rPr lang="en-US" altLang="vi-VN" sz="2400" b="1" dirty="0" err="1">
                <a:solidFill>
                  <a:srgbClr val="FF0000"/>
                </a:solidFill>
                <a:latin typeface="Times New Roman" pitchFamily="18" charset="0"/>
                <a:cs typeface="Times New Roman" pitchFamily="18" charset="0"/>
              </a:rPr>
              <a:t>xét</a:t>
            </a:r>
            <a:r>
              <a:rPr lang="en-US" altLang="vi-VN" sz="2400" b="1" dirty="0">
                <a:solidFill>
                  <a:srgbClr val="FF0000"/>
                </a:solidFill>
                <a:latin typeface="Times New Roman" pitchFamily="18" charset="0"/>
                <a:cs typeface="Times New Roman" pitchFamily="18" charset="0"/>
              </a:rPr>
              <a:t>:</a:t>
            </a:r>
            <a:r>
              <a:rPr lang="en-US" altLang="vi-VN" sz="2400" dirty="0">
                <a:solidFill>
                  <a:schemeClr val="hlink"/>
                </a:solidFill>
                <a:latin typeface="Times New Roman" pitchFamily="18" charset="0"/>
                <a:cs typeface="Times New Roman" pitchFamily="18" charset="0"/>
              </a:rPr>
              <a:t> </a:t>
            </a:r>
            <a:r>
              <a:rPr lang="en-US" altLang="vi-VN" sz="2400" i="1" dirty="0" err="1">
                <a:latin typeface="Times New Roman" pitchFamily="18" charset="0"/>
                <a:cs typeface="Times New Roman" pitchFamily="18" charset="0"/>
              </a:rPr>
              <a:t>Nếu</a:t>
            </a:r>
            <a:r>
              <a:rPr lang="en-US" altLang="vi-VN" sz="2400" i="1" dirty="0">
                <a:latin typeface="Times New Roman" pitchFamily="18" charset="0"/>
                <a:cs typeface="Times New Roman" pitchFamily="18" charset="0"/>
              </a:rPr>
              <a:t> A, B, C </a:t>
            </a:r>
            <a:r>
              <a:rPr lang="en-US" altLang="vi-VN" sz="2400" i="1" dirty="0" err="1">
                <a:latin typeface="Times New Roman" pitchFamily="18" charset="0"/>
                <a:cs typeface="Times New Roman" pitchFamily="18" charset="0"/>
              </a:rPr>
              <a:t>cùng</a:t>
            </a:r>
            <a:r>
              <a:rPr lang="en-US" altLang="vi-VN" sz="2400" i="1" dirty="0">
                <a:latin typeface="Times New Roman" pitchFamily="18" charset="0"/>
                <a:cs typeface="Times New Roman" pitchFamily="18" charset="0"/>
              </a:rPr>
              <a:t> </a:t>
            </a:r>
            <a:r>
              <a:rPr lang="en-US" altLang="vi-VN" sz="2400" i="1" dirty="0" err="1">
                <a:latin typeface="Times New Roman" pitchFamily="18" charset="0"/>
                <a:cs typeface="Times New Roman" pitchFamily="18" charset="0"/>
              </a:rPr>
              <a:t>nằm</a:t>
            </a:r>
            <a:r>
              <a:rPr lang="en-US" altLang="vi-VN" sz="2400" i="1" dirty="0">
                <a:latin typeface="Times New Roman" pitchFamily="18" charset="0"/>
                <a:cs typeface="Times New Roman" pitchFamily="18" charset="0"/>
              </a:rPr>
              <a:t> </a:t>
            </a:r>
            <a:r>
              <a:rPr lang="en-US" altLang="vi-VN" sz="2400" i="1" dirty="0" err="1">
                <a:latin typeface="Times New Roman" pitchFamily="18" charset="0"/>
                <a:cs typeface="Times New Roman" pitchFamily="18" charset="0"/>
              </a:rPr>
              <a:t>trên</a:t>
            </a:r>
            <a:r>
              <a:rPr lang="en-US" altLang="vi-VN" sz="2400" i="1" dirty="0">
                <a:latin typeface="Times New Roman" pitchFamily="18" charset="0"/>
                <a:cs typeface="Times New Roman" pitchFamily="18" charset="0"/>
              </a:rPr>
              <a:t> </a:t>
            </a:r>
            <a:r>
              <a:rPr lang="en-US" altLang="vi-VN" sz="2400" i="1" dirty="0" err="1">
                <a:latin typeface="Times New Roman" pitchFamily="18" charset="0"/>
                <a:cs typeface="Times New Roman" pitchFamily="18" charset="0"/>
              </a:rPr>
              <a:t>một</a:t>
            </a:r>
            <a:r>
              <a:rPr lang="en-US" altLang="vi-VN" sz="2400" i="1" dirty="0">
                <a:latin typeface="Times New Roman" pitchFamily="18" charset="0"/>
                <a:cs typeface="Times New Roman" pitchFamily="18" charset="0"/>
              </a:rPr>
              <a:t> đ</a:t>
            </a:r>
            <a:r>
              <a:rPr lang="vi-VN" altLang="vi-VN" sz="2400" i="1" dirty="0">
                <a:latin typeface="Times New Roman" pitchFamily="18" charset="0"/>
                <a:cs typeface="Times New Roman" pitchFamily="18" charset="0"/>
              </a:rPr>
              <a:t>ườn</a:t>
            </a:r>
            <a:r>
              <a:rPr lang="en-US" altLang="vi-VN" sz="2400" i="1" dirty="0">
                <a:latin typeface="Times New Roman" pitchFamily="18" charset="0"/>
                <a:cs typeface="Times New Roman" pitchFamily="18" charset="0"/>
              </a:rPr>
              <a:t>g </a:t>
            </a:r>
            <a:r>
              <a:rPr lang="en-US" altLang="vi-VN" sz="2400" i="1" dirty="0" err="1">
                <a:latin typeface="Times New Roman" pitchFamily="18" charset="0"/>
                <a:cs typeface="Times New Roman" pitchFamily="18" charset="0"/>
              </a:rPr>
              <a:t>thẳng</a:t>
            </a:r>
            <a:r>
              <a:rPr lang="en-US" altLang="vi-VN" sz="2400" i="1" dirty="0">
                <a:latin typeface="Times New Roman" pitchFamily="18" charset="0"/>
                <a:cs typeface="Times New Roman" pitchFamily="18" charset="0"/>
              </a:rPr>
              <a:t> (d) </a:t>
            </a:r>
            <a:r>
              <a:rPr lang="en-US" altLang="vi-VN" sz="2400" i="1" dirty="0" err="1">
                <a:latin typeface="Times New Roman" pitchFamily="18" charset="0"/>
                <a:cs typeface="Times New Roman" pitchFamily="18" charset="0"/>
              </a:rPr>
              <a:t>thì</a:t>
            </a:r>
            <a:r>
              <a:rPr lang="en-US" altLang="vi-VN" sz="2400" i="1" dirty="0">
                <a:latin typeface="Times New Roman" pitchFamily="18" charset="0"/>
                <a:cs typeface="Times New Roman" pitchFamily="18" charset="0"/>
              </a:rPr>
              <a:t> A’, B’, C’ </a:t>
            </a:r>
            <a:r>
              <a:rPr lang="en-US" altLang="vi-VN" sz="2400" i="1" dirty="0" err="1">
                <a:latin typeface="Times New Roman" pitchFamily="18" charset="0"/>
                <a:cs typeface="Times New Roman" pitchFamily="18" charset="0"/>
              </a:rPr>
              <a:t>cùng</a:t>
            </a:r>
            <a:r>
              <a:rPr lang="en-US" altLang="vi-VN" sz="2400" i="1" dirty="0">
                <a:latin typeface="Times New Roman" pitchFamily="18" charset="0"/>
                <a:cs typeface="Times New Roman" pitchFamily="18" charset="0"/>
              </a:rPr>
              <a:t> </a:t>
            </a:r>
            <a:r>
              <a:rPr lang="en-US" altLang="vi-VN" sz="2400" i="1" dirty="0" err="1">
                <a:latin typeface="Times New Roman" pitchFamily="18" charset="0"/>
                <a:cs typeface="Times New Roman" pitchFamily="18" charset="0"/>
              </a:rPr>
              <a:t>nằm</a:t>
            </a:r>
            <a:r>
              <a:rPr lang="en-US" altLang="vi-VN" sz="2400" i="1" dirty="0">
                <a:latin typeface="Times New Roman" pitchFamily="18" charset="0"/>
                <a:cs typeface="Times New Roman" pitchFamily="18" charset="0"/>
              </a:rPr>
              <a:t> </a:t>
            </a:r>
            <a:r>
              <a:rPr lang="en-US" altLang="vi-VN" sz="2400" i="1" dirty="0" err="1">
                <a:latin typeface="Times New Roman" pitchFamily="18" charset="0"/>
                <a:cs typeface="Times New Roman" pitchFamily="18" charset="0"/>
              </a:rPr>
              <a:t>trên</a:t>
            </a:r>
            <a:r>
              <a:rPr lang="en-US" altLang="vi-VN" sz="2400" i="1" dirty="0">
                <a:latin typeface="Times New Roman" pitchFamily="18" charset="0"/>
                <a:cs typeface="Times New Roman" pitchFamily="18" charset="0"/>
              </a:rPr>
              <a:t> </a:t>
            </a:r>
            <a:r>
              <a:rPr lang="en-US" altLang="vi-VN" sz="2400" i="1" dirty="0" err="1">
                <a:latin typeface="Times New Roman" pitchFamily="18" charset="0"/>
                <a:cs typeface="Times New Roman" pitchFamily="18" charset="0"/>
              </a:rPr>
              <a:t>một</a:t>
            </a:r>
            <a:r>
              <a:rPr lang="en-US" altLang="vi-VN" sz="2400" i="1" dirty="0">
                <a:latin typeface="Times New Roman" pitchFamily="18" charset="0"/>
                <a:cs typeface="Times New Roman" pitchFamily="18" charset="0"/>
              </a:rPr>
              <a:t> đ</a:t>
            </a:r>
            <a:r>
              <a:rPr lang="vi-VN" altLang="vi-VN" sz="2400" i="1" dirty="0">
                <a:latin typeface="Times New Roman" pitchFamily="18" charset="0"/>
                <a:cs typeface="Times New Roman" pitchFamily="18" charset="0"/>
              </a:rPr>
              <a:t>ường</a:t>
            </a:r>
            <a:r>
              <a:rPr lang="en-US" altLang="vi-VN" sz="2400" i="1" dirty="0">
                <a:latin typeface="Times New Roman" pitchFamily="18" charset="0"/>
                <a:cs typeface="Times New Roman" pitchFamily="18" charset="0"/>
              </a:rPr>
              <a:t> </a:t>
            </a:r>
            <a:r>
              <a:rPr lang="en-US" altLang="vi-VN" sz="2400" i="1" dirty="0" err="1">
                <a:latin typeface="Times New Roman" pitchFamily="18" charset="0"/>
                <a:cs typeface="Times New Roman" pitchFamily="18" charset="0"/>
              </a:rPr>
              <a:t>thẳng</a:t>
            </a:r>
            <a:r>
              <a:rPr lang="en-US" altLang="vi-VN" sz="2400" i="1" dirty="0">
                <a:latin typeface="Times New Roman" pitchFamily="18" charset="0"/>
                <a:cs typeface="Times New Roman" pitchFamily="18" charset="0"/>
              </a:rPr>
              <a:t> (d’) s</a:t>
            </a:r>
            <a:r>
              <a:rPr lang="vi-VN" altLang="vi-VN" sz="2400" i="1" dirty="0">
                <a:latin typeface="Times New Roman" pitchFamily="18" charset="0"/>
                <a:cs typeface="Times New Roman" pitchFamily="18" charset="0"/>
              </a:rPr>
              <a:t>on</a:t>
            </a:r>
            <a:r>
              <a:rPr lang="en-US" altLang="vi-VN" sz="2400" i="1" dirty="0">
                <a:latin typeface="Times New Roman" pitchFamily="18" charset="0"/>
                <a:cs typeface="Times New Roman" pitchFamily="18" charset="0"/>
              </a:rPr>
              <a:t>g s</a:t>
            </a:r>
            <a:r>
              <a:rPr lang="vi-VN" altLang="vi-VN" sz="2400" i="1" dirty="0">
                <a:latin typeface="Times New Roman" pitchFamily="18" charset="0"/>
                <a:cs typeface="Times New Roman" pitchFamily="18" charset="0"/>
              </a:rPr>
              <a:t>on</a:t>
            </a:r>
            <a:r>
              <a:rPr lang="en-US" altLang="vi-VN" sz="2400" i="1" dirty="0">
                <a:latin typeface="Times New Roman" pitchFamily="18" charset="0"/>
                <a:cs typeface="Times New Roman" pitchFamily="18" charset="0"/>
              </a:rPr>
              <a:t>g </a:t>
            </a:r>
            <a:r>
              <a:rPr lang="en-US" altLang="vi-VN" sz="2400" i="1" dirty="0" err="1">
                <a:latin typeface="Times New Roman" pitchFamily="18" charset="0"/>
                <a:cs typeface="Times New Roman" pitchFamily="18" charset="0"/>
              </a:rPr>
              <a:t>với</a:t>
            </a:r>
            <a:r>
              <a:rPr lang="en-US" altLang="vi-VN" sz="2400" i="1" dirty="0">
                <a:latin typeface="Times New Roman" pitchFamily="18" charset="0"/>
                <a:cs typeface="Times New Roman" pitchFamily="18" charset="0"/>
              </a:rPr>
              <a:t> (d)</a:t>
            </a:r>
          </a:p>
        </p:txBody>
      </p:sp>
      <p:cxnSp>
        <p:nvCxnSpPr>
          <p:cNvPr id="7" name="Straight Connector 6"/>
          <p:cNvCxnSpPr/>
          <p:nvPr/>
        </p:nvCxnSpPr>
        <p:spPr>
          <a:xfrm flipV="1">
            <a:off x="2158864" y="2833659"/>
            <a:ext cx="361157" cy="6715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25" idx="0"/>
            <a:endCxn id="126" idx="3"/>
          </p:cNvCxnSpPr>
          <p:nvPr/>
        </p:nvCxnSpPr>
        <p:spPr>
          <a:xfrm flipV="1">
            <a:off x="2177121" y="3846695"/>
            <a:ext cx="329990" cy="6371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934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left)">
                                      <p:cBhvr>
                                        <p:cTn id="7" dur="500"/>
                                        <p:tgtEl>
                                          <p:spTgt spid="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par>
                          <p:cTn id="23" fill="hold" nodeType="afterGroup">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par>
                          <p:cTn id="27" fill="hold" nodeType="afterGroup">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par>
                          <p:cTn id="31" fill="hold" nodeType="afterGroup">
                            <p:stCondLst>
                              <p:cond delay="2500"/>
                            </p:stCondLst>
                            <p:childTnLst>
                              <p:par>
                                <p:cTn id="32" presetID="2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par>
                          <p:cTn id="35" fill="hold" nodeType="afterGroup">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par>
                          <p:cTn id="39" fill="hold" nodeType="afterGroup">
                            <p:stCondLst>
                              <p:cond delay="3500"/>
                            </p:stCondLst>
                            <p:childTnLst>
                              <p:par>
                                <p:cTn id="40" presetID="22" presetClass="entr" presetSubtype="4"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par>
                          <p:cTn id="43" fill="hold" nodeType="afterGroup">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childTnLst>
                          </p:cTn>
                        </p:par>
                        <p:par>
                          <p:cTn id="47" fill="hold" nodeType="afterGroup">
                            <p:stCondLst>
                              <p:cond delay="4500"/>
                            </p:stCondLst>
                            <p:childTnLst>
                              <p:par>
                                <p:cTn id="48" presetID="22" presetClass="entr" presetSubtype="4"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nodeType="afterGroup">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childTnLst>
                          </p:cTn>
                        </p:par>
                        <p:par>
                          <p:cTn id="55" fill="hold" nodeType="afterGroup">
                            <p:stCondLst>
                              <p:cond delay="55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par>
                          <p:cTn id="59" fill="hold" nodeType="afterGroup">
                            <p:stCondLst>
                              <p:cond delay="6000"/>
                            </p:stCondLst>
                            <p:childTnLst>
                              <p:par>
                                <p:cTn id="60" presetID="22" presetClass="entr" presetSubtype="4"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childTnLst>
                          </p:cTn>
                        </p:par>
                        <p:par>
                          <p:cTn id="63" fill="hold" nodeType="afterGroup">
                            <p:stCondLst>
                              <p:cond delay="6500"/>
                            </p:stCondLst>
                            <p:childTnLst>
                              <p:par>
                                <p:cTn id="64" presetID="22" presetClass="entr" presetSubtype="8"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nodeType="afterGroup">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down)">
                                      <p:cBhvr>
                                        <p:cTn id="70" dur="500"/>
                                        <p:tgtEl>
                                          <p:spTgt spid="29"/>
                                        </p:tgtEl>
                                      </p:cBhvr>
                                    </p:animEffect>
                                  </p:childTnLst>
                                </p:cTn>
                              </p:par>
                            </p:childTnLst>
                          </p:cTn>
                        </p:par>
                        <p:par>
                          <p:cTn id="71" fill="hold" nodeType="afterGroup">
                            <p:stCondLst>
                              <p:cond delay="7500"/>
                            </p:stCondLst>
                            <p:childTnLst>
                              <p:par>
                                <p:cTn id="72" presetID="22" presetClass="entr" presetSubtype="8"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par>
                          <p:cTn id="75" fill="hold" nodeType="afterGroup">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down)">
                                      <p:cBhvr>
                                        <p:cTn id="78" dur="500"/>
                                        <p:tgtEl>
                                          <p:spTgt spid="30"/>
                                        </p:tgtEl>
                                      </p:cBhvr>
                                    </p:animEffect>
                                  </p:childTnLst>
                                </p:cTn>
                              </p:par>
                            </p:childTnLst>
                          </p:cTn>
                        </p:par>
                        <p:par>
                          <p:cTn id="79" fill="hold" nodeType="afterGroup">
                            <p:stCondLst>
                              <p:cond delay="8500"/>
                            </p:stCondLst>
                            <p:childTnLst>
                              <p:par>
                                <p:cTn id="80" presetID="22" presetClass="entr" presetSubtype="8"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childTnLst>
                          </p:cTn>
                        </p:par>
                        <p:par>
                          <p:cTn id="83" fill="hold" nodeType="afterGroup">
                            <p:stCondLst>
                              <p:cond delay="9000"/>
                            </p:stCondLst>
                            <p:childTnLst>
                              <p:par>
                                <p:cTn id="84" presetID="22" presetClass="entr" presetSubtype="4"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down)">
                                      <p:cBhvr>
                                        <p:cTn id="86" dur="500"/>
                                        <p:tgtEl>
                                          <p:spTgt spid="31"/>
                                        </p:tgtEl>
                                      </p:cBhvr>
                                    </p:animEffect>
                                  </p:childTnLst>
                                </p:cTn>
                              </p:par>
                            </p:childTnLst>
                          </p:cTn>
                        </p:par>
                        <p:par>
                          <p:cTn id="87" fill="hold" nodeType="afterGroup">
                            <p:stCondLst>
                              <p:cond delay="9500"/>
                            </p:stCondLst>
                            <p:childTnLst>
                              <p:par>
                                <p:cTn id="88" presetID="22" presetClass="entr" presetSubtype="8"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left)">
                                      <p:cBhvr>
                                        <p:cTn id="90" dur="500"/>
                                        <p:tgtEl>
                                          <p:spTgt spid="17"/>
                                        </p:tgtEl>
                                      </p:cBhvr>
                                    </p:animEffect>
                                  </p:childTnLst>
                                </p:cTn>
                              </p:par>
                            </p:childTnLst>
                          </p:cTn>
                        </p:par>
                        <p:par>
                          <p:cTn id="91" fill="hold" nodeType="afterGroup">
                            <p:stCondLst>
                              <p:cond delay="1000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nodeType="afterGroup">
                            <p:stCondLst>
                              <p:cond delay="10500"/>
                            </p:stCondLst>
                            <p:childTnLst>
                              <p:par>
                                <p:cTn id="96" presetID="22" presetClass="entr" presetSubtype="8" fill="hold" nodeType="after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left)">
                                      <p:cBhvr>
                                        <p:cTn id="98" dur="500"/>
                                        <p:tgtEl>
                                          <p:spTgt spid="18"/>
                                        </p:tgtEl>
                                      </p:cBhvr>
                                    </p:animEffect>
                                  </p:childTnLst>
                                </p:cTn>
                              </p:par>
                            </p:childTnLst>
                          </p:cTn>
                        </p:par>
                        <p:par>
                          <p:cTn id="99" fill="hold" nodeType="afterGroup">
                            <p:stCondLst>
                              <p:cond delay="11000"/>
                            </p:stCondLst>
                            <p:childTnLst>
                              <p:par>
                                <p:cTn id="100" presetID="22" presetClass="entr" presetSubtype="4"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down)">
                                      <p:cBhvr>
                                        <p:cTn id="102" dur="500"/>
                                        <p:tgtEl>
                                          <p:spTgt spid="33"/>
                                        </p:tgtEl>
                                      </p:cBhvr>
                                    </p:animEffect>
                                  </p:childTnLst>
                                </p:cTn>
                              </p:par>
                            </p:childTnLst>
                          </p:cTn>
                        </p:par>
                        <p:par>
                          <p:cTn id="103" fill="hold" nodeType="afterGroup">
                            <p:stCondLst>
                              <p:cond delay="11500"/>
                            </p:stCondLst>
                            <p:childTnLst>
                              <p:par>
                                <p:cTn id="104" presetID="22" presetClass="entr" presetSubtype="8"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nodeType="afterGroup">
                            <p:stCondLst>
                              <p:cond delay="12000"/>
                            </p:stCondLst>
                            <p:childTnLst>
                              <p:par>
                                <p:cTn id="108" presetID="22" presetClass="entr" presetSubtype="4"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wipe(down)">
                                      <p:cBhvr>
                                        <p:cTn id="110" dur="500"/>
                                        <p:tgtEl>
                                          <p:spTgt spid="34"/>
                                        </p:tgtEl>
                                      </p:cBhvr>
                                    </p:animEffect>
                                  </p:childTnLst>
                                </p:cTn>
                              </p:par>
                            </p:childTnLst>
                          </p:cTn>
                        </p:par>
                        <p:par>
                          <p:cTn id="111" fill="hold" nodeType="afterGroup">
                            <p:stCondLst>
                              <p:cond delay="12500"/>
                            </p:stCondLst>
                            <p:childTnLst>
                              <p:par>
                                <p:cTn id="112" presetID="22" presetClass="entr" presetSubtype="8" fill="hold" nodeType="after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wipe(left)">
                                      <p:cBhvr>
                                        <p:cTn id="114" dur="500"/>
                                        <p:tgtEl>
                                          <p:spTgt spid="20"/>
                                        </p:tgtEl>
                                      </p:cBhvr>
                                    </p:animEffect>
                                  </p:childTnLst>
                                </p:cTn>
                              </p:par>
                            </p:childTnLst>
                          </p:cTn>
                        </p:par>
                        <p:par>
                          <p:cTn id="115" fill="hold" nodeType="afterGroup">
                            <p:stCondLst>
                              <p:cond delay="13000"/>
                            </p:stCondLst>
                            <p:childTnLst>
                              <p:par>
                                <p:cTn id="116" presetID="22" presetClass="entr" presetSubtype="4"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down)">
                                      <p:cBhvr>
                                        <p:cTn id="118" dur="500"/>
                                        <p:tgtEl>
                                          <p:spTgt spid="35"/>
                                        </p:tgtEl>
                                      </p:cBhvr>
                                    </p:animEffect>
                                  </p:childTnLst>
                                </p:cTn>
                              </p:par>
                            </p:childTnLst>
                          </p:cTn>
                        </p:par>
                        <p:par>
                          <p:cTn id="119" fill="hold" nodeType="afterGroup">
                            <p:stCondLst>
                              <p:cond delay="13500"/>
                            </p:stCondLst>
                            <p:childTnLst>
                              <p:par>
                                <p:cTn id="120" presetID="22" presetClass="entr" presetSubtype="8" fill="hold" nodeType="after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wipe(left)">
                                      <p:cBhvr>
                                        <p:cTn id="122" dur="500"/>
                                        <p:tgtEl>
                                          <p:spTgt spid="21"/>
                                        </p:tgtEl>
                                      </p:cBhvr>
                                    </p:animEffect>
                                  </p:childTnLst>
                                </p:cTn>
                              </p:par>
                            </p:childTnLst>
                          </p:cTn>
                        </p:par>
                        <p:par>
                          <p:cTn id="123" fill="hold" nodeType="afterGroup">
                            <p:stCondLst>
                              <p:cond delay="14000"/>
                            </p:stCondLst>
                            <p:childTnLst>
                              <p:par>
                                <p:cTn id="124" presetID="22" presetClass="entr" presetSubtype="4" fill="hold" grpId="0"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wipe(down)">
                                      <p:cBhvr>
                                        <p:cTn id="126" dur="500"/>
                                        <p:tgtEl>
                                          <p:spTgt spid="36"/>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4" fill="hold"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wipe(down)">
                                      <p:cBhvr>
                                        <p:cTn id="131" dur="500"/>
                                        <p:tgtEl>
                                          <p:spTgt spid="38"/>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childTnLst>
                                    <p:set>
                                      <p:cBhvr>
                                        <p:cTn id="135" dur="1" fill="hold">
                                          <p:stCondLst>
                                            <p:cond delay="0"/>
                                          </p:stCondLst>
                                        </p:cTn>
                                        <p:tgtEl>
                                          <p:spTgt spid="44"/>
                                        </p:tgtEl>
                                        <p:attrNameLst>
                                          <p:attrName>style.visibility</p:attrName>
                                        </p:attrNameLst>
                                      </p:cBhvr>
                                      <p:to>
                                        <p:strVal val="visible"/>
                                      </p:to>
                                    </p:set>
                                    <p:animEffect transition="in" filter="wipe(left)">
                                      <p:cBhvr>
                                        <p:cTn id="136" dur="500"/>
                                        <p:tgtEl>
                                          <p:spTgt spid="44"/>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4"/>
                                        </p:tgtEl>
                                        <p:attrNameLst>
                                          <p:attrName>style.visibility</p:attrName>
                                        </p:attrNameLst>
                                      </p:cBhvr>
                                      <p:to>
                                        <p:strVal val="visible"/>
                                      </p:to>
                                    </p:set>
                                    <p:anim calcmode="lin" valueType="num">
                                      <p:cBhvr>
                                        <p:cTn id="141" dur="500" fill="hold"/>
                                        <p:tgtEl>
                                          <p:spTgt spid="124"/>
                                        </p:tgtEl>
                                        <p:attrNameLst>
                                          <p:attrName>ppt_w</p:attrName>
                                        </p:attrNameLst>
                                      </p:cBhvr>
                                      <p:tavLst>
                                        <p:tav tm="0">
                                          <p:val>
                                            <p:fltVal val="0"/>
                                          </p:val>
                                        </p:tav>
                                        <p:tav tm="100000">
                                          <p:val>
                                            <p:strVal val="#ppt_w"/>
                                          </p:val>
                                        </p:tav>
                                      </p:tavLst>
                                    </p:anim>
                                    <p:anim calcmode="lin" valueType="num">
                                      <p:cBhvr>
                                        <p:cTn id="142" dur="500" fill="hold"/>
                                        <p:tgtEl>
                                          <p:spTgt spid="124"/>
                                        </p:tgtEl>
                                        <p:attrNameLst>
                                          <p:attrName>ppt_h</p:attrName>
                                        </p:attrNameLst>
                                      </p:cBhvr>
                                      <p:tavLst>
                                        <p:tav tm="0">
                                          <p:val>
                                            <p:fltVal val="0"/>
                                          </p:val>
                                        </p:tav>
                                        <p:tav tm="100000">
                                          <p:val>
                                            <p:strVal val="#ppt_h"/>
                                          </p:val>
                                        </p:tav>
                                      </p:tavLst>
                                    </p:anim>
                                    <p:animEffect transition="in" filter="fade">
                                      <p:cBhvr>
                                        <p:cTn id="143" dur="500"/>
                                        <p:tgtEl>
                                          <p:spTgt spid="124"/>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wipe(down)">
                                      <p:cBhvr>
                                        <p:cTn id="148" dur="500"/>
                                        <p:tgtEl>
                                          <p:spTgt spid="62"/>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4" fill="hold" nodeType="clickEffect">
                                  <p:stCondLst>
                                    <p:cond delay="0"/>
                                  </p:stCondLst>
                                  <p:childTnLst>
                                    <p:set>
                                      <p:cBhvr>
                                        <p:cTn id="152" dur="1" fill="hold">
                                          <p:stCondLst>
                                            <p:cond delay="0"/>
                                          </p:stCondLst>
                                        </p:cTn>
                                        <p:tgtEl>
                                          <p:spTgt spid="39"/>
                                        </p:tgtEl>
                                        <p:attrNameLst>
                                          <p:attrName>style.visibility</p:attrName>
                                        </p:attrNameLst>
                                      </p:cBhvr>
                                      <p:to>
                                        <p:strVal val="visible"/>
                                      </p:to>
                                    </p:set>
                                    <p:animEffect transition="in" filter="wipe(down)">
                                      <p:cBhvr>
                                        <p:cTn id="153" dur="500"/>
                                        <p:tgtEl>
                                          <p:spTgt spid="39"/>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2" presetClass="entr" presetSubtype="8" fill="hold" nodeType="click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wipe(left)">
                                      <p:cBhvr>
                                        <p:cTn id="158" dur="500"/>
                                        <p:tgtEl>
                                          <p:spTgt spid="46"/>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53" presetClass="entr" presetSubtype="16" fill="hold" grpId="0" nodeType="clickEffect">
                                  <p:stCondLst>
                                    <p:cond delay="0"/>
                                  </p:stCondLst>
                                  <p:childTnLst>
                                    <p:set>
                                      <p:cBhvr>
                                        <p:cTn id="162" dur="1" fill="hold">
                                          <p:stCondLst>
                                            <p:cond delay="0"/>
                                          </p:stCondLst>
                                        </p:cTn>
                                        <p:tgtEl>
                                          <p:spTgt spid="125"/>
                                        </p:tgtEl>
                                        <p:attrNameLst>
                                          <p:attrName>style.visibility</p:attrName>
                                        </p:attrNameLst>
                                      </p:cBhvr>
                                      <p:to>
                                        <p:strVal val="visible"/>
                                      </p:to>
                                    </p:set>
                                    <p:anim calcmode="lin" valueType="num">
                                      <p:cBhvr>
                                        <p:cTn id="163" dur="500" fill="hold"/>
                                        <p:tgtEl>
                                          <p:spTgt spid="125"/>
                                        </p:tgtEl>
                                        <p:attrNameLst>
                                          <p:attrName>ppt_w</p:attrName>
                                        </p:attrNameLst>
                                      </p:cBhvr>
                                      <p:tavLst>
                                        <p:tav tm="0">
                                          <p:val>
                                            <p:fltVal val="0"/>
                                          </p:val>
                                        </p:tav>
                                        <p:tav tm="100000">
                                          <p:val>
                                            <p:strVal val="#ppt_w"/>
                                          </p:val>
                                        </p:tav>
                                      </p:tavLst>
                                    </p:anim>
                                    <p:anim calcmode="lin" valueType="num">
                                      <p:cBhvr>
                                        <p:cTn id="164" dur="500" fill="hold"/>
                                        <p:tgtEl>
                                          <p:spTgt spid="125"/>
                                        </p:tgtEl>
                                        <p:attrNameLst>
                                          <p:attrName>ppt_h</p:attrName>
                                        </p:attrNameLst>
                                      </p:cBhvr>
                                      <p:tavLst>
                                        <p:tav tm="0">
                                          <p:val>
                                            <p:fltVal val="0"/>
                                          </p:val>
                                        </p:tav>
                                        <p:tav tm="100000">
                                          <p:val>
                                            <p:strVal val="#ppt_h"/>
                                          </p:val>
                                        </p:tav>
                                      </p:tavLst>
                                    </p:anim>
                                    <p:animEffect transition="in" filter="fade">
                                      <p:cBhvr>
                                        <p:cTn id="165" dur="500"/>
                                        <p:tgtEl>
                                          <p:spTgt spid="125"/>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63"/>
                                        </p:tgtEl>
                                        <p:attrNameLst>
                                          <p:attrName>style.visibility</p:attrName>
                                        </p:attrNameLst>
                                      </p:cBhvr>
                                      <p:to>
                                        <p:strVal val="visible"/>
                                      </p:to>
                                    </p:set>
                                    <p:animEffect transition="in" filter="wipe(down)">
                                      <p:cBhvr>
                                        <p:cTn id="170" dur="500"/>
                                        <p:tgtEl>
                                          <p:spTgt spid="63"/>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2" presetClass="entr" presetSubtype="4" fill="hold" nodeType="click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wipe(down)">
                                      <p:cBhvr>
                                        <p:cTn id="175" dur="500"/>
                                        <p:tgtEl>
                                          <p:spTgt spid="41"/>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2" presetClass="entr" presetSubtype="8" fill="hold" nodeType="clickEffect">
                                  <p:stCondLst>
                                    <p:cond delay="0"/>
                                  </p:stCondLst>
                                  <p:childTnLst>
                                    <p:set>
                                      <p:cBhvr>
                                        <p:cTn id="179" dur="1" fill="hold">
                                          <p:stCondLst>
                                            <p:cond delay="0"/>
                                          </p:stCondLst>
                                        </p:cTn>
                                        <p:tgtEl>
                                          <p:spTgt spid="48"/>
                                        </p:tgtEl>
                                        <p:attrNameLst>
                                          <p:attrName>style.visibility</p:attrName>
                                        </p:attrNameLst>
                                      </p:cBhvr>
                                      <p:to>
                                        <p:strVal val="visible"/>
                                      </p:to>
                                    </p:set>
                                    <p:animEffect transition="in" filter="wipe(left)">
                                      <p:cBhvr>
                                        <p:cTn id="180" dur="500"/>
                                        <p:tgtEl>
                                          <p:spTgt spid="48"/>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126"/>
                                        </p:tgtEl>
                                        <p:attrNameLst>
                                          <p:attrName>style.visibility</p:attrName>
                                        </p:attrNameLst>
                                      </p:cBhvr>
                                      <p:to>
                                        <p:strVal val="visible"/>
                                      </p:to>
                                    </p:set>
                                    <p:anim calcmode="lin" valueType="num">
                                      <p:cBhvr>
                                        <p:cTn id="185" dur="500" fill="hold"/>
                                        <p:tgtEl>
                                          <p:spTgt spid="126"/>
                                        </p:tgtEl>
                                        <p:attrNameLst>
                                          <p:attrName>ppt_w</p:attrName>
                                        </p:attrNameLst>
                                      </p:cBhvr>
                                      <p:tavLst>
                                        <p:tav tm="0">
                                          <p:val>
                                            <p:fltVal val="0"/>
                                          </p:val>
                                        </p:tav>
                                        <p:tav tm="100000">
                                          <p:val>
                                            <p:strVal val="#ppt_w"/>
                                          </p:val>
                                        </p:tav>
                                      </p:tavLst>
                                    </p:anim>
                                    <p:anim calcmode="lin" valueType="num">
                                      <p:cBhvr>
                                        <p:cTn id="186" dur="500" fill="hold"/>
                                        <p:tgtEl>
                                          <p:spTgt spid="126"/>
                                        </p:tgtEl>
                                        <p:attrNameLst>
                                          <p:attrName>ppt_h</p:attrName>
                                        </p:attrNameLst>
                                      </p:cBhvr>
                                      <p:tavLst>
                                        <p:tav tm="0">
                                          <p:val>
                                            <p:fltVal val="0"/>
                                          </p:val>
                                        </p:tav>
                                        <p:tav tm="100000">
                                          <p:val>
                                            <p:strVal val="#ppt_h"/>
                                          </p:val>
                                        </p:tav>
                                      </p:tavLst>
                                    </p:anim>
                                    <p:animEffect transition="in" filter="fade">
                                      <p:cBhvr>
                                        <p:cTn id="187" dur="500"/>
                                        <p:tgtEl>
                                          <p:spTgt spid="126"/>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4" fill="hold" grpId="0" nodeType="clickEffect">
                                  <p:stCondLst>
                                    <p:cond delay="0"/>
                                  </p:stCondLst>
                                  <p:childTnLst>
                                    <p:set>
                                      <p:cBhvr>
                                        <p:cTn id="191" dur="1" fill="hold">
                                          <p:stCondLst>
                                            <p:cond delay="0"/>
                                          </p:stCondLst>
                                        </p:cTn>
                                        <p:tgtEl>
                                          <p:spTgt spid="64"/>
                                        </p:tgtEl>
                                        <p:attrNameLst>
                                          <p:attrName>style.visibility</p:attrName>
                                        </p:attrNameLst>
                                      </p:cBhvr>
                                      <p:to>
                                        <p:strVal val="visible"/>
                                      </p:to>
                                    </p:set>
                                    <p:animEffect transition="in" filter="wipe(down)">
                                      <p:cBhvr>
                                        <p:cTn id="192" dur="500"/>
                                        <p:tgtEl>
                                          <p:spTgt spid="64"/>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2" presetClass="entr" presetSubtype="4" fill="hold" nodeType="click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wipe(down)">
                                      <p:cBhvr>
                                        <p:cTn id="197" dur="500"/>
                                        <p:tgtEl>
                                          <p:spTgt spid="50"/>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8" fill="hold" nodeType="clickEffect">
                                  <p:stCondLst>
                                    <p:cond delay="0"/>
                                  </p:stCondLst>
                                  <p:childTnLst>
                                    <p:set>
                                      <p:cBhvr>
                                        <p:cTn id="201" dur="1" fill="hold">
                                          <p:stCondLst>
                                            <p:cond delay="0"/>
                                          </p:stCondLst>
                                        </p:cTn>
                                        <p:tgtEl>
                                          <p:spTgt spid="56"/>
                                        </p:tgtEl>
                                        <p:attrNameLst>
                                          <p:attrName>style.visibility</p:attrName>
                                        </p:attrNameLst>
                                      </p:cBhvr>
                                      <p:to>
                                        <p:strVal val="visible"/>
                                      </p:to>
                                    </p:set>
                                    <p:animEffect transition="in" filter="wipe(left)">
                                      <p:cBhvr>
                                        <p:cTn id="202" dur="500"/>
                                        <p:tgtEl>
                                          <p:spTgt spid="56"/>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53" presetClass="entr" presetSubtype="16" fill="hold" grpId="0" nodeType="click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p:cTn id="207" dur="500" fill="hold"/>
                                        <p:tgtEl>
                                          <p:spTgt spid="127"/>
                                        </p:tgtEl>
                                        <p:attrNameLst>
                                          <p:attrName>ppt_w</p:attrName>
                                        </p:attrNameLst>
                                      </p:cBhvr>
                                      <p:tavLst>
                                        <p:tav tm="0">
                                          <p:val>
                                            <p:fltVal val="0"/>
                                          </p:val>
                                        </p:tav>
                                        <p:tav tm="100000">
                                          <p:val>
                                            <p:strVal val="#ppt_w"/>
                                          </p:val>
                                        </p:tav>
                                      </p:tavLst>
                                    </p:anim>
                                    <p:anim calcmode="lin" valueType="num">
                                      <p:cBhvr>
                                        <p:cTn id="208" dur="500" fill="hold"/>
                                        <p:tgtEl>
                                          <p:spTgt spid="127"/>
                                        </p:tgtEl>
                                        <p:attrNameLst>
                                          <p:attrName>ppt_h</p:attrName>
                                        </p:attrNameLst>
                                      </p:cBhvr>
                                      <p:tavLst>
                                        <p:tav tm="0">
                                          <p:val>
                                            <p:fltVal val="0"/>
                                          </p:val>
                                        </p:tav>
                                        <p:tav tm="100000">
                                          <p:val>
                                            <p:strVal val="#ppt_h"/>
                                          </p:val>
                                        </p:tav>
                                      </p:tavLst>
                                    </p:anim>
                                    <p:animEffect transition="in" filter="fade">
                                      <p:cBhvr>
                                        <p:cTn id="209" dur="500"/>
                                        <p:tgtEl>
                                          <p:spTgt spid="127"/>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22" presetClass="entr" presetSubtype="4" fill="hold" grpId="0" nodeType="clickEffect">
                                  <p:stCondLst>
                                    <p:cond delay="0"/>
                                  </p:stCondLst>
                                  <p:childTnLst>
                                    <p:set>
                                      <p:cBhvr>
                                        <p:cTn id="213" dur="1" fill="hold">
                                          <p:stCondLst>
                                            <p:cond delay="0"/>
                                          </p:stCondLst>
                                        </p:cTn>
                                        <p:tgtEl>
                                          <p:spTgt spid="65"/>
                                        </p:tgtEl>
                                        <p:attrNameLst>
                                          <p:attrName>style.visibility</p:attrName>
                                        </p:attrNameLst>
                                      </p:cBhvr>
                                      <p:to>
                                        <p:strVal val="visible"/>
                                      </p:to>
                                    </p:set>
                                    <p:animEffect transition="in" filter="wipe(down)">
                                      <p:cBhvr>
                                        <p:cTn id="214" dur="500"/>
                                        <p:tgtEl>
                                          <p:spTgt spid="65"/>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2" presetClass="entr" presetSubtype="4" fill="hold" nodeType="clickEffect">
                                  <p:stCondLst>
                                    <p:cond delay="0"/>
                                  </p:stCondLst>
                                  <p:childTnLst>
                                    <p:set>
                                      <p:cBhvr>
                                        <p:cTn id="218" dur="1" fill="hold">
                                          <p:stCondLst>
                                            <p:cond delay="0"/>
                                          </p:stCondLst>
                                        </p:cTn>
                                        <p:tgtEl>
                                          <p:spTgt spid="53"/>
                                        </p:tgtEl>
                                        <p:attrNameLst>
                                          <p:attrName>style.visibility</p:attrName>
                                        </p:attrNameLst>
                                      </p:cBhvr>
                                      <p:to>
                                        <p:strVal val="visible"/>
                                      </p:to>
                                    </p:set>
                                    <p:animEffect transition="in" filter="wipe(down)">
                                      <p:cBhvr>
                                        <p:cTn id="219" dur="500"/>
                                        <p:tgtEl>
                                          <p:spTgt spid="53"/>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22" presetClass="entr" presetSubtype="8" fill="hold" nodeType="clickEffect">
                                  <p:stCondLst>
                                    <p:cond delay="0"/>
                                  </p:stCondLst>
                                  <p:childTnLst>
                                    <p:set>
                                      <p:cBhvr>
                                        <p:cTn id="223" dur="1" fill="hold">
                                          <p:stCondLst>
                                            <p:cond delay="0"/>
                                          </p:stCondLst>
                                        </p:cTn>
                                        <p:tgtEl>
                                          <p:spTgt spid="55"/>
                                        </p:tgtEl>
                                        <p:attrNameLst>
                                          <p:attrName>style.visibility</p:attrName>
                                        </p:attrNameLst>
                                      </p:cBhvr>
                                      <p:to>
                                        <p:strVal val="visible"/>
                                      </p:to>
                                    </p:set>
                                    <p:animEffect transition="in" filter="wipe(left)">
                                      <p:cBhvr>
                                        <p:cTn id="224" dur="500"/>
                                        <p:tgtEl>
                                          <p:spTgt spid="55"/>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3" presetClass="entr" presetSubtype="16" fill="hold" grpId="0" nodeType="clickEffect">
                                  <p:stCondLst>
                                    <p:cond delay="0"/>
                                  </p:stCondLst>
                                  <p:childTnLst>
                                    <p:set>
                                      <p:cBhvr>
                                        <p:cTn id="228" dur="1" fill="hold">
                                          <p:stCondLst>
                                            <p:cond delay="0"/>
                                          </p:stCondLst>
                                        </p:cTn>
                                        <p:tgtEl>
                                          <p:spTgt spid="128"/>
                                        </p:tgtEl>
                                        <p:attrNameLst>
                                          <p:attrName>style.visibility</p:attrName>
                                        </p:attrNameLst>
                                      </p:cBhvr>
                                      <p:to>
                                        <p:strVal val="visible"/>
                                      </p:to>
                                    </p:set>
                                    <p:anim calcmode="lin" valueType="num">
                                      <p:cBhvr>
                                        <p:cTn id="229" dur="500" fill="hold"/>
                                        <p:tgtEl>
                                          <p:spTgt spid="128"/>
                                        </p:tgtEl>
                                        <p:attrNameLst>
                                          <p:attrName>ppt_w</p:attrName>
                                        </p:attrNameLst>
                                      </p:cBhvr>
                                      <p:tavLst>
                                        <p:tav tm="0">
                                          <p:val>
                                            <p:fltVal val="0"/>
                                          </p:val>
                                        </p:tav>
                                        <p:tav tm="100000">
                                          <p:val>
                                            <p:strVal val="#ppt_w"/>
                                          </p:val>
                                        </p:tav>
                                      </p:tavLst>
                                    </p:anim>
                                    <p:anim calcmode="lin" valueType="num">
                                      <p:cBhvr>
                                        <p:cTn id="230" dur="500" fill="hold"/>
                                        <p:tgtEl>
                                          <p:spTgt spid="128"/>
                                        </p:tgtEl>
                                        <p:attrNameLst>
                                          <p:attrName>ppt_h</p:attrName>
                                        </p:attrNameLst>
                                      </p:cBhvr>
                                      <p:tavLst>
                                        <p:tav tm="0">
                                          <p:val>
                                            <p:fltVal val="0"/>
                                          </p:val>
                                        </p:tav>
                                        <p:tav tm="100000">
                                          <p:val>
                                            <p:strVal val="#ppt_h"/>
                                          </p:val>
                                        </p:tav>
                                      </p:tavLst>
                                    </p:anim>
                                    <p:animEffect transition="in" filter="fade">
                                      <p:cBhvr>
                                        <p:cTn id="231" dur="500"/>
                                        <p:tgtEl>
                                          <p:spTgt spid="128"/>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2" presetClass="entr" presetSubtype="4" fill="hold" grpId="0" nodeType="clickEffect">
                                  <p:stCondLst>
                                    <p:cond delay="0"/>
                                  </p:stCondLst>
                                  <p:childTnLst>
                                    <p:set>
                                      <p:cBhvr>
                                        <p:cTn id="235" dur="1" fill="hold">
                                          <p:stCondLst>
                                            <p:cond delay="0"/>
                                          </p:stCondLst>
                                        </p:cTn>
                                        <p:tgtEl>
                                          <p:spTgt spid="66"/>
                                        </p:tgtEl>
                                        <p:attrNameLst>
                                          <p:attrName>style.visibility</p:attrName>
                                        </p:attrNameLst>
                                      </p:cBhvr>
                                      <p:to>
                                        <p:strVal val="visible"/>
                                      </p:to>
                                    </p:set>
                                    <p:animEffect transition="in" filter="wipe(down)">
                                      <p:cBhvr>
                                        <p:cTn id="236" dur="500"/>
                                        <p:tgtEl>
                                          <p:spTgt spid="66"/>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2" presetClass="entr" presetSubtype="4" fill="hold" nodeType="clickEffect">
                                  <p:stCondLst>
                                    <p:cond delay="0"/>
                                  </p:stCondLst>
                                  <p:childTnLst>
                                    <p:set>
                                      <p:cBhvr>
                                        <p:cTn id="240" dur="1" fill="hold">
                                          <p:stCondLst>
                                            <p:cond delay="0"/>
                                          </p:stCondLst>
                                        </p:cTn>
                                        <p:tgtEl>
                                          <p:spTgt spid="54"/>
                                        </p:tgtEl>
                                        <p:attrNameLst>
                                          <p:attrName>style.visibility</p:attrName>
                                        </p:attrNameLst>
                                      </p:cBhvr>
                                      <p:to>
                                        <p:strVal val="visible"/>
                                      </p:to>
                                    </p:set>
                                    <p:animEffect transition="in" filter="wipe(down)">
                                      <p:cBhvr>
                                        <p:cTn id="241" dur="500"/>
                                        <p:tgtEl>
                                          <p:spTgt spid="54"/>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22" presetClass="entr" presetSubtype="8" fill="hold" nodeType="clickEffect">
                                  <p:stCondLst>
                                    <p:cond delay="0"/>
                                  </p:stCondLst>
                                  <p:childTnLst>
                                    <p:set>
                                      <p:cBhvr>
                                        <p:cTn id="245" dur="1" fill="hold">
                                          <p:stCondLst>
                                            <p:cond delay="0"/>
                                          </p:stCondLst>
                                        </p:cTn>
                                        <p:tgtEl>
                                          <p:spTgt spid="57"/>
                                        </p:tgtEl>
                                        <p:attrNameLst>
                                          <p:attrName>style.visibility</p:attrName>
                                        </p:attrNameLst>
                                      </p:cBhvr>
                                      <p:to>
                                        <p:strVal val="visible"/>
                                      </p:to>
                                    </p:set>
                                    <p:animEffect transition="in" filter="wipe(left)">
                                      <p:cBhvr>
                                        <p:cTn id="246" dur="500"/>
                                        <p:tgtEl>
                                          <p:spTgt spid="57"/>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53" presetClass="entr" presetSubtype="16" fill="hold" grpId="0" nodeType="clickEffect">
                                  <p:stCondLst>
                                    <p:cond delay="0"/>
                                  </p:stCondLst>
                                  <p:childTnLst>
                                    <p:set>
                                      <p:cBhvr>
                                        <p:cTn id="250" dur="1" fill="hold">
                                          <p:stCondLst>
                                            <p:cond delay="0"/>
                                          </p:stCondLst>
                                        </p:cTn>
                                        <p:tgtEl>
                                          <p:spTgt spid="129"/>
                                        </p:tgtEl>
                                        <p:attrNameLst>
                                          <p:attrName>style.visibility</p:attrName>
                                        </p:attrNameLst>
                                      </p:cBhvr>
                                      <p:to>
                                        <p:strVal val="visible"/>
                                      </p:to>
                                    </p:set>
                                    <p:anim calcmode="lin" valueType="num">
                                      <p:cBhvr>
                                        <p:cTn id="251" dur="500" fill="hold"/>
                                        <p:tgtEl>
                                          <p:spTgt spid="129"/>
                                        </p:tgtEl>
                                        <p:attrNameLst>
                                          <p:attrName>ppt_w</p:attrName>
                                        </p:attrNameLst>
                                      </p:cBhvr>
                                      <p:tavLst>
                                        <p:tav tm="0">
                                          <p:val>
                                            <p:fltVal val="0"/>
                                          </p:val>
                                        </p:tav>
                                        <p:tav tm="100000">
                                          <p:val>
                                            <p:strVal val="#ppt_w"/>
                                          </p:val>
                                        </p:tav>
                                      </p:tavLst>
                                    </p:anim>
                                    <p:anim calcmode="lin" valueType="num">
                                      <p:cBhvr>
                                        <p:cTn id="252" dur="500" fill="hold"/>
                                        <p:tgtEl>
                                          <p:spTgt spid="129"/>
                                        </p:tgtEl>
                                        <p:attrNameLst>
                                          <p:attrName>ppt_h</p:attrName>
                                        </p:attrNameLst>
                                      </p:cBhvr>
                                      <p:tavLst>
                                        <p:tav tm="0">
                                          <p:val>
                                            <p:fltVal val="0"/>
                                          </p:val>
                                        </p:tav>
                                        <p:tav tm="100000">
                                          <p:val>
                                            <p:strVal val="#ppt_h"/>
                                          </p:val>
                                        </p:tav>
                                      </p:tavLst>
                                    </p:anim>
                                    <p:animEffect transition="in" filter="fade">
                                      <p:cBhvr>
                                        <p:cTn id="253" dur="500"/>
                                        <p:tgtEl>
                                          <p:spTgt spid="129"/>
                                        </p:tgtEl>
                                      </p:cBhvr>
                                    </p:animEffect>
                                  </p:childTnLst>
                                </p:cTn>
                              </p:par>
                            </p:childTnLst>
                          </p:cTn>
                        </p:par>
                      </p:childTnLst>
                    </p:cTn>
                  </p:par>
                  <p:par>
                    <p:cTn id="254" fill="hold" nodeType="clickPar">
                      <p:stCondLst>
                        <p:cond delay="indefinite"/>
                      </p:stCondLst>
                      <p:childTnLst>
                        <p:par>
                          <p:cTn id="255" fill="hold" nodeType="withGroup">
                            <p:stCondLst>
                              <p:cond delay="0"/>
                            </p:stCondLst>
                            <p:childTnLst>
                              <p:par>
                                <p:cTn id="256" presetID="22" presetClass="entr" presetSubtype="4" fill="hold" grpId="0" nodeType="clickEffect">
                                  <p:stCondLst>
                                    <p:cond delay="0"/>
                                  </p:stCondLst>
                                  <p:childTnLst>
                                    <p:set>
                                      <p:cBhvr>
                                        <p:cTn id="257" dur="1" fill="hold">
                                          <p:stCondLst>
                                            <p:cond delay="0"/>
                                          </p:stCondLst>
                                        </p:cTn>
                                        <p:tgtEl>
                                          <p:spTgt spid="67"/>
                                        </p:tgtEl>
                                        <p:attrNameLst>
                                          <p:attrName>style.visibility</p:attrName>
                                        </p:attrNameLst>
                                      </p:cBhvr>
                                      <p:to>
                                        <p:strVal val="visible"/>
                                      </p:to>
                                    </p:set>
                                    <p:animEffect transition="in" filter="wipe(down)">
                                      <p:cBhvr>
                                        <p:cTn id="258" dur="500"/>
                                        <p:tgtEl>
                                          <p:spTgt spid="67"/>
                                        </p:tgtEl>
                                      </p:cBhvr>
                                    </p:animEffec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22" presetClass="entr" presetSubtype="4" fill="hold" nodeType="clickEffect">
                                  <p:stCondLst>
                                    <p:cond delay="0"/>
                                  </p:stCondLst>
                                  <p:childTnLst>
                                    <p:set>
                                      <p:cBhvr>
                                        <p:cTn id="262" dur="1" fill="hold">
                                          <p:stCondLst>
                                            <p:cond delay="0"/>
                                          </p:stCondLst>
                                        </p:cTn>
                                        <p:tgtEl>
                                          <p:spTgt spid="59"/>
                                        </p:tgtEl>
                                        <p:attrNameLst>
                                          <p:attrName>style.visibility</p:attrName>
                                        </p:attrNameLst>
                                      </p:cBhvr>
                                      <p:to>
                                        <p:strVal val="visible"/>
                                      </p:to>
                                    </p:set>
                                    <p:animEffect transition="in" filter="wipe(down)">
                                      <p:cBhvr>
                                        <p:cTn id="263" dur="500"/>
                                        <p:tgtEl>
                                          <p:spTgt spid="59"/>
                                        </p:tgtEl>
                                      </p:cBhvr>
                                    </p:animEffect>
                                  </p:childTnLst>
                                </p:cTn>
                              </p:par>
                            </p:childTnLst>
                          </p:cTn>
                        </p:par>
                      </p:childTnLst>
                    </p:cTn>
                  </p:par>
                  <p:par>
                    <p:cTn id="264" fill="hold" nodeType="clickPar">
                      <p:stCondLst>
                        <p:cond delay="indefinite"/>
                      </p:stCondLst>
                      <p:childTnLst>
                        <p:par>
                          <p:cTn id="265" fill="hold" nodeType="withGroup">
                            <p:stCondLst>
                              <p:cond delay="0"/>
                            </p:stCondLst>
                            <p:childTnLst>
                              <p:par>
                                <p:cTn id="266" presetID="22" presetClass="entr" presetSubtype="4" fill="hold" nodeType="clickEffect">
                                  <p:stCondLst>
                                    <p:cond delay="0"/>
                                  </p:stCondLst>
                                  <p:childTnLst>
                                    <p:set>
                                      <p:cBhvr>
                                        <p:cTn id="267" dur="1" fill="hold">
                                          <p:stCondLst>
                                            <p:cond delay="0"/>
                                          </p:stCondLst>
                                        </p:cTn>
                                        <p:tgtEl>
                                          <p:spTgt spid="61"/>
                                        </p:tgtEl>
                                        <p:attrNameLst>
                                          <p:attrName>style.visibility</p:attrName>
                                        </p:attrNameLst>
                                      </p:cBhvr>
                                      <p:to>
                                        <p:strVal val="visible"/>
                                      </p:to>
                                    </p:set>
                                    <p:animEffect transition="in" filter="wipe(down)">
                                      <p:cBhvr>
                                        <p:cTn id="268" dur="500"/>
                                        <p:tgtEl>
                                          <p:spTgt spid="61"/>
                                        </p:tgtEl>
                                      </p:cBhvr>
                                    </p:animEffec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nodeType="clickEffect">
                                  <p:stCondLst>
                                    <p:cond delay="0"/>
                                  </p:stCondLst>
                                  <p:childTnLst>
                                    <p:set>
                                      <p:cBhvr>
                                        <p:cTn id="272" dur="1" fill="hold">
                                          <p:stCondLst>
                                            <p:cond delay="0"/>
                                          </p:stCondLst>
                                        </p:cTn>
                                        <p:tgtEl>
                                          <p:spTgt spid="7"/>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nodeType="clickEffect">
                                  <p:stCondLst>
                                    <p:cond delay="0"/>
                                  </p:stCondLst>
                                  <p:childTnLst>
                                    <p:set>
                                      <p:cBhvr>
                                        <p:cTn id="276" dur="1" fill="hold">
                                          <p:stCondLst>
                                            <p:cond delay="0"/>
                                          </p:stCondLst>
                                        </p:cTn>
                                        <p:tgtEl>
                                          <p:spTgt spid="12"/>
                                        </p:tgtEl>
                                        <p:attrNameLst>
                                          <p:attrName>style.visibility</p:attrName>
                                        </p:attrNameLst>
                                      </p:cBhvr>
                                      <p:to>
                                        <p:strVal val="visible"/>
                                      </p:to>
                                    </p:set>
                                  </p:childTnLst>
                                </p:cTn>
                              </p:par>
                            </p:childTnLst>
                          </p:cTn>
                        </p:par>
                      </p:childTnLst>
                    </p:cTn>
                  </p:par>
                  <p:par>
                    <p:cTn id="277" fill="hold" nodeType="clickPar">
                      <p:stCondLst>
                        <p:cond delay="indefinite"/>
                      </p:stCondLst>
                      <p:childTnLst>
                        <p:par>
                          <p:cTn id="278" fill="hold" nodeType="withGroup">
                            <p:stCondLst>
                              <p:cond delay="0"/>
                            </p:stCondLst>
                            <p:childTnLst>
                              <p:par>
                                <p:cTn id="279" presetID="22" presetClass="entr" presetSubtype="8" fill="hold" grpId="0" nodeType="clickEffect">
                                  <p:stCondLst>
                                    <p:cond delay="0"/>
                                  </p:stCondLst>
                                  <p:childTnLst>
                                    <p:set>
                                      <p:cBhvr>
                                        <p:cTn id="280" dur="1" fill="hold">
                                          <p:stCondLst>
                                            <p:cond delay="0"/>
                                          </p:stCondLst>
                                        </p:cTn>
                                        <p:tgtEl>
                                          <p:spTgt spid="151"/>
                                        </p:tgtEl>
                                        <p:attrNameLst>
                                          <p:attrName>style.visibility</p:attrName>
                                        </p:attrNameLst>
                                      </p:cBhvr>
                                      <p:to>
                                        <p:strVal val="visible"/>
                                      </p:to>
                                    </p:set>
                                    <p:animEffect transition="in" filter="wipe(left)">
                                      <p:cBhvr>
                                        <p:cTn id="281" dur="500"/>
                                        <p:tgtEl>
                                          <p:spTgt spid="151"/>
                                        </p:tgtEl>
                                      </p:cBhvr>
                                    </p:animEffec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10" presetClass="exit" presetSubtype="0" fill="hold" grpId="1" nodeType="clickEffect">
                                  <p:stCondLst>
                                    <p:cond delay="0"/>
                                  </p:stCondLst>
                                  <p:childTnLst>
                                    <p:animEffect transition="out" filter="fade">
                                      <p:cBhvr>
                                        <p:cTn id="285" dur="500"/>
                                        <p:tgtEl>
                                          <p:spTgt spid="151"/>
                                        </p:tgtEl>
                                      </p:cBhvr>
                                    </p:animEffect>
                                    <p:set>
                                      <p:cBhvr>
                                        <p:cTn id="286" dur="1" fill="hold">
                                          <p:stCondLst>
                                            <p:cond delay="499"/>
                                          </p:stCondLst>
                                        </p:cTn>
                                        <p:tgtEl>
                                          <p:spTgt spid="151"/>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presetID="27" presetClass="entr" presetSubtype="0" fill="hold" grpId="0" nodeType="clickEffect">
                                  <p:stCondLst>
                                    <p:cond delay="0"/>
                                  </p:stCondLst>
                                  <p:iterate type="lt">
                                    <p:tmPct val="50000"/>
                                  </p:iterate>
                                  <p:childTnLst>
                                    <p:set>
                                      <p:cBhvr>
                                        <p:cTn id="290" dur="1" fill="hold">
                                          <p:stCondLst>
                                            <p:cond delay="0"/>
                                          </p:stCondLst>
                                        </p:cTn>
                                        <p:tgtEl>
                                          <p:spTgt spid="152"/>
                                        </p:tgtEl>
                                        <p:attrNameLst>
                                          <p:attrName>style.visibility</p:attrName>
                                        </p:attrNameLst>
                                      </p:cBhvr>
                                      <p:to>
                                        <p:strVal val="visible"/>
                                      </p:to>
                                    </p:set>
                                    <p:anim calcmode="discrete" valueType="clr">
                                      <p:cBhvr override="childStyle">
                                        <p:cTn id="291" dur="80"/>
                                        <p:tgtEl>
                                          <p:spTgt spid="152"/>
                                        </p:tgtEl>
                                        <p:attrNameLst>
                                          <p:attrName>style.color</p:attrName>
                                        </p:attrNameLst>
                                      </p:cBhvr>
                                      <p:tavLst>
                                        <p:tav tm="0">
                                          <p:val>
                                            <p:clrVal>
                                              <a:schemeClr val="accent2"/>
                                            </p:clrVal>
                                          </p:val>
                                        </p:tav>
                                        <p:tav tm="50000">
                                          <p:val>
                                            <p:clrVal>
                                              <a:schemeClr val="hlink"/>
                                            </p:clrVal>
                                          </p:val>
                                        </p:tav>
                                      </p:tavLst>
                                    </p:anim>
                                    <p:anim calcmode="discrete" valueType="clr">
                                      <p:cBhvr>
                                        <p:cTn id="292" dur="80"/>
                                        <p:tgtEl>
                                          <p:spTgt spid="152"/>
                                        </p:tgtEl>
                                        <p:attrNameLst>
                                          <p:attrName>fillcolor</p:attrName>
                                        </p:attrNameLst>
                                      </p:cBhvr>
                                      <p:tavLst>
                                        <p:tav tm="0">
                                          <p:val>
                                            <p:clrVal>
                                              <a:schemeClr val="accent2"/>
                                            </p:clrVal>
                                          </p:val>
                                        </p:tav>
                                        <p:tav tm="50000">
                                          <p:val>
                                            <p:clrVal>
                                              <a:schemeClr val="hlink"/>
                                            </p:clrVal>
                                          </p:val>
                                        </p:tav>
                                      </p:tavLst>
                                    </p:anim>
                                    <p:set>
                                      <p:cBhvr>
                                        <p:cTn id="293" dur="80"/>
                                        <p:tgtEl>
                                          <p:spTgt spid="1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62" grpId="0"/>
      <p:bldP spid="63" grpId="0"/>
      <p:bldP spid="64" grpId="0"/>
      <p:bldP spid="65" grpId="0"/>
      <p:bldP spid="66" grpId="0"/>
      <p:bldP spid="67" grpId="0"/>
      <p:bldP spid="124" grpId="0" animBg="1"/>
      <p:bldP spid="125" grpId="0" animBg="1"/>
      <p:bldP spid="126" grpId="0" animBg="1"/>
      <p:bldP spid="127" grpId="0" animBg="1"/>
      <p:bldP spid="128" grpId="0" animBg="1"/>
      <p:bldP spid="129" grpId="0" animBg="1"/>
      <p:bldP spid="144" grpId="0" animBg="1"/>
      <p:bldP spid="151" grpId="0"/>
      <p:bldP spid="151" grpId="1"/>
      <p:bldP spid="1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389" y="304800"/>
            <a:ext cx="8619755" cy="830997"/>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sgk</a:t>
            </a:r>
            <a:r>
              <a:rPr lang="en-US" sz="2400" b="1" dirty="0">
                <a:solidFill>
                  <a:srgbClr val="FF0000"/>
                </a:solidFill>
                <a:latin typeface="Times New Roman" pitchFamily="18" charset="0"/>
                <a:cs typeface="Times New Roman" pitchFamily="18" charset="0"/>
              </a:rPr>
              <a:t>/49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y = 2x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y = 2x + 3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x </a:t>
            </a:r>
            <a:r>
              <a:rPr lang="en-US" sz="2400" b="1" dirty="0" err="1">
                <a:latin typeface="Times New Roman" pitchFamily="18" charset="0"/>
                <a:cs typeface="Times New Roman" pitchFamily="18" charset="0"/>
              </a:rPr>
              <a:t>rồi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4014081535"/>
              </p:ext>
            </p:extLst>
          </p:nvPr>
        </p:nvGraphicFramePr>
        <p:xfrm>
          <a:off x="316122" y="2166108"/>
          <a:ext cx="8523078" cy="1752600"/>
        </p:xfrm>
        <a:graphic>
          <a:graphicData uri="http://schemas.openxmlformats.org/drawingml/2006/table">
            <a:tbl>
              <a:tblPr firstRow="1" bandRow="1">
                <a:tableStyleId>{5940675A-B579-460E-94D1-54222C63F5DA}</a:tableStyleId>
              </a:tblPr>
              <a:tblGrid>
                <a:gridCol w="1697932">
                  <a:extLst>
                    <a:ext uri="{9D8B030D-6E8A-4147-A177-3AD203B41FA5}">
                      <a16:colId xmlns:a16="http://schemas.microsoft.com/office/drawing/2014/main" val="20000"/>
                    </a:ext>
                  </a:extLst>
                </a:gridCol>
                <a:gridCol w="729146">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5334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tblGrid>
              <a:tr h="660416">
                <a:tc>
                  <a:txBody>
                    <a:bodyPr/>
                    <a:lstStyle/>
                    <a:p>
                      <a:pPr algn="ctr"/>
                      <a:r>
                        <a:rPr lang="en-US" sz="24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latin typeface="Times New Roman" pitchFamily="18" charset="0"/>
                          <a:cs typeface="Times New Roman" pitchFamily="18" charset="0"/>
                        </a:rPr>
                        <a:t>-4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latin typeface="Times New Roman" pitchFamily="18" charset="0"/>
                          <a:cs typeface="Times New Roman" pitchFamily="18" charset="0"/>
                        </a:rPr>
                        <a:t>-3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latin typeface="Times New Roman" pitchFamily="18" charset="0"/>
                          <a:cs typeface="Times New Roman" pitchFamily="18" charset="0"/>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latin typeface="Times New Roman" pitchFamily="18" charset="0"/>
                          <a:cs typeface="Times New Roman" pitchFamily="18" charset="0"/>
                        </a:rPr>
                        <a:t>-1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latin typeface="Times New Roman" pitchFamily="18" charset="0"/>
                          <a:cs typeface="Times New Roman" pitchFamily="18" charset="0"/>
                        </a:rPr>
                        <a:t>-0,5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latin typeface="Times New Roman" pitchFamily="18" charset="0"/>
                          <a:cs typeface="Times New Roman" pitchFamily="18" charset="0"/>
                        </a:rPr>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latin typeface="Times New Roman" pitchFamily="18" charset="0"/>
                          <a:cs typeface="Times New Roman" pitchFamily="18" charset="0"/>
                        </a:rPr>
                        <a:t>0,5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solidFill>
                            <a:srgbClr val="FF0000"/>
                          </a:solidFill>
                          <a:latin typeface="Times New Roman" pitchFamily="18" charset="0"/>
                          <a:cs typeface="Times New Roman" pitchFamily="18" charset="0"/>
                        </a:rPr>
                        <a:t>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solidFill>
                            <a:srgbClr val="FF0000"/>
                          </a:solidFill>
                          <a:latin typeface="Times New Roman" pitchFamily="18" charset="0"/>
                          <a:cs typeface="Times New Roman" pitchFamily="18" charset="0"/>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solidFill>
                            <a:srgbClr val="FF0000"/>
                          </a:solidFill>
                          <a:latin typeface="Times New Roman" pitchFamily="18" charset="0"/>
                          <a:cs typeface="Times New Roman" pitchFamily="18" charset="0"/>
                        </a:rPr>
                        <a:t>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400" b="1" dirty="0">
                          <a:ln>
                            <a:solidFill>
                              <a:srgbClr val="00B0F0"/>
                            </a:solidFill>
                          </a:ln>
                          <a:latin typeface="Times New Roman" pitchFamily="18" charset="0"/>
                          <a:cs typeface="Times New Roman" pitchFamily="18" charset="0"/>
                        </a:rPr>
                        <a:t>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558784">
                <a:tc>
                  <a:txBody>
                    <a:bodyPr/>
                    <a:lstStyle/>
                    <a:p>
                      <a:pPr algn="ctr"/>
                      <a:r>
                        <a:rPr lang="en-US" sz="24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y</a:t>
                      </a:r>
                      <a:r>
                        <a:rPr lang="en-US" sz="2400" b="1" cap="none" spc="0" baseline="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 </a:t>
                      </a:r>
                      <a:r>
                        <a:rPr lang="en-US" sz="2400" b="1" cap="none" spc="0" baseline="0"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2x</a:t>
                      </a:r>
                      <a:endParaRPr lang="en-US" sz="24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533400">
                <a:tc>
                  <a:txBody>
                    <a:bodyPr/>
                    <a:lstStyle/>
                    <a:p>
                      <a:pPr algn="ctr"/>
                      <a:r>
                        <a:rPr lang="en-US" sz="24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y=</a:t>
                      </a:r>
                      <a:r>
                        <a:rPr lang="en-US" sz="2400" b="1" cap="none" spc="0"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2x</a:t>
                      </a:r>
                      <a:r>
                        <a:rPr lang="en-US" sz="24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endParaRPr lang="en-US" sz="2400" b="1" cap="none" spc="0" dirty="0">
                        <a:ln>
                          <a:noFill/>
                        </a:ln>
                        <a:solidFill>
                          <a:srgbClr val="0000CC"/>
                        </a:solidFill>
                        <a:effectLst/>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2098497" y="2816009"/>
            <a:ext cx="6096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-8</a:t>
            </a:r>
          </a:p>
        </p:txBody>
      </p:sp>
      <p:sp>
        <p:nvSpPr>
          <p:cNvPr id="5" name="TextBox 4"/>
          <p:cNvSpPr txBox="1"/>
          <p:nvPr/>
        </p:nvSpPr>
        <p:spPr>
          <a:xfrm>
            <a:off x="2643455" y="2819403"/>
            <a:ext cx="673385"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-6</a:t>
            </a:r>
          </a:p>
        </p:txBody>
      </p:sp>
      <p:sp>
        <p:nvSpPr>
          <p:cNvPr id="7" name="TextBox 6"/>
          <p:cNvSpPr txBox="1"/>
          <p:nvPr/>
        </p:nvSpPr>
        <p:spPr>
          <a:xfrm>
            <a:off x="3364539" y="2817705"/>
            <a:ext cx="672464" cy="461665"/>
          </a:xfrm>
          <a:prstGeom prst="rect">
            <a:avLst/>
          </a:prstGeom>
          <a:noFill/>
        </p:spPr>
        <p:txBody>
          <a:bodyPr wrap="square" rtlCol="0">
            <a:spAutoFit/>
          </a:bodyPr>
          <a:lstStyle/>
          <a:p>
            <a:r>
              <a:rPr lang="en-US" sz="2400" b="1" dirty="0">
                <a:latin typeface="Times New Roman" pitchFamily="18" charset="0"/>
                <a:cs typeface="Times New Roman" pitchFamily="18" charset="0"/>
              </a:rPr>
              <a:t>-4</a:t>
            </a:r>
          </a:p>
        </p:txBody>
      </p:sp>
      <p:sp>
        <p:nvSpPr>
          <p:cNvPr id="9" name="TextBox 8"/>
          <p:cNvSpPr txBox="1"/>
          <p:nvPr/>
        </p:nvSpPr>
        <p:spPr>
          <a:xfrm>
            <a:off x="3922703" y="2819403"/>
            <a:ext cx="655102"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-2</a:t>
            </a:r>
          </a:p>
        </p:txBody>
      </p:sp>
      <p:sp>
        <p:nvSpPr>
          <p:cNvPr id="10" name="TextBox 9"/>
          <p:cNvSpPr txBox="1"/>
          <p:nvPr/>
        </p:nvSpPr>
        <p:spPr>
          <a:xfrm>
            <a:off x="4642266" y="2819403"/>
            <a:ext cx="691734"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-1</a:t>
            </a:r>
          </a:p>
        </p:txBody>
      </p:sp>
      <p:sp>
        <p:nvSpPr>
          <p:cNvPr id="11" name="TextBox 10"/>
          <p:cNvSpPr txBox="1"/>
          <p:nvPr/>
        </p:nvSpPr>
        <p:spPr>
          <a:xfrm>
            <a:off x="5253091" y="2819402"/>
            <a:ext cx="5715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0</a:t>
            </a:r>
          </a:p>
        </p:txBody>
      </p:sp>
      <p:sp>
        <p:nvSpPr>
          <p:cNvPr id="12" name="TextBox 11"/>
          <p:cNvSpPr txBox="1"/>
          <p:nvPr/>
        </p:nvSpPr>
        <p:spPr>
          <a:xfrm>
            <a:off x="5824591" y="2819401"/>
            <a:ext cx="664823"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1</a:t>
            </a:r>
          </a:p>
        </p:txBody>
      </p:sp>
      <p:sp>
        <p:nvSpPr>
          <p:cNvPr id="13" name="TextBox 12"/>
          <p:cNvSpPr txBox="1"/>
          <p:nvPr/>
        </p:nvSpPr>
        <p:spPr>
          <a:xfrm>
            <a:off x="6489414" y="2817706"/>
            <a:ext cx="616021"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2</a:t>
            </a:r>
          </a:p>
        </p:txBody>
      </p:sp>
      <p:sp>
        <p:nvSpPr>
          <p:cNvPr id="14" name="TextBox 13"/>
          <p:cNvSpPr txBox="1"/>
          <p:nvPr/>
        </p:nvSpPr>
        <p:spPr>
          <a:xfrm>
            <a:off x="7105436" y="2819403"/>
            <a:ext cx="4953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4</a:t>
            </a:r>
          </a:p>
        </p:txBody>
      </p:sp>
      <p:sp>
        <p:nvSpPr>
          <p:cNvPr id="15" name="TextBox 14"/>
          <p:cNvSpPr txBox="1"/>
          <p:nvPr/>
        </p:nvSpPr>
        <p:spPr>
          <a:xfrm>
            <a:off x="7674366" y="2819402"/>
            <a:ext cx="539993"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6</a:t>
            </a:r>
          </a:p>
        </p:txBody>
      </p:sp>
      <p:sp>
        <p:nvSpPr>
          <p:cNvPr id="16" name="TextBox 15"/>
          <p:cNvSpPr txBox="1"/>
          <p:nvPr/>
        </p:nvSpPr>
        <p:spPr>
          <a:xfrm>
            <a:off x="8252460" y="2819401"/>
            <a:ext cx="55626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8</a:t>
            </a:r>
          </a:p>
        </p:txBody>
      </p:sp>
      <p:sp>
        <p:nvSpPr>
          <p:cNvPr id="17" name="TextBox 16"/>
          <p:cNvSpPr txBox="1"/>
          <p:nvPr/>
        </p:nvSpPr>
        <p:spPr>
          <a:xfrm>
            <a:off x="2095500" y="3428201"/>
            <a:ext cx="6096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-5</a:t>
            </a:r>
          </a:p>
        </p:txBody>
      </p:sp>
      <p:sp>
        <p:nvSpPr>
          <p:cNvPr id="18" name="TextBox 17"/>
          <p:cNvSpPr txBox="1"/>
          <p:nvPr/>
        </p:nvSpPr>
        <p:spPr>
          <a:xfrm>
            <a:off x="2692685" y="3428617"/>
            <a:ext cx="7239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-3</a:t>
            </a:r>
          </a:p>
        </p:txBody>
      </p:sp>
      <p:sp>
        <p:nvSpPr>
          <p:cNvPr id="19" name="TextBox 18"/>
          <p:cNvSpPr txBox="1"/>
          <p:nvPr/>
        </p:nvSpPr>
        <p:spPr>
          <a:xfrm>
            <a:off x="3366861" y="3428200"/>
            <a:ext cx="558164"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a:t>
            </a:r>
          </a:p>
        </p:txBody>
      </p:sp>
      <p:sp>
        <p:nvSpPr>
          <p:cNvPr id="20" name="TextBox 19"/>
          <p:cNvSpPr txBox="1"/>
          <p:nvPr/>
        </p:nvSpPr>
        <p:spPr>
          <a:xfrm>
            <a:off x="3916707" y="3428617"/>
            <a:ext cx="655102"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1</a:t>
            </a:r>
          </a:p>
        </p:txBody>
      </p:sp>
      <p:sp>
        <p:nvSpPr>
          <p:cNvPr id="21" name="TextBox 20"/>
          <p:cNvSpPr txBox="1"/>
          <p:nvPr/>
        </p:nvSpPr>
        <p:spPr>
          <a:xfrm>
            <a:off x="4547688" y="3423552"/>
            <a:ext cx="729834"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2</a:t>
            </a:r>
          </a:p>
        </p:txBody>
      </p:sp>
      <p:sp>
        <p:nvSpPr>
          <p:cNvPr id="22" name="TextBox 21"/>
          <p:cNvSpPr txBox="1"/>
          <p:nvPr/>
        </p:nvSpPr>
        <p:spPr>
          <a:xfrm>
            <a:off x="5214991" y="3423551"/>
            <a:ext cx="6096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3</a:t>
            </a:r>
          </a:p>
        </p:txBody>
      </p:sp>
      <p:sp>
        <p:nvSpPr>
          <p:cNvPr id="23" name="TextBox 22"/>
          <p:cNvSpPr txBox="1"/>
          <p:nvPr/>
        </p:nvSpPr>
        <p:spPr>
          <a:xfrm>
            <a:off x="5837005" y="3417267"/>
            <a:ext cx="652409"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4</a:t>
            </a:r>
          </a:p>
        </p:txBody>
      </p:sp>
      <p:sp>
        <p:nvSpPr>
          <p:cNvPr id="24" name="TextBox 23"/>
          <p:cNvSpPr txBox="1"/>
          <p:nvPr/>
        </p:nvSpPr>
        <p:spPr>
          <a:xfrm>
            <a:off x="6489414" y="3410983"/>
            <a:ext cx="571500" cy="523220"/>
          </a:xfrm>
          <a:prstGeom prst="rect">
            <a:avLst/>
          </a:prstGeom>
          <a:noFill/>
        </p:spPr>
        <p:txBody>
          <a:bodyPr wrap="square" rtlCol="0">
            <a:spAutoFit/>
          </a:bodyPr>
          <a:lstStyle/>
          <a:p>
            <a:pPr algn="ctr"/>
            <a:r>
              <a:rPr lang="en-US" sz="2800" b="1" dirty="0">
                <a:solidFill>
                  <a:srgbClr val="0070C0"/>
                </a:solidFill>
                <a:latin typeface="Times New Roman" pitchFamily="18" charset="0"/>
                <a:cs typeface="Times New Roman" pitchFamily="18" charset="0"/>
              </a:rPr>
              <a:t>5</a:t>
            </a:r>
          </a:p>
        </p:txBody>
      </p:sp>
      <p:sp>
        <p:nvSpPr>
          <p:cNvPr id="25" name="TextBox 24"/>
          <p:cNvSpPr txBox="1"/>
          <p:nvPr/>
        </p:nvSpPr>
        <p:spPr>
          <a:xfrm>
            <a:off x="7096446" y="3406335"/>
            <a:ext cx="533400" cy="523220"/>
          </a:xfrm>
          <a:prstGeom prst="rect">
            <a:avLst/>
          </a:prstGeom>
          <a:noFill/>
        </p:spPr>
        <p:txBody>
          <a:bodyPr wrap="square" rtlCol="0">
            <a:spAutoFit/>
          </a:bodyPr>
          <a:lstStyle/>
          <a:p>
            <a:pPr algn="ctr"/>
            <a:r>
              <a:rPr lang="en-US" sz="2800" b="1" dirty="0">
                <a:solidFill>
                  <a:srgbClr val="0070C0"/>
                </a:solidFill>
                <a:latin typeface="Times New Roman" pitchFamily="18" charset="0"/>
                <a:cs typeface="Times New Roman" pitchFamily="18" charset="0"/>
              </a:rPr>
              <a:t>7</a:t>
            </a:r>
          </a:p>
        </p:txBody>
      </p:sp>
      <p:sp>
        <p:nvSpPr>
          <p:cNvPr id="26" name="TextBox 25"/>
          <p:cNvSpPr txBox="1"/>
          <p:nvPr/>
        </p:nvSpPr>
        <p:spPr>
          <a:xfrm>
            <a:off x="7680960" y="3406335"/>
            <a:ext cx="533400" cy="523220"/>
          </a:xfrm>
          <a:prstGeom prst="rect">
            <a:avLst/>
          </a:prstGeom>
          <a:noFill/>
        </p:spPr>
        <p:txBody>
          <a:bodyPr wrap="square" rtlCol="0">
            <a:spAutoFit/>
          </a:bodyPr>
          <a:lstStyle/>
          <a:p>
            <a:pPr algn="ctr"/>
            <a:r>
              <a:rPr lang="en-US" sz="2800" b="1" dirty="0">
                <a:solidFill>
                  <a:srgbClr val="0070C0"/>
                </a:solidFill>
                <a:latin typeface="Times New Roman" pitchFamily="18" charset="0"/>
                <a:cs typeface="Times New Roman" pitchFamily="18" charset="0"/>
              </a:rPr>
              <a:t>9</a:t>
            </a:r>
          </a:p>
        </p:txBody>
      </p:sp>
      <p:sp>
        <p:nvSpPr>
          <p:cNvPr id="27" name="TextBox 26"/>
          <p:cNvSpPr txBox="1"/>
          <p:nvPr/>
        </p:nvSpPr>
        <p:spPr>
          <a:xfrm>
            <a:off x="8209222" y="3393849"/>
            <a:ext cx="59436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11</a:t>
            </a:r>
          </a:p>
        </p:txBody>
      </p:sp>
    </p:spTree>
    <p:extLst>
      <p:ext uri="{BB962C8B-B14F-4D97-AF65-F5344CB8AC3E}">
        <p14:creationId xmlns:p14="http://schemas.microsoft.com/office/powerpoint/2010/main" val="173807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1476</Words>
  <PresentationFormat>On-screen Show (4:3)</PresentationFormat>
  <Paragraphs>231</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 Math</vt:lpstr>
      <vt:lpstr>Times New Roman</vt:lpstr>
      <vt:lpstr>Verdana</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2022-02-26T09:19:50Z</dcterms:modified>
</cp:coreProperties>
</file>