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webextensions/webextension1.xml" ContentType="application/vnd.ms-office.webextension+xml"/>
  <Override PartName="/ppt/webextensions/webextension2.xml" ContentType="application/vnd.ms-office.webextens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59" r:id="rId5"/>
    <p:sldId id="260" r:id="rId6"/>
    <p:sldId id="258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998FC-3D73-47DC-ADF4-77C9B1B8A2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53B430-FBBC-4423-9F9F-985880E210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18DFCF-933D-4A8D-8CDE-6CA6A5B8A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6A7-B0E8-4A60-BC96-65E6834E413E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EEF86-E725-4B92-80EC-26E70F3DD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EE14C7-E582-44E9-ADA9-D7808F6F1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23A-8F73-49AB-A6CF-86B0322C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019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B54EA-A81C-4C92-8890-C3E093AE9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0E9F7E-54E4-42E3-8AF4-E9263895BD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C19289-E0FC-48AA-9304-2D81E0DFC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6A7-B0E8-4A60-BC96-65E6834E413E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2EE5DF-C0A7-4499-AD7D-BAF8166B1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7A94D4-E3DE-46F2-BEC3-B96B2BE1C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23A-8F73-49AB-A6CF-86B0322C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458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2FDC49-2D6C-4622-A8C7-E641EDF9F7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33EA63-62DB-414B-9B98-643CB01887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FB4583-1B92-46A5-A18B-5B77CA704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6A7-B0E8-4A60-BC96-65E6834E413E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48E2D9-B3ED-427B-A7F1-9F424115F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4AA3A4-01EE-4616-9713-F3617AFED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23A-8F73-49AB-A6CF-86B0322C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152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C948D-9E3C-4DB4-96B2-CFB663ECD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F809-8AA3-482B-AAB4-D685DF084B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D7F91E-4BF4-4A30-B8D5-35E513550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6A7-B0E8-4A60-BC96-65E6834E413E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B29926-33ED-4500-B612-AF8EA5BF4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32DEA-0FF9-472A-B6FF-37FE19ADF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23A-8F73-49AB-A6CF-86B0322C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894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D97CB-835D-4224-BBC7-3F252863F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696D3A-6258-479A-A257-5EA7BA6F47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703CDB-1099-4C86-A975-7C3B8A015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6A7-B0E8-4A60-BC96-65E6834E413E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BAC480-574C-4453-8146-D4AD0029B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DFC513-E632-46D7-A860-65FE566B2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23A-8F73-49AB-A6CF-86B0322C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069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67D1E-9B93-4BE5-9A91-D0624535C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5C628-1223-4A85-91ED-AD8D8B376E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F66AFD-B48C-4DF0-9C05-5DE7BC455C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866640-B0C0-422D-A98E-7F6B88EDD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6A7-B0E8-4A60-BC96-65E6834E413E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5CA656-B570-4587-875E-41D7F3AE2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168C2B-DD7C-45BE-A8F7-B607A2F9A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23A-8F73-49AB-A6CF-86B0322C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763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45E58-46CF-459F-A79A-AF69BC394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D79D63-FF5B-44B5-AD27-3F93A7F610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6BC41A-D87B-4BF9-86FE-330A6E5AD5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963E20-1815-415A-9CBC-B1C1264142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ECF5A9-1B43-49C5-AEBC-947EE628D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21BEBB-9535-4774-9F78-7336610B3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6A7-B0E8-4A60-BC96-65E6834E413E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2F8C61-4A5C-47A6-847A-097967F78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B61235-A889-45FC-82AA-E0145F65D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23A-8F73-49AB-A6CF-86B0322C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063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85E04-E6E4-4490-B2C1-378CE9DD4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EF0EEF-00C5-4BF7-9E05-233FA5CE7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6A7-B0E8-4A60-BC96-65E6834E413E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BCF303-26B7-4D70-B4A7-E7AFF2DBC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7531D7-6FEA-4F78-B3B8-735725D82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23A-8F73-49AB-A6CF-86B0322C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944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223D2E-7028-422B-BFB1-D0FB9AA4A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6A7-B0E8-4A60-BC96-65E6834E413E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8FF3FC-49B5-4505-AC1A-A35FBE4B5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03FDFC-3FB6-43FA-BDBD-3065C278D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23A-8F73-49AB-A6CF-86B0322C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444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E0F92-474A-4D05-98AC-7A36BDCC5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6808F-8AC7-4D96-B3D0-616D75BA4C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5626E2-7472-4DF4-B979-00B4D4FEFD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74CEAB-EB49-48D2-A2D7-AE6B4C700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6A7-B0E8-4A60-BC96-65E6834E413E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6CD695-6E0E-4B93-8955-3E2477F0C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DE9F26-CAB7-483B-863F-D2F3B8DBC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23A-8F73-49AB-A6CF-86B0322C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209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FBFD0-704A-4782-9E12-69F04EC07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801A58-2D8F-4125-A647-F36E22757A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DCA9BD-16A2-4E70-A897-BCD0F94C46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F2539B-78ED-4C54-8085-B093F4451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6A7-B0E8-4A60-BC96-65E6834E413E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FCEE3D-FAAE-469C-B01A-43483479B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BB3395-E4EC-4564-B7B7-605C30F97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23A-8F73-49AB-A6CF-86B0322C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737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9D8381-1F53-4F89-A1CD-C287E0AD4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974C6E-5B3B-4BB0-AEED-5B61ED393A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743A9F-5A8E-437D-8F4C-ED356A0DA0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9B6A7-B0E8-4A60-BC96-65E6834E413E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6D2B31-8BC1-44B4-83B3-AAD4151FB9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4BD128-4D4B-47E1-8279-152990A228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C023A-8F73-49AB-A6CF-86B0322C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54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fif"/><Relationship Id="rId7" Type="http://schemas.openxmlformats.org/officeDocument/2006/relationships/image" Target="../media/image36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f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11/relationships/webextension" Target="../webextensions/webextension2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f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microsoft.com/office/2011/relationships/webextension" Target="../webextensions/webextension1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25.jf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A59F003-E00A-43F9-91DC-CC54E3B87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invertebrate, coelenterate, coral&#10;&#10;Description automatically generated">
            <a:extLst>
              <a:ext uri="{FF2B5EF4-FFF2-40B4-BE49-F238E27FC236}">
                <a16:creationId xmlns:a16="http://schemas.microsoft.com/office/drawing/2014/main" id="{3AD92414-2E33-49C1-B2AE-02FEC81293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" t="23391" r="7898"/>
          <a:stretch/>
        </p:blipFill>
        <p:spPr>
          <a:xfrm>
            <a:off x="19" y="-66675"/>
            <a:ext cx="12191981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74A4382-E3AD-430A-9A1F-DFA3E0E77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799868" y="-1534136"/>
            <a:ext cx="4592270" cy="12192001"/>
          </a:xfrm>
          <a:prstGeom prst="rect">
            <a:avLst/>
          </a:prstGeom>
          <a:gradFill>
            <a:gsLst>
              <a:gs pos="35000">
                <a:schemeClr val="bg1">
                  <a:alpha val="46000"/>
                </a:schemeClr>
              </a:gs>
              <a:gs pos="21000">
                <a:schemeClr val="bg1">
                  <a:alpha val="3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995B0F-799A-4C0F-811D-3D73213665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" y="3048000"/>
            <a:ext cx="10050087" cy="3876675"/>
          </a:xfrm>
        </p:spPr>
        <p:txBody>
          <a:bodyPr>
            <a:normAutofit/>
          </a:bodyPr>
          <a:lstStyle/>
          <a:p>
            <a:pPr algn="l"/>
            <a:r>
              <a:rPr lang="vi-VN" sz="4100" dirty="0">
                <a:latin typeface="Times  New Roman"/>
              </a:rPr>
              <a:t>Bài 26: </a:t>
            </a:r>
            <a:br>
              <a:rPr lang="en-US" sz="4100" dirty="0">
                <a:latin typeface="Times  New Roman"/>
              </a:rPr>
            </a:br>
            <a:r>
              <a:rPr lang="vi-VN" sz="4100" dirty="0">
                <a:latin typeface="Times  New Roman"/>
              </a:rPr>
              <a:t>THỰC HÀNH QUAN SÁT VI KHUẨN</a:t>
            </a:r>
            <a:br>
              <a:rPr lang="vi-VN" sz="4100" dirty="0">
                <a:latin typeface="Times  New Roman"/>
              </a:rPr>
            </a:br>
            <a:r>
              <a:rPr lang="vi-VN" sz="4100" dirty="0">
                <a:latin typeface="Times  New Roman"/>
              </a:rPr>
              <a:t> TÌM HIỂU CÁC BƯỚC LÀM SỮA CHUA</a:t>
            </a:r>
            <a:br>
              <a:rPr lang="vi-VN" sz="4100" dirty="0">
                <a:latin typeface="Times  New Roman"/>
              </a:rPr>
            </a:br>
            <a:br>
              <a:rPr lang="vi-VN" sz="4100" dirty="0">
                <a:latin typeface="Times  New Roman"/>
              </a:rPr>
            </a:br>
            <a:br>
              <a:rPr lang="vi-VN" sz="3200" dirty="0">
                <a:latin typeface="Times  New Roman"/>
              </a:rPr>
            </a:br>
            <a:r>
              <a:rPr lang="vi-VN" sz="3200" dirty="0">
                <a:latin typeface="Times  New Roman"/>
              </a:rPr>
              <a:t>Người soạn: Nguyễn Hải Minh</a:t>
            </a:r>
            <a:endParaRPr lang="en-US" sz="3200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9F40191-0F44-4FD1-82CC-ACB507C14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75039"/>
            <a:ext cx="9785897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9322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2A785343-5D24-4118-A2E4-665D196F6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4601C8A8-20D3-40C8-AA04-350D22E9E7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19" r="-3" b="37267"/>
          <a:stretch/>
        </p:blipFill>
        <p:spPr>
          <a:xfrm>
            <a:off x="7381876" y="1"/>
            <a:ext cx="4810125" cy="2501837"/>
          </a:xfrm>
          <a:custGeom>
            <a:avLst/>
            <a:gdLst/>
            <a:ahLst/>
            <a:cxnLst/>
            <a:rect l="l" t="t" r="r" b="b"/>
            <a:pathLst>
              <a:path w="4810125" h="2501837">
                <a:moveTo>
                  <a:pt x="1159248" y="0"/>
                </a:moveTo>
                <a:lnTo>
                  <a:pt x="4810125" y="0"/>
                </a:lnTo>
                <a:lnTo>
                  <a:pt x="4810125" y="2501837"/>
                </a:lnTo>
                <a:lnTo>
                  <a:pt x="0" y="2501837"/>
                </a:lnTo>
                <a:close/>
              </a:path>
            </a:pathLst>
          </a:custGeom>
        </p:spPr>
      </p:pic>
      <p:pic>
        <p:nvPicPr>
          <p:cNvPr id="6" name="Picture 5" descr="Chart, funnel chart&#10;&#10;Description automatically generated">
            <a:extLst>
              <a:ext uri="{FF2B5EF4-FFF2-40B4-BE49-F238E27FC236}">
                <a16:creationId xmlns:a16="http://schemas.microsoft.com/office/drawing/2014/main" id="{0BEC2663-23E3-4F08-A07D-BCB5196875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1" r="-3" b="3489"/>
          <a:stretch/>
        </p:blipFill>
        <p:spPr>
          <a:xfrm>
            <a:off x="5374639" y="2663706"/>
            <a:ext cx="4626927" cy="4197911"/>
          </a:xfrm>
          <a:custGeom>
            <a:avLst/>
            <a:gdLst/>
            <a:ahLst/>
            <a:cxnLst/>
            <a:rect l="l" t="t" r="r" b="b"/>
            <a:pathLst>
              <a:path w="4626927" h="4197911">
                <a:moveTo>
                  <a:pt x="1945141" y="0"/>
                </a:moveTo>
                <a:lnTo>
                  <a:pt x="1951364" y="0"/>
                </a:lnTo>
                <a:lnTo>
                  <a:pt x="3141155" y="0"/>
                </a:lnTo>
                <a:lnTo>
                  <a:pt x="4626927" y="0"/>
                </a:lnTo>
                <a:lnTo>
                  <a:pt x="2681786" y="4197911"/>
                </a:lnTo>
                <a:lnTo>
                  <a:pt x="0" y="4197911"/>
                </a:lnTo>
                <a:close/>
              </a:path>
            </a:pathLst>
          </a:custGeom>
        </p:spPr>
      </p:pic>
      <p:sp>
        <p:nvSpPr>
          <p:cNvPr id="31" name="Freeform 11">
            <a:extLst>
              <a:ext uri="{FF2B5EF4-FFF2-40B4-BE49-F238E27FC236}">
                <a16:creationId xmlns:a16="http://schemas.microsoft.com/office/drawing/2014/main" id="{32F4D216-10B7-4DCA-A0A1-068E9E32F4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2660091"/>
            <a:ext cx="7122523" cy="4197911"/>
          </a:xfrm>
          <a:custGeom>
            <a:avLst/>
            <a:gdLst>
              <a:gd name="connsiteX0" fmla="*/ 0 w 7122523"/>
              <a:gd name="connsiteY0" fmla="*/ 4197911 h 4197911"/>
              <a:gd name="connsiteX1" fmla="*/ 7122523 w 7122523"/>
              <a:gd name="connsiteY1" fmla="*/ 4197911 h 4197911"/>
              <a:gd name="connsiteX2" fmla="*/ 5177382 w 7122523"/>
              <a:gd name="connsiteY2" fmla="*/ 0 h 4197911"/>
              <a:gd name="connsiteX3" fmla="*/ 5171159 w 7122523"/>
              <a:gd name="connsiteY3" fmla="*/ 0 h 4197911"/>
              <a:gd name="connsiteX4" fmla="*/ 3981368 w 7122523"/>
              <a:gd name="connsiteY4" fmla="*/ 0 h 4197911"/>
              <a:gd name="connsiteX5" fmla="*/ 2331323 w 7122523"/>
              <a:gd name="connsiteY5" fmla="*/ 0 h 4197911"/>
              <a:gd name="connsiteX6" fmla="*/ 0 w 7122523"/>
              <a:gd name="connsiteY6" fmla="*/ 0 h 419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22523" h="4197911">
                <a:moveTo>
                  <a:pt x="0" y="4197911"/>
                </a:moveTo>
                <a:lnTo>
                  <a:pt x="7122523" y="4197911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BD227C-DFCE-4495-AF7B-D4E3CE709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698" y="2788062"/>
            <a:ext cx="5308979" cy="852985"/>
          </a:xfrm>
        </p:spPr>
        <p:txBody>
          <a:bodyPr>
            <a:normAutofit/>
          </a:bodyPr>
          <a:lstStyle/>
          <a:p>
            <a:r>
              <a:rPr lang="vi-VN" sz="3600" dirty="0">
                <a:solidFill>
                  <a:srgbClr val="FFFFFF"/>
                </a:solidFill>
              </a:rPr>
              <a:t>1. Chuẩn bị</a:t>
            </a:r>
            <a:endParaRPr lang="en-US" sz="3600" dirty="0">
              <a:solidFill>
                <a:srgbClr val="FFFFFF"/>
              </a:solidFill>
            </a:endParaRPr>
          </a:p>
        </p:txBody>
      </p:sp>
      <p:pic>
        <p:nvPicPr>
          <p:cNvPr id="13" name="Picture 12" descr="A stack of coins&#10;&#10;Description automatically generated with low confidence">
            <a:extLst>
              <a:ext uri="{FF2B5EF4-FFF2-40B4-BE49-F238E27FC236}">
                <a16:creationId xmlns:a16="http://schemas.microsoft.com/office/drawing/2014/main" id="{E15CF9FD-1A96-494F-956B-41BF5FE07A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5" r="5" b="29415"/>
          <a:stretch/>
        </p:blipFill>
        <p:spPr>
          <a:xfrm>
            <a:off x="4675537" y="-1"/>
            <a:ext cx="3677817" cy="2505456"/>
          </a:xfrm>
          <a:custGeom>
            <a:avLst/>
            <a:gdLst/>
            <a:ahLst/>
            <a:cxnLst/>
            <a:rect l="l" t="t" r="r" b="b"/>
            <a:pathLst>
              <a:path w="3677817" h="2505456">
                <a:moveTo>
                  <a:pt x="1160926" y="0"/>
                </a:moveTo>
                <a:lnTo>
                  <a:pt x="3677817" y="0"/>
                </a:lnTo>
                <a:lnTo>
                  <a:pt x="2516891" y="2505456"/>
                </a:lnTo>
                <a:lnTo>
                  <a:pt x="0" y="2505456"/>
                </a:lnTo>
                <a:close/>
              </a:path>
            </a:pathLst>
          </a:custGeom>
        </p:spPr>
      </p:pic>
      <p:pic>
        <p:nvPicPr>
          <p:cNvPr id="7" name="Picture 6" descr="A picture containing cup, container, glass&#10;&#10;Description automatically generated">
            <a:extLst>
              <a:ext uri="{FF2B5EF4-FFF2-40B4-BE49-F238E27FC236}">
                <a16:creationId xmlns:a16="http://schemas.microsoft.com/office/drawing/2014/main" id="{D1010534-0799-4E1B-A489-2D2F82ADE3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0" r="2" b="10869"/>
          <a:stretch/>
        </p:blipFill>
        <p:spPr>
          <a:xfrm>
            <a:off x="2280734" y="2"/>
            <a:ext cx="3393943" cy="2502843"/>
          </a:xfrm>
          <a:custGeom>
            <a:avLst/>
            <a:gdLst/>
            <a:ahLst/>
            <a:cxnLst/>
            <a:rect l="l" t="t" r="r" b="b"/>
            <a:pathLst>
              <a:path w="3393943" h="2502843">
                <a:moveTo>
                  <a:pt x="1159715" y="0"/>
                </a:moveTo>
                <a:lnTo>
                  <a:pt x="3393943" y="0"/>
                </a:lnTo>
                <a:lnTo>
                  <a:pt x="2234228" y="2502843"/>
                </a:lnTo>
                <a:lnTo>
                  <a:pt x="0" y="2502843"/>
                </a:lnTo>
                <a:close/>
              </a:path>
            </a:pathLst>
          </a:custGeom>
        </p:spPr>
      </p:pic>
      <p:pic>
        <p:nvPicPr>
          <p:cNvPr id="17" name="Picture 16" descr="A picture containing cup, drink, container, can&#10;&#10;Description automatically generated">
            <a:extLst>
              <a:ext uri="{FF2B5EF4-FFF2-40B4-BE49-F238E27FC236}">
                <a16:creationId xmlns:a16="http://schemas.microsoft.com/office/drawing/2014/main" id="{4D5346AA-4BC1-453C-B832-B0CCABA06D7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r="6" b="6"/>
          <a:stretch/>
        </p:blipFill>
        <p:spPr>
          <a:xfrm>
            <a:off x="3" y="-6235"/>
            <a:ext cx="3255403" cy="2505456"/>
          </a:xfrm>
          <a:custGeom>
            <a:avLst/>
            <a:gdLst/>
            <a:ahLst/>
            <a:cxnLst/>
            <a:rect l="l" t="t" r="r" b="b"/>
            <a:pathLst>
              <a:path w="3255403" h="2505456">
                <a:moveTo>
                  <a:pt x="0" y="0"/>
                </a:moveTo>
                <a:lnTo>
                  <a:pt x="3255403" y="0"/>
                </a:lnTo>
                <a:lnTo>
                  <a:pt x="2094477" y="2505456"/>
                </a:lnTo>
                <a:lnTo>
                  <a:pt x="0" y="2505456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D0474-EEAE-4017-A311-7937C20618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888" y="4307500"/>
            <a:ext cx="4746863" cy="2130364"/>
          </a:xfrm>
        </p:spPr>
        <p:txBody>
          <a:bodyPr anchor="ctr">
            <a:no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Cốc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thủy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tinh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nồi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ủ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hoặc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thùng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xốp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đũa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chậu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thủy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tinh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nhiệt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kế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Sữa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chua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100g</a:t>
            </a: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Sữa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đặc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380g</a:t>
            </a: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Nước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đun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sôi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500ml</a:t>
            </a: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Nước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đun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sôi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nguội</a:t>
            </a:r>
            <a:r>
              <a:rPr lang="en-US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500ml</a:t>
            </a:r>
            <a:r>
              <a:rPr lang="vi-VN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marL="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vi-VN" sz="24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 có thể thay thế bằng sữa tươi).</a:t>
            </a:r>
            <a:endParaRPr lang="en-US" sz="2400" dirty="0">
              <a:solidFill>
                <a:srgbClr val="FFFF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11" name="Picture 10" descr="A glass of water&#10;&#10;Description automatically generated with low confidence">
            <a:extLst>
              <a:ext uri="{FF2B5EF4-FFF2-40B4-BE49-F238E27FC236}">
                <a16:creationId xmlns:a16="http://schemas.microsoft.com/office/drawing/2014/main" id="{1A659618-39F8-4CFF-95E8-931E7AB0CD1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59" r="17729"/>
          <a:stretch/>
        </p:blipFill>
        <p:spPr>
          <a:xfrm>
            <a:off x="8264962" y="2660089"/>
            <a:ext cx="3927039" cy="4197911"/>
          </a:xfrm>
          <a:custGeom>
            <a:avLst/>
            <a:gdLst/>
            <a:ahLst/>
            <a:cxnLst/>
            <a:rect l="l" t="t" r="r" b="b"/>
            <a:pathLst>
              <a:path w="3927039" h="4197911">
                <a:moveTo>
                  <a:pt x="1945141" y="0"/>
                </a:moveTo>
                <a:lnTo>
                  <a:pt x="1951364" y="0"/>
                </a:lnTo>
                <a:lnTo>
                  <a:pt x="3141155" y="0"/>
                </a:lnTo>
                <a:lnTo>
                  <a:pt x="3927039" y="0"/>
                </a:lnTo>
                <a:lnTo>
                  <a:pt x="3927039" y="4194293"/>
                </a:lnTo>
                <a:lnTo>
                  <a:pt x="2683462" y="4194293"/>
                </a:lnTo>
                <a:lnTo>
                  <a:pt x="2681786" y="4197911"/>
                </a:lnTo>
                <a:lnTo>
                  <a:pt x="0" y="419791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918746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05F81-E6AF-42BD-8171-F39BB138B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360" y="5524117"/>
            <a:ext cx="3303362" cy="111541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1800" kern="1200" dirty="0" err="1">
                <a:solidFill>
                  <a:schemeClr val="tx1"/>
                </a:solidFill>
                <a:latin typeface="Times  New Roman"/>
              </a:rPr>
              <a:t>Trình</a:t>
            </a:r>
            <a:r>
              <a:rPr lang="en-US" sz="1800" kern="12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Times  New Roman"/>
              </a:rPr>
              <a:t>chiếu</a:t>
            </a:r>
            <a:r>
              <a:rPr lang="en-US" sz="1800" kern="1200" dirty="0">
                <a:solidFill>
                  <a:schemeClr val="tx1"/>
                </a:solidFill>
                <a:latin typeface="Times  New Roman"/>
              </a:rPr>
              <a:t> video </a:t>
            </a:r>
            <a:r>
              <a:rPr lang="en-US" sz="1800" kern="1200" dirty="0" err="1">
                <a:solidFill>
                  <a:schemeClr val="tx1"/>
                </a:solidFill>
                <a:latin typeface="Times  New Roman"/>
              </a:rPr>
              <a:t>làm</a:t>
            </a:r>
            <a:r>
              <a:rPr lang="en-US" sz="1800" kern="12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Times  New Roman"/>
              </a:rPr>
              <a:t>sữa</a:t>
            </a:r>
            <a:r>
              <a:rPr lang="en-US" sz="1800" kern="12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Times  New Roman"/>
              </a:rPr>
              <a:t>chua</a:t>
            </a:r>
            <a:br>
              <a:rPr lang="vi-VN" sz="1800" kern="1200" dirty="0">
                <a:solidFill>
                  <a:schemeClr val="tx1"/>
                </a:solidFill>
                <a:latin typeface="Times  New Roman"/>
              </a:rPr>
            </a:br>
            <a:r>
              <a:rPr lang="vi-VN" sz="1800" kern="1200" dirty="0">
                <a:solidFill>
                  <a:schemeClr val="tx1"/>
                </a:solidFill>
                <a:latin typeface="Times  New Roman"/>
              </a:rPr>
              <a:t>https://www.youtube.com/watch?v=d2QE3hmnynU</a:t>
            </a:r>
            <a:endParaRPr lang="en-US" sz="1800" kern="1200" dirty="0">
              <a:solidFill>
                <a:schemeClr val="tx1"/>
              </a:solidFill>
              <a:latin typeface="Times  New Roman"/>
            </a:endParaRPr>
          </a:p>
        </p:txBody>
      </p:sp>
      <p:pic>
        <p:nvPicPr>
          <p:cNvPr id="7" name="Picture 6" descr="A glass of milk with strawberries&#10;&#10;Description automatically generated">
            <a:extLst>
              <a:ext uri="{FF2B5EF4-FFF2-40B4-BE49-F238E27FC236}">
                <a16:creationId xmlns:a16="http://schemas.microsoft.com/office/drawing/2014/main" id="{6E443164-5509-48B4-8A47-4E589F80C4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4" r="2117" b="-2"/>
          <a:stretch/>
        </p:blipFill>
        <p:spPr>
          <a:xfrm>
            <a:off x="321628" y="320511"/>
            <a:ext cx="3794760" cy="3930978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91B808D-0717-4326-9E59-EBD6A68B7A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1" b="-5"/>
          <a:stretch/>
        </p:blipFill>
        <p:spPr>
          <a:xfrm>
            <a:off x="4198385" y="320511"/>
            <a:ext cx="3794760" cy="39309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8AAE66D-C19A-4BF5-8877-CA070F7BAC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r="11501" b="-1"/>
          <a:stretch/>
        </p:blipFill>
        <p:spPr>
          <a:xfrm>
            <a:off x="8075142" y="320511"/>
            <a:ext cx="3794760" cy="3930978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0188E89-AF78-40F6-B787-E9BD9C625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524000" y="5778706"/>
            <a:ext cx="9144000" cy="0"/>
          </a:xfrm>
          <a:prstGeom prst="line">
            <a:avLst/>
          </a:prstGeom>
          <a:ln w="19050">
            <a:solidFill>
              <a:srgbClr val="CA36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B01841E-59BE-42E7-A397-27C2F698E50F}"/>
              </a:ext>
            </a:extLst>
          </p:cNvPr>
          <p:cNvSpPr txBox="1"/>
          <p:nvPr/>
        </p:nvSpPr>
        <p:spPr>
          <a:xfrm>
            <a:off x="1365604" y="4651869"/>
            <a:ext cx="94603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342900" algn="just"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bước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sữa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chua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nếu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không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sữa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chua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mồi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thì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sữa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chua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công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không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Vì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sao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7392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A3BAF07C-C39E-42EB-BB22-8D46691D97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3061" cy="6858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8E9CF54-0466-4261-9E62-0249E60E18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33E32106-E8B1-4F76-9EE6-58537738A3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C32C2C46-A045-44FB-8A74-5EBD650C27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6A76F79C-6683-4940-BCF7-4BCCCEE406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FF4675A3-6D07-4B1F-9BFC-AEBEA1AD06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9">
              <a:extLst>
                <a:ext uri="{FF2B5EF4-FFF2-40B4-BE49-F238E27FC236}">
                  <a16:creationId xmlns:a16="http://schemas.microsoft.com/office/drawing/2014/main" id="{765E127A-B6B7-4B1D-B7BD-6C8C969D29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10">
              <a:extLst>
                <a:ext uri="{FF2B5EF4-FFF2-40B4-BE49-F238E27FC236}">
                  <a16:creationId xmlns:a16="http://schemas.microsoft.com/office/drawing/2014/main" id="{3BCA9D9E-C72C-4751-BFA9-10B85CACE3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080C708C-69BF-441B-AB75-C98160ED06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2">
              <a:extLst>
                <a:ext uri="{FF2B5EF4-FFF2-40B4-BE49-F238E27FC236}">
                  <a16:creationId xmlns:a16="http://schemas.microsoft.com/office/drawing/2014/main" id="{3E79964E-F8F1-4763-8892-7BC3DAE306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FE09592A-FCC9-4AE5-BA0B-730C6F3BBE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4">
              <a:extLst>
                <a:ext uri="{FF2B5EF4-FFF2-40B4-BE49-F238E27FC236}">
                  <a16:creationId xmlns:a16="http://schemas.microsoft.com/office/drawing/2014/main" id="{96448994-820C-4BC1-ABF3-4579C6F99A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5">
              <a:extLst>
                <a:ext uri="{FF2B5EF4-FFF2-40B4-BE49-F238E27FC236}">
                  <a16:creationId xmlns:a16="http://schemas.microsoft.com/office/drawing/2014/main" id="{9BB0D192-565A-42B9-B292-CC032D71A6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6">
              <a:extLst>
                <a:ext uri="{FF2B5EF4-FFF2-40B4-BE49-F238E27FC236}">
                  <a16:creationId xmlns:a16="http://schemas.microsoft.com/office/drawing/2014/main" id="{6D1CA09C-5F40-4E92-A7E9-D1FCEE512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7">
              <a:extLst>
                <a:ext uri="{FF2B5EF4-FFF2-40B4-BE49-F238E27FC236}">
                  <a16:creationId xmlns:a16="http://schemas.microsoft.com/office/drawing/2014/main" id="{379F5AA5-2E14-4880-A5A6-07AEF2AD89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8">
              <a:extLst>
                <a:ext uri="{FF2B5EF4-FFF2-40B4-BE49-F238E27FC236}">
                  <a16:creationId xmlns:a16="http://schemas.microsoft.com/office/drawing/2014/main" id="{EF14BD32-D239-4DA3-98B3-7752073657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9">
              <a:extLst>
                <a:ext uri="{FF2B5EF4-FFF2-40B4-BE49-F238E27FC236}">
                  <a16:creationId xmlns:a16="http://schemas.microsoft.com/office/drawing/2014/main" id="{CF07B250-E5E4-4624-9BD7-8D513A67B7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20">
              <a:extLst>
                <a:ext uri="{FF2B5EF4-FFF2-40B4-BE49-F238E27FC236}">
                  <a16:creationId xmlns:a16="http://schemas.microsoft.com/office/drawing/2014/main" id="{BCC5D120-7C8C-4290-865C-4EE6E4F245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1">
              <a:extLst>
                <a:ext uri="{FF2B5EF4-FFF2-40B4-BE49-F238E27FC236}">
                  <a16:creationId xmlns:a16="http://schemas.microsoft.com/office/drawing/2014/main" id="{C24688C6-CAE5-4EF2-B2BA-A138DA0A24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2">
              <a:extLst>
                <a:ext uri="{FF2B5EF4-FFF2-40B4-BE49-F238E27FC236}">
                  <a16:creationId xmlns:a16="http://schemas.microsoft.com/office/drawing/2014/main" id="{6BD31099-7C13-4901-A04F-632B1CD846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3">
              <a:extLst>
                <a:ext uri="{FF2B5EF4-FFF2-40B4-BE49-F238E27FC236}">
                  <a16:creationId xmlns:a16="http://schemas.microsoft.com/office/drawing/2014/main" id="{679F5FF7-82B2-4033-8FBE-63170C9378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5B75770-B592-4BA5-95D3-C6847F3B4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0" y="4563895"/>
            <a:ext cx="7939984" cy="1777829"/>
          </a:xfrm>
          <a:prstGeom prst="ellipse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r"/>
            <a:r>
              <a:rPr lang="en-US" sz="4000" kern="1200" dirty="0">
                <a:latin typeface="Times  New Roman"/>
              </a:rPr>
              <a:t>2. </a:t>
            </a:r>
            <a:r>
              <a:rPr lang="en-US" sz="4000" kern="1200" dirty="0" err="1">
                <a:latin typeface="Times  New Roman"/>
              </a:rPr>
              <a:t>Các</a:t>
            </a:r>
            <a:r>
              <a:rPr lang="en-US" sz="4000" kern="1200" dirty="0">
                <a:latin typeface="Times  New Roman"/>
              </a:rPr>
              <a:t> </a:t>
            </a:r>
            <a:r>
              <a:rPr lang="en-US" sz="4000" kern="1200" dirty="0" err="1">
                <a:latin typeface="Times  New Roman"/>
              </a:rPr>
              <a:t>bước</a:t>
            </a:r>
            <a:r>
              <a:rPr lang="en-US" sz="4000" kern="1200" dirty="0">
                <a:latin typeface="Times  New Roman"/>
              </a:rPr>
              <a:t> </a:t>
            </a:r>
            <a:r>
              <a:rPr lang="en-US" sz="4000" kern="1200" dirty="0" err="1">
                <a:latin typeface="Times  New Roman"/>
              </a:rPr>
              <a:t>làm</a:t>
            </a:r>
            <a:r>
              <a:rPr lang="en-US" sz="4000" kern="1200" dirty="0">
                <a:latin typeface="Times  New Roman"/>
              </a:rPr>
              <a:t> </a:t>
            </a:r>
            <a:r>
              <a:rPr lang="en-US" sz="4000" kern="1200" dirty="0" err="1">
                <a:latin typeface="Times  New Roman"/>
              </a:rPr>
              <a:t>sữa</a:t>
            </a:r>
            <a:r>
              <a:rPr lang="en-US" sz="4000" kern="1200" dirty="0">
                <a:latin typeface="Times  New Roman"/>
              </a:rPr>
              <a:t> </a:t>
            </a:r>
            <a:r>
              <a:rPr lang="en-US" sz="4000" kern="1200" dirty="0" err="1">
                <a:latin typeface="Times  New Roman"/>
              </a:rPr>
              <a:t>chua</a:t>
            </a:r>
            <a:endParaRPr lang="en-US" sz="4000" kern="1200" dirty="0">
              <a:latin typeface="Times  New Roman"/>
            </a:endParaRPr>
          </a:p>
        </p:txBody>
      </p:sp>
      <p:pic>
        <p:nvPicPr>
          <p:cNvPr id="27" name="Picture 26" descr="A picture containing table, plate, food, indoor&#10;&#10;Description automatically generated">
            <a:extLst>
              <a:ext uri="{FF2B5EF4-FFF2-40B4-BE49-F238E27FC236}">
                <a16:creationId xmlns:a16="http://schemas.microsoft.com/office/drawing/2014/main" id="{1120933D-21C7-4B6E-A96E-DD4C21C8AB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43" b="-3"/>
          <a:stretch/>
        </p:blipFill>
        <p:spPr>
          <a:xfrm>
            <a:off x="20" y="10"/>
            <a:ext cx="5997616" cy="4306823"/>
          </a:xfrm>
          <a:custGeom>
            <a:avLst/>
            <a:gdLst/>
            <a:ahLst/>
            <a:cxnLst/>
            <a:rect l="l" t="t" r="r" b="b"/>
            <a:pathLst>
              <a:path w="5997636" h="4306833">
                <a:moveTo>
                  <a:pt x="0" y="0"/>
                </a:moveTo>
                <a:lnTo>
                  <a:pt x="5997636" y="0"/>
                </a:lnTo>
                <a:lnTo>
                  <a:pt x="5997636" y="4302053"/>
                </a:lnTo>
                <a:lnTo>
                  <a:pt x="5313331" y="4306748"/>
                </a:lnTo>
                <a:cubicBezTo>
                  <a:pt x="3800480" y="4309129"/>
                  <a:pt x="2093145" y="4262282"/>
                  <a:pt x="400746" y="4118385"/>
                </a:cubicBezTo>
                <a:lnTo>
                  <a:pt x="0" y="4081409"/>
                </a:lnTo>
                <a:lnTo>
                  <a:pt x="0" y="2982070"/>
                </a:lnTo>
                <a:lnTo>
                  <a:pt x="0" y="2789945"/>
                </a:lnTo>
                <a:close/>
              </a:path>
            </a:pathLst>
          </a:custGeom>
        </p:spPr>
      </p:pic>
      <p:pic>
        <p:nvPicPr>
          <p:cNvPr id="24" name="Content Placeholder 23" descr="A picture containing indoor&#10;&#10;Description automatically generated">
            <a:extLst>
              <a:ext uri="{FF2B5EF4-FFF2-40B4-BE49-F238E27FC236}">
                <a16:creationId xmlns:a16="http://schemas.microsoft.com/office/drawing/2014/main" id="{11EE4067-A371-474C-899E-4B584255BB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72" r="1" b="17954"/>
          <a:stretch/>
        </p:blipFill>
        <p:spPr>
          <a:xfrm>
            <a:off x="6176435" y="10"/>
            <a:ext cx="6015565" cy="4299555"/>
          </a:xfrm>
          <a:custGeom>
            <a:avLst/>
            <a:gdLst/>
            <a:ahLst/>
            <a:cxnLst/>
            <a:rect l="l" t="t" r="r" b="b"/>
            <a:pathLst>
              <a:path w="6015565" h="4299565">
                <a:moveTo>
                  <a:pt x="0" y="0"/>
                </a:moveTo>
                <a:lnTo>
                  <a:pt x="6015565" y="0"/>
                </a:lnTo>
                <a:lnTo>
                  <a:pt x="6015565" y="2789945"/>
                </a:lnTo>
                <a:lnTo>
                  <a:pt x="6015565" y="2982070"/>
                </a:lnTo>
                <a:lnTo>
                  <a:pt x="6015565" y="3957888"/>
                </a:lnTo>
                <a:lnTo>
                  <a:pt x="5937368" y="3966171"/>
                </a:lnTo>
                <a:cubicBezTo>
                  <a:pt x="3963073" y="4164120"/>
                  <a:pt x="2060717" y="4257123"/>
                  <a:pt x="577162" y="4289728"/>
                </a:cubicBezTo>
                <a:lnTo>
                  <a:pt x="0" y="429956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660586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35F0E358-1E49-4920-80D8-C3D1387088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2D2362D-7010-4036-B9CA-03DFC8EB3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C85BF5E-2BD6-4E5B-8EA3-420B45BB03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7389812" y="0"/>
            <a:ext cx="4802188" cy="6858000"/>
          </a:xfrm>
          <a:custGeom>
            <a:avLst/>
            <a:gdLst>
              <a:gd name="connsiteX0" fmla="*/ 0 w 4802188"/>
              <a:gd name="connsiteY0" fmla="*/ 0 h 6858000"/>
              <a:gd name="connsiteX1" fmla="*/ 4802188 w 4802188"/>
              <a:gd name="connsiteY1" fmla="*/ 0 h 6858000"/>
              <a:gd name="connsiteX2" fmla="*/ 4802188 w 4802188"/>
              <a:gd name="connsiteY2" fmla="*/ 6858000 h 6858000"/>
              <a:gd name="connsiteX3" fmla="*/ 0 w 4802188"/>
              <a:gd name="connsiteY3" fmla="*/ 6858000 h 6858000"/>
              <a:gd name="connsiteX4" fmla="*/ 4763 w 4802188"/>
              <a:gd name="connsiteY4" fmla="*/ 6791325 h 6858000"/>
              <a:gd name="connsiteX5" fmla="*/ 12700 w 4802188"/>
              <a:gd name="connsiteY5" fmla="*/ 6735762 h 6858000"/>
              <a:gd name="connsiteX6" fmla="*/ 22225 w 4802188"/>
              <a:gd name="connsiteY6" fmla="*/ 6683375 h 6858000"/>
              <a:gd name="connsiteX7" fmla="*/ 38100 w 4802188"/>
              <a:gd name="connsiteY7" fmla="*/ 6640512 h 6858000"/>
              <a:gd name="connsiteX8" fmla="*/ 53975 w 4802188"/>
              <a:gd name="connsiteY8" fmla="*/ 6597650 h 6858000"/>
              <a:gd name="connsiteX9" fmla="*/ 73025 w 4802188"/>
              <a:gd name="connsiteY9" fmla="*/ 6561137 h 6858000"/>
              <a:gd name="connsiteX10" fmla="*/ 92075 w 4802188"/>
              <a:gd name="connsiteY10" fmla="*/ 6523037 h 6858000"/>
              <a:gd name="connsiteX11" fmla="*/ 109538 w 4802188"/>
              <a:gd name="connsiteY11" fmla="*/ 6488112 h 6858000"/>
              <a:gd name="connsiteX12" fmla="*/ 127000 w 4802188"/>
              <a:gd name="connsiteY12" fmla="*/ 6448425 h 6858000"/>
              <a:gd name="connsiteX13" fmla="*/ 142875 w 4802188"/>
              <a:gd name="connsiteY13" fmla="*/ 6407150 h 6858000"/>
              <a:gd name="connsiteX14" fmla="*/ 157163 w 4802188"/>
              <a:gd name="connsiteY14" fmla="*/ 6361112 h 6858000"/>
              <a:gd name="connsiteX15" fmla="*/ 168275 w 4802188"/>
              <a:gd name="connsiteY15" fmla="*/ 6311900 h 6858000"/>
              <a:gd name="connsiteX16" fmla="*/ 176213 w 4802188"/>
              <a:gd name="connsiteY16" fmla="*/ 6251575 h 6858000"/>
              <a:gd name="connsiteX17" fmla="*/ 179388 w 4802188"/>
              <a:gd name="connsiteY17" fmla="*/ 6183312 h 6858000"/>
              <a:gd name="connsiteX18" fmla="*/ 176213 w 4802188"/>
              <a:gd name="connsiteY18" fmla="*/ 6113462 h 6858000"/>
              <a:gd name="connsiteX19" fmla="*/ 168275 w 4802188"/>
              <a:gd name="connsiteY19" fmla="*/ 6056312 h 6858000"/>
              <a:gd name="connsiteX20" fmla="*/ 157163 w 4802188"/>
              <a:gd name="connsiteY20" fmla="*/ 6003925 h 6858000"/>
              <a:gd name="connsiteX21" fmla="*/ 142875 w 4802188"/>
              <a:gd name="connsiteY21" fmla="*/ 5956300 h 6858000"/>
              <a:gd name="connsiteX22" fmla="*/ 127000 w 4802188"/>
              <a:gd name="connsiteY22" fmla="*/ 5915025 h 6858000"/>
              <a:gd name="connsiteX23" fmla="*/ 107950 w 4802188"/>
              <a:gd name="connsiteY23" fmla="*/ 5876925 h 6858000"/>
              <a:gd name="connsiteX24" fmla="*/ 88900 w 4802188"/>
              <a:gd name="connsiteY24" fmla="*/ 5840412 h 6858000"/>
              <a:gd name="connsiteX25" fmla="*/ 69850 w 4802188"/>
              <a:gd name="connsiteY25" fmla="*/ 5802312 h 6858000"/>
              <a:gd name="connsiteX26" fmla="*/ 52388 w 4802188"/>
              <a:gd name="connsiteY26" fmla="*/ 5762625 h 6858000"/>
              <a:gd name="connsiteX27" fmla="*/ 34925 w 4802188"/>
              <a:gd name="connsiteY27" fmla="*/ 5721350 h 6858000"/>
              <a:gd name="connsiteX28" fmla="*/ 20638 w 4802188"/>
              <a:gd name="connsiteY28" fmla="*/ 5675312 h 6858000"/>
              <a:gd name="connsiteX29" fmla="*/ 11113 w 4802188"/>
              <a:gd name="connsiteY29" fmla="*/ 5622925 h 6858000"/>
              <a:gd name="connsiteX30" fmla="*/ 1588 w 4802188"/>
              <a:gd name="connsiteY30" fmla="*/ 5562600 h 6858000"/>
              <a:gd name="connsiteX31" fmla="*/ 0 w 4802188"/>
              <a:gd name="connsiteY31" fmla="*/ 5494337 h 6858000"/>
              <a:gd name="connsiteX32" fmla="*/ 1588 w 4802188"/>
              <a:gd name="connsiteY32" fmla="*/ 5426075 h 6858000"/>
              <a:gd name="connsiteX33" fmla="*/ 11113 w 4802188"/>
              <a:gd name="connsiteY33" fmla="*/ 5365750 h 6858000"/>
              <a:gd name="connsiteX34" fmla="*/ 20638 w 4802188"/>
              <a:gd name="connsiteY34" fmla="*/ 5313362 h 6858000"/>
              <a:gd name="connsiteX35" fmla="*/ 34925 w 4802188"/>
              <a:gd name="connsiteY35" fmla="*/ 5268912 h 6858000"/>
              <a:gd name="connsiteX36" fmla="*/ 52388 w 4802188"/>
              <a:gd name="connsiteY36" fmla="*/ 5226050 h 6858000"/>
              <a:gd name="connsiteX37" fmla="*/ 69850 w 4802188"/>
              <a:gd name="connsiteY37" fmla="*/ 5186362 h 6858000"/>
              <a:gd name="connsiteX38" fmla="*/ 88900 w 4802188"/>
              <a:gd name="connsiteY38" fmla="*/ 5149850 h 6858000"/>
              <a:gd name="connsiteX39" fmla="*/ 107950 w 4802188"/>
              <a:gd name="connsiteY39" fmla="*/ 5114925 h 6858000"/>
              <a:gd name="connsiteX40" fmla="*/ 127000 w 4802188"/>
              <a:gd name="connsiteY40" fmla="*/ 5075237 h 6858000"/>
              <a:gd name="connsiteX41" fmla="*/ 142875 w 4802188"/>
              <a:gd name="connsiteY41" fmla="*/ 5033962 h 6858000"/>
              <a:gd name="connsiteX42" fmla="*/ 157163 w 4802188"/>
              <a:gd name="connsiteY42" fmla="*/ 4987925 h 6858000"/>
              <a:gd name="connsiteX43" fmla="*/ 168275 w 4802188"/>
              <a:gd name="connsiteY43" fmla="*/ 4935537 h 6858000"/>
              <a:gd name="connsiteX44" fmla="*/ 176213 w 4802188"/>
              <a:gd name="connsiteY44" fmla="*/ 4875212 h 6858000"/>
              <a:gd name="connsiteX45" fmla="*/ 179388 w 4802188"/>
              <a:gd name="connsiteY45" fmla="*/ 4806950 h 6858000"/>
              <a:gd name="connsiteX46" fmla="*/ 176213 w 4802188"/>
              <a:gd name="connsiteY46" fmla="*/ 4738687 h 6858000"/>
              <a:gd name="connsiteX47" fmla="*/ 168275 w 4802188"/>
              <a:gd name="connsiteY47" fmla="*/ 4678362 h 6858000"/>
              <a:gd name="connsiteX48" fmla="*/ 157163 w 4802188"/>
              <a:gd name="connsiteY48" fmla="*/ 4625975 h 6858000"/>
              <a:gd name="connsiteX49" fmla="*/ 142875 w 4802188"/>
              <a:gd name="connsiteY49" fmla="*/ 4579937 h 6858000"/>
              <a:gd name="connsiteX50" fmla="*/ 127000 w 4802188"/>
              <a:gd name="connsiteY50" fmla="*/ 4537075 h 6858000"/>
              <a:gd name="connsiteX51" fmla="*/ 107950 w 4802188"/>
              <a:gd name="connsiteY51" fmla="*/ 4498975 h 6858000"/>
              <a:gd name="connsiteX52" fmla="*/ 69850 w 4802188"/>
              <a:gd name="connsiteY52" fmla="*/ 4424362 h 6858000"/>
              <a:gd name="connsiteX53" fmla="*/ 52388 w 4802188"/>
              <a:gd name="connsiteY53" fmla="*/ 4386262 h 6858000"/>
              <a:gd name="connsiteX54" fmla="*/ 34925 w 4802188"/>
              <a:gd name="connsiteY54" fmla="*/ 4343400 h 6858000"/>
              <a:gd name="connsiteX55" fmla="*/ 20638 w 4802188"/>
              <a:gd name="connsiteY55" fmla="*/ 4297362 h 6858000"/>
              <a:gd name="connsiteX56" fmla="*/ 11113 w 4802188"/>
              <a:gd name="connsiteY56" fmla="*/ 4244975 h 6858000"/>
              <a:gd name="connsiteX57" fmla="*/ 1588 w 4802188"/>
              <a:gd name="connsiteY57" fmla="*/ 4186237 h 6858000"/>
              <a:gd name="connsiteX58" fmla="*/ 0 w 4802188"/>
              <a:gd name="connsiteY58" fmla="*/ 4116387 h 6858000"/>
              <a:gd name="connsiteX59" fmla="*/ 1588 w 4802188"/>
              <a:gd name="connsiteY59" fmla="*/ 4048125 h 6858000"/>
              <a:gd name="connsiteX60" fmla="*/ 11113 w 4802188"/>
              <a:gd name="connsiteY60" fmla="*/ 3987800 h 6858000"/>
              <a:gd name="connsiteX61" fmla="*/ 20638 w 4802188"/>
              <a:gd name="connsiteY61" fmla="*/ 3935412 h 6858000"/>
              <a:gd name="connsiteX62" fmla="*/ 34925 w 4802188"/>
              <a:gd name="connsiteY62" fmla="*/ 3890962 h 6858000"/>
              <a:gd name="connsiteX63" fmla="*/ 52388 w 4802188"/>
              <a:gd name="connsiteY63" fmla="*/ 3848100 h 6858000"/>
              <a:gd name="connsiteX64" fmla="*/ 69850 w 4802188"/>
              <a:gd name="connsiteY64" fmla="*/ 3811587 h 6858000"/>
              <a:gd name="connsiteX65" fmla="*/ 107950 w 4802188"/>
              <a:gd name="connsiteY65" fmla="*/ 3736975 h 6858000"/>
              <a:gd name="connsiteX66" fmla="*/ 127000 w 4802188"/>
              <a:gd name="connsiteY66" fmla="*/ 3697287 h 6858000"/>
              <a:gd name="connsiteX67" fmla="*/ 142875 w 4802188"/>
              <a:gd name="connsiteY67" fmla="*/ 3656012 h 6858000"/>
              <a:gd name="connsiteX68" fmla="*/ 157163 w 4802188"/>
              <a:gd name="connsiteY68" fmla="*/ 3609975 h 6858000"/>
              <a:gd name="connsiteX69" fmla="*/ 168275 w 4802188"/>
              <a:gd name="connsiteY69" fmla="*/ 3557587 h 6858000"/>
              <a:gd name="connsiteX70" fmla="*/ 176213 w 4802188"/>
              <a:gd name="connsiteY70" fmla="*/ 3497262 h 6858000"/>
              <a:gd name="connsiteX71" fmla="*/ 179388 w 4802188"/>
              <a:gd name="connsiteY71" fmla="*/ 3427412 h 6858000"/>
              <a:gd name="connsiteX72" fmla="*/ 176213 w 4802188"/>
              <a:gd name="connsiteY72" fmla="*/ 3360737 h 6858000"/>
              <a:gd name="connsiteX73" fmla="*/ 168275 w 4802188"/>
              <a:gd name="connsiteY73" fmla="*/ 3300412 h 6858000"/>
              <a:gd name="connsiteX74" fmla="*/ 157163 w 4802188"/>
              <a:gd name="connsiteY74" fmla="*/ 3248025 h 6858000"/>
              <a:gd name="connsiteX75" fmla="*/ 142875 w 4802188"/>
              <a:gd name="connsiteY75" fmla="*/ 3201987 h 6858000"/>
              <a:gd name="connsiteX76" fmla="*/ 127000 w 4802188"/>
              <a:gd name="connsiteY76" fmla="*/ 3160712 h 6858000"/>
              <a:gd name="connsiteX77" fmla="*/ 107950 w 4802188"/>
              <a:gd name="connsiteY77" fmla="*/ 3121025 h 6858000"/>
              <a:gd name="connsiteX78" fmla="*/ 88900 w 4802188"/>
              <a:gd name="connsiteY78" fmla="*/ 3084512 h 6858000"/>
              <a:gd name="connsiteX79" fmla="*/ 69850 w 4802188"/>
              <a:gd name="connsiteY79" fmla="*/ 3046412 h 6858000"/>
              <a:gd name="connsiteX80" fmla="*/ 52388 w 4802188"/>
              <a:gd name="connsiteY80" fmla="*/ 3009900 h 6858000"/>
              <a:gd name="connsiteX81" fmla="*/ 34925 w 4802188"/>
              <a:gd name="connsiteY81" fmla="*/ 2967037 h 6858000"/>
              <a:gd name="connsiteX82" fmla="*/ 20638 w 4802188"/>
              <a:gd name="connsiteY82" fmla="*/ 2922587 h 6858000"/>
              <a:gd name="connsiteX83" fmla="*/ 11113 w 4802188"/>
              <a:gd name="connsiteY83" fmla="*/ 2868612 h 6858000"/>
              <a:gd name="connsiteX84" fmla="*/ 1588 w 4802188"/>
              <a:gd name="connsiteY84" fmla="*/ 2809875 h 6858000"/>
              <a:gd name="connsiteX85" fmla="*/ 0 w 4802188"/>
              <a:gd name="connsiteY85" fmla="*/ 2741612 h 6858000"/>
              <a:gd name="connsiteX86" fmla="*/ 1588 w 4802188"/>
              <a:gd name="connsiteY86" fmla="*/ 2671762 h 6858000"/>
              <a:gd name="connsiteX87" fmla="*/ 11113 w 4802188"/>
              <a:gd name="connsiteY87" fmla="*/ 2613025 h 6858000"/>
              <a:gd name="connsiteX88" fmla="*/ 20638 w 4802188"/>
              <a:gd name="connsiteY88" fmla="*/ 2560637 h 6858000"/>
              <a:gd name="connsiteX89" fmla="*/ 34925 w 4802188"/>
              <a:gd name="connsiteY89" fmla="*/ 2513012 h 6858000"/>
              <a:gd name="connsiteX90" fmla="*/ 52388 w 4802188"/>
              <a:gd name="connsiteY90" fmla="*/ 2471737 h 6858000"/>
              <a:gd name="connsiteX91" fmla="*/ 69850 w 4802188"/>
              <a:gd name="connsiteY91" fmla="*/ 2433637 h 6858000"/>
              <a:gd name="connsiteX92" fmla="*/ 88900 w 4802188"/>
              <a:gd name="connsiteY92" fmla="*/ 2395537 h 6858000"/>
              <a:gd name="connsiteX93" fmla="*/ 107950 w 4802188"/>
              <a:gd name="connsiteY93" fmla="*/ 2359025 h 6858000"/>
              <a:gd name="connsiteX94" fmla="*/ 127000 w 4802188"/>
              <a:gd name="connsiteY94" fmla="*/ 2319337 h 6858000"/>
              <a:gd name="connsiteX95" fmla="*/ 142875 w 4802188"/>
              <a:gd name="connsiteY95" fmla="*/ 2278062 h 6858000"/>
              <a:gd name="connsiteX96" fmla="*/ 157163 w 4802188"/>
              <a:gd name="connsiteY96" fmla="*/ 2232025 h 6858000"/>
              <a:gd name="connsiteX97" fmla="*/ 168275 w 4802188"/>
              <a:gd name="connsiteY97" fmla="*/ 2179637 h 6858000"/>
              <a:gd name="connsiteX98" fmla="*/ 176213 w 4802188"/>
              <a:gd name="connsiteY98" fmla="*/ 2119312 h 6858000"/>
              <a:gd name="connsiteX99" fmla="*/ 179388 w 4802188"/>
              <a:gd name="connsiteY99" fmla="*/ 2051050 h 6858000"/>
              <a:gd name="connsiteX100" fmla="*/ 176213 w 4802188"/>
              <a:gd name="connsiteY100" fmla="*/ 1982787 h 6858000"/>
              <a:gd name="connsiteX101" fmla="*/ 168275 w 4802188"/>
              <a:gd name="connsiteY101" fmla="*/ 1922462 h 6858000"/>
              <a:gd name="connsiteX102" fmla="*/ 157163 w 4802188"/>
              <a:gd name="connsiteY102" fmla="*/ 1870075 h 6858000"/>
              <a:gd name="connsiteX103" fmla="*/ 142875 w 4802188"/>
              <a:gd name="connsiteY103" fmla="*/ 1824037 h 6858000"/>
              <a:gd name="connsiteX104" fmla="*/ 127000 w 4802188"/>
              <a:gd name="connsiteY104" fmla="*/ 1782762 h 6858000"/>
              <a:gd name="connsiteX105" fmla="*/ 107950 w 4802188"/>
              <a:gd name="connsiteY105" fmla="*/ 1743075 h 6858000"/>
              <a:gd name="connsiteX106" fmla="*/ 88900 w 4802188"/>
              <a:gd name="connsiteY106" fmla="*/ 1708150 h 6858000"/>
              <a:gd name="connsiteX107" fmla="*/ 69850 w 4802188"/>
              <a:gd name="connsiteY107" fmla="*/ 1671637 h 6858000"/>
              <a:gd name="connsiteX108" fmla="*/ 52388 w 4802188"/>
              <a:gd name="connsiteY108" fmla="*/ 1631950 h 6858000"/>
              <a:gd name="connsiteX109" fmla="*/ 34925 w 4802188"/>
              <a:gd name="connsiteY109" fmla="*/ 1589087 h 6858000"/>
              <a:gd name="connsiteX110" fmla="*/ 20638 w 4802188"/>
              <a:gd name="connsiteY110" fmla="*/ 1544637 h 6858000"/>
              <a:gd name="connsiteX111" fmla="*/ 11113 w 4802188"/>
              <a:gd name="connsiteY111" fmla="*/ 1492250 h 6858000"/>
              <a:gd name="connsiteX112" fmla="*/ 1588 w 4802188"/>
              <a:gd name="connsiteY112" fmla="*/ 1431925 h 6858000"/>
              <a:gd name="connsiteX113" fmla="*/ 0 w 4802188"/>
              <a:gd name="connsiteY113" fmla="*/ 1363662 h 6858000"/>
              <a:gd name="connsiteX114" fmla="*/ 1588 w 4802188"/>
              <a:gd name="connsiteY114" fmla="*/ 1295400 h 6858000"/>
              <a:gd name="connsiteX115" fmla="*/ 11113 w 4802188"/>
              <a:gd name="connsiteY115" fmla="*/ 1235075 h 6858000"/>
              <a:gd name="connsiteX116" fmla="*/ 20638 w 4802188"/>
              <a:gd name="connsiteY116" fmla="*/ 1182687 h 6858000"/>
              <a:gd name="connsiteX117" fmla="*/ 34925 w 4802188"/>
              <a:gd name="connsiteY117" fmla="*/ 1136650 h 6858000"/>
              <a:gd name="connsiteX118" fmla="*/ 52388 w 4802188"/>
              <a:gd name="connsiteY118" fmla="*/ 1095375 h 6858000"/>
              <a:gd name="connsiteX119" fmla="*/ 69850 w 4802188"/>
              <a:gd name="connsiteY119" fmla="*/ 1055687 h 6858000"/>
              <a:gd name="connsiteX120" fmla="*/ 88900 w 4802188"/>
              <a:gd name="connsiteY120" fmla="*/ 1017587 h 6858000"/>
              <a:gd name="connsiteX121" fmla="*/ 107950 w 4802188"/>
              <a:gd name="connsiteY121" fmla="*/ 981075 h 6858000"/>
              <a:gd name="connsiteX122" fmla="*/ 127000 w 4802188"/>
              <a:gd name="connsiteY122" fmla="*/ 942975 h 6858000"/>
              <a:gd name="connsiteX123" fmla="*/ 142875 w 4802188"/>
              <a:gd name="connsiteY123" fmla="*/ 901700 h 6858000"/>
              <a:gd name="connsiteX124" fmla="*/ 157163 w 4802188"/>
              <a:gd name="connsiteY124" fmla="*/ 854075 h 6858000"/>
              <a:gd name="connsiteX125" fmla="*/ 168275 w 4802188"/>
              <a:gd name="connsiteY125" fmla="*/ 801687 h 6858000"/>
              <a:gd name="connsiteX126" fmla="*/ 176213 w 4802188"/>
              <a:gd name="connsiteY126" fmla="*/ 744537 h 6858000"/>
              <a:gd name="connsiteX127" fmla="*/ 179388 w 4802188"/>
              <a:gd name="connsiteY127" fmla="*/ 673100 h 6858000"/>
              <a:gd name="connsiteX128" fmla="*/ 176213 w 4802188"/>
              <a:gd name="connsiteY128" fmla="*/ 606425 h 6858000"/>
              <a:gd name="connsiteX129" fmla="*/ 168275 w 4802188"/>
              <a:gd name="connsiteY129" fmla="*/ 546100 h 6858000"/>
              <a:gd name="connsiteX130" fmla="*/ 157163 w 4802188"/>
              <a:gd name="connsiteY130" fmla="*/ 496887 h 6858000"/>
              <a:gd name="connsiteX131" fmla="*/ 142875 w 4802188"/>
              <a:gd name="connsiteY131" fmla="*/ 450850 h 6858000"/>
              <a:gd name="connsiteX132" fmla="*/ 127000 w 4802188"/>
              <a:gd name="connsiteY132" fmla="*/ 409575 h 6858000"/>
              <a:gd name="connsiteX133" fmla="*/ 109538 w 4802188"/>
              <a:gd name="connsiteY133" fmla="*/ 369887 h 6858000"/>
              <a:gd name="connsiteX134" fmla="*/ 92075 w 4802188"/>
              <a:gd name="connsiteY134" fmla="*/ 334962 h 6858000"/>
              <a:gd name="connsiteX135" fmla="*/ 73025 w 4802188"/>
              <a:gd name="connsiteY135" fmla="*/ 296862 h 6858000"/>
              <a:gd name="connsiteX136" fmla="*/ 53975 w 4802188"/>
              <a:gd name="connsiteY136" fmla="*/ 260350 h 6858000"/>
              <a:gd name="connsiteX137" fmla="*/ 38100 w 4802188"/>
              <a:gd name="connsiteY137" fmla="*/ 217487 h 6858000"/>
              <a:gd name="connsiteX138" fmla="*/ 22225 w 4802188"/>
              <a:gd name="connsiteY138" fmla="*/ 174625 h 6858000"/>
              <a:gd name="connsiteX139" fmla="*/ 12700 w 4802188"/>
              <a:gd name="connsiteY139" fmla="*/ 122237 h 6858000"/>
              <a:gd name="connsiteX140" fmla="*/ 4763 w 4802188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802188" h="6858000">
                <a:moveTo>
                  <a:pt x="0" y="0"/>
                </a:moveTo>
                <a:lnTo>
                  <a:pt x="4802188" y="0"/>
                </a:lnTo>
                <a:lnTo>
                  <a:pt x="4802188" y="6858000"/>
                </a:lnTo>
                <a:lnTo>
                  <a:pt x="0" y="6858000"/>
                </a:lnTo>
                <a:lnTo>
                  <a:pt x="4763" y="6791325"/>
                </a:lnTo>
                <a:lnTo>
                  <a:pt x="12700" y="6735762"/>
                </a:lnTo>
                <a:lnTo>
                  <a:pt x="22225" y="6683375"/>
                </a:lnTo>
                <a:lnTo>
                  <a:pt x="38100" y="6640512"/>
                </a:lnTo>
                <a:lnTo>
                  <a:pt x="53975" y="6597650"/>
                </a:lnTo>
                <a:lnTo>
                  <a:pt x="73025" y="6561137"/>
                </a:lnTo>
                <a:lnTo>
                  <a:pt x="92075" y="6523037"/>
                </a:lnTo>
                <a:lnTo>
                  <a:pt x="109538" y="6488112"/>
                </a:lnTo>
                <a:lnTo>
                  <a:pt x="127000" y="6448425"/>
                </a:lnTo>
                <a:lnTo>
                  <a:pt x="142875" y="6407150"/>
                </a:lnTo>
                <a:lnTo>
                  <a:pt x="157163" y="6361112"/>
                </a:lnTo>
                <a:lnTo>
                  <a:pt x="168275" y="6311900"/>
                </a:lnTo>
                <a:lnTo>
                  <a:pt x="176213" y="6251575"/>
                </a:lnTo>
                <a:lnTo>
                  <a:pt x="179388" y="6183312"/>
                </a:lnTo>
                <a:lnTo>
                  <a:pt x="176213" y="6113462"/>
                </a:lnTo>
                <a:lnTo>
                  <a:pt x="168275" y="6056312"/>
                </a:lnTo>
                <a:lnTo>
                  <a:pt x="157163" y="6003925"/>
                </a:lnTo>
                <a:lnTo>
                  <a:pt x="142875" y="5956300"/>
                </a:lnTo>
                <a:lnTo>
                  <a:pt x="127000" y="5915025"/>
                </a:lnTo>
                <a:lnTo>
                  <a:pt x="107950" y="5876925"/>
                </a:lnTo>
                <a:lnTo>
                  <a:pt x="88900" y="5840412"/>
                </a:lnTo>
                <a:lnTo>
                  <a:pt x="69850" y="5802312"/>
                </a:lnTo>
                <a:lnTo>
                  <a:pt x="52388" y="5762625"/>
                </a:lnTo>
                <a:lnTo>
                  <a:pt x="34925" y="5721350"/>
                </a:lnTo>
                <a:lnTo>
                  <a:pt x="20638" y="5675312"/>
                </a:lnTo>
                <a:lnTo>
                  <a:pt x="11113" y="5622925"/>
                </a:lnTo>
                <a:lnTo>
                  <a:pt x="1588" y="5562600"/>
                </a:lnTo>
                <a:lnTo>
                  <a:pt x="0" y="5494337"/>
                </a:lnTo>
                <a:lnTo>
                  <a:pt x="1588" y="5426075"/>
                </a:lnTo>
                <a:lnTo>
                  <a:pt x="11113" y="5365750"/>
                </a:lnTo>
                <a:lnTo>
                  <a:pt x="20638" y="5313362"/>
                </a:lnTo>
                <a:lnTo>
                  <a:pt x="34925" y="5268912"/>
                </a:lnTo>
                <a:lnTo>
                  <a:pt x="52388" y="5226050"/>
                </a:lnTo>
                <a:lnTo>
                  <a:pt x="69850" y="5186362"/>
                </a:lnTo>
                <a:lnTo>
                  <a:pt x="88900" y="5149850"/>
                </a:lnTo>
                <a:lnTo>
                  <a:pt x="107950" y="5114925"/>
                </a:lnTo>
                <a:lnTo>
                  <a:pt x="127000" y="5075237"/>
                </a:lnTo>
                <a:lnTo>
                  <a:pt x="142875" y="5033962"/>
                </a:lnTo>
                <a:lnTo>
                  <a:pt x="157163" y="4987925"/>
                </a:lnTo>
                <a:lnTo>
                  <a:pt x="168275" y="4935537"/>
                </a:lnTo>
                <a:lnTo>
                  <a:pt x="176213" y="4875212"/>
                </a:lnTo>
                <a:lnTo>
                  <a:pt x="179388" y="4806950"/>
                </a:lnTo>
                <a:lnTo>
                  <a:pt x="176213" y="4738687"/>
                </a:lnTo>
                <a:lnTo>
                  <a:pt x="168275" y="4678362"/>
                </a:lnTo>
                <a:lnTo>
                  <a:pt x="157163" y="4625975"/>
                </a:lnTo>
                <a:lnTo>
                  <a:pt x="142875" y="4579937"/>
                </a:lnTo>
                <a:lnTo>
                  <a:pt x="127000" y="4537075"/>
                </a:lnTo>
                <a:lnTo>
                  <a:pt x="107950" y="4498975"/>
                </a:lnTo>
                <a:lnTo>
                  <a:pt x="69850" y="4424362"/>
                </a:lnTo>
                <a:lnTo>
                  <a:pt x="52388" y="4386262"/>
                </a:lnTo>
                <a:lnTo>
                  <a:pt x="34925" y="4343400"/>
                </a:lnTo>
                <a:lnTo>
                  <a:pt x="20638" y="4297362"/>
                </a:lnTo>
                <a:lnTo>
                  <a:pt x="11113" y="4244975"/>
                </a:lnTo>
                <a:lnTo>
                  <a:pt x="1588" y="4186237"/>
                </a:lnTo>
                <a:lnTo>
                  <a:pt x="0" y="4116387"/>
                </a:lnTo>
                <a:lnTo>
                  <a:pt x="1588" y="4048125"/>
                </a:lnTo>
                <a:lnTo>
                  <a:pt x="11113" y="3987800"/>
                </a:lnTo>
                <a:lnTo>
                  <a:pt x="20638" y="3935412"/>
                </a:lnTo>
                <a:lnTo>
                  <a:pt x="34925" y="3890962"/>
                </a:lnTo>
                <a:lnTo>
                  <a:pt x="52388" y="3848100"/>
                </a:lnTo>
                <a:lnTo>
                  <a:pt x="69850" y="3811587"/>
                </a:lnTo>
                <a:lnTo>
                  <a:pt x="107950" y="3736975"/>
                </a:lnTo>
                <a:lnTo>
                  <a:pt x="127000" y="3697287"/>
                </a:lnTo>
                <a:lnTo>
                  <a:pt x="142875" y="3656012"/>
                </a:lnTo>
                <a:lnTo>
                  <a:pt x="157163" y="3609975"/>
                </a:lnTo>
                <a:lnTo>
                  <a:pt x="168275" y="3557587"/>
                </a:lnTo>
                <a:lnTo>
                  <a:pt x="176213" y="3497262"/>
                </a:lnTo>
                <a:lnTo>
                  <a:pt x="179388" y="3427412"/>
                </a:lnTo>
                <a:lnTo>
                  <a:pt x="176213" y="3360737"/>
                </a:lnTo>
                <a:lnTo>
                  <a:pt x="168275" y="3300412"/>
                </a:lnTo>
                <a:lnTo>
                  <a:pt x="157163" y="3248025"/>
                </a:lnTo>
                <a:lnTo>
                  <a:pt x="142875" y="3201987"/>
                </a:lnTo>
                <a:lnTo>
                  <a:pt x="127000" y="3160712"/>
                </a:lnTo>
                <a:lnTo>
                  <a:pt x="107950" y="3121025"/>
                </a:lnTo>
                <a:lnTo>
                  <a:pt x="88900" y="3084512"/>
                </a:lnTo>
                <a:lnTo>
                  <a:pt x="69850" y="3046412"/>
                </a:lnTo>
                <a:lnTo>
                  <a:pt x="52388" y="3009900"/>
                </a:lnTo>
                <a:lnTo>
                  <a:pt x="34925" y="2967037"/>
                </a:lnTo>
                <a:lnTo>
                  <a:pt x="20638" y="2922587"/>
                </a:lnTo>
                <a:lnTo>
                  <a:pt x="11113" y="2868612"/>
                </a:lnTo>
                <a:lnTo>
                  <a:pt x="1588" y="2809875"/>
                </a:lnTo>
                <a:lnTo>
                  <a:pt x="0" y="2741612"/>
                </a:lnTo>
                <a:lnTo>
                  <a:pt x="1588" y="2671762"/>
                </a:lnTo>
                <a:lnTo>
                  <a:pt x="11113" y="2613025"/>
                </a:lnTo>
                <a:lnTo>
                  <a:pt x="20638" y="2560637"/>
                </a:lnTo>
                <a:lnTo>
                  <a:pt x="34925" y="2513012"/>
                </a:lnTo>
                <a:lnTo>
                  <a:pt x="52388" y="2471737"/>
                </a:lnTo>
                <a:lnTo>
                  <a:pt x="69850" y="2433637"/>
                </a:lnTo>
                <a:lnTo>
                  <a:pt x="88900" y="2395537"/>
                </a:lnTo>
                <a:lnTo>
                  <a:pt x="107950" y="2359025"/>
                </a:lnTo>
                <a:lnTo>
                  <a:pt x="127000" y="2319337"/>
                </a:lnTo>
                <a:lnTo>
                  <a:pt x="142875" y="2278062"/>
                </a:lnTo>
                <a:lnTo>
                  <a:pt x="157163" y="2232025"/>
                </a:lnTo>
                <a:lnTo>
                  <a:pt x="168275" y="2179637"/>
                </a:lnTo>
                <a:lnTo>
                  <a:pt x="176213" y="2119312"/>
                </a:lnTo>
                <a:lnTo>
                  <a:pt x="179388" y="2051050"/>
                </a:lnTo>
                <a:lnTo>
                  <a:pt x="176213" y="1982787"/>
                </a:lnTo>
                <a:lnTo>
                  <a:pt x="168275" y="1922462"/>
                </a:lnTo>
                <a:lnTo>
                  <a:pt x="157163" y="1870075"/>
                </a:lnTo>
                <a:lnTo>
                  <a:pt x="142875" y="1824037"/>
                </a:lnTo>
                <a:lnTo>
                  <a:pt x="127000" y="1782762"/>
                </a:lnTo>
                <a:lnTo>
                  <a:pt x="107950" y="1743075"/>
                </a:lnTo>
                <a:lnTo>
                  <a:pt x="88900" y="1708150"/>
                </a:lnTo>
                <a:lnTo>
                  <a:pt x="69850" y="1671637"/>
                </a:lnTo>
                <a:lnTo>
                  <a:pt x="52388" y="1631950"/>
                </a:lnTo>
                <a:lnTo>
                  <a:pt x="34925" y="1589087"/>
                </a:lnTo>
                <a:lnTo>
                  <a:pt x="20638" y="1544637"/>
                </a:lnTo>
                <a:lnTo>
                  <a:pt x="11113" y="1492250"/>
                </a:lnTo>
                <a:lnTo>
                  <a:pt x="1588" y="1431925"/>
                </a:lnTo>
                <a:lnTo>
                  <a:pt x="0" y="1363662"/>
                </a:lnTo>
                <a:lnTo>
                  <a:pt x="1588" y="1295400"/>
                </a:lnTo>
                <a:lnTo>
                  <a:pt x="11113" y="1235075"/>
                </a:lnTo>
                <a:lnTo>
                  <a:pt x="20638" y="1182687"/>
                </a:lnTo>
                <a:lnTo>
                  <a:pt x="34925" y="1136650"/>
                </a:lnTo>
                <a:lnTo>
                  <a:pt x="52388" y="1095375"/>
                </a:lnTo>
                <a:lnTo>
                  <a:pt x="69850" y="1055687"/>
                </a:lnTo>
                <a:lnTo>
                  <a:pt x="88900" y="1017587"/>
                </a:lnTo>
                <a:lnTo>
                  <a:pt x="107950" y="981075"/>
                </a:lnTo>
                <a:lnTo>
                  <a:pt x="127000" y="942975"/>
                </a:lnTo>
                <a:lnTo>
                  <a:pt x="142875" y="901700"/>
                </a:lnTo>
                <a:lnTo>
                  <a:pt x="157163" y="854075"/>
                </a:lnTo>
                <a:lnTo>
                  <a:pt x="168275" y="801687"/>
                </a:lnTo>
                <a:lnTo>
                  <a:pt x="176213" y="744537"/>
                </a:lnTo>
                <a:lnTo>
                  <a:pt x="179388" y="673100"/>
                </a:lnTo>
                <a:lnTo>
                  <a:pt x="176213" y="606425"/>
                </a:lnTo>
                <a:lnTo>
                  <a:pt x="168275" y="546100"/>
                </a:lnTo>
                <a:lnTo>
                  <a:pt x="157163" y="496887"/>
                </a:lnTo>
                <a:lnTo>
                  <a:pt x="142875" y="450850"/>
                </a:lnTo>
                <a:lnTo>
                  <a:pt x="127000" y="409575"/>
                </a:lnTo>
                <a:lnTo>
                  <a:pt x="109538" y="369887"/>
                </a:lnTo>
                <a:lnTo>
                  <a:pt x="92075" y="334962"/>
                </a:lnTo>
                <a:lnTo>
                  <a:pt x="73025" y="296862"/>
                </a:lnTo>
                <a:lnTo>
                  <a:pt x="53975" y="260350"/>
                </a:lnTo>
                <a:lnTo>
                  <a:pt x="38100" y="217487"/>
                </a:lnTo>
                <a:lnTo>
                  <a:pt x="22225" y="174625"/>
                </a:lnTo>
                <a:lnTo>
                  <a:pt x="12700" y="122237"/>
                </a:lnTo>
                <a:lnTo>
                  <a:pt x="4763" y="66675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40D8E28-91B5-42B0-9D6C-B777D8AD9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713579" cy="6858000"/>
          </a:xfrm>
          <a:custGeom>
            <a:avLst/>
            <a:gdLst>
              <a:gd name="connsiteX0" fmla="*/ 0 w 7713579"/>
              <a:gd name="connsiteY0" fmla="*/ 0 h 6858000"/>
              <a:gd name="connsiteX1" fmla="*/ 7534191 w 7713579"/>
              <a:gd name="connsiteY1" fmla="*/ 0 h 6858000"/>
              <a:gd name="connsiteX2" fmla="*/ 7538954 w 7713579"/>
              <a:gd name="connsiteY2" fmla="*/ 66675 h 6858000"/>
              <a:gd name="connsiteX3" fmla="*/ 7546891 w 7713579"/>
              <a:gd name="connsiteY3" fmla="*/ 122237 h 6858000"/>
              <a:gd name="connsiteX4" fmla="*/ 7556416 w 7713579"/>
              <a:gd name="connsiteY4" fmla="*/ 174625 h 6858000"/>
              <a:gd name="connsiteX5" fmla="*/ 7572291 w 7713579"/>
              <a:gd name="connsiteY5" fmla="*/ 217487 h 6858000"/>
              <a:gd name="connsiteX6" fmla="*/ 7588166 w 7713579"/>
              <a:gd name="connsiteY6" fmla="*/ 260350 h 6858000"/>
              <a:gd name="connsiteX7" fmla="*/ 7607216 w 7713579"/>
              <a:gd name="connsiteY7" fmla="*/ 296862 h 6858000"/>
              <a:gd name="connsiteX8" fmla="*/ 7626266 w 7713579"/>
              <a:gd name="connsiteY8" fmla="*/ 334962 h 6858000"/>
              <a:gd name="connsiteX9" fmla="*/ 7643729 w 7713579"/>
              <a:gd name="connsiteY9" fmla="*/ 369887 h 6858000"/>
              <a:gd name="connsiteX10" fmla="*/ 7661191 w 7713579"/>
              <a:gd name="connsiteY10" fmla="*/ 409575 h 6858000"/>
              <a:gd name="connsiteX11" fmla="*/ 7677066 w 7713579"/>
              <a:gd name="connsiteY11" fmla="*/ 450850 h 6858000"/>
              <a:gd name="connsiteX12" fmla="*/ 7691354 w 7713579"/>
              <a:gd name="connsiteY12" fmla="*/ 496887 h 6858000"/>
              <a:gd name="connsiteX13" fmla="*/ 7702466 w 7713579"/>
              <a:gd name="connsiteY13" fmla="*/ 546100 h 6858000"/>
              <a:gd name="connsiteX14" fmla="*/ 7710404 w 7713579"/>
              <a:gd name="connsiteY14" fmla="*/ 606425 h 6858000"/>
              <a:gd name="connsiteX15" fmla="*/ 7713579 w 7713579"/>
              <a:gd name="connsiteY15" fmla="*/ 673100 h 6858000"/>
              <a:gd name="connsiteX16" fmla="*/ 7710404 w 7713579"/>
              <a:gd name="connsiteY16" fmla="*/ 744537 h 6858000"/>
              <a:gd name="connsiteX17" fmla="*/ 7702466 w 7713579"/>
              <a:gd name="connsiteY17" fmla="*/ 801687 h 6858000"/>
              <a:gd name="connsiteX18" fmla="*/ 7691354 w 7713579"/>
              <a:gd name="connsiteY18" fmla="*/ 854075 h 6858000"/>
              <a:gd name="connsiteX19" fmla="*/ 7677066 w 7713579"/>
              <a:gd name="connsiteY19" fmla="*/ 901700 h 6858000"/>
              <a:gd name="connsiteX20" fmla="*/ 7661191 w 7713579"/>
              <a:gd name="connsiteY20" fmla="*/ 942975 h 6858000"/>
              <a:gd name="connsiteX21" fmla="*/ 7642141 w 7713579"/>
              <a:gd name="connsiteY21" fmla="*/ 981075 h 6858000"/>
              <a:gd name="connsiteX22" fmla="*/ 7623091 w 7713579"/>
              <a:gd name="connsiteY22" fmla="*/ 1017587 h 6858000"/>
              <a:gd name="connsiteX23" fmla="*/ 7604041 w 7713579"/>
              <a:gd name="connsiteY23" fmla="*/ 1055687 h 6858000"/>
              <a:gd name="connsiteX24" fmla="*/ 7586579 w 7713579"/>
              <a:gd name="connsiteY24" fmla="*/ 1095375 h 6858000"/>
              <a:gd name="connsiteX25" fmla="*/ 7569116 w 7713579"/>
              <a:gd name="connsiteY25" fmla="*/ 1136650 h 6858000"/>
              <a:gd name="connsiteX26" fmla="*/ 7554829 w 7713579"/>
              <a:gd name="connsiteY26" fmla="*/ 1182687 h 6858000"/>
              <a:gd name="connsiteX27" fmla="*/ 7545304 w 7713579"/>
              <a:gd name="connsiteY27" fmla="*/ 1235075 h 6858000"/>
              <a:gd name="connsiteX28" fmla="*/ 7535779 w 7713579"/>
              <a:gd name="connsiteY28" fmla="*/ 1295400 h 6858000"/>
              <a:gd name="connsiteX29" fmla="*/ 7534191 w 7713579"/>
              <a:gd name="connsiteY29" fmla="*/ 1363662 h 6858000"/>
              <a:gd name="connsiteX30" fmla="*/ 7535779 w 7713579"/>
              <a:gd name="connsiteY30" fmla="*/ 1431925 h 6858000"/>
              <a:gd name="connsiteX31" fmla="*/ 7545304 w 7713579"/>
              <a:gd name="connsiteY31" fmla="*/ 1492250 h 6858000"/>
              <a:gd name="connsiteX32" fmla="*/ 7554829 w 7713579"/>
              <a:gd name="connsiteY32" fmla="*/ 1544637 h 6858000"/>
              <a:gd name="connsiteX33" fmla="*/ 7569116 w 7713579"/>
              <a:gd name="connsiteY33" fmla="*/ 1589087 h 6858000"/>
              <a:gd name="connsiteX34" fmla="*/ 7586579 w 7713579"/>
              <a:gd name="connsiteY34" fmla="*/ 1631950 h 6858000"/>
              <a:gd name="connsiteX35" fmla="*/ 7604041 w 7713579"/>
              <a:gd name="connsiteY35" fmla="*/ 1671637 h 6858000"/>
              <a:gd name="connsiteX36" fmla="*/ 7623091 w 7713579"/>
              <a:gd name="connsiteY36" fmla="*/ 1708150 h 6858000"/>
              <a:gd name="connsiteX37" fmla="*/ 7642141 w 7713579"/>
              <a:gd name="connsiteY37" fmla="*/ 1743075 h 6858000"/>
              <a:gd name="connsiteX38" fmla="*/ 7661191 w 7713579"/>
              <a:gd name="connsiteY38" fmla="*/ 1782762 h 6858000"/>
              <a:gd name="connsiteX39" fmla="*/ 7677066 w 7713579"/>
              <a:gd name="connsiteY39" fmla="*/ 1824037 h 6858000"/>
              <a:gd name="connsiteX40" fmla="*/ 7691354 w 7713579"/>
              <a:gd name="connsiteY40" fmla="*/ 1870075 h 6858000"/>
              <a:gd name="connsiteX41" fmla="*/ 7702466 w 7713579"/>
              <a:gd name="connsiteY41" fmla="*/ 1922462 h 6858000"/>
              <a:gd name="connsiteX42" fmla="*/ 7710404 w 7713579"/>
              <a:gd name="connsiteY42" fmla="*/ 1982787 h 6858000"/>
              <a:gd name="connsiteX43" fmla="*/ 7713579 w 7713579"/>
              <a:gd name="connsiteY43" fmla="*/ 2051050 h 6858000"/>
              <a:gd name="connsiteX44" fmla="*/ 7710404 w 7713579"/>
              <a:gd name="connsiteY44" fmla="*/ 2119312 h 6858000"/>
              <a:gd name="connsiteX45" fmla="*/ 7702466 w 7713579"/>
              <a:gd name="connsiteY45" fmla="*/ 2179637 h 6858000"/>
              <a:gd name="connsiteX46" fmla="*/ 7691354 w 7713579"/>
              <a:gd name="connsiteY46" fmla="*/ 2232025 h 6858000"/>
              <a:gd name="connsiteX47" fmla="*/ 7677066 w 7713579"/>
              <a:gd name="connsiteY47" fmla="*/ 2278062 h 6858000"/>
              <a:gd name="connsiteX48" fmla="*/ 7661191 w 7713579"/>
              <a:gd name="connsiteY48" fmla="*/ 2319337 h 6858000"/>
              <a:gd name="connsiteX49" fmla="*/ 7642141 w 7713579"/>
              <a:gd name="connsiteY49" fmla="*/ 2359025 h 6858000"/>
              <a:gd name="connsiteX50" fmla="*/ 7623091 w 7713579"/>
              <a:gd name="connsiteY50" fmla="*/ 2395537 h 6858000"/>
              <a:gd name="connsiteX51" fmla="*/ 7604041 w 7713579"/>
              <a:gd name="connsiteY51" fmla="*/ 2433637 h 6858000"/>
              <a:gd name="connsiteX52" fmla="*/ 7586579 w 7713579"/>
              <a:gd name="connsiteY52" fmla="*/ 2471737 h 6858000"/>
              <a:gd name="connsiteX53" fmla="*/ 7569116 w 7713579"/>
              <a:gd name="connsiteY53" fmla="*/ 2513012 h 6858000"/>
              <a:gd name="connsiteX54" fmla="*/ 7554829 w 7713579"/>
              <a:gd name="connsiteY54" fmla="*/ 2560637 h 6858000"/>
              <a:gd name="connsiteX55" fmla="*/ 7545304 w 7713579"/>
              <a:gd name="connsiteY55" fmla="*/ 2613025 h 6858000"/>
              <a:gd name="connsiteX56" fmla="*/ 7535779 w 7713579"/>
              <a:gd name="connsiteY56" fmla="*/ 2671762 h 6858000"/>
              <a:gd name="connsiteX57" fmla="*/ 7534191 w 7713579"/>
              <a:gd name="connsiteY57" fmla="*/ 2741612 h 6858000"/>
              <a:gd name="connsiteX58" fmla="*/ 7535779 w 7713579"/>
              <a:gd name="connsiteY58" fmla="*/ 2809875 h 6858000"/>
              <a:gd name="connsiteX59" fmla="*/ 7545304 w 7713579"/>
              <a:gd name="connsiteY59" fmla="*/ 2868612 h 6858000"/>
              <a:gd name="connsiteX60" fmla="*/ 7554829 w 7713579"/>
              <a:gd name="connsiteY60" fmla="*/ 2922587 h 6858000"/>
              <a:gd name="connsiteX61" fmla="*/ 7569116 w 7713579"/>
              <a:gd name="connsiteY61" fmla="*/ 2967037 h 6858000"/>
              <a:gd name="connsiteX62" fmla="*/ 7586579 w 7713579"/>
              <a:gd name="connsiteY62" fmla="*/ 3009900 h 6858000"/>
              <a:gd name="connsiteX63" fmla="*/ 7604041 w 7713579"/>
              <a:gd name="connsiteY63" fmla="*/ 3046412 h 6858000"/>
              <a:gd name="connsiteX64" fmla="*/ 7623091 w 7713579"/>
              <a:gd name="connsiteY64" fmla="*/ 3084512 h 6858000"/>
              <a:gd name="connsiteX65" fmla="*/ 7642141 w 7713579"/>
              <a:gd name="connsiteY65" fmla="*/ 3121025 h 6858000"/>
              <a:gd name="connsiteX66" fmla="*/ 7661191 w 7713579"/>
              <a:gd name="connsiteY66" fmla="*/ 3160712 h 6858000"/>
              <a:gd name="connsiteX67" fmla="*/ 7677066 w 7713579"/>
              <a:gd name="connsiteY67" fmla="*/ 3201987 h 6858000"/>
              <a:gd name="connsiteX68" fmla="*/ 7691354 w 7713579"/>
              <a:gd name="connsiteY68" fmla="*/ 3248025 h 6858000"/>
              <a:gd name="connsiteX69" fmla="*/ 7702466 w 7713579"/>
              <a:gd name="connsiteY69" fmla="*/ 3300412 h 6858000"/>
              <a:gd name="connsiteX70" fmla="*/ 7710404 w 7713579"/>
              <a:gd name="connsiteY70" fmla="*/ 3360737 h 6858000"/>
              <a:gd name="connsiteX71" fmla="*/ 7713579 w 7713579"/>
              <a:gd name="connsiteY71" fmla="*/ 3427412 h 6858000"/>
              <a:gd name="connsiteX72" fmla="*/ 7710404 w 7713579"/>
              <a:gd name="connsiteY72" fmla="*/ 3497262 h 6858000"/>
              <a:gd name="connsiteX73" fmla="*/ 7702466 w 7713579"/>
              <a:gd name="connsiteY73" fmla="*/ 3557587 h 6858000"/>
              <a:gd name="connsiteX74" fmla="*/ 7691354 w 7713579"/>
              <a:gd name="connsiteY74" fmla="*/ 3609975 h 6858000"/>
              <a:gd name="connsiteX75" fmla="*/ 7677066 w 7713579"/>
              <a:gd name="connsiteY75" fmla="*/ 3656012 h 6858000"/>
              <a:gd name="connsiteX76" fmla="*/ 7661191 w 7713579"/>
              <a:gd name="connsiteY76" fmla="*/ 3697287 h 6858000"/>
              <a:gd name="connsiteX77" fmla="*/ 7642141 w 7713579"/>
              <a:gd name="connsiteY77" fmla="*/ 3736975 h 6858000"/>
              <a:gd name="connsiteX78" fmla="*/ 7604041 w 7713579"/>
              <a:gd name="connsiteY78" fmla="*/ 3811587 h 6858000"/>
              <a:gd name="connsiteX79" fmla="*/ 7586579 w 7713579"/>
              <a:gd name="connsiteY79" fmla="*/ 3848100 h 6858000"/>
              <a:gd name="connsiteX80" fmla="*/ 7569116 w 7713579"/>
              <a:gd name="connsiteY80" fmla="*/ 3890962 h 6858000"/>
              <a:gd name="connsiteX81" fmla="*/ 7554829 w 7713579"/>
              <a:gd name="connsiteY81" fmla="*/ 3935412 h 6858000"/>
              <a:gd name="connsiteX82" fmla="*/ 7545304 w 7713579"/>
              <a:gd name="connsiteY82" fmla="*/ 3987800 h 6858000"/>
              <a:gd name="connsiteX83" fmla="*/ 7535779 w 7713579"/>
              <a:gd name="connsiteY83" fmla="*/ 4048125 h 6858000"/>
              <a:gd name="connsiteX84" fmla="*/ 7534191 w 7713579"/>
              <a:gd name="connsiteY84" fmla="*/ 4116387 h 6858000"/>
              <a:gd name="connsiteX85" fmla="*/ 7535779 w 7713579"/>
              <a:gd name="connsiteY85" fmla="*/ 4186237 h 6858000"/>
              <a:gd name="connsiteX86" fmla="*/ 7545304 w 7713579"/>
              <a:gd name="connsiteY86" fmla="*/ 4244975 h 6858000"/>
              <a:gd name="connsiteX87" fmla="*/ 7554829 w 7713579"/>
              <a:gd name="connsiteY87" fmla="*/ 4297362 h 6858000"/>
              <a:gd name="connsiteX88" fmla="*/ 7569116 w 7713579"/>
              <a:gd name="connsiteY88" fmla="*/ 4343400 h 6858000"/>
              <a:gd name="connsiteX89" fmla="*/ 7586579 w 7713579"/>
              <a:gd name="connsiteY89" fmla="*/ 4386262 h 6858000"/>
              <a:gd name="connsiteX90" fmla="*/ 7604041 w 7713579"/>
              <a:gd name="connsiteY90" fmla="*/ 4424362 h 6858000"/>
              <a:gd name="connsiteX91" fmla="*/ 7642141 w 7713579"/>
              <a:gd name="connsiteY91" fmla="*/ 4498975 h 6858000"/>
              <a:gd name="connsiteX92" fmla="*/ 7661191 w 7713579"/>
              <a:gd name="connsiteY92" fmla="*/ 4537075 h 6858000"/>
              <a:gd name="connsiteX93" fmla="*/ 7677066 w 7713579"/>
              <a:gd name="connsiteY93" fmla="*/ 4579937 h 6858000"/>
              <a:gd name="connsiteX94" fmla="*/ 7691354 w 7713579"/>
              <a:gd name="connsiteY94" fmla="*/ 4625975 h 6858000"/>
              <a:gd name="connsiteX95" fmla="*/ 7702466 w 7713579"/>
              <a:gd name="connsiteY95" fmla="*/ 4678362 h 6858000"/>
              <a:gd name="connsiteX96" fmla="*/ 7710404 w 7713579"/>
              <a:gd name="connsiteY96" fmla="*/ 4738687 h 6858000"/>
              <a:gd name="connsiteX97" fmla="*/ 7713579 w 7713579"/>
              <a:gd name="connsiteY97" fmla="*/ 4806950 h 6858000"/>
              <a:gd name="connsiteX98" fmla="*/ 7710404 w 7713579"/>
              <a:gd name="connsiteY98" fmla="*/ 4875212 h 6858000"/>
              <a:gd name="connsiteX99" fmla="*/ 7702466 w 7713579"/>
              <a:gd name="connsiteY99" fmla="*/ 4935537 h 6858000"/>
              <a:gd name="connsiteX100" fmla="*/ 7691354 w 7713579"/>
              <a:gd name="connsiteY100" fmla="*/ 4987925 h 6858000"/>
              <a:gd name="connsiteX101" fmla="*/ 7677066 w 7713579"/>
              <a:gd name="connsiteY101" fmla="*/ 5033962 h 6858000"/>
              <a:gd name="connsiteX102" fmla="*/ 7661191 w 7713579"/>
              <a:gd name="connsiteY102" fmla="*/ 5075237 h 6858000"/>
              <a:gd name="connsiteX103" fmla="*/ 7642141 w 7713579"/>
              <a:gd name="connsiteY103" fmla="*/ 5114925 h 6858000"/>
              <a:gd name="connsiteX104" fmla="*/ 7623091 w 7713579"/>
              <a:gd name="connsiteY104" fmla="*/ 5149850 h 6858000"/>
              <a:gd name="connsiteX105" fmla="*/ 7604041 w 7713579"/>
              <a:gd name="connsiteY105" fmla="*/ 5186362 h 6858000"/>
              <a:gd name="connsiteX106" fmla="*/ 7586579 w 7713579"/>
              <a:gd name="connsiteY106" fmla="*/ 5226050 h 6858000"/>
              <a:gd name="connsiteX107" fmla="*/ 7569116 w 7713579"/>
              <a:gd name="connsiteY107" fmla="*/ 5268912 h 6858000"/>
              <a:gd name="connsiteX108" fmla="*/ 7554829 w 7713579"/>
              <a:gd name="connsiteY108" fmla="*/ 5313362 h 6858000"/>
              <a:gd name="connsiteX109" fmla="*/ 7545304 w 7713579"/>
              <a:gd name="connsiteY109" fmla="*/ 5365750 h 6858000"/>
              <a:gd name="connsiteX110" fmla="*/ 7535779 w 7713579"/>
              <a:gd name="connsiteY110" fmla="*/ 5426075 h 6858000"/>
              <a:gd name="connsiteX111" fmla="*/ 7534191 w 7713579"/>
              <a:gd name="connsiteY111" fmla="*/ 5494337 h 6858000"/>
              <a:gd name="connsiteX112" fmla="*/ 7535779 w 7713579"/>
              <a:gd name="connsiteY112" fmla="*/ 5562600 h 6858000"/>
              <a:gd name="connsiteX113" fmla="*/ 7545304 w 7713579"/>
              <a:gd name="connsiteY113" fmla="*/ 5622925 h 6858000"/>
              <a:gd name="connsiteX114" fmla="*/ 7554829 w 7713579"/>
              <a:gd name="connsiteY114" fmla="*/ 5675312 h 6858000"/>
              <a:gd name="connsiteX115" fmla="*/ 7569116 w 7713579"/>
              <a:gd name="connsiteY115" fmla="*/ 5721350 h 6858000"/>
              <a:gd name="connsiteX116" fmla="*/ 7586579 w 7713579"/>
              <a:gd name="connsiteY116" fmla="*/ 5762625 h 6858000"/>
              <a:gd name="connsiteX117" fmla="*/ 7604041 w 7713579"/>
              <a:gd name="connsiteY117" fmla="*/ 5802312 h 6858000"/>
              <a:gd name="connsiteX118" fmla="*/ 7623091 w 7713579"/>
              <a:gd name="connsiteY118" fmla="*/ 5840412 h 6858000"/>
              <a:gd name="connsiteX119" fmla="*/ 7642141 w 7713579"/>
              <a:gd name="connsiteY119" fmla="*/ 5876925 h 6858000"/>
              <a:gd name="connsiteX120" fmla="*/ 7661191 w 7713579"/>
              <a:gd name="connsiteY120" fmla="*/ 5915025 h 6858000"/>
              <a:gd name="connsiteX121" fmla="*/ 7677066 w 7713579"/>
              <a:gd name="connsiteY121" fmla="*/ 5956300 h 6858000"/>
              <a:gd name="connsiteX122" fmla="*/ 7691354 w 7713579"/>
              <a:gd name="connsiteY122" fmla="*/ 6003925 h 6858000"/>
              <a:gd name="connsiteX123" fmla="*/ 7702466 w 7713579"/>
              <a:gd name="connsiteY123" fmla="*/ 6056312 h 6858000"/>
              <a:gd name="connsiteX124" fmla="*/ 7710404 w 7713579"/>
              <a:gd name="connsiteY124" fmla="*/ 6113462 h 6858000"/>
              <a:gd name="connsiteX125" fmla="*/ 7713579 w 7713579"/>
              <a:gd name="connsiteY125" fmla="*/ 6183312 h 6858000"/>
              <a:gd name="connsiteX126" fmla="*/ 7710404 w 7713579"/>
              <a:gd name="connsiteY126" fmla="*/ 6251575 h 6858000"/>
              <a:gd name="connsiteX127" fmla="*/ 7702466 w 7713579"/>
              <a:gd name="connsiteY127" fmla="*/ 6311900 h 6858000"/>
              <a:gd name="connsiteX128" fmla="*/ 7691354 w 7713579"/>
              <a:gd name="connsiteY128" fmla="*/ 6361112 h 6858000"/>
              <a:gd name="connsiteX129" fmla="*/ 7677066 w 7713579"/>
              <a:gd name="connsiteY129" fmla="*/ 6407150 h 6858000"/>
              <a:gd name="connsiteX130" fmla="*/ 7661191 w 7713579"/>
              <a:gd name="connsiteY130" fmla="*/ 6448425 h 6858000"/>
              <a:gd name="connsiteX131" fmla="*/ 7643729 w 7713579"/>
              <a:gd name="connsiteY131" fmla="*/ 6488112 h 6858000"/>
              <a:gd name="connsiteX132" fmla="*/ 7626266 w 7713579"/>
              <a:gd name="connsiteY132" fmla="*/ 6523037 h 6858000"/>
              <a:gd name="connsiteX133" fmla="*/ 7607216 w 7713579"/>
              <a:gd name="connsiteY133" fmla="*/ 6561137 h 6858000"/>
              <a:gd name="connsiteX134" fmla="*/ 7588166 w 7713579"/>
              <a:gd name="connsiteY134" fmla="*/ 6597650 h 6858000"/>
              <a:gd name="connsiteX135" fmla="*/ 7572291 w 7713579"/>
              <a:gd name="connsiteY135" fmla="*/ 6640512 h 6858000"/>
              <a:gd name="connsiteX136" fmla="*/ 7556416 w 7713579"/>
              <a:gd name="connsiteY136" fmla="*/ 6683375 h 6858000"/>
              <a:gd name="connsiteX137" fmla="*/ 7546891 w 7713579"/>
              <a:gd name="connsiteY137" fmla="*/ 6735762 h 6858000"/>
              <a:gd name="connsiteX138" fmla="*/ 7538954 w 7713579"/>
              <a:gd name="connsiteY138" fmla="*/ 6791325 h 6858000"/>
              <a:gd name="connsiteX139" fmla="*/ 7534191 w 7713579"/>
              <a:gd name="connsiteY139" fmla="*/ 6858000 h 6858000"/>
              <a:gd name="connsiteX140" fmla="*/ 0 w 7713579"/>
              <a:gd name="connsiteY140" fmla="*/ 6858000 h 6858000"/>
              <a:gd name="connsiteX141" fmla="*/ 0 w 7713579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713579" h="6858000">
                <a:moveTo>
                  <a:pt x="0" y="0"/>
                </a:moveTo>
                <a:lnTo>
                  <a:pt x="7534191" y="0"/>
                </a:lnTo>
                <a:lnTo>
                  <a:pt x="7538954" y="66675"/>
                </a:lnTo>
                <a:lnTo>
                  <a:pt x="7546891" y="122237"/>
                </a:lnTo>
                <a:lnTo>
                  <a:pt x="7556416" y="174625"/>
                </a:lnTo>
                <a:lnTo>
                  <a:pt x="7572291" y="217487"/>
                </a:lnTo>
                <a:lnTo>
                  <a:pt x="7588166" y="260350"/>
                </a:lnTo>
                <a:lnTo>
                  <a:pt x="7607216" y="296862"/>
                </a:lnTo>
                <a:lnTo>
                  <a:pt x="7626266" y="334962"/>
                </a:lnTo>
                <a:lnTo>
                  <a:pt x="7643729" y="369887"/>
                </a:lnTo>
                <a:lnTo>
                  <a:pt x="7661191" y="409575"/>
                </a:lnTo>
                <a:lnTo>
                  <a:pt x="7677066" y="450850"/>
                </a:lnTo>
                <a:lnTo>
                  <a:pt x="7691354" y="496887"/>
                </a:lnTo>
                <a:lnTo>
                  <a:pt x="7702466" y="546100"/>
                </a:lnTo>
                <a:lnTo>
                  <a:pt x="7710404" y="606425"/>
                </a:lnTo>
                <a:lnTo>
                  <a:pt x="7713579" y="673100"/>
                </a:lnTo>
                <a:lnTo>
                  <a:pt x="7710404" y="744537"/>
                </a:lnTo>
                <a:lnTo>
                  <a:pt x="7702466" y="801687"/>
                </a:lnTo>
                <a:lnTo>
                  <a:pt x="7691354" y="854075"/>
                </a:lnTo>
                <a:lnTo>
                  <a:pt x="7677066" y="901700"/>
                </a:lnTo>
                <a:lnTo>
                  <a:pt x="7661191" y="942975"/>
                </a:lnTo>
                <a:lnTo>
                  <a:pt x="7642141" y="981075"/>
                </a:lnTo>
                <a:lnTo>
                  <a:pt x="7623091" y="1017587"/>
                </a:lnTo>
                <a:lnTo>
                  <a:pt x="7604041" y="1055687"/>
                </a:lnTo>
                <a:lnTo>
                  <a:pt x="7586579" y="1095375"/>
                </a:lnTo>
                <a:lnTo>
                  <a:pt x="7569116" y="1136650"/>
                </a:lnTo>
                <a:lnTo>
                  <a:pt x="7554829" y="1182687"/>
                </a:lnTo>
                <a:lnTo>
                  <a:pt x="7545304" y="1235075"/>
                </a:lnTo>
                <a:lnTo>
                  <a:pt x="7535779" y="1295400"/>
                </a:lnTo>
                <a:lnTo>
                  <a:pt x="7534191" y="1363662"/>
                </a:lnTo>
                <a:lnTo>
                  <a:pt x="7535779" y="1431925"/>
                </a:lnTo>
                <a:lnTo>
                  <a:pt x="7545304" y="1492250"/>
                </a:lnTo>
                <a:lnTo>
                  <a:pt x="7554829" y="1544637"/>
                </a:lnTo>
                <a:lnTo>
                  <a:pt x="7569116" y="1589087"/>
                </a:lnTo>
                <a:lnTo>
                  <a:pt x="7586579" y="1631950"/>
                </a:lnTo>
                <a:lnTo>
                  <a:pt x="7604041" y="1671637"/>
                </a:lnTo>
                <a:lnTo>
                  <a:pt x="7623091" y="1708150"/>
                </a:lnTo>
                <a:lnTo>
                  <a:pt x="7642141" y="1743075"/>
                </a:lnTo>
                <a:lnTo>
                  <a:pt x="7661191" y="1782762"/>
                </a:lnTo>
                <a:lnTo>
                  <a:pt x="7677066" y="1824037"/>
                </a:lnTo>
                <a:lnTo>
                  <a:pt x="7691354" y="1870075"/>
                </a:lnTo>
                <a:lnTo>
                  <a:pt x="7702466" y="1922462"/>
                </a:lnTo>
                <a:lnTo>
                  <a:pt x="7710404" y="1982787"/>
                </a:lnTo>
                <a:lnTo>
                  <a:pt x="7713579" y="2051050"/>
                </a:lnTo>
                <a:lnTo>
                  <a:pt x="7710404" y="2119312"/>
                </a:lnTo>
                <a:lnTo>
                  <a:pt x="7702466" y="2179637"/>
                </a:lnTo>
                <a:lnTo>
                  <a:pt x="7691354" y="2232025"/>
                </a:lnTo>
                <a:lnTo>
                  <a:pt x="7677066" y="2278062"/>
                </a:lnTo>
                <a:lnTo>
                  <a:pt x="7661191" y="2319337"/>
                </a:lnTo>
                <a:lnTo>
                  <a:pt x="7642141" y="2359025"/>
                </a:lnTo>
                <a:lnTo>
                  <a:pt x="7623091" y="2395537"/>
                </a:lnTo>
                <a:lnTo>
                  <a:pt x="7604041" y="2433637"/>
                </a:lnTo>
                <a:lnTo>
                  <a:pt x="7586579" y="2471737"/>
                </a:lnTo>
                <a:lnTo>
                  <a:pt x="7569116" y="2513012"/>
                </a:lnTo>
                <a:lnTo>
                  <a:pt x="7554829" y="2560637"/>
                </a:lnTo>
                <a:lnTo>
                  <a:pt x="7545304" y="2613025"/>
                </a:lnTo>
                <a:lnTo>
                  <a:pt x="7535779" y="2671762"/>
                </a:lnTo>
                <a:lnTo>
                  <a:pt x="7534191" y="2741612"/>
                </a:lnTo>
                <a:lnTo>
                  <a:pt x="7535779" y="2809875"/>
                </a:lnTo>
                <a:lnTo>
                  <a:pt x="7545304" y="2868612"/>
                </a:lnTo>
                <a:lnTo>
                  <a:pt x="7554829" y="2922587"/>
                </a:lnTo>
                <a:lnTo>
                  <a:pt x="7569116" y="2967037"/>
                </a:lnTo>
                <a:lnTo>
                  <a:pt x="7586579" y="3009900"/>
                </a:lnTo>
                <a:lnTo>
                  <a:pt x="7604041" y="3046412"/>
                </a:lnTo>
                <a:lnTo>
                  <a:pt x="7623091" y="3084512"/>
                </a:lnTo>
                <a:lnTo>
                  <a:pt x="7642141" y="3121025"/>
                </a:lnTo>
                <a:lnTo>
                  <a:pt x="7661191" y="3160712"/>
                </a:lnTo>
                <a:lnTo>
                  <a:pt x="7677066" y="3201987"/>
                </a:lnTo>
                <a:lnTo>
                  <a:pt x="7691354" y="3248025"/>
                </a:lnTo>
                <a:lnTo>
                  <a:pt x="7702466" y="3300412"/>
                </a:lnTo>
                <a:lnTo>
                  <a:pt x="7710404" y="3360737"/>
                </a:lnTo>
                <a:lnTo>
                  <a:pt x="7713579" y="3427412"/>
                </a:lnTo>
                <a:lnTo>
                  <a:pt x="7710404" y="3497262"/>
                </a:lnTo>
                <a:lnTo>
                  <a:pt x="7702466" y="3557587"/>
                </a:lnTo>
                <a:lnTo>
                  <a:pt x="7691354" y="3609975"/>
                </a:lnTo>
                <a:lnTo>
                  <a:pt x="7677066" y="3656012"/>
                </a:lnTo>
                <a:lnTo>
                  <a:pt x="7661191" y="3697287"/>
                </a:lnTo>
                <a:lnTo>
                  <a:pt x="7642141" y="3736975"/>
                </a:lnTo>
                <a:lnTo>
                  <a:pt x="7604041" y="3811587"/>
                </a:lnTo>
                <a:lnTo>
                  <a:pt x="7586579" y="3848100"/>
                </a:lnTo>
                <a:lnTo>
                  <a:pt x="7569116" y="3890962"/>
                </a:lnTo>
                <a:lnTo>
                  <a:pt x="7554829" y="3935412"/>
                </a:lnTo>
                <a:lnTo>
                  <a:pt x="7545304" y="3987800"/>
                </a:lnTo>
                <a:lnTo>
                  <a:pt x="7535779" y="4048125"/>
                </a:lnTo>
                <a:lnTo>
                  <a:pt x="7534191" y="4116387"/>
                </a:lnTo>
                <a:lnTo>
                  <a:pt x="7535779" y="4186237"/>
                </a:lnTo>
                <a:lnTo>
                  <a:pt x="7545304" y="4244975"/>
                </a:lnTo>
                <a:lnTo>
                  <a:pt x="7554829" y="4297362"/>
                </a:lnTo>
                <a:lnTo>
                  <a:pt x="7569116" y="4343400"/>
                </a:lnTo>
                <a:lnTo>
                  <a:pt x="7586579" y="4386262"/>
                </a:lnTo>
                <a:lnTo>
                  <a:pt x="7604041" y="4424362"/>
                </a:lnTo>
                <a:lnTo>
                  <a:pt x="7642141" y="4498975"/>
                </a:lnTo>
                <a:lnTo>
                  <a:pt x="7661191" y="4537075"/>
                </a:lnTo>
                <a:lnTo>
                  <a:pt x="7677066" y="4579937"/>
                </a:lnTo>
                <a:lnTo>
                  <a:pt x="7691354" y="4625975"/>
                </a:lnTo>
                <a:lnTo>
                  <a:pt x="7702466" y="4678362"/>
                </a:lnTo>
                <a:lnTo>
                  <a:pt x="7710404" y="4738687"/>
                </a:lnTo>
                <a:lnTo>
                  <a:pt x="7713579" y="4806950"/>
                </a:lnTo>
                <a:lnTo>
                  <a:pt x="7710404" y="4875212"/>
                </a:lnTo>
                <a:lnTo>
                  <a:pt x="7702466" y="4935537"/>
                </a:lnTo>
                <a:lnTo>
                  <a:pt x="7691354" y="4987925"/>
                </a:lnTo>
                <a:lnTo>
                  <a:pt x="7677066" y="5033962"/>
                </a:lnTo>
                <a:lnTo>
                  <a:pt x="7661191" y="5075237"/>
                </a:lnTo>
                <a:lnTo>
                  <a:pt x="7642141" y="5114925"/>
                </a:lnTo>
                <a:lnTo>
                  <a:pt x="7623091" y="5149850"/>
                </a:lnTo>
                <a:lnTo>
                  <a:pt x="7604041" y="5186362"/>
                </a:lnTo>
                <a:lnTo>
                  <a:pt x="7586579" y="5226050"/>
                </a:lnTo>
                <a:lnTo>
                  <a:pt x="7569116" y="5268912"/>
                </a:lnTo>
                <a:lnTo>
                  <a:pt x="7554829" y="5313362"/>
                </a:lnTo>
                <a:lnTo>
                  <a:pt x="7545304" y="5365750"/>
                </a:lnTo>
                <a:lnTo>
                  <a:pt x="7535779" y="5426075"/>
                </a:lnTo>
                <a:lnTo>
                  <a:pt x="7534191" y="5494337"/>
                </a:lnTo>
                <a:lnTo>
                  <a:pt x="7535779" y="5562600"/>
                </a:lnTo>
                <a:lnTo>
                  <a:pt x="7545304" y="5622925"/>
                </a:lnTo>
                <a:lnTo>
                  <a:pt x="7554829" y="5675312"/>
                </a:lnTo>
                <a:lnTo>
                  <a:pt x="7569116" y="5721350"/>
                </a:lnTo>
                <a:lnTo>
                  <a:pt x="7586579" y="5762625"/>
                </a:lnTo>
                <a:lnTo>
                  <a:pt x="7604041" y="5802312"/>
                </a:lnTo>
                <a:lnTo>
                  <a:pt x="7623091" y="5840412"/>
                </a:lnTo>
                <a:lnTo>
                  <a:pt x="7642141" y="5876925"/>
                </a:lnTo>
                <a:lnTo>
                  <a:pt x="7661191" y="5915025"/>
                </a:lnTo>
                <a:lnTo>
                  <a:pt x="7677066" y="5956300"/>
                </a:lnTo>
                <a:lnTo>
                  <a:pt x="7691354" y="6003925"/>
                </a:lnTo>
                <a:lnTo>
                  <a:pt x="7702466" y="6056312"/>
                </a:lnTo>
                <a:lnTo>
                  <a:pt x="7710404" y="6113462"/>
                </a:lnTo>
                <a:lnTo>
                  <a:pt x="7713579" y="6183312"/>
                </a:lnTo>
                <a:lnTo>
                  <a:pt x="7710404" y="6251575"/>
                </a:lnTo>
                <a:lnTo>
                  <a:pt x="7702466" y="6311900"/>
                </a:lnTo>
                <a:lnTo>
                  <a:pt x="7691354" y="6361112"/>
                </a:lnTo>
                <a:lnTo>
                  <a:pt x="7677066" y="6407150"/>
                </a:lnTo>
                <a:lnTo>
                  <a:pt x="7661191" y="6448425"/>
                </a:lnTo>
                <a:lnTo>
                  <a:pt x="7643729" y="6488112"/>
                </a:lnTo>
                <a:lnTo>
                  <a:pt x="7626266" y="6523037"/>
                </a:lnTo>
                <a:lnTo>
                  <a:pt x="7607216" y="6561137"/>
                </a:lnTo>
                <a:lnTo>
                  <a:pt x="7588166" y="6597650"/>
                </a:lnTo>
                <a:lnTo>
                  <a:pt x="7572291" y="6640512"/>
                </a:lnTo>
                <a:lnTo>
                  <a:pt x="7556416" y="6683375"/>
                </a:lnTo>
                <a:lnTo>
                  <a:pt x="7546891" y="6735762"/>
                </a:lnTo>
                <a:lnTo>
                  <a:pt x="7538954" y="6791325"/>
                </a:lnTo>
                <a:lnTo>
                  <a:pt x="753419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Diagram&#10;&#10;Description automatically generated">
            <a:extLst>
              <a:ext uri="{FF2B5EF4-FFF2-40B4-BE49-F238E27FC236}">
                <a16:creationId xmlns:a16="http://schemas.microsoft.com/office/drawing/2014/main" id="{C68D0A8A-6778-4532-BA99-4AE5EEB81D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50" y="1173039"/>
            <a:ext cx="6015897" cy="451192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715B39E-EA2E-46B4-8A85-A93A7C4B6929}"/>
              </a:ext>
            </a:extLst>
          </p:cNvPr>
          <p:cNvSpPr txBox="1"/>
          <p:nvPr/>
        </p:nvSpPr>
        <p:spPr>
          <a:xfrm>
            <a:off x="7988634" y="2141621"/>
            <a:ext cx="3928311" cy="14871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>
                    <a:alpha val="60000"/>
                  </a:schemeClr>
                </a:solidFill>
                <a:latin typeface="Times  New Roman"/>
              </a:rPr>
              <a:t>Các</a:t>
            </a:r>
            <a:r>
              <a:rPr lang="en-US" sz="2800" dirty="0">
                <a:solidFill>
                  <a:schemeClr val="tx1">
                    <a:alpha val="60000"/>
                  </a:schemeClr>
                </a:solidFill>
                <a:latin typeface="Times  New Roman"/>
              </a:rPr>
              <a:t> </a:t>
            </a:r>
            <a:r>
              <a:rPr lang="en-US" sz="2800" dirty="0" err="1">
                <a:solidFill>
                  <a:schemeClr val="tx1">
                    <a:alpha val="60000"/>
                  </a:schemeClr>
                </a:solidFill>
                <a:latin typeface="Times  New Roman"/>
              </a:rPr>
              <a:t>nhóm</a:t>
            </a:r>
            <a:r>
              <a:rPr lang="en-US" sz="2800" dirty="0">
                <a:solidFill>
                  <a:schemeClr val="tx1">
                    <a:alpha val="60000"/>
                  </a:schemeClr>
                </a:solidFill>
                <a:latin typeface="Times  New Roman"/>
              </a:rPr>
              <a:t> </a:t>
            </a:r>
            <a:r>
              <a:rPr lang="en-US" sz="2800" dirty="0" err="1">
                <a:solidFill>
                  <a:schemeClr val="tx1">
                    <a:alpha val="60000"/>
                  </a:schemeClr>
                </a:solidFill>
                <a:latin typeface="Times  New Roman"/>
              </a:rPr>
              <a:t>tiến</a:t>
            </a:r>
            <a:r>
              <a:rPr lang="en-US" sz="2800" dirty="0">
                <a:solidFill>
                  <a:schemeClr val="tx1">
                    <a:alpha val="60000"/>
                  </a:schemeClr>
                </a:solidFill>
                <a:latin typeface="Times  New Roman"/>
              </a:rPr>
              <a:t> </a:t>
            </a:r>
            <a:r>
              <a:rPr lang="en-US" sz="2800" dirty="0" err="1">
                <a:solidFill>
                  <a:schemeClr val="tx1">
                    <a:alpha val="60000"/>
                  </a:schemeClr>
                </a:solidFill>
                <a:latin typeface="Times  New Roman"/>
              </a:rPr>
              <a:t>hành</a:t>
            </a:r>
            <a:r>
              <a:rPr lang="en-US" sz="2800" dirty="0">
                <a:solidFill>
                  <a:schemeClr val="tx1">
                    <a:alpha val="60000"/>
                  </a:schemeClr>
                </a:solidFill>
                <a:latin typeface="Times  New Roman"/>
              </a:rPr>
              <a:t> </a:t>
            </a:r>
            <a:r>
              <a:rPr lang="vi-VN" sz="2800" dirty="0">
                <a:solidFill>
                  <a:schemeClr val="tx1">
                    <a:alpha val="60000"/>
                  </a:schemeClr>
                </a:solidFill>
                <a:latin typeface="Times  New Roman"/>
              </a:rPr>
              <a:t>làm sữa chua</a:t>
            </a:r>
            <a:endParaRPr lang="en-US" sz="2800" dirty="0">
              <a:solidFill>
                <a:schemeClr val="tx1">
                  <a:alpha val="60000"/>
                </a:schemeClr>
              </a:solidFill>
              <a:latin typeface="Times  New Roman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>
                    <a:alpha val="60000"/>
                  </a:schemeClr>
                </a:solidFill>
                <a:latin typeface="Times  New Roman"/>
              </a:rPr>
              <a:t>Bảo</a:t>
            </a:r>
            <a:r>
              <a:rPr lang="en-US" sz="2800" dirty="0">
                <a:solidFill>
                  <a:schemeClr val="tx1">
                    <a:alpha val="60000"/>
                  </a:schemeClr>
                </a:solidFill>
                <a:latin typeface="Times  New Roman"/>
              </a:rPr>
              <a:t> </a:t>
            </a:r>
            <a:r>
              <a:rPr lang="en-US" sz="2800" dirty="0" err="1">
                <a:solidFill>
                  <a:schemeClr val="tx1">
                    <a:alpha val="60000"/>
                  </a:schemeClr>
                </a:solidFill>
                <a:latin typeface="Times  New Roman"/>
              </a:rPr>
              <a:t>đảm</a:t>
            </a:r>
            <a:r>
              <a:rPr lang="en-US" sz="2800" dirty="0">
                <a:solidFill>
                  <a:schemeClr val="tx1">
                    <a:alpha val="60000"/>
                  </a:schemeClr>
                </a:solidFill>
                <a:latin typeface="Times  New Roman"/>
              </a:rPr>
              <a:t> an </a:t>
            </a:r>
            <a:r>
              <a:rPr lang="en-US" sz="2800" dirty="0" err="1">
                <a:solidFill>
                  <a:schemeClr val="tx1">
                    <a:alpha val="60000"/>
                  </a:schemeClr>
                </a:solidFill>
                <a:latin typeface="Times  New Roman"/>
              </a:rPr>
              <a:t>toàn</a:t>
            </a:r>
            <a:r>
              <a:rPr lang="vi-VN" sz="2800" dirty="0">
                <a:solidFill>
                  <a:schemeClr val="tx1">
                    <a:alpha val="60000"/>
                  </a:schemeClr>
                </a:solidFill>
                <a:latin typeface="Times  New Roman"/>
              </a:rPr>
              <a:t> </a:t>
            </a:r>
            <a:r>
              <a:rPr lang="en-US" sz="2800" dirty="0">
                <a:solidFill>
                  <a:schemeClr val="tx1">
                    <a:alpha val="60000"/>
                  </a:schemeClr>
                </a:solidFill>
                <a:latin typeface="Times  New Roman"/>
              </a:rPr>
              <a:t>, </a:t>
            </a:r>
            <a:r>
              <a:rPr lang="en-US" sz="2800" dirty="0" err="1">
                <a:solidFill>
                  <a:schemeClr val="tx1">
                    <a:alpha val="60000"/>
                  </a:schemeClr>
                </a:solidFill>
                <a:latin typeface="Times  New Roman"/>
              </a:rPr>
              <a:t>thận</a:t>
            </a:r>
            <a:r>
              <a:rPr lang="en-US" sz="2800" dirty="0">
                <a:solidFill>
                  <a:schemeClr val="tx1">
                    <a:alpha val="60000"/>
                  </a:schemeClr>
                </a:solidFill>
                <a:latin typeface="Times  New Roman"/>
              </a:rPr>
              <a:t> </a:t>
            </a:r>
            <a:r>
              <a:rPr lang="en-US" sz="2800" dirty="0" err="1">
                <a:solidFill>
                  <a:schemeClr val="tx1">
                    <a:alpha val="60000"/>
                  </a:schemeClr>
                </a:solidFill>
                <a:latin typeface="Times  New Roman"/>
              </a:rPr>
              <a:t>trọng</a:t>
            </a:r>
            <a:r>
              <a:rPr lang="en-US" sz="2800" dirty="0">
                <a:solidFill>
                  <a:schemeClr val="tx1">
                    <a:alpha val="60000"/>
                  </a:schemeClr>
                </a:solidFill>
                <a:latin typeface="Times  New Roman"/>
              </a:rPr>
              <a:t>, </a:t>
            </a:r>
            <a:r>
              <a:rPr lang="en-US" sz="2800" dirty="0" err="1">
                <a:solidFill>
                  <a:schemeClr val="tx1">
                    <a:alpha val="60000"/>
                  </a:schemeClr>
                </a:solidFill>
                <a:latin typeface="Times  New Roman"/>
              </a:rPr>
              <a:t>trật</a:t>
            </a:r>
            <a:r>
              <a:rPr lang="en-US" sz="2800" dirty="0">
                <a:solidFill>
                  <a:schemeClr val="tx1">
                    <a:alpha val="60000"/>
                  </a:schemeClr>
                </a:solidFill>
                <a:latin typeface="Times  New Roman"/>
              </a:rPr>
              <a:t> </a:t>
            </a:r>
            <a:r>
              <a:rPr lang="en-US" sz="2800" dirty="0" err="1">
                <a:solidFill>
                  <a:schemeClr val="tx1">
                    <a:alpha val="60000"/>
                  </a:schemeClr>
                </a:solidFill>
                <a:latin typeface="Times  New Roman"/>
              </a:rPr>
              <a:t>tự</a:t>
            </a:r>
            <a:r>
              <a:rPr lang="en-US" sz="2800" dirty="0">
                <a:solidFill>
                  <a:schemeClr val="tx1">
                    <a:alpha val="60000"/>
                  </a:schemeClr>
                </a:solidFill>
                <a:latin typeface="Times  New Roman"/>
              </a:rPr>
              <a:t>, </a:t>
            </a:r>
            <a:r>
              <a:rPr lang="en-US" sz="2800" dirty="0" err="1">
                <a:solidFill>
                  <a:schemeClr val="tx1">
                    <a:alpha val="60000"/>
                  </a:schemeClr>
                </a:solidFill>
                <a:latin typeface="Times  New Roman"/>
              </a:rPr>
              <a:t>vệ</a:t>
            </a:r>
            <a:r>
              <a:rPr lang="en-US" sz="2800" dirty="0">
                <a:solidFill>
                  <a:schemeClr val="tx1">
                    <a:alpha val="60000"/>
                  </a:schemeClr>
                </a:solidFill>
                <a:latin typeface="Times  New Roman"/>
              </a:rPr>
              <a:t> </a:t>
            </a:r>
            <a:r>
              <a:rPr lang="en-US" sz="2800" dirty="0" err="1">
                <a:solidFill>
                  <a:schemeClr val="tx1">
                    <a:alpha val="60000"/>
                  </a:schemeClr>
                </a:solidFill>
                <a:latin typeface="Times  New Roman"/>
              </a:rPr>
              <a:t>sinh</a:t>
            </a:r>
            <a:r>
              <a:rPr lang="en-US" sz="2800" dirty="0">
                <a:solidFill>
                  <a:schemeClr val="tx1">
                    <a:alpha val="60000"/>
                  </a:schemeClr>
                </a:solidFill>
                <a:latin typeface="Times  New Roman"/>
              </a:rPr>
              <a:t>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>
                  <a:alpha val="60000"/>
                </a:schemeClr>
              </a:solidFill>
              <a:latin typeface="Times  New Roman"/>
            </a:endParaRPr>
          </a:p>
        </p:txBody>
      </p:sp>
      <mc:AlternateContent xmlns:mc="http://schemas.openxmlformats.org/markup-compatibility/2006">
        <mc:Choice xmlns:we="http://schemas.microsoft.com/office/webextensions/webextension/2010/11" xmlns:pca="http://schemas.microsoft.com/office/powerpoint/2013/contentapp" Requires="we pca">
          <p:graphicFrame>
            <p:nvGraphicFramePr>
              <p:cNvPr id="3" name="Add-in 2" title="Breaktime">
                <a:extLst>
                  <a:ext uri="{FF2B5EF4-FFF2-40B4-BE49-F238E27FC236}">
                    <a16:creationId xmlns:a16="http://schemas.microsoft.com/office/drawing/2014/main" id="{BF704E95-8CEA-4C33-90DD-B40E8D169B8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99839610"/>
                  </p:ext>
                </p:extLst>
              </p:nvPr>
            </p:nvGraphicFramePr>
            <p:xfrm>
              <a:off x="7762039" y="4314824"/>
              <a:ext cx="4381501" cy="2257426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3"/>
              </a:graphicData>
            </a:graphic>
          </p:graphicFrame>
        </mc:Choice>
        <mc:Fallback>
          <p:pic>
            <p:nvPicPr>
              <p:cNvPr id="3" name="Add-in 2" title="Breaktime">
                <a:extLst>
                  <a:ext uri="{FF2B5EF4-FFF2-40B4-BE49-F238E27FC236}">
                    <a16:creationId xmlns:a16="http://schemas.microsoft.com/office/drawing/2014/main" id="{BF704E95-8CEA-4C33-90DD-B40E8D169B8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762039" y="4314824"/>
                <a:ext cx="4381501" cy="2257426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4002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0FB45-0F39-4B08-B4E6-846A4F3E3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614" y="1783959"/>
            <a:ext cx="4087306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800" dirty="0" err="1">
                <a:latin typeface="Times  New Roman"/>
              </a:rPr>
              <a:t>S</a:t>
            </a:r>
            <a:r>
              <a:rPr lang="en-US" sz="3800" dirty="0" err="1">
                <a:effectLst/>
                <a:latin typeface="Times  New Roman"/>
              </a:rPr>
              <a:t>ữa</a:t>
            </a:r>
            <a:r>
              <a:rPr lang="en-US" sz="3800" dirty="0">
                <a:effectLst/>
                <a:latin typeface="Times  New Roman"/>
              </a:rPr>
              <a:t> </a:t>
            </a:r>
            <a:r>
              <a:rPr lang="en-US" sz="3800" dirty="0" err="1">
                <a:effectLst/>
                <a:latin typeface="Times  New Roman"/>
              </a:rPr>
              <a:t>chua</a:t>
            </a:r>
            <a:r>
              <a:rPr lang="en-US" sz="3800" dirty="0">
                <a:effectLst/>
                <a:latin typeface="Times  New Roman"/>
              </a:rPr>
              <a:t> </a:t>
            </a:r>
            <a:r>
              <a:rPr lang="en-US" sz="3800" dirty="0" err="1">
                <a:effectLst/>
                <a:latin typeface="Times  New Roman"/>
              </a:rPr>
              <a:t>sau</a:t>
            </a:r>
            <a:r>
              <a:rPr lang="en-US" sz="3800" dirty="0">
                <a:effectLst/>
                <a:latin typeface="Times  New Roman"/>
              </a:rPr>
              <a:t> </a:t>
            </a:r>
            <a:r>
              <a:rPr lang="en-US" sz="3800" dirty="0" err="1">
                <a:effectLst/>
                <a:latin typeface="Times  New Roman"/>
              </a:rPr>
              <a:t>khi</a:t>
            </a:r>
            <a:r>
              <a:rPr lang="en-US" sz="3800" dirty="0">
                <a:effectLst/>
                <a:latin typeface="Times  New Roman"/>
              </a:rPr>
              <a:t> ủ </a:t>
            </a:r>
            <a:r>
              <a:rPr lang="en-US" sz="3800" dirty="0" err="1">
                <a:effectLst/>
                <a:latin typeface="Times  New Roman"/>
              </a:rPr>
              <a:t>phải</a:t>
            </a:r>
            <a:r>
              <a:rPr lang="en-US" sz="3800" dirty="0">
                <a:effectLst/>
                <a:latin typeface="Times  New Roman"/>
              </a:rPr>
              <a:t> </a:t>
            </a:r>
            <a:r>
              <a:rPr lang="en-US" sz="3800" dirty="0" err="1">
                <a:effectLst/>
                <a:latin typeface="Times  New Roman"/>
              </a:rPr>
              <a:t>có</a:t>
            </a:r>
            <a:r>
              <a:rPr lang="en-US" sz="3800" dirty="0">
                <a:effectLst/>
                <a:latin typeface="Times  New Roman"/>
              </a:rPr>
              <a:t> </a:t>
            </a:r>
            <a:r>
              <a:rPr lang="en-US" sz="3800" dirty="0" err="1">
                <a:effectLst/>
                <a:latin typeface="Times  New Roman"/>
              </a:rPr>
              <a:t>độ</a:t>
            </a:r>
            <a:r>
              <a:rPr lang="en-US" sz="3800" dirty="0">
                <a:effectLst/>
                <a:latin typeface="Times  New Roman"/>
              </a:rPr>
              <a:t> </a:t>
            </a:r>
            <a:r>
              <a:rPr lang="en-US" sz="3800" dirty="0" err="1">
                <a:effectLst/>
                <a:latin typeface="Times  New Roman"/>
              </a:rPr>
              <a:t>sánh</a:t>
            </a:r>
            <a:r>
              <a:rPr lang="en-US" sz="3800" dirty="0">
                <a:effectLst/>
                <a:latin typeface="Times  New Roman"/>
              </a:rPr>
              <a:t>, </a:t>
            </a:r>
            <a:r>
              <a:rPr lang="en-US" sz="3800" dirty="0" err="1">
                <a:effectLst/>
                <a:latin typeface="Times  New Roman"/>
              </a:rPr>
              <a:t>mịn</a:t>
            </a:r>
            <a:r>
              <a:rPr lang="en-US" sz="3800" dirty="0">
                <a:effectLst/>
                <a:latin typeface="Times  New Roman"/>
              </a:rPr>
              <a:t>, </a:t>
            </a:r>
            <a:r>
              <a:rPr lang="en-US" sz="3800" dirty="0" err="1">
                <a:effectLst/>
                <a:latin typeface="Times  New Roman"/>
              </a:rPr>
              <a:t>có</a:t>
            </a:r>
            <a:r>
              <a:rPr lang="en-US" sz="3800" dirty="0">
                <a:effectLst/>
                <a:latin typeface="Times  New Roman"/>
              </a:rPr>
              <a:t> </a:t>
            </a:r>
            <a:r>
              <a:rPr lang="en-US" sz="3800" dirty="0" err="1">
                <a:effectLst/>
                <a:latin typeface="Times  New Roman"/>
              </a:rPr>
              <a:t>màu</a:t>
            </a:r>
            <a:r>
              <a:rPr lang="en-US" sz="3800" dirty="0">
                <a:effectLst/>
                <a:latin typeface="Times  New Roman"/>
              </a:rPr>
              <a:t> </a:t>
            </a:r>
            <a:r>
              <a:rPr lang="en-US" sz="3800" dirty="0" err="1">
                <a:effectLst/>
                <a:latin typeface="Times  New Roman"/>
              </a:rPr>
              <a:t>trắng</a:t>
            </a:r>
            <a:r>
              <a:rPr lang="en-US" sz="3800" dirty="0">
                <a:effectLst/>
                <a:latin typeface="Times  New Roman"/>
              </a:rPr>
              <a:t> </a:t>
            </a:r>
            <a:r>
              <a:rPr lang="en-US" sz="3800" dirty="0" err="1">
                <a:effectLst/>
                <a:latin typeface="Times  New Roman"/>
              </a:rPr>
              <a:t>sữa</a:t>
            </a:r>
            <a:r>
              <a:rPr lang="en-US" sz="3800" dirty="0">
                <a:effectLst/>
                <a:latin typeface="Times  New Roman"/>
              </a:rPr>
              <a:t> </a:t>
            </a:r>
            <a:r>
              <a:rPr lang="en-US" sz="3800" dirty="0" err="1">
                <a:effectLst/>
                <a:latin typeface="Times  New Roman"/>
              </a:rPr>
              <a:t>và</a:t>
            </a:r>
            <a:r>
              <a:rPr lang="en-US" sz="3800" dirty="0">
                <a:effectLst/>
                <a:latin typeface="Times  New Roman"/>
              </a:rPr>
              <a:t> </a:t>
            </a:r>
            <a:r>
              <a:rPr lang="en-US" sz="3800" dirty="0" err="1">
                <a:effectLst/>
                <a:latin typeface="Times  New Roman"/>
              </a:rPr>
              <a:t>có</a:t>
            </a:r>
            <a:r>
              <a:rPr lang="en-US" sz="3800" dirty="0">
                <a:effectLst/>
                <a:latin typeface="Times  New Roman"/>
              </a:rPr>
              <a:t> </a:t>
            </a:r>
            <a:r>
              <a:rPr lang="en-US" sz="3800" dirty="0" err="1">
                <a:effectLst/>
                <a:latin typeface="Times  New Roman"/>
              </a:rPr>
              <a:t>vị</a:t>
            </a:r>
            <a:r>
              <a:rPr lang="en-US" sz="3800" dirty="0">
                <a:effectLst/>
                <a:latin typeface="Times  New Roman"/>
              </a:rPr>
              <a:t> </a:t>
            </a:r>
            <a:r>
              <a:rPr lang="en-US" sz="3800" dirty="0" err="1">
                <a:effectLst/>
                <a:latin typeface="Times  New Roman"/>
              </a:rPr>
              <a:t>chua</a:t>
            </a:r>
            <a:r>
              <a:rPr lang="en-US" sz="3800" dirty="0">
                <a:effectLst/>
                <a:latin typeface="Times  New Roman"/>
              </a:rPr>
              <a:t> </a:t>
            </a:r>
            <a:r>
              <a:rPr lang="en-US" sz="3800" dirty="0" err="1">
                <a:effectLst/>
                <a:latin typeface="Times  New Roman"/>
              </a:rPr>
              <a:t>nhẹ</a:t>
            </a:r>
            <a:r>
              <a:rPr lang="en-US" sz="3800" dirty="0">
                <a:effectLst/>
                <a:latin typeface="Times  New Roman"/>
              </a:rPr>
              <a:t>.</a:t>
            </a:r>
            <a:endParaRPr lang="en-US" sz="3800" dirty="0">
              <a:latin typeface="Times  New Roman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indoor&#10;&#10;Description automatically generated">
            <a:extLst>
              <a:ext uri="{FF2B5EF4-FFF2-40B4-BE49-F238E27FC236}">
                <a16:creationId xmlns:a16="http://schemas.microsoft.com/office/drawing/2014/main" id="{9C9DF1B0-27A2-475A-A56C-C2C3F5BF56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2425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429473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E32893-141E-4AD0-9C9B-FDF76BBBD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dirty="0">
                <a:latin typeface="Times  New Roman"/>
              </a:rPr>
              <a:t>III. </a:t>
            </a:r>
            <a:r>
              <a:rPr lang="en-US" sz="5400" dirty="0" err="1">
                <a:latin typeface="Times  New Roman"/>
              </a:rPr>
              <a:t>Luyện</a:t>
            </a:r>
            <a:r>
              <a:rPr lang="en-US" sz="5400" dirty="0">
                <a:latin typeface="Times  New Roman"/>
              </a:rPr>
              <a:t> </a:t>
            </a:r>
            <a:r>
              <a:rPr lang="en-US" sz="5400" dirty="0" err="1">
                <a:latin typeface="Times  New Roman"/>
              </a:rPr>
              <a:t>tập</a:t>
            </a:r>
            <a:endParaRPr lang="en-US" sz="5400" dirty="0">
              <a:latin typeface="Times  New Roman"/>
            </a:endParaRPr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A4270C-CB72-442D-9E58-E367A3E3AFF0}"/>
              </a:ext>
            </a:extLst>
          </p:cNvPr>
          <p:cNvSpPr txBox="1"/>
          <p:nvPr/>
        </p:nvSpPr>
        <p:spPr>
          <a:xfrm>
            <a:off x="161925" y="2872899"/>
            <a:ext cx="5149777" cy="1185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err="1">
                <a:latin typeface="Times  New Roman"/>
              </a:rPr>
              <a:t>Trong</a:t>
            </a:r>
            <a:r>
              <a:rPr lang="en-US" sz="2800" dirty="0">
                <a:latin typeface="Times  New Roman"/>
              </a:rPr>
              <a:t> </a:t>
            </a:r>
            <a:r>
              <a:rPr lang="en-US" sz="2800" dirty="0" err="1">
                <a:latin typeface="Times  New Roman"/>
              </a:rPr>
              <a:t>nước</a:t>
            </a:r>
            <a:r>
              <a:rPr lang="en-US" sz="2800" dirty="0">
                <a:latin typeface="Times  New Roman"/>
              </a:rPr>
              <a:t> </a:t>
            </a:r>
            <a:r>
              <a:rPr lang="en-US" sz="2800" dirty="0" err="1">
                <a:latin typeface="Times  New Roman"/>
              </a:rPr>
              <a:t>muối</a:t>
            </a:r>
            <a:r>
              <a:rPr lang="en-US" sz="2800" dirty="0">
                <a:latin typeface="Times  New Roman"/>
              </a:rPr>
              <a:t> </a:t>
            </a:r>
            <a:r>
              <a:rPr lang="en-US" sz="2800" dirty="0" err="1">
                <a:latin typeface="Times  New Roman"/>
              </a:rPr>
              <a:t>cà</a:t>
            </a:r>
            <a:r>
              <a:rPr lang="en-US" sz="2800" dirty="0">
                <a:latin typeface="Times  New Roman"/>
              </a:rPr>
              <a:t>, </a:t>
            </a:r>
            <a:r>
              <a:rPr lang="en-US" sz="2800" dirty="0" err="1">
                <a:latin typeface="Times  New Roman"/>
              </a:rPr>
              <a:t>chúng</a:t>
            </a:r>
            <a:r>
              <a:rPr lang="en-US" sz="2800" dirty="0">
                <a:latin typeface="Times  New Roman"/>
              </a:rPr>
              <a:t> ta </a:t>
            </a:r>
            <a:r>
              <a:rPr lang="en-US" sz="2800" dirty="0" err="1">
                <a:latin typeface="Times  New Roman"/>
              </a:rPr>
              <a:t>dễ</a:t>
            </a:r>
            <a:r>
              <a:rPr lang="en-US" sz="2800" dirty="0">
                <a:latin typeface="Times  New Roman"/>
              </a:rPr>
              <a:t> </a:t>
            </a:r>
            <a:r>
              <a:rPr lang="en-US" sz="2800" dirty="0" err="1">
                <a:latin typeface="Times  New Roman"/>
              </a:rPr>
              <a:t>dàng</a:t>
            </a:r>
            <a:r>
              <a:rPr lang="en-US" sz="2800" dirty="0">
                <a:latin typeface="Times  New Roman"/>
              </a:rPr>
              <a:t> </a:t>
            </a:r>
            <a:r>
              <a:rPr lang="en-US" sz="2800" dirty="0" err="1">
                <a:latin typeface="Times  New Roman"/>
              </a:rPr>
              <a:t>tìm</a:t>
            </a:r>
            <a:r>
              <a:rPr lang="en-US" sz="2800" dirty="0">
                <a:latin typeface="Times  New Roman"/>
              </a:rPr>
              <a:t> </a:t>
            </a:r>
            <a:r>
              <a:rPr lang="en-US" sz="2800" dirty="0" err="1">
                <a:latin typeface="Times  New Roman"/>
              </a:rPr>
              <a:t>thấy</a:t>
            </a:r>
            <a:r>
              <a:rPr lang="en-US" sz="2800" dirty="0">
                <a:latin typeface="Times  New Roman"/>
              </a:rPr>
              <a:t> </a:t>
            </a:r>
            <a:r>
              <a:rPr lang="en-US" sz="2800" dirty="0" err="1">
                <a:latin typeface="Times  New Roman"/>
              </a:rPr>
              <a:t>loại</a:t>
            </a:r>
            <a:r>
              <a:rPr lang="en-US" sz="2800" dirty="0">
                <a:latin typeface="Times  New Roman"/>
              </a:rPr>
              <a:t> vi </a:t>
            </a:r>
            <a:r>
              <a:rPr lang="en-US" sz="2800" dirty="0" err="1">
                <a:latin typeface="Times  New Roman"/>
              </a:rPr>
              <a:t>khuẩn</a:t>
            </a:r>
            <a:r>
              <a:rPr lang="en-US" sz="2800" dirty="0">
                <a:latin typeface="Times  New Roman"/>
              </a:rPr>
              <a:t> </a:t>
            </a:r>
            <a:r>
              <a:rPr lang="vi-VN" sz="2800" dirty="0">
                <a:latin typeface="Times  New Roman"/>
              </a:rPr>
              <a:t>gì</a:t>
            </a:r>
            <a:r>
              <a:rPr lang="en-US" sz="2800" dirty="0">
                <a:latin typeface="Times  New Roman"/>
              </a:rPr>
              <a:t>? </a:t>
            </a:r>
          </a:p>
        </p:txBody>
      </p:sp>
      <p:pic>
        <p:nvPicPr>
          <p:cNvPr id="5" name="Picture 4" descr="A picture containing cup, indoor, tray, plastic&#10;&#10;Description automatically generated">
            <a:extLst>
              <a:ext uri="{FF2B5EF4-FFF2-40B4-BE49-F238E27FC236}">
                <a16:creationId xmlns:a16="http://schemas.microsoft.com/office/drawing/2014/main" id="{55E9BEB6-AFB9-43C7-90C9-6C922A0F72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63" r="1" b="11054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3132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C5FA50-8D52-4617-AF91-5C7B1C835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D9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785BAE-3813-4024-A7E7-EC3C18E1B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496" y="618681"/>
            <a:ext cx="2613872" cy="47945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 err="1">
                <a:solidFill>
                  <a:srgbClr val="FFFFFF"/>
                </a:solidFill>
                <a:latin typeface="Times  New Roman"/>
              </a:rPr>
              <a:t>Vậy</a:t>
            </a:r>
            <a:r>
              <a:rPr lang="en-US" sz="36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Times  New Roman"/>
              </a:rPr>
              <a:t>trong</a:t>
            </a:r>
            <a:r>
              <a:rPr lang="en-US" sz="36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Times  New Roman"/>
              </a:rPr>
              <a:t>sữa</a:t>
            </a:r>
            <a:r>
              <a:rPr lang="en-US" sz="36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Times  New Roman"/>
              </a:rPr>
              <a:t>chua</a:t>
            </a:r>
            <a:r>
              <a:rPr lang="en-US" sz="36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Times  New Roman"/>
              </a:rPr>
              <a:t>có</a:t>
            </a:r>
            <a:r>
              <a:rPr lang="en-US" sz="3600" dirty="0">
                <a:solidFill>
                  <a:srgbClr val="FFFFFF"/>
                </a:solidFill>
                <a:latin typeface="Times  New Roman"/>
              </a:rPr>
              <a:t> vi </a:t>
            </a:r>
            <a:r>
              <a:rPr lang="en-US" sz="3600" dirty="0" err="1">
                <a:solidFill>
                  <a:srgbClr val="FFFFFF"/>
                </a:solidFill>
                <a:latin typeface="Times  New Roman"/>
              </a:rPr>
              <a:t>khuẩn</a:t>
            </a:r>
            <a:r>
              <a:rPr lang="en-US" sz="36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Times  New Roman"/>
              </a:rPr>
              <a:t>nào</a:t>
            </a:r>
            <a:r>
              <a:rPr lang="en-US" sz="3600" dirty="0">
                <a:solidFill>
                  <a:srgbClr val="FFFFFF"/>
                </a:solidFill>
                <a:latin typeface="Times  New Roman"/>
              </a:rPr>
              <a:t>?</a:t>
            </a:r>
          </a:p>
        </p:txBody>
      </p:sp>
      <p:sp>
        <p:nvSpPr>
          <p:cNvPr id="12" name="Rounded Rectangle 9">
            <a:extLst>
              <a:ext uri="{FF2B5EF4-FFF2-40B4-BE49-F238E27FC236}">
                <a16:creationId xmlns:a16="http://schemas.microsoft.com/office/drawing/2014/main" id="{E223798C-12AD-4B0C-A50C-D676347D6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3354" y="484632"/>
            <a:ext cx="8129016" cy="572414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7D323A5-3E89-4F22-B30A-8D64A4FA98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0"/>
          <a:stretch/>
        </p:blipFill>
        <p:spPr>
          <a:xfrm>
            <a:off x="976251" y="942538"/>
            <a:ext cx="7163222" cy="480833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69715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5E6CFF1-2F42-4E10-9A97-F116F46F5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58BC991-2AEA-47AF-B31C-A98826A9BF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8" b="8032"/>
          <a:stretch/>
        </p:blipFill>
        <p:spPr>
          <a:xfrm>
            <a:off x="20" y="-233679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56EF53-3586-484A-AED8-59CA72C7B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1065862"/>
            <a:ext cx="3313164" cy="472627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4000" dirty="0" err="1">
                <a:solidFill>
                  <a:srgbClr val="FFFFFF"/>
                </a:solidFill>
                <a:effectLst/>
                <a:latin typeface="Times  New Roman"/>
              </a:rPr>
              <a:t>Em</a:t>
            </a:r>
            <a:r>
              <a:rPr lang="en-US" sz="40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4000" dirty="0" err="1">
                <a:solidFill>
                  <a:srgbClr val="FFFFFF"/>
                </a:solidFill>
                <a:effectLst/>
                <a:latin typeface="Times  New Roman"/>
              </a:rPr>
              <a:t>hãy</a:t>
            </a:r>
            <a:r>
              <a:rPr lang="en-US" sz="40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4000" dirty="0" err="1">
                <a:solidFill>
                  <a:srgbClr val="FFFFFF"/>
                </a:solidFill>
                <a:effectLst/>
                <a:latin typeface="Times  New Roman"/>
              </a:rPr>
              <a:t>sắp</a:t>
            </a:r>
            <a:r>
              <a:rPr lang="en-US" sz="40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4000" dirty="0" err="1">
                <a:solidFill>
                  <a:srgbClr val="FFFFFF"/>
                </a:solidFill>
                <a:effectLst/>
                <a:latin typeface="Times  New Roman"/>
              </a:rPr>
              <a:t>xếp</a:t>
            </a:r>
            <a:r>
              <a:rPr lang="en-US" sz="40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4000" dirty="0" err="1">
                <a:solidFill>
                  <a:srgbClr val="FFFFFF"/>
                </a:solidFill>
                <a:effectLst/>
                <a:latin typeface="Times  New Roman"/>
              </a:rPr>
              <a:t>các</a:t>
            </a:r>
            <a:r>
              <a:rPr lang="en-US" sz="40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4000" dirty="0" err="1">
                <a:solidFill>
                  <a:srgbClr val="FFFFFF"/>
                </a:solidFill>
                <a:effectLst/>
                <a:latin typeface="Times  New Roman"/>
              </a:rPr>
              <a:t>bước</a:t>
            </a:r>
            <a:r>
              <a:rPr lang="en-US" sz="40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4000" dirty="0" err="1">
                <a:solidFill>
                  <a:srgbClr val="FFFFFF"/>
                </a:solidFill>
                <a:effectLst/>
                <a:latin typeface="Times  New Roman"/>
              </a:rPr>
              <a:t>làm</a:t>
            </a:r>
            <a:r>
              <a:rPr lang="en-US" sz="40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4000" dirty="0" err="1">
                <a:solidFill>
                  <a:srgbClr val="FFFFFF"/>
                </a:solidFill>
                <a:effectLst/>
                <a:latin typeface="Times  New Roman"/>
              </a:rPr>
              <a:t>sữa</a:t>
            </a:r>
            <a:r>
              <a:rPr lang="en-US" sz="40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4000" dirty="0" err="1">
                <a:solidFill>
                  <a:srgbClr val="FFFFFF"/>
                </a:solidFill>
                <a:effectLst/>
                <a:latin typeface="Times  New Roman"/>
              </a:rPr>
              <a:t>chua</a:t>
            </a:r>
            <a:r>
              <a:rPr lang="en-US" sz="40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4000" dirty="0" err="1">
                <a:solidFill>
                  <a:srgbClr val="FFFFFF"/>
                </a:solidFill>
                <a:effectLst/>
                <a:latin typeface="Times  New Roman"/>
              </a:rPr>
              <a:t>theo</a:t>
            </a:r>
            <a:r>
              <a:rPr lang="en-US" sz="40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4000" dirty="0" err="1">
                <a:solidFill>
                  <a:srgbClr val="FFFFFF"/>
                </a:solidFill>
                <a:effectLst/>
                <a:latin typeface="Times  New Roman"/>
              </a:rPr>
              <a:t>thứ</a:t>
            </a:r>
            <a:r>
              <a:rPr lang="en-US" sz="40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4000" dirty="0" err="1">
                <a:solidFill>
                  <a:srgbClr val="FFFFFF"/>
                </a:solidFill>
                <a:effectLst/>
                <a:latin typeface="Times  New Roman"/>
              </a:rPr>
              <a:t>tự</a:t>
            </a:r>
            <a:r>
              <a:rPr lang="en-US" sz="40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4000" dirty="0" err="1">
                <a:solidFill>
                  <a:srgbClr val="FFFFFF"/>
                </a:solidFill>
                <a:effectLst/>
                <a:latin typeface="Times  New Roman"/>
              </a:rPr>
              <a:t>đúng</a:t>
            </a:r>
            <a:r>
              <a:rPr lang="en-US" sz="40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4000" dirty="0" err="1">
                <a:solidFill>
                  <a:srgbClr val="FFFFFF"/>
                </a:solidFill>
                <a:effectLst/>
                <a:latin typeface="Times  New Roman"/>
              </a:rPr>
              <a:t>nhất</a:t>
            </a:r>
            <a:r>
              <a:rPr lang="en-US" sz="4000" dirty="0">
                <a:solidFill>
                  <a:srgbClr val="FFFFFF"/>
                </a:solidFill>
                <a:effectLst/>
                <a:latin typeface="Times  New Roman"/>
              </a:rPr>
              <a:t>?</a:t>
            </a:r>
            <a:endParaRPr lang="en-US" sz="4000" dirty="0">
              <a:solidFill>
                <a:srgbClr val="FFFFFF"/>
              </a:solidFill>
              <a:latin typeface="Times  New Roman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7182200-4859-4C8D-BCBB-55B245C28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372" y="2286000"/>
            <a:ext cx="0" cy="228600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5">
            <a:extLst>
              <a:ext uri="{FF2B5EF4-FFF2-40B4-BE49-F238E27FC236}">
                <a16:creationId xmlns:a16="http://schemas.microsoft.com/office/drawing/2014/main" id="{68039C75-F711-4A91-B7FC-B7D4275FCDAF}"/>
              </a:ext>
            </a:extLst>
          </p:cNvPr>
          <p:cNvSpPr txBox="1"/>
          <p:nvPr/>
        </p:nvSpPr>
        <p:spPr>
          <a:xfrm>
            <a:off x="5155379" y="314960"/>
            <a:ext cx="6366061" cy="6106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A.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Múc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sữa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chua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vào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cốc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đậy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nắp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.	</a:t>
            </a:r>
          </a:p>
          <a:p>
            <a:pPr marL="0" marR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B.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Bảo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quản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trong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ngăn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mát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tủ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lạnh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.		</a:t>
            </a:r>
          </a:p>
          <a:p>
            <a:pPr marL="0" marR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C.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Mở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hộp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sữa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đặc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,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đổ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vào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chậu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thủy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tinh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.</a:t>
            </a:r>
          </a:p>
          <a:p>
            <a:pPr marL="0" marR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D. Cho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vào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hỗn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hợp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trên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1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hộp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sữa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chua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,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khuấy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nhẹ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,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đều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tay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.</a:t>
            </a:r>
          </a:p>
          <a:p>
            <a:pPr marL="0" marR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E. Ủ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các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cốc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sữa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chua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khoảng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8 – 12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tiếng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.</a:t>
            </a:r>
          </a:p>
          <a:p>
            <a:pPr marL="0" marR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F.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Thêm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vào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chậu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thủy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tinh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500ml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nước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sôi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+ 500ml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nước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đun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sôi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để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nguội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,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khuấy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đều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sao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cho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nhiệt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độ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hỗn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hợp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khoảng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40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độ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- 50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độ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.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FFFFFF"/>
              </a:solidFill>
              <a:latin typeface="Times  New Roman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1EE532F2-A813-4DEA-8044-F01180BB4C10}"/>
              </a:ext>
            </a:extLst>
          </p:cNvPr>
          <p:cNvSpPr txBox="1"/>
          <p:nvPr/>
        </p:nvSpPr>
        <p:spPr>
          <a:xfrm>
            <a:off x="5155379" y="-50800"/>
            <a:ext cx="6366061" cy="6106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R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	</a:t>
            </a:r>
          </a:p>
          <a:p>
            <a:pPr marL="0" marR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C.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Mở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hộp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sữa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đặc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,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đổ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vào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chậu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thủy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tinh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.</a:t>
            </a:r>
            <a:endParaRPr lang="vi-VN" sz="2400" dirty="0">
              <a:solidFill>
                <a:srgbClr val="FFFFFF"/>
              </a:solidFill>
              <a:effectLst/>
              <a:latin typeface="Times  New Roman"/>
            </a:endParaRPr>
          </a:p>
          <a:p>
            <a:pPr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Times  New Roman"/>
              </a:rPr>
              <a:t>F.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Thêm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vào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chậu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thủy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tinh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500ml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nước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sôi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+ 500ml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nước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đun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sôi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để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nguội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,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khuấy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đều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sao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cho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nhiệt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độ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hỗn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hợp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khoảng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40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độ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- 50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độ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.</a:t>
            </a:r>
            <a:endParaRPr lang="en-US" sz="2400" dirty="0">
              <a:solidFill>
                <a:srgbClr val="FFFFFF"/>
              </a:solidFill>
              <a:effectLst/>
              <a:latin typeface="Times  New Roman"/>
            </a:endParaRPr>
          </a:p>
          <a:p>
            <a:pPr marL="0" marR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D. Cho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vào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hỗn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hợp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trên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1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hộp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sữa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chua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,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khuấy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nhẹ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,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đều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tay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.</a:t>
            </a:r>
            <a:endParaRPr lang="vi-VN" sz="2400" dirty="0">
              <a:solidFill>
                <a:srgbClr val="FFFFFF"/>
              </a:solidFill>
              <a:effectLst/>
              <a:latin typeface="Times  New Roman"/>
            </a:endParaRPr>
          </a:p>
          <a:p>
            <a:pPr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Times  New Roman"/>
              </a:rPr>
              <a:t>A.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Múc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sữa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chua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vào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cốc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đậy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nắp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.	</a:t>
            </a:r>
            <a:endParaRPr lang="en-US" sz="2400" dirty="0">
              <a:solidFill>
                <a:srgbClr val="FFFFFF"/>
              </a:solidFill>
              <a:effectLst/>
              <a:latin typeface="Times  New Roman"/>
            </a:endParaRPr>
          </a:p>
          <a:p>
            <a:pPr marL="0" marR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E. Ủ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các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cốc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sữa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chua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khoảng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 8 – 12 </a:t>
            </a:r>
            <a:r>
              <a:rPr lang="en-US" sz="2400" dirty="0" err="1">
                <a:solidFill>
                  <a:srgbClr val="FFFFFF"/>
                </a:solidFill>
                <a:effectLst/>
                <a:latin typeface="Times  New Roman"/>
              </a:rPr>
              <a:t>tiếng</a:t>
            </a:r>
            <a:r>
              <a:rPr lang="en-US" sz="2400" dirty="0">
                <a:solidFill>
                  <a:srgbClr val="FFFFFF"/>
                </a:solidFill>
                <a:effectLst/>
                <a:latin typeface="Times  New Roman"/>
              </a:rPr>
              <a:t>.</a:t>
            </a:r>
            <a:endParaRPr lang="vi-VN" sz="2400" dirty="0">
              <a:solidFill>
                <a:srgbClr val="FFFFFF"/>
              </a:solidFill>
              <a:effectLst/>
              <a:latin typeface="Times  New Roman"/>
            </a:endParaRPr>
          </a:p>
          <a:p>
            <a:pPr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Times  New Roman"/>
              </a:rPr>
              <a:t>B.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Bảo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quản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trong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ngăn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mát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tủ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 New Roman"/>
              </a:rPr>
              <a:t>lạnh</a:t>
            </a:r>
            <a:r>
              <a:rPr lang="en-US" sz="2400" dirty="0">
                <a:solidFill>
                  <a:srgbClr val="FFFFFF"/>
                </a:solidFill>
                <a:latin typeface="Times  New Roman"/>
              </a:rPr>
              <a:t>.</a:t>
            </a:r>
            <a:endParaRPr lang="en-US" sz="2400" dirty="0">
              <a:solidFill>
                <a:srgbClr val="FFFFFF"/>
              </a:solidFill>
              <a:effectLst/>
              <a:latin typeface="Times  New Roman"/>
            </a:endParaRP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FFFFFF"/>
              </a:solidFill>
              <a:latin typeface="Times 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275291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0" grpId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3F59054-3394-4D87-8BD0-A28DCD47F1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icture containing cup, dessert, glass, drink&#10;&#10;Description automatically generated">
            <a:extLst>
              <a:ext uri="{FF2B5EF4-FFF2-40B4-BE49-F238E27FC236}">
                <a16:creationId xmlns:a16="http://schemas.microsoft.com/office/drawing/2014/main" id="{3675AE94-2458-4CCF-91DA-D786530F26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58"/>
          <a:stretch/>
        </p:blipFill>
        <p:spPr>
          <a:xfrm>
            <a:off x="7381653" y="10"/>
            <a:ext cx="4810347" cy="6857990"/>
          </a:xfrm>
          <a:custGeom>
            <a:avLst/>
            <a:gdLst/>
            <a:ahLst/>
            <a:cxnLst/>
            <a:rect l="l" t="t" r="r" b="b"/>
            <a:pathLst>
              <a:path w="4817171" h="6858000">
                <a:moveTo>
                  <a:pt x="22751" y="0"/>
                </a:moveTo>
                <a:lnTo>
                  <a:pt x="4817171" y="0"/>
                </a:lnTo>
                <a:lnTo>
                  <a:pt x="4817171" y="6858000"/>
                </a:lnTo>
                <a:lnTo>
                  <a:pt x="0" y="6858000"/>
                </a:lnTo>
                <a:lnTo>
                  <a:pt x="6679" y="6845555"/>
                </a:lnTo>
                <a:cubicBezTo>
                  <a:pt x="496584" y="5886487"/>
                  <a:pt x="786702" y="4695963"/>
                  <a:pt x="786702" y="3406233"/>
                </a:cubicBezTo>
                <a:cubicBezTo>
                  <a:pt x="786702" y="2215714"/>
                  <a:pt x="539501" y="1109724"/>
                  <a:pt x="116147" y="192283"/>
                </a:cubicBezTo>
                <a:close/>
              </a:path>
            </a:pathLst>
          </a:custGeom>
        </p:spPr>
      </p:pic>
      <p:pic>
        <p:nvPicPr>
          <p:cNvPr id="5" name="Picture 4" descr="A picture containing plate, table, food, indoor&#10;&#10;Description automatically generated">
            <a:extLst>
              <a:ext uri="{FF2B5EF4-FFF2-40B4-BE49-F238E27FC236}">
                <a16:creationId xmlns:a16="http://schemas.microsoft.com/office/drawing/2014/main" id="{CACF5904-A828-4D53-8E78-35D30396A9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76" r="-2" b="-2"/>
          <a:stretch/>
        </p:blipFill>
        <p:spPr>
          <a:xfrm>
            <a:off x="3136389" y="10"/>
            <a:ext cx="4979304" cy="3401558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7" name="Picture 6" descr="A plate of food&#10;&#10;Description automatically generated with medium confidence">
            <a:extLst>
              <a:ext uri="{FF2B5EF4-FFF2-40B4-BE49-F238E27FC236}">
                <a16:creationId xmlns:a16="http://schemas.microsoft.com/office/drawing/2014/main" id="{70331DD2-5123-4FF5-8E13-FD8EC2A1E8A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" r="21406" b="-3"/>
          <a:stretch/>
        </p:blipFill>
        <p:spPr>
          <a:xfrm>
            <a:off x="3189428" y="3456432"/>
            <a:ext cx="4925479" cy="3401568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</p:spPr>
      </p:pic>
      <p:sp useBgFill="1">
        <p:nvSpPr>
          <p:cNvPr id="16" name="Freeform: Shape 15">
            <a:extLst>
              <a:ext uri="{FF2B5EF4-FFF2-40B4-BE49-F238E27FC236}">
                <a16:creationId xmlns:a16="http://schemas.microsoft.com/office/drawing/2014/main" id="{2FE0ABA9-CAF1-4816-837D-5F28AAA08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45815" cy="6858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8" name="Freeform: Shape 17">
            <a:extLst>
              <a:ext uri="{FF2B5EF4-FFF2-40B4-BE49-F238E27FC236}">
                <a16:creationId xmlns:a16="http://schemas.microsoft.com/office/drawing/2014/main" id="{BC8B9C14-70F0-4F42-85FF-0DD3D5A585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36670" cy="6858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D91D07-CB8F-448A-B9DB-417470FFA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685800"/>
            <a:ext cx="2807208" cy="1325563"/>
          </a:xfrm>
        </p:spPr>
        <p:txBody>
          <a:bodyPr>
            <a:normAutofit/>
          </a:bodyPr>
          <a:lstStyle/>
          <a:p>
            <a:r>
              <a:rPr lang="vi-VN" sz="3600" dirty="0"/>
              <a:t>IV. Vận dụng</a:t>
            </a:r>
            <a:endParaRPr lang="en-US" sz="36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8DE6C44-43F8-4DE4-AB81-66853FFEA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0685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09529B-9B56-4F10-BE4D-F934DB89E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2089941"/>
            <a:ext cx="2834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34A183-4351-435B-A5ED-15755B7A26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" y="2709271"/>
            <a:ext cx="3209544" cy="2347976"/>
          </a:xfrm>
        </p:spPr>
        <p:txBody>
          <a:bodyPr>
            <a:normAutofit/>
          </a:bodyPr>
          <a:lstStyle/>
          <a:p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bày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về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 cách sử dụng sữa chua tốt cho sức khỏe và các công thức từ sữa chua ngon và dễ dàng áp dụng.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7365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21">
            <a:extLst>
              <a:ext uri="{FF2B5EF4-FFF2-40B4-BE49-F238E27FC236}">
                <a16:creationId xmlns:a16="http://schemas.microsoft.com/office/drawing/2014/main" id="{0355E929-9AA6-4DFB-BA9E-3785513AFCD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41542" y="273918"/>
            <a:ext cx="7139288" cy="132556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kern="1200" dirty="0">
                <a:solidFill>
                  <a:schemeClr val="tx1"/>
                </a:solidFill>
                <a:latin typeface="Times  New Roman"/>
              </a:rPr>
              <a:t>I. </a:t>
            </a:r>
            <a:r>
              <a:rPr lang="en-US" kern="1200" dirty="0" err="1">
                <a:solidFill>
                  <a:schemeClr val="tx1"/>
                </a:solidFill>
                <a:latin typeface="Times  New Roman"/>
              </a:rPr>
              <a:t>Thực</a:t>
            </a:r>
            <a:r>
              <a:rPr lang="en-US" kern="12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Times  New Roman"/>
              </a:rPr>
              <a:t>hành</a:t>
            </a:r>
            <a:r>
              <a:rPr lang="en-US" kern="12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Times  New Roman"/>
              </a:rPr>
              <a:t>quan</a:t>
            </a:r>
            <a:r>
              <a:rPr lang="en-US" kern="12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Times  New Roman"/>
              </a:rPr>
              <a:t>sát</a:t>
            </a:r>
            <a:r>
              <a:rPr lang="en-US" kern="1200" dirty="0">
                <a:solidFill>
                  <a:schemeClr val="tx1"/>
                </a:solidFill>
                <a:latin typeface="Times  New Roman"/>
              </a:rPr>
              <a:t> vi </a:t>
            </a:r>
            <a:r>
              <a:rPr lang="en-US" kern="1200" dirty="0" err="1">
                <a:solidFill>
                  <a:schemeClr val="tx1"/>
                </a:solidFill>
                <a:latin typeface="Times  New Roman"/>
              </a:rPr>
              <a:t>khuẩn</a:t>
            </a:r>
            <a:endParaRPr lang="en-US" kern="1200" dirty="0">
              <a:solidFill>
                <a:schemeClr val="tx1"/>
              </a:solidFill>
              <a:latin typeface="Times  New Roman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EEE8F11-3582-44B7-9869-F2D26D7DD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4133221" cy="3548529"/>
          </a:xfrm>
          <a:custGeom>
            <a:avLst/>
            <a:gdLst>
              <a:gd name="connsiteX0" fmla="*/ 0 w 4133221"/>
              <a:gd name="connsiteY0" fmla="*/ 0 h 3548529"/>
              <a:gd name="connsiteX1" fmla="*/ 3798429 w 4133221"/>
              <a:gd name="connsiteY1" fmla="*/ 0 h 3548529"/>
              <a:gd name="connsiteX2" fmla="*/ 3850140 w 4133221"/>
              <a:gd name="connsiteY2" fmla="*/ 85119 h 3548529"/>
              <a:gd name="connsiteX3" fmla="*/ 4133221 w 4133221"/>
              <a:gd name="connsiteY3" fmla="*/ 1203093 h 3548529"/>
              <a:gd name="connsiteX4" fmla="*/ 1787785 w 4133221"/>
              <a:gd name="connsiteY4" fmla="*/ 3548529 h 3548529"/>
              <a:gd name="connsiteX5" fmla="*/ 129311 w 4133221"/>
              <a:gd name="connsiteY5" fmla="*/ 2861567 h 3548529"/>
              <a:gd name="connsiteX6" fmla="*/ 0 w 4133221"/>
              <a:gd name="connsiteY6" fmla="*/ 2719289 h 354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3221" h="3548529">
                <a:moveTo>
                  <a:pt x="0" y="0"/>
                </a:moveTo>
                <a:lnTo>
                  <a:pt x="3798429" y="0"/>
                </a:lnTo>
                <a:lnTo>
                  <a:pt x="3850140" y="85119"/>
                </a:lnTo>
                <a:cubicBezTo>
                  <a:pt x="4030674" y="417451"/>
                  <a:pt x="4133221" y="798296"/>
                  <a:pt x="4133221" y="1203093"/>
                </a:cubicBezTo>
                <a:cubicBezTo>
                  <a:pt x="4133221" y="2498442"/>
                  <a:pt x="3083134" y="3548529"/>
                  <a:pt x="1787785" y="3548529"/>
                </a:cubicBezTo>
                <a:cubicBezTo>
                  <a:pt x="1140111" y="3548529"/>
                  <a:pt x="553752" y="3286007"/>
                  <a:pt x="129311" y="2861567"/>
                </a:cubicBezTo>
                <a:lnTo>
                  <a:pt x="0" y="2719289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141F1CC-6A53-4BCF-9127-AABB52E24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01" y="3842187"/>
            <a:ext cx="3321156" cy="3015812"/>
          </a:xfrm>
          <a:custGeom>
            <a:avLst/>
            <a:gdLst>
              <a:gd name="connsiteX0" fmla="*/ 1359768 w 3321156"/>
              <a:gd name="connsiteY0" fmla="*/ 0 h 3015812"/>
              <a:gd name="connsiteX1" fmla="*/ 3321156 w 3321156"/>
              <a:gd name="connsiteY1" fmla="*/ 1961388 h 3015812"/>
              <a:gd name="connsiteX2" fmla="*/ 3084427 w 3321156"/>
              <a:gd name="connsiteY2" fmla="*/ 2896302 h 3015812"/>
              <a:gd name="connsiteX3" fmla="*/ 3011823 w 3321156"/>
              <a:gd name="connsiteY3" fmla="*/ 3015812 h 3015812"/>
              <a:gd name="connsiteX4" fmla="*/ 0 w 3321156"/>
              <a:gd name="connsiteY4" fmla="*/ 3015812 h 3015812"/>
              <a:gd name="connsiteX5" fmla="*/ 0 w 3321156"/>
              <a:gd name="connsiteY5" fmla="*/ 549808 h 3015812"/>
              <a:gd name="connsiteX6" fmla="*/ 112143 w 3321156"/>
              <a:gd name="connsiteY6" fmla="*/ 447886 h 3015812"/>
              <a:gd name="connsiteX7" fmla="*/ 1359768 w 3321156"/>
              <a:gd name="connsiteY7" fmla="*/ 0 h 301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21156" h="3015812">
                <a:moveTo>
                  <a:pt x="1359768" y="0"/>
                </a:moveTo>
                <a:cubicBezTo>
                  <a:pt x="2443013" y="0"/>
                  <a:pt x="3321156" y="878143"/>
                  <a:pt x="3321156" y="1961388"/>
                </a:cubicBezTo>
                <a:cubicBezTo>
                  <a:pt x="3321156" y="2299902"/>
                  <a:pt x="3235400" y="2618387"/>
                  <a:pt x="3084427" y="2896302"/>
                </a:cubicBezTo>
                <a:lnTo>
                  <a:pt x="3011823" y="3015812"/>
                </a:lnTo>
                <a:lnTo>
                  <a:pt x="0" y="3015812"/>
                </a:lnTo>
                <a:lnTo>
                  <a:pt x="0" y="549808"/>
                </a:lnTo>
                <a:lnTo>
                  <a:pt x="112143" y="447886"/>
                </a:lnTo>
                <a:cubicBezTo>
                  <a:pt x="451187" y="168082"/>
                  <a:pt x="885848" y="0"/>
                  <a:pt x="1359768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61B2B49-7142-4CA8-A929-4671548E6A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94530" y="2496668"/>
            <a:ext cx="3118104" cy="3118104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13" descr="Confused Broccoli">
            <a:extLst>
              <a:ext uri="{FF2B5EF4-FFF2-40B4-BE49-F238E27FC236}">
                <a16:creationId xmlns:a16="http://schemas.microsoft.com/office/drawing/2014/main" id="{30F4169D-299F-43DB-86C2-F8390DBD2A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3"/>
          <a:stretch/>
        </p:blipFill>
        <p:spPr>
          <a:xfrm>
            <a:off x="3526172" y="2730575"/>
            <a:ext cx="2788920" cy="2788920"/>
          </a:xfrm>
          <a:custGeom>
            <a:avLst/>
            <a:gdLst/>
            <a:ahLst/>
            <a:cxnLst/>
            <a:rect l="l" t="t" r="r" b="b"/>
            <a:pathLst>
              <a:path w="2880360" h="2880360">
                <a:moveTo>
                  <a:pt x="1440180" y="0"/>
                </a:moveTo>
                <a:cubicBezTo>
                  <a:pt x="2235569" y="0"/>
                  <a:pt x="2880360" y="644791"/>
                  <a:pt x="2880360" y="1440180"/>
                </a:cubicBezTo>
                <a:cubicBezTo>
                  <a:pt x="2880360" y="2235569"/>
                  <a:pt x="2235569" y="2880360"/>
                  <a:pt x="1440180" y="2880360"/>
                </a:cubicBezTo>
                <a:cubicBezTo>
                  <a:pt x="644791" y="2880360"/>
                  <a:pt x="0" y="2235569"/>
                  <a:pt x="0" y="1440180"/>
                </a:cubicBezTo>
                <a:cubicBezTo>
                  <a:pt x="0" y="644791"/>
                  <a:pt x="644791" y="0"/>
                  <a:pt x="1440180" y="0"/>
                </a:cubicBezTo>
                <a:close/>
              </a:path>
            </a:pathLst>
          </a:custGeom>
        </p:spPr>
      </p:pic>
      <p:pic>
        <p:nvPicPr>
          <p:cNvPr id="3" name="Picture 2" descr="A microscope on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0EF99A2C-D2DF-4D33-9FAA-A362475562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735" r="1" b="1"/>
          <a:stretch/>
        </p:blipFill>
        <p:spPr>
          <a:xfrm>
            <a:off x="20" y="10"/>
            <a:ext cx="3967953" cy="3383270"/>
          </a:xfrm>
          <a:custGeom>
            <a:avLst/>
            <a:gdLst/>
            <a:ahLst/>
            <a:cxnLst/>
            <a:rect l="l" t="t" r="r" b="b"/>
            <a:pathLst>
              <a:path w="3967973" h="3383280">
                <a:moveTo>
                  <a:pt x="0" y="0"/>
                </a:moveTo>
                <a:lnTo>
                  <a:pt x="3605273" y="0"/>
                </a:lnTo>
                <a:lnTo>
                  <a:pt x="3704836" y="163887"/>
                </a:lnTo>
                <a:cubicBezTo>
                  <a:pt x="3872651" y="472804"/>
                  <a:pt x="3967973" y="826817"/>
                  <a:pt x="3967973" y="1203093"/>
                </a:cubicBezTo>
                <a:cubicBezTo>
                  <a:pt x="3967973" y="2407177"/>
                  <a:pt x="2991870" y="3383280"/>
                  <a:pt x="1787786" y="3383280"/>
                </a:cubicBezTo>
                <a:cubicBezTo>
                  <a:pt x="1110489" y="3383280"/>
                  <a:pt x="505326" y="3074435"/>
                  <a:pt x="105448" y="2589894"/>
                </a:cubicBezTo>
                <a:lnTo>
                  <a:pt x="0" y="2448881"/>
                </a:lnTo>
                <a:close/>
              </a:path>
            </a:pathLst>
          </a:custGeom>
        </p:spPr>
      </p:pic>
      <p:pic>
        <p:nvPicPr>
          <p:cNvPr id="10" name="Picture 9" descr="A picture containing food, indoor, vegetable, sliced&#10;&#10;Description automatically generated">
            <a:extLst>
              <a:ext uri="{FF2B5EF4-FFF2-40B4-BE49-F238E27FC236}">
                <a16:creationId xmlns:a16="http://schemas.microsoft.com/office/drawing/2014/main" id="{C2B2E4F2-0EC9-4230-AF21-3C19BB146AC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57" r="4" b="6963"/>
          <a:stretch/>
        </p:blipFill>
        <p:spPr>
          <a:xfrm>
            <a:off x="4825" y="4007260"/>
            <a:ext cx="3155071" cy="2850749"/>
          </a:xfrm>
          <a:custGeom>
            <a:avLst/>
            <a:gdLst/>
            <a:ahLst/>
            <a:cxnLst/>
            <a:rect l="l" t="t" r="r" b="b"/>
            <a:pathLst>
              <a:path w="3155071" h="2850749">
                <a:moveTo>
                  <a:pt x="1358746" y="0"/>
                </a:moveTo>
                <a:cubicBezTo>
                  <a:pt x="2350829" y="0"/>
                  <a:pt x="3155071" y="804242"/>
                  <a:pt x="3155071" y="1796325"/>
                </a:cubicBezTo>
                <a:cubicBezTo>
                  <a:pt x="3155071" y="2168356"/>
                  <a:pt x="3041975" y="2513972"/>
                  <a:pt x="2848287" y="2800668"/>
                </a:cubicBezTo>
                <a:lnTo>
                  <a:pt x="2810837" y="2850749"/>
                </a:lnTo>
                <a:lnTo>
                  <a:pt x="0" y="2850749"/>
                </a:lnTo>
                <a:lnTo>
                  <a:pt x="0" y="623564"/>
                </a:lnTo>
                <a:lnTo>
                  <a:pt x="88552" y="526132"/>
                </a:lnTo>
                <a:cubicBezTo>
                  <a:pt x="413623" y="201061"/>
                  <a:pt x="862705" y="0"/>
                  <a:pt x="1358746" y="0"/>
                </a:cubicBezTo>
                <a:close/>
              </a:path>
            </a:pathLst>
          </a:custGeom>
        </p:spPr>
      </p:pic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BE2FBD8E-6902-4624-B3DC-EA048AE229D1}"/>
              </a:ext>
            </a:extLst>
          </p:cNvPr>
          <p:cNvSpPr/>
          <p:nvPr/>
        </p:nvSpPr>
        <p:spPr>
          <a:xfrm>
            <a:off x="7021576" y="1198310"/>
            <a:ext cx="4668256" cy="2184970"/>
          </a:xfrm>
          <a:prstGeom prst="cloudCallout">
            <a:avLst>
              <a:gd name="adj1" fmla="val -67727"/>
              <a:gd name="adj2" fmla="val 539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 New Roman"/>
              </a:rPr>
              <a:t>Chúng</a:t>
            </a:r>
            <a:r>
              <a:rPr lang="en-US" sz="2800" dirty="0">
                <a:solidFill>
                  <a:schemeClr val="tx1"/>
                </a:solidFill>
                <a:latin typeface="Times  New Roman"/>
              </a:rPr>
              <a:t> ta </a:t>
            </a:r>
            <a:r>
              <a:rPr lang="en-US" sz="2800" dirty="0" err="1">
                <a:solidFill>
                  <a:schemeClr val="tx1"/>
                </a:solidFill>
                <a:latin typeface="Times  New Roman"/>
              </a:rPr>
              <a:t>cần</a:t>
            </a:r>
            <a:r>
              <a:rPr lang="en-US" sz="28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 New Roman"/>
              </a:rPr>
              <a:t>chuẩn</a:t>
            </a:r>
            <a:r>
              <a:rPr lang="en-US" sz="28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 New Roman"/>
              </a:rPr>
              <a:t>bị</a:t>
            </a:r>
            <a:r>
              <a:rPr lang="en-US" sz="28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 New Roman"/>
              </a:rPr>
              <a:t>những</a:t>
            </a:r>
            <a:r>
              <a:rPr lang="en-US" sz="28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 New Roman"/>
              </a:rPr>
              <a:t>gì</a:t>
            </a:r>
            <a:r>
              <a:rPr lang="en-US" sz="28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 New Roman"/>
              </a:rPr>
              <a:t>để</a:t>
            </a:r>
            <a:r>
              <a:rPr lang="en-US" sz="28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 New Roman"/>
              </a:rPr>
              <a:t>tiến</a:t>
            </a:r>
            <a:r>
              <a:rPr lang="en-US" sz="28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 New Roman"/>
              </a:rPr>
              <a:t>hành</a:t>
            </a:r>
            <a:r>
              <a:rPr lang="en-US" sz="28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 New Roman"/>
              </a:rPr>
              <a:t>thí</a:t>
            </a:r>
            <a:r>
              <a:rPr lang="en-US" sz="28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 New Roman"/>
              </a:rPr>
              <a:t>nghiệm</a:t>
            </a:r>
            <a:r>
              <a:rPr lang="en-US" sz="28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vi-VN" sz="2800" dirty="0">
                <a:solidFill>
                  <a:schemeClr val="tx1"/>
                </a:solidFill>
                <a:latin typeface="Times  New Roman"/>
              </a:rPr>
              <a:t>này</a:t>
            </a:r>
            <a:r>
              <a:rPr lang="en-US" sz="2800" dirty="0">
                <a:solidFill>
                  <a:schemeClr val="tx1"/>
                </a:solidFill>
                <a:latin typeface="Times  New Roman"/>
              </a:rPr>
              <a:t>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2E3C37-0D61-4EB7-8E9B-49CC4998D401}"/>
              </a:ext>
            </a:extLst>
          </p:cNvPr>
          <p:cNvSpPr txBox="1"/>
          <p:nvPr/>
        </p:nvSpPr>
        <p:spPr>
          <a:xfrm>
            <a:off x="4741542" y="1483549"/>
            <a:ext cx="4312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vi-VN" sz="2800" dirty="0">
                <a:latin typeface="+mj-lt"/>
              </a:rPr>
              <a:t>1.Chuẩn bị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651315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23">
            <a:extLst>
              <a:ext uri="{FF2B5EF4-FFF2-40B4-BE49-F238E27FC236}">
                <a16:creationId xmlns:a16="http://schemas.microsoft.com/office/drawing/2014/main" id="{35A586DD-6DB1-40C2-8743-1DE3E65C48F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84225" y="586240"/>
            <a:ext cx="4716433" cy="2020825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vi-VN" dirty="0">
                <a:latin typeface="Times  New Roman"/>
                <a:ea typeface="Dosis"/>
                <a:cs typeface="Dosis"/>
                <a:sym typeface="Dosis"/>
              </a:rPr>
              <a:t>Dụng cụ: </a:t>
            </a:r>
            <a:r>
              <a:rPr lang="en-US" dirty="0" err="1">
                <a:effectLst/>
                <a:latin typeface="Times  New Roman"/>
                <a:ea typeface="Calibri" panose="020F0502020204030204" pitchFamily="34" charset="0"/>
              </a:rPr>
              <a:t>Kính</a:t>
            </a:r>
            <a:r>
              <a:rPr lang="en-US" dirty="0">
                <a:effectLst/>
                <a:latin typeface="Times  New Roman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 New Roman"/>
                <a:ea typeface="Calibri" panose="020F0502020204030204" pitchFamily="34" charset="0"/>
              </a:rPr>
              <a:t>hiển</a:t>
            </a:r>
            <a:r>
              <a:rPr lang="en-US" dirty="0">
                <a:effectLst/>
                <a:latin typeface="Times  New Roman"/>
                <a:ea typeface="Calibri" panose="020F0502020204030204" pitchFamily="34" charset="0"/>
              </a:rPr>
              <a:t> vi, lam </a:t>
            </a:r>
            <a:r>
              <a:rPr lang="en-US" dirty="0" err="1">
                <a:effectLst/>
                <a:latin typeface="Times  New Roman"/>
                <a:ea typeface="Calibri" panose="020F0502020204030204" pitchFamily="34" charset="0"/>
              </a:rPr>
              <a:t>kính</a:t>
            </a:r>
            <a:r>
              <a:rPr lang="en-US" dirty="0">
                <a:effectLst/>
                <a:latin typeface="Times  New Roman"/>
                <a:ea typeface="Calibri" panose="020F0502020204030204" pitchFamily="34" charset="0"/>
              </a:rPr>
              <a:t>, </a:t>
            </a:r>
            <a:r>
              <a:rPr lang="en-US" dirty="0" err="1">
                <a:effectLst/>
                <a:latin typeface="Times  New Roman"/>
                <a:ea typeface="Calibri" panose="020F0502020204030204" pitchFamily="34" charset="0"/>
              </a:rPr>
              <a:t>lamen</a:t>
            </a:r>
            <a:r>
              <a:rPr lang="en-US" dirty="0">
                <a:effectLst/>
                <a:latin typeface="Times  New Roman"/>
                <a:ea typeface="Calibri" panose="020F0502020204030204" pitchFamily="34" charset="0"/>
              </a:rPr>
              <a:t>, pipette, </a:t>
            </a:r>
            <a:r>
              <a:rPr lang="en-US" dirty="0" err="1">
                <a:effectLst/>
                <a:latin typeface="Times  New Roman"/>
                <a:ea typeface="Calibri" panose="020F0502020204030204" pitchFamily="34" charset="0"/>
              </a:rPr>
              <a:t>giấy</a:t>
            </a:r>
            <a:r>
              <a:rPr lang="en-US" dirty="0">
                <a:effectLst/>
                <a:latin typeface="Times  New Roman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 New Roman"/>
                <a:ea typeface="Calibri" panose="020F0502020204030204" pitchFamily="34" charset="0"/>
              </a:rPr>
              <a:t>lọc</a:t>
            </a:r>
            <a:r>
              <a:rPr lang="en-US" dirty="0">
                <a:effectLst/>
                <a:latin typeface="Times  New Roman"/>
                <a:ea typeface="Calibri" panose="020F0502020204030204" pitchFamily="34" charset="0"/>
              </a:rPr>
              <a:t>.</a:t>
            </a: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vi-VN" dirty="0">
                <a:effectLst/>
                <a:latin typeface="Times  New Roman"/>
                <a:ea typeface="Calibri" panose="020F0502020204030204" pitchFamily="34" charset="0"/>
              </a:rPr>
              <a:t>Hóa chất: </a:t>
            </a:r>
            <a:r>
              <a:rPr lang="en-US" dirty="0" err="1">
                <a:effectLst/>
                <a:latin typeface="Times  New Roman"/>
                <a:ea typeface="Calibri" panose="020F0502020204030204" pitchFamily="34" charset="0"/>
              </a:rPr>
              <a:t>Xanh</a:t>
            </a:r>
            <a:r>
              <a:rPr lang="en-US" dirty="0">
                <a:effectLst/>
                <a:latin typeface="Times  New Roman"/>
                <a:ea typeface="Calibri" panose="020F0502020204030204" pitchFamily="34" charset="0"/>
              </a:rPr>
              <a:t> methylene.</a:t>
            </a: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vi-VN" dirty="0">
                <a:latin typeface="Times  New Roman"/>
                <a:ea typeface="Calibri" panose="020F0502020204030204" pitchFamily="34" charset="0"/>
              </a:rPr>
              <a:t>Mẫu vật: </a:t>
            </a:r>
            <a:r>
              <a:rPr lang="en-US" dirty="0" err="1">
                <a:effectLst/>
                <a:latin typeface="Times  New Roman"/>
                <a:ea typeface="Calibri" panose="020F0502020204030204" pitchFamily="34" charset="0"/>
              </a:rPr>
              <a:t>Nước</a:t>
            </a:r>
            <a:r>
              <a:rPr lang="en-US" dirty="0">
                <a:effectLst/>
                <a:latin typeface="Times  New Roman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 New Roman"/>
                <a:ea typeface="Calibri" panose="020F0502020204030204" pitchFamily="34" charset="0"/>
              </a:rPr>
              <a:t>dưa</a:t>
            </a:r>
            <a:r>
              <a:rPr lang="en-US" dirty="0">
                <a:effectLst/>
                <a:latin typeface="Times  New Roman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 New Roman"/>
                <a:ea typeface="Calibri" panose="020F0502020204030204" pitchFamily="34" charset="0"/>
              </a:rPr>
              <a:t>muối</a:t>
            </a:r>
            <a:r>
              <a:rPr lang="en-US" dirty="0">
                <a:effectLst/>
                <a:latin typeface="Times  New Roman"/>
                <a:ea typeface="Calibri" panose="020F0502020204030204" pitchFamily="34" charset="0"/>
              </a:rPr>
              <a:t>, </a:t>
            </a:r>
            <a:r>
              <a:rPr lang="en-US" dirty="0" err="1">
                <a:effectLst/>
                <a:latin typeface="Times  New Roman"/>
                <a:ea typeface="Calibri" panose="020F0502020204030204" pitchFamily="34" charset="0"/>
              </a:rPr>
              <a:t>nước</a:t>
            </a:r>
            <a:r>
              <a:rPr lang="en-US" dirty="0">
                <a:effectLst/>
                <a:latin typeface="Times  New Roman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 New Roman"/>
                <a:ea typeface="Calibri" panose="020F0502020204030204" pitchFamily="34" charset="0"/>
              </a:rPr>
              <a:t>cà</a:t>
            </a:r>
            <a:r>
              <a:rPr lang="en-US" dirty="0">
                <a:effectLst/>
                <a:latin typeface="Times  New Roman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 New Roman"/>
                <a:ea typeface="Calibri" panose="020F0502020204030204" pitchFamily="34" charset="0"/>
              </a:rPr>
              <a:t>muối</a:t>
            </a:r>
            <a:r>
              <a:rPr lang="en-US" dirty="0">
                <a:effectLst/>
                <a:latin typeface="Times  New Roman"/>
                <a:ea typeface="Calibri" panose="020F0502020204030204" pitchFamily="34" charset="0"/>
              </a:rPr>
              <a:t>.</a:t>
            </a:r>
          </a:p>
          <a:p>
            <a:r>
              <a:rPr lang="en-US" dirty="0" err="1">
                <a:effectLst/>
                <a:latin typeface="Times  New Roman"/>
                <a:ea typeface="Calibri" panose="020F0502020204030204" pitchFamily="34" charset="0"/>
              </a:rPr>
              <a:t>Tiêu</a:t>
            </a:r>
            <a:r>
              <a:rPr lang="en-US" dirty="0">
                <a:effectLst/>
                <a:latin typeface="Times  New Roman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 New Roman"/>
                <a:ea typeface="Calibri" panose="020F0502020204030204" pitchFamily="34" charset="0"/>
              </a:rPr>
              <a:t>bản</a:t>
            </a:r>
            <a:r>
              <a:rPr lang="en-US" dirty="0">
                <a:effectLst/>
                <a:latin typeface="Times  New Roman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 New Roman"/>
                <a:ea typeface="Calibri" panose="020F0502020204030204" pitchFamily="34" charset="0"/>
              </a:rPr>
              <a:t>mẫu</a:t>
            </a:r>
            <a:r>
              <a:rPr lang="en-US" dirty="0">
                <a:effectLst/>
                <a:latin typeface="Times  New Roman"/>
                <a:ea typeface="Calibri" panose="020F0502020204030204" pitchFamily="34" charset="0"/>
              </a:rPr>
              <a:t>.</a:t>
            </a:r>
            <a:endParaRPr lang="en" dirty="0">
              <a:latin typeface="Times  New Roman"/>
              <a:ea typeface="Dosis"/>
              <a:cs typeface="Dosis"/>
              <a:sym typeface="Dosi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7977D39-626F-40D7-B00F-16E02602DD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97383" y="197110"/>
            <a:ext cx="2020824" cy="2020824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F07C58-4B1C-4238-940B-83A398520B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-2"/>
          <a:stretch/>
        </p:blipFill>
        <p:spPr>
          <a:xfrm>
            <a:off x="5761975" y="361702"/>
            <a:ext cx="1691640" cy="1691640"/>
          </a:xfrm>
          <a:custGeom>
            <a:avLst/>
            <a:gdLst/>
            <a:ahLst/>
            <a:cxnLst/>
            <a:rect l="l" t="t" r="r" b="b"/>
            <a:pathLst>
              <a:path w="1956816" h="1956816">
                <a:moveTo>
                  <a:pt x="978408" y="0"/>
                </a:moveTo>
                <a:cubicBezTo>
                  <a:pt x="1518768" y="0"/>
                  <a:pt x="1956816" y="438048"/>
                  <a:pt x="1956816" y="978408"/>
                </a:cubicBezTo>
                <a:cubicBezTo>
                  <a:pt x="1956816" y="1518768"/>
                  <a:pt x="1518768" y="1956816"/>
                  <a:pt x="978408" y="1956816"/>
                </a:cubicBezTo>
                <a:cubicBezTo>
                  <a:pt x="438048" y="1956816"/>
                  <a:pt x="0" y="1518768"/>
                  <a:pt x="0" y="978408"/>
                </a:cubicBezTo>
                <a:cubicBezTo>
                  <a:pt x="0" y="438048"/>
                  <a:pt x="438048" y="0"/>
                  <a:pt x="978408" y="0"/>
                </a:cubicBezTo>
                <a:close/>
              </a:path>
            </a:pathLst>
          </a:cu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905CDE4-B751-4B3E-B625-6E59F89034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4932" y="1"/>
            <a:ext cx="4077068" cy="3445261"/>
          </a:xfrm>
          <a:custGeom>
            <a:avLst/>
            <a:gdLst>
              <a:gd name="connsiteX0" fmla="*/ 250035 w 4077068"/>
              <a:gd name="connsiteY0" fmla="*/ 0 h 3445261"/>
              <a:gd name="connsiteX1" fmla="*/ 4077068 w 4077068"/>
              <a:gd name="connsiteY1" fmla="*/ 0 h 3445261"/>
              <a:gd name="connsiteX2" fmla="*/ 4077068 w 4077068"/>
              <a:gd name="connsiteY2" fmla="*/ 2743040 h 3445261"/>
              <a:gd name="connsiteX3" fmla="*/ 4074154 w 4077068"/>
              <a:gd name="connsiteY3" fmla="*/ 2746247 h 3445261"/>
              <a:gd name="connsiteX4" fmla="*/ 2386584 w 4077068"/>
              <a:gd name="connsiteY4" fmla="*/ 3445261 h 3445261"/>
              <a:gd name="connsiteX5" fmla="*/ 0 w 4077068"/>
              <a:gd name="connsiteY5" fmla="*/ 1058677 h 3445261"/>
              <a:gd name="connsiteX6" fmla="*/ 187550 w 4077068"/>
              <a:gd name="connsiteY6" fmla="*/ 129711 h 344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7068" h="3445261">
                <a:moveTo>
                  <a:pt x="250035" y="0"/>
                </a:moveTo>
                <a:lnTo>
                  <a:pt x="4077068" y="0"/>
                </a:lnTo>
                <a:lnTo>
                  <a:pt x="4077068" y="2743040"/>
                </a:lnTo>
                <a:lnTo>
                  <a:pt x="4074154" y="2746247"/>
                </a:lnTo>
                <a:cubicBezTo>
                  <a:pt x="3642267" y="3178134"/>
                  <a:pt x="3045621" y="3445261"/>
                  <a:pt x="2386584" y="3445261"/>
                </a:cubicBezTo>
                <a:cubicBezTo>
                  <a:pt x="1068510" y="3445261"/>
                  <a:pt x="0" y="2376751"/>
                  <a:pt x="0" y="1058677"/>
                </a:cubicBezTo>
                <a:cubicBezTo>
                  <a:pt x="0" y="729159"/>
                  <a:pt x="66782" y="415238"/>
                  <a:pt x="187550" y="129711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8108C16-F4C0-44AA-999D-17BD39219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69196" y="2550745"/>
            <a:ext cx="3072384" cy="3072384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13" descr="A picture containing food, indoor, vegetable, sliced&#10;&#10;Description automatically generated">
            <a:extLst>
              <a:ext uri="{FF2B5EF4-FFF2-40B4-BE49-F238E27FC236}">
                <a16:creationId xmlns:a16="http://schemas.microsoft.com/office/drawing/2014/main" id="{7B2469CC-B359-4603-B8AB-961CE9A5A5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87" r="6" b="3318"/>
          <a:stretch/>
        </p:blipFill>
        <p:spPr>
          <a:xfrm>
            <a:off x="5933788" y="2715337"/>
            <a:ext cx="2743200" cy="2743200"/>
          </a:xfrm>
          <a:custGeom>
            <a:avLst/>
            <a:gdLst/>
            <a:ahLst/>
            <a:cxnLst/>
            <a:rect l="l" t="t" r="r" b="b"/>
            <a:pathLst>
              <a:path w="2834640" h="2834640">
                <a:moveTo>
                  <a:pt x="1417320" y="0"/>
                </a:moveTo>
                <a:cubicBezTo>
                  <a:pt x="2200084" y="0"/>
                  <a:pt x="2834640" y="634556"/>
                  <a:pt x="2834640" y="1417320"/>
                </a:cubicBezTo>
                <a:cubicBezTo>
                  <a:pt x="2834640" y="2200084"/>
                  <a:pt x="2200084" y="2834640"/>
                  <a:pt x="1417320" y="2834640"/>
                </a:cubicBezTo>
                <a:cubicBezTo>
                  <a:pt x="634556" y="2834640"/>
                  <a:pt x="0" y="2200084"/>
                  <a:pt x="0" y="1417320"/>
                </a:cubicBezTo>
                <a:cubicBezTo>
                  <a:pt x="0" y="634556"/>
                  <a:pt x="634556" y="0"/>
                  <a:pt x="1417320" y="0"/>
                </a:cubicBezTo>
                <a:close/>
              </a:path>
            </a:pathLst>
          </a:custGeom>
        </p:spPr>
      </p:pic>
      <p:pic>
        <p:nvPicPr>
          <p:cNvPr id="12" name="Picture 11" descr="A picture containing indoor&#10;&#10;Description automatically generated">
            <a:extLst>
              <a:ext uri="{FF2B5EF4-FFF2-40B4-BE49-F238E27FC236}">
                <a16:creationId xmlns:a16="http://schemas.microsoft.com/office/drawing/2014/main" id="{A3ED8ACA-A676-4806-965F-0CCD26B281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45"/>
          <a:stretch/>
        </p:blipFill>
        <p:spPr>
          <a:xfrm>
            <a:off x="8278624" y="2"/>
            <a:ext cx="3913376" cy="3281569"/>
          </a:xfrm>
          <a:custGeom>
            <a:avLst/>
            <a:gdLst/>
            <a:ahLst/>
            <a:cxnLst/>
            <a:rect l="l" t="t" r="r" b="b"/>
            <a:pathLst>
              <a:path w="3913376" h="3281569">
                <a:moveTo>
                  <a:pt x="267865" y="0"/>
                </a:moveTo>
                <a:lnTo>
                  <a:pt x="3913376" y="0"/>
                </a:lnTo>
                <a:lnTo>
                  <a:pt x="3913376" y="2499938"/>
                </a:lnTo>
                <a:lnTo>
                  <a:pt x="3794714" y="2630499"/>
                </a:lnTo>
                <a:cubicBezTo>
                  <a:pt x="3392450" y="3032763"/>
                  <a:pt x="2836727" y="3281569"/>
                  <a:pt x="2222892" y="3281569"/>
                </a:cubicBezTo>
                <a:cubicBezTo>
                  <a:pt x="995223" y="3281569"/>
                  <a:pt x="0" y="2286346"/>
                  <a:pt x="0" y="1058677"/>
                </a:cubicBezTo>
                <a:cubicBezTo>
                  <a:pt x="0" y="751760"/>
                  <a:pt x="62202" y="459370"/>
                  <a:pt x="174686" y="193427"/>
                </a:cubicBezTo>
                <a:close/>
              </a:path>
            </a:pathLst>
          </a:custGeom>
        </p:spPr>
      </p:pic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CDC29AC1-2821-4FCC-B597-88DAF39C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00930" y="4604085"/>
            <a:ext cx="4281112" cy="2253913"/>
          </a:xfrm>
          <a:custGeom>
            <a:avLst/>
            <a:gdLst>
              <a:gd name="connsiteX0" fmla="*/ 2140556 w 4281112"/>
              <a:gd name="connsiteY0" fmla="*/ 0 h 2253913"/>
              <a:gd name="connsiteX1" fmla="*/ 4281112 w 4281112"/>
              <a:gd name="connsiteY1" fmla="*/ 2140556 h 2253913"/>
              <a:gd name="connsiteX2" fmla="*/ 4275388 w 4281112"/>
              <a:gd name="connsiteY2" fmla="*/ 2253913 h 2253913"/>
              <a:gd name="connsiteX3" fmla="*/ 5724 w 4281112"/>
              <a:gd name="connsiteY3" fmla="*/ 2253913 h 2253913"/>
              <a:gd name="connsiteX4" fmla="*/ 0 w 4281112"/>
              <a:gd name="connsiteY4" fmla="*/ 2140556 h 2253913"/>
              <a:gd name="connsiteX5" fmla="*/ 2140556 w 4281112"/>
              <a:gd name="connsiteY5" fmla="*/ 0 h 225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1112" h="2253913">
                <a:moveTo>
                  <a:pt x="2140556" y="0"/>
                </a:moveTo>
                <a:cubicBezTo>
                  <a:pt x="3322752" y="0"/>
                  <a:pt x="4281112" y="958360"/>
                  <a:pt x="4281112" y="2140556"/>
                </a:cubicBezTo>
                <a:lnTo>
                  <a:pt x="4275388" y="2253913"/>
                </a:lnTo>
                <a:lnTo>
                  <a:pt x="5724" y="2253913"/>
                </a:lnTo>
                <a:lnTo>
                  <a:pt x="0" y="2140556"/>
                </a:lnTo>
                <a:cubicBezTo>
                  <a:pt x="0" y="958360"/>
                  <a:pt x="958360" y="0"/>
                  <a:pt x="2140556" y="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640CCAE-325C-4DD0-BB26-38BF690F3B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50935"/>
            <a:ext cx="1732108" cy="2175118"/>
          </a:xfrm>
          <a:custGeom>
            <a:avLst/>
            <a:gdLst>
              <a:gd name="connsiteX0" fmla="*/ 644549 w 1732108"/>
              <a:gd name="connsiteY0" fmla="*/ 0 h 2175118"/>
              <a:gd name="connsiteX1" fmla="*/ 1732108 w 1732108"/>
              <a:gd name="connsiteY1" fmla="*/ 1087559 h 2175118"/>
              <a:gd name="connsiteX2" fmla="*/ 644549 w 1732108"/>
              <a:gd name="connsiteY2" fmla="*/ 2175118 h 2175118"/>
              <a:gd name="connsiteX3" fmla="*/ 36485 w 1732108"/>
              <a:gd name="connsiteY3" fmla="*/ 1989380 h 2175118"/>
              <a:gd name="connsiteX4" fmla="*/ 0 w 1732108"/>
              <a:gd name="connsiteY4" fmla="*/ 1959278 h 2175118"/>
              <a:gd name="connsiteX5" fmla="*/ 0 w 1732108"/>
              <a:gd name="connsiteY5" fmla="*/ 215841 h 2175118"/>
              <a:gd name="connsiteX6" fmla="*/ 36485 w 1732108"/>
              <a:gd name="connsiteY6" fmla="*/ 185738 h 2175118"/>
              <a:gd name="connsiteX7" fmla="*/ 644549 w 1732108"/>
              <a:gd name="connsiteY7" fmla="*/ 0 h 217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2108" h="2175118">
                <a:moveTo>
                  <a:pt x="644549" y="0"/>
                </a:moveTo>
                <a:cubicBezTo>
                  <a:pt x="1245191" y="0"/>
                  <a:pt x="1732108" y="486917"/>
                  <a:pt x="1732108" y="1087559"/>
                </a:cubicBezTo>
                <a:cubicBezTo>
                  <a:pt x="1732108" y="1688201"/>
                  <a:pt x="1245191" y="2175118"/>
                  <a:pt x="644549" y="2175118"/>
                </a:cubicBezTo>
                <a:cubicBezTo>
                  <a:pt x="419308" y="2175118"/>
                  <a:pt x="210060" y="2106646"/>
                  <a:pt x="36485" y="1989380"/>
                </a:cubicBezTo>
                <a:lnTo>
                  <a:pt x="0" y="1959278"/>
                </a:lnTo>
                <a:lnTo>
                  <a:pt x="0" y="215841"/>
                </a:lnTo>
                <a:lnTo>
                  <a:pt x="36485" y="185738"/>
                </a:lnTo>
                <a:cubicBezTo>
                  <a:pt x="210060" y="68473"/>
                  <a:pt x="419308" y="0"/>
                  <a:pt x="644549" y="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Picture 15" descr="A bottle of water&#10;&#10;Description automatically generated with low confidence">
            <a:extLst>
              <a:ext uri="{FF2B5EF4-FFF2-40B4-BE49-F238E27FC236}">
                <a16:creationId xmlns:a16="http://schemas.microsoft.com/office/drawing/2014/main" id="{ECE9905B-61E8-4624-A7B6-7C3BD8CAF5F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7" r="8393" b="6"/>
          <a:stretch/>
        </p:blipFill>
        <p:spPr>
          <a:xfrm>
            <a:off x="20" y="4414950"/>
            <a:ext cx="1568072" cy="1847088"/>
          </a:xfrm>
          <a:custGeom>
            <a:avLst/>
            <a:gdLst/>
            <a:ahLst/>
            <a:cxnLst/>
            <a:rect l="l" t="t" r="r" b="b"/>
            <a:pathLst>
              <a:path w="1568092" h="1847088">
                <a:moveTo>
                  <a:pt x="644548" y="0"/>
                </a:moveTo>
                <a:cubicBezTo>
                  <a:pt x="1154607" y="0"/>
                  <a:pt x="1568092" y="413485"/>
                  <a:pt x="1568092" y="923544"/>
                </a:cubicBezTo>
                <a:cubicBezTo>
                  <a:pt x="1568092" y="1433603"/>
                  <a:pt x="1154607" y="1847088"/>
                  <a:pt x="644548" y="1847088"/>
                </a:cubicBezTo>
                <a:cubicBezTo>
                  <a:pt x="453276" y="1847088"/>
                  <a:pt x="275584" y="1788942"/>
                  <a:pt x="128186" y="1689361"/>
                </a:cubicBezTo>
                <a:lnTo>
                  <a:pt x="0" y="1583598"/>
                </a:lnTo>
                <a:lnTo>
                  <a:pt x="0" y="263490"/>
                </a:lnTo>
                <a:lnTo>
                  <a:pt x="128186" y="157727"/>
                </a:lnTo>
                <a:cubicBezTo>
                  <a:pt x="275584" y="58147"/>
                  <a:pt x="453276" y="0"/>
                  <a:pt x="644548" y="0"/>
                </a:cubicBezTo>
                <a:close/>
              </a:path>
            </a:pathLst>
          </a:custGeom>
        </p:spPr>
      </p:pic>
      <p:pic>
        <p:nvPicPr>
          <p:cNvPr id="10" name="Picture 9" descr="A close-up of a microscope&#10;&#10;Description automatically generated">
            <a:extLst>
              <a:ext uri="{FF2B5EF4-FFF2-40B4-BE49-F238E27FC236}">
                <a16:creationId xmlns:a16="http://schemas.microsoft.com/office/drawing/2014/main" id="{B77DAA8B-53B9-42FE-9FAF-64498B926B2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93" r="5" b="25122"/>
          <a:stretch/>
        </p:blipFill>
        <p:spPr>
          <a:xfrm>
            <a:off x="1866382" y="4769536"/>
            <a:ext cx="3950208" cy="2088462"/>
          </a:xfrm>
          <a:custGeom>
            <a:avLst/>
            <a:gdLst/>
            <a:ahLst/>
            <a:cxnLst/>
            <a:rect l="l" t="t" r="r" b="b"/>
            <a:pathLst>
              <a:path w="3950208" h="2088462">
                <a:moveTo>
                  <a:pt x="1975104" y="0"/>
                </a:moveTo>
                <a:cubicBezTo>
                  <a:pt x="3065924" y="0"/>
                  <a:pt x="3950208" y="884284"/>
                  <a:pt x="3950208" y="1975104"/>
                </a:cubicBezTo>
                <a:lnTo>
                  <a:pt x="3944484" y="2088462"/>
                </a:lnTo>
                <a:lnTo>
                  <a:pt x="5724" y="2088462"/>
                </a:lnTo>
                <a:lnTo>
                  <a:pt x="0" y="1975104"/>
                </a:lnTo>
                <a:cubicBezTo>
                  <a:pt x="0" y="884284"/>
                  <a:pt x="884284" y="0"/>
                  <a:pt x="1975104" y="0"/>
                </a:cubicBezTo>
                <a:close/>
              </a:path>
            </a:pathLst>
          </a:custGeom>
        </p:spPr>
      </p:pic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C8F10CB3-3B5E-4C7A-98CF-B87454DD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48370" y="3966828"/>
            <a:ext cx="3339958" cy="2891173"/>
          </a:xfrm>
          <a:custGeom>
            <a:avLst/>
            <a:gdLst>
              <a:gd name="connsiteX0" fmla="*/ 2002536 w 3339958"/>
              <a:gd name="connsiteY0" fmla="*/ 0 h 2891173"/>
              <a:gd name="connsiteX1" fmla="*/ 3276335 w 3339958"/>
              <a:gd name="connsiteY1" fmla="*/ 457282 h 2891173"/>
              <a:gd name="connsiteX2" fmla="*/ 3339958 w 3339958"/>
              <a:gd name="connsiteY2" fmla="*/ 515107 h 2891173"/>
              <a:gd name="connsiteX3" fmla="*/ 3339958 w 3339958"/>
              <a:gd name="connsiteY3" fmla="*/ 2891173 h 2891173"/>
              <a:gd name="connsiteX4" fmla="*/ 209954 w 3339958"/>
              <a:gd name="connsiteY4" fmla="*/ 2891173 h 2891173"/>
              <a:gd name="connsiteX5" fmla="*/ 157369 w 3339958"/>
              <a:gd name="connsiteY5" fmla="*/ 2782014 h 2891173"/>
              <a:gd name="connsiteX6" fmla="*/ 0 w 3339958"/>
              <a:gd name="connsiteY6" fmla="*/ 2002536 h 2891173"/>
              <a:gd name="connsiteX7" fmla="*/ 2002536 w 3339958"/>
              <a:gd name="connsiteY7" fmla="*/ 0 h 289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9958" h="2891173">
                <a:moveTo>
                  <a:pt x="2002536" y="0"/>
                </a:moveTo>
                <a:cubicBezTo>
                  <a:pt x="2486398" y="0"/>
                  <a:pt x="2930179" y="171609"/>
                  <a:pt x="3276335" y="457282"/>
                </a:cubicBezTo>
                <a:lnTo>
                  <a:pt x="3339958" y="515107"/>
                </a:lnTo>
                <a:lnTo>
                  <a:pt x="3339958" y="2891173"/>
                </a:lnTo>
                <a:lnTo>
                  <a:pt x="209954" y="2891173"/>
                </a:lnTo>
                <a:lnTo>
                  <a:pt x="157369" y="2782014"/>
                </a:lnTo>
                <a:cubicBezTo>
                  <a:pt x="56036" y="2542434"/>
                  <a:pt x="0" y="2279029"/>
                  <a:pt x="0" y="2002536"/>
                </a:cubicBezTo>
                <a:cubicBezTo>
                  <a:pt x="0" y="896566"/>
                  <a:pt x="896566" y="0"/>
                  <a:pt x="2002536" y="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6B7E7277-026B-46E0-93DF-5FD9B76AE69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7" r="-4" b="2899"/>
          <a:stretch/>
        </p:blipFill>
        <p:spPr>
          <a:xfrm>
            <a:off x="9009416" y="4131546"/>
            <a:ext cx="3178912" cy="2726454"/>
          </a:xfrm>
          <a:custGeom>
            <a:avLst/>
            <a:gdLst/>
            <a:ahLst/>
            <a:cxnLst/>
            <a:rect l="l" t="t" r="r" b="b"/>
            <a:pathLst>
              <a:path w="3178912" h="2726454">
                <a:moveTo>
                  <a:pt x="1837818" y="0"/>
                </a:moveTo>
                <a:cubicBezTo>
                  <a:pt x="2345318" y="0"/>
                  <a:pt x="2804772" y="205705"/>
                  <a:pt x="3137352" y="538285"/>
                </a:cubicBezTo>
                <a:lnTo>
                  <a:pt x="3178912" y="584013"/>
                </a:lnTo>
                <a:lnTo>
                  <a:pt x="3178912" y="2726454"/>
                </a:lnTo>
                <a:lnTo>
                  <a:pt x="229483" y="2726454"/>
                </a:lnTo>
                <a:lnTo>
                  <a:pt x="221815" y="2713832"/>
                </a:lnTo>
                <a:cubicBezTo>
                  <a:pt x="80353" y="2453425"/>
                  <a:pt x="0" y="2155005"/>
                  <a:pt x="0" y="1837818"/>
                </a:cubicBezTo>
                <a:cubicBezTo>
                  <a:pt x="0" y="822819"/>
                  <a:pt x="822819" y="0"/>
                  <a:pt x="183781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1707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Wondering Chicken">
            <a:extLst>
              <a:ext uri="{FF2B5EF4-FFF2-40B4-BE49-F238E27FC236}">
                <a16:creationId xmlns:a16="http://schemas.microsoft.com/office/drawing/2014/main" id="{97456E90-23B3-4D7C-AFF0-55CF1D5761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2739" y="3356492"/>
            <a:ext cx="3319463" cy="3319463"/>
          </a:xfr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4F03499-82A4-4BC8-AA54-05CB457DCC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"/>
          <a:stretch/>
        </p:blipFill>
        <p:spPr>
          <a:xfrm>
            <a:off x="6094476" y="156910"/>
            <a:ext cx="6342127" cy="6322964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19B2333F-8A19-43B5-9340-55D77AC918BE}"/>
              </a:ext>
            </a:extLst>
          </p:cNvPr>
          <p:cNvSpPr/>
          <p:nvPr/>
        </p:nvSpPr>
        <p:spPr>
          <a:xfrm>
            <a:off x="640080" y="744034"/>
            <a:ext cx="3573463" cy="1868424"/>
          </a:xfrm>
          <a:prstGeom prst="wedgeRoundRectCallout">
            <a:avLst>
              <a:gd name="adj1" fmla="val -35494"/>
              <a:gd name="adj2" fmla="val 10634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accent1">
                    <a:lumMod val="75000"/>
                  </a:schemeClr>
                </a:solidFill>
                <a:latin typeface="Times  New Roman"/>
              </a:rPr>
              <a:t>Cách sử dụng kính hiển vi quang học như thế nào ?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Times  New Roman"/>
            </a:endParaRPr>
          </a:p>
        </p:txBody>
      </p:sp>
      <p:sp>
        <p:nvSpPr>
          <p:cNvPr id="9" name="Flowchart: Alternate Process 8">
            <a:extLst>
              <a:ext uri="{FF2B5EF4-FFF2-40B4-BE49-F238E27FC236}">
                <a16:creationId xmlns:a16="http://schemas.microsoft.com/office/drawing/2014/main" id="{E0502EDA-9525-4B13-91F4-AF15BE15198A}"/>
              </a:ext>
            </a:extLst>
          </p:cNvPr>
          <p:cNvSpPr/>
          <p:nvPr/>
        </p:nvSpPr>
        <p:spPr>
          <a:xfrm>
            <a:off x="2213985" y="2904299"/>
            <a:ext cx="5308487" cy="2184433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400" dirty="0">
                <a:solidFill>
                  <a:schemeClr val="accent1">
                    <a:lumMod val="75000"/>
                  </a:schemeClr>
                </a:solidFill>
                <a:latin typeface="Times  New Roman"/>
              </a:rPr>
              <a:t>Cách sử dụng kính hiển vi quang học:</a:t>
            </a:r>
          </a:p>
          <a:p>
            <a:r>
              <a:rPr lang="vi-VN" sz="2400" dirty="0">
                <a:solidFill>
                  <a:schemeClr val="accent1">
                    <a:lumMod val="75000"/>
                  </a:schemeClr>
                </a:solidFill>
                <a:latin typeface="Times  New Roman"/>
              </a:rPr>
              <a:t>Bước 1: Chuẩn bị kính.</a:t>
            </a:r>
          </a:p>
          <a:p>
            <a:r>
              <a:rPr lang="vi-VN" sz="2400" dirty="0">
                <a:solidFill>
                  <a:schemeClr val="accent1">
                    <a:lumMod val="75000"/>
                  </a:schemeClr>
                </a:solidFill>
                <a:latin typeface="Times  New Roman"/>
              </a:rPr>
              <a:t>Bước 2: Điều chỉnh ánh sáng.</a:t>
            </a:r>
          </a:p>
          <a:p>
            <a:r>
              <a:rPr lang="vi-VN" sz="2400" dirty="0">
                <a:solidFill>
                  <a:schemeClr val="accent1">
                    <a:lumMod val="75000"/>
                  </a:schemeClr>
                </a:solidFill>
                <a:latin typeface="Times  New Roman"/>
              </a:rPr>
              <a:t>Bước 3: Quan sát vật mẫu.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Times 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0459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pic>
        <p:nvPicPr>
          <p:cNvPr id="5" name="Shape 2092">
            <a:extLst>
              <a:ext uri="{FF2B5EF4-FFF2-40B4-BE49-F238E27FC236}">
                <a16:creationId xmlns:a16="http://schemas.microsoft.com/office/drawing/2014/main" id="{41987EC2-7D54-4996-B085-E4CD01947A9F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5277457" y="1539965"/>
            <a:ext cx="6307138" cy="1749424"/>
          </a:xfrm>
          <a:prstGeom prst="rect">
            <a:avLst/>
          </a:prstGeom>
        </p:spPr>
      </p:pic>
      <p:pic>
        <p:nvPicPr>
          <p:cNvPr id="7" name="Shape 2098">
            <a:extLst>
              <a:ext uri="{FF2B5EF4-FFF2-40B4-BE49-F238E27FC236}">
                <a16:creationId xmlns:a16="http://schemas.microsoft.com/office/drawing/2014/main" id="{9036A036-3CF3-4167-A579-CF46FCD875B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5523007" y="4344988"/>
            <a:ext cx="2130425" cy="14291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C2C4740-BAAE-420B-9653-B45638BC3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0" y="685800"/>
            <a:ext cx="3057476" cy="51054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4000" kern="1200" dirty="0">
                <a:solidFill>
                  <a:srgbClr val="FFFFFF"/>
                </a:solidFill>
                <a:latin typeface="Times  New Roman"/>
              </a:rPr>
              <a:t>2. </a:t>
            </a:r>
            <a:r>
              <a:rPr lang="en-US" sz="4000" kern="1200" dirty="0" err="1">
                <a:solidFill>
                  <a:srgbClr val="FFFFFF"/>
                </a:solidFill>
                <a:latin typeface="Times  New Roman"/>
              </a:rPr>
              <a:t>Cách</a:t>
            </a:r>
            <a:r>
              <a:rPr lang="en-US" sz="4000" kern="12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4000" kern="1200" dirty="0" err="1">
                <a:solidFill>
                  <a:srgbClr val="FFFFFF"/>
                </a:solidFill>
                <a:latin typeface="Times  New Roman"/>
              </a:rPr>
              <a:t>tiến</a:t>
            </a:r>
            <a:r>
              <a:rPr lang="en-US" sz="4000" kern="12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4000" kern="1200" dirty="0" err="1">
                <a:solidFill>
                  <a:srgbClr val="FFFFFF"/>
                </a:solidFill>
                <a:latin typeface="Times  New Roman"/>
              </a:rPr>
              <a:t>hành</a:t>
            </a:r>
            <a:r>
              <a:rPr lang="en-US" sz="4000" kern="12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4000" kern="1200" dirty="0" err="1">
                <a:solidFill>
                  <a:srgbClr val="FFFFFF"/>
                </a:solidFill>
                <a:latin typeface="Times  New Roman"/>
              </a:rPr>
              <a:t>quan</a:t>
            </a:r>
            <a:r>
              <a:rPr lang="en-US" sz="4000" kern="1200" dirty="0">
                <a:solidFill>
                  <a:srgbClr val="FFFFFF"/>
                </a:solidFill>
                <a:latin typeface="Times  New Roman"/>
              </a:rPr>
              <a:t> </a:t>
            </a:r>
            <a:r>
              <a:rPr lang="en-US" sz="4000" kern="1200" dirty="0" err="1">
                <a:solidFill>
                  <a:srgbClr val="FFFFFF"/>
                </a:solidFill>
                <a:latin typeface="Times  New Roman"/>
              </a:rPr>
              <a:t>sát</a:t>
            </a:r>
            <a:r>
              <a:rPr lang="en-US" sz="4000" kern="1200" dirty="0">
                <a:solidFill>
                  <a:srgbClr val="FFFFFF"/>
                </a:solidFill>
                <a:latin typeface="Times  New Roman"/>
              </a:rPr>
              <a:t> vi </a:t>
            </a:r>
            <a:r>
              <a:rPr lang="en-US" sz="4000" kern="1200" dirty="0" err="1">
                <a:solidFill>
                  <a:srgbClr val="FFFFFF"/>
                </a:solidFill>
                <a:latin typeface="Times  New Roman"/>
              </a:rPr>
              <a:t>khuẩn</a:t>
            </a:r>
            <a:r>
              <a:rPr lang="en-US" sz="4000" kern="1200" dirty="0">
                <a:solidFill>
                  <a:srgbClr val="FFFFFF"/>
                </a:solidFill>
                <a:latin typeface="Times  New Roman"/>
              </a:rPr>
              <a:t>.</a:t>
            </a:r>
          </a:p>
        </p:txBody>
      </p:sp>
      <p:pic>
        <p:nvPicPr>
          <p:cNvPr id="9" name="Picture 8" descr="Diagram&#10;&#10;Description automatically generated with low confidence">
            <a:extLst>
              <a:ext uri="{FF2B5EF4-FFF2-40B4-BE49-F238E27FC236}">
                <a16:creationId xmlns:a16="http://schemas.microsoft.com/office/drawing/2014/main" id="{2626686D-18E7-4796-93F6-A9C3DE504A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5698" y="3712779"/>
            <a:ext cx="3705225" cy="27336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FAC7648-6AE4-40EA-BCD0-73048B24C518}"/>
              </a:ext>
            </a:extLst>
          </p:cNvPr>
          <p:cNvSpPr txBox="1"/>
          <p:nvPr/>
        </p:nvSpPr>
        <p:spPr>
          <a:xfrm>
            <a:off x="9453079" y="3428999"/>
            <a:ext cx="2044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>
                <a:latin typeface="Times  New Roman"/>
              </a:rPr>
              <a:t>Bước 4</a:t>
            </a:r>
            <a:endParaRPr lang="en-US" dirty="0">
              <a:latin typeface="Times  New Roman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E57AB42-EEE1-45C2-B7D8-D36146654B6A}"/>
              </a:ext>
            </a:extLst>
          </p:cNvPr>
          <p:cNvSpPr txBox="1"/>
          <p:nvPr/>
        </p:nvSpPr>
        <p:spPr>
          <a:xfrm>
            <a:off x="7099554" y="3465559"/>
            <a:ext cx="2044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>
                <a:latin typeface="Times  New Roman"/>
              </a:rPr>
              <a:t>Bước 3</a:t>
            </a:r>
            <a:endParaRPr lang="en-US" dirty="0">
              <a:latin typeface="Times  New Roman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7887BDB-26EC-47F0-AED4-28A151BC374C}"/>
              </a:ext>
            </a:extLst>
          </p:cNvPr>
          <p:cNvSpPr txBox="1"/>
          <p:nvPr/>
        </p:nvSpPr>
        <p:spPr>
          <a:xfrm>
            <a:off x="5256309" y="3469628"/>
            <a:ext cx="2044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>
                <a:latin typeface="Times  New Roman"/>
              </a:rPr>
              <a:t>Bước 2</a:t>
            </a:r>
            <a:endParaRPr lang="en-US" dirty="0">
              <a:latin typeface="Times  New Roman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0EE85C9-7D95-481C-958C-7DD1AD28D522}"/>
              </a:ext>
            </a:extLst>
          </p:cNvPr>
          <p:cNvSpPr txBox="1"/>
          <p:nvPr/>
        </p:nvSpPr>
        <p:spPr>
          <a:xfrm>
            <a:off x="5486591" y="5797974"/>
            <a:ext cx="2044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>
                <a:latin typeface="Times  New Roman"/>
              </a:rPr>
              <a:t>Bước 5</a:t>
            </a:r>
            <a:endParaRPr lang="en-US" dirty="0">
              <a:latin typeface="Times  New Roman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5B1A5AF-E249-4E89-A3E8-14AC63ACD2BA}"/>
              </a:ext>
            </a:extLst>
          </p:cNvPr>
          <p:cNvSpPr txBox="1"/>
          <p:nvPr/>
        </p:nvSpPr>
        <p:spPr>
          <a:xfrm>
            <a:off x="8431026" y="6431095"/>
            <a:ext cx="2044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>
                <a:latin typeface="Times  New Roman"/>
              </a:rPr>
              <a:t>Bước 6</a:t>
            </a:r>
            <a:endParaRPr lang="en-US" dirty="0">
              <a:latin typeface="Times  New Roman"/>
            </a:endParaRPr>
          </a:p>
        </p:txBody>
      </p:sp>
      <p:pic>
        <p:nvPicPr>
          <p:cNvPr id="4" name="Picture 3" descr="A jar of pickles&#10;&#10;Description automatically generated with medium confidence">
            <a:extLst>
              <a:ext uri="{FF2B5EF4-FFF2-40B4-BE49-F238E27FC236}">
                <a16:creationId xmlns:a16="http://schemas.microsoft.com/office/drawing/2014/main" id="{602EAB46-3CB3-459E-8082-1028E1DF34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476" y="-309562"/>
            <a:ext cx="1902836" cy="199072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B31222D-E564-4CB9-808A-C6D290FBC433}"/>
              </a:ext>
            </a:extLst>
          </p:cNvPr>
          <p:cNvSpPr txBox="1"/>
          <p:nvPr/>
        </p:nvSpPr>
        <p:spPr>
          <a:xfrm>
            <a:off x="7702826" y="130263"/>
            <a:ext cx="125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>
                <a:latin typeface="+mj-lt"/>
              </a:rPr>
              <a:t>Bước 1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818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22" grpId="0"/>
      <p:bldP spid="23" grpId="0"/>
      <p:bldP spid="24" grpId="0"/>
      <p:bldP spid="2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Microscope with chemical flasks">
            <a:extLst>
              <a:ext uri="{FF2B5EF4-FFF2-40B4-BE49-F238E27FC236}">
                <a16:creationId xmlns:a16="http://schemas.microsoft.com/office/drawing/2014/main" id="{20B7A44A-34A3-4F2A-BCA6-DF58C48C82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66385" y="544436"/>
            <a:ext cx="5571065" cy="5571065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9817EB3-6647-4877-ABA5-0AEB6813F83C}"/>
              </a:ext>
            </a:extLst>
          </p:cNvPr>
          <p:cNvSpPr/>
          <p:nvPr/>
        </p:nvSpPr>
        <p:spPr>
          <a:xfrm>
            <a:off x="2393183" y="396589"/>
            <a:ext cx="6947940" cy="14763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Các nhóm tiến hành thực hiện thí nghiệm.</a:t>
            </a:r>
          </a:p>
          <a:p>
            <a:pPr algn="ctr"/>
            <a:r>
              <a:rPr lang="vi-VN" sz="28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Bảo đảm an toàn, thận trọng, trật tự, vệ sinh.</a:t>
            </a:r>
            <a:endParaRPr lang="en-US" sz="28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BEE11C2-74EF-4B17-9A78-C865DBE61458}"/>
              </a:ext>
            </a:extLst>
          </p:cNvPr>
          <p:cNvSpPr/>
          <p:nvPr/>
        </p:nvSpPr>
        <p:spPr>
          <a:xfrm>
            <a:off x="4837640" y="2181428"/>
            <a:ext cx="4043680" cy="17068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Thời gian quan sát và hoàn thiện báo cáo là 10 phút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C57DA6-EF8A-443C-A232-5939539D282B}"/>
              </a:ext>
            </a:extLst>
          </p:cNvPr>
          <p:cNvSpPr txBox="1"/>
          <p:nvPr/>
        </p:nvSpPr>
        <p:spPr>
          <a:xfrm>
            <a:off x="981075" y="5792044"/>
            <a:ext cx="8360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latin typeface="+mj-lt"/>
              </a:rPr>
              <a:t>Trình chiếu 1 đoạn phim về vi khuẩn lactic ( có thể cắt ngắn tùy ý)</a:t>
            </a:r>
          </a:p>
          <a:p>
            <a:r>
              <a:rPr lang="en-US" sz="2400" dirty="0">
                <a:latin typeface="Times  New Roman"/>
              </a:rPr>
              <a:t>https://www.youtube.com/watch?v=IVJ4Z3UMngw</a:t>
            </a:r>
          </a:p>
        </p:txBody>
      </p:sp>
      <p:pic>
        <p:nvPicPr>
          <p:cNvPr id="8" name="Graphic 7" descr="Film reel outline">
            <a:extLst>
              <a:ext uri="{FF2B5EF4-FFF2-40B4-BE49-F238E27FC236}">
                <a16:creationId xmlns:a16="http://schemas.microsoft.com/office/drawing/2014/main" id="{756674D3-7085-485E-AF07-7DDC37B5BE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463" y="5708641"/>
            <a:ext cx="914400" cy="914400"/>
          </a:xfrm>
          <a:prstGeom prst="rect">
            <a:avLst/>
          </a:prstGeom>
        </p:spPr>
      </p:pic>
      <mc:AlternateContent xmlns:mc="http://schemas.openxmlformats.org/markup-compatibility/2006">
        <mc:Choice xmlns:we="http://schemas.microsoft.com/office/webextensions/webextension/2010/11" xmlns:pca="http://schemas.microsoft.com/office/powerpoint/2013/contentapp" Requires="we pca">
          <p:graphicFrame>
            <p:nvGraphicFramePr>
              <p:cNvPr id="6" name="Add-in 5" title="Breaktime">
                <a:extLst>
                  <a:ext uri="{FF2B5EF4-FFF2-40B4-BE49-F238E27FC236}">
                    <a16:creationId xmlns:a16="http://schemas.microsoft.com/office/drawing/2014/main" id="{F4A2E5C9-FF79-470E-9F27-07F7FE40AAD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8751167"/>
                  </p:ext>
                </p:extLst>
              </p:nvPr>
            </p:nvGraphicFramePr>
            <p:xfrm>
              <a:off x="7187322" y="3943349"/>
              <a:ext cx="4599022" cy="1937193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6"/>
              </a:graphicData>
            </a:graphic>
          </p:graphicFrame>
        </mc:Choice>
        <mc:Fallback>
          <p:pic>
            <p:nvPicPr>
              <p:cNvPr id="6" name="Add-in 5" title="Breaktime">
                <a:extLst>
                  <a:ext uri="{FF2B5EF4-FFF2-40B4-BE49-F238E27FC236}">
                    <a16:creationId xmlns:a16="http://schemas.microsoft.com/office/drawing/2014/main" id="{F4A2E5C9-FF79-470E-9F27-07F7FE40AAD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187322" y="3943349"/>
                <a:ext cx="4599022" cy="193719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2280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4D3D850-2041-4B7C-AED9-54DA385B1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close-up of a map&#10;&#10;Description automatically generated with medium confidence">
            <a:extLst>
              <a:ext uri="{FF2B5EF4-FFF2-40B4-BE49-F238E27FC236}">
                <a16:creationId xmlns:a16="http://schemas.microsoft.com/office/drawing/2014/main" id="{B16F52E4-F124-4013-87AE-57A6869825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7" r="16703"/>
          <a:stretch/>
        </p:blipFill>
        <p:spPr>
          <a:xfrm>
            <a:off x="-24424" y="-152390"/>
            <a:ext cx="6095980" cy="68579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A7B46E8-A1A4-4192-B1F0-C59C666E62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43" r="22423" b="-1"/>
          <a:stretch/>
        </p:blipFill>
        <p:spPr>
          <a:xfrm>
            <a:off x="6096000" y="-152390"/>
            <a:ext cx="6096000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B497CCB5-5FC2-473C-AFCC-2430CEF1D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409915" y="1742916"/>
            <a:ext cx="3372170" cy="3372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9339DD-911B-4C57-A3FC-C5901EBA0481}"/>
              </a:ext>
            </a:extLst>
          </p:cNvPr>
          <p:cNvSpPr txBox="1"/>
          <p:nvPr/>
        </p:nvSpPr>
        <p:spPr>
          <a:xfrm>
            <a:off x="4286858" y="2761554"/>
            <a:ext cx="3618284" cy="134572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 err="1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Hình</a:t>
            </a:r>
            <a:r>
              <a:rPr lang="en-US" sz="2800" kern="1200" dirty="0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ảnh</a:t>
            </a:r>
            <a:r>
              <a:rPr lang="en-US" sz="2800" kern="1200" dirty="0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 vi </a:t>
            </a:r>
            <a:r>
              <a:rPr lang="en-US" sz="2800" kern="1200" dirty="0" err="1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khuẩn</a:t>
            </a:r>
            <a:r>
              <a:rPr lang="en-US" sz="2800" kern="1200" dirty="0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 </a:t>
            </a:r>
            <a:endParaRPr lang="vi-VN" sz="2800" kern="1200" dirty="0">
              <a:solidFill>
                <a:srgbClr val="080808"/>
              </a:solidFill>
              <a:latin typeface="Times  New Roman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L</a:t>
            </a:r>
            <a:r>
              <a:rPr lang="vi-VN" sz="2800" kern="1200" dirty="0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actic </a:t>
            </a:r>
            <a:r>
              <a:rPr lang="en-US" sz="2800" kern="1200" dirty="0" err="1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được</a:t>
            </a:r>
            <a:r>
              <a:rPr lang="en-US" sz="2800" kern="1200" dirty="0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quan</a:t>
            </a:r>
            <a:r>
              <a:rPr lang="en-US" sz="2800" kern="1200" dirty="0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sát</a:t>
            </a:r>
            <a:r>
              <a:rPr lang="en-US" sz="2800" kern="1200" dirty="0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dưới</a:t>
            </a:r>
            <a:r>
              <a:rPr lang="en-US" sz="2800" kern="1200" dirty="0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kính</a:t>
            </a:r>
            <a:r>
              <a:rPr lang="en-US" sz="2800" kern="1200" dirty="0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hiển</a:t>
            </a:r>
            <a:r>
              <a:rPr lang="en-US" sz="2800" kern="1200" dirty="0">
                <a:solidFill>
                  <a:srgbClr val="080808"/>
                </a:solidFill>
                <a:latin typeface="Times  New Roman"/>
                <a:ea typeface="+mj-ea"/>
                <a:cs typeface="+mj-cs"/>
              </a:rPr>
              <a:t> vi.</a:t>
            </a:r>
          </a:p>
        </p:txBody>
      </p:sp>
      <p:sp>
        <p:nvSpPr>
          <p:cNvPr id="23" name="Frame 22">
            <a:extLst>
              <a:ext uri="{FF2B5EF4-FFF2-40B4-BE49-F238E27FC236}">
                <a16:creationId xmlns:a16="http://schemas.microsoft.com/office/drawing/2014/main" id="{599C8C75-BFDF-44E7-A028-EEB5EDD58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971277" y="1304278"/>
            <a:ext cx="4249446" cy="4249444"/>
          </a:xfrm>
          <a:prstGeom prst="frame">
            <a:avLst>
              <a:gd name="adj1" fmla="val 1195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693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83C7C-28D5-4006-8800-1BE4BBAB1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1220" y="1078090"/>
            <a:ext cx="5488911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dirty="0">
                <a:solidFill>
                  <a:schemeClr val="tx1"/>
                </a:solidFill>
                <a:latin typeface="Times  New Roman"/>
              </a:rPr>
              <a:t>II. </a:t>
            </a:r>
            <a:r>
              <a:rPr lang="en-US" kern="1200" dirty="0" err="1">
                <a:solidFill>
                  <a:schemeClr val="tx1"/>
                </a:solidFill>
                <a:latin typeface="Times  New Roman"/>
              </a:rPr>
              <a:t>Cách</a:t>
            </a:r>
            <a:r>
              <a:rPr lang="en-US" kern="12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Times  New Roman"/>
              </a:rPr>
              <a:t>làm</a:t>
            </a:r>
            <a:r>
              <a:rPr lang="en-US" kern="12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Times  New Roman"/>
              </a:rPr>
              <a:t>sữa</a:t>
            </a:r>
            <a:r>
              <a:rPr lang="en-US" kern="12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Times  New Roman"/>
              </a:rPr>
              <a:t>chua</a:t>
            </a:r>
            <a:endParaRPr lang="en-US" kern="1200" dirty="0">
              <a:solidFill>
                <a:schemeClr val="tx1"/>
              </a:solidFill>
              <a:latin typeface="Times  New Roman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ED52484-C939-4951-85D6-79046BBC64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067397" cy="3481744"/>
          </a:xfrm>
          <a:custGeom>
            <a:avLst/>
            <a:gdLst>
              <a:gd name="connsiteX0" fmla="*/ 0 w 4067397"/>
              <a:gd name="connsiteY0" fmla="*/ 0 h 3481744"/>
              <a:gd name="connsiteX1" fmla="*/ 3741230 w 4067397"/>
              <a:gd name="connsiteY1" fmla="*/ 0 h 3481744"/>
              <a:gd name="connsiteX2" fmla="*/ 3789282 w 4067397"/>
              <a:gd name="connsiteY2" fmla="*/ 79096 h 3481744"/>
              <a:gd name="connsiteX3" fmla="*/ 4067397 w 4067397"/>
              <a:gd name="connsiteY3" fmla="*/ 1177456 h 3481744"/>
              <a:gd name="connsiteX4" fmla="*/ 1763109 w 4067397"/>
              <a:gd name="connsiteY4" fmla="*/ 3481744 h 3481744"/>
              <a:gd name="connsiteX5" fmla="*/ 133731 w 4067397"/>
              <a:gd name="connsiteY5" fmla="*/ 2806834 h 3481744"/>
              <a:gd name="connsiteX6" fmla="*/ 0 w 4067397"/>
              <a:gd name="connsiteY6" fmla="*/ 2659692 h 348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7397" h="3481744">
                <a:moveTo>
                  <a:pt x="0" y="0"/>
                </a:moveTo>
                <a:lnTo>
                  <a:pt x="3741230" y="0"/>
                </a:lnTo>
                <a:lnTo>
                  <a:pt x="3789282" y="79096"/>
                </a:lnTo>
                <a:cubicBezTo>
                  <a:pt x="3966649" y="405598"/>
                  <a:pt x="4067397" y="779761"/>
                  <a:pt x="4067397" y="1177456"/>
                </a:cubicBezTo>
                <a:cubicBezTo>
                  <a:pt x="4067397" y="2450079"/>
                  <a:pt x="3035732" y="3481744"/>
                  <a:pt x="1763109" y="3481744"/>
                </a:cubicBezTo>
                <a:cubicBezTo>
                  <a:pt x="1126798" y="3481744"/>
                  <a:pt x="550726" y="3223828"/>
                  <a:pt x="133731" y="2806834"/>
                </a:cubicBezTo>
                <a:lnTo>
                  <a:pt x="0" y="2659692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23AC743-1CAC-4594-8F81-8E5C1E45BA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35804" y="452999"/>
            <a:ext cx="2020824" cy="2020824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 descr="A glass of milk with strawberries&#10;&#10;Description automatically generated">
            <a:extLst>
              <a:ext uri="{FF2B5EF4-FFF2-40B4-BE49-F238E27FC236}">
                <a16:creationId xmlns:a16="http://schemas.microsoft.com/office/drawing/2014/main" id="{7B4C80F4-76FB-4C68-B67E-BEAB0411C4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1" r="834" b="6"/>
          <a:stretch/>
        </p:blipFill>
        <p:spPr>
          <a:xfrm>
            <a:off x="4700396" y="617591"/>
            <a:ext cx="1691640" cy="1691640"/>
          </a:xfrm>
          <a:custGeom>
            <a:avLst/>
            <a:gdLst/>
            <a:ahLst/>
            <a:cxnLst/>
            <a:rect l="l" t="t" r="r" b="b"/>
            <a:pathLst>
              <a:path w="1645920" h="1645920">
                <a:moveTo>
                  <a:pt x="822960" y="0"/>
                </a:moveTo>
                <a:cubicBezTo>
                  <a:pt x="1277468" y="0"/>
                  <a:pt x="1645920" y="368452"/>
                  <a:pt x="1645920" y="822960"/>
                </a:cubicBezTo>
                <a:cubicBezTo>
                  <a:pt x="1645920" y="1277468"/>
                  <a:pt x="1277468" y="1645920"/>
                  <a:pt x="822960" y="1645920"/>
                </a:cubicBezTo>
                <a:cubicBezTo>
                  <a:pt x="368452" y="1645920"/>
                  <a:pt x="0" y="1277468"/>
                  <a:pt x="0" y="822960"/>
                </a:cubicBezTo>
                <a:cubicBezTo>
                  <a:pt x="0" y="368452"/>
                  <a:pt x="368452" y="0"/>
                  <a:pt x="822960" y="0"/>
                </a:cubicBezTo>
                <a:close/>
              </a:path>
            </a:pathLst>
          </a:cu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DF8EA8C-4EAB-49EE-BBAB-78BE910D2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4041056"/>
            <a:ext cx="3216344" cy="2816945"/>
          </a:xfrm>
          <a:custGeom>
            <a:avLst/>
            <a:gdLst>
              <a:gd name="connsiteX0" fmla="*/ 1360112 w 3216344"/>
              <a:gd name="connsiteY0" fmla="*/ 0 h 2816945"/>
              <a:gd name="connsiteX1" fmla="*/ 3216344 w 3216344"/>
              <a:gd name="connsiteY1" fmla="*/ 1856232 h 2816945"/>
              <a:gd name="connsiteX2" fmla="*/ 2992307 w 3216344"/>
              <a:gd name="connsiteY2" fmla="*/ 2741023 h 2816945"/>
              <a:gd name="connsiteX3" fmla="*/ 2946183 w 3216344"/>
              <a:gd name="connsiteY3" fmla="*/ 2816945 h 2816945"/>
              <a:gd name="connsiteX4" fmla="*/ 0 w 3216344"/>
              <a:gd name="connsiteY4" fmla="*/ 2816945 h 2816945"/>
              <a:gd name="connsiteX5" fmla="*/ 0 w 3216344"/>
              <a:gd name="connsiteY5" fmla="*/ 596005 h 2816945"/>
              <a:gd name="connsiteX6" fmla="*/ 47558 w 3216344"/>
              <a:gd name="connsiteY6" fmla="*/ 543678 h 2816945"/>
              <a:gd name="connsiteX7" fmla="*/ 1360112 w 3216344"/>
              <a:gd name="connsiteY7" fmla="*/ 0 h 2816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16344" h="2816945">
                <a:moveTo>
                  <a:pt x="1360112" y="0"/>
                </a:moveTo>
                <a:cubicBezTo>
                  <a:pt x="2385281" y="0"/>
                  <a:pt x="3216344" y="831063"/>
                  <a:pt x="3216344" y="1856232"/>
                </a:cubicBezTo>
                <a:cubicBezTo>
                  <a:pt x="3216344" y="2176598"/>
                  <a:pt x="3135186" y="2478007"/>
                  <a:pt x="2992307" y="2741023"/>
                </a:cubicBezTo>
                <a:lnTo>
                  <a:pt x="2946183" y="2816945"/>
                </a:lnTo>
                <a:lnTo>
                  <a:pt x="0" y="2816945"/>
                </a:lnTo>
                <a:lnTo>
                  <a:pt x="0" y="596005"/>
                </a:lnTo>
                <a:lnTo>
                  <a:pt x="47558" y="543678"/>
                </a:lnTo>
                <a:cubicBezTo>
                  <a:pt x="383470" y="207766"/>
                  <a:pt x="847528" y="0"/>
                  <a:pt x="1360112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973AF05-1CBD-4B57-BB0F-EAEF9F8FB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80935" y="2871982"/>
            <a:ext cx="2834640" cy="2834640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 descr="A picture containing indoor&#10;&#10;Description automatically generated">
            <a:extLst>
              <a:ext uri="{FF2B5EF4-FFF2-40B4-BE49-F238E27FC236}">
                <a16:creationId xmlns:a16="http://schemas.microsoft.com/office/drawing/2014/main" id="{31D34052-1431-49C4-8F23-F849C9C556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" b="6"/>
          <a:stretch/>
        </p:blipFill>
        <p:spPr>
          <a:xfrm>
            <a:off x="3545527" y="3036574"/>
            <a:ext cx="2505456" cy="2505456"/>
          </a:xfrm>
          <a:custGeom>
            <a:avLst/>
            <a:gdLst/>
            <a:ahLst/>
            <a:cxnLst/>
            <a:rect l="l" t="t" r="r" b="b"/>
            <a:pathLst>
              <a:path w="2505456" h="2505456">
                <a:moveTo>
                  <a:pt x="1252728" y="0"/>
                </a:moveTo>
                <a:cubicBezTo>
                  <a:pt x="1944591" y="0"/>
                  <a:pt x="2505456" y="560865"/>
                  <a:pt x="2505456" y="1252728"/>
                </a:cubicBezTo>
                <a:cubicBezTo>
                  <a:pt x="2505456" y="1944591"/>
                  <a:pt x="1944591" y="2505456"/>
                  <a:pt x="1252728" y="2505456"/>
                </a:cubicBezTo>
                <a:cubicBezTo>
                  <a:pt x="560865" y="2505456"/>
                  <a:pt x="0" y="1944591"/>
                  <a:pt x="0" y="1252728"/>
                </a:cubicBezTo>
                <a:cubicBezTo>
                  <a:pt x="0" y="560865"/>
                  <a:pt x="560865" y="0"/>
                  <a:pt x="1252728" y="0"/>
                </a:cubicBezTo>
                <a:close/>
              </a:path>
            </a:pathLst>
          </a:cu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45FA82E-EA4E-4C8A-88DA-FD026D5EE4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2" r="4166" b="1"/>
          <a:stretch/>
        </p:blipFill>
        <p:spPr>
          <a:xfrm>
            <a:off x="20" y="10"/>
            <a:ext cx="3904480" cy="3318836"/>
          </a:xfrm>
          <a:custGeom>
            <a:avLst/>
            <a:gdLst/>
            <a:ahLst/>
            <a:cxnLst/>
            <a:rect l="l" t="t" r="r" b="b"/>
            <a:pathLst>
              <a:path w="3904500" h="3318846">
                <a:moveTo>
                  <a:pt x="0" y="0"/>
                </a:moveTo>
                <a:lnTo>
                  <a:pt x="3550823" y="0"/>
                </a:lnTo>
                <a:lnTo>
                  <a:pt x="3646046" y="156742"/>
                </a:lnTo>
                <a:cubicBezTo>
                  <a:pt x="3810874" y="460163"/>
                  <a:pt x="3904500" y="807876"/>
                  <a:pt x="3904500" y="1177456"/>
                </a:cubicBezTo>
                <a:cubicBezTo>
                  <a:pt x="3904500" y="2360113"/>
                  <a:pt x="2945767" y="3318846"/>
                  <a:pt x="1763110" y="3318846"/>
                </a:cubicBezTo>
                <a:cubicBezTo>
                  <a:pt x="1097866" y="3318846"/>
                  <a:pt x="503472" y="3015497"/>
                  <a:pt x="110709" y="2539579"/>
                </a:cubicBezTo>
                <a:lnTo>
                  <a:pt x="0" y="2391530"/>
                </a:lnTo>
                <a:close/>
              </a:path>
            </a:pathLst>
          </a:custGeom>
        </p:spPr>
      </p:pic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72B88B95-C422-4DC8-8A02-7F3B6CBDA18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5" b="5248"/>
          <a:stretch/>
        </p:blipFill>
        <p:spPr>
          <a:xfrm>
            <a:off x="1" y="4207014"/>
            <a:ext cx="3050387" cy="2654675"/>
          </a:xfrm>
          <a:custGeom>
            <a:avLst/>
            <a:gdLst/>
            <a:ahLst/>
            <a:cxnLst/>
            <a:rect l="l" t="t" r="r" b="b"/>
            <a:pathLst>
              <a:path w="3050387" h="2654675">
                <a:moveTo>
                  <a:pt x="1360112" y="0"/>
                </a:moveTo>
                <a:cubicBezTo>
                  <a:pt x="2293625" y="0"/>
                  <a:pt x="3050387" y="756762"/>
                  <a:pt x="3050387" y="1690275"/>
                </a:cubicBezTo>
                <a:cubicBezTo>
                  <a:pt x="3050387" y="2040343"/>
                  <a:pt x="2943967" y="2365554"/>
                  <a:pt x="2761715" y="2635324"/>
                </a:cubicBezTo>
                <a:lnTo>
                  <a:pt x="2747244" y="2654675"/>
                </a:lnTo>
                <a:lnTo>
                  <a:pt x="0" y="2654675"/>
                </a:lnTo>
                <a:lnTo>
                  <a:pt x="0" y="689742"/>
                </a:lnTo>
                <a:lnTo>
                  <a:pt x="55814" y="615103"/>
                </a:lnTo>
                <a:cubicBezTo>
                  <a:pt x="365835" y="239445"/>
                  <a:pt x="835011" y="0"/>
                  <a:pt x="1360112" y="0"/>
                </a:cubicBezTo>
                <a:close/>
              </a:path>
            </a:pathLst>
          </a:custGeom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BAEDD9F2-D896-4257-A26A-96DD5A6DE6E6}"/>
              </a:ext>
            </a:extLst>
          </p:cNvPr>
          <p:cNvSpPr/>
          <p:nvPr/>
        </p:nvSpPr>
        <p:spPr>
          <a:xfrm>
            <a:off x="6997220" y="2064449"/>
            <a:ext cx="3586480" cy="1944250"/>
          </a:xfrm>
          <a:prstGeom prst="wedgeEllipseCallout">
            <a:avLst>
              <a:gd name="adj1" fmla="val -61732"/>
              <a:gd name="adj2" fmla="val 8549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Times  New Roman"/>
              </a:rPr>
              <a:t>Hãy</a:t>
            </a:r>
            <a:r>
              <a:rPr lang="en-US" sz="24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 New Roman"/>
              </a:rPr>
              <a:t>nêu</a:t>
            </a:r>
            <a:r>
              <a:rPr lang="en-US" sz="24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 New Roman"/>
              </a:rPr>
              <a:t>những</a:t>
            </a:r>
            <a:r>
              <a:rPr lang="en-US" sz="24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 New Roman"/>
              </a:rPr>
              <a:t>thông</a:t>
            </a:r>
            <a:r>
              <a:rPr lang="en-US" sz="2400" dirty="0">
                <a:solidFill>
                  <a:schemeClr val="tx1"/>
                </a:solidFill>
                <a:latin typeface="Times  New Roman"/>
              </a:rPr>
              <a:t> tin </a:t>
            </a:r>
            <a:r>
              <a:rPr lang="en-US" sz="2400" dirty="0" err="1">
                <a:solidFill>
                  <a:schemeClr val="tx1"/>
                </a:solidFill>
                <a:latin typeface="Times  New Roman"/>
              </a:rPr>
              <a:t>về</a:t>
            </a:r>
            <a:r>
              <a:rPr lang="en-US" sz="24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 New Roman"/>
              </a:rPr>
              <a:t>sữa</a:t>
            </a:r>
            <a:r>
              <a:rPr lang="en-US" sz="24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 New Roman"/>
              </a:rPr>
              <a:t>chua</a:t>
            </a:r>
            <a:r>
              <a:rPr lang="en-US" sz="24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 New Roman"/>
              </a:rPr>
              <a:t>mà</a:t>
            </a:r>
            <a:r>
              <a:rPr lang="en-US" sz="24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 New Roman"/>
              </a:rPr>
              <a:t>em</a:t>
            </a:r>
            <a:r>
              <a:rPr lang="en-US" sz="2400" dirty="0">
                <a:solidFill>
                  <a:schemeClr val="tx1"/>
                </a:solidFill>
                <a:latin typeface="Times 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 New Roman"/>
              </a:rPr>
              <a:t>biết</a:t>
            </a:r>
            <a:r>
              <a:rPr lang="en-US" sz="2400" dirty="0">
                <a:solidFill>
                  <a:schemeClr val="tx1"/>
                </a:solidFill>
                <a:latin typeface="Times  New Roman"/>
              </a:rPr>
              <a:t>?</a:t>
            </a:r>
          </a:p>
          <a:p>
            <a:pPr algn="ctr"/>
            <a:endParaRPr lang="en-US" sz="2400" dirty="0">
              <a:solidFill>
                <a:schemeClr val="tx1"/>
              </a:solidFill>
              <a:latin typeface="Times 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857897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954AB742-44A6-4CDD-B54A-818846AF8F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7" name="Picture 6" descr="A picture containing text, indoor, person, counter&#10;&#10;Description automatically generated">
            <a:extLst>
              <a:ext uri="{FF2B5EF4-FFF2-40B4-BE49-F238E27FC236}">
                <a16:creationId xmlns:a16="http://schemas.microsoft.com/office/drawing/2014/main" id="{8C559649-B6A1-4B9C-8223-C055BF03D6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4" r="11623"/>
          <a:stretch/>
        </p:blipFill>
        <p:spPr>
          <a:xfrm>
            <a:off x="1524" y="-3"/>
            <a:ext cx="7478269" cy="6858000"/>
          </a:xfrm>
          <a:prstGeom prst="rect">
            <a:avLst/>
          </a:prstGeom>
        </p:spPr>
      </p:pic>
      <p:sp>
        <p:nvSpPr>
          <p:cNvPr id="32" name="Freeform: Shape 26">
            <a:extLst>
              <a:ext uri="{FF2B5EF4-FFF2-40B4-BE49-F238E27FC236}">
                <a16:creationId xmlns:a16="http://schemas.microsoft.com/office/drawing/2014/main" id="{F81730B4-0490-4139-BC05-736CF5AEA1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93530" y="1017767"/>
            <a:ext cx="4906732" cy="4826442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Freeform: Shape 28">
            <a:extLst>
              <a:ext uri="{FF2B5EF4-FFF2-40B4-BE49-F238E27FC236}">
                <a16:creationId xmlns:a16="http://schemas.microsoft.com/office/drawing/2014/main" id="{760238CA-FF59-4971-BD4D-DC93532690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7792" y="912854"/>
            <a:ext cx="5298208" cy="5032292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7CD146BF-5056-4999-960C-070E636E7C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9777" y="1128813"/>
            <a:ext cx="4663202" cy="4578304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 dirty="0">
              <a:solidFill>
                <a:prstClr val="white"/>
              </a:solidFill>
              <a:latin typeface="Meiryo"/>
            </a:endParaRPr>
          </a:p>
        </p:txBody>
      </p:sp>
      <p:pic>
        <p:nvPicPr>
          <p:cNvPr id="15" name="Content Placeholder 14" descr="Dairy with solid fill">
            <a:extLst>
              <a:ext uri="{FF2B5EF4-FFF2-40B4-BE49-F238E27FC236}">
                <a16:creationId xmlns:a16="http://schemas.microsoft.com/office/drawing/2014/main" id="{CF20AFB8-DED7-410C-A41A-D5E412D5C7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96172" y="2856697"/>
            <a:ext cx="762017" cy="914400"/>
          </a:xfrm>
        </p:spPr>
      </p:pic>
      <p:pic>
        <p:nvPicPr>
          <p:cNvPr id="12" name="Content Placeholder 11" descr="A picture containing map&#10;&#10;Description automatically generated">
            <a:extLst>
              <a:ext uri="{FF2B5EF4-FFF2-40B4-BE49-F238E27FC236}">
                <a16:creationId xmlns:a16="http://schemas.microsoft.com/office/drawing/2014/main" id="{8C8E6634-3B36-4D23-96E1-5AA492277E3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0815"/>
          <a:stretch/>
        </p:blipFill>
        <p:spPr>
          <a:xfrm>
            <a:off x="7527037" y="10"/>
            <a:ext cx="4664963" cy="685799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A0C16D7-A8F3-4EE8-9819-5A864072C65D}"/>
              </a:ext>
            </a:extLst>
          </p:cNvPr>
          <p:cNvSpPr txBox="1"/>
          <p:nvPr/>
        </p:nvSpPr>
        <p:spPr>
          <a:xfrm>
            <a:off x="2405433" y="2817800"/>
            <a:ext cx="2763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>
                <a:latin typeface="+mj-lt"/>
              </a:rPr>
              <a:t>Trình chiếu đoạn phim về lợi ích của sữa chua</a:t>
            </a:r>
          </a:p>
          <a:p>
            <a:r>
              <a:rPr lang="vi-VN" sz="18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(https://www.youtube.com/watch?v=3SokTD5uuy8).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8453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webextension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webextensions/_rels/webextension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webextensions/webextension1.xml><?xml version="1.0" encoding="utf-8"?>
<we:webextension xmlns:we="http://schemas.microsoft.com/office/webextensions/webextension/2010/11" id="{05D54288-3993-4DD0-A3E1-D4B30A939E49}">
  <we:reference id="wa200001661" version="2.1.0.2" store="en-US" storeType="OMEX"/>
  <we:alternateReferences>
    <we:reference id="WA200001661" version="2.1.0.2" store="WA200001661" storeType="OMEX"/>
  </we:alternateReferences>
  <we:properties>
    <we:property name="time" value="600"/>
    <we:property name="type" value="&quot;None&quot;"/>
  </we:properties>
  <we:bindings/>
  <we:snapshot xmlns:r="http://schemas.openxmlformats.org/officeDocument/2006/relationships" r:embed="rId1"/>
</we:webextension>
</file>

<file path=ppt/webextensions/webextension2.xml><?xml version="1.0" encoding="utf-8"?>
<we:webextension xmlns:we="http://schemas.microsoft.com/office/webextensions/webextension/2010/11" id="{5E51A1EB-3EC0-463C-8C4F-623C4C4DE16D}">
  <we:reference id="wa200001661" version="2.1.0.2" store="en-US" storeType="OMEX"/>
  <we:alternateReferences>
    <we:reference id="WA200001661" version="2.1.0.2" store="WA200001661" storeType="OMEX"/>
  </we:alternateReferences>
  <we:properties>
    <we:property name="time" value="600"/>
  </we:properties>
  <we:bindings/>
  <we:snapshot xmlns:r="http://schemas.openxmlformats.org/officeDocument/2006/relationships" r:embed="rId1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709</Words>
  <Application>Microsoft Office PowerPoint</Application>
  <PresentationFormat>Widescreen</PresentationFormat>
  <Paragraphs>63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Meiryo</vt:lpstr>
      <vt:lpstr>Arial</vt:lpstr>
      <vt:lpstr>Calibri</vt:lpstr>
      <vt:lpstr>Calibri Light</vt:lpstr>
      <vt:lpstr>Times  New Roman</vt:lpstr>
      <vt:lpstr>Times New Roman</vt:lpstr>
      <vt:lpstr>Office Theme</vt:lpstr>
      <vt:lpstr>Bài 26:  THỰC HÀNH QUAN SÁT VI KHUẨN  TÌM HIỂU CÁC BƯỚC LÀM SỮA CHUA   Người soạn: Nguyễn Hải Minh</vt:lpstr>
      <vt:lpstr>I. Thực hành quan sát vi khuẩn</vt:lpstr>
      <vt:lpstr>PowerPoint Presentation</vt:lpstr>
      <vt:lpstr>PowerPoint Presentation</vt:lpstr>
      <vt:lpstr>2. Cách tiến hành quan sát vi khuẩn.</vt:lpstr>
      <vt:lpstr>PowerPoint Presentation</vt:lpstr>
      <vt:lpstr>PowerPoint Presentation</vt:lpstr>
      <vt:lpstr>II. Cách làm sữa chua</vt:lpstr>
      <vt:lpstr>PowerPoint Presentation</vt:lpstr>
      <vt:lpstr>1. Chuẩn bị</vt:lpstr>
      <vt:lpstr>Trình chiếu video làm sữa chua https://www.youtube.com/watch?v=d2QE3hmnynU</vt:lpstr>
      <vt:lpstr>2. Các bước làm sữa chua</vt:lpstr>
      <vt:lpstr>PowerPoint Presentation</vt:lpstr>
      <vt:lpstr>Sữa chua sau khi ủ phải có độ sánh, mịn, có màu trắng sữa và có vị chua nhẹ.</vt:lpstr>
      <vt:lpstr>III. Luyện tập</vt:lpstr>
      <vt:lpstr>Vậy trong sữa chua có vi khuẩn nào?</vt:lpstr>
      <vt:lpstr>Em hãy sắp xếp các bước làm sữa chua theo thứ tự đúng nhất?</vt:lpstr>
      <vt:lpstr>IV. Vận dụng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26: THỰC HÀNH QUAN SÁT VI KHUẨN              TÌM HIỂU CÁC BƯỚC LÀM SỮA CHUA</dc:title>
  <dc:creator>Hai Minh</dc:creator>
  <cp:lastModifiedBy>Hai Minh</cp:lastModifiedBy>
  <cp:revision>16</cp:revision>
  <dcterms:created xsi:type="dcterms:W3CDTF">2021-08-11T07:26:06Z</dcterms:created>
  <dcterms:modified xsi:type="dcterms:W3CDTF">2021-08-18T01:53:40Z</dcterms:modified>
</cp:coreProperties>
</file>