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0" r:id="rId5"/>
    <p:sldId id="30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0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8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2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6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1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3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8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7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9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F891-A380-40AA-BC4D-770F455D4258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14FA-165F-4D74-BB25-658EB3C817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7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CHÀO MỪNG CÁC EM THAM GIA HỌC TRỰC TUYẾN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GV: VŨ THỊ HẰNG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a)</a:t>
            </a:r>
            <a:r>
              <a:rPr lang="en-US" dirty="0" err="1" smtClean="0">
                <a:solidFill>
                  <a:srgbClr val="FF0000"/>
                </a:solidFill>
              </a:rPr>
              <a:t>Chứng</a:t>
            </a:r>
            <a:r>
              <a:rPr lang="en-US" dirty="0" smtClean="0">
                <a:solidFill>
                  <a:srgbClr val="FF0000"/>
                </a:solidFill>
              </a:rPr>
              <a:t> minh: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Ta </a:t>
            </a:r>
            <a:r>
              <a:rPr lang="en-US" dirty="0" err="1" smtClean="0">
                <a:solidFill>
                  <a:srgbClr val="00B050"/>
                </a:solidFill>
              </a:rPr>
              <a:t>có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Xét</a:t>
            </a:r>
            <a:r>
              <a:rPr lang="en-US" dirty="0" smtClean="0">
                <a:solidFill>
                  <a:srgbClr val="00B0F0"/>
                </a:solidFill>
              </a:rPr>
              <a:t> ∆ADB </a:t>
            </a:r>
            <a:r>
              <a:rPr lang="en-US" dirty="0" err="1" smtClean="0">
                <a:solidFill>
                  <a:srgbClr val="00B0F0"/>
                </a:solidFill>
              </a:rPr>
              <a:t>và</a:t>
            </a:r>
            <a:r>
              <a:rPr lang="en-US" dirty="0" smtClean="0">
                <a:solidFill>
                  <a:srgbClr val="00B0F0"/>
                </a:solidFill>
              </a:rPr>
              <a:t> ∆ACK </a:t>
            </a:r>
            <a:r>
              <a:rPr lang="en-US" dirty="0" err="1" smtClean="0">
                <a:solidFill>
                  <a:srgbClr val="00B0F0"/>
                </a:solidFill>
              </a:rPr>
              <a:t>có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928662" y="2071678"/>
          <a:ext cx="283368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Equation" r:id="rId3" imgW="1511280" imgH="1015920" progId="Equation.DSMT4">
                  <p:embed/>
                </p:oleObj>
              </mc:Choice>
              <mc:Fallback>
                <p:oleObj name="Equation" r:id="rId3" imgW="1511280" imgH="10159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071678"/>
                        <a:ext cx="2833688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4810125" y="5119688"/>
          <a:ext cx="2143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5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5119688"/>
                        <a:ext cx="214313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071802" y="285728"/>
          <a:ext cx="1643074" cy="46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6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85728"/>
                        <a:ext cx="1643074" cy="46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TextBox 40"/>
          <p:cNvSpPr txBox="1"/>
          <p:nvPr/>
        </p:nvSpPr>
        <p:spPr>
          <a:xfrm>
            <a:off x="6357950" y="285749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TextBox 55"/>
          <p:cNvSpPr txBox="1"/>
          <p:nvPr/>
        </p:nvSpPr>
        <p:spPr>
          <a:xfrm>
            <a:off x="2643174" y="2130974"/>
            <a:ext cx="2747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(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chắn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cung</a:t>
            </a:r>
            <a:r>
              <a:rPr lang="en-US" sz="2400" dirty="0" smtClean="0">
                <a:solidFill>
                  <a:srgbClr val="C00000"/>
                </a:solidFill>
              </a:rPr>
              <a:t> AC)</a:t>
            </a:r>
            <a:endParaRPr lang="vi-VN" sz="2400" dirty="0">
              <a:solidFill>
                <a:srgbClr val="C00000"/>
              </a:solidFill>
            </a:endParaRPr>
          </a:p>
        </p:txBody>
      </p: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4719638" y="5597525"/>
          <a:ext cx="2301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7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5597525"/>
                        <a:ext cx="2301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1428728" y="857232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Equation" r:id="rId10" imgW="723600" imgH="228600" progId="Equation.DSMT4">
                  <p:embed/>
                </p:oleObj>
              </mc:Choice>
              <mc:Fallback>
                <p:oleObj name="Equation" r:id="rId10" imgW="7236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857232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676285" y="916528"/>
            <a:ext cx="4637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err="1" smtClean="0">
                <a:solidFill>
                  <a:srgbClr val="00B050"/>
                </a:solidFill>
              </a:rPr>
              <a:t>góc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nội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tiếp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chắn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nửa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đường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</a:rPr>
              <a:t>tròn</a:t>
            </a:r>
            <a:r>
              <a:rPr lang="en-US" sz="2400" dirty="0" smtClean="0">
                <a:solidFill>
                  <a:srgbClr val="00B050"/>
                </a:solidFill>
              </a:rPr>
              <a:t> )</a:t>
            </a:r>
            <a:endParaRPr lang="vi-VN" sz="2400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14612" y="3571876"/>
            <a:ext cx="26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(</a:t>
            </a:r>
            <a:r>
              <a:rPr lang="en-US" sz="2400" dirty="0" err="1" smtClean="0">
                <a:solidFill>
                  <a:srgbClr val="00B0F0"/>
                </a:solidFill>
              </a:rPr>
              <a:t>Hai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góc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tương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ứng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vi-VN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   </a:t>
            </a:r>
            <a:r>
              <a:rPr lang="en-US" sz="2400" dirty="0" err="1" smtClean="0">
                <a:solidFill>
                  <a:srgbClr val="C00000"/>
                </a:solidFill>
              </a:rPr>
              <a:t>Gọi</a:t>
            </a:r>
            <a:r>
              <a:rPr lang="en-US" sz="2400" dirty="0" smtClean="0">
                <a:solidFill>
                  <a:srgbClr val="C00000"/>
                </a:solidFill>
              </a:rPr>
              <a:t> I </a:t>
            </a:r>
            <a:r>
              <a:rPr lang="en-US" sz="2400" dirty="0" err="1" smtClean="0">
                <a:solidFill>
                  <a:srgbClr val="C00000"/>
                </a:solidFill>
              </a:rPr>
              <a:t>là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giao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điểm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hai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thẳng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vàEF</a:t>
            </a:r>
            <a:r>
              <a:rPr lang="en-US" sz="2400" dirty="0" smtClean="0">
                <a:solidFill>
                  <a:srgbClr val="C00000"/>
                </a:solidFill>
              </a:rPr>
              <a:t>. Tia KH </a:t>
            </a:r>
            <a:r>
              <a:rPr lang="en-US" sz="2400" dirty="0" err="1" smtClean="0">
                <a:solidFill>
                  <a:srgbClr val="C00000"/>
                </a:solidFill>
              </a:rPr>
              <a:t>cắt</a:t>
            </a:r>
            <a:r>
              <a:rPr lang="en-US" sz="2400" dirty="0" smtClean="0">
                <a:solidFill>
                  <a:srgbClr val="C00000"/>
                </a:solidFill>
              </a:rPr>
              <a:t> (O) </a:t>
            </a:r>
            <a:r>
              <a:rPr lang="en-US" sz="2400" dirty="0" err="1" smtClean="0">
                <a:solidFill>
                  <a:srgbClr val="C00000"/>
                </a:solidFill>
              </a:rPr>
              <a:t>tại</a:t>
            </a:r>
            <a:r>
              <a:rPr lang="en-US" sz="2400" dirty="0" smtClean="0">
                <a:solidFill>
                  <a:srgbClr val="C00000"/>
                </a:solidFill>
              </a:rPr>
              <a:t> M.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        A, M, E, H, F </a:t>
            </a:r>
            <a:r>
              <a:rPr lang="el-GR" dirty="0" smtClean="0">
                <a:solidFill>
                  <a:srgbClr val="002060"/>
                </a:solidFill>
              </a:rPr>
              <a:t>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đường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tròn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000628" y="4134478"/>
            <a:ext cx="3004455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2428868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TextBox 63"/>
          <p:cNvSpPr txBox="1"/>
          <p:nvPr/>
        </p:nvSpPr>
        <p:spPr>
          <a:xfrm>
            <a:off x="285720" y="2500306"/>
            <a:ext cx="1910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000636" y="3357562"/>
            <a:ext cx="2500323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80" name="Group 79"/>
          <p:cNvGrpSpPr/>
          <p:nvPr/>
        </p:nvGrpSpPr>
        <p:grpSpPr>
          <a:xfrm>
            <a:off x="1142976" y="1571612"/>
            <a:ext cx="4071966" cy="525348"/>
            <a:chOff x="1785918" y="1571612"/>
            <a:chExt cx="2786082" cy="525348"/>
          </a:xfrm>
        </p:grpSpPr>
        <p:grpSp>
          <p:nvGrpSpPr>
            <p:cNvPr id="2" name="Group 25"/>
            <p:cNvGrpSpPr/>
            <p:nvPr/>
          </p:nvGrpSpPr>
          <p:grpSpPr>
            <a:xfrm>
              <a:off x="1785918" y="1571612"/>
              <a:ext cx="2786082" cy="525348"/>
              <a:chOff x="827584" y="2186992"/>
              <a:chExt cx="3744416" cy="953976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4572000" y="2689310"/>
                <a:ext cx="0" cy="4320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3" name="Group 33"/>
              <p:cNvGrpSpPr/>
              <p:nvPr/>
            </p:nvGrpSpPr>
            <p:grpSpPr>
              <a:xfrm>
                <a:off x="827584" y="2186992"/>
                <a:ext cx="3744416" cy="953976"/>
                <a:chOff x="827584" y="2186992"/>
                <a:chExt cx="3744416" cy="953976"/>
              </a:xfrm>
            </p:grpSpPr>
            <p:grpSp>
              <p:nvGrpSpPr>
                <p:cNvPr id="4" name="Group 34"/>
                <p:cNvGrpSpPr/>
                <p:nvPr/>
              </p:nvGrpSpPr>
              <p:grpSpPr>
                <a:xfrm>
                  <a:off x="827584" y="2708920"/>
                  <a:ext cx="3744416" cy="432048"/>
                  <a:chOff x="611560" y="1700808"/>
                  <a:chExt cx="5112568" cy="432048"/>
                </a:xfrm>
              </p:grpSpPr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611560" y="1700808"/>
                    <a:ext cx="5112568" cy="0"/>
                  </a:xfrm>
                  <a:prstGeom prst="line">
                    <a:avLst/>
                  </a:prstGeom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611560" y="1700808"/>
                    <a:ext cx="0" cy="43204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Down Arrow 30"/>
                <p:cNvSpPr/>
                <p:nvPr/>
              </p:nvSpPr>
              <p:spPr>
                <a:xfrm flipV="1">
                  <a:off x="2627784" y="2186992"/>
                  <a:ext cx="412771" cy="521928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9" name="Straight Arrow Connector 78"/>
            <p:cNvCxnSpPr/>
            <p:nvPr/>
          </p:nvCxnSpPr>
          <p:spPr>
            <a:xfrm>
              <a:off x="3286116" y="1857364"/>
              <a:ext cx="0" cy="2379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368300" y="2071688"/>
          <a:ext cx="1404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1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071688"/>
                        <a:ext cx="14049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2535238" y="2071688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2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71688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4106863" y="2143125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3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2143125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4000496" y="2559602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4" grpId="0"/>
      <p:bldP spid="72" grpId="0"/>
      <p:bldP spid="78" grpId="0" animBg="1"/>
      <p:bldP spid="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Ta </a:t>
            </a:r>
            <a:r>
              <a:rPr lang="en-US" sz="2400" dirty="0" err="1" smtClean="0">
                <a:solidFill>
                  <a:srgbClr val="C00000"/>
                </a:solidFill>
              </a:rPr>
              <a:t>có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Suy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ra</a:t>
            </a:r>
            <a:r>
              <a:rPr lang="en-US" sz="2400" dirty="0" smtClean="0">
                <a:solidFill>
                  <a:srgbClr val="C00000"/>
                </a:solidFill>
              </a:rPr>
              <a:t> M, E,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nhìn</a:t>
            </a:r>
            <a:r>
              <a:rPr lang="en-US" sz="2400" dirty="0" smtClean="0">
                <a:solidFill>
                  <a:srgbClr val="C00000"/>
                </a:solidFill>
              </a:rPr>
              <a:t> AH </a:t>
            </a:r>
            <a:r>
              <a:rPr lang="en-US" sz="2400" dirty="0" err="1" smtClean="0">
                <a:solidFill>
                  <a:srgbClr val="C00000"/>
                </a:solidFill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góc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vuông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err="1" smtClean="0">
                <a:solidFill>
                  <a:srgbClr val="C00000"/>
                </a:solidFill>
              </a:rPr>
              <a:t>Vậy</a:t>
            </a:r>
            <a:r>
              <a:rPr lang="en-US" sz="2400" dirty="0" smtClean="0">
                <a:solidFill>
                  <a:srgbClr val="C00000"/>
                </a:solidFill>
              </a:rPr>
              <a:t> 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kính</a:t>
            </a:r>
            <a:r>
              <a:rPr lang="en-US" sz="2400" dirty="0" smtClean="0">
                <a:solidFill>
                  <a:srgbClr val="C00000"/>
                </a:solidFill>
              </a:rPr>
              <a:t> AH.</a:t>
            </a:r>
          </a:p>
          <a:p>
            <a:pPr marL="514350" indent="-51435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000628" y="4134478"/>
            <a:ext cx="3004455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8860" y="1214422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1142976" y="714356"/>
          <a:ext cx="14049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714356"/>
                        <a:ext cx="14049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500298" y="773652"/>
            <a:ext cx="359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000636" y="3357562"/>
            <a:ext cx="2500323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1214414" y="1142984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1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142984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1214414" y="1571612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2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571612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2500298" y="1630908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  <p:sp>
        <p:nvSpPr>
          <p:cNvPr id="56" name="Left Brace 55"/>
          <p:cNvSpPr/>
          <p:nvPr/>
        </p:nvSpPr>
        <p:spPr>
          <a:xfrm>
            <a:off x="1000100" y="857232"/>
            <a:ext cx="214314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b)    </a:t>
            </a:r>
            <a:r>
              <a:rPr lang="en-US" sz="2400" dirty="0" err="1" smtClean="0">
                <a:solidFill>
                  <a:srgbClr val="C00000"/>
                </a:solidFill>
              </a:rPr>
              <a:t>Gọi</a:t>
            </a:r>
            <a:r>
              <a:rPr lang="en-US" sz="2400" dirty="0" smtClean="0">
                <a:solidFill>
                  <a:srgbClr val="C00000"/>
                </a:solidFill>
              </a:rPr>
              <a:t> I </a:t>
            </a:r>
            <a:r>
              <a:rPr lang="en-US" sz="2400" dirty="0" err="1" smtClean="0">
                <a:solidFill>
                  <a:srgbClr val="C00000"/>
                </a:solidFill>
              </a:rPr>
              <a:t>là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giao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điểm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hai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thẳng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vàEF</a:t>
            </a:r>
            <a:r>
              <a:rPr lang="en-US" sz="2400" dirty="0" smtClean="0">
                <a:solidFill>
                  <a:srgbClr val="C00000"/>
                </a:solidFill>
              </a:rPr>
              <a:t>. Tia KH </a:t>
            </a:r>
            <a:r>
              <a:rPr lang="en-US" sz="2400" dirty="0" err="1" smtClean="0">
                <a:solidFill>
                  <a:srgbClr val="C00000"/>
                </a:solidFill>
              </a:rPr>
              <a:t>cắt</a:t>
            </a:r>
            <a:r>
              <a:rPr lang="en-US" sz="2400" dirty="0" smtClean="0">
                <a:solidFill>
                  <a:srgbClr val="C00000"/>
                </a:solidFill>
              </a:rPr>
              <a:t> (O) </a:t>
            </a:r>
            <a:r>
              <a:rPr lang="en-US" sz="2400" dirty="0" err="1" smtClean="0">
                <a:solidFill>
                  <a:srgbClr val="C00000"/>
                </a:solidFill>
              </a:rPr>
              <a:t>tại</a:t>
            </a:r>
            <a:r>
              <a:rPr lang="en-US" sz="2400" dirty="0" smtClean="0">
                <a:solidFill>
                  <a:srgbClr val="C00000"/>
                </a:solidFill>
              </a:rPr>
              <a:t> M. </a:t>
            </a:r>
            <a:r>
              <a:rPr lang="en-US" sz="2400" dirty="0" err="1" smtClean="0">
                <a:solidFill>
                  <a:srgbClr val="C00000"/>
                </a:solidFill>
              </a:rPr>
              <a:t>Chứng</a:t>
            </a:r>
            <a:r>
              <a:rPr lang="en-US" sz="2400" dirty="0" smtClean="0">
                <a:solidFill>
                  <a:srgbClr val="C00000"/>
                </a:solidFill>
              </a:rPr>
              <a:t> minh A, M, E, H, F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thuộc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đường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tròn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        A, M, E, H, F </a:t>
            </a:r>
            <a:r>
              <a:rPr lang="el-GR" dirty="0" smtClean="0">
                <a:solidFill>
                  <a:srgbClr val="002060"/>
                </a:solidFill>
              </a:rPr>
              <a:t>ϵ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đường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tròn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214942" y="4134478"/>
            <a:ext cx="2790141" cy="89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5004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2428868"/>
            <a:ext cx="188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(CF </a:t>
            </a:r>
            <a:r>
              <a:rPr lang="en-US" dirty="0" err="1" smtClean="0">
                <a:solidFill>
                  <a:srgbClr val="92D050"/>
                </a:solidFill>
              </a:rPr>
              <a:t>là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đường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cao</a:t>
            </a:r>
            <a:r>
              <a:rPr lang="en-US" dirty="0" smtClean="0">
                <a:solidFill>
                  <a:srgbClr val="92D050"/>
                </a:solidFill>
              </a:rPr>
              <a:t> )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TextBox 63"/>
          <p:cNvSpPr txBox="1"/>
          <p:nvPr/>
        </p:nvSpPr>
        <p:spPr>
          <a:xfrm>
            <a:off x="285720" y="2500306"/>
            <a:ext cx="1910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143504" y="3357562"/>
            <a:ext cx="2357456" cy="7858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81894" y="407194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I</a:t>
            </a:r>
            <a:endParaRPr lang="vi-VN" sz="2400" dirty="0">
              <a:solidFill>
                <a:srgbClr val="92D05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429256" y="3214686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M</a:t>
            </a:r>
            <a:endParaRPr lang="vi-VN" sz="2400" dirty="0">
              <a:solidFill>
                <a:srgbClr val="0070C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5536413" y="2393149"/>
            <a:ext cx="1285884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 rot="1877539">
            <a:off x="5824632" y="3288226"/>
            <a:ext cx="209381" cy="2056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2" name="Group 79"/>
          <p:cNvGrpSpPr/>
          <p:nvPr/>
        </p:nvGrpSpPr>
        <p:grpSpPr>
          <a:xfrm>
            <a:off x="1142976" y="1571612"/>
            <a:ext cx="4071966" cy="525348"/>
            <a:chOff x="1785918" y="1571612"/>
            <a:chExt cx="2786082" cy="525348"/>
          </a:xfrm>
        </p:grpSpPr>
        <p:grpSp>
          <p:nvGrpSpPr>
            <p:cNvPr id="3" name="Group 25"/>
            <p:cNvGrpSpPr/>
            <p:nvPr/>
          </p:nvGrpSpPr>
          <p:grpSpPr>
            <a:xfrm>
              <a:off x="1785918" y="1571612"/>
              <a:ext cx="2786082" cy="525348"/>
              <a:chOff x="827584" y="2186992"/>
              <a:chExt cx="3744416" cy="953976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4572000" y="2689310"/>
                <a:ext cx="0" cy="4320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4" name="Group 33"/>
              <p:cNvGrpSpPr/>
              <p:nvPr/>
            </p:nvGrpSpPr>
            <p:grpSpPr>
              <a:xfrm>
                <a:off x="827584" y="2186992"/>
                <a:ext cx="3744416" cy="953976"/>
                <a:chOff x="827584" y="2186992"/>
                <a:chExt cx="3744416" cy="953976"/>
              </a:xfrm>
            </p:grpSpPr>
            <p:grpSp>
              <p:nvGrpSpPr>
                <p:cNvPr id="5" name="Group 34"/>
                <p:cNvGrpSpPr/>
                <p:nvPr/>
              </p:nvGrpSpPr>
              <p:grpSpPr>
                <a:xfrm>
                  <a:off x="827584" y="2708920"/>
                  <a:ext cx="3744416" cy="432048"/>
                  <a:chOff x="611560" y="1700808"/>
                  <a:chExt cx="5112568" cy="432048"/>
                </a:xfrm>
              </p:grpSpPr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611560" y="1700808"/>
                    <a:ext cx="5112568" cy="0"/>
                  </a:xfrm>
                  <a:prstGeom prst="line">
                    <a:avLst/>
                  </a:prstGeom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611560" y="1700808"/>
                    <a:ext cx="0" cy="43204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Down Arrow 30"/>
                <p:cNvSpPr/>
                <p:nvPr/>
              </p:nvSpPr>
              <p:spPr>
                <a:xfrm flipV="1">
                  <a:off x="2627784" y="2186992"/>
                  <a:ext cx="412771" cy="521928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9" name="Straight Arrow Connector 78"/>
            <p:cNvCxnSpPr/>
            <p:nvPr/>
          </p:nvCxnSpPr>
          <p:spPr>
            <a:xfrm>
              <a:off x="3286116" y="1857364"/>
              <a:ext cx="0" cy="2379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368300" y="2071688"/>
          <a:ext cx="1404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3" name="Equation" r:id="rId3" imgW="749160" imgH="228600" progId="Equation.DSMT4">
                  <p:embed/>
                </p:oleObj>
              </mc:Choice>
              <mc:Fallback>
                <p:oleObj name="Equation" r:id="rId3" imgW="7491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071688"/>
                        <a:ext cx="1404938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9"/>
          <p:cNvGraphicFramePr>
            <a:graphicFrameLocks noChangeAspect="1"/>
          </p:cNvGraphicFramePr>
          <p:nvPr/>
        </p:nvGraphicFramePr>
        <p:xfrm>
          <a:off x="2535238" y="2071688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4" name="Equation" r:id="rId5" imgW="723600" imgH="228600" progId="Equation.DSMT4">
                  <p:embed/>
                </p:oleObj>
              </mc:Choice>
              <mc:Fallback>
                <p:oleObj name="Equation" r:id="rId5" imgW="7236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71688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0"/>
          <p:cNvGraphicFramePr>
            <a:graphicFrameLocks noChangeAspect="1"/>
          </p:cNvGraphicFramePr>
          <p:nvPr/>
        </p:nvGraphicFramePr>
        <p:xfrm>
          <a:off x="4106863" y="2143125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5" name="Equation" r:id="rId7" imgW="723600" imgH="228600" progId="Equation.DSMT4">
                  <p:embed/>
                </p:oleObj>
              </mc:Choice>
              <mc:Fallback>
                <p:oleObj name="Equation" r:id="rId7" imgW="7236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2143125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4000496" y="2559602"/>
            <a:ext cx="189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(BE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đường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cao</a:t>
            </a:r>
            <a:r>
              <a:rPr lang="en-US" dirty="0" smtClean="0">
                <a:solidFill>
                  <a:srgbClr val="7030A0"/>
                </a:solidFill>
              </a:rPr>
              <a:t> )</a:t>
            </a:r>
            <a:endParaRPr lang="vi-VN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4" grpId="0"/>
      <p:bldP spid="72" grpId="0"/>
      <p:bldP spid="78" grpId="0" animBg="1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en-US" sz="2800" dirty="0" smtClean="0"/>
              <a:t>c) </a:t>
            </a:r>
            <a:r>
              <a:rPr lang="en-US" sz="2800" dirty="0" err="1" smtClean="0"/>
              <a:t>Chứng</a:t>
            </a:r>
            <a:r>
              <a:rPr lang="en-US" sz="2800" dirty="0" smtClean="0"/>
              <a:t> minh: I, A, M </a:t>
            </a:r>
            <a:r>
              <a:rPr lang="en-US" sz="2800" dirty="0" err="1" smtClean="0"/>
              <a:t>thẳng</a:t>
            </a:r>
            <a:r>
              <a:rPr lang="en-US" sz="2800" dirty="0" smtClean="0"/>
              <a:t> </a:t>
            </a:r>
            <a:r>
              <a:rPr lang="en-US" sz="2800" dirty="0" err="1" smtClean="0"/>
              <a:t>hàng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		 </a:t>
            </a:r>
            <a:r>
              <a:rPr lang="en-US" sz="2400" dirty="0" smtClean="0"/>
              <a:t>I, A, M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hàng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endCxn id="13" idx="5"/>
          </p:cNvCxnSpPr>
          <p:nvPr/>
        </p:nvCxnSpPr>
        <p:spPr>
          <a:xfrm flipV="1">
            <a:off x="5286380" y="4134478"/>
            <a:ext cx="2718703" cy="890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35807" y="3808480"/>
            <a:ext cx="61913" cy="115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75096" y="371475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53883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H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D</a:t>
            </a:r>
            <a:endParaRPr lang="vi-VN" sz="2400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4414" y="455986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IMFB </a:t>
            </a:r>
            <a:r>
              <a:rPr lang="en-US" dirty="0" err="1" smtClean="0">
                <a:solidFill>
                  <a:srgbClr val="92D050"/>
                </a:solidFill>
              </a:rPr>
              <a:t>nội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tiếp</a:t>
            </a:r>
            <a:endParaRPr lang="vi-VN" dirty="0">
              <a:solidFill>
                <a:srgbClr val="92D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54" name="Straight Connector 53"/>
          <p:cNvCxnSpPr/>
          <p:nvPr/>
        </p:nvCxnSpPr>
        <p:spPr>
          <a:xfrm rot="10800000" flipV="1">
            <a:off x="5286380" y="3357562"/>
            <a:ext cx="2214580" cy="78581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24770" y="3929066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</a:t>
            </a:r>
            <a:endParaRPr lang="vi-VN" sz="2400" dirty="0">
              <a:solidFill>
                <a:srgbClr val="C00000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10800000">
            <a:off x="5786446" y="3429000"/>
            <a:ext cx="1857388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357818" y="314324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M</a:t>
            </a:r>
            <a:endParaRPr lang="vi-VN" sz="2400" dirty="0">
              <a:solidFill>
                <a:srgbClr val="C00000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4929190" y="2500306"/>
            <a:ext cx="2000264" cy="12858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Right Arrow 65"/>
          <p:cNvSpPr/>
          <p:nvPr/>
        </p:nvSpPr>
        <p:spPr>
          <a:xfrm rot="16200000">
            <a:off x="2071669" y="1071547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5786447" y="3429001"/>
            <a:ext cx="428627" cy="35718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1071538" y="2786058"/>
          <a:ext cx="1857388" cy="34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Equation" r:id="rId3" imgW="1218960" imgH="228600" progId="Equation.DSMT4">
                  <p:embed/>
                </p:oleObj>
              </mc:Choice>
              <mc:Fallback>
                <p:oleObj name="Equation" r:id="rId3" imgW="12189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2786058"/>
                        <a:ext cx="1857388" cy="3482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1142976" y="1428736"/>
          <a:ext cx="2428892" cy="426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7" name="Equation" r:id="rId5" imgW="1447560" imgH="253800" progId="Equation.DSMT4">
                  <p:embed/>
                </p:oleObj>
              </mc:Choice>
              <mc:Fallback>
                <p:oleObj name="Equation" r:id="rId5" imgW="1447560" imgH="253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1428736"/>
                        <a:ext cx="2428892" cy="4261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Right Arrow 105"/>
          <p:cNvSpPr/>
          <p:nvPr/>
        </p:nvSpPr>
        <p:spPr>
          <a:xfrm rot="16200000">
            <a:off x="2000231" y="2500307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0" name="Object 8"/>
          <p:cNvGraphicFramePr>
            <a:graphicFrameLocks noChangeAspect="1"/>
          </p:cNvGraphicFramePr>
          <p:nvPr/>
        </p:nvGraphicFramePr>
        <p:xfrm>
          <a:off x="1071538" y="3357562"/>
          <a:ext cx="2500330" cy="39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8" name="Equation" r:id="rId7" imgW="1600200" imgH="253800" progId="Equation.DSMT4">
                  <p:embed/>
                </p:oleObj>
              </mc:Choice>
              <mc:Fallback>
                <p:oleObj name="Equation" r:id="rId7" imgW="1600200" imgH="253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3357562"/>
                        <a:ext cx="2500330" cy="396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Right Arrow 106"/>
          <p:cNvSpPr/>
          <p:nvPr/>
        </p:nvSpPr>
        <p:spPr>
          <a:xfrm rot="16200000">
            <a:off x="1964514" y="3107530"/>
            <a:ext cx="214314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1" name="Object 9"/>
          <p:cNvGraphicFramePr>
            <a:graphicFrameLocks noChangeAspect="1"/>
          </p:cNvGraphicFramePr>
          <p:nvPr/>
        </p:nvGraphicFramePr>
        <p:xfrm>
          <a:off x="714349" y="2214554"/>
          <a:ext cx="3143272" cy="408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9" name="Equation" r:id="rId9" imgW="1955520" imgH="253800" progId="Equation.DSMT4">
                  <p:embed/>
                </p:oleObj>
              </mc:Choice>
              <mc:Fallback>
                <p:oleObj name="Equation" r:id="rId9" imgW="195552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9" y="2214554"/>
                        <a:ext cx="3143272" cy="408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Right Arrow 107"/>
          <p:cNvSpPr/>
          <p:nvPr/>
        </p:nvSpPr>
        <p:spPr>
          <a:xfrm rot="16200000">
            <a:off x="2071669" y="1857365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1349375" y="4000500"/>
          <a:ext cx="15144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0" name="Equation" r:id="rId11" imgW="1002960" imgH="253800" progId="Equation.DSMT4">
                  <p:embed/>
                </p:oleObj>
              </mc:Choice>
              <mc:Fallback>
                <p:oleObj name="Equation" r:id="rId11" imgW="1002960" imgH="253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4000500"/>
                        <a:ext cx="15144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Right Arrow 108"/>
          <p:cNvSpPr/>
          <p:nvPr/>
        </p:nvSpPr>
        <p:spPr>
          <a:xfrm rot="16200000">
            <a:off x="1857358" y="3714750"/>
            <a:ext cx="214313" cy="214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ight Arrow 109"/>
          <p:cNvSpPr/>
          <p:nvPr/>
        </p:nvSpPr>
        <p:spPr>
          <a:xfrm rot="16200000">
            <a:off x="1857356" y="4357694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/>
          <p:nvPr/>
        </p:nvCxnSpPr>
        <p:spPr>
          <a:xfrm rot="16200000" flipH="1">
            <a:off x="5643570" y="3571876"/>
            <a:ext cx="642942" cy="35719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6" name="Freeform 135"/>
          <p:cNvSpPr/>
          <p:nvPr/>
        </p:nvSpPr>
        <p:spPr>
          <a:xfrm>
            <a:off x="6048103" y="3735977"/>
            <a:ext cx="78377" cy="143692"/>
          </a:xfrm>
          <a:custGeom>
            <a:avLst/>
            <a:gdLst>
              <a:gd name="connsiteX0" fmla="*/ 78377 w 78377"/>
              <a:gd name="connsiteY0" fmla="*/ 0 h 143692"/>
              <a:gd name="connsiteX1" fmla="*/ 26126 w 78377"/>
              <a:gd name="connsiteY1" fmla="*/ 52252 h 143692"/>
              <a:gd name="connsiteX2" fmla="*/ 0 w 78377"/>
              <a:gd name="connsiteY2" fmla="*/ 143692 h 14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" h="143692">
                <a:moveTo>
                  <a:pt x="78377" y="0"/>
                </a:moveTo>
                <a:cubicBezTo>
                  <a:pt x="28059" y="16773"/>
                  <a:pt x="41608" y="645"/>
                  <a:pt x="26126" y="52252"/>
                </a:cubicBezTo>
                <a:cubicBezTo>
                  <a:pt x="17017" y="82615"/>
                  <a:pt x="0" y="143692"/>
                  <a:pt x="0" y="14369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Freeform 136"/>
          <p:cNvSpPr/>
          <p:nvPr/>
        </p:nvSpPr>
        <p:spPr>
          <a:xfrm>
            <a:off x="5954955" y="3942719"/>
            <a:ext cx="132336" cy="185144"/>
          </a:xfrm>
          <a:custGeom>
            <a:avLst/>
            <a:gdLst>
              <a:gd name="connsiteX0" fmla="*/ 132336 w 132336"/>
              <a:gd name="connsiteY0" fmla="*/ 15327 h 185144"/>
              <a:gd name="connsiteX1" fmla="*/ 93148 w 132336"/>
              <a:gd name="connsiteY1" fmla="*/ 2264 h 185144"/>
              <a:gd name="connsiteX2" fmla="*/ 40896 w 132336"/>
              <a:gd name="connsiteY2" fmla="*/ 67578 h 185144"/>
              <a:gd name="connsiteX3" fmla="*/ 1708 w 132336"/>
              <a:gd name="connsiteY3" fmla="*/ 159018 h 185144"/>
              <a:gd name="connsiteX4" fmla="*/ 1708 w 132336"/>
              <a:gd name="connsiteY4" fmla="*/ 185144 h 185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36" h="185144">
                <a:moveTo>
                  <a:pt x="132336" y="15327"/>
                </a:moveTo>
                <a:cubicBezTo>
                  <a:pt x="119273" y="10973"/>
                  <a:pt x="106730" y="0"/>
                  <a:pt x="93148" y="2264"/>
                </a:cubicBezTo>
                <a:cubicBezTo>
                  <a:pt x="47866" y="9811"/>
                  <a:pt x="54220" y="36489"/>
                  <a:pt x="40896" y="67578"/>
                </a:cubicBezTo>
                <a:cubicBezTo>
                  <a:pt x="24967" y="104747"/>
                  <a:pt x="9366" y="120730"/>
                  <a:pt x="1708" y="159018"/>
                </a:cubicBezTo>
                <a:cubicBezTo>
                  <a:pt x="0" y="167558"/>
                  <a:pt x="1708" y="176435"/>
                  <a:pt x="1708" y="18514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100363" name="Object 11"/>
          <p:cNvGraphicFramePr>
            <a:graphicFrameLocks noChangeAspect="1"/>
          </p:cNvGraphicFramePr>
          <p:nvPr/>
        </p:nvGraphicFramePr>
        <p:xfrm>
          <a:off x="500034" y="5857892"/>
          <a:ext cx="2528905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1" name="Equation" r:id="rId13" imgW="1498320" imgH="253800" progId="Equation.DSMT4">
                  <p:embed/>
                </p:oleObj>
              </mc:Choice>
              <mc:Fallback>
                <p:oleObj name="Equation" r:id="rId13" imgW="14983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857892"/>
                        <a:ext cx="2528905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3286116" y="5929330"/>
          <a:ext cx="2286016" cy="37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2" name="Equation" r:id="rId15" imgW="1536480" imgH="253800" progId="Equation.DSMT4">
                  <p:embed/>
                </p:oleObj>
              </mc:Choice>
              <mc:Fallback>
                <p:oleObj name="Equation" r:id="rId15" imgW="153648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5929330"/>
                        <a:ext cx="2286016" cy="3778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8" name="Group 137"/>
          <p:cNvGrpSpPr/>
          <p:nvPr/>
        </p:nvGrpSpPr>
        <p:grpSpPr>
          <a:xfrm>
            <a:off x="642910" y="5572140"/>
            <a:ext cx="4143404" cy="214314"/>
            <a:chOff x="827584" y="2186992"/>
            <a:chExt cx="3744416" cy="953976"/>
          </a:xfrm>
        </p:grpSpPr>
        <p:cxnSp>
          <p:nvCxnSpPr>
            <p:cNvPr id="139" name="Straight Arrow Connector 138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140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141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Arrow Connector 143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2" name="Down Arrow 141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45" name="Right Arrow 144"/>
          <p:cNvSpPr/>
          <p:nvPr/>
        </p:nvSpPr>
        <p:spPr>
          <a:xfrm rot="16200000">
            <a:off x="1785918" y="4857760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0365" name="Object 13"/>
          <p:cNvGraphicFramePr>
            <a:graphicFrameLocks noChangeAspect="1"/>
          </p:cNvGraphicFramePr>
          <p:nvPr/>
        </p:nvGraphicFramePr>
        <p:xfrm>
          <a:off x="1262063" y="5106988"/>
          <a:ext cx="14287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3" name="Equation" r:id="rId17" imgW="761760" imgH="215640" progId="Equation.DSMT4">
                  <p:embed/>
                </p:oleObj>
              </mc:Choice>
              <mc:Fallback>
                <p:oleObj name="Equation" r:id="rId17" imgW="761760" imgH="2156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5106988"/>
                        <a:ext cx="14287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TỨ GIÁC NỘI TIẾP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C00000"/>
                </a:solidFill>
              </a:rPr>
              <a:t>1).</a:t>
            </a:r>
            <a:r>
              <a:rPr lang="en-GB" dirty="0" err="1" smtClean="0">
                <a:solidFill>
                  <a:srgbClr val="C00000"/>
                </a:solidFill>
              </a:rPr>
              <a:t>Nhận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biết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tứ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giác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nội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tiếp</a:t>
            </a:r>
            <a:endParaRPr lang="en-GB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i="1" dirty="0" err="1" smtClean="0">
                <a:solidFill>
                  <a:srgbClr val="0070C0"/>
                </a:solidFill>
              </a:rPr>
              <a:t>Định</a:t>
            </a:r>
            <a:r>
              <a:rPr lang="en-GB" i="1" dirty="0" smtClean="0">
                <a:solidFill>
                  <a:srgbClr val="0070C0"/>
                </a:solidFill>
              </a:rPr>
              <a:t> </a:t>
            </a:r>
            <a:r>
              <a:rPr lang="en-GB" i="1" dirty="0" err="1" smtClean="0">
                <a:solidFill>
                  <a:srgbClr val="0070C0"/>
                </a:solidFill>
              </a:rPr>
              <a:t>nghĩa</a:t>
            </a:r>
            <a:r>
              <a:rPr lang="en-GB" i="1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>
                <a:solidFill>
                  <a:srgbClr val="7030A0"/>
                </a:solidFill>
              </a:rPr>
              <a:t>Một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tứ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giác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có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bốn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đỉnh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nằm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trên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một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đường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tròn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được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gọi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là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tứ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giác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nội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tiếp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đường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tròn</a:t>
            </a:r>
            <a:r>
              <a:rPr lang="en-GB" dirty="0" smtClean="0"/>
              <a:t>( </a:t>
            </a:r>
            <a:r>
              <a:rPr lang="en-GB" dirty="0" err="1" smtClean="0">
                <a:solidFill>
                  <a:srgbClr val="7030A0"/>
                </a:solidFill>
              </a:rPr>
              <a:t>gọi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tắt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7030A0"/>
                </a:solidFill>
              </a:rPr>
              <a:t>là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tứ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giác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nội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tiếp</a:t>
            </a:r>
            <a:r>
              <a:rPr lang="en-GB" dirty="0" smtClean="0"/>
              <a:t>)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4647"/>
            <a:ext cx="8229600" cy="6197625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400" dirty="0" err="1" smtClean="0">
                <a:solidFill>
                  <a:srgbClr val="C00000"/>
                </a:solidFill>
              </a:rPr>
              <a:t>Hđ</a:t>
            </a:r>
            <a:r>
              <a:rPr lang="en-GB" sz="2400" dirty="0" smtClean="0">
                <a:solidFill>
                  <a:srgbClr val="C00000"/>
                </a:solidFill>
              </a:rPr>
              <a:t> 2: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cho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ABCD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en-GB" sz="2400" dirty="0" err="1" smtClean="0">
                <a:solidFill>
                  <a:srgbClr val="7030A0"/>
                </a:solidFill>
              </a:rPr>
              <a:t>đường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tròn</a:t>
            </a:r>
            <a:r>
              <a:rPr lang="en-GB" sz="2400" dirty="0" smtClean="0">
                <a:solidFill>
                  <a:srgbClr val="7030A0"/>
                </a:solidFill>
              </a:rPr>
              <a:t> (O). </a:t>
            </a:r>
            <a:r>
              <a:rPr lang="en-GB" sz="2400" dirty="0" err="1" smtClean="0">
                <a:solidFill>
                  <a:srgbClr val="7030A0"/>
                </a:solidFill>
              </a:rPr>
              <a:t>Hãy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tính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tổng</a:t>
            </a: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cặp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góc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đối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diện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bằng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cách</a:t>
            </a: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điền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và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chỗ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trống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trong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bảng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sau</a:t>
            </a:r>
            <a:r>
              <a:rPr lang="en-GB" sz="2400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GB" sz="2400" dirty="0" err="1" smtClean="0">
                <a:solidFill>
                  <a:srgbClr val="7030A0"/>
                </a:solidFill>
              </a:rPr>
              <a:t>Định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lí</a:t>
            </a:r>
            <a:r>
              <a:rPr lang="en-GB" sz="2400" dirty="0" smtClean="0">
                <a:solidFill>
                  <a:srgbClr val="7030A0"/>
                </a:solidFill>
              </a:rPr>
              <a:t>: </a:t>
            </a:r>
            <a:r>
              <a:rPr lang="en-GB" sz="2400" dirty="0" err="1" smtClean="0">
                <a:solidFill>
                  <a:srgbClr val="0070C0"/>
                </a:solidFill>
              </a:rPr>
              <a:t>Trong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một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tứ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giác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nội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tiếp</a:t>
            </a:r>
            <a:r>
              <a:rPr lang="en-GB" sz="2400" dirty="0" smtClean="0">
                <a:solidFill>
                  <a:srgbClr val="0070C0"/>
                </a:solidFill>
              </a:rPr>
              <a:t>, </a:t>
            </a:r>
            <a:r>
              <a:rPr lang="en-GB" sz="2400" dirty="0" err="1" smtClean="0">
                <a:solidFill>
                  <a:srgbClr val="0070C0"/>
                </a:solidFill>
              </a:rPr>
              <a:t>tổng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số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đo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hai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góc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đối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nhau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err="1" smtClean="0">
                <a:solidFill>
                  <a:srgbClr val="0070C0"/>
                </a:solidFill>
              </a:rPr>
              <a:t>bằng</a:t>
            </a:r>
            <a:r>
              <a:rPr lang="en-GB" sz="2400" dirty="0" smtClean="0">
                <a:solidFill>
                  <a:srgbClr val="0070C0"/>
                </a:solidFill>
              </a:rPr>
              <a:t> 180˚.</a:t>
            </a:r>
          </a:p>
          <a:p>
            <a:pPr>
              <a:buNone/>
            </a:pPr>
            <a:r>
              <a:rPr lang="en-GB" sz="2400" dirty="0" err="1" smtClean="0">
                <a:solidFill>
                  <a:srgbClr val="C00000"/>
                </a:solidFill>
              </a:rPr>
              <a:t>Định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</a:rPr>
              <a:t>lí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err="1" smtClean="0">
                <a:solidFill>
                  <a:srgbClr val="C00000"/>
                </a:solidFill>
              </a:rPr>
              <a:t>đảo</a:t>
            </a:r>
            <a:r>
              <a:rPr lang="en-GB" sz="2400" dirty="0" smtClean="0">
                <a:solidFill>
                  <a:srgbClr val="C00000"/>
                </a:solidFill>
              </a:rPr>
              <a:t>: </a:t>
            </a:r>
            <a:r>
              <a:rPr lang="en-GB" sz="2400" dirty="0" err="1" smtClean="0">
                <a:solidFill>
                  <a:srgbClr val="7030A0"/>
                </a:solidFill>
              </a:rPr>
              <a:t>Nếu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một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có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tổng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số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đo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hai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góc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đối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nhau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bằng</a:t>
            </a:r>
            <a:r>
              <a:rPr lang="en-GB" sz="2400" dirty="0" smtClean="0">
                <a:solidFill>
                  <a:srgbClr val="7030A0"/>
                </a:solidFill>
              </a:rPr>
              <a:t> 180˚ </a:t>
            </a:r>
            <a:r>
              <a:rPr lang="en-GB" sz="2400" dirty="0" err="1" smtClean="0">
                <a:solidFill>
                  <a:srgbClr val="7030A0"/>
                </a:solidFill>
              </a:rPr>
              <a:t>thì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tứ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giác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đó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nội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tiếp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được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đường</a:t>
            </a:r>
            <a:r>
              <a:rPr lang="en-GB" sz="2400" dirty="0" smtClean="0">
                <a:solidFill>
                  <a:srgbClr val="7030A0"/>
                </a:solidFill>
              </a:rPr>
              <a:t> </a:t>
            </a:r>
            <a:r>
              <a:rPr lang="en-GB" sz="2400" dirty="0" err="1" smtClean="0">
                <a:solidFill>
                  <a:srgbClr val="7030A0"/>
                </a:solidFill>
              </a:rPr>
              <a:t>tròn</a:t>
            </a:r>
            <a:r>
              <a:rPr lang="en-GB" sz="2400" dirty="0" smtClean="0">
                <a:solidFill>
                  <a:srgbClr val="7030A0"/>
                </a:solidFill>
              </a:rPr>
              <a:t>.</a:t>
            </a:r>
            <a:endParaRPr lang="vi-VN" sz="24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vi-VN" sz="2400" dirty="0">
              <a:solidFill>
                <a:srgbClr val="0070C0"/>
              </a:solidFill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792427" y="473111"/>
            <a:ext cx="2592288" cy="2448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6607983" y="1535893"/>
            <a:ext cx="214314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6171265" y="571481"/>
            <a:ext cx="1615444" cy="2143139"/>
            <a:chOff x="6171265" y="571481"/>
            <a:chExt cx="1615444" cy="2143139"/>
          </a:xfrm>
        </p:grpSpPr>
        <p:cxnSp>
          <p:nvCxnSpPr>
            <p:cNvPr id="6" name="Straight Connector 5"/>
            <p:cNvCxnSpPr>
              <a:stCxn id="4" idx="1"/>
              <a:endCxn id="4" idx="3"/>
            </p:cNvCxnSpPr>
            <p:nvPr/>
          </p:nvCxnSpPr>
          <p:spPr>
            <a:xfrm rot="16200000" flipH="1">
              <a:off x="5306464" y="1697247"/>
              <a:ext cx="173119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1"/>
            </p:cNvCxnSpPr>
            <p:nvPr/>
          </p:nvCxnSpPr>
          <p:spPr>
            <a:xfrm rot="5400000" flipH="1" flipV="1">
              <a:off x="6742141" y="1398"/>
              <a:ext cx="260172" cy="14003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4" idx="3"/>
            </p:cNvCxnSpPr>
            <p:nvPr/>
          </p:nvCxnSpPr>
          <p:spPr>
            <a:xfrm rot="16200000" flipH="1">
              <a:off x="6903495" y="1831405"/>
              <a:ext cx="151778" cy="16146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857884" y="46700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</a:t>
            </a:r>
            <a:endParaRPr lang="vi-VN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715272" y="2610145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</a:t>
            </a:r>
            <a:endParaRPr lang="vi-VN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24110" y="21429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D</a:t>
            </a:r>
            <a:endParaRPr lang="vi-V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852474" y="2395831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B</a:t>
            </a:r>
            <a:endParaRPr lang="vi-VN" sz="2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71473" y="3157405"/>
          <a:ext cx="8001054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7"/>
                <a:gridCol w="1928826"/>
                <a:gridCol w="42148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Cặp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góc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đối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diện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Cung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bị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chắn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 </a:t>
                      </a:r>
                      <a:r>
                        <a:rPr lang="en-GB" dirty="0" err="1" smtClean="0"/>
                        <a:t>sánh</a:t>
                      </a:r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dirty="0" err="1" smtClean="0"/>
                        <a:t>và</a:t>
                      </a:r>
                      <a:r>
                        <a:rPr lang="en-GB" baseline="0" dirty="0" smtClean="0"/>
                        <a:t>  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</a:t>
                      </a:r>
                      <a:r>
                        <a:rPr lang="en-GB" dirty="0" err="1" smtClean="0"/>
                        <a:t>và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………..</a:t>
                      </a:r>
                    </a:p>
                    <a:p>
                      <a:endParaRPr lang="vi-V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dirty="0" err="1" smtClean="0"/>
                        <a:t>và</a:t>
                      </a:r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……..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và</a:t>
                      </a:r>
                      <a:r>
                        <a:rPr lang="en-GB" baseline="0" dirty="0" smtClean="0"/>
                        <a:t> …….</a:t>
                      </a:r>
                    </a:p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 ………….</a:t>
                      </a:r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785813" y="3563478"/>
          <a:ext cx="500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9" name="Equation" r:id="rId3" imgW="355320" imgH="215640" progId="Equation.DSMT4">
                  <p:embed/>
                </p:oleObj>
              </mc:Choice>
              <mc:Fallback>
                <p:oleObj name="Equation" r:id="rId3" imgW="35532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3563478"/>
                        <a:ext cx="5000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5" name="Object 3"/>
          <p:cNvGraphicFramePr>
            <a:graphicFrameLocks noChangeAspect="1"/>
          </p:cNvGraphicFramePr>
          <p:nvPr/>
        </p:nvGraphicFramePr>
        <p:xfrm>
          <a:off x="1643046" y="3555545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5" imgW="355320" imgH="228600" progId="Equation.DSMT4">
                  <p:embed/>
                </p:oleObj>
              </mc:Choice>
              <mc:Fallback>
                <p:oleObj name="Equation" r:id="rId5" imgW="3553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6" y="3555545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1625583" y="4198487"/>
          <a:ext cx="5175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Equation" r:id="rId7" imgW="368280" imgH="228600" progId="Equation.DSMT4">
                  <p:embed/>
                </p:oleObj>
              </mc:Choice>
              <mc:Fallback>
                <p:oleObj name="Equation" r:id="rId7" imgW="3682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583" y="4198487"/>
                        <a:ext cx="5175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785786" y="4198487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2" name="Equation" r:id="rId9" imgW="355320" imgH="228600" progId="Equation.DSMT4">
                  <p:embed/>
                </p:oleObj>
              </mc:Choice>
              <mc:Fallback>
                <p:oleObj name="Equation" r:id="rId9" imgW="35532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4198487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2428860" y="3555545"/>
          <a:ext cx="50006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" name="Equation" r:id="rId11" imgW="355320" imgH="228600" progId="Equation.DSMT4">
                  <p:embed/>
                </p:oleObj>
              </mc:Choice>
              <mc:Fallback>
                <p:oleObj name="Equation" r:id="rId11" imgW="35532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555545"/>
                        <a:ext cx="50006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3357558" y="3555545"/>
          <a:ext cx="5000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Equation" r:id="rId13" imgW="355320" imgH="215640" progId="Equation.DSMT4">
                  <p:embed/>
                </p:oleObj>
              </mc:Choice>
              <mc:Fallback>
                <p:oleObj name="Equation" r:id="rId13" imgW="35532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8" y="3555545"/>
                        <a:ext cx="5000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/>
        </p:nvGraphicFramePr>
        <p:xfrm>
          <a:off x="4500562" y="3555545"/>
          <a:ext cx="1125538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Equation" r:id="rId15" imgW="799920" imgH="228600" progId="Equation.DSMT4">
                  <p:embed/>
                </p:oleObj>
              </mc:Choice>
              <mc:Fallback>
                <p:oleObj name="Equation" r:id="rId15" imgW="799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555545"/>
                        <a:ext cx="1125538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/>
        </p:nvGraphicFramePr>
        <p:xfrm>
          <a:off x="6286512" y="3499986"/>
          <a:ext cx="187642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Equation" r:id="rId17" imgW="1333440" imgH="393480" progId="Equation.DSMT4">
                  <p:embed/>
                </p:oleObj>
              </mc:Choice>
              <mc:Fallback>
                <p:oleObj name="Equation" r:id="rId17" imgW="13334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2" y="3499986"/>
                        <a:ext cx="187642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4492625" y="4198487"/>
          <a:ext cx="1143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7" name="Equation" r:id="rId19" imgW="812520" imgH="228600" progId="Equation.DSMT4">
                  <p:embed/>
                </p:oleObj>
              </mc:Choice>
              <mc:Fallback>
                <p:oleObj name="Equation" r:id="rId19" imgW="81252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4198487"/>
                        <a:ext cx="1143000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4" name="Object 12"/>
          <p:cNvGraphicFramePr>
            <a:graphicFrameLocks noChangeAspect="1"/>
          </p:cNvGraphicFramePr>
          <p:nvPr/>
        </p:nvGraphicFramePr>
        <p:xfrm>
          <a:off x="6386513" y="4142915"/>
          <a:ext cx="2108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8" name="Equation" r:id="rId21" imgW="1498320" imgH="393480" progId="Equation.DSMT4">
                  <p:embed/>
                </p:oleObj>
              </mc:Choice>
              <mc:Fallback>
                <p:oleObj name="Equation" r:id="rId21" imgW="149832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13" y="4142915"/>
                        <a:ext cx="2108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2490788" y="4161965"/>
          <a:ext cx="51911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23" imgW="368280" imgH="228600" progId="Equation.DSMT4">
                  <p:embed/>
                </p:oleObj>
              </mc:Choice>
              <mc:Fallback>
                <p:oleObj name="Equation" r:id="rId23" imgW="36828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788" y="4161965"/>
                        <a:ext cx="51911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6" name="Object 14"/>
          <p:cNvGraphicFramePr>
            <a:graphicFrameLocks noChangeAspect="1"/>
          </p:cNvGraphicFramePr>
          <p:nvPr/>
        </p:nvGraphicFramePr>
        <p:xfrm>
          <a:off x="7858148" y="4198487"/>
          <a:ext cx="5000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Equation" r:id="rId25" imgW="355320" imgH="228600" progId="Equation.DSMT4">
                  <p:embed/>
                </p:oleObj>
              </mc:Choice>
              <mc:Fallback>
                <p:oleObj name="Equation" r:id="rId25" imgW="35532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48" y="4198487"/>
                        <a:ext cx="500063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857884" y="341266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=</a:t>
            </a:r>
            <a:endParaRPr lang="vi-VN" sz="2800" dirty="0">
              <a:solidFill>
                <a:srgbClr val="C00000"/>
              </a:solidFill>
            </a:endParaRPr>
          </a:p>
        </p:txBody>
      </p:sp>
      <p:graphicFrame>
        <p:nvGraphicFramePr>
          <p:cNvPr id="69647" name="Object 15"/>
          <p:cNvGraphicFramePr>
            <a:graphicFrameLocks noChangeAspect="1"/>
          </p:cNvGraphicFramePr>
          <p:nvPr/>
        </p:nvGraphicFramePr>
        <p:xfrm>
          <a:off x="6858016" y="4198487"/>
          <a:ext cx="519112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27" imgW="368280" imgH="228600" progId="Equation.DSMT4">
                  <p:embed/>
                </p:oleObj>
              </mc:Choice>
              <mc:Fallback>
                <p:oleObj name="Equation" r:id="rId27" imgW="36828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4198487"/>
                        <a:ext cx="519112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48" name="Object 16"/>
          <p:cNvGraphicFramePr>
            <a:graphicFrameLocks noChangeAspect="1"/>
          </p:cNvGraphicFramePr>
          <p:nvPr/>
        </p:nvGraphicFramePr>
        <p:xfrm>
          <a:off x="3286116" y="4127049"/>
          <a:ext cx="5000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29" imgW="355320" imgH="228600" progId="Equation.DSMT4">
                  <p:embed/>
                </p:oleObj>
              </mc:Choice>
              <mc:Fallback>
                <p:oleObj name="Equation" r:id="rId29" imgW="355320" imgH="228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4127049"/>
                        <a:ext cx="500063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6010284" y="410389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</a:rPr>
              <a:t>=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i="1" u="sng" dirty="0" err="1" smtClean="0">
                <a:solidFill>
                  <a:srgbClr val="C00000"/>
                </a:solidFill>
              </a:rPr>
              <a:t>Dấu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hiệu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nhận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biết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tứ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giác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nội</a:t>
            </a:r>
            <a:r>
              <a:rPr lang="en-GB" sz="2800" i="1" u="sng" dirty="0" smtClean="0">
                <a:solidFill>
                  <a:srgbClr val="C00000"/>
                </a:solidFill>
              </a:rPr>
              <a:t> </a:t>
            </a:r>
            <a:r>
              <a:rPr lang="en-GB" sz="2800" i="1" u="sng" dirty="0" err="1" smtClean="0">
                <a:solidFill>
                  <a:srgbClr val="C00000"/>
                </a:solidFill>
              </a:rPr>
              <a:t>tiếp</a:t>
            </a:r>
            <a:r>
              <a:rPr lang="en-GB" sz="2800" i="1" u="sng" dirty="0" smtClean="0">
                <a:solidFill>
                  <a:srgbClr val="C00000"/>
                </a:solidFill>
              </a:rPr>
              <a:t>(SGK cũ-103)</a:t>
            </a:r>
          </a:p>
          <a:p>
            <a:pPr marL="514350" indent="-514350">
              <a:buAutoNum type="arabicParenR"/>
            </a:pPr>
            <a:r>
              <a:rPr lang="en-GB" sz="2800" dirty="0" err="1" smtClean="0">
                <a:solidFill>
                  <a:srgbClr val="0070C0"/>
                </a:solidFill>
              </a:rPr>
              <a:t>Tứ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giác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có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tổng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hai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góc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đối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</a:rPr>
              <a:t>bằng</a:t>
            </a:r>
            <a:r>
              <a:rPr lang="en-GB" sz="2800" dirty="0" smtClean="0">
                <a:solidFill>
                  <a:srgbClr val="0070C0"/>
                </a:solidFill>
              </a:rPr>
              <a:t> 180˚.</a:t>
            </a:r>
          </a:p>
          <a:p>
            <a:pPr marL="514350" indent="-514350">
              <a:buAutoNum type="arabicParenR"/>
            </a:pPr>
            <a:r>
              <a:rPr lang="en-GB" sz="2800" dirty="0" err="1" smtClean="0">
                <a:solidFill>
                  <a:srgbClr val="00B050"/>
                </a:solidFill>
              </a:rPr>
              <a:t>Tứ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giác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có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ngoài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tại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một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bằng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trong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tại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đốicủa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đỉnh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đó</a:t>
            </a:r>
            <a:r>
              <a:rPr lang="en-GB" sz="2800" dirty="0" smtClean="0">
                <a:solidFill>
                  <a:srgbClr val="00B050"/>
                </a:solidFill>
              </a:rPr>
              <a:t> (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50"/>
                </a:solidFill>
              </a:rPr>
              <a:t>ngoài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bằng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góc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đối</a:t>
            </a:r>
            <a:r>
              <a:rPr lang="en-GB" sz="2800" dirty="0" smtClean="0">
                <a:solidFill>
                  <a:srgbClr val="00B050"/>
                </a:solidFill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</a:rPr>
              <a:t>trong</a:t>
            </a:r>
            <a:r>
              <a:rPr lang="en-GB" sz="2800" dirty="0" smtClean="0">
                <a:solidFill>
                  <a:srgbClr val="00B050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en-GB" sz="2800" dirty="0" smtClean="0"/>
              <a:t>3) </a:t>
            </a:r>
            <a:r>
              <a:rPr lang="en-GB" sz="2800" dirty="0" err="1" smtClean="0">
                <a:solidFill>
                  <a:srgbClr val="C00000"/>
                </a:solidFill>
              </a:rPr>
              <a:t>Tứ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giác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bốn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đỉnh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cách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đều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một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C00000"/>
                </a:solidFill>
              </a:rPr>
              <a:t>điểm</a:t>
            </a:r>
            <a:r>
              <a:rPr lang="en-GB" sz="2800" dirty="0" smtClean="0">
                <a:solidFill>
                  <a:srgbClr val="C00000"/>
                </a:solidFill>
              </a:rPr>
              <a:t> (</a:t>
            </a:r>
            <a:r>
              <a:rPr lang="en-GB" sz="2800" dirty="0" err="1" smtClean="0">
                <a:solidFill>
                  <a:srgbClr val="C00000"/>
                </a:solidFill>
              </a:rPr>
              <a:t>mà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thể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xác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định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được</a:t>
            </a:r>
            <a:r>
              <a:rPr lang="en-GB" sz="2800" dirty="0" smtClean="0">
                <a:solidFill>
                  <a:srgbClr val="C00000"/>
                </a:solidFill>
              </a:rPr>
              <a:t>).</a:t>
            </a: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Điểm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đó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là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tâm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của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đường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tròn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C00000"/>
                </a:solidFill>
              </a:rPr>
              <a:t>ngoại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tiếp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tứ</a:t>
            </a:r>
            <a:r>
              <a:rPr lang="en-GB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</a:rPr>
              <a:t>giác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00B0F0"/>
                </a:solidFill>
              </a:rPr>
              <a:t>4) </a:t>
            </a:r>
            <a:r>
              <a:rPr lang="en-GB" sz="2800" dirty="0" err="1" smtClean="0">
                <a:solidFill>
                  <a:srgbClr val="00B0F0"/>
                </a:solidFill>
              </a:rPr>
              <a:t>Tứ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giác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có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hai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đỉnh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kề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nhau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cùng</a:t>
            </a:r>
            <a:endParaRPr lang="en-GB" sz="2800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nhìn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cạnh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chứa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hai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đỉnh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còn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lại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dưới</a:t>
            </a:r>
            <a:endParaRPr lang="en-GB" sz="2800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en-GB" sz="2800" dirty="0" err="1" smtClean="0">
                <a:solidFill>
                  <a:srgbClr val="00B0F0"/>
                </a:solidFill>
              </a:rPr>
              <a:t>một</a:t>
            </a:r>
            <a:r>
              <a:rPr lang="en-GB" sz="2800" dirty="0" smtClean="0">
                <a:solidFill>
                  <a:srgbClr val="00B0F0"/>
                </a:solidFill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</a:rPr>
              <a:t>góc</a:t>
            </a:r>
            <a:r>
              <a:rPr lang="en-GB" sz="2800" dirty="0" smtClean="0">
                <a:solidFill>
                  <a:srgbClr val="00B0F0"/>
                </a:solidFill>
              </a:rPr>
              <a:t> x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294401" y="1879624"/>
            <a:ext cx="1500198" cy="144814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6" name="Straight Connector 15"/>
          <p:cNvCxnSpPr>
            <a:stCxn id="4" idx="1"/>
            <a:endCxn id="4" idx="3"/>
          </p:cNvCxnSpPr>
          <p:nvPr/>
        </p:nvCxnSpPr>
        <p:spPr>
          <a:xfrm rot="16200000" flipH="1">
            <a:off x="7002105" y="2603694"/>
            <a:ext cx="1023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1"/>
          </p:cNvCxnSpPr>
          <p:nvPr/>
        </p:nvCxnSpPr>
        <p:spPr>
          <a:xfrm rot="5400000" flipH="1" flipV="1">
            <a:off x="7879407" y="1605136"/>
            <a:ext cx="121257" cy="851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897812" y="2438600"/>
            <a:ext cx="1145247" cy="208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3"/>
          </p:cNvCxnSpPr>
          <p:nvPr/>
        </p:nvCxnSpPr>
        <p:spPr>
          <a:xfrm rot="5400000" flipH="1" flipV="1">
            <a:off x="8296105" y="2331444"/>
            <a:ext cx="2239" cy="1566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294401" y="181542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vi-VN" dirty="0"/>
          </a:p>
        </p:txBody>
      </p:sp>
      <p:sp>
        <p:nvSpPr>
          <p:cNvPr id="31" name="TextBox 30"/>
          <p:cNvSpPr txBox="1"/>
          <p:nvPr/>
        </p:nvSpPr>
        <p:spPr>
          <a:xfrm>
            <a:off x="7294401" y="29584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vi-VN" dirty="0"/>
          </a:p>
        </p:txBody>
      </p:sp>
      <p:sp>
        <p:nvSpPr>
          <p:cNvPr id="32" name="TextBox 31"/>
          <p:cNvSpPr txBox="1"/>
          <p:nvPr/>
        </p:nvSpPr>
        <p:spPr>
          <a:xfrm>
            <a:off x="8484899" y="304201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vi-VN" dirty="0"/>
          </a:p>
        </p:txBody>
      </p:sp>
      <p:sp>
        <p:nvSpPr>
          <p:cNvPr id="33" name="TextBox 32"/>
          <p:cNvSpPr txBox="1"/>
          <p:nvPr/>
        </p:nvSpPr>
        <p:spPr>
          <a:xfrm>
            <a:off x="8294533" y="168469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vi-VN" dirty="0"/>
          </a:p>
        </p:txBody>
      </p:sp>
      <p:sp>
        <p:nvSpPr>
          <p:cNvPr id="43" name="TextBox 42"/>
          <p:cNvSpPr txBox="1"/>
          <p:nvPr/>
        </p:nvSpPr>
        <p:spPr>
          <a:xfrm>
            <a:off x="8866037" y="304201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vi-VN" dirty="0"/>
          </a:p>
        </p:txBody>
      </p:sp>
      <p:sp>
        <p:nvSpPr>
          <p:cNvPr id="44" name="Flowchart: Connector 43"/>
          <p:cNvSpPr/>
          <p:nvPr/>
        </p:nvSpPr>
        <p:spPr>
          <a:xfrm>
            <a:off x="7406662" y="3552496"/>
            <a:ext cx="1500198" cy="1448140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7750993" y="3893347"/>
            <a:ext cx="78581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44" idx="5"/>
          </p:cNvCxnSpPr>
          <p:nvPr/>
        </p:nvCxnSpPr>
        <p:spPr>
          <a:xfrm>
            <a:off x="8143900" y="4286256"/>
            <a:ext cx="543261" cy="50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44" idx="3"/>
          </p:cNvCxnSpPr>
          <p:nvPr/>
        </p:nvCxnSpPr>
        <p:spPr>
          <a:xfrm rot="10800000" flipV="1">
            <a:off x="7626362" y="4286255"/>
            <a:ext cx="517539" cy="502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44" idx="2"/>
          </p:cNvCxnSpPr>
          <p:nvPr/>
        </p:nvCxnSpPr>
        <p:spPr>
          <a:xfrm rot="10800000">
            <a:off x="7406662" y="4276566"/>
            <a:ext cx="737238" cy="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44" idx="0"/>
            <a:endCxn id="44" idx="5"/>
          </p:cNvCxnSpPr>
          <p:nvPr/>
        </p:nvCxnSpPr>
        <p:spPr>
          <a:xfrm rot="16200000" flipH="1">
            <a:off x="7803928" y="3905328"/>
            <a:ext cx="1236065" cy="53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44" idx="0"/>
            <a:endCxn id="44" idx="2"/>
          </p:cNvCxnSpPr>
          <p:nvPr/>
        </p:nvCxnSpPr>
        <p:spPr>
          <a:xfrm rot="16200000" flipH="1" flipV="1">
            <a:off x="7419677" y="3539481"/>
            <a:ext cx="724070" cy="750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4" idx="2"/>
            <a:endCxn id="44" idx="3"/>
          </p:cNvCxnSpPr>
          <p:nvPr/>
        </p:nvCxnSpPr>
        <p:spPr>
          <a:xfrm rot="10800000" flipH="1" flipV="1">
            <a:off x="7406661" y="4276565"/>
            <a:ext cx="2196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4" idx="3"/>
            <a:endCxn id="44" idx="5"/>
          </p:cNvCxnSpPr>
          <p:nvPr/>
        </p:nvCxnSpPr>
        <p:spPr>
          <a:xfrm rot="16200000" flipH="1">
            <a:off x="8156761" y="4258161"/>
            <a:ext cx="1588" cy="106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Connector 48"/>
          <p:cNvSpPr/>
          <p:nvPr/>
        </p:nvSpPr>
        <p:spPr>
          <a:xfrm>
            <a:off x="7286644" y="266348"/>
            <a:ext cx="1500198" cy="144814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.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sp>
        <p:nvSpPr>
          <p:cNvPr id="50" name="Flowchart: Connector 49"/>
          <p:cNvSpPr/>
          <p:nvPr/>
        </p:nvSpPr>
        <p:spPr>
          <a:xfrm>
            <a:off x="7358082" y="5286388"/>
            <a:ext cx="1357322" cy="1285884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</a:t>
            </a:r>
            <a:endParaRPr lang="en-US" sz="2400" dirty="0"/>
          </a:p>
        </p:txBody>
      </p:sp>
      <p:cxnSp>
        <p:nvCxnSpPr>
          <p:cNvPr id="57" name="Straight Connector 56"/>
          <p:cNvCxnSpPr>
            <a:stCxn id="49" idx="2"/>
            <a:endCxn id="49" idx="7"/>
          </p:cNvCxnSpPr>
          <p:nvPr/>
        </p:nvCxnSpPr>
        <p:spPr>
          <a:xfrm rot="10800000" flipH="1">
            <a:off x="7286643" y="478424"/>
            <a:ext cx="12804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9" idx="7"/>
            <a:endCxn id="49" idx="5"/>
          </p:cNvCxnSpPr>
          <p:nvPr/>
        </p:nvCxnSpPr>
        <p:spPr>
          <a:xfrm rot="16200000" flipH="1">
            <a:off x="8055148" y="990418"/>
            <a:ext cx="10239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9" idx="5"/>
            <a:endCxn id="49" idx="3"/>
          </p:cNvCxnSpPr>
          <p:nvPr/>
        </p:nvCxnSpPr>
        <p:spPr>
          <a:xfrm rot="5400000">
            <a:off x="8036743" y="972013"/>
            <a:ext cx="1588" cy="106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9" idx="2"/>
            <a:endCxn id="49" idx="3"/>
          </p:cNvCxnSpPr>
          <p:nvPr/>
        </p:nvCxnSpPr>
        <p:spPr>
          <a:xfrm rot="10800000" flipH="1" flipV="1">
            <a:off x="7286643" y="990417"/>
            <a:ext cx="219699" cy="511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929454" y="78579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90560" y="134515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476444" y="20214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Q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72528" y="134515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</a:t>
            </a: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/>
        </p:nvGraphicFramePr>
        <p:xfrm>
          <a:off x="5214942" y="1571612"/>
          <a:ext cx="1979853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6" name="Equation" r:id="rId3" imgW="1231560" imgH="533160" progId="Equation.DSMT4">
                  <p:embed/>
                </p:oleObj>
              </mc:Choice>
              <mc:Fallback>
                <p:oleObj name="Equation" r:id="rId3" imgW="1231560" imgH="533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1571612"/>
                        <a:ext cx="1979853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5072066" y="2428868"/>
            <a:ext cx="219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Suy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ra</a:t>
            </a:r>
            <a:r>
              <a:rPr lang="en-GB" dirty="0" smtClean="0">
                <a:solidFill>
                  <a:srgbClr val="FF0000"/>
                </a:solidFill>
              </a:rPr>
              <a:t> MNPO </a:t>
            </a:r>
            <a:r>
              <a:rPr lang="en-GB" dirty="0" err="1" smtClean="0">
                <a:solidFill>
                  <a:srgbClr val="FF0000"/>
                </a:solidFill>
              </a:rPr>
              <a:t>nội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tiếp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8543109" y="2941866"/>
            <a:ext cx="209859" cy="154031"/>
          </a:xfrm>
          <a:custGeom>
            <a:avLst/>
            <a:gdLst>
              <a:gd name="connsiteX0" fmla="*/ 0 w 209859"/>
              <a:gd name="connsiteY0" fmla="*/ 23403 h 154031"/>
              <a:gd name="connsiteX1" fmla="*/ 143691 w 209859"/>
              <a:gd name="connsiteY1" fmla="*/ 23403 h 154031"/>
              <a:gd name="connsiteX2" fmla="*/ 182880 w 209859"/>
              <a:gd name="connsiteY2" fmla="*/ 49528 h 154031"/>
              <a:gd name="connsiteX3" fmla="*/ 209005 w 209859"/>
              <a:gd name="connsiteY3" fmla="*/ 140968 h 154031"/>
              <a:gd name="connsiteX4" fmla="*/ 209005 w 209859"/>
              <a:gd name="connsiteY4" fmla="*/ 154031 h 154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59" h="154031">
                <a:moveTo>
                  <a:pt x="0" y="23403"/>
                </a:moveTo>
                <a:cubicBezTo>
                  <a:pt x="63927" y="7421"/>
                  <a:pt x="65681" y="0"/>
                  <a:pt x="143691" y="23403"/>
                </a:cubicBezTo>
                <a:cubicBezTo>
                  <a:pt x="158728" y="27914"/>
                  <a:pt x="169817" y="40820"/>
                  <a:pt x="182880" y="49528"/>
                </a:cubicBezTo>
                <a:cubicBezTo>
                  <a:pt x="195328" y="86874"/>
                  <a:pt x="200805" y="99968"/>
                  <a:pt x="209005" y="140968"/>
                </a:cubicBezTo>
                <a:cubicBezTo>
                  <a:pt x="209859" y="145238"/>
                  <a:pt x="209005" y="149677"/>
                  <a:pt x="209005" y="1540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Freeform 77"/>
          <p:cNvSpPr/>
          <p:nvPr/>
        </p:nvSpPr>
        <p:spPr>
          <a:xfrm>
            <a:off x="7524206" y="2050869"/>
            <a:ext cx="288760" cy="195942"/>
          </a:xfrm>
          <a:custGeom>
            <a:avLst/>
            <a:gdLst>
              <a:gd name="connsiteX0" fmla="*/ 0 w 288760"/>
              <a:gd name="connsiteY0" fmla="*/ 182880 h 195942"/>
              <a:gd name="connsiteX1" fmla="*/ 39188 w 288760"/>
              <a:gd name="connsiteY1" fmla="*/ 195942 h 195942"/>
              <a:gd name="connsiteX2" fmla="*/ 222068 w 288760"/>
              <a:gd name="connsiteY2" fmla="*/ 143691 h 195942"/>
              <a:gd name="connsiteX3" fmla="*/ 274320 w 288760"/>
              <a:gd name="connsiteY3" fmla="*/ 52251 h 195942"/>
              <a:gd name="connsiteX4" fmla="*/ 287383 w 288760"/>
              <a:gd name="connsiteY4" fmla="*/ 0 h 19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760" h="195942">
                <a:moveTo>
                  <a:pt x="0" y="182880"/>
                </a:moveTo>
                <a:cubicBezTo>
                  <a:pt x="13063" y="187234"/>
                  <a:pt x="25419" y="195942"/>
                  <a:pt x="39188" y="195942"/>
                </a:cubicBezTo>
                <a:cubicBezTo>
                  <a:pt x="139306" y="195942"/>
                  <a:pt x="140057" y="184697"/>
                  <a:pt x="222068" y="143691"/>
                </a:cubicBezTo>
                <a:cubicBezTo>
                  <a:pt x="248305" y="104335"/>
                  <a:pt x="254433" y="98655"/>
                  <a:pt x="274320" y="52251"/>
                </a:cubicBezTo>
                <a:cubicBezTo>
                  <a:pt x="288760" y="18558"/>
                  <a:pt x="287383" y="23788"/>
                  <a:pt x="287383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/>
        </p:nvGraphicFramePr>
        <p:xfrm>
          <a:off x="5072066" y="2928934"/>
          <a:ext cx="1357322" cy="76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7" name="Equation" r:id="rId5" imgW="812520" imgH="457200" progId="Equation.DSMT4">
                  <p:embed/>
                </p:oleObj>
              </mc:Choice>
              <mc:Fallback>
                <p:oleObj name="Equation" r:id="rId5" imgW="81252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928934"/>
                        <a:ext cx="1357322" cy="763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6338063" y="3345420"/>
            <a:ext cx="273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( </a:t>
            </a:r>
            <a:r>
              <a:rPr lang="en-GB" dirty="0" err="1" smtClean="0">
                <a:solidFill>
                  <a:srgbClr val="FF0000"/>
                </a:solidFill>
              </a:rPr>
              <a:t>góc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ngoài</a:t>
            </a:r>
            <a:r>
              <a:rPr lang="en-GB" dirty="0" smtClean="0">
                <a:solidFill>
                  <a:srgbClr val="FF0000"/>
                </a:solidFill>
              </a:rPr>
              <a:t> = </a:t>
            </a:r>
            <a:r>
              <a:rPr lang="en-GB" dirty="0" err="1" smtClean="0">
                <a:solidFill>
                  <a:srgbClr val="FF0000"/>
                </a:solidFill>
              </a:rPr>
              <a:t>góc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đối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trong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/>
        </p:nvGraphicFramePr>
        <p:xfrm>
          <a:off x="8072462" y="3929066"/>
          <a:ext cx="458781" cy="45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62" y="3929066"/>
                        <a:ext cx="458781" cy="458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7072330" y="407194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E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418396" y="470274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572528" y="470274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989900" y="321468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K</a:t>
            </a:r>
            <a:endParaRPr lang="vi-VN" dirty="0">
              <a:solidFill>
                <a:srgbClr val="C00000"/>
              </a:solidFill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>
            <a:off x="8072462" y="385762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8286776" y="4429132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7715272" y="457200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7643834" y="428625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5072066" y="4000504"/>
            <a:ext cx="1947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OE=OF=OH=OK(</a:t>
            </a:r>
            <a:r>
              <a:rPr lang="en-GB" dirty="0" err="1" smtClean="0"/>
              <a:t>gt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Suy</a:t>
            </a:r>
            <a:r>
              <a:rPr lang="en-GB" dirty="0" smtClean="0"/>
              <a:t> </a:t>
            </a:r>
            <a:r>
              <a:rPr lang="en-GB" dirty="0" err="1" smtClean="0"/>
              <a:t>ra</a:t>
            </a:r>
            <a:r>
              <a:rPr lang="en-GB" dirty="0" smtClean="0"/>
              <a:t> EFHK </a:t>
            </a:r>
            <a:r>
              <a:rPr lang="en-GB" dirty="0" err="1" smtClean="0"/>
              <a:t>nt</a:t>
            </a:r>
            <a:endParaRPr lang="vi-VN" dirty="0"/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7929586" y="5613419"/>
          <a:ext cx="4587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Equation" r:id="rId9" imgW="177480" imgH="177480" progId="Equation.DSMT4">
                  <p:embed/>
                </p:oleObj>
              </mc:Choice>
              <mc:Fallback>
                <p:oleObj name="Equation" r:id="rId9" imgW="1774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9586" y="5613419"/>
                        <a:ext cx="458787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7" name="Straight Connector 126"/>
          <p:cNvCxnSpPr>
            <a:stCxn id="50" idx="3"/>
            <a:endCxn id="50" idx="5"/>
          </p:cNvCxnSpPr>
          <p:nvPr/>
        </p:nvCxnSpPr>
        <p:spPr>
          <a:xfrm rot="16200000" flipH="1">
            <a:off x="8036743" y="5904073"/>
            <a:ext cx="1588" cy="959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50" idx="3"/>
            <a:endCxn id="50" idx="1"/>
          </p:cNvCxnSpPr>
          <p:nvPr/>
        </p:nvCxnSpPr>
        <p:spPr>
          <a:xfrm rot="5400000" flipH="1">
            <a:off x="7102228" y="5929330"/>
            <a:ext cx="9092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50" idx="1"/>
            <a:endCxn id="50" idx="5"/>
          </p:cNvCxnSpPr>
          <p:nvPr/>
        </p:nvCxnSpPr>
        <p:spPr>
          <a:xfrm rot="16200000" flipH="1">
            <a:off x="7582114" y="5449444"/>
            <a:ext cx="909258" cy="959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50" idx="3"/>
            <a:endCxn id="50" idx="0"/>
          </p:cNvCxnSpPr>
          <p:nvPr/>
        </p:nvCxnSpPr>
        <p:spPr>
          <a:xfrm rot="5400000" flipH="1" flipV="1">
            <a:off x="7248014" y="5595231"/>
            <a:ext cx="1097571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0" idx="0"/>
            <a:endCxn id="50" idx="5"/>
          </p:cNvCxnSpPr>
          <p:nvPr/>
        </p:nvCxnSpPr>
        <p:spPr>
          <a:xfrm rot="16200000" flipH="1">
            <a:off x="7727900" y="5595230"/>
            <a:ext cx="1097571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50" idx="1"/>
            <a:endCxn id="50" idx="0"/>
          </p:cNvCxnSpPr>
          <p:nvPr/>
        </p:nvCxnSpPr>
        <p:spPr>
          <a:xfrm rot="5400000" flipH="1" flipV="1">
            <a:off x="7702644" y="5140602"/>
            <a:ext cx="188313" cy="47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eform 137"/>
          <p:cNvSpPr/>
          <p:nvPr/>
        </p:nvSpPr>
        <p:spPr>
          <a:xfrm>
            <a:off x="7929154" y="5538651"/>
            <a:ext cx="235132" cy="48180"/>
          </a:xfrm>
          <a:custGeom>
            <a:avLst/>
            <a:gdLst>
              <a:gd name="connsiteX0" fmla="*/ 0 w 235132"/>
              <a:gd name="connsiteY0" fmla="*/ 26126 h 48180"/>
              <a:gd name="connsiteX1" fmla="*/ 130629 w 235132"/>
              <a:gd name="connsiteY1" fmla="*/ 26126 h 48180"/>
              <a:gd name="connsiteX2" fmla="*/ 195943 w 235132"/>
              <a:gd name="connsiteY2" fmla="*/ 13063 h 48180"/>
              <a:gd name="connsiteX3" fmla="*/ 235132 w 235132"/>
              <a:gd name="connsiteY3" fmla="*/ 0 h 4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132" h="48180">
                <a:moveTo>
                  <a:pt x="0" y="26126"/>
                </a:moveTo>
                <a:cubicBezTo>
                  <a:pt x="66161" y="48180"/>
                  <a:pt x="30561" y="42804"/>
                  <a:pt x="130629" y="26126"/>
                </a:cubicBezTo>
                <a:cubicBezTo>
                  <a:pt x="152529" y="22476"/>
                  <a:pt x="174403" y="18448"/>
                  <a:pt x="195943" y="13063"/>
                </a:cubicBezTo>
                <a:cubicBezTo>
                  <a:pt x="209301" y="9723"/>
                  <a:pt x="235132" y="0"/>
                  <a:pt x="235132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Freeform 141"/>
          <p:cNvSpPr/>
          <p:nvPr/>
        </p:nvSpPr>
        <p:spPr>
          <a:xfrm>
            <a:off x="7550331" y="5630091"/>
            <a:ext cx="156755" cy="39189"/>
          </a:xfrm>
          <a:custGeom>
            <a:avLst/>
            <a:gdLst>
              <a:gd name="connsiteX0" fmla="*/ 156755 w 156755"/>
              <a:gd name="connsiteY0" fmla="*/ 0 h 39189"/>
              <a:gd name="connsiteX1" fmla="*/ 78378 w 156755"/>
              <a:gd name="connsiteY1" fmla="*/ 26126 h 39189"/>
              <a:gd name="connsiteX2" fmla="*/ 0 w 156755"/>
              <a:gd name="connsiteY2" fmla="*/ 39189 h 3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755" h="39189">
                <a:moveTo>
                  <a:pt x="156755" y="0"/>
                </a:moveTo>
                <a:cubicBezTo>
                  <a:pt x="130629" y="8709"/>
                  <a:pt x="105542" y="21599"/>
                  <a:pt x="78378" y="26126"/>
                </a:cubicBezTo>
                <a:lnTo>
                  <a:pt x="0" y="3918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TextBox 142"/>
          <p:cNvSpPr txBox="1"/>
          <p:nvPr/>
        </p:nvSpPr>
        <p:spPr>
          <a:xfrm>
            <a:off x="7191258" y="521495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vi-VN" dirty="0"/>
          </a:p>
        </p:txBody>
      </p:sp>
      <p:sp>
        <p:nvSpPr>
          <p:cNvPr id="144" name="TextBox 143"/>
          <p:cNvSpPr txBox="1"/>
          <p:nvPr/>
        </p:nvSpPr>
        <p:spPr>
          <a:xfrm>
            <a:off x="7905638" y="500063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vi-VN" dirty="0"/>
          </a:p>
        </p:txBody>
      </p:sp>
      <p:sp>
        <p:nvSpPr>
          <p:cNvPr id="145" name="TextBox 144"/>
          <p:cNvSpPr txBox="1"/>
          <p:nvPr/>
        </p:nvSpPr>
        <p:spPr>
          <a:xfrm>
            <a:off x="8477142" y="620294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vi-VN" dirty="0"/>
          </a:p>
        </p:txBody>
      </p:sp>
      <p:sp>
        <p:nvSpPr>
          <p:cNvPr id="146" name="TextBox 145"/>
          <p:cNvSpPr txBox="1"/>
          <p:nvPr/>
        </p:nvSpPr>
        <p:spPr>
          <a:xfrm>
            <a:off x="7286644" y="627437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vi-VN" dirty="0"/>
          </a:p>
        </p:txBody>
      </p:sp>
      <p:graphicFrame>
        <p:nvGraphicFramePr>
          <p:cNvPr id="147" name="Object 146"/>
          <p:cNvGraphicFramePr>
            <a:graphicFrameLocks noChangeAspect="1"/>
          </p:cNvGraphicFramePr>
          <p:nvPr/>
        </p:nvGraphicFramePr>
        <p:xfrm>
          <a:off x="4678363" y="5000625"/>
          <a:ext cx="16494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Equation" r:id="rId10" imgW="1054080" imgH="457200" progId="Equation.DSMT4">
                  <p:embed/>
                </p:oleObj>
              </mc:Choice>
              <mc:Fallback>
                <p:oleObj name="Equation" r:id="rId10" imgW="10540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363" y="5000625"/>
                        <a:ext cx="16494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TextBox 147"/>
          <p:cNvSpPr txBox="1"/>
          <p:nvPr/>
        </p:nvSpPr>
        <p:spPr>
          <a:xfrm>
            <a:off x="4643438" y="5715016"/>
            <a:ext cx="273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(</a:t>
            </a:r>
            <a:r>
              <a:rPr lang="en-US" dirty="0" err="1" smtClean="0"/>
              <a:t>tg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2 </a:t>
            </a:r>
            <a:r>
              <a:rPr lang="en-US" dirty="0" err="1" smtClean="0"/>
              <a:t>đỉnh</a:t>
            </a:r>
            <a:r>
              <a:rPr lang="en-US" dirty="0" smtClean="0"/>
              <a:t> </a:t>
            </a:r>
            <a:r>
              <a:rPr lang="en-US" dirty="0" err="1" smtClean="0"/>
              <a:t>kề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nhìn</a:t>
            </a:r>
            <a:r>
              <a:rPr lang="en-US" dirty="0" smtClean="0"/>
              <a:t> BC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x )</a:t>
            </a:r>
            <a:endParaRPr lang="vi-VN" dirty="0"/>
          </a:p>
        </p:txBody>
      </p:sp>
      <p:sp>
        <p:nvSpPr>
          <p:cNvPr id="149" name="TextBox 148"/>
          <p:cNvSpPr txBox="1"/>
          <p:nvPr/>
        </p:nvSpPr>
        <p:spPr>
          <a:xfrm>
            <a:off x="7929586" y="542926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x</a:t>
            </a:r>
            <a:endParaRPr lang="vi-VN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500958" y="550070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x</a:t>
            </a:r>
            <a:endParaRPr lang="vi-V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/>
      <p:bldP spid="31" grpId="0"/>
      <p:bldP spid="32" grpId="0"/>
      <p:bldP spid="33" grpId="0"/>
      <p:bldP spid="43" grpId="0"/>
      <p:bldP spid="44" grpId="0" animBg="1"/>
      <p:bldP spid="49" grpId="0" animBg="1"/>
      <p:bldP spid="50" grpId="0" animBg="1"/>
      <p:bldP spid="64" grpId="0"/>
      <p:bldP spid="65" grpId="0"/>
      <p:bldP spid="66" grpId="0"/>
      <p:bldP spid="67" grpId="0"/>
      <p:bldP spid="70" grpId="1"/>
      <p:bldP spid="70" grpId="2"/>
      <p:bldP spid="76" grpId="0" animBg="1"/>
      <p:bldP spid="78" grpId="0" animBg="1"/>
      <p:bldP spid="80" grpId="0"/>
      <p:bldP spid="80" grpId="1"/>
      <p:bldP spid="111" grpId="0"/>
      <p:bldP spid="112" grpId="0"/>
      <p:bldP spid="113" grpId="0"/>
      <p:bldP spid="114" grpId="0"/>
      <p:bldP spid="125" grpId="0"/>
      <p:bldP spid="125" grpId="1"/>
      <p:bldP spid="138" grpId="0" animBg="1"/>
      <p:bldP spid="142" grpId="0" animBg="1"/>
      <p:bldP spid="143" grpId="0"/>
      <p:bldP spid="144" grpId="0"/>
      <p:bldP spid="145" grpId="0"/>
      <p:bldP spid="146" grpId="0"/>
      <p:bldP spid="148" grpId="0"/>
      <p:bldP spid="148" grpId="1"/>
      <p:bldP spid="149" grpId="0"/>
      <p:bldP spid="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Luyện</a:t>
            </a:r>
            <a:r>
              <a:rPr lang="en-GB" dirty="0" smtClean="0"/>
              <a:t> </a:t>
            </a:r>
            <a:r>
              <a:rPr lang="en-GB" dirty="0" err="1" smtClean="0"/>
              <a:t>tập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1: Cho tam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nhọn</a:t>
            </a:r>
            <a:r>
              <a:rPr lang="en-US" dirty="0" smtClean="0"/>
              <a:t> ABC (AB &lt; AC)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(O). </a:t>
            </a:r>
            <a:r>
              <a:rPr lang="en-US" dirty="0" err="1" smtClean="0"/>
              <a:t>Các</a:t>
            </a:r>
            <a:r>
              <a:rPr lang="en-US" dirty="0" smtClean="0"/>
              <a:t> 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AD, BE, CF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H, </a:t>
            </a:r>
            <a:r>
              <a:rPr lang="en-US" dirty="0" err="1" smtClean="0"/>
              <a:t>Kẻ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kính</a:t>
            </a:r>
            <a:r>
              <a:rPr lang="en-US" dirty="0" smtClean="0"/>
              <a:t> AK.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Chứng</a:t>
            </a:r>
            <a:r>
              <a:rPr lang="en-US" dirty="0" smtClean="0"/>
              <a:t> minh: BCEF, AFDC, ABDE, AEHF, BFHD,CDHE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Gọi</a:t>
            </a:r>
            <a:r>
              <a:rPr lang="en-US" dirty="0" smtClean="0"/>
              <a:t> I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BC </a:t>
            </a:r>
            <a:r>
              <a:rPr lang="en-US" dirty="0" err="1" smtClean="0"/>
              <a:t>và</a:t>
            </a:r>
            <a:r>
              <a:rPr lang="en-US" dirty="0" smtClean="0"/>
              <a:t> EF. Tia KH </a:t>
            </a:r>
            <a:r>
              <a:rPr lang="en-US" dirty="0" err="1" smtClean="0"/>
              <a:t>cắt</a:t>
            </a:r>
            <a:r>
              <a:rPr lang="en-US" dirty="0" smtClean="0"/>
              <a:t> (O) </a:t>
            </a:r>
            <a:r>
              <a:rPr lang="en-US" dirty="0" err="1" smtClean="0"/>
              <a:t>tại</a:t>
            </a:r>
            <a:r>
              <a:rPr lang="en-US" dirty="0" smtClean="0"/>
              <a:t> M. </a:t>
            </a:r>
            <a:r>
              <a:rPr lang="en-US" dirty="0" err="1" smtClean="0"/>
              <a:t>Chứng</a:t>
            </a:r>
            <a:r>
              <a:rPr lang="en-US" dirty="0" smtClean="0"/>
              <a:t> minh A, M, E, H, F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Chứng</a:t>
            </a:r>
            <a:r>
              <a:rPr lang="en-US" dirty="0" smtClean="0"/>
              <a:t> minh: I, A, M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.</a:t>
            </a:r>
          </a:p>
          <a:p>
            <a:pPr marL="514350" indent="-514350">
              <a:buAutoNum type="alphaLcParenR"/>
            </a:pPr>
            <a:endParaRPr lang="vi-V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929190" y="3429000"/>
          <a:ext cx="1778013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7" name="Equation" r:id="rId3" imgW="812520" imgH="228600" progId="Equation.DSMT4">
                  <p:embed/>
                </p:oleObj>
              </mc:Choice>
              <mc:Fallback>
                <p:oleObj name="Equation" r:id="rId3" imgW="8125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3429000"/>
                        <a:ext cx="1778013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868" y="214290"/>
            <a:ext cx="5111750" cy="590465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58655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1: Cho tam </a:t>
            </a:r>
            <a:r>
              <a:rPr lang="en-US" sz="2800" dirty="0" err="1" smtClean="0"/>
              <a:t>giác</a:t>
            </a:r>
            <a:r>
              <a:rPr lang="en-US" sz="2800" dirty="0" smtClean="0"/>
              <a:t> </a:t>
            </a:r>
            <a:r>
              <a:rPr lang="en-US" sz="2800" dirty="0" err="1" smtClean="0"/>
              <a:t>nhọn</a:t>
            </a:r>
            <a:r>
              <a:rPr lang="en-US" sz="2800" dirty="0" smtClean="0"/>
              <a:t> ABC (AB &lt; AC) </a:t>
            </a:r>
            <a:r>
              <a:rPr lang="en-US" sz="2800" dirty="0" err="1" smtClean="0"/>
              <a:t>nội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(O). </a:t>
            </a:r>
            <a:r>
              <a:rPr lang="en-US" sz="2800" dirty="0" err="1" smtClean="0"/>
              <a:t>Các</a:t>
            </a:r>
            <a:r>
              <a:rPr lang="en-US" sz="2800" dirty="0" smtClean="0"/>
              <a:t> 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 AD, BE, CF </a:t>
            </a:r>
            <a:r>
              <a:rPr lang="en-US" sz="2800" dirty="0" err="1" smtClean="0"/>
              <a:t>cắt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tại</a:t>
            </a:r>
            <a:r>
              <a:rPr lang="en-US" sz="2800" dirty="0" smtClean="0"/>
              <a:t> H, </a:t>
            </a:r>
            <a:r>
              <a:rPr lang="en-US" sz="2800" dirty="0" err="1" smtClean="0"/>
              <a:t>Kẻ</a:t>
            </a:r>
            <a:r>
              <a:rPr lang="en-US" sz="2800" dirty="0" smtClean="0"/>
              <a:t> </a:t>
            </a:r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kính</a:t>
            </a:r>
            <a:r>
              <a:rPr lang="en-US" sz="2800" dirty="0" smtClean="0"/>
              <a:t> AK.</a:t>
            </a:r>
          </a:p>
          <a:p>
            <a:pPr marL="514350" indent="-514350">
              <a:buAutoNum type="alphaLcParenR"/>
            </a:pPr>
            <a:r>
              <a:rPr lang="en-US" sz="2800" dirty="0" err="1" smtClean="0"/>
              <a:t>Chứng</a:t>
            </a:r>
            <a:r>
              <a:rPr lang="en-US" sz="2800" dirty="0" smtClean="0"/>
              <a:t> minh: BCEF, AFDC, ABDE, AEHF, BFHD,CDHE </a:t>
            </a:r>
            <a:r>
              <a:rPr lang="en-US" sz="2800" dirty="0" err="1" smtClean="0"/>
              <a:t>nội</a:t>
            </a:r>
            <a:r>
              <a:rPr lang="en-US" sz="2800" dirty="0" smtClean="0"/>
              <a:t> </a:t>
            </a:r>
            <a:r>
              <a:rPr lang="en-US" sz="2800" dirty="0" err="1" smtClean="0"/>
              <a:t>tiếp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2071670" y="5098864"/>
          <a:ext cx="1285884" cy="36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1" name="Equation" r:id="rId3" imgW="812520" imgH="228600" progId="Equation.DSMT4">
                  <p:embed/>
                </p:oleObj>
              </mc:Choice>
              <mc:Fallback>
                <p:oleObj name="Equation" r:id="rId3" imgW="8125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5098864"/>
                        <a:ext cx="1285884" cy="361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43834" y="435769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43" grpId="0"/>
      <p:bldP spid="44" grpId="0"/>
      <p:bldP spid="45" grpId="0"/>
      <p:bldP spid="53" grpId="0" animBg="1"/>
      <p:bldP spid="59" grpId="0" animBg="1"/>
      <p:bldP spid="60" grpId="0"/>
      <p:bldP spid="61" grpId="0"/>
      <p:bldP spid="62" grpId="0"/>
      <p:bldP spid="24" grpId="0" animBg="1"/>
      <p:bldP spid="25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a)</a:t>
            </a:r>
            <a:r>
              <a:rPr lang="en-US" dirty="0" err="1" smtClean="0"/>
              <a:t>Chứng</a:t>
            </a:r>
            <a:r>
              <a:rPr lang="en-US" dirty="0" smtClean="0"/>
              <a:t> minh: BCEF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    BCEF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142976" y="1357298"/>
            <a:ext cx="2786082" cy="953976"/>
            <a:chOff x="827584" y="2186992"/>
            <a:chExt cx="3744416" cy="953976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8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29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Down Arrow 30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500034" y="2357430"/>
          <a:ext cx="1309697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7" name="Equation" r:id="rId3" imgW="698400" imgH="228600" progId="Equation.DSMT4">
                  <p:embed/>
                </p:oleObj>
              </mc:Choice>
              <mc:Fallback>
                <p:oleObj name="Equation" r:id="rId3" imgW="6984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357430"/>
                        <a:ext cx="1309697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3190875" y="2357430"/>
          <a:ext cx="13096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8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75" y="2357430"/>
                        <a:ext cx="13096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57158" y="2786058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)</a:t>
            </a:r>
            <a:endParaRPr lang="vi-VN" dirty="0"/>
          </a:p>
        </p:txBody>
      </p:sp>
      <p:sp>
        <p:nvSpPr>
          <p:cNvPr id="36" name="TextBox 35"/>
          <p:cNvSpPr txBox="1"/>
          <p:nvPr/>
        </p:nvSpPr>
        <p:spPr>
          <a:xfrm>
            <a:off x="2871423" y="2857496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(BE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)</a:t>
            </a:r>
            <a:endParaRPr lang="vi-VN" dirty="0"/>
          </a:p>
        </p:txBody>
      </p:sp>
      <p:cxnSp>
        <p:nvCxnSpPr>
          <p:cNvPr id="40" name="Straight Connector 39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72396" y="428625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a)</a:t>
            </a:r>
            <a:r>
              <a:rPr lang="en-US" u="sng" dirty="0" err="1" smtClean="0">
                <a:solidFill>
                  <a:srgbClr val="FF0000"/>
                </a:solidFill>
              </a:rPr>
              <a:t>Chứng</a:t>
            </a:r>
            <a:r>
              <a:rPr lang="en-US" u="sng" dirty="0" smtClean="0">
                <a:solidFill>
                  <a:srgbClr val="FF0000"/>
                </a:solidFill>
              </a:rPr>
              <a:t> minh: BCEF </a:t>
            </a:r>
            <a:r>
              <a:rPr lang="en-US" u="sng" dirty="0" err="1" smtClean="0">
                <a:solidFill>
                  <a:srgbClr val="FF0000"/>
                </a:solidFill>
              </a:rPr>
              <a:t>nội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</a:rPr>
              <a:t>tiếp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Xét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tứ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giác</a:t>
            </a:r>
            <a:r>
              <a:rPr lang="en-US" dirty="0" smtClean="0">
                <a:solidFill>
                  <a:srgbClr val="00B0F0"/>
                </a:solidFill>
              </a:rPr>
              <a:t> BCEF </a:t>
            </a:r>
            <a:r>
              <a:rPr lang="en-US" dirty="0" err="1" smtClean="0">
                <a:solidFill>
                  <a:srgbClr val="00B0F0"/>
                </a:solidFill>
              </a:rPr>
              <a:t>có</a:t>
            </a: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10188" y="3446376"/>
            <a:ext cx="202723" cy="158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643702" y="4000504"/>
            <a:ext cx="142876" cy="128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846138" y="1404933"/>
          <a:ext cx="1422591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Equation" r:id="rId3" imgW="799920" imgH="736560" progId="Equation.DSMT4">
                  <p:embed/>
                </p:oleObj>
              </mc:Choice>
              <mc:Fallback>
                <p:oleObj name="Equation" r:id="rId3" imgW="799920" imgH="736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04933"/>
                        <a:ext cx="1422591" cy="130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111125" y="1428736"/>
            <a:ext cx="23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(BE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đường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cao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vi-VN" sz="2400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57043" y="1928802"/>
            <a:ext cx="2379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(BF </a:t>
            </a:r>
            <a:r>
              <a:rPr lang="en-US" sz="2400" dirty="0" err="1" smtClean="0">
                <a:solidFill>
                  <a:srgbClr val="00B0F0"/>
                </a:solidFill>
              </a:rPr>
              <a:t>là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đường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</a:rPr>
              <a:t>cao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  <a:endParaRPr lang="vi-VN" sz="2400" dirty="0">
              <a:solidFill>
                <a:srgbClr val="00B0F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57043" y="2357430"/>
            <a:ext cx="3599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( </a:t>
            </a:r>
            <a:r>
              <a:rPr lang="en-US" sz="2400" dirty="0" err="1" smtClean="0">
                <a:solidFill>
                  <a:srgbClr val="C00000"/>
                </a:solidFill>
              </a:rPr>
              <a:t>tg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có</a:t>
            </a:r>
            <a:r>
              <a:rPr lang="en-US" sz="2400" dirty="0" smtClean="0">
                <a:solidFill>
                  <a:srgbClr val="C00000"/>
                </a:solidFill>
              </a:rPr>
              <a:t> 2 </a:t>
            </a:r>
            <a:r>
              <a:rPr lang="en-US" sz="2400" dirty="0" err="1" smtClean="0">
                <a:solidFill>
                  <a:srgbClr val="C00000"/>
                </a:solidFill>
              </a:rPr>
              <a:t>đỉnh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kề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nhau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cùng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nhìn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cạnh</a:t>
            </a:r>
            <a:r>
              <a:rPr lang="en-US" sz="2400" dirty="0" smtClean="0">
                <a:solidFill>
                  <a:srgbClr val="C00000"/>
                </a:solidFill>
              </a:rPr>
              <a:t> BC </a:t>
            </a:r>
            <a:r>
              <a:rPr lang="en-US" sz="2400" dirty="0" err="1" smtClean="0">
                <a:solidFill>
                  <a:srgbClr val="C00000"/>
                </a:solidFill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góc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bằng</a:t>
            </a:r>
            <a:r>
              <a:rPr lang="en-US" sz="2400" dirty="0" smtClean="0">
                <a:solidFill>
                  <a:srgbClr val="C00000"/>
                </a:solidFill>
              </a:rPr>
              <a:t> 90</a:t>
            </a:r>
            <a:r>
              <a:rPr lang="en-US" dirty="0" smtClean="0">
                <a:solidFill>
                  <a:srgbClr val="C00000"/>
                </a:solidFill>
              </a:rPr>
              <a:t>˚)</a:t>
            </a:r>
            <a:endParaRPr lang="vi-VN" dirty="0">
              <a:solidFill>
                <a:srgbClr val="C0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00958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57158" y="214290"/>
            <a:ext cx="8326460" cy="628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a)</a:t>
            </a:r>
            <a:r>
              <a:rPr lang="en-US" dirty="0" err="1" smtClean="0">
                <a:solidFill>
                  <a:srgbClr val="FF0000"/>
                </a:solidFill>
              </a:rPr>
              <a:t>Chứng</a:t>
            </a:r>
            <a:r>
              <a:rPr lang="en-US" dirty="0" smtClean="0">
                <a:solidFill>
                  <a:srgbClr val="FF0000"/>
                </a:solidFill>
              </a:rPr>
              <a:t> minh: 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3" name="Flowchart: Connector 12"/>
          <p:cNvSpPr/>
          <p:nvPr/>
        </p:nvSpPr>
        <p:spPr>
          <a:xfrm>
            <a:off x="5792427" y="2044747"/>
            <a:ext cx="2592288" cy="2448272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      </a:t>
            </a:r>
            <a:r>
              <a:rPr lang="en-US" sz="3200" dirty="0" smtClean="0"/>
              <a:t>O</a:t>
            </a:r>
            <a:endParaRPr lang="en-US" sz="2400" dirty="0"/>
          </a:p>
        </p:txBody>
      </p:sp>
      <p:cxnSp>
        <p:nvCxnSpPr>
          <p:cNvPr id="15" name="Straight Connector 14"/>
          <p:cNvCxnSpPr>
            <a:stCxn id="13" idx="3"/>
            <a:endCxn id="13" idx="5"/>
          </p:cNvCxnSpPr>
          <p:nvPr/>
        </p:nvCxnSpPr>
        <p:spPr>
          <a:xfrm>
            <a:off x="6172059" y="4134478"/>
            <a:ext cx="18330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373987" y="2938769"/>
            <a:ext cx="1993781" cy="39763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290500" y="2419894"/>
            <a:ext cx="1993781" cy="143538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Flowchart: Connector 29"/>
          <p:cNvSpPr/>
          <p:nvPr/>
        </p:nvSpPr>
        <p:spPr>
          <a:xfrm>
            <a:off x="7088571" y="3268883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296483" y="179910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024675" y="3959346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789867" y="403135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cxnSp>
        <p:nvCxnSpPr>
          <p:cNvPr id="47" name="Straight Connector 46"/>
          <p:cNvCxnSpPr>
            <a:stCxn id="13" idx="3"/>
          </p:cNvCxnSpPr>
          <p:nvPr/>
        </p:nvCxnSpPr>
        <p:spPr>
          <a:xfrm flipV="1">
            <a:off x="6172059" y="3412899"/>
            <a:ext cx="1276552" cy="72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 rot="19764606">
            <a:off x="7371106" y="3429717"/>
            <a:ext cx="145893" cy="189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>
            <a:stCxn id="13" idx="5"/>
          </p:cNvCxnSpPr>
          <p:nvPr/>
        </p:nvCxnSpPr>
        <p:spPr>
          <a:xfrm rot="5400000" flipH="1">
            <a:off x="6935935" y="3065330"/>
            <a:ext cx="348288" cy="179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rot="637225">
            <a:off x="6229818" y="3815484"/>
            <a:ext cx="143254" cy="173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520619" y="312486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36443" y="34128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84515" y="3412899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6200000" flipH="1">
            <a:off x="5607851" y="3107529"/>
            <a:ext cx="2000264" cy="7143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500826" y="4000504"/>
            <a:ext cx="142876" cy="1285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6500826" y="4038905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</a:t>
            </a:r>
            <a:endParaRPr lang="vi-VN" sz="2400" dirty="0">
              <a:solidFill>
                <a:srgbClr val="FF0000"/>
              </a:solidFill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1214414" y="1903520"/>
            <a:ext cx="2786082" cy="525348"/>
            <a:chOff x="827584" y="2186992"/>
            <a:chExt cx="3744416" cy="953976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4572000" y="2689310"/>
              <a:ext cx="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3" name="Group 33"/>
            <p:cNvGrpSpPr/>
            <p:nvPr/>
          </p:nvGrpSpPr>
          <p:grpSpPr>
            <a:xfrm>
              <a:off x="827584" y="2186992"/>
              <a:ext cx="3744416" cy="953976"/>
              <a:chOff x="827584" y="2186992"/>
              <a:chExt cx="3744416" cy="953976"/>
            </a:xfrm>
          </p:grpSpPr>
          <p:grpSp>
            <p:nvGrpSpPr>
              <p:cNvPr id="4" name="Group 34"/>
              <p:cNvGrpSpPr/>
              <p:nvPr/>
            </p:nvGrpSpPr>
            <p:grpSpPr>
              <a:xfrm>
                <a:off x="827584" y="2708920"/>
                <a:ext cx="3744416" cy="432048"/>
                <a:chOff x="611560" y="1700808"/>
                <a:chExt cx="5112568" cy="432048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11560" y="1700808"/>
                  <a:ext cx="5112568" cy="0"/>
                </a:xfrm>
                <a:prstGeom prst="line">
                  <a:avLst/>
                </a:prstGeom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611560" y="1700808"/>
                  <a:ext cx="0" cy="43204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Down Arrow 30"/>
              <p:cNvSpPr/>
              <p:nvPr/>
            </p:nvSpPr>
            <p:spPr>
              <a:xfrm flipV="1">
                <a:off x="2627784" y="2186992"/>
                <a:ext cx="412771" cy="521928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28596" y="2428868"/>
          <a:ext cx="214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0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428868"/>
                        <a:ext cx="2143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3143240" y="2571744"/>
          <a:ext cx="15478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1" name="Equation" r:id="rId5" imgW="825480" imgH="228600" progId="Equation.DSMT4">
                  <p:embed/>
                </p:oleObj>
              </mc:Choice>
              <mc:Fallback>
                <p:oleObj name="Equation" r:id="rId5" imgW="82548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2571744"/>
                        <a:ext cx="15478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871423" y="2988230"/>
            <a:ext cx="21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Cùng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chắn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cung</a:t>
            </a:r>
            <a:r>
              <a:rPr lang="en-US" dirty="0" smtClean="0">
                <a:solidFill>
                  <a:srgbClr val="7030A0"/>
                </a:solidFill>
              </a:rPr>
              <a:t> AC )</a:t>
            </a:r>
            <a:endParaRPr lang="vi-VN" dirty="0">
              <a:solidFill>
                <a:srgbClr val="7030A0"/>
              </a:solidFill>
            </a:endParaRPr>
          </a:p>
        </p:txBody>
      </p:sp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071802" y="285728"/>
          <a:ext cx="1643074" cy="46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2" name="Equation" r:id="rId7" imgW="812520" imgH="228600" progId="Equation.DSMT4">
                  <p:embed/>
                </p:oleObj>
              </mc:Choice>
              <mc:Fallback>
                <p:oleObj name="Equation" r:id="rId7" imgW="81252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285728"/>
                        <a:ext cx="1643074" cy="46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 rot="16200000" flipH="1">
            <a:off x="6000760" y="2714620"/>
            <a:ext cx="2214578" cy="10715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72396" y="42862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vi-VN" sz="2400" dirty="0"/>
          </a:p>
        </p:txBody>
      </p:sp>
      <p:sp>
        <p:nvSpPr>
          <p:cNvPr id="39" name="Freeform 38"/>
          <p:cNvSpPr/>
          <p:nvPr/>
        </p:nvSpPr>
        <p:spPr>
          <a:xfrm>
            <a:off x="6413863" y="2821577"/>
            <a:ext cx="156754" cy="93903"/>
          </a:xfrm>
          <a:custGeom>
            <a:avLst/>
            <a:gdLst>
              <a:gd name="connsiteX0" fmla="*/ 0 w 156754"/>
              <a:gd name="connsiteY0" fmla="*/ 0 h 93903"/>
              <a:gd name="connsiteX1" fmla="*/ 65314 w 156754"/>
              <a:gd name="connsiteY1" fmla="*/ 78377 h 93903"/>
              <a:gd name="connsiteX2" fmla="*/ 104503 w 156754"/>
              <a:gd name="connsiteY2" fmla="*/ 91440 h 93903"/>
              <a:gd name="connsiteX3" fmla="*/ 156754 w 156754"/>
              <a:gd name="connsiteY3" fmla="*/ 91440 h 9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54" h="93903">
                <a:moveTo>
                  <a:pt x="0" y="0"/>
                </a:moveTo>
                <a:cubicBezTo>
                  <a:pt x="19278" y="28916"/>
                  <a:pt x="35141" y="58261"/>
                  <a:pt x="65314" y="78377"/>
                </a:cubicBezTo>
                <a:cubicBezTo>
                  <a:pt x="76771" y="86015"/>
                  <a:pt x="90872" y="89493"/>
                  <a:pt x="104503" y="91440"/>
                </a:cubicBezTo>
                <a:cubicBezTo>
                  <a:pt x="121745" y="93903"/>
                  <a:pt x="139337" y="91440"/>
                  <a:pt x="156754" y="9144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Freeform 39"/>
          <p:cNvSpPr/>
          <p:nvPr/>
        </p:nvSpPr>
        <p:spPr>
          <a:xfrm>
            <a:off x="6923314" y="2769326"/>
            <a:ext cx="104503" cy="78377"/>
          </a:xfrm>
          <a:custGeom>
            <a:avLst/>
            <a:gdLst>
              <a:gd name="connsiteX0" fmla="*/ 0 w 104503"/>
              <a:gd name="connsiteY0" fmla="*/ 78377 h 78377"/>
              <a:gd name="connsiteX1" fmla="*/ 65315 w 104503"/>
              <a:gd name="connsiteY1" fmla="*/ 65314 h 78377"/>
              <a:gd name="connsiteX2" fmla="*/ 104503 w 104503"/>
              <a:gd name="connsiteY2" fmla="*/ 0 h 78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503" h="78377">
                <a:moveTo>
                  <a:pt x="0" y="78377"/>
                </a:moveTo>
                <a:cubicBezTo>
                  <a:pt x="21772" y="74023"/>
                  <a:pt x="46038" y="76330"/>
                  <a:pt x="65315" y="65314"/>
                </a:cubicBezTo>
                <a:cubicBezTo>
                  <a:pt x="76347" y="59010"/>
                  <a:pt x="97128" y="14749"/>
                  <a:pt x="104503" y="0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TextBox 40"/>
          <p:cNvSpPr txBox="1"/>
          <p:nvPr/>
        </p:nvSpPr>
        <p:spPr>
          <a:xfrm>
            <a:off x="6357950" y="285749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sp>
        <p:nvSpPr>
          <p:cNvPr id="42" name="TextBox 41"/>
          <p:cNvSpPr txBox="1"/>
          <p:nvPr/>
        </p:nvSpPr>
        <p:spPr>
          <a:xfrm>
            <a:off x="6923138" y="2786058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vi-VN" dirty="0"/>
          </a:p>
        </p:txBody>
      </p:sp>
      <p:cxnSp>
        <p:nvCxnSpPr>
          <p:cNvPr id="48" name="Straight Connector 47"/>
          <p:cNvCxnSpPr/>
          <p:nvPr/>
        </p:nvCxnSpPr>
        <p:spPr>
          <a:xfrm rot="10800000" flipV="1">
            <a:off x="7643834" y="4071942"/>
            <a:ext cx="357190" cy="28575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 rot="19311763">
            <a:off x="7754834" y="3978323"/>
            <a:ext cx="197629" cy="196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2214546" y="857232"/>
          <a:ext cx="16430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3" name="Equation" r:id="rId9" imgW="812520" imgH="228600" progId="Equation.DSMT4">
                  <p:embed/>
                </p:oleObj>
              </mc:Choice>
              <mc:Fallback>
                <p:oleObj name="Equation" r:id="rId9" imgW="81252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857232"/>
                        <a:ext cx="1643062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ight Arrow 49"/>
          <p:cNvSpPr/>
          <p:nvPr/>
        </p:nvSpPr>
        <p:spPr>
          <a:xfrm rot="16200000">
            <a:off x="2857487" y="1285861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191794" y="4009204"/>
            <a:ext cx="130629" cy="105596"/>
          </a:xfrm>
          <a:custGeom>
            <a:avLst/>
            <a:gdLst>
              <a:gd name="connsiteX0" fmla="*/ 0 w 130629"/>
              <a:gd name="connsiteY0" fmla="*/ 1093 h 105596"/>
              <a:gd name="connsiteX1" fmla="*/ 117566 w 130629"/>
              <a:gd name="connsiteY1" fmla="*/ 53345 h 105596"/>
              <a:gd name="connsiteX2" fmla="*/ 130629 w 130629"/>
              <a:gd name="connsiteY2" fmla="*/ 105596 h 10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9" h="105596">
                <a:moveTo>
                  <a:pt x="0" y="1093"/>
                </a:moveTo>
                <a:cubicBezTo>
                  <a:pt x="57267" y="10638"/>
                  <a:pt x="87083" y="0"/>
                  <a:pt x="117566" y="53345"/>
                </a:cubicBezTo>
                <a:cubicBezTo>
                  <a:pt x="126473" y="68933"/>
                  <a:pt x="130629" y="105596"/>
                  <a:pt x="130629" y="105596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Freeform 54"/>
          <p:cNvSpPr/>
          <p:nvPr/>
        </p:nvSpPr>
        <p:spPr>
          <a:xfrm>
            <a:off x="7602583" y="4245429"/>
            <a:ext cx="143691" cy="13062"/>
          </a:xfrm>
          <a:custGeom>
            <a:avLst/>
            <a:gdLst>
              <a:gd name="connsiteX0" fmla="*/ 0 w 143691"/>
              <a:gd name="connsiteY0" fmla="*/ 13062 h 13062"/>
              <a:gd name="connsiteX1" fmla="*/ 52251 w 143691"/>
              <a:gd name="connsiteY1" fmla="*/ 0 h 13062"/>
              <a:gd name="connsiteX2" fmla="*/ 143691 w 143691"/>
              <a:gd name="connsiteY2" fmla="*/ 13062 h 1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" h="13062">
                <a:moveTo>
                  <a:pt x="0" y="13062"/>
                </a:moveTo>
                <a:cubicBezTo>
                  <a:pt x="17417" y="8708"/>
                  <a:pt x="34298" y="0"/>
                  <a:pt x="52251" y="0"/>
                </a:cubicBezTo>
                <a:cubicBezTo>
                  <a:pt x="83040" y="0"/>
                  <a:pt x="143691" y="13062"/>
                  <a:pt x="143691" y="13062"/>
                </a:cubicBezTo>
              </a:path>
            </a:pathLst>
          </a:cu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TextBox 55"/>
          <p:cNvSpPr txBox="1"/>
          <p:nvPr/>
        </p:nvSpPr>
        <p:spPr>
          <a:xfrm>
            <a:off x="6443323" y="1142984"/>
            <a:ext cx="1976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Cùng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chắn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cung</a:t>
            </a:r>
            <a:r>
              <a:rPr lang="en-US" dirty="0" smtClean="0">
                <a:solidFill>
                  <a:srgbClr val="C00000"/>
                </a:solidFill>
              </a:rPr>
              <a:t> AC</a:t>
            </a:r>
            <a:endParaRPr lang="vi-VN" dirty="0">
              <a:solidFill>
                <a:srgbClr val="C00000"/>
              </a:solidFill>
            </a:endParaRPr>
          </a:p>
        </p:txBody>
      </p:sp>
      <p:graphicFrame>
        <p:nvGraphicFramePr>
          <p:cNvPr id="92168" name="Object 8"/>
          <p:cNvGraphicFramePr>
            <a:graphicFrameLocks noChangeAspect="1"/>
          </p:cNvGraphicFramePr>
          <p:nvPr/>
        </p:nvGraphicFramePr>
        <p:xfrm>
          <a:off x="1701800" y="1563688"/>
          <a:ext cx="267017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4" name="Equation" r:id="rId11" imgW="1320480" imgH="203040" progId="Equation.DSMT4">
                  <p:embed/>
                </p:oleObj>
              </mc:Choice>
              <mc:Fallback>
                <p:oleObj name="Equation" r:id="rId11" imgW="132048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1563688"/>
                        <a:ext cx="267017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ight Arrow 56"/>
          <p:cNvSpPr/>
          <p:nvPr/>
        </p:nvSpPr>
        <p:spPr>
          <a:xfrm rot="16200000">
            <a:off x="1071537" y="2928935"/>
            <a:ext cx="285755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2169" name="Object 9"/>
          <p:cNvGraphicFramePr>
            <a:graphicFrameLocks noChangeAspect="1"/>
          </p:cNvGraphicFramePr>
          <p:nvPr/>
        </p:nvGraphicFramePr>
        <p:xfrm>
          <a:off x="642910" y="3214686"/>
          <a:ext cx="1357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5" name="Equation" r:id="rId13" imgW="723600" imgH="228600" progId="Equation.DSMT4">
                  <p:embed/>
                </p:oleObj>
              </mc:Choice>
              <mc:Fallback>
                <p:oleObj name="Equation" r:id="rId13" imgW="7236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214686"/>
                        <a:ext cx="13573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428596" y="3643314"/>
            <a:ext cx="353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góc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nội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tiếp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chắn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đường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tròn</a:t>
            </a:r>
            <a:r>
              <a:rPr lang="en-US" dirty="0" smtClean="0">
                <a:solidFill>
                  <a:srgbClr val="FF0000"/>
                </a:solidFill>
              </a:rPr>
              <a:t> )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2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 animBg="1"/>
      <p:bldP spid="40" grpId="0" animBg="1"/>
      <p:bldP spid="41" grpId="0"/>
      <p:bldP spid="42" grpId="0"/>
      <p:bldP spid="49" grpId="0" animBg="1"/>
      <p:bldP spid="50" grpId="0" animBg="1"/>
      <p:bldP spid="51" grpId="0" animBg="1"/>
      <p:bldP spid="55" grpId="0" animBg="1"/>
      <p:bldP spid="56" grpId="0"/>
      <p:bldP spid="57" grpId="0" animBg="1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1471</TotalTime>
  <Words>901</Words>
  <Application>Microsoft Office PowerPoint</Application>
  <PresentationFormat>On-screen Show (4:3)</PresentationFormat>
  <Paragraphs>235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CHÀO MỪNG CÁC EM THAM GIA HỌC TRỰC TUYẾN</vt:lpstr>
      <vt:lpstr>TỨ GIÁC NỘI TIẾP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126</cp:revision>
  <dcterms:created xsi:type="dcterms:W3CDTF">2020-03-25T14:08:23Z</dcterms:created>
  <dcterms:modified xsi:type="dcterms:W3CDTF">2021-02-02T03:15:39Z</dcterms:modified>
</cp:coreProperties>
</file>