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1" r:id="rId8"/>
    <p:sldId id="275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0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40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9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3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44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93551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35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562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63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309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85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050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2516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831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434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37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440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93551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35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562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638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30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39359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85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25166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8310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4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6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89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0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5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991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25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FC630F-5226-40FF-A305-ECA60D547CE3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7/24/2023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47C5BF-25C5-43B9-9E4C-A1493752BA2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458200" cy="1524000"/>
          </a:xfrm>
        </p:spPr>
        <p:txBody>
          <a:bodyPr>
            <a:noAutofit/>
          </a:bodyPr>
          <a:lstStyle/>
          <a:p>
            <a:pPr algn="ctr"/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Môn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Tin </a:t>
            </a:r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học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Lớp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33528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2080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B: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mạng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máy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tính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INTernet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/>
              <a:t>Câu</a:t>
            </a:r>
            <a:r>
              <a:rPr lang="en-US" sz="2800" b="1" dirty="0" smtClean="0"/>
              <a:t> 1</a:t>
            </a:r>
            <a:r>
              <a:rPr lang="en-US" sz="2800" dirty="0" smtClean="0"/>
              <a:t>: </a:t>
            </a:r>
            <a:r>
              <a:rPr lang="vi-VN" sz="2800" dirty="0"/>
              <a:t>Trên trang web có các loại thông tin nào?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A</a:t>
            </a:r>
            <a:r>
              <a:rPr lang="vi-VN" sz="2800" dirty="0"/>
              <a:t>. Chỉ có thông tin là văn bản và hình ảnh.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B</a:t>
            </a:r>
            <a:r>
              <a:rPr lang="vi-VN" sz="2800" dirty="0"/>
              <a:t>. Chỉ có thông tin là hình ảnh và âm thanh.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C</a:t>
            </a:r>
            <a:r>
              <a:rPr lang="vi-VN" sz="2800" dirty="0"/>
              <a:t>. Chỉ có thông tin là video.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D</a:t>
            </a:r>
            <a:r>
              <a:rPr lang="vi-VN" sz="2800" dirty="0"/>
              <a:t>. Có các thông tin là văn bản, hình ảnh, âm thanh, video và siêu liên kết.</a:t>
            </a:r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vi-VN" sz="2800" b="1" dirty="0" smtClean="0"/>
              <a:t>Trả lời:</a:t>
            </a:r>
            <a:r>
              <a:rPr lang="en-US" sz="2800" b="1" dirty="0" smtClean="0"/>
              <a:t> Đ</a:t>
            </a:r>
            <a:r>
              <a:rPr lang="vi-VN" sz="2800" b="1" dirty="0" smtClean="0"/>
              <a:t>áp </a:t>
            </a:r>
            <a:r>
              <a:rPr lang="vi-VN" sz="2800" b="1" dirty="0"/>
              <a:t>án đúng là: D</a:t>
            </a:r>
            <a:endParaRPr lang="vi-VN" sz="2800" dirty="0"/>
          </a:p>
          <a:p>
            <a:pPr marL="0" indent="0">
              <a:buNone/>
            </a:pPr>
            <a:r>
              <a:rPr lang="vi-VN" sz="2800" dirty="0"/>
              <a:t>Trên trang web thường có các loại thông tin: Văn bản, hình ảnh, âm thanh</a:t>
            </a:r>
            <a:r>
              <a:rPr lang="vi-VN" sz="2800" dirty="0" smtClean="0"/>
              <a:t>,</a:t>
            </a:r>
            <a:r>
              <a:rPr lang="vi-VN" sz="2800" dirty="0"/>
              <a:t> video và siêu liên kết.</a:t>
            </a:r>
          </a:p>
          <a:p>
            <a:pPr marL="0" indent="0">
              <a:buNone/>
            </a:pPr>
            <a:endParaRPr lang="vi-VN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vi-VN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296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B: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mạng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máy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tính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INTernet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Câu</a:t>
            </a:r>
            <a:r>
              <a:rPr lang="en-US" sz="2400" b="1" dirty="0" smtClean="0"/>
              <a:t> 2</a:t>
            </a:r>
            <a:r>
              <a:rPr lang="en-US" sz="2400" dirty="0" smtClean="0"/>
              <a:t>: </a:t>
            </a:r>
            <a:r>
              <a:rPr lang="vi-VN" sz="2400" dirty="0"/>
              <a:t>Nếu cố tình truy cập vào trang web không phù hợp và không nên xem, em có thể gặp những tác hại gì?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Em có thể bị dụ dỗ, hướng dẫn làm theo những việc không đúng.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Máy tính của em có thể bị hỏng.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Em có thể bị bắt nạt, đe dọa trên mạng.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D</a:t>
            </a:r>
            <a:r>
              <a:rPr lang="vi-VN" sz="2400" dirty="0"/>
              <a:t>. Em bị lãng phí thời gian.</a:t>
            </a:r>
          </a:p>
          <a:p>
            <a:pPr marL="0" indent="0">
              <a:buNone/>
            </a:pPr>
            <a:r>
              <a:rPr lang="vi-VN" sz="2400" b="1" dirty="0"/>
              <a:t>Trả </a:t>
            </a:r>
            <a:r>
              <a:rPr lang="vi-VN" sz="2400" b="1" dirty="0" smtClean="0"/>
              <a:t>lời:</a:t>
            </a:r>
            <a:r>
              <a:rPr lang="en-US" sz="2400" dirty="0"/>
              <a:t> </a:t>
            </a:r>
            <a:r>
              <a:rPr lang="vi-VN" sz="2400" dirty="0" smtClean="0"/>
              <a:t>Nếu </a:t>
            </a:r>
            <a:r>
              <a:rPr lang="vi-VN" sz="2400" dirty="0"/>
              <a:t>cố tình truy cập vào trang web không phù hợp và không nên xem, em có thể gặp những tác hại sau</a:t>
            </a:r>
            <a:r>
              <a:rPr lang="vi-VN" sz="2400" dirty="0" smtClean="0"/>
              <a:t>:</a:t>
            </a:r>
            <a:endParaRPr lang="en-US" sz="2400" dirty="0" smtClean="0"/>
          </a:p>
          <a:p>
            <a:pPr marL="0" indent="0">
              <a:buNone/>
            </a:pPr>
            <a:r>
              <a:rPr lang="vi-VN" sz="2400" dirty="0"/>
              <a:t>- A. Em có thể bị dụ dỗ, hướng dẫn làm theo những việc không đúng.</a:t>
            </a:r>
          </a:p>
          <a:p>
            <a:pPr marL="0" indent="0">
              <a:buNone/>
            </a:pPr>
            <a:r>
              <a:rPr lang="vi-VN" sz="2400" dirty="0"/>
              <a:t>- C. Em có thể bị bắt nạt, đe dọa trên mạng.</a:t>
            </a:r>
          </a:p>
          <a:p>
            <a:pPr marL="0" indent="0">
              <a:buNone/>
            </a:pPr>
            <a:r>
              <a:rPr lang="vi-VN" sz="2400" dirty="0"/>
              <a:t>- D. Em bị lãng phí thời gian.</a:t>
            </a:r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078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C: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tổ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chức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lưu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trữ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tìm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kiếm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trao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đổi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thông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tin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c1: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bước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đầu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tìm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kiếm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thông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tin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trên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internet</a:t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 smtClean="0"/>
              <a:t>Câu</a:t>
            </a:r>
            <a:r>
              <a:rPr lang="en-US" sz="2400" b="1" dirty="0" smtClean="0"/>
              <a:t> 1</a:t>
            </a:r>
            <a:r>
              <a:rPr lang="en-US" sz="2400" dirty="0" smtClean="0"/>
              <a:t>: </a:t>
            </a:r>
            <a:r>
              <a:rPr lang="vi-VN" sz="2400" dirty="0" smtClean="0"/>
              <a:t>Nếu </a:t>
            </a:r>
            <a:r>
              <a:rPr lang="vi-VN" sz="2400" dirty="0"/>
              <a:t>muốn tìm kiếm thông tin về Bảo tàng Dân tộc học Việt Nam thì từ khóa nào là phù hợp nhất?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Bảo tàng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Bảo tàng Dân tộc học Việt Nam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Bảo tàng Việt Nam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D</a:t>
            </a:r>
            <a:r>
              <a:rPr lang="vi-VN" sz="2400" dirty="0"/>
              <a:t>. Các dân tộc ở Việt Nam</a:t>
            </a:r>
          </a:p>
          <a:p>
            <a:pPr marL="0" indent="0">
              <a:buNone/>
            </a:pPr>
            <a:r>
              <a:rPr lang="vi-VN" sz="2400" b="1" dirty="0" smtClean="0"/>
              <a:t>Trả lời:</a:t>
            </a:r>
            <a:r>
              <a:rPr lang="en-US" sz="2400" dirty="0"/>
              <a:t> </a:t>
            </a:r>
            <a:r>
              <a:rPr lang="vi-VN" sz="2400" b="1" dirty="0" smtClean="0"/>
              <a:t>Đáp </a:t>
            </a:r>
            <a:r>
              <a:rPr lang="vi-VN" sz="2400" b="1" dirty="0"/>
              <a:t>án đúng là: B</a:t>
            </a:r>
            <a:r>
              <a:rPr lang="vi-VN" sz="2400" b="1" dirty="0" smtClean="0"/>
              <a:t>.</a:t>
            </a:r>
            <a:endParaRPr lang="en-US" sz="2400" b="1" dirty="0" smtClean="0"/>
          </a:p>
          <a:p>
            <a:pPr marL="0" indent="0">
              <a:buNone/>
            </a:pPr>
            <a:r>
              <a:rPr lang="vi-VN" sz="2400" dirty="0"/>
              <a:t> Vì khi câu B là cụm từ thể hiện được nội dung muốn tìm kiếm.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241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C: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tổ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chức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lưu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trữ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tìm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kiếm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trao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đổi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thông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tin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c1: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bước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đầu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tìm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kiếm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thông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tin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trên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internet</a:t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 smtClean="0"/>
              <a:t>Câu</a:t>
            </a:r>
            <a:r>
              <a:rPr lang="en-US" sz="2400" b="1" dirty="0" smtClean="0"/>
              <a:t> 2</a:t>
            </a:r>
            <a:r>
              <a:rPr lang="en-US" sz="2400" dirty="0" smtClean="0"/>
              <a:t>: </a:t>
            </a:r>
            <a:r>
              <a:rPr lang="en-US" sz="2800" dirty="0" err="1" smtClean="0">
                <a:solidFill>
                  <a:srgbClr val="FF0000"/>
                </a:solidFill>
              </a:rPr>
              <a:t>Vận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dụng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vi-VN" sz="2400" dirty="0"/>
              <a:t> Em hãy chọn từ khóa nào để tìm kiếm thông tin về danh lam thắng cảnh ở địa phương nơi em đang sống? Hãy thực hành tìm kiếm với từ khóa đó</a:t>
            </a:r>
            <a:r>
              <a:rPr lang="vi-VN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Bước</a:t>
            </a:r>
            <a:r>
              <a:rPr lang="en-US" sz="2400" dirty="0" smtClean="0"/>
              <a:t> 1: </a:t>
            </a:r>
            <a:r>
              <a:rPr lang="en-US" sz="2400" dirty="0" err="1" smtClean="0"/>
              <a:t>Xác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khóa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Nam </a:t>
            </a:r>
            <a:r>
              <a:rPr lang="en-US" sz="2400" dirty="0" err="1" smtClean="0"/>
              <a:t>Định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Bước</a:t>
            </a:r>
            <a:r>
              <a:rPr lang="en-US" sz="2400" dirty="0" smtClean="0"/>
              <a:t> 2:</a:t>
            </a:r>
            <a:r>
              <a:rPr lang="vi-VN" sz="2400" dirty="0" smtClean="0"/>
              <a:t> </a:t>
            </a:r>
            <a:r>
              <a:rPr lang="vi-VN" sz="2400" dirty="0"/>
              <a:t>Mở trình duyệt web và gõ địa chỉ máy tìm kiếm vào thanh địa chỉ</a:t>
            </a:r>
            <a:r>
              <a:rPr lang="vi-VN" sz="2400" dirty="0" smtClean="0"/>
              <a:t>:</a:t>
            </a:r>
            <a:r>
              <a:rPr lang="en-US" sz="2400" dirty="0" smtClean="0"/>
              <a:t> google.com</a:t>
            </a:r>
          </a:p>
          <a:p>
            <a:pPr marL="0" indent="0">
              <a:buNone/>
            </a:pPr>
            <a:r>
              <a:rPr lang="en-US" sz="2400" dirty="0" err="1" smtClean="0"/>
              <a:t>Bước</a:t>
            </a:r>
            <a:r>
              <a:rPr lang="en-US" sz="2400" dirty="0" smtClean="0"/>
              <a:t> 3: </a:t>
            </a:r>
            <a:r>
              <a:rPr lang="en-US" sz="2400" dirty="0" err="1" smtClean="0"/>
              <a:t>Gõ</a:t>
            </a:r>
            <a:r>
              <a:rPr lang="en-US" sz="2400" dirty="0" smtClean="0"/>
              <a:t> Nam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ô </a:t>
            </a:r>
            <a:r>
              <a:rPr lang="en-US" sz="2400" dirty="0" err="1" smtClean="0"/>
              <a:t>tìm</a:t>
            </a:r>
            <a:r>
              <a:rPr lang="en-US" sz="2400" dirty="0" smtClean="0"/>
              <a:t> </a:t>
            </a:r>
            <a:r>
              <a:rPr lang="en-US" sz="2400" dirty="0" err="1" smtClean="0"/>
              <a:t>kiếm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Bước</a:t>
            </a:r>
            <a:r>
              <a:rPr lang="en-US" sz="2400" dirty="0" smtClean="0"/>
              <a:t> 4: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kiếm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sách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trang</a:t>
            </a:r>
            <a:r>
              <a:rPr lang="en-US" sz="2400" dirty="0"/>
              <a:t> web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chứa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khóa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kiếm</a:t>
            </a:r>
            <a:r>
              <a:rPr lang="en-US" sz="2400" dirty="0" smtClean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vi-VN" sz="2400" dirty="0"/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40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C: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tổ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chức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lưu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trữ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tìm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kiếm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trao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đổi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thông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tin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c2: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Tổ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chức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cây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thư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mục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lưu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trữ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thông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trong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máy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Câu</a:t>
            </a:r>
            <a:r>
              <a:rPr lang="en-US" sz="2400" b="1" dirty="0" smtClean="0"/>
              <a:t> 1</a:t>
            </a:r>
            <a:r>
              <a:rPr lang="en-US" sz="2400" dirty="0" smtClean="0"/>
              <a:t>: </a:t>
            </a:r>
            <a:r>
              <a:rPr lang="vi-VN" sz="2400" dirty="0"/>
              <a:t>Thao tác không đúng sẽ dẫn đến tác hại gì?</a:t>
            </a:r>
          </a:p>
          <a:p>
            <a:pPr marL="0" indent="0">
              <a:buNone/>
            </a:pPr>
            <a:r>
              <a:rPr lang="vi-VN" sz="2400" dirty="0"/>
              <a:t>Bạn nào sau đây có thao tác không đúng? Thao tác đó sẽ dẫn đến hậu quả gì?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Minh sao chép một tệp trong thư mục Video đến thư mục của mình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An xóa các thư mục và tệp nháp trong thư mục của mình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Huy xóa tệp trong thư mục Windows ở ổ đĩa C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D</a:t>
            </a:r>
            <a:r>
              <a:rPr lang="vi-VN" sz="2400" dirty="0"/>
              <a:t>. Khoa đổi tên thư mục con trong thư mục của mình</a:t>
            </a:r>
          </a:p>
          <a:p>
            <a:pPr marL="0" indent="0">
              <a:buNone/>
            </a:pPr>
            <a:r>
              <a:rPr lang="vi-VN" sz="2400" b="1" dirty="0"/>
              <a:t>Trả </a:t>
            </a:r>
            <a:r>
              <a:rPr lang="vi-VN" sz="2400" b="1" dirty="0" smtClean="0"/>
              <a:t>lời:</a:t>
            </a:r>
            <a:r>
              <a:rPr lang="vi-VN" sz="2400" dirty="0"/>
              <a:t>Bạn Huy thao tác không đúng. Vì khi xóa ổ đĩa C dẫn đến tác hại như mất thông tin, gây lỗi chương trình, đảo lộn trật tự tổ chức lưu trữ thông tin,…</a:t>
            </a:r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172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C: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tổ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chức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lưu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trữ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tìm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kiếm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trao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đổi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thông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tin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c2: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Tổ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chức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cây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thư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mục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lưu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trữ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thông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trong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máy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2509" y="20574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Câu</a:t>
            </a:r>
            <a:r>
              <a:rPr lang="en-US" sz="2400" b="1" dirty="0" smtClean="0"/>
              <a:t> 2</a:t>
            </a:r>
            <a:r>
              <a:rPr lang="en-US" sz="2400" dirty="0" smtClean="0"/>
              <a:t>: </a:t>
            </a:r>
            <a:r>
              <a:rPr lang="vi-VN" sz="2400" dirty="0"/>
              <a:t>Theo em khi thao tác nhầm với tệp và thư mục có thể dẫn đến những tác hại nào?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Làm mất thông tin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Lỗi chương trình máy tính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Khó quản lí tệp và thư mục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D</a:t>
            </a:r>
            <a:r>
              <a:rPr lang="vi-VN" sz="2400" dirty="0"/>
              <a:t>. Làm hỏng phần cứng máy tính</a:t>
            </a:r>
          </a:p>
          <a:p>
            <a:pPr marL="0" indent="0">
              <a:buNone/>
            </a:pPr>
            <a:r>
              <a:rPr lang="vi-VN" sz="2400" b="1" dirty="0"/>
              <a:t>Trả </a:t>
            </a:r>
            <a:r>
              <a:rPr lang="vi-VN" sz="2400" b="1" dirty="0" smtClean="0"/>
              <a:t>lời:</a:t>
            </a:r>
            <a:r>
              <a:rPr lang="en-US" sz="2400" dirty="0"/>
              <a:t> </a:t>
            </a:r>
            <a:r>
              <a:rPr lang="vi-VN" sz="2400" dirty="0" smtClean="0"/>
              <a:t>Khi </a:t>
            </a:r>
            <a:r>
              <a:rPr lang="vi-VN" sz="2400" dirty="0"/>
              <a:t>thao tác nhầm với tệp và thư mục có thể dẫn đến những tác hại: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Làm mất thông tin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Lỗi chương trình máy </a:t>
            </a:r>
            <a:r>
              <a:rPr lang="vi-VN" sz="2400" dirty="0" smtClean="0"/>
              <a:t>tính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Khó quản lí tệp và thư mục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993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C: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tổ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chức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lưu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trữ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tìm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kiếm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trao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đổi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thông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tin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c2: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Tổ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chức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cây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thư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mục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lưu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trữ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thông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trong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máy</a:t>
            </a:r>
            <a:r>
              <a:rPr lang="en-US" sz="2800" dirty="0">
                <a:latin typeface="Franklin Gothic Medium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Franklin Gothic Medium" pitchFamily="34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7873" y="20574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Câu</a:t>
            </a:r>
            <a:r>
              <a:rPr lang="en-US" sz="2400" b="1" dirty="0" smtClean="0"/>
              <a:t> 3</a:t>
            </a:r>
            <a:r>
              <a:rPr lang="en-US" sz="2400" dirty="0" smtClean="0"/>
              <a:t>: </a:t>
            </a:r>
            <a:r>
              <a:rPr lang="vi-VN" sz="2400" dirty="0" smtClean="0"/>
              <a:t>Khi </a:t>
            </a:r>
            <a:r>
              <a:rPr lang="vi-VN" sz="2400" dirty="0"/>
              <a:t>em muốn tệp và thư mục tồn tại cả ở thư mục cũ và thư mục mới em sử dụng một thao tác nào?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Sao chép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Di chuyển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Xóa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D</a:t>
            </a:r>
            <a:r>
              <a:rPr lang="vi-VN" sz="2400" dirty="0"/>
              <a:t>. Đổi tên</a:t>
            </a:r>
          </a:p>
          <a:p>
            <a:pPr marL="0" indent="0">
              <a:buNone/>
            </a:pPr>
            <a:r>
              <a:rPr lang="vi-VN" sz="2400" b="1" dirty="0"/>
              <a:t>Trả </a:t>
            </a:r>
            <a:r>
              <a:rPr lang="vi-VN" sz="2400" b="1" dirty="0" smtClean="0"/>
              <a:t>lời:</a:t>
            </a:r>
            <a:r>
              <a:rPr lang="en-US" sz="2400" dirty="0"/>
              <a:t> </a:t>
            </a:r>
            <a:r>
              <a:rPr lang="vi-VN" sz="2400" b="1" dirty="0" smtClean="0"/>
              <a:t>Đáp </a:t>
            </a:r>
            <a:r>
              <a:rPr lang="vi-VN" sz="2400" b="1" dirty="0"/>
              <a:t>án đúng là: A.</a:t>
            </a:r>
            <a:r>
              <a:rPr lang="vi-VN" sz="2400" dirty="0"/>
              <a:t> Sao chép.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vi-VN" sz="2400" dirty="0" smtClean="0"/>
              <a:t>Vì </a:t>
            </a:r>
            <a:r>
              <a:rPr lang="vi-VN" sz="2400" dirty="0"/>
              <a:t>lệnh sao chép sẽ tạo một bản sao ở một vị trí khác.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vi-VN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671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đạo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đức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pháp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luật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văn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hóa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trong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môi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trường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số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Câu</a:t>
            </a:r>
            <a:r>
              <a:rPr lang="en-US" sz="2400" b="1" dirty="0" smtClean="0"/>
              <a:t> 1</a:t>
            </a:r>
            <a:r>
              <a:rPr lang="en-US" sz="2400" dirty="0" smtClean="0"/>
              <a:t>: </a:t>
            </a:r>
            <a:r>
              <a:rPr lang="vi-VN" sz="2400" dirty="0" smtClean="0"/>
              <a:t>Chúng </a:t>
            </a:r>
            <a:r>
              <a:rPr lang="vi-VN" sz="2400" dirty="0"/>
              <a:t>ta nên sử dụng phần mềm có bản quyền vì những lí do nào sau đây?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A. </a:t>
            </a:r>
            <a:r>
              <a:rPr lang="vi-VN" sz="2400" dirty="0"/>
              <a:t>Được hỗ trợ nếu phần mềm đó bị trực trặc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Bảo vệ người sản xuất phần mềm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Giữ an toàn thông tin trong máy tính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D</a:t>
            </a:r>
            <a:r>
              <a:rPr lang="vi-VN" sz="2400" dirty="0"/>
              <a:t>. Được xem nhiều đoạn video quảng cáo</a:t>
            </a:r>
          </a:p>
          <a:p>
            <a:pPr marL="0" indent="0">
              <a:buNone/>
            </a:pPr>
            <a:r>
              <a:rPr lang="vi-VN" sz="2400" b="1" dirty="0"/>
              <a:t>Trả lời:</a:t>
            </a:r>
            <a:endParaRPr lang="vi-VN" sz="2400" dirty="0"/>
          </a:p>
          <a:p>
            <a:pPr marL="0" indent="0">
              <a:buNone/>
            </a:pPr>
            <a:r>
              <a:rPr lang="vi-VN" sz="2400" dirty="0" smtClean="0"/>
              <a:t>Chúng </a:t>
            </a:r>
            <a:r>
              <a:rPr lang="vi-VN" sz="2400" dirty="0"/>
              <a:t>ta nên sử dụng phần mềm có bản quyền vì những lí do: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Được hỗ trợ nếu phần mềm đó bị trực trặc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Bảo vệ người sản xuất phần mềm</a:t>
            </a:r>
          </a:p>
          <a:p>
            <a:pPr marL="0" indent="0">
              <a:buNone/>
            </a:pPr>
            <a:r>
              <a:rPr lang="en-US" sz="2400" dirty="0" smtClean="0"/>
              <a:t>	C</a:t>
            </a:r>
            <a:r>
              <a:rPr lang="en-US" sz="2400" dirty="0"/>
              <a:t>. </a:t>
            </a:r>
            <a:r>
              <a:rPr lang="en-US" sz="2400" dirty="0" err="1"/>
              <a:t>Giữ</a:t>
            </a:r>
            <a:r>
              <a:rPr lang="en-US" sz="2400" dirty="0"/>
              <a:t> an </a:t>
            </a:r>
            <a:r>
              <a:rPr lang="en-US" sz="2400" dirty="0" err="1"/>
              <a:t>toàn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máy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endParaRPr lang="vi-VN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0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đạo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đức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pháp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luật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văn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hóa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trong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môi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trường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số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1727" y="15240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C</a:t>
            </a:r>
            <a:r>
              <a:rPr lang="en-US" sz="2400" b="1" dirty="0" err="1" smtClean="0"/>
              <a:t>âu</a:t>
            </a:r>
            <a:r>
              <a:rPr lang="en-US" sz="2400" b="1" dirty="0" smtClean="0"/>
              <a:t> 2:</a:t>
            </a:r>
            <a:r>
              <a:rPr lang="vi-VN" sz="2400" dirty="0"/>
              <a:t>Trong máy tính của An có các phần mềm: Word, Unikey, Kiran’s Typing Tutor và Kids Games Learning Science. Theo em, trong số phần mềm đó, phần mềm nào là không miễn phí?</a:t>
            </a:r>
          </a:p>
          <a:p>
            <a:pPr marL="0" indent="0">
              <a:buNone/>
            </a:pPr>
            <a:r>
              <a:rPr lang="vi-VN" sz="2400" b="1" dirty="0"/>
              <a:t>Trả lời:</a:t>
            </a:r>
            <a:endParaRPr lang="vi-VN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Phần </a:t>
            </a:r>
            <a:r>
              <a:rPr lang="vi-VN" sz="2400" dirty="0"/>
              <a:t>mềm không miễn phí là Word.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375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đạo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đức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pháp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luật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văn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hóa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trong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môi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trường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số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1727" y="15240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Câu</a:t>
            </a:r>
            <a:r>
              <a:rPr lang="en-US" sz="2400" b="1" dirty="0" smtClean="0"/>
              <a:t> 3:  </a:t>
            </a:r>
            <a:r>
              <a:rPr lang="vi-VN" sz="2400" dirty="0"/>
              <a:t>Dùng phần mềm có bản quyền tránh được những rủi ro nào sau đây?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Máy tính bị nhiễm virus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Bị đánh cắp thông tin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Vi phạm pháp luật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D</a:t>
            </a:r>
            <a:r>
              <a:rPr lang="vi-VN" sz="2400" dirty="0"/>
              <a:t>. Bị mất </a:t>
            </a:r>
            <a:r>
              <a:rPr lang="vi-VN" sz="2400" dirty="0" smtClean="0"/>
              <a:t>điện</a:t>
            </a:r>
            <a:endParaRPr lang="en-US" sz="2400" dirty="0" smtClean="0"/>
          </a:p>
          <a:p>
            <a:pPr marL="0" indent="0">
              <a:buNone/>
            </a:pPr>
            <a:r>
              <a:rPr lang="vi-VN" sz="2400" b="1" dirty="0"/>
              <a:t>Trả </a:t>
            </a:r>
            <a:r>
              <a:rPr lang="vi-VN" sz="2400" b="1" dirty="0" smtClean="0"/>
              <a:t>lời:</a:t>
            </a:r>
            <a:r>
              <a:rPr lang="en-US" sz="2400" dirty="0"/>
              <a:t> </a:t>
            </a:r>
            <a:r>
              <a:rPr lang="vi-VN" sz="2400" dirty="0" smtClean="0"/>
              <a:t>Khi </a:t>
            </a:r>
            <a:r>
              <a:rPr lang="vi-VN" sz="2400" dirty="0"/>
              <a:t>dùng phần mềm có bản quyền ta sẽ tránh được các rủi ro: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A</a:t>
            </a:r>
            <a:r>
              <a:rPr lang="vi-VN" sz="2400" dirty="0"/>
              <a:t>. Máy tính bị nhiễm virus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B</a:t>
            </a:r>
            <a:r>
              <a:rPr lang="vi-VN" sz="2400" dirty="0"/>
              <a:t>. Bị đánh cắp thông tin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vi-VN" sz="2400" dirty="0" smtClean="0"/>
              <a:t>C</a:t>
            </a:r>
            <a:r>
              <a:rPr lang="vi-VN" sz="2400" dirty="0"/>
              <a:t>. Vi phạm pháp luật</a:t>
            </a:r>
          </a:p>
          <a:p>
            <a:endParaRPr lang="vi-VN" sz="2400" dirty="0"/>
          </a:p>
          <a:p>
            <a:pPr marL="0" indent="0">
              <a:buNone/>
            </a:pPr>
            <a:endParaRPr lang="vi-VN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494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509" y="1219200"/>
            <a:ext cx="8458200" cy="1524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2452255"/>
            <a:ext cx="8458200" cy="1524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43345" y="20782"/>
            <a:ext cx="8458200" cy="1524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HỌC KÌ I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509" y="1219200"/>
            <a:ext cx="8458200" cy="1524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2452255"/>
            <a:ext cx="8458200" cy="1524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0A22E"/>
              </a:buClr>
            </a:pP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43345" y="20782"/>
            <a:ext cx="8458200" cy="1524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0A22E"/>
              </a:buClr>
            </a:pPr>
            <a:r>
              <a:rPr lang="en-US" sz="4400" dirty="0" smtClean="0">
                <a:solidFill>
                  <a:srgbClr val="4E3B30">
                    <a:shade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HỌC KÌ I</a:t>
            </a:r>
            <a:endParaRPr lang="en-US" sz="4400" dirty="0">
              <a:solidFill>
                <a:srgbClr val="4E3B30">
                  <a:shade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6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457200" y="13855"/>
            <a:ext cx="8458200" cy="1524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0A22E"/>
              </a:buClr>
            </a:pP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5791200"/>
            <a:ext cx="8458200" cy="914400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0070C0"/>
                </a:solidFill>
              </a:rPr>
              <a:t>Em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hãy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thực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hành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nhiệm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vụ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sau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a,</a:t>
            </a:r>
            <a:r>
              <a:rPr lang="vi-VN" sz="2800" dirty="0" smtClean="0"/>
              <a:t>Tạo </a:t>
            </a:r>
            <a:r>
              <a:rPr lang="vi-VN" sz="2800" dirty="0"/>
              <a:t>thư mục con trong thư mục mang tên em theo gợi ý ở Hình 22.</a:t>
            </a:r>
          </a:p>
          <a:p>
            <a:r>
              <a:rPr lang="vi-VN" sz="2800" dirty="0"/>
              <a:t>b) </a:t>
            </a:r>
            <a:r>
              <a:rPr lang="vi-VN" sz="2800" dirty="0" smtClean="0"/>
              <a:t>S</a:t>
            </a:r>
            <a:r>
              <a:rPr lang="en-US" sz="2800" dirty="0" err="1" smtClean="0"/>
              <a:t>ao</a:t>
            </a:r>
            <a:r>
              <a:rPr lang="vi-VN" sz="2800" dirty="0" smtClean="0"/>
              <a:t> </a:t>
            </a:r>
            <a:r>
              <a:rPr lang="vi-VN" sz="2800" dirty="0"/>
              <a:t>chép một tệp hình ảnh trên máy tính vào thư mục Hinh anh, sao chép một tệp trình chiếu vào thư mục Bai tap và đổi tên thành Hoten_lop_bai 1.</a:t>
            </a:r>
          </a:p>
          <a:p>
            <a:r>
              <a:rPr lang="vi-VN" sz="2800" dirty="0"/>
              <a:t>c) Di chuyển thư mục Bai tap sang thư mục Nhóm 2 và đổi tên thành Bai tap nhom.</a:t>
            </a:r>
          </a:p>
          <a:p>
            <a:r>
              <a:rPr lang="vi-VN" sz="2800" dirty="0"/>
              <a:t>d) Sao chép thư mục Hinh anh vào Nhom 2 và xóa thư mục Hinh anh trong thư mục Thu An.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432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990600"/>
            <a:ext cx="3905250" cy="4267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2151965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Hình</a:t>
            </a:r>
            <a:r>
              <a:rPr lang="en-US" sz="3600" b="1" dirty="0" smtClean="0"/>
              <a:t> 22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799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91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pPr algn="ctr"/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UcPeriod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UcPeriod"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9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91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pPr algn="ctr"/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Sắp xếp các bước theo đúng thứ tự để tìm kiếm thông tin.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Truy cập vào máy tìm kiếm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Gõ từ khóa vào ô tìm kiếm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Xác định từ khóa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Nháy chuột vào một siêu liên kết để mở trang web xem thông tin chi tiết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 sắp xếp đúng là: </a:t>
            </a:r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– A – B – D.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89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91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pPr algn="ctr"/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 nào sau đây là sử dụng máy tính đúng cách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Đặt máy tính ở nơi thoáng mát, khô ráo, sạch sẽ.</a:t>
            </a:r>
          </a:p>
          <a:p>
            <a:pPr marL="0" indent="0">
              <a:buNone/>
            </a:pPr>
            <a:r>
              <a:rPr lang="vi-VN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Để cặp sách hoặc các đồ vật khác lên trên bàn phím.</a:t>
            </a:r>
          </a:p>
          <a:p>
            <a:pPr marL="0" indent="0">
              <a:buNone/>
            </a:pPr>
            <a:r>
              <a:rPr lang="vi-VN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Sử dụng bút bi để viết lên bề mặt màn hình điện thoại thông minh.</a:t>
            </a:r>
          </a:p>
          <a:p>
            <a:pPr marL="0" indent="0">
              <a:buNone/>
            </a:pPr>
            <a:r>
              <a:rPr lang="vi-VN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Truy cập tùy tiện vào bất kì trang thông tin nào trên Internet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90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509" y="1219200"/>
            <a:ext cx="8458200" cy="1524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2452255"/>
            <a:ext cx="8458200" cy="1524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0A22E"/>
              </a:buClr>
            </a:pP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KHÁM PHÁ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43345" y="20782"/>
            <a:ext cx="8458200" cy="1524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F0A22E"/>
              </a:buClr>
            </a:pPr>
            <a:r>
              <a:rPr lang="en-US" sz="4400" dirty="0" smtClean="0">
                <a:solidFill>
                  <a:srgbClr val="4E3B30">
                    <a:shade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HỌC KÌ I</a:t>
            </a:r>
            <a:endParaRPr lang="en-US" sz="4400" dirty="0">
              <a:solidFill>
                <a:srgbClr val="4E3B30">
                  <a:shade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6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ctr"/>
            <a:r>
              <a:rPr lang="en-US" dirty="0" err="1" smtClean="0"/>
              <a:t>Nội</a:t>
            </a:r>
            <a:r>
              <a:rPr lang="en-US" dirty="0" smtClean="0"/>
              <a:t> dung: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Internet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Internet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4.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30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máy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tính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em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A1: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Phần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cứng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phần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mềm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/>
              <a:t>Câu</a:t>
            </a:r>
            <a:r>
              <a:rPr lang="en-US" sz="2800" b="1" dirty="0" smtClean="0"/>
              <a:t> 1</a:t>
            </a:r>
            <a:r>
              <a:rPr lang="en-US" sz="2800" dirty="0" smtClean="0"/>
              <a:t>: </a:t>
            </a:r>
            <a:r>
              <a:rPr lang="vi-VN" sz="2800" dirty="0"/>
              <a:t>Phát biểu nào sau đây là </a:t>
            </a:r>
            <a:r>
              <a:rPr lang="vi-VN" sz="2800" b="1" dirty="0">
                <a:solidFill>
                  <a:srgbClr val="FF0000"/>
                </a:solidFill>
              </a:rPr>
              <a:t>sai</a:t>
            </a:r>
            <a:r>
              <a:rPr lang="vi-VN" sz="2800" dirty="0"/>
              <a:t>?</a:t>
            </a:r>
          </a:p>
          <a:p>
            <a:pPr marL="0" indent="0">
              <a:buNone/>
            </a:pPr>
            <a:r>
              <a:rPr lang="en-US" sz="2800" dirty="0" smtClean="0"/>
              <a:t> 	</a:t>
            </a:r>
            <a:r>
              <a:rPr lang="vi-VN" sz="2800" dirty="0" smtClean="0"/>
              <a:t>A</a:t>
            </a:r>
            <a:r>
              <a:rPr lang="vi-VN" sz="2800" dirty="0"/>
              <a:t>. Trò chơi trên máy tính là phần mềm.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B</a:t>
            </a:r>
            <a:r>
              <a:rPr lang="vi-VN" sz="2800" dirty="0"/>
              <a:t>. Thân máy của máy tính là phần cứng.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C</a:t>
            </a:r>
            <a:r>
              <a:rPr lang="vi-VN" sz="2800" dirty="0"/>
              <a:t>. Chương trình luyện tập gõ bàn phím là phần cứng.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D</a:t>
            </a:r>
            <a:r>
              <a:rPr lang="vi-VN" sz="2800" dirty="0"/>
              <a:t>. Ứng dụng xem video trên máy tính là phần mềm.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</a:t>
            </a:r>
            <a:r>
              <a:rPr lang="vi-VN" sz="2800" b="1" dirty="0" smtClean="0"/>
              <a:t>Trả </a:t>
            </a:r>
            <a:r>
              <a:rPr lang="vi-VN" sz="2800" b="1" dirty="0"/>
              <a:t>lời</a:t>
            </a:r>
            <a:r>
              <a:rPr lang="vi-VN" sz="2800" b="1" dirty="0" smtClean="0"/>
              <a:t>:</a:t>
            </a:r>
            <a:r>
              <a:rPr lang="en-US" sz="2800" b="1" dirty="0" smtClean="0"/>
              <a:t> </a:t>
            </a:r>
            <a:r>
              <a:rPr lang="vi-VN" sz="2800" b="1" dirty="0"/>
              <a:t>Đáp án đúng là: </a:t>
            </a:r>
            <a:r>
              <a:rPr lang="vi-VN" sz="2800" b="1" dirty="0">
                <a:solidFill>
                  <a:srgbClr val="FF0000"/>
                </a:solidFill>
              </a:rPr>
              <a:t>C</a:t>
            </a:r>
            <a:endParaRPr lang="vi-VN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  </a:t>
            </a:r>
            <a:r>
              <a:rPr lang="vi-VN" sz="2800" dirty="0" smtClean="0">
                <a:solidFill>
                  <a:srgbClr val="0070C0"/>
                </a:solidFill>
              </a:rPr>
              <a:t>Vì </a:t>
            </a:r>
            <a:r>
              <a:rPr lang="vi-VN" sz="2800" dirty="0">
                <a:solidFill>
                  <a:srgbClr val="0070C0"/>
                </a:solidFill>
              </a:rPr>
              <a:t>chương trình luyện tập gõ bàn phím là phần mềm.</a:t>
            </a:r>
          </a:p>
          <a:p>
            <a:pPr marL="0" indent="0">
              <a:buNone/>
            </a:pPr>
            <a:endParaRPr lang="vi-VN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730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máy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tính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em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Chủ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đề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A1: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Phần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cứng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phần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mềm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/>
              <a:t>Câu</a:t>
            </a:r>
            <a:r>
              <a:rPr lang="en-US" sz="2800" b="1" dirty="0" smtClean="0"/>
              <a:t> 2</a:t>
            </a:r>
            <a:r>
              <a:rPr lang="en-US" sz="2800" dirty="0" smtClean="0"/>
              <a:t>: </a:t>
            </a:r>
            <a:r>
              <a:rPr lang="vi-VN" sz="2800" dirty="0"/>
              <a:t>Chọn hành động sử dụng máy tính đúng cách.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A</a:t>
            </a:r>
            <a:r>
              <a:rPr lang="vi-VN" sz="2800" dirty="0"/>
              <a:t>. Sử dụng dao để cạo sạch những vết bẩn trên màn hình máy tính.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/>
              <a:t>B. Nháy chuột vào nút Start, chọn nút Power rồi chọn lệnh Shut down để tắt máy tính.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C</a:t>
            </a:r>
            <a:r>
              <a:rPr lang="vi-VN" sz="2800" dirty="0"/>
              <a:t>. Sử dụng khăn ướt để vệ sinh máy tính.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vi-VN" sz="2800" dirty="0" smtClean="0"/>
              <a:t>D</a:t>
            </a:r>
            <a:r>
              <a:rPr lang="vi-VN" sz="2800" dirty="0"/>
              <a:t>. Cài đặt và sử dụng bất kì trò chơi nào mà mình thích lên máy tính.</a:t>
            </a:r>
          </a:p>
          <a:p>
            <a:pPr marL="0" indent="0">
              <a:buNone/>
            </a:pPr>
            <a:r>
              <a:rPr lang="vi-VN" sz="2800" b="1" dirty="0"/>
              <a:t>Trả </a:t>
            </a:r>
            <a:r>
              <a:rPr lang="vi-VN" sz="2800" b="1" dirty="0" smtClean="0"/>
              <a:t>lời:</a:t>
            </a:r>
            <a:r>
              <a:rPr lang="en-US" sz="2800" dirty="0"/>
              <a:t> </a:t>
            </a:r>
            <a:r>
              <a:rPr lang="vi-VN" sz="2800" b="1" dirty="0" smtClean="0"/>
              <a:t>Đáp </a:t>
            </a:r>
            <a:r>
              <a:rPr lang="vi-VN" sz="2800" b="1" dirty="0"/>
              <a:t>án đúng là: B</a:t>
            </a:r>
            <a:endParaRPr lang="vi-VN" sz="2800" dirty="0"/>
          </a:p>
          <a:p>
            <a:pPr marL="0" indent="0">
              <a:buNone/>
            </a:pPr>
            <a:r>
              <a:rPr lang="en-US" sz="2800" dirty="0" smtClean="0"/>
              <a:t>   </a:t>
            </a:r>
            <a:r>
              <a:rPr lang="vi-VN" sz="2800" dirty="0" smtClean="0"/>
              <a:t>Để </a:t>
            </a:r>
            <a:r>
              <a:rPr lang="vi-VN" sz="2800" dirty="0"/>
              <a:t>tắt máy tính đúng cách, cần nháy chuột vào nút </a:t>
            </a:r>
            <a:r>
              <a:rPr lang="vi-VN" sz="2800" dirty="0">
                <a:solidFill>
                  <a:srgbClr val="0070C0"/>
                </a:solidFill>
              </a:rPr>
              <a:t>Start</a:t>
            </a:r>
            <a:r>
              <a:rPr lang="vi-VN" sz="2800" dirty="0"/>
              <a:t>, chọn nút </a:t>
            </a:r>
            <a:r>
              <a:rPr lang="vi-VN" sz="2800" dirty="0">
                <a:solidFill>
                  <a:srgbClr val="0070C0"/>
                </a:solidFill>
              </a:rPr>
              <a:t>Power</a:t>
            </a:r>
            <a:r>
              <a:rPr lang="vi-VN" sz="2800" dirty="0"/>
              <a:t> rồi chọn lệnh </a:t>
            </a:r>
            <a:r>
              <a:rPr lang="vi-VN" sz="2800" dirty="0">
                <a:solidFill>
                  <a:srgbClr val="0070C0"/>
                </a:solidFill>
              </a:rPr>
              <a:t>Shut down</a:t>
            </a:r>
            <a:r>
              <a:rPr lang="vi-VN" sz="2800" dirty="0"/>
              <a:t>.</a:t>
            </a:r>
          </a:p>
          <a:p>
            <a:pPr marL="0" indent="0">
              <a:buNone/>
            </a:pPr>
            <a:endParaRPr lang="vi-VN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217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849</Words>
  <PresentationFormat>On-screen Show (4:3)</PresentationFormat>
  <Paragraphs>201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Trek</vt:lpstr>
      <vt:lpstr>1_Trek</vt:lpstr>
      <vt:lpstr>2_Trek</vt:lpstr>
      <vt:lpstr>PowerPoint Presentation</vt:lpstr>
      <vt:lpstr>PowerPoint Presentation</vt:lpstr>
      <vt:lpstr>Câu 1:</vt:lpstr>
      <vt:lpstr>Câu 2:</vt:lpstr>
      <vt:lpstr>Câu 3:</vt:lpstr>
      <vt:lpstr>PowerPoint Presentation</vt:lpstr>
      <vt:lpstr>Nội dung:</vt:lpstr>
      <vt:lpstr>Chủ đề A: máy tính và em Chủ đề A1: Phần cứng và phần mềm </vt:lpstr>
      <vt:lpstr>Chủ đề A: máy tính và em Chủ đề A1: Phần cứng và phần mềm </vt:lpstr>
      <vt:lpstr>Chủ đề B: mạng máy tính và INTernet </vt:lpstr>
      <vt:lpstr>Chủ đề B: mạng máy tính và INTernet </vt:lpstr>
      <vt:lpstr>  Chủ đề C: tổ chức lưu trữ, tìm kiếm và trao đổi thông tin chủ đề c1: bước đầu tìm kiếm thông tin trên internet </vt:lpstr>
      <vt:lpstr>  Chủ đề C: tổ chức lưu trữ, tìm kiếm và trao đổi thông tin Chủ đề c1: bước đầu tìm kiếm thông tin trên internet </vt:lpstr>
      <vt:lpstr>  Chủ đề C: tổ chức lưu trữ, tìm kiếm và trao đổi thông tin Chủ đề c2: Tổ chức cây thư mục lưu trữ thông tin trong máy tính </vt:lpstr>
      <vt:lpstr>  Chủ đề C: tổ chức lưu trữ, tìm kiếm và trao đổi thông tin Chủ đề c2: Tổ chức cây thư mục lưu trữ thông tin trong máy tính </vt:lpstr>
      <vt:lpstr>  Chủ đề C: tổ chức lưu trữ, tìm kiếm và trao đổi thông tin Chủ đề c2: Tổ chức cây thư mục lưu trữ thông tin trong máy tính </vt:lpstr>
      <vt:lpstr>Chủ đề d: đạo đức, pháp luật và văn hóa trong môi trường số </vt:lpstr>
      <vt:lpstr>Chủ đề d: đạo đức, pháp luật và văn hóa trong môi trường số </vt:lpstr>
      <vt:lpstr>Chủ đề d: đạo đức, pháp luật và văn hóa trong môi trường số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2023-07-17T13:13:07Z</dcterms:created>
  <dcterms:modified xsi:type="dcterms:W3CDTF">2023-07-24T08:53:54Z</dcterms:modified>
</cp:coreProperties>
</file>