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4" r:id="rId2"/>
    <p:sldId id="287" r:id="rId3"/>
    <p:sldId id="290" r:id="rId4"/>
    <p:sldId id="289" r:id="rId5"/>
    <p:sldId id="292" r:id="rId6"/>
    <p:sldId id="291" r:id="rId7"/>
    <p:sldId id="261" r:id="rId8"/>
    <p:sldId id="294" r:id="rId9"/>
    <p:sldId id="305" r:id="rId10"/>
    <p:sldId id="296" r:id="rId11"/>
    <p:sldId id="297" r:id="rId12"/>
    <p:sldId id="299" r:id="rId13"/>
    <p:sldId id="300" r:id="rId14"/>
    <p:sldId id="301" r:id="rId15"/>
    <p:sldId id="302" r:id="rId16"/>
    <p:sldId id="30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44760" autoAdjust="0"/>
  </p:normalViewPr>
  <p:slideViewPr>
    <p:cSldViewPr>
      <p:cViewPr varScale="1">
        <p:scale>
          <a:sx n="66" d="100"/>
          <a:sy n="66" d="100"/>
        </p:scale>
        <p:origin x="576" y="52"/>
      </p:cViewPr>
      <p:guideLst>
        <p:guide orient="horz" pos="2160"/>
        <p:guide pos="3840"/>
      </p:guideLst>
    </p:cSldViewPr>
  </p:slideViewPr>
  <p:notesTextViewPr>
    <p:cViewPr>
      <p:scale>
        <a:sx n="1" d="1"/>
        <a:sy n="1" d="1"/>
      </p:scale>
      <p:origin x="0" y="0"/>
    </p:cViewPr>
  </p:notesTextViewPr>
  <p:sorterViewPr>
    <p:cViewPr>
      <p:scale>
        <a:sx n="75" d="100"/>
        <a:sy n="75" d="100"/>
      </p:scale>
      <p:origin x="0" y="-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DA27-C8F7-49AE-A142-64D391C449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A5988-DE7A-44D0-82E4-BD81C764A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248285-63FC-4EB4-BB4C-E4DE046569D9}"/>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5" name="Footer Placeholder 4">
            <a:extLst>
              <a:ext uri="{FF2B5EF4-FFF2-40B4-BE49-F238E27FC236}">
                <a16:creationId xmlns:a16="http://schemas.microsoft.com/office/drawing/2014/main" id="{7DF16A77-1D26-4EDB-A72B-B8B37BD48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AB7D8-903C-4B95-8698-7003C23D609E}"/>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311773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050CB-5A2F-48B1-AA59-2EF761319C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8960E9-2ED4-4D3B-868F-AE33D7F610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50EED-D637-4287-B705-A79C98227F36}"/>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5" name="Footer Placeholder 4">
            <a:extLst>
              <a:ext uri="{FF2B5EF4-FFF2-40B4-BE49-F238E27FC236}">
                <a16:creationId xmlns:a16="http://schemas.microsoft.com/office/drawing/2014/main" id="{1173CC7D-9577-4B77-9E5D-2AFA6A60A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D7FBD-1486-429C-BEB1-3A348F873135}"/>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175612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C6C48-7732-4527-B016-92652EB95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B4CD9-A8C2-4657-88DF-1E7836A451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4E8F8-E0CC-4EA0-8F24-E3D8EA415CE8}"/>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5" name="Footer Placeholder 4">
            <a:extLst>
              <a:ext uri="{FF2B5EF4-FFF2-40B4-BE49-F238E27FC236}">
                <a16:creationId xmlns:a16="http://schemas.microsoft.com/office/drawing/2014/main" id="{802FD5EA-89FB-4588-AC79-5E0A4E659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32616-7F8D-4929-910B-0FDC33CCE97E}"/>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254339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C986-9CEC-4121-B960-5EE32490D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5047AE-F21C-436D-9D17-44CAA107DD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7BD07-2167-486B-9B90-FA392F923F92}"/>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5" name="Footer Placeholder 4">
            <a:extLst>
              <a:ext uri="{FF2B5EF4-FFF2-40B4-BE49-F238E27FC236}">
                <a16:creationId xmlns:a16="http://schemas.microsoft.com/office/drawing/2014/main" id="{8B5F2FD0-7BFF-45F4-84A0-2CB6BFA61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75822-4129-492A-8835-96401911F520}"/>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100365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6A7F-2114-4DBD-A458-B0E10C2AA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554E86-2A3E-4EAF-AD75-F6F4972C7F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FC3C93-C011-457D-83E9-199D58FC7A7D}"/>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5" name="Footer Placeholder 4">
            <a:extLst>
              <a:ext uri="{FF2B5EF4-FFF2-40B4-BE49-F238E27FC236}">
                <a16:creationId xmlns:a16="http://schemas.microsoft.com/office/drawing/2014/main" id="{77A9612D-7DE6-4151-89AC-9F25849C0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61AE3-E156-44DB-A064-CA2A1B5AACE2}"/>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188120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0B25-A0C8-4556-8435-E2217A324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BE389-8B44-4887-9D1F-2E8E2AE514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57104-5BFD-4743-9C11-C23C4FF360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69BAB5-020A-4091-B461-61B9B9442DF6}"/>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6" name="Footer Placeholder 5">
            <a:extLst>
              <a:ext uri="{FF2B5EF4-FFF2-40B4-BE49-F238E27FC236}">
                <a16:creationId xmlns:a16="http://schemas.microsoft.com/office/drawing/2014/main" id="{5A58E676-8587-4719-A2CD-79981FF06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0A306-1D62-4B89-B823-FE573E345D8C}"/>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362263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7D0F-CB7D-4C42-AF1A-073806FFB3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CF523C-01BF-4BAE-B62E-666ABBAFC0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AE76AA-75C2-42C2-889D-2A26A71C22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A5162-8DA2-42A1-98FD-DF2841297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BE9CF8-52AB-4E98-AE45-0F3ADE164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DD5F1D-D39B-47A5-97FA-BF2DCCF12F5B}"/>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8" name="Footer Placeholder 7">
            <a:extLst>
              <a:ext uri="{FF2B5EF4-FFF2-40B4-BE49-F238E27FC236}">
                <a16:creationId xmlns:a16="http://schemas.microsoft.com/office/drawing/2014/main" id="{28B423D4-1981-4683-962F-4AF92AD4C1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EA3A9E-3B48-4FCF-B396-697BE931E0D2}"/>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139799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1EE0-12F5-4640-A2DA-AB128E55B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83ED76-9F6F-450E-8B5F-ABCA2E066528}"/>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4" name="Footer Placeholder 3">
            <a:extLst>
              <a:ext uri="{FF2B5EF4-FFF2-40B4-BE49-F238E27FC236}">
                <a16:creationId xmlns:a16="http://schemas.microsoft.com/office/drawing/2014/main" id="{1D9297D6-335D-4AB0-9686-D41AA6C6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AA2CA-A7D4-4BD8-BE9B-41F9783C6830}"/>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3514065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630BB5-1E3B-4C47-9F95-50EE3B7DC650}"/>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3" name="Footer Placeholder 2">
            <a:extLst>
              <a:ext uri="{FF2B5EF4-FFF2-40B4-BE49-F238E27FC236}">
                <a16:creationId xmlns:a16="http://schemas.microsoft.com/office/drawing/2014/main" id="{8FFBE9D8-D789-47A4-834C-37F39549B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FEC8A-7590-4397-8F66-CF1C1F033F8E}"/>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23480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7394-B7AD-42FC-B7D4-5B67FAF69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81452F-14E4-40C8-9E22-80C730C83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C4F19E-64AF-4E82-A58E-C20AFDA8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A7280-3CF7-42E7-B6A9-7178A0703456}"/>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6" name="Footer Placeholder 5">
            <a:extLst>
              <a:ext uri="{FF2B5EF4-FFF2-40B4-BE49-F238E27FC236}">
                <a16:creationId xmlns:a16="http://schemas.microsoft.com/office/drawing/2014/main" id="{CC619FE0-B3F9-489B-8783-B0EA8A3AE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DFCF0-A0E9-46A4-965C-B316961A4A53}"/>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149501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08D55-C7D6-4FC3-B10C-E4B68550F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53578C-BBAF-4810-A5A1-BDA5773DE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07A37E-0F6A-4CDB-AEF3-E62586C64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34A28-2398-4B49-9777-504559733FF5}"/>
              </a:ext>
            </a:extLst>
          </p:cNvPr>
          <p:cNvSpPr>
            <a:spLocks noGrp="1"/>
          </p:cNvSpPr>
          <p:nvPr>
            <p:ph type="dt" sz="half" idx="10"/>
          </p:nvPr>
        </p:nvSpPr>
        <p:spPr/>
        <p:txBody>
          <a:bodyPr/>
          <a:lstStyle/>
          <a:p>
            <a:fld id="{FF0FFF1A-6F46-4D96-8C99-9C62F732520E}" type="datetimeFigureOut">
              <a:rPr lang="en-US" smtClean="0"/>
              <a:t>2/6/2022</a:t>
            </a:fld>
            <a:endParaRPr lang="en-US"/>
          </a:p>
        </p:txBody>
      </p:sp>
      <p:sp>
        <p:nvSpPr>
          <p:cNvPr id="6" name="Footer Placeholder 5">
            <a:extLst>
              <a:ext uri="{FF2B5EF4-FFF2-40B4-BE49-F238E27FC236}">
                <a16:creationId xmlns:a16="http://schemas.microsoft.com/office/drawing/2014/main" id="{9904EC19-FFB4-4EA9-AE0E-F21C17453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4A0F5-4867-4C81-8B13-9D9C88CA507B}"/>
              </a:ext>
            </a:extLst>
          </p:cNvPr>
          <p:cNvSpPr>
            <a:spLocks noGrp="1"/>
          </p:cNvSpPr>
          <p:nvPr>
            <p:ph type="sldNum" sz="quarter" idx="12"/>
          </p:nvPr>
        </p:nvSpPr>
        <p:spPr/>
        <p:txBody>
          <a:bodyPr/>
          <a:lstStyle/>
          <a:p>
            <a:fld id="{091FBF86-30D2-4FE4-8A3E-38B9717C8511}" type="slidenum">
              <a:rPr lang="en-US" smtClean="0"/>
              <a:t>‹#›</a:t>
            </a:fld>
            <a:endParaRPr lang="en-US"/>
          </a:p>
        </p:txBody>
      </p:sp>
    </p:spTree>
    <p:extLst>
      <p:ext uri="{BB962C8B-B14F-4D97-AF65-F5344CB8AC3E}">
        <p14:creationId xmlns:p14="http://schemas.microsoft.com/office/powerpoint/2010/main" val="342187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7DDB1D-2816-4957-AD46-79D56FEF57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56784D-F97B-4B0F-9671-66717885F4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71F2B-54D8-4849-93BC-4479FC470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FFF1A-6F46-4D96-8C99-9C62F732520E}" type="datetimeFigureOut">
              <a:rPr lang="en-US" smtClean="0"/>
              <a:t>2/6/2022</a:t>
            </a:fld>
            <a:endParaRPr lang="en-US"/>
          </a:p>
        </p:txBody>
      </p:sp>
      <p:sp>
        <p:nvSpPr>
          <p:cNvPr id="5" name="Footer Placeholder 4">
            <a:extLst>
              <a:ext uri="{FF2B5EF4-FFF2-40B4-BE49-F238E27FC236}">
                <a16:creationId xmlns:a16="http://schemas.microsoft.com/office/drawing/2014/main" id="{3E549F67-0C78-4062-8C4E-024F23803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FABAC4-33F0-4EBE-A859-C17DAAC92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FBF86-30D2-4FE4-8A3E-38B9717C8511}" type="slidenum">
              <a:rPr lang="en-US" smtClean="0"/>
              <a:t>‹#›</a:t>
            </a:fld>
            <a:endParaRPr lang="en-US"/>
          </a:p>
        </p:txBody>
      </p:sp>
    </p:spTree>
    <p:extLst>
      <p:ext uri="{BB962C8B-B14F-4D97-AF65-F5344CB8AC3E}">
        <p14:creationId xmlns:p14="http://schemas.microsoft.com/office/powerpoint/2010/main" val="10606101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jpe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jpe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tmjpainandtreatment.com/2014/09/answers-to-questions-about-tmj-disorders/" TargetMode="External"/><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schematic&#10;&#10;Description automatically generated with medium confidence">
            <a:extLst>
              <a:ext uri="{FF2B5EF4-FFF2-40B4-BE49-F238E27FC236}">
                <a16:creationId xmlns:a16="http://schemas.microsoft.com/office/drawing/2014/main" id="{34E382D2-3FEA-4870-B2FE-368B710C567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5629" b="9385"/>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3C33172A-6800-44B2-8CA8-9DCAA1FB911E}"/>
              </a:ext>
            </a:extLst>
          </p:cNvPr>
          <p:cNvSpPr>
            <a:spLocks noChangeArrowheads="1"/>
          </p:cNvSpPr>
          <p:nvPr/>
        </p:nvSpPr>
        <p:spPr bwMode="auto">
          <a:xfrm>
            <a:off x="7832" y="2286000"/>
            <a:ext cx="12176335" cy="1318263"/>
          </a:xfrm>
          <a:prstGeom prst="rect">
            <a:avLst/>
          </a:prstGeom>
          <a:solidFill>
            <a:schemeClr val="bg1">
              <a:alpha val="73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764A74EA-DF43-4DCA-BE63-5560E622E242}"/>
              </a:ext>
            </a:extLst>
          </p:cNvPr>
          <p:cNvSpPr>
            <a:spLocks noChangeArrowheads="1"/>
          </p:cNvSpPr>
          <p:nvPr>
            <p:custDataLst>
              <p:tags r:id="rId1"/>
            </p:custDataLst>
          </p:nvPr>
        </p:nvSpPr>
        <p:spPr bwMode="auto">
          <a:xfrm>
            <a:off x="-7812" y="2672383"/>
            <a:ext cx="12191979" cy="7150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ja-JP" sz="3600" b="1">
                <a:solidFill>
                  <a:srgbClr val="0070C0"/>
                </a:solidFill>
                <a:ea typeface="ＭＳ Ｐゴシック" panose="020B0600070205080204" pitchFamily="50" charset="-128"/>
              </a:rPr>
              <a:t>Hiện tượng quang điện. Thuyết lượng tử ánh sáng</a:t>
            </a:r>
            <a:endParaRPr lang="en-US" altLang="en-US" sz="3600" b="1">
              <a:solidFill>
                <a:srgbClr val="0070C0"/>
              </a:solidFill>
            </a:endParaRPr>
          </a:p>
        </p:txBody>
      </p:sp>
      <p:sp>
        <p:nvSpPr>
          <p:cNvPr id="9" name="TextBox 11">
            <a:extLst>
              <a:ext uri="{FF2B5EF4-FFF2-40B4-BE49-F238E27FC236}">
                <a16:creationId xmlns:a16="http://schemas.microsoft.com/office/drawing/2014/main" id="{1E4A2585-AE96-4D2C-AABE-CB997326C10E}"/>
              </a:ext>
            </a:extLst>
          </p:cNvPr>
          <p:cNvSpPr>
            <a:spLocks noChangeArrowheads="1"/>
          </p:cNvSpPr>
          <p:nvPr>
            <p:custDataLst>
              <p:tags r:id="rId2"/>
            </p:custDataLst>
          </p:nvPr>
        </p:nvSpPr>
        <p:spPr bwMode="auto">
          <a:xfrm>
            <a:off x="-164324" y="2205273"/>
            <a:ext cx="1875640" cy="54483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600" b="1" i="1">
                <a:latin typeface="Times New Roman" panose="02020603050405020304" pitchFamily="18" charset="0"/>
                <a:cs typeface="Times New Roman" panose="02020603050405020304" pitchFamily="18" charset="0"/>
              </a:rPr>
              <a:t>Bài 30</a:t>
            </a:r>
          </a:p>
        </p:txBody>
      </p:sp>
    </p:spTree>
    <p:extLst>
      <p:ext uri="{BB962C8B-B14F-4D97-AF65-F5344CB8AC3E}">
        <p14:creationId xmlns:p14="http://schemas.microsoft.com/office/powerpoint/2010/main" val="428246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BD40648-F069-4781-B1E1-0DA6BBE3C95F}"/>
              </a:ext>
            </a:extLst>
          </p:cNvPr>
          <p:cNvGrpSpPr/>
          <p:nvPr/>
        </p:nvGrpSpPr>
        <p:grpSpPr>
          <a:xfrm>
            <a:off x="-271124" y="67296"/>
            <a:ext cx="8134413" cy="499566"/>
            <a:chOff x="-271124" y="67296"/>
            <a:chExt cx="8134413" cy="499566"/>
          </a:xfrm>
        </p:grpSpPr>
        <p:grpSp>
          <p:nvGrpSpPr>
            <p:cNvPr id="22" name="Group 21">
              <a:extLst>
                <a:ext uri="{FF2B5EF4-FFF2-40B4-BE49-F238E27FC236}">
                  <a16:creationId xmlns:a16="http://schemas.microsoft.com/office/drawing/2014/main" id="{7E398409-480D-4C30-BDD7-82DC65E7FDD2}"/>
                </a:ext>
              </a:extLst>
            </p:cNvPr>
            <p:cNvGrpSpPr/>
            <p:nvPr/>
          </p:nvGrpSpPr>
          <p:grpSpPr>
            <a:xfrm>
              <a:off x="-271124" y="67296"/>
              <a:ext cx="6062325" cy="496593"/>
              <a:chOff x="38033" y="2294628"/>
              <a:chExt cx="7543270" cy="693208"/>
            </a:xfrm>
          </p:grpSpPr>
          <p:grpSp>
            <p:nvGrpSpPr>
              <p:cNvPr id="24" name="Group 70">
                <a:extLst>
                  <a:ext uri="{FF2B5EF4-FFF2-40B4-BE49-F238E27FC236}">
                    <a16:creationId xmlns:a16="http://schemas.microsoft.com/office/drawing/2014/main" id="{6103B5B1-5D5F-4899-ABFB-C80B09E47ADD}"/>
                  </a:ext>
                </a:extLst>
              </p:cNvPr>
              <p:cNvGrpSpPr>
                <a:grpSpLocks/>
              </p:cNvGrpSpPr>
              <p:nvPr/>
            </p:nvGrpSpPr>
            <p:grpSpPr bwMode="auto">
              <a:xfrm>
                <a:off x="368179" y="2294628"/>
                <a:ext cx="7213124" cy="693208"/>
                <a:chOff x="607010" y="3430752"/>
                <a:chExt cx="3714422" cy="1335216"/>
              </a:xfrm>
            </p:grpSpPr>
            <p:pic>
              <p:nvPicPr>
                <p:cNvPr id="26" name="Picture 25" descr="empty-green-rectangle">
                  <a:extLst>
                    <a:ext uri="{FF2B5EF4-FFF2-40B4-BE49-F238E27FC236}">
                      <a16:creationId xmlns:a16="http://schemas.microsoft.com/office/drawing/2014/main" id="{57C76254-6F64-41C9-B7C0-B0E984F8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green-top-faded">
                  <a:extLst>
                    <a:ext uri="{FF2B5EF4-FFF2-40B4-BE49-F238E27FC236}">
                      <a16:creationId xmlns:a16="http://schemas.microsoft.com/office/drawing/2014/main" id="{A662010C-277B-44C0-9265-B860927CD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24">
                <a:extLst>
                  <a:ext uri="{FF2B5EF4-FFF2-40B4-BE49-F238E27FC236}">
                    <a16:creationId xmlns:a16="http://schemas.microsoft.com/office/drawing/2014/main" id="{E9B0C5CB-D280-42C9-8B6A-81198C15CA09}"/>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23" name="Rectangle 1026060">
              <a:extLst>
                <a:ext uri="{FF2B5EF4-FFF2-40B4-BE49-F238E27FC236}">
                  <a16:creationId xmlns:a16="http://schemas.microsoft.com/office/drawing/2014/main" id="{2147AB27-C9DA-4556-AC75-691C41C634C1}"/>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Thuyết lượng tử ánh sáng</a:t>
              </a:r>
              <a:endParaRPr lang="en-US" sz="2500" b="0" i="1" dirty="0">
                <a:cs typeface="Arial" panose="020B0604020202020204" pitchFamily="34" charset="0"/>
              </a:endParaRPr>
            </a:p>
          </p:txBody>
        </p:sp>
      </p:grpSp>
      <p:sp>
        <p:nvSpPr>
          <p:cNvPr id="28" name="Rectangle 1026060">
            <a:extLst>
              <a:ext uri="{FF2B5EF4-FFF2-40B4-BE49-F238E27FC236}">
                <a16:creationId xmlns:a16="http://schemas.microsoft.com/office/drawing/2014/main" id="{77EB7982-9CB3-422F-B922-D6F8FEEB62CF}"/>
              </a:ext>
            </a:extLst>
          </p:cNvPr>
          <p:cNvSpPr>
            <a:spLocks noChangeArrowheads="1"/>
          </p:cNvSpPr>
          <p:nvPr/>
        </p:nvSpPr>
        <p:spPr bwMode="auto">
          <a:xfrm>
            <a:off x="161827" y="602366"/>
            <a:ext cx="60103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3. Thuyết lượng tử ánh sáng</a:t>
            </a:r>
            <a:endParaRPr lang="en-US" sz="2500" b="0" i="1" dirty="0">
              <a:solidFill>
                <a:srgbClr val="0070C0"/>
              </a:solidFill>
              <a:cs typeface="Arial" panose="020B0604020202020204" pitchFamily="34" charset="0"/>
            </a:endParaRPr>
          </a:p>
        </p:txBody>
      </p:sp>
      <p:pic>
        <p:nvPicPr>
          <p:cNvPr id="32" name="Picture 31" descr="empty-blue-rectangle">
            <a:extLst>
              <a:ext uri="{FF2B5EF4-FFF2-40B4-BE49-F238E27FC236}">
                <a16:creationId xmlns:a16="http://schemas.microsoft.com/office/drawing/2014/main" id="{4EC97307-216E-4D7B-85D8-0BCA50138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17092" y="1073820"/>
            <a:ext cx="12303507" cy="296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026060">
            <a:extLst>
              <a:ext uri="{FF2B5EF4-FFF2-40B4-BE49-F238E27FC236}">
                <a16:creationId xmlns:a16="http://schemas.microsoft.com/office/drawing/2014/main" id="{75A1240B-FFAF-4A47-A97C-D2700398B848}"/>
              </a:ext>
            </a:extLst>
          </p:cNvPr>
          <p:cNvSpPr>
            <a:spLocks noChangeArrowheads="1"/>
          </p:cNvSpPr>
          <p:nvPr/>
        </p:nvSpPr>
        <p:spPr bwMode="auto">
          <a:xfrm>
            <a:off x="-533401" y="-1752600"/>
            <a:ext cx="10855674" cy="2292779"/>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9F95640D-03B8-4C92-8F22-C1F36A40AC8B}"/>
              </a:ext>
            </a:extLst>
          </p:cNvPr>
          <p:cNvSpPr/>
          <p:nvPr/>
        </p:nvSpPr>
        <p:spPr>
          <a:xfrm>
            <a:off x="676870" y="1210286"/>
            <a:ext cx="8153400" cy="477054"/>
          </a:xfrm>
          <a:prstGeom prst="rect">
            <a:avLst/>
          </a:prstGeom>
        </p:spPr>
        <p:txBody>
          <a:bodyPr wrap="square">
            <a:spAutoFit/>
          </a:bodyPr>
          <a:lstStyle/>
          <a:p>
            <a:pPr algn="just"/>
            <a:r>
              <a:rPr lang="en-US" sz="2500" i="1" err="1">
                <a:latin typeface="Arial" panose="020B0604020202020204" pitchFamily="34" charset="0"/>
                <a:cs typeface="Arial" panose="020B0604020202020204" pitchFamily="34" charset="0"/>
              </a:rPr>
              <a:t>a</a:t>
            </a:r>
            <a:r>
              <a:rPr lang="en-US" sz="2500" i="1">
                <a:latin typeface="Arial" panose="020B0604020202020204" pitchFamily="34" charset="0"/>
                <a:cs typeface="Arial" panose="020B0604020202020204" pitchFamily="34" charset="0"/>
              </a:rPr>
              <a:t>. Ánh </a:t>
            </a:r>
            <a:r>
              <a:rPr lang="en-US" sz="2500" i="1" dirty="0" err="1">
                <a:latin typeface="Arial" panose="020B0604020202020204" pitchFamily="34" charset="0"/>
                <a:cs typeface="Arial" panose="020B0604020202020204" pitchFamily="34" charset="0"/>
              </a:rPr>
              <a:t>sáng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được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tạo</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thành</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bởi</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các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hạt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gọi</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là</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phôtôn</a:t>
            </a:r>
            <a:r>
              <a:rPr lang="en-US" sz="2500" i="1" dirty="0">
                <a:latin typeface="Arial" panose="020B0604020202020204" pitchFamily="34" charset="0"/>
                <a:cs typeface="Arial" panose="020B0604020202020204" pitchFamily="34" charset="0"/>
              </a:rPr>
              <a:t>.</a:t>
            </a:r>
          </a:p>
        </p:txBody>
      </p:sp>
      <p:sp>
        <p:nvSpPr>
          <p:cNvPr id="35" name="Rectangle 34">
            <a:extLst>
              <a:ext uri="{FF2B5EF4-FFF2-40B4-BE49-F238E27FC236}">
                <a16:creationId xmlns:a16="http://schemas.microsoft.com/office/drawing/2014/main" id="{88BD4138-01A7-435A-8D31-454E1BAC91CA}"/>
              </a:ext>
            </a:extLst>
          </p:cNvPr>
          <p:cNvSpPr/>
          <p:nvPr/>
        </p:nvSpPr>
        <p:spPr>
          <a:xfrm>
            <a:off x="712965" y="1681243"/>
            <a:ext cx="10412234" cy="861774"/>
          </a:xfrm>
          <a:prstGeom prst="rect">
            <a:avLst/>
          </a:prstGeom>
        </p:spPr>
        <p:txBody>
          <a:bodyPr wrap="square">
            <a:spAutoFit/>
          </a:bodyPr>
          <a:lstStyle/>
          <a:p>
            <a:pPr algn="just"/>
            <a:r>
              <a:rPr lang="en-US" sz="2500" i="1" err="1">
                <a:latin typeface="Arial" panose="020B0604020202020204" pitchFamily="34" charset="0"/>
                <a:cs typeface="Arial" panose="020B0604020202020204" pitchFamily="34" charset="0"/>
              </a:rPr>
              <a:t>b</a:t>
            </a:r>
            <a:r>
              <a:rPr lang="en-US" sz="2500" i="1">
                <a:latin typeface="Arial" panose="020B0604020202020204" pitchFamily="34" charset="0"/>
                <a:cs typeface="Arial" panose="020B0604020202020204" pitchFamily="34" charset="0"/>
              </a:rPr>
              <a:t>. Với </a:t>
            </a:r>
            <a:r>
              <a:rPr lang="en-US" sz="2500" i="1" dirty="0" err="1">
                <a:latin typeface="Arial" panose="020B0604020202020204" pitchFamily="34" charset="0"/>
                <a:cs typeface="Arial" panose="020B0604020202020204" pitchFamily="34" charset="0"/>
              </a:rPr>
              <a:t>mỗi</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ánh</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sáng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đơn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sắc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có</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tần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số</a:t>
            </a:r>
            <a:r>
              <a:rPr lang="en-US" sz="2500" i="1" dirty="0">
                <a:latin typeface="Arial" panose="020B0604020202020204" pitchFamily="34" charset="0"/>
                <a:cs typeface="Arial" panose="020B0604020202020204" pitchFamily="34" charset="0"/>
              </a:rPr>
              <a:t> f, </a:t>
            </a:r>
            <a:r>
              <a:rPr lang="en-US" sz="2500" i="1" dirty="0" err="1">
                <a:latin typeface="Arial" panose="020B0604020202020204" pitchFamily="34" charset="0"/>
                <a:cs typeface="Arial" panose="020B0604020202020204" pitchFamily="34" charset="0"/>
              </a:rPr>
              <a:t>các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phôtôn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đều</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giống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nhau</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mỗi</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phôtôn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mang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năng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lượng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bằng</a:t>
            </a:r>
            <a:r>
              <a:rPr lang="en-US" sz="2500" i="1" dirty="0">
                <a:latin typeface="Arial" panose="020B0604020202020204" pitchFamily="34" charset="0"/>
                <a:cs typeface="Arial" panose="020B0604020202020204" pitchFamily="34" charset="0"/>
              </a:rPr>
              <a:t> hf.</a:t>
            </a:r>
          </a:p>
        </p:txBody>
      </p:sp>
      <p:sp>
        <p:nvSpPr>
          <p:cNvPr id="36" name="Rectangle 35">
            <a:extLst>
              <a:ext uri="{FF2B5EF4-FFF2-40B4-BE49-F238E27FC236}">
                <a16:creationId xmlns:a16="http://schemas.microsoft.com/office/drawing/2014/main" id="{5CF9E4F9-7AF2-4E06-9BDF-76245858CD0A}"/>
              </a:ext>
            </a:extLst>
          </p:cNvPr>
          <p:cNvSpPr/>
          <p:nvPr/>
        </p:nvSpPr>
        <p:spPr>
          <a:xfrm>
            <a:off x="676870" y="2544404"/>
            <a:ext cx="11389191" cy="477054"/>
          </a:xfrm>
          <a:prstGeom prst="rect">
            <a:avLst/>
          </a:prstGeom>
        </p:spPr>
        <p:txBody>
          <a:bodyPr wrap="square">
            <a:spAutoFit/>
          </a:bodyPr>
          <a:lstStyle/>
          <a:p>
            <a:pPr algn="just"/>
            <a:r>
              <a:rPr lang="en-US" sz="2500" i="1" err="1">
                <a:latin typeface="Arial" panose="020B0604020202020204" pitchFamily="34" charset="0"/>
                <a:cs typeface="Arial" panose="020B0604020202020204" pitchFamily="34" charset="0"/>
              </a:rPr>
              <a:t>c</a:t>
            </a:r>
            <a:r>
              <a:rPr lang="en-US" sz="2500" i="1">
                <a:latin typeface="Arial" panose="020B0604020202020204" pitchFamily="34" charset="0"/>
                <a:cs typeface="Arial" panose="020B0604020202020204" pitchFamily="34" charset="0"/>
              </a:rPr>
              <a:t>. Trong </a:t>
            </a:r>
            <a:r>
              <a:rPr lang="en-US" sz="2500" i="1" dirty="0" err="1">
                <a:latin typeface="Arial" panose="020B0604020202020204" pitchFamily="34" charset="0"/>
                <a:cs typeface="Arial" panose="020B0604020202020204" pitchFamily="34" charset="0"/>
              </a:rPr>
              <a:t>chân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không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phôtôn</a:t>
            </a:r>
            <a:r>
              <a:rPr lang="en-US" sz="2500" i="1" dirty="0">
                <a:latin typeface="Arial" panose="020B0604020202020204" pitchFamily="34" charset="0"/>
                <a:cs typeface="Arial" panose="020B0604020202020204" pitchFamily="34" charset="0"/>
              </a:rPr>
              <a:t> bay </a:t>
            </a:r>
            <a:r>
              <a:rPr lang="en-US" sz="2500" i="1" dirty="0" err="1">
                <a:latin typeface="Arial" panose="020B0604020202020204" pitchFamily="34" charset="0"/>
                <a:cs typeface="Arial" panose="020B0604020202020204" pitchFamily="34" charset="0"/>
              </a:rPr>
              <a:t>với</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tốc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độ</a:t>
            </a:r>
            <a:r>
              <a:rPr lang="en-US" sz="2500" i="1" dirty="0">
                <a:latin typeface="Arial" panose="020B0604020202020204" pitchFamily="34" charset="0"/>
                <a:cs typeface="Arial" panose="020B0604020202020204" pitchFamily="34" charset="0"/>
              </a:rPr>
              <a:t> c = 3.10</a:t>
            </a:r>
            <a:r>
              <a:rPr lang="en-US" sz="2500" i="1" baseline="30000" dirty="0">
                <a:latin typeface="Arial" panose="020B0604020202020204" pitchFamily="34" charset="0"/>
                <a:cs typeface="Arial" panose="020B0604020202020204" pitchFamily="34" charset="0"/>
              </a:rPr>
              <a:t>8</a:t>
            </a:r>
            <a:r>
              <a:rPr lang="en-US" sz="2500" i="1" dirty="0">
                <a:latin typeface="Arial" panose="020B0604020202020204" pitchFamily="34" charset="0"/>
                <a:cs typeface="Arial" panose="020B0604020202020204" pitchFamily="34" charset="0"/>
              </a:rPr>
              <a:t>m/s </a:t>
            </a:r>
            <a:r>
              <a:rPr lang="en-US" sz="2500" i="1" dirty="0" err="1">
                <a:latin typeface="Arial" panose="020B0604020202020204" pitchFamily="34" charset="0"/>
                <a:cs typeface="Arial" panose="020B0604020202020204" pitchFamily="34" charset="0"/>
              </a:rPr>
              <a:t>dọc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theo</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các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tia</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sáng</a:t>
            </a:r>
            <a:r>
              <a:rPr lang="en-US" sz="2500" i="1" dirty="0">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196F4295-3765-4253-992C-B4DAEB360575}"/>
              </a:ext>
            </a:extLst>
          </p:cNvPr>
          <p:cNvSpPr/>
          <p:nvPr/>
        </p:nvSpPr>
        <p:spPr>
          <a:xfrm>
            <a:off x="639717" y="3030281"/>
            <a:ext cx="11247483" cy="861774"/>
          </a:xfrm>
          <a:prstGeom prst="rect">
            <a:avLst/>
          </a:prstGeom>
        </p:spPr>
        <p:txBody>
          <a:bodyPr wrap="square">
            <a:spAutoFit/>
          </a:bodyPr>
          <a:lstStyle/>
          <a:p>
            <a:pPr algn="just"/>
            <a:r>
              <a:rPr lang="en-US" sz="2500" i="1" err="1">
                <a:latin typeface="Arial" panose="020B0604020202020204" pitchFamily="34" charset="0"/>
                <a:cs typeface="Arial" panose="020B0604020202020204" pitchFamily="34" charset="0"/>
              </a:rPr>
              <a:t>d</a:t>
            </a:r>
            <a:r>
              <a:rPr lang="en-US" sz="2500" i="1">
                <a:latin typeface="Arial" panose="020B0604020202020204" pitchFamily="34" charset="0"/>
                <a:cs typeface="Arial" panose="020B0604020202020204" pitchFamily="34" charset="0"/>
              </a:rPr>
              <a:t>. Mỗi </a:t>
            </a:r>
            <a:r>
              <a:rPr lang="en-US" sz="2500" i="1" dirty="0" err="1">
                <a:latin typeface="Arial" panose="020B0604020202020204" pitchFamily="34" charset="0"/>
                <a:cs typeface="Arial" panose="020B0604020202020204" pitchFamily="34" charset="0"/>
              </a:rPr>
              <a:t>lần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nguyên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tử</a:t>
            </a:r>
            <a:r>
              <a:rPr lang="en-US" sz="2500" i="1" dirty="0">
                <a:latin typeface="Arial" panose="020B0604020202020204" pitchFamily="34" charset="0"/>
                <a:cs typeface="Arial" panose="020B0604020202020204" pitchFamily="34" charset="0"/>
              </a:rPr>
              <a:t> hay </a:t>
            </a:r>
            <a:r>
              <a:rPr lang="en-US" sz="2500" i="1" dirty="0" err="1">
                <a:latin typeface="Arial" panose="020B0604020202020204" pitchFamily="34" charset="0"/>
                <a:cs typeface="Arial" panose="020B0604020202020204" pitchFamily="34" charset="0"/>
              </a:rPr>
              <a:t>phân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tử</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phát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xạ</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hoặc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hấp</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thụ</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ánh</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sáng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thì</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chúng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phát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ra</a:t>
            </a:r>
            <a:r>
              <a:rPr lang="en-US" sz="2500" i="1" dirty="0">
                <a:latin typeface="Arial" panose="020B0604020202020204" pitchFamily="34" charset="0"/>
                <a:cs typeface="Arial" panose="020B0604020202020204" pitchFamily="34" charset="0"/>
              </a:rPr>
              <a:t> hay </a:t>
            </a:r>
            <a:r>
              <a:rPr lang="en-US" sz="2500" i="1" dirty="0" err="1">
                <a:latin typeface="Arial" panose="020B0604020202020204" pitchFamily="34" charset="0"/>
                <a:cs typeface="Arial" panose="020B0604020202020204" pitchFamily="34" charset="0"/>
              </a:rPr>
              <a:t>hấp</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thụ</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một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phôtôn</a:t>
            </a:r>
            <a:r>
              <a:rPr lang="en-US" sz="2500" i="1" dirty="0">
                <a:latin typeface="Arial" panose="020B0604020202020204" pitchFamily="34" charset="0"/>
                <a:cs typeface="Arial" panose="020B0604020202020204" pitchFamily="34" charset="0"/>
              </a:rPr>
              <a:t>.</a:t>
            </a:r>
          </a:p>
        </p:txBody>
      </p:sp>
      <p:pic>
        <p:nvPicPr>
          <p:cNvPr id="17" name="Picture 16" descr="Schematic&#10;&#10;Description automatically generated">
            <a:extLst>
              <a:ext uri="{FF2B5EF4-FFF2-40B4-BE49-F238E27FC236}">
                <a16:creationId xmlns:a16="http://schemas.microsoft.com/office/drawing/2014/main" id="{AF914CF9-34F6-48FB-9A40-AB528F49C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1" y="4195226"/>
            <a:ext cx="3163503" cy="2372628"/>
          </a:xfrm>
          <a:prstGeom prst="rect">
            <a:avLst/>
          </a:prstGeom>
        </p:spPr>
      </p:pic>
      <p:sp>
        <p:nvSpPr>
          <p:cNvPr id="19" name="TextBox 18">
            <a:extLst>
              <a:ext uri="{FF2B5EF4-FFF2-40B4-BE49-F238E27FC236}">
                <a16:creationId xmlns:a16="http://schemas.microsoft.com/office/drawing/2014/main" id="{9AE7B2A9-76E5-40F5-9E1E-BDC7709052D8}"/>
              </a:ext>
            </a:extLst>
          </p:cNvPr>
          <p:cNvSpPr txBox="1"/>
          <p:nvPr/>
        </p:nvSpPr>
        <p:spPr>
          <a:xfrm>
            <a:off x="1219200" y="4825299"/>
            <a:ext cx="4401964" cy="1107996"/>
          </a:xfrm>
          <a:prstGeom prst="rect">
            <a:avLst/>
          </a:prstGeom>
          <a:noFill/>
        </p:spPr>
        <p:txBody>
          <a:bodyPr wrap="square">
            <a:spAutoFit/>
          </a:bodyPr>
          <a:lstStyle/>
          <a:p>
            <a:pPr algn="ctr"/>
            <a:r>
              <a:rPr lang="en-US" sz="2200" i="1">
                <a:latin typeface="Arial" panose="020B0604020202020204" pitchFamily="34" charset="0"/>
                <a:cs typeface="Arial" panose="020B0604020202020204" pitchFamily="34" charset="0"/>
              </a:rPr>
              <a:t>VD: Trong hiện tượng quang điện, các electron hấp thụ các photon ánh sáng và bứt ra ngoài</a:t>
            </a:r>
            <a:endParaRPr lang="en-US" sz="2200"/>
          </a:p>
        </p:txBody>
      </p:sp>
    </p:spTree>
    <p:extLst>
      <p:ext uri="{BB962C8B-B14F-4D97-AF65-F5344CB8AC3E}">
        <p14:creationId xmlns:p14="http://schemas.microsoft.com/office/powerpoint/2010/main" val="8730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A34926-03EE-4BDC-BC7B-7B26D5D4A6A8}"/>
              </a:ext>
            </a:extLst>
          </p:cNvPr>
          <p:cNvGrpSpPr/>
          <p:nvPr/>
        </p:nvGrpSpPr>
        <p:grpSpPr>
          <a:xfrm>
            <a:off x="-271124" y="67296"/>
            <a:ext cx="8134413" cy="499566"/>
            <a:chOff x="-271124" y="67296"/>
            <a:chExt cx="8134413" cy="499566"/>
          </a:xfrm>
        </p:grpSpPr>
        <p:grpSp>
          <p:nvGrpSpPr>
            <p:cNvPr id="5" name="Group 4">
              <a:extLst>
                <a:ext uri="{FF2B5EF4-FFF2-40B4-BE49-F238E27FC236}">
                  <a16:creationId xmlns:a16="http://schemas.microsoft.com/office/drawing/2014/main" id="{FBE9606C-F100-4502-A380-8D0D04B28DD2}"/>
                </a:ext>
              </a:extLst>
            </p:cNvPr>
            <p:cNvGrpSpPr/>
            <p:nvPr/>
          </p:nvGrpSpPr>
          <p:grpSpPr>
            <a:xfrm>
              <a:off x="-271124" y="67296"/>
              <a:ext cx="6062325" cy="496593"/>
              <a:chOff x="38033" y="2294628"/>
              <a:chExt cx="7543270" cy="693208"/>
            </a:xfrm>
          </p:grpSpPr>
          <p:grpSp>
            <p:nvGrpSpPr>
              <p:cNvPr id="7" name="Group 70">
                <a:extLst>
                  <a:ext uri="{FF2B5EF4-FFF2-40B4-BE49-F238E27FC236}">
                    <a16:creationId xmlns:a16="http://schemas.microsoft.com/office/drawing/2014/main" id="{779A7A25-AA2B-4CEB-B61C-6B80D3D95928}"/>
                  </a:ext>
                </a:extLst>
              </p:cNvPr>
              <p:cNvGrpSpPr>
                <a:grpSpLocks/>
              </p:cNvGrpSpPr>
              <p:nvPr/>
            </p:nvGrpSpPr>
            <p:grpSpPr bwMode="auto">
              <a:xfrm>
                <a:off x="368179" y="2294628"/>
                <a:ext cx="7213124" cy="693208"/>
                <a:chOff x="607010" y="3430752"/>
                <a:chExt cx="3714422" cy="1335216"/>
              </a:xfrm>
            </p:grpSpPr>
            <p:pic>
              <p:nvPicPr>
                <p:cNvPr id="9" name="Picture 8" descr="empty-green-rectangle">
                  <a:extLst>
                    <a:ext uri="{FF2B5EF4-FFF2-40B4-BE49-F238E27FC236}">
                      <a16:creationId xmlns:a16="http://schemas.microsoft.com/office/drawing/2014/main" id="{D716D3DF-F9F8-483D-9E55-ACC634C49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F3F27813-386B-4C55-B00C-9A8321982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693A7D95-EEC7-4780-899C-CA0FE400B4C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6" name="Rectangle 1026060">
              <a:extLst>
                <a:ext uri="{FF2B5EF4-FFF2-40B4-BE49-F238E27FC236}">
                  <a16:creationId xmlns:a16="http://schemas.microsoft.com/office/drawing/2014/main" id="{D1FC72AF-8FCC-4B2F-9AC7-9807AC383A87}"/>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Thuyết lượng tử ánh sáng</a:t>
              </a:r>
              <a:endParaRPr lang="en-US" sz="2500" b="0" i="1" dirty="0">
                <a:cs typeface="Arial" panose="020B0604020202020204" pitchFamily="34" charset="0"/>
              </a:endParaRPr>
            </a:p>
          </p:txBody>
        </p:sp>
      </p:grpSp>
      <p:sp>
        <p:nvSpPr>
          <p:cNvPr id="11" name="Rectangle 1026060">
            <a:extLst>
              <a:ext uri="{FF2B5EF4-FFF2-40B4-BE49-F238E27FC236}">
                <a16:creationId xmlns:a16="http://schemas.microsoft.com/office/drawing/2014/main" id="{A7E1041C-7966-4E7D-BCCF-34D423BDE5BA}"/>
              </a:ext>
            </a:extLst>
          </p:cNvPr>
          <p:cNvSpPr>
            <a:spLocks noChangeArrowheads="1"/>
          </p:cNvSpPr>
          <p:nvPr/>
        </p:nvSpPr>
        <p:spPr bwMode="auto">
          <a:xfrm>
            <a:off x="161827" y="602366"/>
            <a:ext cx="118777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4. Giải thích định luật về giới hạn quang điện bằng thuyết lượng tử ánh sáng</a:t>
            </a:r>
            <a:endParaRPr lang="en-US" sz="2500" b="0" i="1" dirty="0">
              <a:solidFill>
                <a:srgbClr val="0070C0"/>
              </a:solidFill>
              <a:cs typeface="Arial" panose="020B0604020202020204" pitchFamily="34" charset="0"/>
            </a:endParaRPr>
          </a:p>
        </p:txBody>
      </p:sp>
      <p:sp>
        <p:nvSpPr>
          <p:cNvPr id="13" name="Rectangle 12">
            <a:extLst>
              <a:ext uri="{FF2B5EF4-FFF2-40B4-BE49-F238E27FC236}">
                <a16:creationId xmlns:a16="http://schemas.microsoft.com/office/drawing/2014/main" id="{160D65E0-F178-4773-AB04-6D95389791F7}"/>
              </a:ext>
            </a:extLst>
          </p:cNvPr>
          <p:cNvSpPr/>
          <p:nvPr/>
        </p:nvSpPr>
        <p:spPr>
          <a:xfrm>
            <a:off x="5890612" y="1185558"/>
            <a:ext cx="5676667" cy="1107996"/>
          </a:xfrm>
          <a:prstGeom prst="rect">
            <a:avLst/>
          </a:prstGeom>
        </p:spPr>
        <p:txBody>
          <a:bodyPr wrap="square">
            <a:spAutoFit/>
          </a:bodyPr>
          <a:lstStyle/>
          <a:p>
            <a:pPr marL="342900" indent="-342900" algn="just">
              <a:buFont typeface="Wingdings" panose="05000000000000000000" pitchFamily="2" charset="2"/>
              <a:buChar char="§"/>
            </a:pPr>
            <a:r>
              <a:rPr lang="en-US" sz="2200">
                <a:latin typeface="Arial" panose="020B0604020202020204" pitchFamily="34" charset="0"/>
                <a:cs typeface="Arial" panose="020B0604020202020204" pitchFamily="34" charset="0"/>
              </a:rPr>
              <a:t>Hiện tượng quang điện xảy ra do sự hấp thụ photon của ánh sáng kích thích bởi các electron trong kim loại </a:t>
            </a:r>
          </a:p>
        </p:txBody>
      </p:sp>
      <p:grpSp>
        <p:nvGrpSpPr>
          <p:cNvPr id="14" name="Group 13">
            <a:extLst>
              <a:ext uri="{FF2B5EF4-FFF2-40B4-BE49-F238E27FC236}">
                <a16:creationId xmlns:a16="http://schemas.microsoft.com/office/drawing/2014/main" id="{6790B0E7-53BD-4246-9B53-8F9D48119763}"/>
              </a:ext>
            </a:extLst>
          </p:cNvPr>
          <p:cNvGrpSpPr/>
          <p:nvPr/>
        </p:nvGrpSpPr>
        <p:grpSpPr>
          <a:xfrm>
            <a:off x="127081" y="4125153"/>
            <a:ext cx="12074495" cy="1016457"/>
            <a:chOff x="-170829" y="4581456"/>
            <a:chExt cx="12636378" cy="616819"/>
          </a:xfrm>
        </p:grpSpPr>
        <p:grpSp>
          <p:nvGrpSpPr>
            <p:cNvPr id="15" name="Group 14">
              <a:extLst>
                <a:ext uri="{FF2B5EF4-FFF2-40B4-BE49-F238E27FC236}">
                  <a16:creationId xmlns:a16="http://schemas.microsoft.com/office/drawing/2014/main" id="{A5957270-3BE3-483E-AD0C-9CD21619E9BD}"/>
                </a:ext>
              </a:extLst>
            </p:cNvPr>
            <p:cNvGrpSpPr/>
            <p:nvPr/>
          </p:nvGrpSpPr>
          <p:grpSpPr>
            <a:xfrm>
              <a:off x="-170829" y="4581456"/>
              <a:ext cx="12636378" cy="616819"/>
              <a:chOff x="1314997" y="2125361"/>
              <a:chExt cx="2231091" cy="780121"/>
            </a:xfrm>
          </p:grpSpPr>
          <p:pic>
            <p:nvPicPr>
              <p:cNvPr id="17" name="Picture 16" descr="empty-blue-rectangle">
                <a:extLst>
                  <a:ext uri="{FF2B5EF4-FFF2-40B4-BE49-F238E27FC236}">
                    <a16:creationId xmlns:a16="http://schemas.microsoft.com/office/drawing/2014/main" id="{0DE96C00-DD00-41D0-B503-D61F73207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26060">
                <a:extLst>
                  <a:ext uri="{FF2B5EF4-FFF2-40B4-BE49-F238E27FC236}">
                    <a16:creationId xmlns:a16="http://schemas.microsoft.com/office/drawing/2014/main" id="{A239C6FE-ACC3-4869-B028-D6D4EC7F180B}"/>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45888222-54FA-43E3-A745-EAC7C37F721E}"/>
                </a:ext>
              </a:extLst>
            </p:cNvPr>
            <p:cNvSpPr txBox="1"/>
            <p:nvPr/>
          </p:nvSpPr>
          <p:spPr>
            <a:xfrm>
              <a:off x="248007" y="4615936"/>
              <a:ext cx="11721533" cy="541629"/>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Hiện tượng quang điện xảy ra khi năng lượng của photon ánh sáng kích thích lớn hơn hoặc bằng công thoát (A)</a:t>
              </a:r>
              <a:endParaRPr lang="en-US" sz="2600" i="1" dirty="0">
                <a:latin typeface="Arial" panose="020B0604020202020204" pitchFamily="34" charset="0"/>
                <a:cs typeface="Arial" panose="020B0604020202020204" pitchFamily="34" charset="0"/>
              </a:endParaRPr>
            </a:p>
          </p:txBody>
        </p:sp>
      </p:grpSp>
      <p:pic>
        <p:nvPicPr>
          <p:cNvPr id="19" name="Content Placeholder 4" descr="Graphical user interface, schematic&#10;&#10;Description automatically generated with medium confidence">
            <a:extLst>
              <a:ext uri="{FF2B5EF4-FFF2-40B4-BE49-F238E27FC236}">
                <a16:creationId xmlns:a16="http://schemas.microsoft.com/office/drawing/2014/main" id="{AADC87D3-20ED-4202-93DF-6433A4C86F8A}"/>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5629" b="9385"/>
          <a:stretch/>
        </p:blipFill>
        <p:spPr>
          <a:xfrm>
            <a:off x="761082" y="1218552"/>
            <a:ext cx="4953692" cy="2785935"/>
          </a:xfrm>
          <a:prstGeom prst="rect">
            <a:avLst/>
          </a:prstGeom>
        </p:spPr>
      </p:pic>
      <p:grpSp>
        <p:nvGrpSpPr>
          <p:cNvPr id="29" name="Group 28">
            <a:extLst>
              <a:ext uri="{FF2B5EF4-FFF2-40B4-BE49-F238E27FC236}">
                <a16:creationId xmlns:a16="http://schemas.microsoft.com/office/drawing/2014/main" id="{9F198064-7599-4F3B-8013-98133C744F07}"/>
              </a:ext>
            </a:extLst>
          </p:cNvPr>
          <p:cNvGrpSpPr/>
          <p:nvPr/>
        </p:nvGrpSpPr>
        <p:grpSpPr>
          <a:xfrm>
            <a:off x="6226599" y="5661861"/>
            <a:ext cx="2438401" cy="1016458"/>
            <a:chOff x="1378894" y="5521510"/>
            <a:chExt cx="2943187" cy="1097625"/>
          </a:xfrm>
        </p:grpSpPr>
        <p:pic>
          <p:nvPicPr>
            <p:cNvPr id="24" name="Picture 23" descr="empty-red-rectangle">
              <a:extLst>
                <a:ext uri="{FF2B5EF4-FFF2-40B4-BE49-F238E27FC236}">
                  <a16:creationId xmlns:a16="http://schemas.microsoft.com/office/drawing/2014/main" id="{C4393BE4-1ECC-44E5-9FF3-1467BF12D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8894" y="5521510"/>
              <a:ext cx="2943187" cy="10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43F8965-0325-4343-9E3A-7E93F885EE0A}"/>
                    </a:ext>
                  </a:extLst>
                </p:cNvPr>
                <p:cNvSpPr txBox="1"/>
                <p:nvPr/>
              </p:nvSpPr>
              <p:spPr>
                <a:xfrm>
                  <a:off x="1959151" y="5590743"/>
                  <a:ext cx="1470082" cy="9075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a:ea typeface="Cambria Math"/>
                              </a:rPr>
                              <m:t>𝜆</m:t>
                            </m:r>
                          </m:e>
                          <m:sub>
                            <m:r>
                              <a:rPr lang="en-US" sz="2800" i="1">
                                <a:latin typeface="Cambria Math"/>
                              </a:rPr>
                              <m:t>0</m:t>
                            </m:r>
                          </m:sub>
                        </m:sSub>
                        <m:r>
                          <a:rPr lang="en-US" sz="2800" i="1">
                            <a:latin typeface="Cambria Math"/>
                          </a:rPr>
                          <m:t>=</m:t>
                        </m:r>
                        <m:f>
                          <m:fPr>
                            <m:ctrlPr>
                              <a:rPr lang="en-US" sz="2800" i="1">
                                <a:latin typeface="Cambria Math" panose="02040503050406030204" pitchFamily="18" charset="0"/>
                              </a:rPr>
                            </m:ctrlPr>
                          </m:fPr>
                          <m:num>
                            <m:r>
                              <a:rPr lang="en-US" sz="2800" i="1">
                                <a:latin typeface="Cambria Math"/>
                              </a:rPr>
                              <m:t>h𝑐</m:t>
                            </m:r>
                          </m:num>
                          <m:den>
                            <m:r>
                              <a:rPr lang="en-US" sz="2800" i="1">
                                <a:latin typeface="Cambria Math"/>
                              </a:rPr>
                              <m:t>𝐴</m:t>
                            </m:r>
                          </m:den>
                        </m:f>
                      </m:oMath>
                    </m:oMathPara>
                  </a14:m>
                  <a:endParaRPr lang="en-US" sz="2800" dirty="0"/>
                </a:p>
              </p:txBody>
            </p:sp>
          </mc:Choice>
          <mc:Fallback xmlns="">
            <p:sp>
              <p:nvSpPr>
                <p:cNvPr id="26" name="TextBox 25">
                  <a:extLst>
                    <a:ext uri="{FF2B5EF4-FFF2-40B4-BE49-F238E27FC236}">
                      <a16:creationId xmlns:a16="http://schemas.microsoft.com/office/drawing/2014/main" id="{543F8965-0325-4343-9E3A-7E93F885EE0A}"/>
                    </a:ext>
                  </a:extLst>
                </p:cNvPr>
                <p:cNvSpPr txBox="1">
                  <a:spLocks noRot="1" noChangeAspect="1" noMove="1" noResize="1" noEditPoints="1" noAdjustHandles="1" noChangeArrowheads="1" noChangeShapeType="1" noTextEdit="1"/>
                </p:cNvSpPr>
                <p:nvPr/>
              </p:nvSpPr>
              <p:spPr>
                <a:xfrm>
                  <a:off x="1959151" y="5590743"/>
                  <a:ext cx="1470082" cy="907556"/>
                </a:xfrm>
                <a:prstGeom prst="rect">
                  <a:avLst/>
                </a:prstGeom>
                <a:blipFill>
                  <a:blip r:embed="rId7"/>
                  <a:stretch>
                    <a:fillRect r="-5000" b="-1449"/>
                  </a:stretch>
                </a:blipFill>
              </p:spPr>
              <p:txBody>
                <a:bodyPr/>
                <a:lstStyle/>
                <a:p>
                  <a:r>
                    <a:rPr lang="en-US">
                      <a:noFill/>
                    </a:rPr>
                    <a:t> </a:t>
                  </a:r>
                </a:p>
              </p:txBody>
            </p:sp>
          </mc:Fallback>
        </mc:AlternateContent>
      </p:grpSp>
      <p:sp>
        <p:nvSpPr>
          <p:cNvPr id="35" name="TextBox 34">
            <a:extLst>
              <a:ext uri="{FF2B5EF4-FFF2-40B4-BE49-F238E27FC236}">
                <a16:creationId xmlns:a16="http://schemas.microsoft.com/office/drawing/2014/main" id="{914D2E27-5D2F-4DA3-B25D-D67049E833D1}"/>
              </a:ext>
            </a:extLst>
          </p:cNvPr>
          <p:cNvSpPr txBox="1"/>
          <p:nvPr/>
        </p:nvSpPr>
        <p:spPr>
          <a:xfrm>
            <a:off x="5465390" y="5116228"/>
            <a:ext cx="1644355" cy="523220"/>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hf</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A</a:t>
            </a:r>
            <a:endParaRPr lang="en-US" sz="28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B56C26D-B695-4A07-B90C-47773737293A}"/>
                  </a:ext>
                </a:extLst>
              </p:cNvPr>
              <p:cNvSpPr txBox="1"/>
              <p:nvPr/>
            </p:nvSpPr>
            <p:spPr>
              <a:xfrm>
                <a:off x="805808" y="5941301"/>
                <a:ext cx="2438400" cy="666529"/>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sym typeface="Symbol" panose="05050102010706020507" pitchFamily="18" charset="2"/>
                  </a:rPr>
                  <a:t> </a:t>
                </a:r>
                <a:r>
                  <a:rPr lang="en-US" sz="2800" i="1">
                    <a:latin typeface="Times New Roman" panose="02020603050405020304" pitchFamily="18" charset="0"/>
                    <a:cs typeface="Times New Roman" panose="02020603050405020304" pitchFamily="18" charset="0"/>
                  </a:rPr>
                  <a:t>h </a:t>
                </a:r>
                <a14:m>
                  <m:oMath xmlns:m="http://schemas.openxmlformats.org/officeDocument/2006/math">
                    <m:f>
                      <m:fPr>
                        <m:ctrlPr>
                          <a:rPr lang="en-US" sz="2800" i="1" smtClean="0">
                            <a:latin typeface="Cambria Math" panose="02040503050406030204" pitchFamily="18" charset="0"/>
                          </a:rPr>
                        </m:ctrlPr>
                      </m:fPr>
                      <m:num>
                        <m:r>
                          <a:rPr lang="en-US" sz="2800" i="1">
                            <a:latin typeface="Cambria Math"/>
                          </a:rPr>
                          <m:t>𝑐</m:t>
                        </m:r>
                      </m:num>
                      <m:den>
                        <m:r>
                          <a:rPr lang="en-US" sz="2800" i="1" smtClean="0">
                            <a:latin typeface="Cambria Math"/>
                            <a:ea typeface="Cambria Math"/>
                          </a:rPr>
                          <m:t>𝜆</m:t>
                        </m:r>
                      </m:den>
                    </m:f>
                  </m:oMath>
                </a14:m>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A</a:t>
                </a:r>
                <a:endParaRPr lang="en-US" sz="2800">
                  <a:latin typeface="Times New Roman" panose="02020603050405020304" pitchFamily="18" charset="0"/>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2B56C26D-B695-4A07-B90C-47773737293A}"/>
                  </a:ext>
                </a:extLst>
              </p:cNvPr>
              <p:cNvSpPr txBox="1">
                <a:spLocks noRot="1" noChangeAspect="1" noMove="1" noResize="1" noEditPoints="1" noAdjustHandles="1" noChangeArrowheads="1" noChangeShapeType="1" noTextEdit="1"/>
              </p:cNvSpPr>
              <p:nvPr/>
            </p:nvSpPr>
            <p:spPr>
              <a:xfrm>
                <a:off x="805808" y="5941301"/>
                <a:ext cx="2438400" cy="666529"/>
              </a:xfrm>
              <a:prstGeom prst="rect">
                <a:avLst/>
              </a:prstGeom>
              <a:blipFill>
                <a:blip r:embed="rId8"/>
                <a:stretch>
                  <a:fillRect l="-5000" t="-3670" b="-11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DEC39F0-7535-4D6E-9C93-1F77724B906A}"/>
                  </a:ext>
                </a:extLst>
              </p:cNvPr>
              <p:cNvSpPr txBox="1"/>
              <p:nvPr/>
            </p:nvSpPr>
            <p:spPr>
              <a:xfrm>
                <a:off x="2710340" y="5921215"/>
                <a:ext cx="2438400" cy="668837"/>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hay </a:t>
                </a:r>
                <a:r>
                  <a:rPr lang="en-US" sz="2800">
                    <a:latin typeface="Times New Roman" panose="02020603050405020304" pitchFamily="18" charset="0"/>
                    <a:cs typeface="Times New Roman" panose="02020603050405020304" pitchFamily="18" charset="0"/>
                    <a:sym typeface="Symbol" panose="05050102010706020507" pitchFamily="18" charset="2"/>
                  </a:rPr>
                  <a:t></a:t>
                </a:r>
                <a14:m>
                  <m:oMath xmlns:m="http://schemas.openxmlformats.org/officeDocument/2006/math">
                    <m:r>
                      <a:rPr lang="en-US" sz="2800" i="1" smtClean="0">
                        <a:latin typeface="Cambria Math"/>
                        <a:ea typeface="Cambria Math"/>
                      </a:rPr>
                      <m:t>𝜆</m:t>
                    </m:r>
                    <m:r>
                      <a:rPr lang="en-US" sz="2800" i="1">
                        <a:latin typeface="Cambria Math"/>
                        <a:ea typeface="Cambria Math"/>
                      </a:rPr>
                      <m:t>≤</m:t>
                    </m:r>
                  </m:oMath>
                </a14:m>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 </a:t>
                </a:r>
                <a14:m>
                  <m:oMath xmlns:m="http://schemas.openxmlformats.org/officeDocument/2006/math">
                    <m:f>
                      <m:fPr>
                        <m:ctrlPr>
                          <a:rPr lang="en-US" sz="2800" i="1" smtClean="0">
                            <a:latin typeface="Cambria Math" panose="02040503050406030204" pitchFamily="18" charset="0"/>
                          </a:rPr>
                        </m:ctrlPr>
                      </m:fPr>
                      <m:num>
                        <m:r>
                          <a:rPr lang="en-US" sz="2800" i="1">
                            <a:latin typeface="Cambria Math"/>
                          </a:rPr>
                          <m:t>𝑐</m:t>
                        </m:r>
                      </m:num>
                      <m:den>
                        <m:r>
                          <a:rPr lang="en-US" sz="2800" b="0" i="1" smtClean="0">
                            <a:latin typeface="Cambria Math" panose="02040503050406030204" pitchFamily="18" charset="0"/>
                            <a:ea typeface="Cambria Math"/>
                          </a:rPr>
                          <m:t>𝐴</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37" name="TextBox 36">
                <a:extLst>
                  <a:ext uri="{FF2B5EF4-FFF2-40B4-BE49-F238E27FC236}">
                    <a16:creationId xmlns:a16="http://schemas.microsoft.com/office/drawing/2014/main" id="{0DEC39F0-7535-4D6E-9C93-1F77724B906A}"/>
                  </a:ext>
                </a:extLst>
              </p:cNvPr>
              <p:cNvSpPr txBox="1">
                <a:spLocks noRot="1" noChangeAspect="1" noMove="1" noResize="1" noEditPoints="1" noAdjustHandles="1" noChangeArrowheads="1" noChangeShapeType="1" noTextEdit="1"/>
              </p:cNvSpPr>
              <p:nvPr/>
            </p:nvSpPr>
            <p:spPr>
              <a:xfrm>
                <a:off x="2710340" y="5921215"/>
                <a:ext cx="2438400" cy="668837"/>
              </a:xfrm>
              <a:prstGeom prst="rect">
                <a:avLst/>
              </a:prstGeom>
              <a:blipFill>
                <a:blip r:embed="rId9"/>
                <a:stretch>
                  <a:fillRect l="-5250" t="-2727" b="-10000"/>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9D8779CC-2441-47A2-BFB9-D4F6CF6D0BD6}"/>
              </a:ext>
            </a:extLst>
          </p:cNvPr>
          <p:cNvSpPr txBox="1"/>
          <p:nvPr/>
        </p:nvSpPr>
        <p:spPr>
          <a:xfrm>
            <a:off x="4990908" y="5949970"/>
            <a:ext cx="2438400" cy="523220"/>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Đặt</a:t>
            </a:r>
            <a:endParaRPr lang="en-US" sz="2800">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079B1829-512F-4EA1-8EA2-64FC8CB1D9FB}"/>
              </a:ext>
            </a:extLst>
          </p:cNvPr>
          <p:cNvGrpSpPr/>
          <p:nvPr/>
        </p:nvGrpSpPr>
        <p:grpSpPr>
          <a:xfrm>
            <a:off x="9644794" y="5831575"/>
            <a:ext cx="1922485" cy="735878"/>
            <a:chOff x="9581603" y="5746666"/>
            <a:chExt cx="1922485" cy="735878"/>
          </a:xfrm>
        </p:grpSpPr>
        <p:pic>
          <p:nvPicPr>
            <p:cNvPr id="32" name="Picture 31" descr="empty-red-rectangle">
              <a:extLst>
                <a:ext uri="{FF2B5EF4-FFF2-40B4-BE49-F238E27FC236}">
                  <a16:creationId xmlns:a16="http://schemas.microsoft.com/office/drawing/2014/main" id="{02D029DB-0BC2-40FB-85F7-1242D4605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603" y="5746666"/>
              <a:ext cx="1922485" cy="73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A9E907A-AFAE-482F-90FA-0F56C5CFA9B3}"/>
                    </a:ext>
                  </a:extLst>
                </p:cNvPr>
                <p:cNvSpPr txBox="1"/>
                <p:nvPr/>
              </p:nvSpPr>
              <p:spPr>
                <a:xfrm>
                  <a:off x="9898599" y="5852995"/>
                  <a:ext cx="128849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a:ea typeface="Cambria Math"/>
                              </a:rPr>
                              <m:t>𝜆</m:t>
                            </m:r>
                            <m:r>
                              <a:rPr lang="en-US" sz="2800" i="1">
                                <a:latin typeface="Cambria Math"/>
                                <a:ea typeface="Cambria Math"/>
                              </a:rPr>
                              <m:t>≤</m:t>
                            </m:r>
                            <m:r>
                              <a:rPr lang="en-US" sz="2800" i="1">
                                <a:latin typeface="Cambria Math"/>
                                <a:ea typeface="Cambria Math"/>
                              </a:rPr>
                              <m:t>𝜆</m:t>
                            </m:r>
                          </m:e>
                          <m:sub>
                            <m:r>
                              <a:rPr lang="en-US" sz="2800" i="1">
                                <a:latin typeface="Cambria Math"/>
                              </a:rPr>
                              <m:t>0</m:t>
                            </m:r>
                          </m:sub>
                        </m:sSub>
                      </m:oMath>
                    </m:oMathPara>
                  </a14:m>
                  <a:endParaRPr lang="en-US" sz="2800" dirty="0"/>
                </a:p>
              </p:txBody>
            </p:sp>
          </mc:Choice>
          <mc:Fallback xmlns="">
            <p:sp>
              <p:nvSpPr>
                <p:cNvPr id="39" name="TextBox 38">
                  <a:extLst>
                    <a:ext uri="{FF2B5EF4-FFF2-40B4-BE49-F238E27FC236}">
                      <a16:creationId xmlns:a16="http://schemas.microsoft.com/office/drawing/2014/main" id="{5A9E907A-AFAE-482F-90FA-0F56C5CFA9B3}"/>
                    </a:ext>
                  </a:extLst>
                </p:cNvPr>
                <p:cNvSpPr txBox="1">
                  <a:spLocks noRot="1" noChangeAspect="1" noMove="1" noResize="1" noEditPoints="1" noAdjustHandles="1" noChangeArrowheads="1" noChangeShapeType="1" noTextEdit="1"/>
                </p:cNvSpPr>
                <p:nvPr/>
              </p:nvSpPr>
              <p:spPr>
                <a:xfrm>
                  <a:off x="9898599" y="5852995"/>
                  <a:ext cx="1288494" cy="523220"/>
                </a:xfrm>
                <a:prstGeom prst="rect">
                  <a:avLst/>
                </a:prstGeom>
                <a:blipFill>
                  <a:blip r:embed="rId10"/>
                  <a:stretch>
                    <a:fillRect/>
                  </a:stretch>
                </a:blipFill>
              </p:spPr>
              <p:txBody>
                <a:bodyPr/>
                <a:lstStyle/>
                <a:p>
                  <a:r>
                    <a:rPr lang="en-US">
                      <a:noFill/>
                    </a:rPr>
                    <a:t> </a:t>
                  </a:r>
                </a:p>
              </p:txBody>
            </p:sp>
          </mc:Fallback>
        </mc:AlternateContent>
      </p:grpSp>
      <p:sp>
        <p:nvSpPr>
          <p:cNvPr id="42" name="TextBox 41">
            <a:extLst>
              <a:ext uri="{FF2B5EF4-FFF2-40B4-BE49-F238E27FC236}">
                <a16:creationId xmlns:a16="http://schemas.microsoft.com/office/drawing/2014/main" id="{42F7F29A-A7FB-4B3A-A8CA-D700A2C03450}"/>
              </a:ext>
            </a:extLst>
          </p:cNvPr>
          <p:cNvSpPr txBox="1"/>
          <p:nvPr/>
        </p:nvSpPr>
        <p:spPr>
          <a:xfrm>
            <a:off x="8921015" y="5949970"/>
            <a:ext cx="6237170" cy="369332"/>
          </a:xfrm>
          <a:prstGeom prst="rect">
            <a:avLst/>
          </a:prstGeom>
          <a:noFill/>
        </p:spPr>
        <p:txBody>
          <a:bodyPr wrap="square">
            <a:spAutoFit/>
          </a:bodyPr>
          <a:lstStyle/>
          <a:p>
            <a:r>
              <a:rPr lang="en-US" sz="1800" i="1">
                <a:latin typeface="Times New Roman" panose="02020603050405020304" pitchFamily="18" charset="0"/>
                <a:cs typeface="Times New Roman" panose="02020603050405020304" pitchFamily="18" charset="0"/>
                <a:sym typeface="Symbol" panose="05050102010706020507" pitchFamily="18" charset="2"/>
              </a:rPr>
              <a:t> </a:t>
            </a:r>
            <a:endParaRPr lang="en-US"/>
          </a:p>
        </p:txBody>
      </p:sp>
      <p:sp>
        <p:nvSpPr>
          <p:cNvPr id="28" name="Rectangle 27">
            <a:extLst>
              <a:ext uri="{FF2B5EF4-FFF2-40B4-BE49-F238E27FC236}">
                <a16:creationId xmlns:a16="http://schemas.microsoft.com/office/drawing/2014/main" id="{7FF1CBB9-F93C-402E-ACB3-FFA50C6F20D3}"/>
              </a:ext>
            </a:extLst>
          </p:cNvPr>
          <p:cNvSpPr/>
          <p:nvPr/>
        </p:nvSpPr>
        <p:spPr>
          <a:xfrm>
            <a:off x="5826666" y="2228148"/>
            <a:ext cx="5676667" cy="769441"/>
          </a:xfrm>
          <a:prstGeom prst="rect">
            <a:avLst/>
          </a:prstGeom>
        </p:spPr>
        <p:txBody>
          <a:bodyPr wrap="square">
            <a:spAutoFit/>
          </a:bodyPr>
          <a:lstStyle/>
          <a:p>
            <a:pPr marL="342900" indent="-342900" algn="just">
              <a:buFont typeface="Wingdings" panose="05000000000000000000" pitchFamily="2" charset="2"/>
              <a:buChar char="§"/>
            </a:pPr>
            <a:r>
              <a:rPr lang="en-US" sz="2200">
                <a:latin typeface="Arial" panose="020B0604020202020204" pitchFamily="34" charset="0"/>
                <a:cs typeface="Arial" panose="020B0604020202020204" pitchFamily="34" charset="0"/>
              </a:rPr>
              <a:t>Mỗi photon bị hấp thụ sẽ truyền toàn bộ năng lượng của nó cho một electron </a:t>
            </a:r>
          </a:p>
        </p:txBody>
      </p:sp>
      <p:sp>
        <p:nvSpPr>
          <p:cNvPr id="30" name="Rectangle 29">
            <a:extLst>
              <a:ext uri="{FF2B5EF4-FFF2-40B4-BE49-F238E27FC236}">
                <a16:creationId xmlns:a16="http://schemas.microsoft.com/office/drawing/2014/main" id="{DE14279F-2FBD-4926-B559-6818CCAEF9B9}"/>
              </a:ext>
            </a:extLst>
          </p:cNvPr>
          <p:cNvSpPr/>
          <p:nvPr/>
        </p:nvSpPr>
        <p:spPr>
          <a:xfrm>
            <a:off x="5867400" y="2985101"/>
            <a:ext cx="5676667" cy="1107996"/>
          </a:xfrm>
          <a:prstGeom prst="rect">
            <a:avLst/>
          </a:prstGeom>
        </p:spPr>
        <p:txBody>
          <a:bodyPr wrap="square">
            <a:spAutoFit/>
          </a:bodyPr>
          <a:lstStyle/>
          <a:p>
            <a:pPr marL="342900" indent="-342900" algn="just">
              <a:buFont typeface="Wingdings" panose="05000000000000000000" pitchFamily="2" charset="2"/>
              <a:buChar char="§"/>
            </a:pPr>
            <a:r>
              <a:rPr lang="en-US" sz="2200">
                <a:latin typeface="Arial" panose="020B0604020202020204" pitchFamily="34" charset="0"/>
                <a:cs typeface="Arial" panose="020B0604020202020204" pitchFamily="34" charset="0"/>
              </a:rPr>
              <a:t>Muốn electron bứt ra khỏi kim loại phải cung cấp cho nó một công để “thắng” các liên kết. Công này gọi là công thoát (A)</a:t>
            </a:r>
          </a:p>
        </p:txBody>
      </p:sp>
    </p:spTree>
    <p:extLst>
      <p:ext uri="{BB962C8B-B14F-4D97-AF65-F5344CB8AC3E}">
        <p14:creationId xmlns:p14="http://schemas.microsoft.com/office/powerpoint/2010/main" val="147377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6" grpId="0"/>
      <p:bldP spid="37" grpId="0"/>
      <p:bldP spid="38" grpId="0"/>
      <p:bldP spid="42" grpId="0"/>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89C146-BF52-4AA0-9E98-AEAED4D57224}"/>
              </a:ext>
            </a:extLst>
          </p:cNvPr>
          <p:cNvGrpSpPr/>
          <p:nvPr/>
        </p:nvGrpSpPr>
        <p:grpSpPr>
          <a:xfrm>
            <a:off x="-228600" y="152400"/>
            <a:ext cx="8134413" cy="499566"/>
            <a:chOff x="-271124" y="67296"/>
            <a:chExt cx="8134413" cy="499566"/>
          </a:xfrm>
        </p:grpSpPr>
        <p:grpSp>
          <p:nvGrpSpPr>
            <p:cNvPr id="5" name="Group 4">
              <a:extLst>
                <a:ext uri="{FF2B5EF4-FFF2-40B4-BE49-F238E27FC236}">
                  <a16:creationId xmlns:a16="http://schemas.microsoft.com/office/drawing/2014/main" id="{456A42A3-C9BD-47C8-A00D-F7DE3E78A94D}"/>
                </a:ext>
              </a:extLst>
            </p:cNvPr>
            <p:cNvGrpSpPr/>
            <p:nvPr/>
          </p:nvGrpSpPr>
          <p:grpSpPr>
            <a:xfrm>
              <a:off x="-271124" y="67296"/>
              <a:ext cx="6934200" cy="496593"/>
              <a:chOff x="38033" y="2294628"/>
              <a:chExt cx="8628133" cy="693208"/>
            </a:xfrm>
          </p:grpSpPr>
          <p:grpSp>
            <p:nvGrpSpPr>
              <p:cNvPr id="7" name="Group 70">
                <a:extLst>
                  <a:ext uri="{FF2B5EF4-FFF2-40B4-BE49-F238E27FC236}">
                    <a16:creationId xmlns:a16="http://schemas.microsoft.com/office/drawing/2014/main" id="{1953AAC3-519B-44EF-9F73-921B9C313253}"/>
                  </a:ext>
                </a:extLst>
              </p:cNvPr>
              <p:cNvGrpSpPr>
                <a:grpSpLocks/>
              </p:cNvGrpSpPr>
              <p:nvPr/>
            </p:nvGrpSpPr>
            <p:grpSpPr bwMode="auto">
              <a:xfrm>
                <a:off x="368179" y="2294628"/>
                <a:ext cx="8297987" cy="693208"/>
                <a:chOff x="607010" y="3430752"/>
                <a:chExt cx="4273076" cy="1335216"/>
              </a:xfrm>
            </p:grpSpPr>
            <p:pic>
              <p:nvPicPr>
                <p:cNvPr id="9" name="Picture 8" descr="empty-green-rectangle">
                  <a:extLst>
                    <a:ext uri="{FF2B5EF4-FFF2-40B4-BE49-F238E27FC236}">
                      <a16:creationId xmlns:a16="http://schemas.microsoft.com/office/drawing/2014/main" id="{0FA3F2DA-A1BB-446C-9A13-63D1837B6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427307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2334EE70-7303-4390-AC87-F6FB60E7D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5C8D9FF9-9AC8-4E0B-8DCE-CBDBE187581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6" name="Rectangle 1026060">
              <a:extLst>
                <a:ext uri="{FF2B5EF4-FFF2-40B4-BE49-F238E27FC236}">
                  <a16:creationId xmlns:a16="http://schemas.microsoft.com/office/drawing/2014/main" id="{6D8AD99E-84A4-4F7C-BFD2-5A445C2D0E2E}"/>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Lưỡng tính sóng-hạt của ánh sáng</a:t>
              </a:r>
              <a:endParaRPr lang="en-US" sz="2500" b="0" i="1" dirty="0">
                <a:cs typeface="Arial" panose="020B0604020202020204" pitchFamily="34" charset="0"/>
              </a:endParaRPr>
            </a:p>
          </p:txBody>
        </p:sp>
      </p:grpSp>
      <p:sp>
        <p:nvSpPr>
          <p:cNvPr id="16" name="Rectangle 15">
            <a:extLst>
              <a:ext uri="{FF2B5EF4-FFF2-40B4-BE49-F238E27FC236}">
                <a16:creationId xmlns:a16="http://schemas.microsoft.com/office/drawing/2014/main" id="{23A72BF9-065C-4841-8065-D19A47DB064D}"/>
              </a:ext>
            </a:extLst>
          </p:cNvPr>
          <p:cNvSpPr/>
          <p:nvPr/>
        </p:nvSpPr>
        <p:spPr>
          <a:xfrm>
            <a:off x="331976" y="4419600"/>
            <a:ext cx="3685946" cy="2092881"/>
          </a:xfrm>
          <a:prstGeom prst="rect">
            <a:avLst/>
          </a:prstGeom>
        </p:spPr>
        <p:txBody>
          <a:bodyPr wrap="square">
            <a:spAutoFit/>
          </a:bodyPr>
          <a:lstStyle/>
          <a:p>
            <a:pPr algn="ctr"/>
            <a:r>
              <a:rPr lang="en-US" sz="2600">
                <a:latin typeface="Arial" panose="020B0604020202020204" pitchFamily="34" charset="0"/>
                <a:cs typeface="Arial" panose="020B0604020202020204" pitchFamily="34" charset="0"/>
              </a:rPr>
              <a:t>Ánh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vừa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có</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tính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chất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sóng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lại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vừa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có</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tính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chất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nên</a:t>
            </a:r>
            <a:r>
              <a:rPr lang="en-US" sz="2600" dirty="0">
                <a:latin typeface="Arial" panose="020B0604020202020204" pitchFamily="34" charset="0"/>
                <a:cs typeface="Arial" panose="020B0604020202020204" pitchFamily="34" charset="0"/>
              </a:rPr>
              <a:t> ta </a:t>
            </a:r>
            <a:r>
              <a:rPr lang="en-US" sz="2600" dirty="0" err="1">
                <a:latin typeface="Arial" panose="020B0604020202020204" pitchFamily="34" charset="0"/>
                <a:cs typeface="Arial" panose="020B0604020202020204" pitchFamily="34" charset="0"/>
              </a:rPr>
              <a:t>nói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err="1">
                <a:latin typeface="Arial" panose="020B0604020202020204" pitchFamily="34" charset="0"/>
                <a:cs typeface="Arial" panose="020B0604020202020204" pitchFamily="34" charset="0"/>
              </a:rPr>
              <a:t>sáng</a:t>
            </a:r>
            <a:r>
              <a:rPr lang="en-US" sz="2600">
                <a:latin typeface="Arial" panose="020B0604020202020204" pitchFamily="34" charset="0"/>
                <a:cs typeface="Arial" panose="020B0604020202020204" pitchFamily="34" charset="0"/>
              </a:rPr>
              <a:t> có</a:t>
            </a:r>
          </a:p>
          <a:p>
            <a:pPr algn="ctr"/>
            <a:r>
              <a:rPr lang="en-US" sz="2600">
                <a:latin typeface="Arial" panose="020B0604020202020204" pitchFamily="34" charset="0"/>
                <a:cs typeface="Arial" panose="020B0604020202020204" pitchFamily="34" charset="0"/>
              </a:rPr>
              <a:t> </a:t>
            </a:r>
            <a:r>
              <a:rPr lang="en-US" sz="2600" dirty="0" err="1">
                <a:solidFill>
                  <a:srgbClr val="C00000"/>
                </a:solidFill>
                <a:latin typeface="Arial" panose="020B0604020202020204" pitchFamily="34" charset="0"/>
                <a:cs typeface="Arial" panose="020B0604020202020204" pitchFamily="34" charset="0"/>
              </a:rPr>
              <a:t>lưỡng</a:t>
            </a:r>
            <a:r>
              <a:rPr lang="en-US" sz="2600" dirty="0">
                <a:solidFill>
                  <a:srgbClr val="C00000"/>
                </a:solidFill>
                <a:latin typeface="Arial" panose="020B0604020202020204" pitchFamily="34" charset="0"/>
                <a:cs typeface="Arial" panose="020B0604020202020204" pitchFamily="34" charset="0"/>
              </a:rPr>
              <a:t> </a:t>
            </a:r>
            <a:r>
              <a:rPr lang="en-US" sz="2600" dirty="0" err="1">
                <a:solidFill>
                  <a:srgbClr val="C00000"/>
                </a:solidFill>
                <a:latin typeface="Arial" panose="020B0604020202020204" pitchFamily="34" charset="0"/>
                <a:cs typeface="Arial" panose="020B0604020202020204" pitchFamily="34" charset="0"/>
              </a:rPr>
              <a:t>tính</a:t>
            </a:r>
            <a:r>
              <a:rPr lang="en-US" sz="2600" dirty="0">
                <a:solidFill>
                  <a:srgbClr val="C00000"/>
                </a:solidFill>
                <a:latin typeface="Arial" panose="020B0604020202020204" pitchFamily="34" charset="0"/>
                <a:cs typeface="Arial" panose="020B0604020202020204" pitchFamily="34" charset="0"/>
              </a:rPr>
              <a:t> </a:t>
            </a:r>
            <a:r>
              <a:rPr lang="en-US" sz="2600" dirty="0" err="1">
                <a:solidFill>
                  <a:srgbClr val="C00000"/>
                </a:solidFill>
                <a:latin typeface="Arial" panose="020B0604020202020204" pitchFamily="34" charset="0"/>
                <a:cs typeface="Arial" panose="020B0604020202020204" pitchFamily="34" charset="0"/>
              </a:rPr>
              <a:t>sóng</a:t>
            </a:r>
            <a:r>
              <a:rPr lang="en-US" sz="2600" dirty="0">
                <a:solidFill>
                  <a:srgbClr val="C00000"/>
                </a:solidFill>
                <a:latin typeface="Arial" panose="020B0604020202020204" pitchFamily="34" charset="0"/>
                <a:cs typeface="Arial" panose="020B0604020202020204" pitchFamily="34" charset="0"/>
              </a:rPr>
              <a:t> - </a:t>
            </a:r>
            <a:r>
              <a:rPr lang="en-US" sz="2600" dirty="0" err="1">
                <a:solidFill>
                  <a:srgbClr val="C00000"/>
                </a:solidFill>
                <a:latin typeface="Arial" panose="020B0604020202020204" pitchFamily="34" charset="0"/>
                <a:cs typeface="Arial" panose="020B0604020202020204" pitchFamily="34" charset="0"/>
              </a:rPr>
              <a:t>hạt</a:t>
            </a:r>
            <a:r>
              <a:rPr lang="en-US" sz="2600" dirty="0">
                <a:solidFill>
                  <a:srgbClr val="C00000"/>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B744A5D4-3BF7-47EF-BABC-5FB7C74E0B75}"/>
              </a:ext>
            </a:extLst>
          </p:cNvPr>
          <p:cNvSpPr/>
          <p:nvPr/>
        </p:nvSpPr>
        <p:spPr>
          <a:xfrm>
            <a:off x="9110736" y="4952727"/>
            <a:ext cx="2170177" cy="1292662"/>
          </a:xfrm>
          <a:prstGeom prst="rect">
            <a:avLst/>
          </a:prstGeom>
        </p:spPr>
        <p:txBody>
          <a:bodyPr wrap="square">
            <a:spAutoFit/>
          </a:bodyPr>
          <a:lstStyle/>
          <a:p>
            <a:pPr algn="ctr"/>
            <a:r>
              <a:rPr lang="en-US" sz="2600">
                <a:solidFill>
                  <a:srgbClr val="7030A0"/>
                </a:solidFill>
                <a:latin typeface="Arial" panose="020B0604020202020204" pitchFamily="34" charset="0"/>
                <a:cs typeface="Arial" panose="020B0604020202020204" pitchFamily="34" charset="0"/>
              </a:rPr>
              <a:t>Sóng ánh </a:t>
            </a:r>
            <a:r>
              <a:rPr lang="en-US" sz="2600" err="1">
                <a:solidFill>
                  <a:srgbClr val="7030A0"/>
                </a:solidFill>
                <a:latin typeface="Arial" panose="020B0604020202020204" pitchFamily="34" charset="0"/>
                <a:cs typeface="Arial" panose="020B0604020202020204" pitchFamily="34" charset="0"/>
              </a:rPr>
              <a:t>sáng</a:t>
            </a:r>
            <a:r>
              <a:rPr lang="en-US" sz="2600">
                <a:solidFill>
                  <a:srgbClr val="7030A0"/>
                </a:solidFill>
                <a:latin typeface="Arial" panose="020B0604020202020204" pitchFamily="34" charset="0"/>
                <a:cs typeface="Arial" panose="020B0604020202020204" pitchFamily="34" charset="0"/>
              </a:rPr>
              <a:t> là sóng </a:t>
            </a:r>
            <a:r>
              <a:rPr lang="en-US" sz="2600" dirty="0" err="1">
                <a:solidFill>
                  <a:srgbClr val="7030A0"/>
                </a:solidFill>
                <a:latin typeface="Arial" panose="020B0604020202020204" pitchFamily="34" charset="0"/>
                <a:cs typeface="Arial" panose="020B0604020202020204" pitchFamily="34" charset="0"/>
              </a:rPr>
              <a:t>điện</a:t>
            </a:r>
            <a:r>
              <a:rPr lang="en-US" sz="2600" dirty="0">
                <a:solidFill>
                  <a:srgbClr val="7030A0"/>
                </a:solidFill>
                <a:latin typeface="Arial" panose="020B0604020202020204" pitchFamily="34" charset="0"/>
                <a:cs typeface="Arial" panose="020B0604020202020204" pitchFamily="34" charset="0"/>
              </a:rPr>
              <a:t> </a:t>
            </a:r>
            <a:r>
              <a:rPr lang="en-US" sz="2600" dirty="0" err="1">
                <a:solidFill>
                  <a:srgbClr val="7030A0"/>
                </a:solidFill>
                <a:latin typeface="Arial" panose="020B0604020202020204" pitchFamily="34" charset="0"/>
                <a:cs typeface="Arial" panose="020B0604020202020204" pitchFamily="34" charset="0"/>
              </a:rPr>
              <a:t>từ</a:t>
            </a:r>
            <a:r>
              <a:rPr lang="en-US" sz="2600" dirty="0">
                <a:solidFill>
                  <a:srgbClr val="7030A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CCC7A13C-9D2B-481D-818B-784F076A1640}"/>
              </a:ext>
            </a:extLst>
          </p:cNvPr>
          <p:cNvSpPr txBox="1"/>
          <p:nvPr/>
        </p:nvSpPr>
        <p:spPr>
          <a:xfrm>
            <a:off x="1066800" y="856196"/>
            <a:ext cx="6213106" cy="369332"/>
          </a:xfrm>
          <a:prstGeom prst="rect">
            <a:avLst/>
          </a:prstGeom>
          <a:noFill/>
        </p:spPr>
        <p:txBody>
          <a:bodyPr wrap="square">
            <a:spAutoFit/>
          </a:bodyPr>
          <a:lstStyle/>
          <a:p>
            <a:r>
              <a:rPr lang="en-US" sz="1800" i="1">
                <a:solidFill>
                  <a:srgbClr val="0070C0"/>
                </a:solidFill>
                <a:latin typeface="Arial" panose="020B0604020202020204" pitchFamily="34" charset="0"/>
                <a:cs typeface="Arial" panose="020B0604020202020204" pitchFamily="34" charset="0"/>
              </a:rPr>
              <a:t>Ánh sáng vừa có tính chất sóng </a:t>
            </a:r>
            <a:endParaRPr lang="en-US" i="1">
              <a:solidFill>
                <a:srgbClr val="0070C0"/>
              </a:solidFill>
            </a:endParaRPr>
          </a:p>
        </p:txBody>
      </p:sp>
      <p:pic>
        <p:nvPicPr>
          <p:cNvPr id="20" name="Picture 19" descr="Giao thoa">
            <a:extLst>
              <a:ext uri="{FF2B5EF4-FFF2-40B4-BE49-F238E27FC236}">
                <a16:creationId xmlns:a16="http://schemas.microsoft.com/office/drawing/2014/main" id="{E5B74A2C-EEF6-41C6-8504-D2FEF3EBDC0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445" y="1483543"/>
            <a:ext cx="4023755" cy="199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C5D6E00-0F32-43A8-8243-CB9393D20975}"/>
              </a:ext>
            </a:extLst>
          </p:cNvPr>
          <p:cNvSpPr txBox="1"/>
          <p:nvPr/>
        </p:nvSpPr>
        <p:spPr>
          <a:xfrm>
            <a:off x="7314397" y="876455"/>
            <a:ext cx="6213106" cy="369332"/>
          </a:xfrm>
          <a:prstGeom prst="rect">
            <a:avLst/>
          </a:prstGeom>
          <a:noFill/>
        </p:spPr>
        <p:txBody>
          <a:bodyPr wrap="square">
            <a:spAutoFit/>
          </a:bodyPr>
          <a:lstStyle/>
          <a:p>
            <a:r>
              <a:rPr lang="en-US" sz="1800" i="1">
                <a:solidFill>
                  <a:srgbClr val="0070C0"/>
                </a:solidFill>
                <a:latin typeface="Arial" panose="020B0604020202020204" pitchFamily="34" charset="0"/>
                <a:cs typeface="Arial" panose="020B0604020202020204" pitchFamily="34" charset="0"/>
              </a:rPr>
              <a:t>Ánh sáng vừa có tính chất hạt</a:t>
            </a:r>
            <a:endParaRPr lang="en-US" i="1">
              <a:solidFill>
                <a:srgbClr val="0070C0"/>
              </a:solidFill>
            </a:endParaRPr>
          </a:p>
        </p:txBody>
      </p:sp>
      <p:pic>
        <p:nvPicPr>
          <p:cNvPr id="25" name="Content Placeholder 4" descr="Graphical user interface, schematic&#10;&#10;Description automatically generated with medium confidence">
            <a:extLst>
              <a:ext uri="{FF2B5EF4-FFF2-40B4-BE49-F238E27FC236}">
                <a16:creationId xmlns:a16="http://schemas.microsoft.com/office/drawing/2014/main" id="{91AFF7DD-8FCE-4733-A849-03EB708CD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29" b="9385"/>
          <a:stretch/>
        </p:blipFill>
        <p:spPr>
          <a:xfrm>
            <a:off x="6558097" y="1354479"/>
            <a:ext cx="4415931" cy="2483500"/>
          </a:xfrm>
          <a:prstGeom prst="rect">
            <a:avLst/>
          </a:prstGeom>
        </p:spPr>
      </p:pic>
      <p:pic>
        <p:nvPicPr>
          <p:cNvPr id="27" name="Picture 26" descr="Chart, surface chart&#10;&#10;Description automatically generated">
            <a:extLst>
              <a:ext uri="{FF2B5EF4-FFF2-40B4-BE49-F238E27FC236}">
                <a16:creationId xmlns:a16="http://schemas.microsoft.com/office/drawing/2014/main" id="{C49A49C4-AA00-4A9B-9D5E-D62CFCA6DA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4219449"/>
            <a:ext cx="4513650" cy="2638551"/>
          </a:xfrm>
          <a:prstGeom prst="rect">
            <a:avLst/>
          </a:prstGeom>
          <a:ln>
            <a:noFill/>
          </a:ln>
          <a:effectLst>
            <a:softEdge rad="112500"/>
          </a:effectLst>
        </p:spPr>
      </p:pic>
      <p:pic>
        <p:nvPicPr>
          <p:cNvPr id="28" name="Picture 27">
            <a:extLst>
              <a:ext uri="{FF2B5EF4-FFF2-40B4-BE49-F238E27FC236}">
                <a16:creationId xmlns:a16="http://schemas.microsoft.com/office/drawing/2014/main" id="{BDC47E0A-1550-4DD1-8671-746305D2A544}"/>
              </a:ext>
            </a:extLst>
          </p:cNvPr>
          <p:cNvPicPr>
            <a:picLocks noChangeAspect="1"/>
          </p:cNvPicPr>
          <p:nvPr/>
        </p:nvPicPr>
        <p:blipFill rotWithShape="1">
          <a:blip r:embed="rId7"/>
          <a:srcRect l="78676" t="1826"/>
          <a:stretch/>
        </p:blipFill>
        <p:spPr>
          <a:xfrm>
            <a:off x="4777345" y="1469079"/>
            <a:ext cx="785255" cy="2099009"/>
          </a:xfrm>
          <a:prstGeom prst="rect">
            <a:avLst/>
          </a:prstGeom>
        </p:spPr>
      </p:pic>
      <p:pic>
        <p:nvPicPr>
          <p:cNvPr id="29" name="Picture 28">
            <a:extLst>
              <a:ext uri="{FF2B5EF4-FFF2-40B4-BE49-F238E27FC236}">
                <a16:creationId xmlns:a16="http://schemas.microsoft.com/office/drawing/2014/main" id="{B5D4C01E-E5E2-437C-B6AB-0AF529DD01F3}"/>
              </a:ext>
            </a:extLst>
          </p:cNvPr>
          <p:cNvPicPr>
            <a:picLocks noChangeAspect="1"/>
          </p:cNvPicPr>
          <p:nvPr/>
        </p:nvPicPr>
        <p:blipFill rotWithShape="1">
          <a:blip r:embed="rId7"/>
          <a:srcRect l="-373" t="19360" r="90601" b="23705"/>
          <a:stretch/>
        </p:blipFill>
        <p:spPr>
          <a:xfrm>
            <a:off x="141534" y="1985990"/>
            <a:ext cx="380885" cy="990076"/>
          </a:xfrm>
          <a:prstGeom prst="rect">
            <a:avLst/>
          </a:prstGeom>
        </p:spPr>
      </p:pic>
      <p:sp>
        <p:nvSpPr>
          <p:cNvPr id="3" name="Plus Sign 2">
            <a:extLst>
              <a:ext uri="{FF2B5EF4-FFF2-40B4-BE49-F238E27FC236}">
                <a16:creationId xmlns:a16="http://schemas.microsoft.com/office/drawing/2014/main" id="{E9156382-BA6C-4B7D-AE37-BB3BF44DD018}"/>
              </a:ext>
            </a:extLst>
          </p:cNvPr>
          <p:cNvSpPr/>
          <p:nvPr/>
        </p:nvSpPr>
        <p:spPr>
          <a:xfrm>
            <a:off x="5768105" y="2240819"/>
            <a:ext cx="402216" cy="369332"/>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8B32E021-C8A5-4B37-9F31-1401FF9E17D4}"/>
              </a:ext>
            </a:extLst>
          </p:cNvPr>
          <p:cNvSpPr/>
          <p:nvPr/>
        </p:nvSpPr>
        <p:spPr>
          <a:xfrm>
            <a:off x="5406937" y="3504825"/>
            <a:ext cx="1151160" cy="74093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6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990600"/>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14A151F7-6C19-4CFA-853B-35CBEF1DCF65}"/>
              </a:ext>
            </a:extLst>
          </p:cNvPr>
          <p:cNvSpPr txBox="1"/>
          <p:nvPr/>
        </p:nvSpPr>
        <p:spPr>
          <a:xfrm>
            <a:off x="1746880" y="1126896"/>
            <a:ext cx="9067800" cy="492443"/>
          </a:xfrm>
          <a:prstGeom prst="rect">
            <a:avLst/>
          </a:prstGeom>
          <a:noFill/>
        </p:spPr>
        <p:txBody>
          <a:bodyPr wrap="square" rtlCol="0">
            <a:spAutoFit/>
          </a:bodyPr>
          <a:lstStyle/>
          <a:p>
            <a:pPr algn="just"/>
            <a:r>
              <a:rPr lang="en-US" sz="2600" b="1" dirty="0" err="1">
                <a:latin typeface="Arial" panose="020B0604020202020204" pitchFamily="34" charset="0"/>
                <a:cs typeface="Arial" panose="020B0604020202020204" pitchFamily="34" charset="0"/>
              </a:rPr>
              <a:t>Câu</a:t>
            </a:r>
            <a:r>
              <a:rPr lang="en-US" sz="2600" b="1" dirty="0">
                <a:latin typeface="Arial" panose="020B0604020202020204" pitchFamily="34" charset="0"/>
                <a:cs typeface="Arial" panose="020B0604020202020204" pitchFamily="34" charset="0"/>
              </a:rPr>
              <a:t> 1</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Hiện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tượng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nào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dưới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đây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hiện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tượng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điện</a:t>
            </a:r>
            <a:r>
              <a:rPr lang="en-US" sz="26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17823D9-73CB-4211-94DE-063AF8C4935B}"/>
              </a:ext>
            </a:extLst>
          </p:cNvPr>
          <p:cNvSpPr txBox="1"/>
          <p:nvPr/>
        </p:nvSpPr>
        <p:spPr>
          <a:xfrm>
            <a:off x="2285999" y="1850300"/>
            <a:ext cx="8200445" cy="492443"/>
          </a:xfrm>
          <a:prstGeom prst="rect">
            <a:avLst/>
          </a:prstGeom>
          <a:noFill/>
        </p:spPr>
        <p:txBody>
          <a:bodyPr wrap="square" rtlCol="0">
            <a:spAutoFit/>
          </a:bodyPr>
          <a:lstStyle/>
          <a:p>
            <a:r>
              <a:rPr lang="en-US" sz="2600" err="1">
                <a:latin typeface="Arial" panose="020B0604020202020204" pitchFamily="34" charset="0"/>
                <a:cs typeface="Arial" panose="020B0604020202020204" pitchFamily="34" charset="0"/>
              </a:rPr>
              <a:t>A</a:t>
            </a:r>
            <a:r>
              <a:rPr lang="en-US" sz="2600">
                <a:latin typeface="Arial" panose="020B0604020202020204" pitchFamily="34" charset="0"/>
                <a:cs typeface="Arial" panose="020B0604020202020204" pitchFamily="34" charset="0"/>
              </a:rPr>
              <a:t>. Electron </a:t>
            </a:r>
            <a:r>
              <a:rPr lang="en-US" sz="2600" dirty="0" err="1">
                <a:latin typeface="Arial" panose="020B0604020202020204" pitchFamily="34" charset="0"/>
                <a:cs typeface="Arial" panose="020B0604020202020204" pitchFamily="34" charset="0"/>
              </a:rPr>
              <a:t>bứt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khỏi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loại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nung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nóng</a:t>
            </a:r>
            <a:r>
              <a:rPr lang="en-US" sz="2600"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F0503109-5733-4C73-8429-293B7F653232}"/>
              </a:ext>
            </a:extLst>
          </p:cNvPr>
          <p:cNvSpPr txBox="1"/>
          <p:nvPr/>
        </p:nvSpPr>
        <p:spPr>
          <a:xfrm>
            <a:off x="2285999" y="2502932"/>
            <a:ext cx="8200445" cy="492443"/>
          </a:xfrm>
          <a:prstGeom prst="rect">
            <a:avLst/>
          </a:prstGeom>
          <a:noFill/>
        </p:spPr>
        <p:txBody>
          <a:bodyPr wrap="square" rtlCol="0">
            <a:spAutoFit/>
          </a:bodyPr>
          <a:lstStyle/>
          <a:p>
            <a:r>
              <a:rPr lang="en-US" sz="2600" err="1">
                <a:latin typeface="Arial" panose="020B0604020202020204" pitchFamily="34" charset="0"/>
                <a:cs typeface="Arial" panose="020B0604020202020204" pitchFamily="34" charset="0"/>
              </a:rPr>
              <a:t>B</a:t>
            </a:r>
            <a:r>
              <a:rPr lang="en-US" sz="2600">
                <a:latin typeface="Arial" panose="020B0604020202020204" pitchFamily="34" charset="0"/>
                <a:cs typeface="Arial" panose="020B0604020202020204" pitchFamily="34" charset="0"/>
              </a:rPr>
              <a:t>. Electron </a:t>
            </a:r>
            <a:r>
              <a:rPr lang="en-US" sz="2600" dirty="0" err="1">
                <a:latin typeface="Arial" panose="020B0604020202020204" pitchFamily="34" charset="0"/>
                <a:cs typeface="Arial" panose="020B0604020202020204" pitchFamily="34" charset="0"/>
              </a:rPr>
              <a:t>bứt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khỏi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loại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có</a:t>
            </a:r>
            <a:r>
              <a:rPr lang="en-US" sz="2600" dirty="0">
                <a:latin typeface="Arial" panose="020B0604020202020204" pitchFamily="34" charset="0"/>
                <a:cs typeface="Arial" panose="020B0604020202020204" pitchFamily="34" charset="0"/>
              </a:rPr>
              <a:t> ion </a:t>
            </a:r>
            <a:r>
              <a:rPr lang="en-US" sz="2600" dirty="0" err="1">
                <a:latin typeface="Arial" panose="020B0604020202020204" pitchFamily="34" charset="0"/>
                <a:cs typeface="Arial" panose="020B0604020202020204" pitchFamily="34" charset="0"/>
              </a:rPr>
              <a:t>đập</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vào</a:t>
            </a:r>
            <a:r>
              <a:rPr lang="en-US" sz="26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3AEBA7E7-4C87-4423-ABC6-8FE59E47D408}"/>
              </a:ext>
            </a:extLst>
          </p:cNvPr>
          <p:cNvSpPr txBox="1"/>
          <p:nvPr/>
        </p:nvSpPr>
        <p:spPr>
          <a:xfrm>
            <a:off x="2277012" y="3257491"/>
            <a:ext cx="8515847" cy="892552"/>
          </a:xfrm>
          <a:prstGeom prst="rect">
            <a:avLst/>
          </a:prstGeom>
          <a:noFill/>
        </p:spPr>
        <p:txBody>
          <a:bodyPr wrap="square" rtlCol="0">
            <a:spAutoFit/>
          </a:bodyPr>
          <a:lstStyle/>
          <a:p>
            <a:pPr algn="just"/>
            <a:r>
              <a:rPr lang="en-US" sz="2600" err="1">
                <a:latin typeface="Arial" panose="020B0604020202020204" pitchFamily="34" charset="0"/>
                <a:cs typeface="Arial" panose="020B0604020202020204" pitchFamily="34" charset="0"/>
              </a:rPr>
              <a:t>C</a:t>
            </a:r>
            <a:r>
              <a:rPr lang="en-US" sz="2600">
                <a:latin typeface="Arial" panose="020B0604020202020204" pitchFamily="34" charset="0"/>
                <a:cs typeface="Arial" panose="020B0604020202020204" pitchFamily="34" charset="0"/>
              </a:rPr>
              <a:t>. Electron </a:t>
            </a:r>
            <a:r>
              <a:rPr lang="en-US" sz="2600" dirty="0" err="1">
                <a:latin typeface="Arial" panose="020B0604020202020204" pitchFamily="34" charset="0"/>
                <a:cs typeface="Arial" panose="020B0604020202020204" pitchFamily="34" charset="0"/>
              </a:rPr>
              <a:t>bị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bật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khỏi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nguyên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chạm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với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nguyên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khác</a:t>
            </a:r>
            <a:r>
              <a:rPr lang="en-US" sz="26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2EC0C392-3F70-45AF-9B13-9155D9D59ABF}"/>
              </a:ext>
            </a:extLst>
          </p:cNvPr>
          <p:cNvSpPr txBox="1"/>
          <p:nvPr/>
        </p:nvSpPr>
        <p:spPr>
          <a:xfrm>
            <a:off x="2298833" y="4412159"/>
            <a:ext cx="8515847" cy="492443"/>
          </a:xfrm>
          <a:prstGeom prst="rect">
            <a:avLst/>
          </a:prstGeom>
          <a:noFill/>
        </p:spPr>
        <p:txBody>
          <a:bodyPr wrap="square" rtlCol="0">
            <a:spAutoFit/>
          </a:bodyPr>
          <a:lstStyle/>
          <a:p>
            <a:r>
              <a:rPr lang="en-US" sz="2600" err="1">
                <a:latin typeface="Arial" panose="020B0604020202020204" pitchFamily="34" charset="0"/>
                <a:cs typeface="Arial" panose="020B0604020202020204" pitchFamily="34" charset="0"/>
              </a:rPr>
              <a:t>D</a:t>
            </a:r>
            <a:r>
              <a:rPr lang="en-US" sz="2600">
                <a:latin typeface="Arial" panose="020B0604020202020204" pitchFamily="34" charset="0"/>
                <a:cs typeface="Arial" panose="020B0604020202020204" pitchFamily="34" charset="0"/>
              </a:rPr>
              <a:t>. Electron </a:t>
            </a:r>
            <a:r>
              <a:rPr lang="en-US" sz="2600" dirty="0" err="1">
                <a:latin typeface="Arial" panose="020B0604020202020204" pitchFamily="34" charset="0"/>
                <a:cs typeface="Arial" panose="020B0604020202020204" pitchFamily="34" charset="0"/>
              </a:rPr>
              <a:t>bị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bật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khỏi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loại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chiếu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a:t>
            </a:r>
          </a:p>
        </p:txBody>
      </p:sp>
      <p:sp>
        <p:nvSpPr>
          <p:cNvPr id="2" name="Oval 1">
            <a:extLst>
              <a:ext uri="{FF2B5EF4-FFF2-40B4-BE49-F238E27FC236}">
                <a16:creationId xmlns:a16="http://schemas.microsoft.com/office/drawing/2014/main" id="{6A83022A-A843-4481-9E23-B83746CEA892}"/>
              </a:ext>
            </a:extLst>
          </p:cNvPr>
          <p:cNvSpPr/>
          <p:nvPr/>
        </p:nvSpPr>
        <p:spPr>
          <a:xfrm>
            <a:off x="2209800" y="4387305"/>
            <a:ext cx="474209" cy="492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9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5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938938"/>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85747"/>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22" name="Rectangle 2">
            <a:extLst>
              <a:ext uri="{FF2B5EF4-FFF2-40B4-BE49-F238E27FC236}">
                <a16:creationId xmlns:a16="http://schemas.microsoft.com/office/drawing/2014/main" id="{F06F7852-4B27-4BF1-9772-D80F0B2842FF}"/>
              </a:ext>
            </a:extLst>
          </p:cNvPr>
          <p:cNvSpPr>
            <a:spLocks noGrp="1" noChangeArrowheads="1"/>
          </p:cNvSpPr>
          <p:nvPr>
            <p:ph type="title"/>
          </p:nvPr>
        </p:nvSpPr>
        <p:spPr>
          <a:xfrm>
            <a:off x="2192330" y="1052512"/>
            <a:ext cx="8685212" cy="1944688"/>
          </a:xfrm>
        </p:spPr>
        <p:txBody>
          <a:bodyPr>
            <a:normAutofit/>
          </a:bodyPr>
          <a:lstStyle/>
          <a:p>
            <a:r>
              <a:rPr lang="en-US" altLang="en-US" sz="2700" b="1">
                <a:solidFill>
                  <a:srgbClr val="FF0000"/>
                </a:solidFill>
                <a:latin typeface="Arial" panose="020B0604020202020204" pitchFamily="34" charset="0"/>
                <a:cs typeface="Arial" panose="020B0604020202020204" pitchFamily="34" charset="0"/>
              </a:rPr>
              <a:t>Câu 3</a:t>
            </a:r>
            <a:r>
              <a:rPr lang="en-US" altLang="en-US" sz="2700">
                <a:latin typeface="Arial" panose="020B0604020202020204" pitchFamily="34" charset="0"/>
                <a:cs typeface="Arial" panose="020B0604020202020204" pitchFamily="34" charset="0"/>
              </a:rPr>
              <a:t> (TN 2009) Giới hạn quang điện của kim loại Natri là  0.5</a:t>
            </a:r>
            <a:r>
              <a:rPr lang="en-US" altLang="en-US" sz="2700">
                <a:latin typeface="Arial" panose="020B0604020202020204" pitchFamily="34" charset="0"/>
                <a:cs typeface="Arial" panose="020B0604020202020204" pitchFamily="34" charset="0"/>
                <a:sym typeface="Symbol" panose="05050102010706020507" pitchFamily="18" charset="2"/>
              </a:rPr>
              <a:t>m</a:t>
            </a:r>
            <a:r>
              <a:rPr lang="en-US" altLang="en-US" sz="2700">
                <a:latin typeface="Arial" panose="020B0604020202020204" pitchFamily="34" charset="0"/>
                <a:cs typeface="Arial" panose="020B0604020202020204" pitchFamily="34" charset="0"/>
              </a:rPr>
              <a:t>. Hiện tượng quang điện sẽ xảy ra khi chiếu vào bề mặt tấm kim loại natri bức xạ</a:t>
            </a:r>
            <a:endParaRPr lang="vi-VN" altLang="en-US" sz="2700">
              <a:latin typeface="Arial" panose="020B0604020202020204" pitchFamily="34" charset="0"/>
              <a:cs typeface="Arial" panose="020B0604020202020204" pitchFamily="34" charset="0"/>
            </a:endParaRPr>
          </a:p>
        </p:txBody>
      </p:sp>
      <p:sp>
        <p:nvSpPr>
          <p:cNvPr id="23" name="Rectangle 8">
            <a:extLst>
              <a:ext uri="{FF2B5EF4-FFF2-40B4-BE49-F238E27FC236}">
                <a16:creationId xmlns:a16="http://schemas.microsoft.com/office/drawing/2014/main" id="{631D5C1B-0739-4026-BC2D-BF28DC6A1929}"/>
              </a:ext>
            </a:extLst>
          </p:cNvPr>
          <p:cNvSpPr>
            <a:spLocks noRot="1" noChangeArrowheads="1"/>
          </p:cNvSpPr>
          <p:nvPr/>
        </p:nvSpPr>
        <p:spPr bwMode="auto">
          <a:xfrm>
            <a:off x="3342878" y="2819400"/>
            <a:ext cx="6400800"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38200" indent="-838200">
              <a:defRPr sz="4400">
                <a:solidFill>
                  <a:schemeClr val="tx1"/>
                </a:solidFill>
                <a:latin typeface="Arial" panose="020B0604020202020204" pitchFamily="34" charset="0"/>
                <a:cs typeface="Arial" panose="020B0604020202020204" pitchFamily="34" charset="0"/>
              </a:defRPr>
            </a:lvl1pPr>
            <a:lvl2pPr marL="838200" indent="-838200">
              <a:defRPr sz="4400">
                <a:solidFill>
                  <a:schemeClr val="tx1"/>
                </a:solidFill>
                <a:latin typeface="Arial" panose="020B0604020202020204" pitchFamily="34" charset="0"/>
                <a:cs typeface="Arial" panose="020B0604020202020204" pitchFamily="34" charset="0"/>
              </a:defRPr>
            </a:lvl2pPr>
            <a:lvl3pPr marL="838200" indent="-838200">
              <a:defRPr sz="4400">
                <a:solidFill>
                  <a:schemeClr val="tx1"/>
                </a:solidFill>
                <a:latin typeface="Arial" panose="020B0604020202020204" pitchFamily="34" charset="0"/>
                <a:cs typeface="Arial" panose="020B0604020202020204" pitchFamily="34" charset="0"/>
              </a:defRPr>
            </a:lvl3pPr>
            <a:lvl4pPr marL="838200" indent="-838200">
              <a:defRPr sz="4400">
                <a:solidFill>
                  <a:schemeClr val="tx1"/>
                </a:solidFill>
                <a:latin typeface="Arial" panose="020B0604020202020204" pitchFamily="34" charset="0"/>
                <a:cs typeface="Arial" panose="020B0604020202020204" pitchFamily="34" charset="0"/>
              </a:defRPr>
            </a:lvl4pPr>
            <a:lvl5pPr marL="838200" indent="-838200">
              <a:defRPr sz="4400">
                <a:solidFill>
                  <a:schemeClr val="tx1"/>
                </a:solidFill>
                <a:latin typeface="Arial" panose="020B0604020202020204" pitchFamily="34" charset="0"/>
                <a:cs typeface="Arial" panose="020B0604020202020204" pitchFamily="34" charset="0"/>
              </a:defRPr>
            </a:lvl5pPr>
            <a:lvl6pPr marL="1295400" indent="-838200" fontAlgn="base">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1752600" indent="-838200" fontAlgn="base">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2209800" indent="-838200" fontAlgn="base">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2667000" indent="-838200" fontAlgn="base">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nSpc>
                <a:spcPct val="150000"/>
              </a:lnSpc>
              <a:buClr>
                <a:srgbClr val="FF0066"/>
              </a:buClr>
              <a:buSzPct val="95000"/>
            </a:pPr>
            <a:r>
              <a:rPr lang="en-US" altLang="en-US" sz="2700"/>
              <a:t>A. màu da cam.</a:t>
            </a:r>
          </a:p>
          <a:p>
            <a:pPr>
              <a:lnSpc>
                <a:spcPct val="150000"/>
              </a:lnSpc>
              <a:buClr>
                <a:srgbClr val="FF0066"/>
              </a:buClr>
              <a:buSzPct val="95000"/>
            </a:pPr>
            <a:r>
              <a:rPr lang="en-US" altLang="en-US" sz="2700"/>
              <a:t>B. tia hồng ngoại.</a:t>
            </a:r>
          </a:p>
          <a:p>
            <a:pPr>
              <a:lnSpc>
                <a:spcPct val="150000"/>
              </a:lnSpc>
              <a:buClr>
                <a:srgbClr val="FF0066"/>
              </a:buClr>
              <a:buSzPct val="95000"/>
            </a:pPr>
            <a:r>
              <a:rPr lang="en-US" altLang="en-US" sz="2700"/>
              <a:t>C. tia tử ngoại.</a:t>
            </a:r>
          </a:p>
          <a:p>
            <a:pPr>
              <a:lnSpc>
                <a:spcPct val="150000"/>
              </a:lnSpc>
              <a:buClr>
                <a:srgbClr val="FF0066"/>
              </a:buClr>
              <a:buSzPct val="95000"/>
            </a:pPr>
            <a:r>
              <a:rPr lang="en-US" altLang="en-US" sz="2700"/>
              <a:t>D. màu đỏ.</a:t>
            </a:r>
          </a:p>
        </p:txBody>
      </p:sp>
      <p:sp>
        <p:nvSpPr>
          <p:cNvPr id="24" name="Oval 23">
            <a:extLst>
              <a:ext uri="{FF2B5EF4-FFF2-40B4-BE49-F238E27FC236}">
                <a16:creationId xmlns:a16="http://schemas.microsoft.com/office/drawing/2014/main" id="{AEB84C47-9F17-46B1-B676-B3B69E1B2E01}"/>
              </a:ext>
            </a:extLst>
          </p:cNvPr>
          <p:cNvSpPr/>
          <p:nvPr/>
        </p:nvSpPr>
        <p:spPr>
          <a:xfrm>
            <a:off x="3342878" y="4166993"/>
            <a:ext cx="474209" cy="492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0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5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990600"/>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85747"/>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6" name="Rectangle 4">
            <a:extLst>
              <a:ext uri="{FF2B5EF4-FFF2-40B4-BE49-F238E27FC236}">
                <a16:creationId xmlns:a16="http://schemas.microsoft.com/office/drawing/2014/main" id="{8C81F399-695B-48F6-8432-4E2F95922867}"/>
              </a:ext>
            </a:extLst>
          </p:cNvPr>
          <p:cNvSpPr>
            <a:spLocks noGrp="1" noChangeArrowheads="1"/>
          </p:cNvSpPr>
          <p:nvPr>
            <p:ph type="title"/>
          </p:nvPr>
        </p:nvSpPr>
        <p:spPr>
          <a:xfrm>
            <a:off x="2001837" y="938938"/>
            <a:ext cx="8291513" cy="1747838"/>
          </a:xfrm>
          <a:noFill/>
          <a:ln>
            <a:noFill/>
            <a:miter lim="800000"/>
            <a:headEnd/>
            <a:tailEnd/>
          </a:ln>
        </p:spPr>
        <p:txBody>
          <a:bodyPr/>
          <a:lstStyle/>
          <a:p>
            <a:r>
              <a:rPr lang="en-US" altLang="en-US" sz="2600" b="1">
                <a:latin typeface="Arial" panose="020B0604020202020204" pitchFamily="34" charset="0"/>
                <a:cs typeface="Arial" panose="020B0604020202020204" pitchFamily="34" charset="0"/>
              </a:rPr>
              <a:t>Câu 2.</a:t>
            </a:r>
            <a:r>
              <a:rPr lang="en-US" altLang="en-US" sz="2600">
                <a:latin typeface="Arial" panose="020B0604020202020204" pitchFamily="34" charset="0"/>
                <a:cs typeface="Arial" panose="020B0604020202020204" pitchFamily="34" charset="0"/>
              </a:rPr>
              <a:t> (TN2012)Theo thuyết lượng tử ánh sáng, phát biểu nào sau đây là </a:t>
            </a:r>
            <a:r>
              <a:rPr lang="en-US" altLang="en-US" sz="2600" b="1">
                <a:latin typeface="Arial" panose="020B0604020202020204" pitchFamily="34" charset="0"/>
                <a:cs typeface="Arial" panose="020B0604020202020204" pitchFamily="34" charset="0"/>
              </a:rPr>
              <a:t>sai</a:t>
            </a:r>
            <a:r>
              <a:rPr lang="en-US" altLang="en-US" sz="2600">
                <a:latin typeface="Arial" panose="020B0604020202020204" pitchFamily="34" charset="0"/>
                <a:cs typeface="Arial" panose="020B0604020202020204" pitchFamily="34" charset="0"/>
              </a:rPr>
              <a:t>?</a:t>
            </a:r>
          </a:p>
        </p:txBody>
      </p:sp>
      <p:sp>
        <p:nvSpPr>
          <p:cNvPr id="21" name="Rectangle 5">
            <a:extLst>
              <a:ext uri="{FF2B5EF4-FFF2-40B4-BE49-F238E27FC236}">
                <a16:creationId xmlns:a16="http://schemas.microsoft.com/office/drawing/2014/main" id="{9715344B-0C4E-457D-8ADE-F46D4BBE4010}"/>
              </a:ext>
            </a:extLst>
          </p:cNvPr>
          <p:cNvSpPr>
            <a:spLocks noChangeArrowheads="1"/>
          </p:cNvSpPr>
          <p:nvPr/>
        </p:nvSpPr>
        <p:spPr bwMode="auto">
          <a:xfrm>
            <a:off x="1752601" y="2349500"/>
            <a:ext cx="94865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990600" indent="-53340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752600" indent="-3810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209800" indent="-3810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667000" indent="-3810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3124200" indent="-3810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581400" indent="-3810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4038600" indent="-3810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buClr>
                <a:srgbClr val="FF0066"/>
              </a:buClr>
              <a:buSzPct val="95000"/>
              <a:buFont typeface="Wingdings" panose="05000000000000000000" pitchFamily="2" charset="2"/>
              <a:buAutoNum type="alphaUcPeriod"/>
            </a:pPr>
            <a:r>
              <a:rPr lang="en-US" altLang="en-US" sz="2600"/>
              <a:t>Ánh sáng được tạo thành từ các hạt gọi là phôtôn.</a:t>
            </a:r>
          </a:p>
          <a:p>
            <a:pPr>
              <a:buClr>
                <a:srgbClr val="FF0066"/>
              </a:buClr>
              <a:buSzPct val="95000"/>
              <a:buFont typeface="Wingdings" panose="05000000000000000000" pitchFamily="2" charset="2"/>
              <a:buAutoNum type="alphaUcPeriod"/>
            </a:pPr>
            <a:r>
              <a:rPr lang="en-US" altLang="en-US" sz="2600"/>
              <a:t>Phôtôn chỉ tồn tại trong trạng thái chuyển động.</a:t>
            </a:r>
          </a:p>
          <a:p>
            <a:pPr>
              <a:buClr>
                <a:srgbClr val="FF0066"/>
              </a:buClr>
              <a:buSzPct val="95000"/>
              <a:buFont typeface="Wingdings" panose="05000000000000000000" pitchFamily="2" charset="2"/>
              <a:buAutoNum type="alphaUcPeriod"/>
            </a:pPr>
            <a:r>
              <a:rPr lang="en-US" altLang="en-US" sz="2600"/>
              <a:t>Trong chân không phôtôn bay với tốc độ bằng tốc độ ánh sáng c = 3.10</a:t>
            </a:r>
            <a:r>
              <a:rPr lang="en-US" altLang="en-US" sz="2600" baseline="30000"/>
              <a:t>8</a:t>
            </a:r>
            <a:r>
              <a:rPr lang="en-US" altLang="en-US" sz="2600"/>
              <a:t>  m/s.</a:t>
            </a:r>
          </a:p>
          <a:p>
            <a:pPr>
              <a:buClr>
                <a:srgbClr val="FF0066"/>
              </a:buClr>
              <a:buSzPct val="95000"/>
              <a:buFont typeface="Wingdings" panose="05000000000000000000" pitchFamily="2" charset="2"/>
              <a:buAutoNum type="alphaUcPeriod"/>
            </a:pPr>
            <a:r>
              <a:rPr lang="en-US" altLang="en-US" sz="2600"/>
              <a:t>Phôtôn của mỗi ánh sáng đơn sắc đều mang năng lượng như nhau.</a:t>
            </a:r>
          </a:p>
        </p:txBody>
      </p:sp>
      <p:sp>
        <p:nvSpPr>
          <p:cNvPr id="13" name="Oval 12">
            <a:extLst>
              <a:ext uri="{FF2B5EF4-FFF2-40B4-BE49-F238E27FC236}">
                <a16:creationId xmlns:a16="http://schemas.microsoft.com/office/drawing/2014/main" id="{2D9DC30C-6F00-4157-AEBB-E49CC137C1AC}"/>
              </a:ext>
            </a:extLst>
          </p:cNvPr>
          <p:cNvSpPr/>
          <p:nvPr/>
        </p:nvSpPr>
        <p:spPr>
          <a:xfrm>
            <a:off x="1752601" y="4198778"/>
            <a:ext cx="474209" cy="492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0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5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990600"/>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85747"/>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5" name="Rectangle 2">
            <a:extLst>
              <a:ext uri="{FF2B5EF4-FFF2-40B4-BE49-F238E27FC236}">
                <a16:creationId xmlns:a16="http://schemas.microsoft.com/office/drawing/2014/main" id="{5D2E4272-1DFC-4A5F-9668-4A3B9058DA58}"/>
              </a:ext>
            </a:extLst>
          </p:cNvPr>
          <p:cNvSpPr>
            <a:spLocks noGrp="1" noChangeArrowheads="1"/>
          </p:cNvSpPr>
          <p:nvPr>
            <p:ph type="title"/>
          </p:nvPr>
        </p:nvSpPr>
        <p:spPr>
          <a:xfrm>
            <a:off x="1752600" y="1136085"/>
            <a:ext cx="9525000" cy="1371600"/>
          </a:xfrm>
        </p:spPr>
        <p:txBody>
          <a:bodyPr>
            <a:normAutofit/>
          </a:bodyPr>
          <a:lstStyle/>
          <a:p>
            <a:r>
              <a:rPr lang="en-US" altLang="en-US" sz="2800">
                <a:latin typeface="Arial" panose="020B0604020202020204" pitchFamily="34" charset="0"/>
                <a:cs typeface="Arial" panose="020B0604020202020204" pitchFamily="34" charset="0"/>
              </a:rPr>
              <a:t>Câu 4: TN 2011. Trong chân không, ánh sáng tím có bước sóng 0,4 </a:t>
            </a:r>
            <a:r>
              <a:rPr lang="en-US" altLang="en-US" sz="2800">
                <a:latin typeface="Arial" panose="020B0604020202020204" pitchFamily="34" charset="0"/>
                <a:cs typeface="Arial" panose="020B0604020202020204" pitchFamily="34" charset="0"/>
                <a:sym typeface="Symbol" panose="05050102010706020507" pitchFamily="18" charset="2"/>
              </a:rPr>
              <a:t></a:t>
            </a:r>
            <a:r>
              <a:rPr lang="en-US" altLang="en-US" sz="2800">
                <a:latin typeface="Arial" panose="020B0604020202020204" pitchFamily="34" charset="0"/>
                <a:cs typeface="Arial" panose="020B0604020202020204" pitchFamily="34" charset="0"/>
              </a:rPr>
              <a:t>m. Mỗi phôtôn của ánh sáng này mang năng lượng xấp xỉ bằng</a:t>
            </a:r>
            <a:endParaRPr lang="vi-VN" altLang="en-US" sz="2800">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4D5E4731-63F0-45EA-8A4A-86080402D4E4}"/>
              </a:ext>
            </a:extLst>
          </p:cNvPr>
          <p:cNvSpPr>
            <a:spLocks noChangeArrowheads="1"/>
          </p:cNvSpPr>
          <p:nvPr/>
        </p:nvSpPr>
        <p:spPr bwMode="auto">
          <a:xfrm>
            <a:off x="2743200" y="2875079"/>
            <a:ext cx="4038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990600" indent="-53340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371600" indent="-457200">
              <a:spcBef>
                <a:spcPct val="20000"/>
              </a:spcBef>
              <a:buClr>
                <a:schemeClr val="bg2"/>
              </a:buClr>
              <a:buSzPct val="6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3pPr>
            <a:lvl4pPr marL="1752600" indent="-381000">
              <a:spcBef>
                <a:spcPct val="20000"/>
              </a:spcBef>
              <a:buClr>
                <a:schemeClr val="accent2"/>
              </a:buClr>
              <a:buSzPct val="7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209800" indent="-381000">
              <a:spcBef>
                <a:spcPct val="20000"/>
              </a:spcBef>
              <a:buClr>
                <a:schemeClr val="bg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667000" indent="-381000" fontAlgn="base">
              <a:spcBef>
                <a:spcPct val="20000"/>
              </a:spcBef>
              <a:spcAft>
                <a:spcPct val="0"/>
              </a:spcAft>
              <a:buClr>
                <a:schemeClr val="bg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3124200" indent="-381000" fontAlgn="base">
              <a:spcBef>
                <a:spcPct val="20000"/>
              </a:spcBef>
              <a:spcAft>
                <a:spcPct val="0"/>
              </a:spcAft>
              <a:buClr>
                <a:schemeClr val="bg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3581400" indent="-381000" fontAlgn="base">
              <a:spcBef>
                <a:spcPct val="20000"/>
              </a:spcBef>
              <a:spcAft>
                <a:spcPct val="0"/>
              </a:spcAft>
              <a:buClr>
                <a:schemeClr val="bg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4038600" indent="-381000" fontAlgn="base">
              <a:spcBef>
                <a:spcPct val="20000"/>
              </a:spcBef>
              <a:spcAft>
                <a:spcPct val="0"/>
              </a:spcAft>
              <a:buClr>
                <a:schemeClr val="bg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pPr>
              <a:buClr>
                <a:srgbClr val="FF0066"/>
              </a:buClr>
              <a:buSzPct val="95000"/>
              <a:buFont typeface="Wingdings" panose="05000000000000000000" pitchFamily="2" charset="2"/>
              <a:buAutoNum type="alphaUcPeriod"/>
            </a:pPr>
            <a:r>
              <a:rPr lang="en-US" altLang="en-US"/>
              <a:t>2,49.10</a:t>
            </a:r>
            <a:r>
              <a:rPr lang="en-US" altLang="en-US" baseline="30000"/>
              <a:t>-19</a:t>
            </a:r>
            <a:r>
              <a:rPr lang="en-US" altLang="en-US"/>
              <a:t> J</a:t>
            </a:r>
          </a:p>
          <a:p>
            <a:pPr>
              <a:buClr>
                <a:srgbClr val="FF0066"/>
              </a:buClr>
              <a:buSzPct val="95000"/>
              <a:buFont typeface="Wingdings" panose="05000000000000000000" pitchFamily="2" charset="2"/>
              <a:buAutoNum type="alphaUcPeriod"/>
            </a:pPr>
            <a:r>
              <a:rPr lang="en-US" altLang="en-US"/>
              <a:t>2,49.10</a:t>
            </a:r>
            <a:r>
              <a:rPr lang="en-US" altLang="en-US" baseline="30000"/>
              <a:t>-31</a:t>
            </a:r>
            <a:r>
              <a:rPr lang="en-US" altLang="en-US"/>
              <a:t> J</a:t>
            </a:r>
          </a:p>
          <a:p>
            <a:pPr>
              <a:buClr>
                <a:srgbClr val="FF0066"/>
              </a:buClr>
              <a:buSzPct val="95000"/>
              <a:buFont typeface="Wingdings" panose="05000000000000000000" pitchFamily="2" charset="2"/>
              <a:buAutoNum type="alphaUcPeriod"/>
            </a:pPr>
            <a:r>
              <a:rPr lang="en-US" altLang="en-US"/>
              <a:t>4,97.10</a:t>
            </a:r>
            <a:r>
              <a:rPr lang="en-US" altLang="en-US" baseline="30000"/>
              <a:t>-31</a:t>
            </a:r>
            <a:r>
              <a:rPr lang="en-US" altLang="en-US"/>
              <a:t> J</a:t>
            </a:r>
          </a:p>
          <a:p>
            <a:pPr>
              <a:buClr>
                <a:srgbClr val="FF0066"/>
              </a:buClr>
              <a:buSzPct val="95000"/>
              <a:buFont typeface="Wingdings" panose="05000000000000000000" pitchFamily="2" charset="2"/>
              <a:buAutoNum type="alphaUcPeriod"/>
            </a:pPr>
            <a:r>
              <a:rPr lang="en-US" altLang="en-US"/>
              <a:t>4,97.10</a:t>
            </a:r>
            <a:r>
              <a:rPr lang="en-US" altLang="en-US" baseline="30000"/>
              <a:t>-19</a:t>
            </a:r>
            <a:r>
              <a:rPr lang="en-US" altLang="en-US"/>
              <a:t> J</a:t>
            </a:r>
          </a:p>
        </p:txBody>
      </p:sp>
      <p:sp>
        <p:nvSpPr>
          <p:cNvPr id="18" name="Oval 17">
            <a:extLst>
              <a:ext uri="{FF2B5EF4-FFF2-40B4-BE49-F238E27FC236}">
                <a16:creationId xmlns:a16="http://schemas.microsoft.com/office/drawing/2014/main" id="{5BE21256-85FB-43FA-959D-CF2F2BF3012B}"/>
              </a:ext>
            </a:extLst>
          </p:cNvPr>
          <p:cNvSpPr/>
          <p:nvPr/>
        </p:nvSpPr>
        <p:spPr>
          <a:xfrm>
            <a:off x="2721543" y="4419600"/>
            <a:ext cx="474209" cy="4924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00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FFC91A-4903-4C23-A3BB-A88EEA7B182C}"/>
              </a:ext>
            </a:extLst>
          </p:cNvPr>
          <p:cNvSpPr txBox="1"/>
          <p:nvPr/>
        </p:nvSpPr>
        <p:spPr>
          <a:xfrm>
            <a:off x="1056036" y="914400"/>
            <a:ext cx="10666363" cy="800219"/>
          </a:xfrm>
          <a:prstGeom prst="rect">
            <a:avLst/>
          </a:prstGeom>
          <a:noFill/>
        </p:spPr>
        <p:txBody>
          <a:bodyPr wrap="square">
            <a:spAutoFit/>
          </a:bodyPr>
          <a:lstStyle/>
          <a:p>
            <a:pPr algn="ctr">
              <a:spcBef>
                <a:spcPct val="50000"/>
              </a:spcBef>
            </a:pPr>
            <a:r>
              <a:rPr lang="en-US" altLang="en-US" sz="2300" i="1">
                <a:solidFill>
                  <a:srgbClr val="0070C0"/>
                </a:solidFill>
                <a:latin typeface="Arial" panose="020B0604020202020204" pitchFamily="34" charset="0"/>
                <a:cs typeface="Arial" panose="020B0604020202020204" pitchFamily="34" charset="0"/>
              </a:rPr>
              <a:t>Chúng ta đã biết các đầu thu (detector) trên cửa tự động ghi nhận tia hồng ngoại phát ra từ cơ thể người để đóng mở cửa, vậy nó ghi nhận bằng cách nào?</a:t>
            </a:r>
          </a:p>
        </p:txBody>
      </p:sp>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oup of people entering a building&#10;&#10;Description automatically generated with medium confidence">
            <a:extLst>
              <a:ext uri="{FF2B5EF4-FFF2-40B4-BE49-F238E27FC236}">
                <a16:creationId xmlns:a16="http://schemas.microsoft.com/office/drawing/2014/main" id="{6BB54571-6FEB-476D-8627-A93DD9D67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010329"/>
            <a:ext cx="4217765" cy="4217765"/>
          </a:xfrm>
          <a:prstGeom prst="rect">
            <a:avLst/>
          </a:prstGeom>
          <a:ln>
            <a:noFill/>
          </a:ln>
          <a:effectLst>
            <a:softEdge rad="112500"/>
          </a:effectLst>
        </p:spPr>
      </p:pic>
      <p:pic>
        <p:nvPicPr>
          <p:cNvPr id="13" name="Picture 12">
            <a:extLst>
              <a:ext uri="{FF2B5EF4-FFF2-40B4-BE49-F238E27FC236}">
                <a16:creationId xmlns:a16="http://schemas.microsoft.com/office/drawing/2014/main" id="{124A3B69-F1BE-4D81-9ADB-3CFA971B9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965" y="2013537"/>
            <a:ext cx="6555977" cy="4214557"/>
          </a:xfrm>
          <a:prstGeom prst="rect">
            <a:avLst/>
          </a:prstGeom>
          <a:ln>
            <a:noFill/>
          </a:ln>
          <a:effectLst>
            <a:softEdge rad="112500"/>
          </a:effectLst>
        </p:spPr>
      </p:pic>
      <p:sp>
        <p:nvSpPr>
          <p:cNvPr id="16" name="TextBox 15">
            <a:extLst>
              <a:ext uri="{FF2B5EF4-FFF2-40B4-BE49-F238E27FC236}">
                <a16:creationId xmlns:a16="http://schemas.microsoft.com/office/drawing/2014/main" id="{75E64A2A-68EF-4800-9CE0-3412447DCF48}"/>
              </a:ext>
            </a:extLst>
          </p:cNvPr>
          <p:cNvSpPr txBox="1"/>
          <p:nvPr/>
        </p:nvSpPr>
        <p:spPr>
          <a:xfrm>
            <a:off x="-32084" y="6327328"/>
            <a:ext cx="12364932" cy="400110"/>
          </a:xfrm>
          <a:prstGeom prst="rect">
            <a:avLst/>
          </a:prstGeom>
          <a:noFill/>
        </p:spPr>
        <p:txBody>
          <a:bodyPr wrap="square">
            <a:spAutoFit/>
          </a:bodyPr>
          <a:lstStyle/>
          <a:p>
            <a:pPr algn="ctr">
              <a:spcBef>
                <a:spcPct val="50000"/>
              </a:spcBef>
            </a:pPr>
            <a:r>
              <a:rPr lang="en-US" altLang="en-US" sz="2000" i="1">
                <a:latin typeface="Arial" panose="020B0604020202020204" pitchFamily="34" charset="0"/>
                <a:cs typeface="Arial" panose="020B0604020202020204" pitchFamily="34" charset="0"/>
              </a:rPr>
              <a:t>Các đầu thu (detector) ghi nhận dựa trên hiện tượng quang điện. Vậy </a:t>
            </a:r>
            <a:r>
              <a:rPr lang="en-US" altLang="en-US" sz="2000" b="1" i="1">
                <a:solidFill>
                  <a:srgbClr val="C00000"/>
                </a:solidFill>
                <a:latin typeface="Arial" panose="020B0604020202020204" pitchFamily="34" charset="0"/>
                <a:cs typeface="Arial" panose="020B0604020202020204" pitchFamily="34" charset="0"/>
              </a:rPr>
              <a:t>hiện tượng quang điện </a:t>
            </a:r>
            <a:r>
              <a:rPr lang="en-US" altLang="en-US" sz="2000" i="1">
                <a:latin typeface="Arial" panose="020B0604020202020204" pitchFamily="34" charset="0"/>
                <a:cs typeface="Arial" panose="020B0604020202020204" pitchFamily="34" charset="0"/>
              </a:rPr>
              <a:t>là gì?</a:t>
            </a:r>
          </a:p>
        </p:txBody>
      </p:sp>
    </p:spTree>
    <p:extLst>
      <p:ext uri="{BB962C8B-B14F-4D97-AF65-F5344CB8AC3E}">
        <p14:creationId xmlns:p14="http://schemas.microsoft.com/office/powerpoint/2010/main" val="28607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26060">
            <a:extLst>
              <a:ext uri="{FF2B5EF4-FFF2-40B4-BE49-F238E27FC236}">
                <a16:creationId xmlns:a16="http://schemas.microsoft.com/office/drawing/2014/main" id="{D20F0554-8801-4079-951A-F19480841401}"/>
              </a:ext>
            </a:extLst>
          </p:cNvPr>
          <p:cNvSpPr>
            <a:spLocks noChangeArrowheads="1"/>
          </p:cNvSpPr>
          <p:nvPr/>
        </p:nvSpPr>
        <p:spPr bwMode="auto">
          <a:xfrm>
            <a:off x="85627" y="594756"/>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1. Thí nghiệm của Héc về hiện tượng quang điện</a:t>
            </a:r>
            <a:endParaRPr lang="en-US" sz="2500" b="0" i="1" dirty="0">
              <a:solidFill>
                <a:srgbClr val="0070C0"/>
              </a:solidFill>
              <a:cs typeface="Arial" panose="020B0604020202020204" pitchFamily="34" charset="0"/>
            </a:endParaRPr>
          </a:p>
        </p:txBody>
      </p:sp>
      <p:grpSp>
        <p:nvGrpSpPr>
          <p:cNvPr id="15" name="Group 14">
            <a:extLst>
              <a:ext uri="{FF2B5EF4-FFF2-40B4-BE49-F238E27FC236}">
                <a16:creationId xmlns:a16="http://schemas.microsoft.com/office/drawing/2014/main" id="{D6F3CB84-5321-4387-ABA5-17A2AADA78A7}"/>
              </a:ext>
            </a:extLst>
          </p:cNvPr>
          <p:cNvGrpSpPr/>
          <p:nvPr/>
        </p:nvGrpSpPr>
        <p:grpSpPr>
          <a:xfrm>
            <a:off x="-271124" y="67296"/>
            <a:ext cx="8134413" cy="499566"/>
            <a:chOff x="-271124" y="67296"/>
            <a:chExt cx="8134413" cy="499566"/>
          </a:xfrm>
        </p:grpSpPr>
        <p:grpSp>
          <p:nvGrpSpPr>
            <p:cNvPr id="16" name="Group 15">
              <a:extLst>
                <a:ext uri="{FF2B5EF4-FFF2-40B4-BE49-F238E27FC236}">
                  <a16:creationId xmlns:a16="http://schemas.microsoft.com/office/drawing/2014/main" id="{58919E43-9CEF-476F-A887-4AF9A3875E33}"/>
                </a:ext>
              </a:extLst>
            </p:cNvPr>
            <p:cNvGrpSpPr/>
            <p:nvPr/>
          </p:nvGrpSpPr>
          <p:grpSpPr>
            <a:xfrm>
              <a:off x="-271124" y="67296"/>
              <a:ext cx="6062325" cy="496593"/>
              <a:chOff x="38033" y="2294628"/>
              <a:chExt cx="7543270" cy="693208"/>
            </a:xfrm>
          </p:grpSpPr>
          <p:grpSp>
            <p:nvGrpSpPr>
              <p:cNvPr id="18" name="Group 70">
                <a:extLst>
                  <a:ext uri="{FF2B5EF4-FFF2-40B4-BE49-F238E27FC236}">
                    <a16:creationId xmlns:a16="http://schemas.microsoft.com/office/drawing/2014/main" id="{7AE53650-F44C-4518-8BBF-E7E0E2FFA1EB}"/>
                  </a:ext>
                </a:extLst>
              </p:cNvPr>
              <p:cNvGrpSpPr>
                <a:grpSpLocks/>
              </p:cNvGrpSpPr>
              <p:nvPr/>
            </p:nvGrpSpPr>
            <p:grpSpPr bwMode="auto">
              <a:xfrm>
                <a:off x="368179" y="2294628"/>
                <a:ext cx="7213124" cy="693208"/>
                <a:chOff x="607010" y="3430752"/>
                <a:chExt cx="3714422" cy="1335216"/>
              </a:xfrm>
            </p:grpSpPr>
            <p:pic>
              <p:nvPicPr>
                <p:cNvPr id="20" name="Picture 19" descr="empty-green-rectangle">
                  <a:extLst>
                    <a:ext uri="{FF2B5EF4-FFF2-40B4-BE49-F238E27FC236}">
                      <a16:creationId xmlns:a16="http://schemas.microsoft.com/office/drawing/2014/main" id="{FA29E678-392C-48A2-AA6B-4EDFF0DC9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green-top-faded">
                  <a:extLst>
                    <a:ext uri="{FF2B5EF4-FFF2-40B4-BE49-F238E27FC236}">
                      <a16:creationId xmlns:a16="http://schemas.microsoft.com/office/drawing/2014/main" id="{8B35C11F-4CC8-42E4-9087-B3DB55A16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12CE94B9-4B41-44D4-AFFA-4B9C8C850A50}"/>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17" name="Rectangle 1026060">
              <a:extLst>
                <a:ext uri="{FF2B5EF4-FFF2-40B4-BE49-F238E27FC236}">
                  <a16:creationId xmlns:a16="http://schemas.microsoft.com/office/drawing/2014/main" id="{FBB006E1-BE20-45FA-9C90-4E97D0DA6ED7}"/>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Hiện tượng quang điện</a:t>
              </a:r>
              <a:endParaRPr lang="en-US" sz="2500" b="0" i="1" dirty="0">
                <a:cs typeface="Arial" panose="020B0604020202020204" pitchFamily="34" charset="0"/>
              </a:endParaRPr>
            </a:p>
          </p:txBody>
        </p:sp>
      </p:grpSp>
      <p:pic>
        <p:nvPicPr>
          <p:cNvPr id="22" name="Hien tuong quang dien">
            <a:hlinkClick r:id="" action="ppaction://media"/>
            <a:extLst>
              <a:ext uri="{FF2B5EF4-FFF2-40B4-BE49-F238E27FC236}">
                <a16:creationId xmlns:a16="http://schemas.microsoft.com/office/drawing/2014/main" id="{5228927D-7A03-47A2-B667-B5894A8CBA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1603" y="1115798"/>
            <a:ext cx="10048793" cy="5652446"/>
          </a:xfrm>
          <a:prstGeom prst="rect">
            <a:avLst/>
          </a:prstGeom>
        </p:spPr>
      </p:pic>
    </p:spTree>
    <p:extLst>
      <p:ext uri="{BB962C8B-B14F-4D97-AF65-F5344CB8AC3E}">
        <p14:creationId xmlns:p14="http://schemas.microsoft.com/office/powerpoint/2010/main" val="11333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2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B8B3F6-58C5-4C1D-8494-75A44D1E5F9A}"/>
              </a:ext>
            </a:extLst>
          </p:cNvPr>
          <p:cNvGrpSpPr/>
          <p:nvPr/>
        </p:nvGrpSpPr>
        <p:grpSpPr>
          <a:xfrm>
            <a:off x="403622" y="5336464"/>
            <a:ext cx="11593288" cy="689176"/>
            <a:chOff x="392748" y="1138550"/>
            <a:chExt cx="11593288" cy="689176"/>
          </a:xfrm>
        </p:grpSpPr>
        <p:grpSp>
          <p:nvGrpSpPr>
            <p:cNvPr id="10" name="Group 9">
              <a:extLst>
                <a:ext uri="{FF2B5EF4-FFF2-40B4-BE49-F238E27FC236}">
                  <a16:creationId xmlns:a16="http://schemas.microsoft.com/office/drawing/2014/main" id="{58978624-A8BF-4BC1-956B-37DE990AE1CE}"/>
                </a:ext>
              </a:extLst>
            </p:cNvPr>
            <p:cNvGrpSpPr/>
            <p:nvPr/>
          </p:nvGrpSpPr>
          <p:grpSpPr>
            <a:xfrm>
              <a:off x="392748" y="1138550"/>
              <a:ext cx="11593288" cy="689176"/>
              <a:chOff x="1314997" y="2125361"/>
              <a:chExt cx="2231091" cy="785140"/>
            </a:xfrm>
          </p:grpSpPr>
          <p:pic>
            <p:nvPicPr>
              <p:cNvPr id="12" name="Picture 4" descr="empty-blue-rectangle">
                <a:extLst>
                  <a:ext uri="{FF2B5EF4-FFF2-40B4-BE49-F238E27FC236}">
                    <a16:creationId xmlns:a16="http://schemas.microsoft.com/office/drawing/2014/main" id="{0119039A-F4C1-47DF-98CE-21D9D46AA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D38879AA-20A8-4A66-8134-C4B762E4CA0F}"/>
                  </a:ext>
                </a:extLst>
              </p:cNvPr>
              <p:cNvSpPr>
                <a:spLocks noChangeArrowheads="1"/>
              </p:cNvSpPr>
              <p:nvPr/>
            </p:nvSpPr>
            <p:spPr bwMode="auto">
              <a:xfrm>
                <a:off x="1444615" y="2331269"/>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1" name="Content Placeholder 2">
              <a:extLst>
                <a:ext uri="{FF2B5EF4-FFF2-40B4-BE49-F238E27FC236}">
                  <a16:creationId xmlns:a16="http://schemas.microsoft.com/office/drawing/2014/main" id="{202E78C6-0B85-4B8C-AB11-6D8605BDFD1D}"/>
                </a:ext>
              </a:extLst>
            </p:cNvPr>
            <p:cNvSpPr txBox="1">
              <a:spLocks/>
            </p:cNvSpPr>
            <p:nvPr/>
          </p:nvSpPr>
          <p:spPr>
            <a:xfrm>
              <a:off x="1029406" y="1290100"/>
              <a:ext cx="10777172"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5375">
                <a:lnSpc>
                  <a:spcPts val="2500"/>
                </a:lnSpc>
                <a:spcBef>
                  <a:spcPts val="800"/>
                </a:spcBef>
                <a:buClr>
                  <a:schemeClr val="tx2"/>
                </a:buClr>
                <a:buSzPct val="95000"/>
                <a:buNone/>
              </a:pPr>
              <a:r>
                <a:rPr lang="en-US" sz="2800">
                  <a:latin typeface="Arial" panose="020B0604020202020204" pitchFamily="34" charset="0"/>
                  <a:cs typeface="Arial" panose="020B0604020202020204" pitchFamily="34" charset="0"/>
                </a:rPr>
                <a:t>Ánh sáng từ đèn hồ quang đã làm bật electron ra khỏi tấm kẽm</a:t>
              </a:r>
            </a:p>
          </p:txBody>
        </p:sp>
      </p:grpSp>
      <p:sp>
        <p:nvSpPr>
          <p:cNvPr id="14" name="Rectangle 1026060">
            <a:extLst>
              <a:ext uri="{FF2B5EF4-FFF2-40B4-BE49-F238E27FC236}">
                <a16:creationId xmlns:a16="http://schemas.microsoft.com/office/drawing/2014/main" id="{4D9995AF-9C58-451C-9D05-99DB1DD3DEFB}"/>
              </a:ext>
            </a:extLst>
          </p:cNvPr>
          <p:cNvSpPr>
            <a:spLocks noChangeArrowheads="1"/>
          </p:cNvSpPr>
          <p:nvPr/>
        </p:nvSpPr>
        <p:spPr bwMode="auto">
          <a:xfrm>
            <a:off x="49088" y="816869"/>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1. Thí nghiệm của Héc về hiện tượng quang điện</a:t>
            </a:r>
            <a:endParaRPr lang="en-US" sz="2500" b="0" i="1" dirty="0">
              <a:solidFill>
                <a:srgbClr val="0070C0"/>
              </a:solidFill>
              <a:cs typeface="Arial" panose="020B0604020202020204" pitchFamily="34" charset="0"/>
            </a:endParaRPr>
          </a:p>
        </p:txBody>
      </p:sp>
      <p:grpSp>
        <p:nvGrpSpPr>
          <p:cNvPr id="19" name="Group 18">
            <a:extLst>
              <a:ext uri="{FF2B5EF4-FFF2-40B4-BE49-F238E27FC236}">
                <a16:creationId xmlns:a16="http://schemas.microsoft.com/office/drawing/2014/main" id="{30AA5D3C-D937-4075-95CE-2D597C59FEE0}"/>
              </a:ext>
            </a:extLst>
          </p:cNvPr>
          <p:cNvGrpSpPr/>
          <p:nvPr/>
        </p:nvGrpSpPr>
        <p:grpSpPr>
          <a:xfrm>
            <a:off x="-228600" y="177597"/>
            <a:ext cx="8134413" cy="499566"/>
            <a:chOff x="-271124" y="67296"/>
            <a:chExt cx="8134413" cy="499566"/>
          </a:xfrm>
        </p:grpSpPr>
        <p:grpSp>
          <p:nvGrpSpPr>
            <p:cNvPr id="4" name="Group 3">
              <a:extLst>
                <a:ext uri="{FF2B5EF4-FFF2-40B4-BE49-F238E27FC236}">
                  <a16:creationId xmlns:a16="http://schemas.microsoft.com/office/drawing/2014/main" id="{CF673C64-78F1-4077-B7AE-4F35AAF1A0C4}"/>
                </a:ext>
              </a:extLst>
            </p:cNvPr>
            <p:cNvGrpSpPr/>
            <p:nvPr/>
          </p:nvGrpSpPr>
          <p:grpSpPr>
            <a:xfrm>
              <a:off x="-271124" y="67296"/>
              <a:ext cx="6062325" cy="496593"/>
              <a:chOff x="38033" y="2294628"/>
              <a:chExt cx="7543270" cy="693208"/>
            </a:xfrm>
          </p:grpSpPr>
          <p:grpSp>
            <p:nvGrpSpPr>
              <p:cNvPr id="5" name="Group 70">
                <a:extLst>
                  <a:ext uri="{FF2B5EF4-FFF2-40B4-BE49-F238E27FC236}">
                    <a16:creationId xmlns:a16="http://schemas.microsoft.com/office/drawing/2014/main" id="{150EB463-333B-4570-A8D6-DD4E97B8A806}"/>
                  </a:ext>
                </a:extLst>
              </p:cNvPr>
              <p:cNvGrpSpPr>
                <a:grpSpLocks/>
              </p:cNvGrpSpPr>
              <p:nvPr/>
            </p:nvGrpSpPr>
            <p:grpSpPr bwMode="auto">
              <a:xfrm>
                <a:off x="368179" y="2294628"/>
                <a:ext cx="7213124" cy="693208"/>
                <a:chOff x="607010" y="3430752"/>
                <a:chExt cx="3714422" cy="1335216"/>
              </a:xfrm>
            </p:grpSpPr>
            <p:pic>
              <p:nvPicPr>
                <p:cNvPr id="7" name="Picture 6" descr="empty-green-rectangle">
                  <a:extLst>
                    <a:ext uri="{FF2B5EF4-FFF2-40B4-BE49-F238E27FC236}">
                      <a16:creationId xmlns:a16="http://schemas.microsoft.com/office/drawing/2014/main" id="{7EE0FC78-B459-4A18-97A7-300EAD113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een-top-faded">
                  <a:extLst>
                    <a:ext uri="{FF2B5EF4-FFF2-40B4-BE49-F238E27FC236}">
                      <a16:creationId xmlns:a16="http://schemas.microsoft.com/office/drawing/2014/main" id="{9B7ECA53-FAE2-483C-AF45-05D18F2A9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8310247A-24A0-49D7-A9A7-409A18744631}"/>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15" name="Rectangle 1026060">
              <a:extLst>
                <a:ext uri="{FF2B5EF4-FFF2-40B4-BE49-F238E27FC236}">
                  <a16:creationId xmlns:a16="http://schemas.microsoft.com/office/drawing/2014/main" id="{D22D2937-8D37-4CAA-B693-150E27495875}"/>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Hiện tượng quang điện</a:t>
              </a:r>
              <a:endParaRPr lang="en-US" sz="2500" b="0" i="1" dirty="0">
                <a:cs typeface="Arial" panose="020B0604020202020204" pitchFamily="34" charset="0"/>
              </a:endParaRPr>
            </a:p>
          </p:txBody>
        </p:sp>
      </p:grpSp>
      <p:sp>
        <p:nvSpPr>
          <p:cNvPr id="16" name="Rectangle 1026060">
            <a:extLst>
              <a:ext uri="{FF2B5EF4-FFF2-40B4-BE49-F238E27FC236}">
                <a16:creationId xmlns:a16="http://schemas.microsoft.com/office/drawing/2014/main" id="{6AEFD0C3-BAD2-4979-BEEA-01632716AE32}"/>
              </a:ext>
            </a:extLst>
          </p:cNvPr>
          <p:cNvSpPr>
            <a:spLocks noChangeArrowheads="1"/>
          </p:cNvSpPr>
          <p:nvPr/>
        </p:nvSpPr>
        <p:spPr bwMode="auto">
          <a:xfrm>
            <a:off x="479338" y="1438105"/>
            <a:ext cx="5951119" cy="1311128"/>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600">
                <a:latin typeface="Arial" panose="020B0604020202020204" pitchFamily="34" charset="0"/>
                <a:cs typeface="Arial" panose="020B0604020202020204" pitchFamily="34" charset="0"/>
              </a:rPr>
              <a:t>Gắn tấm kẽm tích điện âm vào tĩnh điện kế, kim điện kế lệch một góc nào đó</a:t>
            </a:r>
          </a:p>
        </p:txBody>
      </p:sp>
      <p:pic>
        <p:nvPicPr>
          <p:cNvPr id="18" name="Picture 17">
            <a:extLst>
              <a:ext uri="{FF2B5EF4-FFF2-40B4-BE49-F238E27FC236}">
                <a16:creationId xmlns:a16="http://schemas.microsoft.com/office/drawing/2014/main" id="{C7A6281A-CF6F-4D84-B3E2-0CD4A5C1A578}"/>
              </a:ext>
            </a:extLst>
          </p:cNvPr>
          <p:cNvPicPr>
            <a:picLocks noChangeAspect="1"/>
          </p:cNvPicPr>
          <p:nvPr/>
        </p:nvPicPr>
        <p:blipFill>
          <a:blip r:embed="rId6"/>
          <a:stretch>
            <a:fillRect/>
          </a:stretch>
        </p:blipFill>
        <p:spPr>
          <a:xfrm>
            <a:off x="7314061" y="1295400"/>
            <a:ext cx="4231886" cy="3771380"/>
          </a:xfrm>
          <a:prstGeom prst="rect">
            <a:avLst/>
          </a:prstGeom>
        </p:spPr>
      </p:pic>
      <p:sp>
        <p:nvSpPr>
          <p:cNvPr id="17" name="Rectangle 1026060">
            <a:extLst>
              <a:ext uri="{FF2B5EF4-FFF2-40B4-BE49-F238E27FC236}">
                <a16:creationId xmlns:a16="http://schemas.microsoft.com/office/drawing/2014/main" id="{B93C50FC-5181-47E4-9446-86E16F39F5C5}"/>
              </a:ext>
            </a:extLst>
          </p:cNvPr>
          <p:cNvSpPr>
            <a:spLocks noChangeArrowheads="1"/>
          </p:cNvSpPr>
          <p:nvPr/>
        </p:nvSpPr>
        <p:spPr bwMode="auto">
          <a:xfrm>
            <a:off x="502533" y="2673726"/>
            <a:ext cx="5951119" cy="1311128"/>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600">
                <a:latin typeface="Arial" panose="020B0604020202020204" pitchFamily="34" charset="0"/>
                <a:cs typeface="Arial" panose="020B0604020202020204" pitchFamily="34" charset="0"/>
              </a:rPr>
              <a:t>Chiếu ánh sáng phát ra từ đèn hồ quang vào tấm kẽm, góc lệch của kim điện kế giảm đi</a:t>
            </a:r>
          </a:p>
        </p:txBody>
      </p:sp>
      <p:sp>
        <p:nvSpPr>
          <p:cNvPr id="20" name="Rectangle 1026060">
            <a:extLst>
              <a:ext uri="{FF2B5EF4-FFF2-40B4-BE49-F238E27FC236}">
                <a16:creationId xmlns:a16="http://schemas.microsoft.com/office/drawing/2014/main" id="{6917B7CD-2FE6-4E0D-91FF-1DBE790E12CA}"/>
              </a:ext>
            </a:extLst>
          </p:cNvPr>
          <p:cNvSpPr>
            <a:spLocks noChangeArrowheads="1"/>
          </p:cNvSpPr>
          <p:nvPr/>
        </p:nvSpPr>
        <p:spPr bwMode="auto">
          <a:xfrm>
            <a:off x="527332" y="3959289"/>
            <a:ext cx="5951119" cy="1311128"/>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600">
                <a:latin typeface="Arial" panose="020B0604020202020204" pitchFamily="34" charset="0"/>
                <a:cs typeface="Arial" panose="020B0604020202020204" pitchFamily="34" charset="0"/>
              </a:rPr>
              <a:t>Thay tấm kẽm bằng kim loại khác (Cu, Al, Ag,Ni…) hiện tượng xảy ra tương tự</a:t>
            </a:r>
          </a:p>
        </p:txBody>
      </p:sp>
    </p:spTree>
    <p:extLst>
      <p:ext uri="{BB962C8B-B14F-4D97-AF65-F5344CB8AC3E}">
        <p14:creationId xmlns:p14="http://schemas.microsoft.com/office/powerpoint/2010/main" val="410477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97D092-C8AD-4B8C-ADEA-D3A5A6BB8492}"/>
              </a:ext>
            </a:extLst>
          </p:cNvPr>
          <p:cNvGrpSpPr/>
          <p:nvPr/>
        </p:nvGrpSpPr>
        <p:grpSpPr>
          <a:xfrm>
            <a:off x="365050" y="1118170"/>
            <a:ext cx="11560181" cy="1332856"/>
            <a:chOff x="1314997" y="2125361"/>
            <a:chExt cx="2231091" cy="780121"/>
          </a:xfrm>
        </p:grpSpPr>
        <p:pic>
          <p:nvPicPr>
            <p:cNvPr id="5" name="Picture 4" descr="empty-blue-rectangle">
              <a:extLst>
                <a:ext uri="{FF2B5EF4-FFF2-40B4-BE49-F238E27FC236}">
                  <a16:creationId xmlns:a16="http://schemas.microsoft.com/office/drawing/2014/main" id="{1477C8B6-0EA9-43DA-AE46-3D62071E8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060">
              <a:extLst>
                <a:ext uri="{FF2B5EF4-FFF2-40B4-BE49-F238E27FC236}">
                  <a16:creationId xmlns:a16="http://schemas.microsoft.com/office/drawing/2014/main" id="{6A9B7FF7-0274-430C-94AD-05CBD0B4C01B}"/>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8" name="Rectangle 1026060">
            <a:extLst>
              <a:ext uri="{FF2B5EF4-FFF2-40B4-BE49-F238E27FC236}">
                <a16:creationId xmlns:a16="http://schemas.microsoft.com/office/drawing/2014/main" id="{7DF0E235-998D-4ED1-8236-5D5265D33FE7}"/>
              </a:ext>
            </a:extLst>
          </p:cNvPr>
          <p:cNvSpPr>
            <a:spLocks noChangeArrowheads="1"/>
          </p:cNvSpPr>
          <p:nvPr/>
        </p:nvSpPr>
        <p:spPr bwMode="auto">
          <a:xfrm>
            <a:off x="85627" y="594756"/>
            <a:ext cx="26575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2. Định nghĩa </a:t>
            </a:r>
            <a:endParaRPr lang="en-US" sz="2500" b="0" i="1" dirty="0">
              <a:solidFill>
                <a:srgbClr val="0070C0"/>
              </a:solidFill>
              <a:cs typeface="Arial" panose="020B0604020202020204" pitchFamily="34" charset="0"/>
            </a:endParaRPr>
          </a:p>
        </p:txBody>
      </p:sp>
      <p:grpSp>
        <p:nvGrpSpPr>
          <p:cNvPr id="9" name="Group 8">
            <a:extLst>
              <a:ext uri="{FF2B5EF4-FFF2-40B4-BE49-F238E27FC236}">
                <a16:creationId xmlns:a16="http://schemas.microsoft.com/office/drawing/2014/main" id="{7D6990C9-F3D0-41BD-92A9-9B56AE6B3BC0}"/>
              </a:ext>
            </a:extLst>
          </p:cNvPr>
          <p:cNvGrpSpPr/>
          <p:nvPr/>
        </p:nvGrpSpPr>
        <p:grpSpPr>
          <a:xfrm>
            <a:off x="-271124" y="67296"/>
            <a:ext cx="8134413" cy="499566"/>
            <a:chOff x="-271124" y="67296"/>
            <a:chExt cx="8134413" cy="499566"/>
          </a:xfrm>
        </p:grpSpPr>
        <p:grpSp>
          <p:nvGrpSpPr>
            <p:cNvPr id="10" name="Group 9">
              <a:extLst>
                <a:ext uri="{FF2B5EF4-FFF2-40B4-BE49-F238E27FC236}">
                  <a16:creationId xmlns:a16="http://schemas.microsoft.com/office/drawing/2014/main" id="{48D107C3-ED73-4EEC-8A6F-9804E42548B6}"/>
                </a:ext>
              </a:extLst>
            </p:cNvPr>
            <p:cNvGrpSpPr/>
            <p:nvPr/>
          </p:nvGrpSpPr>
          <p:grpSpPr>
            <a:xfrm>
              <a:off x="-271124" y="67296"/>
              <a:ext cx="6062325" cy="496593"/>
              <a:chOff x="38033" y="2294628"/>
              <a:chExt cx="7543270" cy="693208"/>
            </a:xfrm>
          </p:grpSpPr>
          <p:grpSp>
            <p:nvGrpSpPr>
              <p:cNvPr id="12" name="Group 70">
                <a:extLst>
                  <a:ext uri="{FF2B5EF4-FFF2-40B4-BE49-F238E27FC236}">
                    <a16:creationId xmlns:a16="http://schemas.microsoft.com/office/drawing/2014/main" id="{B625A1AF-1E45-4EA7-B37C-31812CC999FE}"/>
                  </a:ext>
                </a:extLst>
              </p:cNvPr>
              <p:cNvGrpSpPr>
                <a:grpSpLocks/>
              </p:cNvGrpSpPr>
              <p:nvPr/>
            </p:nvGrpSpPr>
            <p:grpSpPr bwMode="auto">
              <a:xfrm>
                <a:off x="368179" y="2294628"/>
                <a:ext cx="7213124" cy="693208"/>
                <a:chOff x="607010" y="3430752"/>
                <a:chExt cx="3714422" cy="1335216"/>
              </a:xfrm>
            </p:grpSpPr>
            <p:pic>
              <p:nvPicPr>
                <p:cNvPr id="14" name="Picture 13" descr="empty-green-rectangle">
                  <a:extLst>
                    <a:ext uri="{FF2B5EF4-FFF2-40B4-BE49-F238E27FC236}">
                      <a16:creationId xmlns:a16="http://schemas.microsoft.com/office/drawing/2014/main" id="{1CAC084D-141C-42B2-A124-002B9B17D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reen-top-faded">
                  <a:extLst>
                    <a:ext uri="{FF2B5EF4-FFF2-40B4-BE49-F238E27FC236}">
                      <a16:creationId xmlns:a16="http://schemas.microsoft.com/office/drawing/2014/main" id="{6C17AD40-E125-4FF7-B176-8343C791D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DE9FC339-288C-44C6-83A0-65190587960F}"/>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11" name="Rectangle 1026060">
              <a:extLst>
                <a:ext uri="{FF2B5EF4-FFF2-40B4-BE49-F238E27FC236}">
                  <a16:creationId xmlns:a16="http://schemas.microsoft.com/office/drawing/2014/main" id="{9BFAEC0B-955D-4BDA-9A24-A038F26F9DF9}"/>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Hiện tượng quang điện</a:t>
              </a:r>
              <a:endParaRPr lang="en-US" sz="2500" b="0" i="1" dirty="0">
                <a:cs typeface="Arial" panose="020B0604020202020204" pitchFamily="34" charset="0"/>
              </a:endParaRPr>
            </a:p>
          </p:txBody>
        </p:sp>
      </p:grpSp>
      <p:sp>
        <p:nvSpPr>
          <p:cNvPr id="16" name="TextBox 15">
            <a:extLst>
              <a:ext uri="{FF2B5EF4-FFF2-40B4-BE49-F238E27FC236}">
                <a16:creationId xmlns:a16="http://schemas.microsoft.com/office/drawing/2014/main" id="{D54F9AB8-9358-4E1F-A01F-B5226A0F10D6}"/>
              </a:ext>
            </a:extLst>
          </p:cNvPr>
          <p:cNvSpPr txBox="1"/>
          <p:nvPr/>
        </p:nvSpPr>
        <p:spPr>
          <a:xfrm>
            <a:off x="1905000" y="1283789"/>
            <a:ext cx="8382000" cy="954107"/>
          </a:xfrm>
          <a:prstGeom prst="rect">
            <a:avLst/>
          </a:prstGeom>
          <a:noFill/>
        </p:spPr>
        <p:txBody>
          <a:bodyPr wrap="square" rtlCol="0">
            <a:spAutoFit/>
          </a:bodyPr>
          <a:lstStyle/>
          <a:p>
            <a:r>
              <a:rPr lang="en-US" sz="2800" i="1">
                <a:latin typeface="Arial" panose="020B0604020202020204" pitchFamily="34" charset="0"/>
                <a:cs typeface="Arial" panose="020B0604020202020204" pitchFamily="34" charset="0"/>
              </a:rPr>
              <a:t>Hiện </a:t>
            </a:r>
            <a:r>
              <a:rPr lang="en-US" sz="2800" i="1" dirty="0" err="1">
                <a:latin typeface="Arial" panose="020B0604020202020204" pitchFamily="34" charset="0"/>
                <a:cs typeface="Arial" panose="020B0604020202020204" pitchFamily="34" charset="0"/>
              </a:rPr>
              <a:t>tượng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ánh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sáng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bật</a:t>
            </a:r>
            <a:r>
              <a:rPr lang="en-US" sz="2800" i="1" dirty="0">
                <a:latin typeface="Arial" panose="020B0604020202020204" pitchFamily="34" charset="0"/>
                <a:cs typeface="Arial" panose="020B0604020202020204" pitchFamily="34" charset="0"/>
              </a:rPr>
              <a:t> </a:t>
            </a:r>
            <a:r>
              <a:rPr lang="en-US" sz="2800" i="1" err="1">
                <a:latin typeface="Arial" panose="020B0604020202020204" pitchFamily="34" charset="0"/>
                <a:cs typeface="Arial" panose="020B0604020202020204" pitchFamily="34" charset="0"/>
              </a:rPr>
              <a:t>các</a:t>
            </a:r>
            <a:r>
              <a:rPr lang="en-US" sz="2800" i="1">
                <a:latin typeface="Arial" panose="020B0604020202020204" pitchFamily="34" charset="0"/>
                <a:cs typeface="Arial" panose="020B0604020202020204" pitchFamily="34" charset="0"/>
              </a:rPr>
              <a:t> electron </a:t>
            </a:r>
            <a:r>
              <a:rPr lang="en-US" sz="2800" i="1" dirty="0" err="1">
                <a:latin typeface="Arial" panose="020B0604020202020204" pitchFamily="34" charset="0"/>
                <a:cs typeface="Arial" panose="020B0604020202020204" pitchFamily="34" charset="0"/>
              </a:rPr>
              <a:t>ra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khỏi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mặt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kim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loại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gọi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hiện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quang</a:t>
            </a:r>
            <a:r>
              <a:rPr lang="en-US" sz="2800" i="1" dirty="0">
                <a:latin typeface="Arial" panose="020B0604020202020204" pitchFamily="34" charset="0"/>
                <a:cs typeface="Arial" panose="020B0604020202020204" pitchFamily="34" charset="0"/>
              </a:rPr>
              <a:t> </a:t>
            </a:r>
            <a:r>
              <a:rPr lang="en-US" sz="2800" i="1" err="1">
                <a:latin typeface="Arial" panose="020B0604020202020204" pitchFamily="34" charset="0"/>
                <a:cs typeface="Arial" panose="020B0604020202020204" pitchFamily="34" charset="0"/>
              </a:rPr>
              <a:t>điện</a:t>
            </a:r>
            <a:r>
              <a:rPr lang="en-US" sz="2800" i="1">
                <a:latin typeface="Arial" panose="020B0604020202020204" pitchFamily="34" charset="0"/>
                <a:cs typeface="Arial" panose="020B0604020202020204" pitchFamily="34" charset="0"/>
              </a:rPr>
              <a:t> (ngoài).</a:t>
            </a:r>
            <a:endParaRPr lang="en-US" sz="2800" i="1" dirty="0">
              <a:latin typeface="Arial" panose="020B0604020202020204" pitchFamily="34" charset="0"/>
              <a:cs typeface="Arial" panose="020B0604020202020204" pitchFamily="34" charset="0"/>
            </a:endParaRPr>
          </a:p>
        </p:txBody>
      </p:sp>
      <p:pic>
        <p:nvPicPr>
          <p:cNvPr id="17" name="Content Placeholder 4" descr="Shape, arrow&#10;&#10;Description automatically generated">
            <a:extLst>
              <a:ext uri="{FF2B5EF4-FFF2-40B4-BE49-F238E27FC236}">
                <a16:creationId xmlns:a16="http://schemas.microsoft.com/office/drawing/2014/main" id="{2C6E2C75-8B41-4DFE-A4A4-B20D626BB20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68476" y="2311648"/>
            <a:ext cx="4510489" cy="4510489"/>
          </a:xfrm>
        </p:spPr>
      </p:pic>
      <p:sp>
        <p:nvSpPr>
          <p:cNvPr id="19" name="TextBox 18">
            <a:extLst>
              <a:ext uri="{FF2B5EF4-FFF2-40B4-BE49-F238E27FC236}">
                <a16:creationId xmlns:a16="http://schemas.microsoft.com/office/drawing/2014/main" id="{057FB21C-316E-4CD1-9F46-D37FD72AC35D}"/>
              </a:ext>
            </a:extLst>
          </p:cNvPr>
          <p:cNvSpPr txBox="1"/>
          <p:nvPr/>
        </p:nvSpPr>
        <p:spPr>
          <a:xfrm>
            <a:off x="220776" y="2777221"/>
            <a:ext cx="1295400" cy="369332"/>
          </a:xfrm>
          <a:prstGeom prst="rect">
            <a:avLst/>
          </a:prstGeom>
          <a:noFill/>
        </p:spPr>
        <p:txBody>
          <a:bodyPr wrap="square">
            <a:spAutoFit/>
          </a:bodyPr>
          <a:lstStyle/>
          <a:p>
            <a:r>
              <a:rPr lang="en-US" i="1">
                <a:solidFill>
                  <a:srgbClr val="002060"/>
                </a:solidFill>
                <a:latin typeface="Arial" panose="020B0604020202020204" pitchFamily="34" charset="0"/>
                <a:cs typeface="Arial" panose="020B0604020202020204" pitchFamily="34" charset="0"/>
              </a:rPr>
              <a:t>Ánh sáng</a:t>
            </a:r>
            <a:endParaRPr lang="en-US">
              <a:solidFill>
                <a:srgbClr val="002060"/>
              </a:solidFill>
            </a:endParaRPr>
          </a:p>
        </p:txBody>
      </p:sp>
      <p:sp>
        <p:nvSpPr>
          <p:cNvPr id="20" name="TextBox 19">
            <a:extLst>
              <a:ext uri="{FF2B5EF4-FFF2-40B4-BE49-F238E27FC236}">
                <a16:creationId xmlns:a16="http://schemas.microsoft.com/office/drawing/2014/main" id="{98F1230B-E733-4D23-A6F7-E1E6B0077713}"/>
              </a:ext>
            </a:extLst>
          </p:cNvPr>
          <p:cNvSpPr txBox="1"/>
          <p:nvPr/>
        </p:nvSpPr>
        <p:spPr>
          <a:xfrm>
            <a:off x="228600" y="5370498"/>
            <a:ext cx="1883588" cy="369332"/>
          </a:xfrm>
          <a:prstGeom prst="rect">
            <a:avLst/>
          </a:prstGeom>
          <a:noFill/>
        </p:spPr>
        <p:txBody>
          <a:bodyPr wrap="square">
            <a:spAutoFit/>
          </a:bodyPr>
          <a:lstStyle/>
          <a:p>
            <a:r>
              <a:rPr lang="en-US" i="1">
                <a:solidFill>
                  <a:srgbClr val="00B050"/>
                </a:solidFill>
                <a:latin typeface="Arial" panose="020B0604020202020204" pitchFamily="34" charset="0"/>
                <a:cs typeface="Arial" panose="020B0604020202020204" pitchFamily="34" charset="0"/>
              </a:rPr>
              <a:t>Tấm kim loại</a:t>
            </a:r>
            <a:endParaRPr lang="en-US">
              <a:solidFill>
                <a:srgbClr val="00B050"/>
              </a:solidFill>
            </a:endParaRPr>
          </a:p>
        </p:txBody>
      </p:sp>
      <p:sp>
        <p:nvSpPr>
          <p:cNvPr id="21" name="TextBox 20">
            <a:extLst>
              <a:ext uri="{FF2B5EF4-FFF2-40B4-BE49-F238E27FC236}">
                <a16:creationId xmlns:a16="http://schemas.microsoft.com/office/drawing/2014/main" id="{1DD8A9D4-3BCB-4383-BF09-82605304AC61}"/>
              </a:ext>
            </a:extLst>
          </p:cNvPr>
          <p:cNvSpPr txBox="1"/>
          <p:nvPr/>
        </p:nvSpPr>
        <p:spPr>
          <a:xfrm>
            <a:off x="3742138" y="3877604"/>
            <a:ext cx="1295400" cy="369332"/>
          </a:xfrm>
          <a:prstGeom prst="rect">
            <a:avLst/>
          </a:prstGeom>
          <a:noFill/>
        </p:spPr>
        <p:txBody>
          <a:bodyPr wrap="square">
            <a:spAutoFit/>
          </a:bodyPr>
          <a:lstStyle/>
          <a:p>
            <a:r>
              <a:rPr lang="en-US" i="1">
                <a:solidFill>
                  <a:srgbClr val="FF0000"/>
                </a:solidFill>
                <a:latin typeface="Arial" panose="020B0604020202020204" pitchFamily="34" charset="0"/>
                <a:cs typeface="Arial" panose="020B0604020202020204" pitchFamily="34" charset="0"/>
              </a:rPr>
              <a:t>Electron</a:t>
            </a:r>
            <a:endParaRPr lang="en-US">
              <a:solidFill>
                <a:srgbClr val="FF0000"/>
              </a:solidFill>
            </a:endParaRPr>
          </a:p>
        </p:txBody>
      </p:sp>
      <p:pic>
        <p:nvPicPr>
          <p:cNvPr id="23" name="Content Placeholder 4" descr="Graphical user interface, schematic&#10;&#10;Description automatically generated with medium confidence">
            <a:extLst>
              <a:ext uri="{FF2B5EF4-FFF2-40B4-BE49-F238E27FC236}">
                <a16:creationId xmlns:a16="http://schemas.microsoft.com/office/drawing/2014/main" id="{D0D970DC-DE70-4128-9E8E-3B791B1D44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629" b="9385"/>
          <a:stretch/>
        </p:blipFill>
        <p:spPr>
          <a:xfrm>
            <a:off x="5450548" y="2961887"/>
            <a:ext cx="6332089" cy="3561140"/>
          </a:xfrm>
          <a:prstGeom prst="rect">
            <a:avLst/>
          </a:prstGeom>
        </p:spPr>
      </p:pic>
    </p:spTree>
    <p:extLst>
      <p:ext uri="{BB962C8B-B14F-4D97-AF65-F5344CB8AC3E}">
        <p14:creationId xmlns:p14="http://schemas.microsoft.com/office/powerpoint/2010/main" val="246113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45DF8F-2FE3-4B7A-9062-2F8A2B277AC7}"/>
              </a:ext>
            </a:extLst>
          </p:cNvPr>
          <p:cNvGrpSpPr/>
          <p:nvPr/>
        </p:nvGrpSpPr>
        <p:grpSpPr>
          <a:xfrm>
            <a:off x="8610600" y="3568299"/>
            <a:ext cx="3505200" cy="2634936"/>
            <a:chOff x="392748" y="1150019"/>
            <a:chExt cx="11593288" cy="684770"/>
          </a:xfrm>
        </p:grpSpPr>
        <p:grpSp>
          <p:nvGrpSpPr>
            <p:cNvPr id="10" name="Group 9">
              <a:extLst>
                <a:ext uri="{FF2B5EF4-FFF2-40B4-BE49-F238E27FC236}">
                  <a16:creationId xmlns:a16="http://schemas.microsoft.com/office/drawing/2014/main" id="{82DD9033-E728-473C-B5FB-6183BCF7F563}"/>
                </a:ext>
              </a:extLst>
            </p:cNvPr>
            <p:cNvGrpSpPr/>
            <p:nvPr/>
          </p:nvGrpSpPr>
          <p:grpSpPr>
            <a:xfrm>
              <a:off x="392748" y="1150019"/>
              <a:ext cx="11593288" cy="684770"/>
              <a:chOff x="1314997" y="2138428"/>
              <a:chExt cx="2231091" cy="780121"/>
            </a:xfrm>
          </p:grpSpPr>
          <p:pic>
            <p:nvPicPr>
              <p:cNvPr id="12" name="Picture 4" descr="empty-blue-rectangle">
                <a:extLst>
                  <a:ext uri="{FF2B5EF4-FFF2-40B4-BE49-F238E27FC236}">
                    <a16:creationId xmlns:a16="http://schemas.microsoft.com/office/drawing/2014/main" id="{4AA0F375-32CA-43B4-B724-3B2497ED3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38428"/>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A0DC9415-E6B7-42D3-BC81-05A6D1A07C35}"/>
                  </a:ext>
                </a:extLst>
              </p:cNvPr>
              <p:cNvSpPr>
                <a:spLocks noChangeArrowheads="1"/>
              </p:cNvSpPr>
              <p:nvPr/>
            </p:nvSpPr>
            <p:spPr bwMode="auto">
              <a:xfrm>
                <a:off x="1446926" y="221099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1" name="Content Placeholder 2">
              <a:extLst>
                <a:ext uri="{FF2B5EF4-FFF2-40B4-BE49-F238E27FC236}">
                  <a16:creationId xmlns:a16="http://schemas.microsoft.com/office/drawing/2014/main" id="{A36A3D87-22AE-4105-87DC-50DC8C2CB312}"/>
                </a:ext>
              </a:extLst>
            </p:cNvPr>
            <p:cNvSpPr txBox="1">
              <a:spLocks/>
            </p:cNvSpPr>
            <p:nvPr/>
          </p:nvSpPr>
          <p:spPr>
            <a:xfrm>
              <a:off x="923121" y="1221784"/>
              <a:ext cx="10532538"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95375">
                <a:lnSpc>
                  <a:spcPct val="100000"/>
                </a:lnSpc>
                <a:spcBef>
                  <a:spcPts val="0"/>
                </a:spcBef>
                <a:buClr>
                  <a:schemeClr val="tx2"/>
                </a:buClr>
                <a:buSzPct val="95000"/>
                <a:buNone/>
              </a:pPr>
              <a:r>
                <a:rPr lang="en-US" sz="2600" i="1">
                  <a:solidFill>
                    <a:srgbClr val="002060"/>
                  </a:solidFill>
                  <a:latin typeface="Arial" panose="020B0604020202020204" pitchFamily="34" charset="0"/>
                  <a:cs typeface="Arial" panose="020B0604020202020204" pitchFamily="34" charset="0"/>
                </a:rPr>
                <a:t>Bức xạ tử ngoại gây ra hiện tượng quang điện ở kẽm còn ánh sáng nhìn thấy được thì không</a:t>
              </a:r>
              <a:endParaRPr lang="en-US" sz="2600">
                <a:latin typeface="Arial" panose="020B0604020202020204" pitchFamily="34" charset="0"/>
                <a:cs typeface="Arial" panose="020B0604020202020204" pitchFamily="34" charset="0"/>
              </a:endParaRPr>
            </a:p>
          </p:txBody>
        </p:sp>
      </p:grpSp>
      <p:sp>
        <p:nvSpPr>
          <p:cNvPr id="14" name="Rectangle 1026060">
            <a:extLst>
              <a:ext uri="{FF2B5EF4-FFF2-40B4-BE49-F238E27FC236}">
                <a16:creationId xmlns:a16="http://schemas.microsoft.com/office/drawing/2014/main" id="{D20F0554-8801-4079-951A-F19480841401}"/>
              </a:ext>
            </a:extLst>
          </p:cNvPr>
          <p:cNvSpPr>
            <a:spLocks noChangeArrowheads="1"/>
          </p:cNvSpPr>
          <p:nvPr/>
        </p:nvSpPr>
        <p:spPr bwMode="auto">
          <a:xfrm>
            <a:off x="670116" y="698334"/>
            <a:ext cx="11593288" cy="7879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ctr" defTabSz="1095376">
              <a:buClr>
                <a:schemeClr val="tx2"/>
              </a:buClr>
              <a:buSzPct val="95000"/>
              <a:buNone/>
              <a:defRPr/>
            </a:pPr>
            <a:r>
              <a:rPr lang="en-US" sz="2200" b="0" i="1">
                <a:solidFill>
                  <a:srgbClr val="0070C0"/>
                </a:solidFill>
                <a:cs typeface="Arial" panose="020B0604020202020204" pitchFamily="34" charset="0"/>
              </a:rPr>
              <a:t>Đ</a:t>
            </a:r>
            <a:r>
              <a:rPr lang="en-US" sz="2200" i="1">
                <a:solidFill>
                  <a:srgbClr val="0070C0"/>
                </a:solidFill>
                <a:cs typeface="Arial" panose="020B0604020202020204" pitchFamily="34" charset="0"/>
              </a:rPr>
              <a:t>èn hồ quang phát ra ánh sáng có nhiều bước sóng khác nhau như tia tử ngoại, ánh sáng nhìn thấy, tia hồng ngoại… vậy cụ thể bức xạ nào đã làm bật electron ra khỏi tấm kẽm?</a:t>
            </a:r>
            <a:endParaRPr lang="en-US" sz="2200" b="0" i="1" dirty="0">
              <a:solidFill>
                <a:srgbClr val="0070C0"/>
              </a:solidFill>
              <a:cs typeface="Arial" panose="020B0604020202020204" pitchFamily="34" charset="0"/>
            </a:endParaRPr>
          </a:p>
        </p:txBody>
      </p:sp>
      <p:grpSp>
        <p:nvGrpSpPr>
          <p:cNvPr id="15" name="Group 14">
            <a:extLst>
              <a:ext uri="{FF2B5EF4-FFF2-40B4-BE49-F238E27FC236}">
                <a16:creationId xmlns:a16="http://schemas.microsoft.com/office/drawing/2014/main" id="{D6F3CB84-5321-4387-ABA5-17A2AADA78A7}"/>
              </a:ext>
            </a:extLst>
          </p:cNvPr>
          <p:cNvGrpSpPr/>
          <p:nvPr/>
        </p:nvGrpSpPr>
        <p:grpSpPr>
          <a:xfrm>
            <a:off x="-271124" y="67296"/>
            <a:ext cx="8134413" cy="499566"/>
            <a:chOff x="-271124" y="67296"/>
            <a:chExt cx="8134413" cy="499566"/>
          </a:xfrm>
        </p:grpSpPr>
        <p:grpSp>
          <p:nvGrpSpPr>
            <p:cNvPr id="16" name="Group 15">
              <a:extLst>
                <a:ext uri="{FF2B5EF4-FFF2-40B4-BE49-F238E27FC236}">
                  <a16:creationId xmlns:a16="http://schemas.microsoft.com/office/drawing/2014/main" id="{58919E43-9CEF-476F-A887-4AF9A3875E33}"/>
                </a:ext>
              </a:extLst>
            </p:cNvPr>
            <p:cNvGrpSpPr/>
            <p:nvPr/>
          </p:nvGrpSpPr>
          <p:grpSpPr>
            <a:xfrm>
              <a:off x="-271124" y="67296"/>
              <a:ext cx="6062325" cy="496593"/>
              <a:chOff x="38033" y="2294628"/>
              <a:chExt cx="7543270" cy="693208"/>
            </a:xfrm>
          </p:grpSpPr>
          <p:grpSp>
            <p:nvGrpSpPr>
              <p:cNvPr id="18" name="Group 70">
                <a:extLst>
                  <a:ext uri="{FF2B5EF4-FFF2-40B4-BE49-F238E27FC236}">
                    <a16:creationId xmlns:a16="http://schemas.microsoft.com/office/drawing/2014/main" id="{7AE53650-F44C-4518-8BBF-E7E0E2FFA1EB}"/>
                  </a:ext>
                </a:extLst>
              </p:cNvPr>
              <p:cNvGrpSpPr>
                <a:grpSpLocks/>
              </p:cNvGrpSpPr>
              <p:nvPr/>
            </p:nvGrpSpPr>
            <p:grpSpPr bwMode="auto">
              <a:xfrm>
                <a:off x="368179" y="2294628"/>
                <a:ext cx="7213124" cy="693208"/>
                <a:chOff x="607010" y="3430752"/>
                <a:chExt cx="3714422" cy="1335216"/>
              </a:xfrm>
            </p:grpSpPr>
            <p:pic>
              <p:nvPicPr>
                <p:cNvPr id="20" name="Picture 19" descr="empty-green-rectangle">
                  <a:extLst>
                    <a:ext uri="{FF2B5EF4-FFF2-40B4-BE49-F238E27FC236}">
                      <a16:creationId xmlns:a16="http://schemas.microsoft.com/office/drawing/2014/main" id="{FA29E678-392C-48A2-AA6B-4EDFF0DC9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green-top-faded">
                  <a:extLst>
                    <a:ext uri="{FF2B5EF4-FFF2-40B4-BE49-F238E27FC236}">
                      <a16:creationId xmlns:a16="http://schemas.microsoft.com/office/drawing/2014/main" id="{8B35C11F-4CC8-42E4-9087-B3DB55A16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12CE94B9-4B41-44D4-AFFA-4B9C8C850A50}"/>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17" name="Rectangle 1026060">
              <a:extLst>
                <a:ext uri="{FF2B5EF4-FFF2-40B4-BE49-F238E27FC236}">
                  <a16:creationId xmlns:a16="http://schemas.microsoft.com/office/drawing/2014/main" id="{FBB006E1-BE20-45FA-9C90-4E97D0DA6ED7}"/>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Hiện tượng quang điện</a:t>
              </a:r>
              <a:endParaRPr lang="en-US" sz="2500" b="0" i="1" dirty="0">
                <a:cs typeface="Arial" panose="020B0604020202020204" pitchFamily="34" charset="0"/>
              </a:endParaRPr>
            </a:p>
          </p:txBody>
        </p:sp>
      </p:grpSp>
      <p:pic>
        <p:nvPicPr>
          <p:cNvPr id="2" name="y2mate.com - Lélectroscope et le photon effet photoélectrique_1080p">
            <a:hlinkClick r:id="" action="ppaction://media"/>
            <a:extLst>
              <a:ext uri="{FF2B5EF4-FFF2-40B4-BE49-F238E27FC236}">
                <a16:creationId xmlns:a16="http://schemas.microsoft.com/office/drawing/2014/main" id="{42AA54AC-FF64-4F39-85E0-E6533DFB4EC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9222" y="1649578"/>
            <a:ext cx="8017933" cy="4510088"/>
          </a:xfrm>
          <a:prstGeom prst="rect">
            <a:avLst/>
          </a:prstGeom>
        </p:spPr>
      </p:pic>
      <p:sp>
        <p:nvSpPr>
          <p:cNvPr id="3" name="TextBox 2">
            <a:extLst>
              <a:ext uri="{FF2B5EF4-FFF2-40B4-BE49-F238E27FC236}">
                <a16:creationId xmlns:a16="http://schemas.microsoft.com/office/drawing/2014/main" id="{C4424D48-F8B8-491E-A63F-BAB89B417E32}"/>
              </a:ext>
            </a:extLst>
          </p:cNvPr>
          <p:cNvSpPr txBox="1"/>
          <p:nvPr/>
        </p:nvSpPr>
        <p:spPr>
          <a:xfrm>
            <a:off x="8817870" y="1688611"/>
            <a:ext cx="2867526" cy="1631216"/>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Chắn chùm sáng hồ quang bằng thủy tinh thì hiện tượng không xảy ra. Vì thủy tinh hấp thụ mạnh tia tử ngoại</a:t>
            </a:r>
          </a:p>
        </p:txBody>
      </p:sp>
      <p:pic>
        <p:nvPicPr>
          <p:cNvPr id="22" name="Picture 14" descr="http://tmjpainandtreatment.com/wp-content/uploads/2014/09/little-man-with-red-question-mark.jpg">
            <a:hlinkClick r:id="rId8"/>
            <a:extLst>
              <a:ext uri="{FF2B5EF4-FFF2-40B4-BE49-F238E27FC236}">
                <a16:creationId xmlns:a16="http://schemas.microsoft.com/office/drawing/2014/main" id="{B161CBFA-026A-4AAD-9D0F-2A5AF74E39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8068" y="618291"/>
            <a:ext cx="630132" cy="8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28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35452" y="4516612"/>
            <a:ext cx="5756179"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Giá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91AD5DFE-3F9E-4720-A1DD-E12474B30659}"/>
              </a:ext>
            </a:extLst>
          </p:cNvPr>
          <p:cNvGrpSpPr/>
          <p:nvPr/>
        </p:nvGrpSpPr>
        <p:grpSpPr>
          <a:xfrm>
            <a:off x="-271124" y="67296"/>
            <a:ext cx="8134413" cy="499566"/>
            <a:chOff x="-271124" y="67296"/>
            <a:chExt cx="8134413" cy="499566"/>
          </a:xfrm>
        </p:grpSpPr>
        <p:grpSp>
          <p:nvGrpSpPr>
            <p:cNvPr id="14" name="Group 13">
              <a:extLst>
                <a:ext uri="{FF2B5EF4-FFF2-40B4-BE49-F238E27FC236}">
                  <a16:creationId xmlns:a16="http://schemas.microsoft.com/office/drawing/2014/main" id="{F0BBF725-960A-436C-B109-31870378C1AE}"/>
                </a:ext>
              </a:extLst>
            </p:cNvPr>
            <p:cNvGrpSpPr/>
            <p:nvPr/>
          </p:nvGrpSpPr>
          <p:grpSpPr>
            <a:xfrm>
              <a:off x="-271124" y="67296"/>
              <a:ext cx="6062325" cy="496593"/>
              <a:chOff x="38033" y="2294628"/>
              <a:chExt cx="7543270" cy="693208"/>
            </a:xfrm>
          </p:grpSpPr>
          <p:grpSp>
            <p:nvGrpSpPr>
              <p:cNvPr id="16" name="Group 70">
                <a:extLst>
                  <a:ext uri="{FF2B5EF4-FFF2-40B4-BE49-F238E27FC236}">
                    <a16:creationId xmlns:a16="http://schemas.microsoft.com/office/drawing/2014/main" id="{D4C575C4-675D-43AD-BB8C-B384EB4D8BAC}"/>
                  </a:ext>
                </a:extLst>
              </p:cNvPr>
              <p:cNvGrpSpPr>
                <a:grpSpLocks/>
              </p:cNvGrpSpPr>
              <p:nvPr/>
            </p:nvGrpSpPr>
            <p:grpSpPr bwMode="auto">
              <a:xfrm>
                <a:off x="368179" y="2294628"/>
                <a:ext cx="7213124" cy="693208"/>
                <a:chOff x="607010" y="3430752"/>
                <a:chExt cx="3714422" cy="1335216"/>
              </a:xfrm>
            </p:grpSpPr>
            <p:pic>
              <p:nvPicPr>
                <p:cNvPr id="18" name="Picture 17" descr="empty-green-rectangle">
                  <a:extLst>
                    <a:ext uri="{FF2B5EF4-FFF2-40B4-BE49-F238E27FC236}">
                      <a16:creationId xmlns:a16="http://schemas.microsoft.com/office/drawing/2014/main" id="{B0DCAD8D-F6D8-42A0-9CAC-4BC8DE271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662F17DE-21DA-40F6-A52A-B8EC44B9C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0C10450C-F1A0-482A-B87A-B2CF4C5E026D}"/>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15" name="Rectangle 1026060">
              <a:extLst>
                <a:ext uri="{FF2B5EF4-FFF2-40B4-BE49-F238E27FC236}">
                  <a16:creationId xmlns:a16="http://schemas.microsoft.com/office/drawing/2014/main" id="{B1EAD37D-A4D6-4058-B3A8-F5CFE823F3BA}"/>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Định luật về giới hạn quang điện</a:t>
              </a:r>
              <a:endParaRPr lang="en-US" sz="2500" b="0" i="1" dirty="0">
                <a:cs typeface="Arial" panose="020B0604020202020204" pitchFamily="34" charset="0"/>
              </a:endParaRPr>
            </a:p>
          </p:txBody>
        </p:sp>
      </p:grpSp>
      <p:grpSp>
        <p:nvGrpSpPr>
          <p:cNvPr id="20" name="Group 19">
            <a:extLst>
              <a:ext uri="{FF2B5EF4-FFF2-40B4-BE49-F238E27FC236}">
                <a16:creationId xmlns:a16="http://schemas.microsoft.com/office/drawing/2014/main" id="{57AA632A-BF94-490C-97B0-FC0F9EE0F4A8}"/>
              </a:ext>
            </a:extLst>
          </p:cNvPr>
          <p:cNvGrpSpPr/>
          <p:nvPr/>
        </p:nvGrpSpPr>
        <p:grpSpPr>
          <a:xfrm>
            <a:off x="-215779" y="790125"/>
            <a:ext cx="12636378" cy="1161974"/>
            <a:chOff x="1314997" y="2125361"/>
            <a:chExt cx="2231091" cy="780121"/>
          </a:xfrm>
        </p:grpSpPr>
        <p:pic>
          <p:nvPicPr>
            <p:cNvPr id="21" name="Picture 20" descr="empty-blue-rectangle">
              <a:extLst>
                <a:ext uri="{FF2B5EF4-FFF2-40B4-BE49-F238E27FC236}">
                  <a16:creationId xmlns:a16="http://schemas.microsoft.com/office/drawing/2014/main" id="{D22EA65D-EF2D-49D4-8FA0-134577E47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26060">
              <a:extLst>
                <a:ext uri="{FF2B5EF4-FFF2-40B4-BE49-F238E27FC236}">
                  <a16:creationId xmlns:a16="http://schemas.microsoft.com/office/drawing/2014/main" id="{541C2FB9-C3DF-4929-836B-CCA569F4D1AD}"/>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842C1330-714D-4C3C-B8ED-D78F7864F78F}"/>
              </a:ext>
            </a:extLst>
          </p:cNvPr>
          <p:cNvSpPr txBox="1"/>
          <p:nvPr/>
        </p:nvSpPr>
        <p:spPr>
          <a:xfrm>
            <a:off x="369822" y="929832"/>
            <a:ext cx="11465177" cy="892552"/>
          </a:xfrm>
          <a:prstGeom prst="rect">
            <a:avLst/>
          </a:prstGeom>
          <a:noFill/>
        </p:spPr>
        <p:txBody>
          <a:bodyPr wrap="square" rtlCol="0">
            <a:spAutoFit/>
          </a:bodyPr>
          <a:lstStyle/>
          <a:p>
            <a:pPr algn="ctr"/>
            <a:r>
              <a:rPr lang="en-US" sz="2600" i="1">
                <a:latin typeface="Arial" panose="020B0604020202020204" pitchFamily="34" charset="0"/>
                <a:cs typeface="Arial" panose="020B0604020202020204" pitchFamily="34" charset="0"/>
              </a:rPr>
              <a:t>Ánh </a:t>
            </a:r>
            <a:r>
              <a:rPr lang="en-US" sz="2600" i="1" dirty="0" err="1">
                <a:latin typeface="Arial" panose="020B0604020202020204" pitchFamily="34" charset="0"/>
                <a:cs typeface="Arial" panose="020B0604020202020204" pitchFamily="34" charset="0"/>
              </a:rPr>
              <a:t>sáng</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kích</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thích</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chỉ</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có</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thể</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làm</a:t>
            </a:r>
            <a:r>
              <a:rPr lang="en-US" sz="2600" i="1" dirty="0">
                <a:latin typeface="Arial" panose="020B0604020202020204" pitchFamily="34" charset="0"/>
                <a:cs typeface="Arial" panose="020B0604020202020204" pitchFamily="34" charset="0"/>
              </a:rPr>
              <a:t> </a:t>
            </a:r>
            <a:r>
              <a:rPr lang="en-US" sz="2600" i="1" err="1">
                <a:latin typeface="Arial" panose="020B0604020202020204" pitchFamily="34" charset="0"/>
                <a:cs typeface="Arial" panose="020B0604020202020204" pitchFamily="34" charset="0"/>
              </a:rPr>
              <a:t>bật</a:t>
            </a:r>
            <a:r>
              <a:rPr lang="en-US" sz="2600" i="1">
                <a:latin typeface="Arial" panose="020B0604020202020204" pitchFamily="34" charset="0"/>
                <a:cs typeface="Arial" panose="020B0604020202020204" pitchFamily="34" charset="0"/>
              </a:rPr>
              <a:t> electron </a:t>
            </a:r>
            <a:r>
              <a:rPr lang="en-US" sz="2600" i="1" dirty="0" err="1">
                <a:latin typeface="Arial" panose="020B0604020202020204" pitchFamily="34" charset="0"/>
                <a:cs typeface="Arial" panose="020B0604020202020204" pitchFamily="34" charset="0"/>
              </a:rPr>
              <a:t>ra</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khỏi</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một</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kim</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loại</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khi</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bước</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sóng</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của</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nó</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ngắn</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hơn</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hoặc</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bằng</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giới</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hạn</a:t>
            </a:r>
            <a:r>
              <a:rPr lang="en-US" sz="2600" i="1" dirty="0">
                <a:latin typeface="Arial" panose="020B0604020202020204" pitchFamily="34" charset="0"/>
                <a:cs typeface="Arial" panose="020B0604020202020204" pitchFamily="34" charset="0"/>
              </a:rPr>
              <a:t> </a:t>
            </a:r>
            <a:r>
              <a:rPr lang="en-US" sz="2600" i="1" err="1">
                <a:latin typeface="Arial" panose="020B0604020202020204" pitchFamily="34" charset="0"/>
                <a:cs typeface="Arial" panose="020B0604020202020204" pitchFamily="34" charset="0"/>
              </a:rPr>
              <a:t>quang</a:t>
            </a:r>
            <a:r>
              <a:rPr lang="en-US" sz="2600" i="1">
                <a:latin typeface="Arial" panose="020B0604020202020204" pitchFamily="34" charset="0"/>
                <a:cs typeface="Arial" panose="020B0604020202020204" pitchFamily="34" charset="0"/>
              </a:rPr>
              <a:t> điện của </a:t>
            </a:r>
            <a:r>
              <a:rPr lang="en-US" sz="2600" i="1" dirty="0" err="1">
                <a:latin typeface="Arial" panose="020B0604020202020204" pitchFamily="34" charset="0"/>
                <a:cs typeface="Arial" panose="020B0604020202020204" pitchFamily="34" charset="0"/>
              </a:rPr>
              <a:t>kim</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loại</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đó</a:t>
            </a:r>
            <a:r>
              <a:rPr lang="en-US" sz="2600" i="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E5AEDAB2-E1F2-47ED-AD1C-1584BBD5BF50}"/>
              </a:ext>
            </a:extLst>
          </p:cNvPr>
          <p:cNvPicPr>
            <a:picLocks noChangeAspect="1"/>
          </p:cNvPicPr>
          <p:nvPr/>
        </p:nvPicPr>
        <p:blipFill>
          <a:blip r:embed="rId5"/>
          <a:stretch>
            <a:fillRect/>
          </a:stretch>
        </p:blipFill>
        <p:spPr>
          <a:xfrm>
            <a:off x="8190037" y="2064817"/>
            <a:ext cx="3789331" cy="4574857"/>
          </a:xfrm>
          <a:prstGeom prst="rect">
            <a:avLst/>
          </a:prstGeom>
        </p:spPr>
      </p:pic>
      <p:grpSp>
        <p:nvGrpSpPr>
          <p:cNvPr id="30" name="Group 29">
            <a:extLst>
              <a:ext uri="{FF2B5EF4-FFF2-40B4-BE49-F238E27FC236}">
                <a16:creationId xmlns:a16="http://schemas.microsoft.com/office/drawing/2014/main" id="{40758A78-A74C-40A4-ACB8-4A5EBA2E6828}"/>
              </a:ext>
            </a:extLst>
          </p:cNvPr>
          <p:cNvGrpSpPr/>
          <p:nvPr/>
        </p:nvGrpSpPr>
        <p:grpSpPr>
          <a:xfrm>
            <a:off x="1076424" y="2743200"/>
            <a:ext cx="3876576" cy="1435094"/>
            <a:chOff x="6136148" y="2412761"/>
            <a:chExt cx="2943187" cy="2323488"/>
          </a:xfrm>
        </p:grpSpPr>
        <p:pic>
          <p:nvPicPr>
            <p:cNvPr id="27" name="Picture 26" descr="empty-red-rectangle">
              <a:extLst>
                <a:ext uri="{FF2B5EF4-FFF2-40B4-BE49-F238E27FC236}">
                  <a16:creationId xmlns:a16="http://schemas.microsoft.com/office/drawing/2014/main" id="{4561D2C7-960F-4D3A-A06B-58BBAD267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6148" y="2412761"/>
              <a:ext cx="2943187" cy="15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39960DC-FB69-442E-91B4-5C39FCA3CCB5}"/>
                    </a:ext>
                  </a:extLst>
                </p:cNvPr>
                <p:cNvSpPr txBox="1"/>
                <p:nvPr/>
              </p:nvSpPr>
              <p:spPr>
                <a:xfrm>
                  <a:off x="6590756" y="2516506"/>
                  <a:ext cx="2033970" cy="22197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ea typeface="Cambria Math"/>
                              </a:rPr>
                            </m:ctrlPr>
                          </m:sSubPr>
                          <m:e>
                            <m:r>
                              <a:rPr lang="en-US" sz="4000" i="1">
                                <a:latin typeface="Cambria Math"/>
                                <a:ea typeface="Cambria Math"/>
                              </a:rPr>
                              <m:t>𝜆</m:t>
                            </m:r>
                          </m:e>
                          <m:sub>
                            <m:r>
                              <a:rPr lang="en-US" sz="4000" b="0" i="1" smtClean="0">
                                <a:latin typeface="Cambria Math" panose="02040503050406030204" pitchFamily="18" charset="0"/>
                                <a:ea typeface="Cambria Math"/>
                              </a:rPr>
                              <m:t>h𝑞</m:t>
                            </m:r>
                          </m:sub>
                        </m:sSub>
                        <m:r>
                          <a:rPr lang="en-US" sz="4000" i="1">
                            <a:latin typeface="Cambria Math"/>
                            <a:ea typeface="Cambria Math"/>
                          </a:rPr>
                          <m:t>≤</m:t>
                        </m:r>
                        <m:sSub>
                          <m:sSubPr>
                            <m:ctrlPr>
                              <a:rPr lang="en-US" sz="4000" i="1">
                                <a:latin typeface="Cambria Math" panose="02040503050406030204" pitchFamily="18" charset="0"/>
                                <a:ea typeface="Cambria Math"/>
                              </a:rPr>
                            </m:ctrlPr>
                          </m:sSubPr>
                          <m:e>
                            <m:r>
                              <a:rPr lang="en-US" sz="4000" i="1">
                                <a:latin typeface="Cambria Math"/>
                                <a:ea typeface="Cambria Math"/>
                              </a:rPr>
                              <m:t>𝜆</m:t>
                            </m:r>
                          </m:e>
                          <m:sub>
                            <m:r>
                              <a:rPr lang="en-US" sz="4000" b="0" i="1" smtClean="0">
                                <a:latin typeface="Cambria Math" panose="02040503050406030204" pitchFamily="18" charset="0"/>
                                <a:ea typeface="Cambria Math"/>
                              </a:rPr>
                              <m:t>𝑘𝑡</m:t>
                            </m:r>
                          </m:sub>
                        </m:sSub>
                      </m:oMath>
                    </m:oMathPara>
                  </a14:m>
                  <a:endParaRPr lang="en-US" sz="4000" dirty="0"/>
                </a:p>
              </p:txBody>
            </p:sp>
          </mc:Choice>
          <mc:Fallback xmlns="">
            <p:sp>
              <p:nvSpPr>
                <p:cNvPr id="29" name="TextBox 28">
                  <a:extLst>
                    <a:ext uri="{FF2B5EF4-FFF2-40B4-BE49-F238E27FC236}">
                      <a16:creationId xmlns:a16="http://schemas.microsoft.com/office/drawing/2014/main" id="{D39960DC-FB69-442E-91B4-5C39FCA3CCB5}"/>
                    </a:ext>
                  </a:extLst>
                </p:cNvPr>
                <p:cNvSpPr txBox="1">
                  <a:spLocks noRot="1" noChangeAspect="1" noMove="1" noResize="1" noEditPoints="1" noAdjustHandles="1" noChangeArrowheads="1" noChangeShapeType="1" noTextEdit="1"/>
                </p:cNvSpPr>
                <p:nvPr/>
              </p:nvSpPr>
              <p:spPr>
                <a:xfrm>
                  <a:off x="6590756" y="2516506"/>
                  <a:ext cx="2033970" cy="221974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277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1AD5DFE-3F9E-4720-A1DD-E12474B30659}"/>
              </a:ext>
            </a:extLst>
          </p:cNvPr>
          <p:cNvGrpSpPr/>
          <p:nvPr/>
        </p:nvGrpSpPr>
        <p:grpSpPr>
          <a:xfrm>
            <a:off x="-271124" y="67296"/>
            <a:ext cx="8134413" cy="499566"/>
            <a:chOff x="-271124" y="67296"/>
            <a:chExt cx="8134413" cy="499566"/>
          </a:xfrm>
        </p:grpSpPr>
        <p:grpSp>
          <p:nvGrpSpPr>
            <p:cNvPr id="14" name="Group 13">
              <a:extLst>
                <a:ext uri="{FF2B5EF4-FFF2-40B4-BE49-F238E27FC236}">
                  <a16:creationId xmlns:a16="http://schemas.microsoft.com/office/drawing/2014/main" id="{F0BBF725-960A-436C-B109-31870378C1AE}"/>
                </a:ext>
              </a:extLst>
            </p:cNvPr>
            <p:cNvGrpSpPr/>
            <p:nvPr/>
          </p:nvGrpSpPr>
          <p:grpSpPr>
            <a:xfrm>
              <a:off x="-271124" y="67296"/>
              <a:ext cx="6062325" cy="496593"/>
              <a:chOff x="38033" y="2294628"/>
              <a:chExt cx="7543270" cy="693208"/>
            </a:xfrm>
          </p:grpSpPr>
          <p:grpSp>
            <p:nvGrpSpPr>
              <p:cNvPr id="16" name="Group 70">
                <a:extLst>
                  <a:ext uri="{FF2B5EF4-FFF2-40B4-BE49-F238E27FC236}">
                    <a16:creationId xmlns:a16="http://schemas.microsoft.com/office/drawing/2014/main" id="{D4C575C4-675D-43AD-BB8C-B384EB4D8BAC}"/>
                  </a:ext>
                </a:extLst>
              </p:cNvPr>
              <p:cNvGrpSpPr>
                <a:grpSpLocks/>
              </p:cNvGrpSpPr>
              <p:nvPr/>
            </p:nvGrpSpPr>
            <p:grpSpPr bwMode="auto">
              <a:xfrm>
                <a:off x="368179" y="2294628"/>
                <a:ext cx="7213124" cy="693208"/>
                <a:chOff x="607010" y="3430752"/>
                <a:chExt cx="3714422" cy="1335216"/>
              </a:xfrm>
            </p:grpSpPr>
            <p:pic>
              <p:nvPicPr>
                <p:cNvPr id="18" name="Picture 17" descr="empty-green-rectangle">
                  <a:extLst>
                    <a:ext uri="{FF2B5EF4-FFF2-40B4-BE49-F238E27FC236}">
                      <a16:creationId xmlns:a16="http://schemas.microsoft.com/office/drawing/2014/main" id="{B0DCAD8D-F6D8-42A0-9CAC-4BC8DE271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662F17DE-21DA-40F6-A52A-B8EC44B9C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0C10450C-F1A0-482A-B87A-B2CF4C5E026D}"/>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grpSp>
        <p:sp>
          <p:nvSpPr>
            <p:cNvPr id="15" name="Rectangle 1026060">
              <a:extLst>
                <a:ext uri="{FF2B5EF4-FFF2-40B4-BE49-F238E27FC236}">
                  <a16:creationId xmlns:a16="http://schemas.microsoft.com/office/drawing/2014/main" id="{B1EAD37D-A4D6-4058-B3A8-F5CFE823F3BA}"/>
                </a:ext>
              </a:extLst>
            </p:cNvPr>
            <p:cNvSpPr>
              <a:spLocks noChangeArrowheads="1"/>
            </p:cNvSpPr>
            <p:nvPr/>
          </p:nvSpPr>
          <p:spPr bwMode="auto">
            <a:xfrm>
              <a:off x="670116" y="71342"/>
              <a:ext cx="71931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Thuyết lượng tử ánh sáng</a:t>
              </a:r>
              <a:endParaRPr lang="en-US" sz="2500" b="0" i="1" dirty="0">
                <a:cs typeface="Arial" panose="020B0604020202020204" pitchFamily="34" charset="0"/>
              </a:endParaRPr>
            </a:p>
          </p:txBody>
        </p:sp>
      </p:grpSp>
      <p:sp>
        <p:nvSpPr>
          <p:cNvPr id="24" name="Rectangle 1026060">
            <a:extLst>
              <a:ext uri="{FF2B5EF4-FFF2-40B4-BE49-F238E27FC236}">
                <a16:creationId xmlns:a16="http://schemas.microsoft.com/office/drawing/2014/main" id="{EB1D1DDE-6EA3-4187-B5D0-86F628D1EEC5}"/>
              </a:ext>
            </a:extLst>
          </p:cNvPr>
          <p:cNvSpPr>
            <a:spLocks noChangeArrowheads="1"/>
          </p:cNvSpPr>
          <p:nvPr/>
        </p:nvSpPr>
        <p:spPr bwMode="auto">
          <a:xfrm>
            <a:off x="85627" y="594756"/>
            <a:ext cx="60103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1. Giả thuyết Planck</a:t>
            </a:r>
            <a:endParaRPr lang="en-US" sz="2500" b="0" i="1" dirty="0">
              <a:solidFill>
                <a:srgbClr val="0070C0"/>
              </a:solidFill>
              <a:cs typeface="Arial" panose="020B0604020202020204" pitchFamily="34" charset="0"/>
            </a:endParaRPr>
          </a:p>
        </p:txBody>
      </p:sp>
      <p:grpSp>
        <p:nvGrpSpPr>
          <p:cNvPr id="5" name="Group 4">
            <a:extLst>
              <a:ext uri="{FF2B5EF4-FFF2-40B4-BE49-F238E27FC236}">
                <a16:creationId xmlns:a16="http://schemas.microsoft.com/office/drawing/2014/main" id="{BAC1D14C-0C16-4F97-939E-093F4E7768F7}"/>
              </a:ext>
            </a:extLst>
          </p:cNvPr>
          <p:cNvGrpSpPr/>
          <p:nvPr/>
        </p:nvGrpSpPr>
        <p:grpSpPr>
          <a:xfrm>
            <a:off x="3203401" y="1121143"/>
            <a:ext cx="8759999" cy="2115801"/>
            <a:chOff x="-76200" y="1112681"/>
            <a:chExt cx="12636378" cy="1321159"/>
          </a:xfrm>
        </p:grpSpPr>
        <p:grpSp>
          <p:nvGrpSpPr>
            <p:cNvPr id="20" name="Group 19">
              <a:extLst>
                <a:ext uri="{FF2B5EF4-FFF2-40B4-BE49-F238E27FC236}">
                  <a16:creationId xmlns:a16="http://schemas.microsoft.com/office/drawing/2014/main" id="{57AA632A-BF94-490C-97B0-FC0F9EE0F4A8}"/>
                </a:ext>
              </a:extLst>
            </p:cNvPr>
            <p:cNvGrpSpPr/>
            <p:nvPr/>
          </p:nvGrpSpPr>
          <p:grpSpPr>
            <a:xfrm>
              <a:off x="-76200" y="1112681"/>
              <a:ext cx="12636378" cy="1321159"/>
              <a:chOff x="1314997" y="2125361"/>
              <a:chExt cx="2231091" cy="780121"/>
            </a:xfrm>
          </p:grpSpPr>
          <p:pic>
            <p:nvPicPr>
              <p:cNvPr id="21" name="Picture 20" descr="empty-blue-rectangle">
                <a:extLst>
                  <a:ext uri="{FF2B5EF4-FFF2-40B4-BE49-F238E27FC236}">
                    <a16:creationId xmlns:a16="http://schemas.microsoft.com/office/drawing/2014/main" id="{D22EA65D-EF2D-49D4-8FA0-134577E47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26060">
                <a:extLst>
                  <a:ext uri="{FF2B5EF4-FFF2-40B4-BE49-F238E27FC236}">
                    <a16:creationId xmlns:a16="http://schemas.microsoft.com/office/drawing/2014/main" id="{541C2FB9-C3DF-4929-836B-CCA569F4D1AD}"/>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3215D7A6-553C-41DE-9573-E3487583F629}"/>
                </a:ext>
              </a:extLst>
            </p:cNvPr>
            <p:cNvSpPr txBox="1"/>
            <p:nvPr/>
          </p:nvSpPr>
          <p:spPr>
            <a:xfrm>
              <a:off x="561441" y="1212107"/>
              <a:ext cx="11380443" cy="1018572"/>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Lượng </a:t>
              </a:r>
              <a:r>
                <a:rPr lang="en-US" sz="2500" i="1" dirty="0" err="1">
                  <a:latin typeface="Arial" panose="020B0604020202020204" pitchFamily="34" charset="0"/>
                  <a:cs typeface="Arial" panose="020B0604020202020204" pitchFamily="34" charset="0"/>
                </a:rPr>
                <a:t>năng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lượng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mà</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mỗi</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lần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một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nguyên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tử</a:t>
              </a:r>
              <a:r>
                <a:rPr lang="en-US" sz="2500" i="1" dirty="0">
                  <a:latin typeface="Arial" panose="020B0604020202020204" pitchFamily="34" charset="0"/>
                  <a:cs typeface="Arial" panose="020B0604020202020204" pitchFamily="34" charset="0"/>
                </a:rPr>
                <a:t> hay </a:t>
              </a:r>
              <a:r>
                <a:rPr lang="en-US" sz="2500" i="1" dirty="0" err="1">
                  <a:latin typeface="Arial" panose="020B0604020202020204" pitchFamily="34" charset="0"/>
                  <a:cs typeface="Arial" panose="020B0604020202020204" pitchFamily="34" charset="0"/>
                </a:rPr>
                <a:t>phân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tử</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hấp</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thụ</a:t>
              </a:r>
              <a:r>
                <a:rPr lang="en-US" sz="2500" i="1" dirty="0">
                  <a:latin typeface="Arial" panose="020B0604020202020204" pitchFamily="34" charset="0"/>
                  <a:cs typeface="Arial" panose="020B0604020202020204" pitchFamily="34" charset="0"/>
                </a:rPr>
                <a:t> hay </a:t>
              </a:r>
              <a:r>
                <a:rPr lang="en-US" sz="2500" i="1" dirty="0" err="1">
                  <a:latin typeface="Arial" panose="020B0604020202020204" pitchFamily="34" charset="0"/>
                  <a:cs typeface="Arial" panose="020B0604020202020204" pitchFamily="34" charset="0"/>
                </a:rPr>
                <a:t>phát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xạ</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có</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giá</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trị</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hoàn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toàn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xác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định</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và</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bằng</a:t>
              </a:r>
              <a:r>
                <a:rPr lang="en-US" sz="2500" i="1" dirty="0">
                  <a:latin typeface="Arial" panose="020B0604020202020204" pitchFamily="34" charset="0"/>
                  <a:cs typeface="Arial" panose="020B0604020202020204" pitchFamily="34" charset="0"/>
                </a:rPr>
                <a:t> </a:t>
              </a:r>
              <a:r>
                <a:rPr lang="en-US" sz="2500" i="1" dirty="0" err="1">
                  <a:solidFill>
                    <a:srgbClr val="C00000"/>
                  </a:solidFill>
                  <a:latin typeface="Arial" panose="020B0604020202020204" pitchFamily="34" charset="0"/>
                  <a:cs typeface="Arial" panose="020B0604020202020204" pitchFamily="34" charset="0"/>
                </a:rPr>
                <a:t>hf</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trong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đó</a:t>
              </a:r>
              <a:r>
                <a:rPr lang="en-US" sz="2500" i="1" dirty="0">
                  <a:latin typeface="Arial" panose="020B0604020202020204" pitchFamily="34" charset="0"/>
                  <a:cs typeface="Arial" panose="020B0604020202020204" pitchFamily="34" charset="0"/>
                </a:rPr>
                <a:t> f </a:t>
              </a:r>
              <a:r>
                <a:rPr lang="en-US" sz="2500" i="1" dirty="0" err="1">
                  <a:latin typeface="Arial" panose="020B0604020202020204" pitchFamily="34" charset="0"/>
                  <a:cs typeface="Arial" panose="020B0604020202020204" pitchFamily="34" charset="0"/>
                </a:rPr>
                <a:t>là</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tần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số</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của</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ánh</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sáng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bị</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hấp</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thụ</a:t>
              </a:r>
              <a:r>
                <a:rPr lang="en-US" sz="2500" i="1" dirty="0">
                  <a:latin typeface="Arial" panose="020B0604020202020204" pitchFamily="34" charset="0"/>
                  <a:cs typeface="Arial" panose="020B0604020202020204" pitchFamily="34" charset="0"/>
                </a:rPr>
                <a:t> hay </a:t>
              </a:r>
              <a:r>
                <a:rPr lang="en-US" sz="2500" i="1" dirty="0" err="1">
                  <a:latin typeface="Arial" panose="020B0604020202020204" pitchFamily="34" charset="0"/>
                  <a:cs typeface="Arial" panose="020B0604020202020204" pitchFamily="34" charset="0"/>
                </a:rPr>
                <a:t>được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phát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ra</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còn</a:t>
              </a:r>
              <a:r>
                <a:rPr lang="en-US" sz="2500" i="1" dirty="0">
                  <a:latin typeface="Arial" panose="020B0604020202020204" pitchFamily="34" charset="0"/>
                  <a:cs typeface="Arial" panose="020B0604020202020204" pitchFamily="34" charset="0"/>
                </a:rPr>
                <a:t> h </a:t>
              </a:r>
              <a:r>
                <a:rPr lang="en-US" sz="2500" i="1" dirty="0" err="1">
                  <a:latin typeface="Arial" panose="020B0604020202020204" pitchFamily="34" charset="0"/>
                  <a:cs typeface="Arial" panose="020B0604020202020204" pitchFamily="34" charset="0"/>
                </a:rPr>
                <a:t>là</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một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hằng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số</a:t>
              </a:r>
              <a:r>
                <a:rPr lang="en-US" sz="2500" i="1" dirty="0">
                  <a:latin typeface="Arial" panose="020B0604020202020204" pitchFamily="34" charset="0"/>
                  <a:cs typeface="Arial" panose="020B0604020202020204" pitchFamily="34" charset="0"/>
                </a:rPr>
                <a:t>.</a:t>
              </a:r>
            </a:p>
          </p:txBody>
        </p:sp>
      </p:grpSp>
      <p:sp>
        <p:nvSpPr>
          <p:cNvPr id="28" name="Rectangle 1026060">
            <a:extLst>
              <a:ext uri="{FF2B5EF4-FFF2-40B4-BE49-F238E27FC236}">
                <a16:creationId xmlns:a16="http://schemas.microsoft.com/office/drawing/2014/main" id="{7D3A7A5A-75DF-450A-BC6C-41CC4DC68E1B}"/>
              </a:ext>
            </a:extLst>
          </p:cNvPr>
          <p:cNvSpPr>
            <a:spLocks noChangeArrowheads="1"/>
          </p:cNvSpPr>
          <p:nvPr/>
        </p:nvSpPr>
        <p:spPr bwMode="auto">
          <a:xfrm>
            <a:off x="-39303" y="3835058"/>
            <a:ext cx="6010373" cy="49552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solidFill>
                  <a:srgbClr val="0070C0"/>
                </a:solidFill>
                <a:cs typeface="Arial" panose="020B0604020202020204" pitchFamily="34" charset="0"/>
              </a:rPr>
              <a:t>2. Lượng tử năng lượng</a:t>
            </a:r>
            <a:endParaRPr lang="en-US" sz="2500" b="0" i="1" dirty="0">
              <a:solidFill>
                <a:srgbClr val="0070C0"/>
              </a:solidFill>
              <a:cs typeface="Arial" panose="020B0604020202020204" pitchFamily="34" charset="0"/>
            </a:endParaRPr>
          </a:p>
        </p:txBody>
      </p:sp>
      <p:grpSp>
        <p:nvGrpSpPr>
          <p:cNvPr id="7" name="Group 6">
            <a:extLst>
              <a:ext uri="{FF2B5EF4-FFF2-40B4-BE49-F238E27FC236}">
                <a16:creationId xmlns:a16="http://schemas.microsoft.com/office/drawing/2014/main" id="{E7EFD647-F5A7-4D3B-8DC8-0C6CDEDDF57B}"/>
              </a:ext>
            </a:extLst>
          </p:cNvPr>
          <p:cNvGrpSpPr/>
          <p:nvPr/>
        </p:nvGrpSpPr>
        <p:grpSpPr>
          <a:xfrm>
            <a:off x="-271124" y="4371326"/>
            <a:ext cx="12691723" cy="616819"/>
            <a:chOff x="-170829" y="4581456"/>
            <a:chExt cx="12636378" cy="616819"/>
          </a:xfrm>
        </p:grpSpPr>
        <p:grpSp>
          <p:nvGrpSpPr>
            <p:cNvPr id="31" name="Group 30">
              <a:extLst>
                <a:ext uri="{FF2B5EF4-FFF2-40B4-BE49-F238E27FC236}">
                  <a16:creationId xmlns:a16="http://schemas.microsoft.com/office/drawing/2014/main" id="{1A0140BD-4EDF-441B-8359-7F51C8CED7ED}"/>
                </a:ext>
              </a:extLst>
            </p:cNvPr>
            <p:cNvGrpSpPr/>
            <p:nvPr/>
          </p:nvGrpSpPr>
          <p:grpSpPr>
            <a:xfrm>
              <a:off x="-170829" y="4581456"/>
              <a:ext cx="12636378" cy="616819"/>
              <a:chOff x="1314997" y="2125361"/>
              <a:chExt cx="2231091" cy="780121"/>
            </a:xfrm>
          </p:grpSpPr>
          <p:pic>
            <p:nvPicPr>
              <p:cNvPr id="32" name="Picture 31" descr="empty-blue-rectangle">
                <a:extLst>
                  <a:ext uri="{FF2B5EF4-FFF2-40B4-BE49-F238E27FC236}">
                    <a16:creationId xmlns:a16="http://schemas.microsoft.com/office/drawing/2014/main" id="{DA93FACD-0701-470B-B681-478E4342F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026060">
                <a:extLst>
                  <a:ext uri="{FF2B5EF4-FFF2-40B4-BE49-F238E27FC236}">
                    <a16:creationId xmlns:a16="http://schemas.microsoft.com/office/drawing/2014/main" id="{AFF8093A-0CCE-4857-A0D3-55C48B4EF3A0}"/>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14618C8D-7473-4079-8EAF-2A1111AD7EF6}"/>
                </a:ext>
              </a:extLst>
            </p:cNvPr>
            <p:cNvSpPr txBox="1"/>
            <p:nvPr/>
          </p:nvSpPr>
          <p:spPr>
            <a:xfrm>
              <a:off x="440546" y="4639910"/>
              <a:ext cx="11721533"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Lượng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năng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bằng</a:t>
              </a:r>
              <a:r>
                <a:rPr lang="en-US"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sym typeface="Symbol"/>
                </a:rPr>
                <a:t></a:t>
              </a:r>
              <a:endParaRPr lang="en-US" sz="280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0A4C68A4-D217-4A96-8F41-D41BA2A407C9}"/>
              </a:ext>
            </a:extLst>
          </p:cNvPr>
          <p:cNvGrpSpPr/>
          <p:nvPr/>
        </p:nvGrpSpPr>
        <p:grpSpPr>
          <a:xfrm>
            <a:off x="1619219" y="5257800"/>
            <a:ext cx="2943187" cy="1097625"/>
            <a:chOff x="493121" y="4388774"/>
            <a:chExt cx="2943187" cy="1097625"/>
          </a:xfrm>
        </p:grpSpPr>
        <p:pic>
          <p:nvPicPr>
            <p:cNvPr id="27" name="Picture 26" descr="empty-red-rectangle">
              <a:extLst>
                <a:ext uri="{FF2B5EF4-FFF2-40B4-BE49-F238E27FC236}">
                  <a16:creationId xmlns:a16="http://schemas.microsoft.com/office/drawing/2014/main" id="{4561D2C7-960F-4D3A-A06B-58BBAD267C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21" y="4388774"/>
              <a:ext cx="2943187" cy="10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FEEF51B-09BC-4992-8D02-8D5744C2B4FE}"/>
                    </a:ext>
                  </a:extLst>
                </p:cNvPr>
                <p:cNvSpPr txBox="1"/>
                <p:nvPr/>
              </p:nvSpPr>
              <p:spPr>
                <a:xfrm>
                  <a:off x="727110" y="4388775"/>
                  <a:ext cx="2297360" cy="9688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a:ea typeface="Cambria Math"/>
                          </a:rPr>
                          <m:t>𝜀</m:t>
                        </m:r>
                        <m:r>
                          <a:rPr lang="en-US" sz="3000" i="1">
                            <a:latin typeface="Cambria Math"/>
                            <a:ea typeface="Cambria Math"/>
                          </a:rPr>
                          <m:t>=</m:t>
                        </m:r>
                        <m:r>
                          <a:rPr lang="en-US" sz="3000" i="1">
                            <a:latin typeface="Cambria Math"/>
                            <a:ea typeface="Cambria Math"/>
                          </a:rPr>
                          <m:t>h𝑓</m:t>
                        </m:r>
                        <m:r>
                          <a:rPr lang="en-US" sz="3000" i="1">
                            <a:latin typeface="Cambria Math"/>
                            <a:ea typeface="Cambria Math"/>
                          </a:rPr>
                          <m:t>=</m:t>
                        </m:r>
                        <m:f>
                          <m:fPr>
                            <m:ctrlPr>
                              <a:rPr lang="en-US" sz="3000" i="1">
                                <a:latin typeface="Cambria Math" panose="02040503050406030204" pitchFamily="18" charset="0"/>
                                <a:ea typeface="Cambria Math"/>
                              </a:rPr>
                            </m:ctrlPr>
                          </m:fPr>
                          <m:num>
                            <m:r>
                              <a:rPr lang="en-US" sz="3000" i="1">
                                <a:latin typeface="Cambria Math"/>
                                <a:ea typeface="Cambria Math"/>
                              </a:rPr>
                              <m:t>h𝑐</m:t>
                            </m:r>
                          </m:num>
                          <m:den>
                            <m:r>
                              <a:rPr lang="en-US" sz="3000" i="1">
                                <a:latin typeface="Cambria Math"/>
                                <a:ea typeface="Cambria Math"/>
                              </a:rPr>
                              <m:t>𝜆</m:t>
                            </m:r>
                          </m:den>
                        </m:f>
                      </m:oMath>
                    </m:oMathPara>
                  </a14:m>
                  <a:endParaRPr lang="en-US" sz="3000" dirty="0"/>
                </a:p>
              </p:txBody>
            </p:sp>
          </mc:Choice>
          <mc:Fallback xmlns="">
            <p:sp>
              <p:nvSpPr>
                <p:cNvPr id="35" name="TextBox 34">
                  <a:extLst>
                    <a:ext uri="{FF2B5EF4-FFF2-40B4-BE49-F238E27FC236}">
                      <a16:creationId xmlns:a16="http://schemas.microsoft.com/office/drawing/2014/main" id="{5FEEF51B-09BC-4992-8D02-8D5744C2B4FE}"/>
                    </a:ext>
                  </a:extLst>
                </p:cNvPr>
                <p:cNvSpPr txBox="1">
                  <a:spLocks noRot="1" noChangeAspect="1" noMove="1" noResize="1" noEditPoints="1" noAdjustHandles="1" noChangeArrowheads="1" noChangeShapeType="1" noTextEdit="1"/>
                </p:cNvSpPr>
                <p:nvPr/>
              </p:nvSpPr>
              <p:spPr>
                <a:xfrm>
                  <a:off x="727110" y="4388775"/>
                  <a:ext cx="2297360" cy="968855"/>
                </a:xfrm>
                <a:prstGeom prst="rect">
                  <a:avLst/>
                </a:prstGeom>
                <a:blipFill>
                  <a:blip r:embed="rId6"/>
                  <a:stretch>
                    <a:fillRect/>
                  </a:stretch>
                </a:blipFill>
              </p:spPr>
              <p:txBody>
                <a:bodyPr/>
                <a:lstStyle/>
                <a:p>
                  <a:r>
                    <a:rPr lang="en-US">
                      <a:noFill/>
                    </a:rPr>
                    <a:t> </a:t>
                  </a:r>
                </a:p>
              </p:txBody>
            </p:sp>
          </mc:Fallback>
        </mc:AlternateContent>
      </p:grpSp>
      <p:sp>
        <p:nvSpPr>
          <p:cNvPr id="36" name="TextBox 35">
            <a:extLst>
              <a:ext uri="{FF2B5EF4-FFF2-40B4-BE49-F238E27FC236}">
                <a16:creationId xmlns:a16="http://schemas.microsoft.com/office/drawing/2014/main" id="{F62BBD6E-3C74-4BE8-AF3F-88CC3284DBC2}"/>
              </a:ext>
            </a:extLst>
          </p:cNvPr>
          <p:cNvSpPr txBox="1"/>
          <p:nvPr/>
        </p:nvSpPr>
        <p:spPr>
          <a:xfrm>
            <a:off x="4800600" y="5396045"/>
            <a:ext cx="7474527"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	h: </a:t>
            </a:r>
            <a:r>
              <a:rPr lang="en-US" sz="2800" i="1" dirty="0" err="1">
                <a:latin typeface="Arial" panose="020B0604020202020204" pitchFamily="34" charset="0"/>
                <a:cs typeface="Arial" panose="020B0604020202020204" pitchFamily="34" charset="0"/>
              </a:rPr>
              <a:t>hằng</a:t>
            </a:r>
            <a:r>
              <a:rPr lang="en-US" sz="2800" i="1" dirty="0">
                <a:latin typeface="Arial" panose="020B0604020202020204" pitchFamily="34" charset="0"/>
                <a:cs typeface="Arial" panose="020B0604020202020204" pitchFamily="34" charset="0"/>
              </a:rPr>
              <a:t> </a:t>
            </a:r>
            <a:r>
              <a:rPr lang="en-US" sz="2800" i="1" err="1">
                <a:latin typeface="Arial" panose="020B0604020202020204" pitchFamily="34" charset="0"/>
                <a:cs typeface="Arial" panose="020B0604020202020204" pitchFamily="34" charset="0"/>
              </a:rPr>
              <a:t>số</a:t>
            </a:r>
            <a:r>
              <a:rPr lang="en-US" sz="2800" i="1">
                <a:latin typeface="Arial" panose="020B0604020202020204" pitchFamily="34" charset="0"/>
                <a:cs typeface="Arial" panose="020B0604020202020204" pitchFamily="34" charset="0"/>
              </a:rPr>
              <a:t> Planck</a:t>
            </a:r>
            <a:endParaRPr lang="en-US" sz="2800" i="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6D8187E-1F2E-45ED-B897-18ABF7C6252F}"/>
                  </a:ext>
                </a:extLst>
              </p:cNvPr>
              <p:cNvSpPr txBox="1"/>
              <p:nvPr/>
            </p:nvSpPr>
            <p:spPr>
              <a:xfrm>
                <a:off x="5687037" y="6033453"/>
                <a:ext cx="316708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a:rPr>
                        <m:t>h</m:t>
                      </m:r>
                      <m:r>
                        <a:rPr lang="en-US" sz="2800" i="1">
                          <a:latin typeface="Cambria Math"/>
                        </a:rPr>
                        <m:t>=6,625.</m:t>
                      </m:r>
                      <m:sSup>
                        <m:sSupPr>
                          <m:ctrlPr>
                            <a:rPr lang="en-US" sz="2800" i="1">
                              <a:latin typeface="Cambria Math" panose="02040503050406030204" pitchFamily="18" charset="0"/>
                            </a:rPr>
                          </m:ctrlPr>
                        </m:sSupPr>
                        <m:e>
                          <m:r>
                            <a:rPr lang="en-US" sz="2800" i="1">
                              <a:latin typeface="Cambria Math"/>
                            </a:rPr>
                            <m:t>10</m:t>
                          </m:r>
                        </m:e>
                        <m:sup>
                          <m:r>
                            <a:rPr lang="en-US" sz="2800" i="1">
                              <a:latin typeface="Cambria Math"/>
                            </a:rPr>
                            <m:t>−34</m:t>
                          </m:r>
                        </m:sup>
                      </m:sSup>
                      <m:r>
                        <a:rPr lang="en-US" sz="2800" i="1">
                          <a:latin typeface="Cambria Math"/>
                        </a:rPr>
                        <m:t>𝐽𝑠</m:t>
                      </m:r>
                    </m:oMath>
                  </m:oMathPara>
                </a14:m>
                <a:endParaRPr lang="en-US" sz="2800" i="1" dirty="0">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26D8187E-1F2E-45ED-B897-18ABF7C6252F}"/>
                  </a:ext>
                </a:extLst>
              </p:cNvPr>
              <p:cNvSpPr txBox="1">
                <a:spLocks noRot="1" noChangeAspect="1" noMove="1" noResize="1" noEditPoints="1" noAdjustHandles="1" noChangeArrowheads="1" noChangeShapeType="1" noTextEdit="1"/>
              </p:cNvSpPr>
              <p:nvPr/>
            </p:nvSpPr>
            <p:spPr>
              <a:xfrm>
                <a:off x="5687037" y="6033453"/>
                <a:ext cx="3167085" cy="523220"/>
              </a:xfrm>
              <a:prstGeom prst="rect">
                <a:avLst/>
              </a:prstGeom>
              <a:blipFill>
                <a:blip r:embed="rId7"/>
                <a:stretch>
                  <a:fillRect/>
                </a:stretch>
              </a:blipFill>
            </p:spPr>
            <p:txBody>
              <a:bodyPr/>
              <a:lstStyle/>
              <a:p>
                <a:r>
                  <a:rPr lang="en-US">
                    <a:noFill/>
                  </a:rPr>
                  <a:t> </a:t>
                </a:r>
              </a:p>
            </p:txBody>
          </p:sp>
        </mc:Fallback>
      </mc:AlternateContent>
      <p:pic>
        <p:nvPicPr>
          <p:cNvPr id="4" name="Picture 3" descr="A person wearing a suit and bow tie&#10;&#10;Description automatically generated with medium confidence">
            <a:extLst>
              <a:ext uri="{FF2B5EF4-FFF2-40B4-BE49-F238E27FC236}">
                <a16:creationId xmlns:a16="http://schemas.microsoft.com/office/drawing/2014/main" id="{0FC8F347-03D0-4914-90B3-BA8A675136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116" y="1143849"/>
            <a:ext cx="2025765" cy="2025765"/>
          </a:xfrm>
          <a:prstGeom prst="rect">
            <a:avLst/>
          </a:prstGeom>
          <a:ln>
            <a:noFill/>
          </a:ln>
          <a:effectLst>
            <a:softEdge rad="112500"/>
          </a:effectLst>
        </p:spPr>
      </p:pic>
      <p:sp>
        <p:nvSpPr>
          <p:cNvPr id="6" name="TextBox 5">
            <a:extLst>
              <a:ext uri="{FF2B5EF4-FFF2-40B4-BE49-F238E27FC236}">
                <a16:creationId xmlns:a16="http://schemas.microsoft.com/office/drawing/2014/main" id="{97D40A94-4990-4D54-8239-2794C1028190}"/>
              </a:ext>
            </a:extLst>
          </p:cNvPr>
          <p:cNvSpPr txBox="1"/>
          <p:nvPr/>
        </p:nvSpPr>
        <p:spPr>
          <a:xfrm>
            <a:off x="490860" y="3121514"/>
            <a:ext cx="2454084"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Max Planck (1858-1947)</a:t>
            </a:r>
          </a:p>
          <a:p>
            <a:pPr algn="ctr"/>
            <a:r>
              <a:rPr lang="en-US" sz="1600">
                <a:latin typeface="Arial" panose="020B0604020202020204" pitchFamily="34" charset="0"/>
                <a:cs typeface="Arial" panose="020B0604020202020204" pitchFamily="34" charset="0"/>
              </a:rPr>
              <a:t>Nhà vật lý người Đức</a:t>
            </a:r>
          </a:p>
        </p:txBody>
      </p:sp>
    </p:spTree>
    <p:extLst>
      <p:ext uri="{BB962C8B-B14F-4D97-AF65-F5344CB8AC3E}">
        <p14:creationId xmlns:p14="http://schemas.microsoft.com/office/powerpoint/2010/main" val="191100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Vận dụng</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917392" y="1030288"/>
            <a:ext cx="10741208" cy="2234841"/>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6" name="Text Box 5">
            <a:extLst>
              <a:ext uri="{FF2B5EF4-FFF2-40B4-BE49-F238E27FC236}">
                <a16:creationId xmlns:a16="http://schemas.microsoft.com/office/drawing/2014/main" id="{EC118600-B3A9-4259-9C63-EB8BDC6F6C93}"/>
              </a:ext>
            </a:extLst>
          </p:cNvPr>
          <p:cNvSpPr txBox="1">
            <a:spLocks noChangeArrowheads="1"/>
          </p:cNvSpPr>
          <p:nvPr/>
        </p:nvSpPr>
        <p:spPr bwMode="auto">
          <a:xfrm>
            <a:off x="1828800" y="1177908"/>
            <a:ext cx="83994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Lượng tử năng lượng của ánh sáng đỏ (0,75 </a:t>
            </a:r>
            <a:r>
              <a:rPr lang="el-GR" altLang="en-US" sz="2800"/>
              <a:t>μ</a:t>
            </a:r>
            <a:r>
              <a:rPr lang="en-US" altLang="en-US" sz="2800"/>
              <a:t>m) là</a:t>
            </a:r>
          </a:p>
          <a:p>
            <a:pPr>
              <a:spcBef>
                <a:spcPct val="50000"/>
              </a:spcBef>
              <a:buFontTx/>
              <a:buAutoNum type="alphaUcPeriod"/>
            </a:pPr>
            <a:r>
              <a:rPr lang="en-US" altLang="en-US" sz="2800"/>
              <a:t>  26,5 J		         B. 8,83 .10 </a:t>
            </a:r>
            <a:r>
              <a:rPr lang="en-US" altLang="en-US" sz="2800" baseline="30000"/>
              <a:t>- 5</a:t>
            </a:r>
            <a:r>
              <a:rPr lang="en-US" altLang="en-US" sz="2800"/>
              <a:t> J		</a:t>
            </a:r>
          </a:p>
          <a:p>
            <a:pPr>
              <a:spcBef>
                <a:spcPct val="50000"/>
              </a:spcBef>
            </a:pPr>
            <a:r>
              <a:rPr lang="en-US" altLang="en-US" sz="2800"/>
              <a:t>C.  26,5.10 </a:t>
            </a:r>
            <a:r>
              <a:rPr lang="en-US" altLang="en-US" sz="2800" baseline="30000"/>
              <a:t>-19</a:t>
            </a:r>
            <a:r>
              <a:rPr lang="en-US" altLang="en-US" sz="2800"/>
              <a:t> J		D. 8,83.10 </a:t>
            </a:r>
            <a:r>
              <a:rPr lang="en-US" altLang="en-US" sz="2800" baseline="30000"/>
              <a:t>-20 </a:t>
            </a:r>
            <a:r>
              <a:rPr lang="en-US" altLang="en-US" sz="2800"/>
              <a:t> J	</a:t>
            </a:r>
          </a:p>
        </p:txBody>
      </p:sp>
      <mc:AlternateContent xmlns:mc="http://schemas.openxmlformats.org/markup-compatibility/2006" xmlns:a14="http://schemas.microsoft.com/office/drawing/2010/main">
        <mc:Choice Requires="a14">
          <p:sp>
            <p:nvSpPr>
              <p:cNvPr id="21" name="Object 15">
                <a:extLst>
                  <a:ext uri="{FF2B5EF4-FFF2-40B4-BE49-F238E27FC236}">
                    <a16:creationId xmlns:a16="http://schemas.microsoft.com/office/drawing/2014/main" id="{64E7A236-34F7-4B79-9590-73AE4A149338}"/>
                  </a:ext>
                </a:extLst>
              </p:cNvPr>
              <p:cNvSpPr txBox="1"/>
              <p:nvPr/>
            </p:nvSpPr>
            <p:spPr bwMode="auto">
              <a:xfrm>
                <a:off x="1295400" y="4267200"/>
                <a:ext cx="9753600" cy="134937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500" i="1">
                          <a:solidFill>
                            <a:srgbClr val="000000"/>
                          </a:solidFill>
                          <a:latin typeface="Cambria Math" panose="02040503050406030204" pitchFamily="18" charset="0"/>
                        </a:rPr>
                        <m:t>𝜀</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h</m:t>
                      </m:r>
                      <m:f>
                        <m:fPr>
                          <m:ctrlPr>
                            <a:rPr lang="en-US" sz="3500" i="1">
                              <a:solidFill>
                                <a:srgbClr val="000000"/>
                              </a:solidFill>
                              <a:latin typeface="Cambria Math" panose="02040503050406030204" pitchFamily="18" charset="0"/>
                            </a:rPr>
                          </m:ctrlPr>
                        </m:fPr>
                        <m:num>
                          <m:r>
                            <a:rPr lang="en-US" sz="3500" i="1">
                              <a:solidFill>
                                <a:srgbClr val="000000"/>
                              </a:solidFill>
                              <a:latin typeface="Cambria Math" panose="02040503050406030204" pitchFamily="18" charset="0"/>
                            </a:rPr>
                            <m:t>𝑐</m:t>
                          </m:r>
                        </m:num>
                        <m:den>
                          <m:r>
                            <a:rPr lang="en-US" sz="3500" i="1">
                              <a:solidFill>
                                <a:srgbClr val="000000"/>
                              </a:solidFill>
                              <a:latin typeface="Cambria Math" panose="02040503050406030204" pitchFamily="18" charset="0"/>
                            </a:rPr>
                            <m:t>𝜆</m:t>
                          </m:r>
                        </m:den>
                      </m:f>
                      <m:r>
                        <a:rPr lang="en-US" sz="3500" i="1">
                          <a:solidFill>
                            <a:srgbClr val="000000"/>
                          </a:solidFill>
                          <a:latin typeface="Cambria Math" panose="02040503050406030204" pitchFamily="18" charset="0"/>
                        </a:rPr>
                        <m:t>=6,625.1</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0</m:t>
                          </m:r>
                        </m:e>
                        <m:sup>
                          <m:r>
                            <a:rPr lang="en-US" sz="3500" i="1">
                              <a:solidFill>
                                <a:srgbClr val="000000"/>
                              </a:solidFill>
                              <a:latin typeface="Cambria Math" panose="02040503050406030204" pitchFamily="18" charset="0"/>
                            </a:rPr>
                            <m:t>−34</m:t>
                          </m:r>
                        </m:sup>
                      </m:sSup>
                      <m:f>
                        <m:fPr>
                          <m:ctrlPr>
                            <a:rPr lang="en-US" sz="3500" i="1">
                              <a:solidFill>
                                <a:srgbClr val="000000"/>
                              </a:solidFill>
                              <a:latin typeface="Cambria Math" panose="02040503050406030204" pitchFamily="18" charset="0"/>
                            </a:rPr>
                          </m:ctrlPr>
                        </m:fPr>
                        <m:num>
                          <m:r>
                            <a:rPr lang="en-US" sz="3500" i="1">
                              <a:solidFill>
                                <a:srgbClr val="000000"/>
                              </a:solidFill>
                              <a:latin typeface="Cambria Math" panose="02040503050406030204" pitchFamily="18" charset="0"/>
                            </a:rPr>
                            <m:t>3.1</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0</m:t>
                              </m:r>
                            </m:e>
                            <m:sup>
                              <m:r>
                                <a:rPr lang="en-US" sz="3500" i="1">
                                  <a:solidFill>
                                    <a:srgbClr val="000000"/>
                                  </a:solidFill>
                                  <a:latin typeface="Cambria Math" panose="02040503050406030204" pitchFamily="18" charset="0"/>
                                </a:rPr>
                                <m:t>8</m:t>
                              </m:r>
                            </m:sup>
                          </m:sSup>
                        </m:num>
                        <m:den>
                          <m:r>
                            <a:rPr lang="en-US" sz="3500" i="1">
                              <a:solidFill>
                                <a:srgbClr val="000000"/>
                              </a:solidFill>
                              <a:latin typeface="Cambria Math" panose="02040503050406030204" pitchFamily="18" charset="0"/>
                            </a:rPr>
                            <m:t>0,75.1</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0</m:t>
                              </m:r>
                            </m:e>
                            <m:sup>
                              <m:r>
                                <a:rPr lang="en-US" sz="3500" i="1">
                                  <a:solidFill>
                                    <a:srgbClr val="000000"/>
                                  </a:solidFill>
                                  <a:latin typeface="Cambria Math" panose="02040503050406030204" pitchFamily="18" charset="0"/>
                                </a:rPr>
                                <m:t>−6</m:t>
                              </m:r>
                            </m:sup>
                          </m:sSup>
                        </m:den>
                      </m:f>
                      <m:r>
                        <a:rPr lang="en-US" sz="3500" i="1">
                          <a:solidFill>
                            <a:srgbClr val="000000"/>
                          </a:solidFill>
                          <a:latin typeface="Cambria Math" panose="02040503050406030204" pitchFamily="18" charset="0"/>
                        </a:rPr>
                        <m:t>=26,5.1</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0</m:t>
                          </m:r>
                        </m:e>
                        <m:sup>
                          <m:r>
                            <a:rPr lang="en-US" sz="3500" i="1">
                              <a:solidFill>
                                <a:srgbClr val="000000"/>
                              </a:solidFill>
                              <a:latin typeface="Cambria Math" panose="02040503050406030204" pitchFamily="18" charset="0"/>
                            </a:rPr>
                            <m:t>−19</m:t>
                          </m:r>
                        </m:sup>
                      </m:sSup>
                      <m:r>
                        <a:rPr lang="en-US" sz="3500" i="1">
                          <a:solidFill>
                            <a:srgbClr val="000000"/>
                          </a:solidFill>
                          <a:latin typeface="Cambria Math" panose="02040503050406030204" pitchFamily="18" charset="0"/>
                        </a:rPr>
                        <m:t>𝐽</m:t>
                      </m:r>
                    </m:oMath>
                  </m:oMathPara>
                </a14:m>
                <a:endParaRPr lang="en-US" sz="3500"/>
              </a:p>
            </p:txBody>
          </p:sp>
        </mc:Choice>
        <mc:Fallback xmlns="">
          <p:sp>
            <p:nvSpPr>
              <p:cNvPr id="21" name="Object 15">
                <a:extLst>
                  <a:ext uri="{FF2B5EF4-FFF2-40B4-BE49-F238E27FC236}">
                    <a16:creationId xmlns:a16="http://schemas.microsoft.com/office/drawing/2014/main" id="{64E7A236-34F7-4B79-9590-73AE4A149338}"/>
                  </a:ext>
                </a:extLst>
              </p:cNvPr>
              <p:cNvSpPr txBox="1">
                <a:spLocks noRot="1" noChangeAspect="1" noMove="1" noResize="1" noEditPoints="1" noAdjustHandles="1" noChangeArrowheads="1" noChangeShapeType="1" noTextEdit="1"/>
              </p:cNvSpPr>
              <p:nvPr/>
            </p:nvSpPr>
            <p:spPr bwMode="auto">
              <a:xfrm>
                <a:off x="1295400" y="4267200"/>
                <a:ext cx="9753600" cy="1349375"/>
              </a:xfrm>
              <a:prstGeom prst="rect">
                <a:avLst/>
              </a:prstGeom>
              <a:blipFill>
                <a:blip r:embed="rId5"/>
                <a:stretch>
                  <a:fillRect/>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3078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1010</TotalTime>
  <Words>1123</Words>
  <PresentationFormat>Widescreen</PresentationFormat>
  <Paragraphs>101</Paragraphs>
  <Slides>16</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3 (TN 2009) Giới hạn quang điện của kim loại Natri là  0.5m. Hiện tượng quang điện sẽ xảy ra khi chiếu vào bề mặt tấm kim loại natri bức xạ</vt:lpstr>
      <vt:lpstr>Câu 2. (TN2012)Theo thuyết lượng tử ánh sáng, phát biểu nào sau đây là sai?</vt:lpstr>
      <vt:lpstr>Câu 4: TN 2011. Trong chân không, ánh sáng tím có bước sóng 0,4 m. Mỗi phôtôn của ánh sáng này mang năng lượng xấp xỉ bằng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2011-12-15T03:38:04Z</dcterms:created>
  <dcterms:modified xsi:type="dcterms:W3CDTF">2022-02-06T11:43:00Z</dcterms:modified>
</cp:coreProperties>
</file>