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3" r:id="rId2"/>
    <p:sldId id="257" r:id="rId3"/>
    <p:sldId id="260" r:id="rId4"/>
    <p:sldId id="320" r:id="rId5"/>
    <p:sldId id="350" r:id="rId6"/>
    <p:sldId id="344" r:id="rId7"/>
    <p:sldId id="351" r:id="rId8"/>
    <p:sldId id="352" r:id="rId9"/>
    <p:sldId id="324" r:id="rId10"/>
    <p:sldId id="346" r:id="rId11"/>
    <p:sldId id="353" r:id="rId12"/>
    <p:sldId id="347" r:id="rId13"/>
    <p:sldId id="354" r:id="rId14"/>
    <p:sldId id="348" r:id="rId15"/>
    <p:sldId id="343" r:id="rId16"/>
    <p:sldId id="30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62" d="100"/>
          <a:sy n="62" d="100"/>
        </p:scale>
        <p:origin x="-19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6A786-ADD4-4417-90C6-78C77376A7EF}" type="doc">
      <dgm:prSet loTypeId="urn:microsoft.com/office/officeart/2005/8/layout/pyramid2" loCatId="list" qsTypeId="urn:microsoft.com/office/officeart/2005/8/quickstyle/simple1" qsCatId="simple" csTypeId="urn:microsoft.com/office/officeart/2005/8/colors/accent1_2" csCatId="accent1" phldr="1"/>
      <dgm:spPr/>
    </dgm:pt>
    <dgm:pt modelId="{7E3B62D3-693D-4377-8F52-6FBC8A63641E}">
      <dgm:prSet phldrT="[Text]" custT="1"/>
      <dgm:spPr/>
      <dgm:t>
        <a:bodyPr/>
        <a:lstStyle/>
        <a:p>
          <a:pPr algn="just"/>
          <a:r>
            <a:rPr lang="vi-VN" sz="1900" dirty="0" smtClean="0">
              <a:latin typeface="Cambria" panose="02040503050406030204" pitchFamily="18" charset="0"/>
              <a:ea typeface="Cambria" panose="02040503050406030204" pitchFamily="18" charset="0"/>
            </a:rPr>
            <a:t>Xác định độ chênh lệch giữa 2 đường đồng mức.</a:t>
          </a:r>
          <a:endParaRPr lang="en-US" sz="1900" dirty="0">
            <a:latin typeface="Cambria" panose="02040503050406030204" pitchFamily="18" charset="0"/>
            <a:ea typeface="Cambria" panose="02040503050406030204" pitchFamily="18" charset="0"/>
          </a:endParaRPr>
        </a:p>
      </dgm:t>
    </dgm:pt>
    <dgm:pt modelId="{0FD7C76D-09F6-489A-BA15-17FA46A0D059}" type="parTrans" cxnId="{02F0787C-B209-420D-B825-2E6820B05DB5}">
      <dgm:prSet/>
      <dgm:spPr/>
      <dgm:t>
        <a:bodyPr/>
        <a:lstStyle/>
        <a:p>
          <a:endParaRPr lang="en-US"/>
        </a:p>
      </dgm:t>
    </dgm:pt>
    <dgm:pt modelId="{5370E676-57E4-4C4C-89D3-7A15460B55C1}" type="sibTrans" cxnId="{02F0787C-B209-420D-B825-2E6820B05DB5}">
      <dgm:prSet/>
      <dgm:spPr/>
      <dgm:t>
        <a:bodyPr/>
        <a:lstStyle/>
        <a:p>
          <a:endParaRPr lang="en-US"/>
        </a:p>
      </dgm:t>
    </dgm:pt>
    <dgm:pt modelId="{5474BC40-7EFE-42ED-B245-A94648AF7779}">
      <dgm:prSet phldrT="[Text]" custT="1"/>
      <dgm:spPr/>
      <dgm:t>
        <a:bodyPr/>
        <a:lstStyle/>
        <a:p>
          <a:pPr algn="just"/>
          <a:r>
            <a:rPr lang="vi-VN" sz="1900" dirty="0" smtClean="0">
              <a:latin typeface="Cambria" panose="02040503050406030204" pitchFamily="18" charset="0"/>
              <a:ea typeface="Cambria" panose="02040503050406030204" pitchFamily="18" charset="0"/>
            </a:rPr>
            <a:t>Tính độ cao của các điểm.</a:t>
          </a:r>
          <a:endParaRPr lang="en-US" sz="1900" dirty="0">
            <a:latin typeface="Cambria" panose="02040503050406030204" pitchFamily="18" charset="0"/>
            <a:ea typeface="Cambria" panose="02040503050406030204" pitchFamily="18" charset="0"/>
          </a:endParaRPr>
        </a:p>
      </dgm:t>
    </dgm:pt>
    <dgm:pt modelId="{4B24EF7A-E0F6-439B-81E5-2F043E1D5073}" type="parTrans" cxnId="{FB63F32E-AE52-4C6E-9318-FA514993B045}">
      <dgm:prSet/>
      <dgm:spPr/>
      <dgm:t>
        <a:bodyPr/>
        <a:lstStyle/>
        <a:p>
          <a:endParaRPr lang="en-US"/>
        </a:p>
      </dgm:t>
    </dgm:pt>
    <dgm:pt modelId="{36945F0E-1074-468D-BB46-A3CF084AA57C}" type="sibTrans" cxnId="{FB63F32E-AE52-4C6E-9318-FA514993B045}">
      <dgm:prSet/>
      <dgm:spPr/>
      <dgm:t>
        <a:bodyPr/>
        <a:lstStyle/>
        <a:p>
          <a:endParaRPr lang="en-US"/>
        </a:p>
      </dgm:t>
    </dgm:pt>
    <dgm:pt modelId="{D21695F3-3CAC-4670-B99A-63693F33FF11}">
      <dgm:prSet phldrT="[Text]" custT="1"/>
      <dgm:spPr/>
      <dgm:t>
        <a:bodyPr/>
        <a:lstStyle/>
        <a:p>
          <a:pPr algn="just"/>
          <a:r>
            <a:rPr lang="vi-VN" sz="1900" dirty="0" smtClean="0">
              <a:latin typeface="Cambria" panose="02040503050406030204" pitchFamily="18" charset="0"/>
              <a:ea typeface="Cambria" panose="02040503050406030204" pitchFamily="18" charset="0"/>
            </a:rPr>
            <a:t>Căn cứ độ gần hay xa giữa các đường đồng mức để biết độ dốc địa hình.</a:t>
          </a:r>
          <a:endParaRPr lang="en-US" sz="1900" dirty="0">
            <a:latin typeface="Cambria" panose="02040503050406030204" pitchFamily="18" charset="0"/>
            <a:ea typeface="Cambria" panose="02040503050406030204" pitchFamily="18" charset="0"/>
          </a:endParaRPr>
        </a:p>
      </dgm:t>
    </dgm:pt>
    <dgm:pt modelId="{DF26E74D-F78E-4375-945D-F8BD26A2499B}" type="parTrans" cxnId="{78C5BAD1-5C95-43AA-BCB0-DB50368D910E}">
      <dgm:prSet/>
      <dgm:spPr/>
      <dgm:t>
        <a:bodyPr/>
        <a:lstStyle/>
        <a:p>
          <a:endParaRPr lang="en-US"/>
        </a:p>
      </dgm:t>
    </dgm:pt>
    <dgm:pt modelId="{8619B2C2-28B3-49FD-B11B-635870E7C84F}" type="sibTrans" cxnId="{78C5BAD1-5C95-43AA-BCB0-DB50368D910E}">
      <dgm:prSet/>
      <dgm:spPr/>
      <dgm:t>
        <a:bodyPr/>
        <a:lstStyle/>
        <a:p>
          <a:endParaRPr lang="en-US"/>
        </a:p>
      </dgm:t>
    </dgm:pt>
    <dgm:pt modelId="{0A9FD8FB-980D-4360-A269-53A58328A407}">
      <dgm:prSet phldrT="[Text]" custT="1"/>
      <dgm:spPr/>
      <dgm:t>
        <a:bodyPr/>
        <a:lstStyle/>
        <a:p>
          <a:pPr algn="just"/>
          <a:r>
            <a:rPr lang="vi-VN" sz="1900" dirty="0" smtClean="0">
              <a:latin typeface="Cambria" panose="02040503050406030204" pitchFamily="18" charset="0"/>
              <a:ea typeface="Cambria" panose="02040503050406030204" pitchFamily="18" charset="0"/>
            </a:rPr>
            <a:t>Tính khoảng cách thực tế giữa các điểm dựa vào tỉ lệ lược đồ.</a:t>
          </a:r>
          <a:endParaRPr lang="en-US" sz="1900" dirty="0">
            <a:latin typeface="Cambria" panose="02040503050406030204" pitchFamily="18" charset="0"/>
            <a:ea typeface="Cambria" panose="02040503050406030204" pitchFamily="18" charset="0"/>
          </a:endParaRPr>
        </a:p>
      </dgm:t>
    </dgm:pt>
    <dgm:pt modelId="{95FFBA11-2EF8-4D23-8602-43982648A763}" type="parTrans" cxnId="{5061EB1E-D740-4DE2-992B-0142365C2766}">
      <dgm:prSet/>
      <dgm:spPr/>
      <dgm:t>
        <a:bodyPr/>
        <a:lstStyle/>
        <a:p>
          <a:endParaRPr lang="en-US"/>
        </a:p>
      </dgm:t>
    </dgm:pt>
    <dgm:pt modelId="{27421FB7-D623-454C-81D8-C37C0CBAE904}" type="sibTrans" cxnId="{5061EB1E-D740-4DE2-992B-0142365C2766}">
      <dgm:prSet/>
      <dgm:spPr/>
      <dgm:t>
        <a:bodyPr/>
        <a:lstStyle/>
        <a:p>
          <a:endParaRPr lang="en-US"/>
        </a:p>
      </dgm:t>
    </dgm:pt>
    <dgm:pt modelId="{ECF2F091-36E9-443E-BF1B-5532819D6782}" type="pres">
      <dgm:prSet presAssocID="{3276A786-ADD4-4417-90C6-78C77376A7EF}" presName="compositeShape" presStyleCnt="0">
        <dgm:presLayoutVars>
          <dgm:dir/>
          <dgm:resizeHandles/>
        </dgm:presLayoutVars>
      </dgm:prSet>
      <dgm:spPr/>
    </dgm:pt>
    <dgm:pt modelId="{B9EDE3A2-1575-4B30-82D6-7873B40C37C3}" type="pres">
      <dgm:prSet presAssocID="{3276A786-ADD4-4417-90C6-78C77376A7EF}" presName="pyramid" presStyleLbl="node1" presStyleIdx="0" presStyleCnt="1"/>
      <dgm:spPr>
        <a:blipFill rotWithShape="0">
          <a:blip xmlns:r="http://schemas.openxmlformats.org/officeDocument/2006/relationships" r:embed="rId1"/>
          <a:stretch>
            <a:fillRect/>
          </a:stretch>
        </a:blipFill>
        <a:ln>
          <a:solidFill>
            <a:srgbClr val="00FF00"/>
          </a:solidFill>
        </a:ln>
      </dgm:spPr>
    </dgm:pt>
    <dgm:pt modelId="{266D41D4-720B-42DD-A596-BEC481087A44}" type="pres">
      <dgm:prSet presAssocID="{3276A786-ADD4-4417-90C6-78C77376A7EF}" presName="theList" presStyleCnt="0"/>
      <dgm:spPr/>
    </dgm:pt>
    <dgm:pt modelId="{BC5F83E7-9172-4B22-8E0F-600D936D480B}" type="pres">
      <dgm:prSet presAssocID="{7E3B62D3-693D-4377-8F52-6FBC8A63641E}" presName="aNode" presStyleLbl="fgAcc1" presStyleIdx="0" presStyleCnt="4">
        <dgm:presLayoutVars>
          <dgm:bulletEnabled val="1"/>
        </dgm:presLayoutVars>
      </dgm:prSet>
      <dgm:spPr/>
      <dgm:t>
        <a:bodyPr/>
        <a:lstStyle/>
        <a:p>
          <a:endParaRPr lang="en-US"/>
        </a:p>
      </dgm:t>
    </dgm:pt>
    <dgm:pt modelId="{A12F3D42-A17A-4A49-96A9-3B93878B8AEC}" type="pres">
      <dgm:prSet presAssocID="{7E3B62D3-693D-4377-8F52-6FBC8A63641E}" presName="aSpace" presStyleCnt="0"/>
      <dgm:spPr/>
    </dgm:pt>
    <dgm:pt modelId="{00235E68-55FA-4081-B8A4-25005BF0D933}" type="pres">
      <dgm:prSet presAssocID="{5474BC40-7EFE-42ED-B245-A94648AF7779}" presName="aNode" presStyleLbl="fgAcc1" presStyleIdx="1" presStyleCnt="4" custScaleY="74349">
        <dgm:presLayoutVars>
          <dgm:bulletEnabled val="1"/>
        </dgm:presLayoutVars>
      </dgm:prSet>
      <dgm:spPr/>
      <dgm:t>
        <a:bodyPr/>
        <a:lstStyle/>
        <a:p>
          <a:endParaRPr lang="en-US"/>
        </a:p>
      </dgm:t>
    </dgm:pt>
    <dgm:pt modelId="{367C60A4-9FDC-4067-93A5-B323B77E9F31}" type="pres">
      <dgm:prSet presAssocID="{5474BC40-7EFE-42ED-B245-A94648AF7779}" presName="aSpace" presStyleCnt="0"/>
      <dgm:spPr/>
    </dgm:pt>
    <dgm:pt modelId="{6D088347-7427-40B7-9695-6547F125BD1C}" type="pres">
      <dgm:prSet presAssocID="{D21695F3-3CAC-4670-B99A-63693F33FF11}" presName="aNode" presStyleLbl="fgAcc1" presStyleIdx="2" presStyleCnt="4" custScaleY="114197">
        <dgm:presLayoutVars>
          <dgm:bulletEnabled val="1"/>
        </dgm:presLayoutVars>
      </dgm:prSet>
      <dgm:spPr/>
      <dgm:t>
        <a:bodyPr/>
        <a:lstStyle/>
        <a:p>
          <a:endParaRPr lang="en-US"/>
        </a:p>
      </dgm:t>
    </dgm:pt>
    <dgm:pt modelId="{E28D77E9-4C99-4EB5-9632-CC17D31C1A3D}" type="pres">
      <dgm:prSet presAssocID="{D21695F3-3CAC-4670-B99A-63693F33FF11}" presName="aSpace" presStyleCnt="0"/>
      <dgm:spPr/>
    </dgm:pt>
    <dgm:pt modelId="{72A46EA8-4348-4889-8C70-C26C9D914D9B}" type="pres">
      <dgm:prSet presAssocID="{0A9FD8FB-980D-4360-A269-53A58328A407}" presName="aNode" presStyleLbl="fgAcc1" presStyleIdx="3" presStyleCnt="4">
        <dgm:presLayoutVars>
          <dgm:bulletEnabled val="1"/>
        </dgm:presLayoutVars>
      </dgm:prSet>
      <dgm:spPr/>
      <dgm:t>
        <a:bodyPr/>
        <a:lstStyle/>
        <a:p>
          <a:endParaRPr lang="en-US"/>
        </a:p>
      </dgm:t>
    </dgm:pt>
    <dgm:pt modelId="{B3315532-024B-40B6-BA2F-9D7FA2BF7809}" type="pres">
      <dgm:prSet presAssocID="{0A9FD8FB-980D-4360-A269-53A58328A407}" presName="aSpace" presStyleCnt="0"/>
      <dgm:spPr/>
    </dgm:pt>
  </dgm:ptLst>
  <dgm:cxnLst>
    <dgm:cxn modelId="{78C5BAD1-5C95-43AA-BCB0-DB50368D910E}" srcId="{3276A786-ADD4-4417-90C6-78C77376A7EF}" destId="{D21695F3-3CAC-4670-B99A-63693F33FF11}" srcOrd="2" destOrd="0" parTransId="{DF26E74D-F78E-4375-945D-F8BD26A2499B}" sibTransId="{8619B2C2-28B3-49FD-B11B-635870E7C84F}"/>
    <dgm:cxn modelId="{02F0787C-B209-420D-B825-2E6820B05DB5}" srcId="{3276A786-ADD4-4417-90C6-78C77376A7EF}" destId="{7E3B62D3-693D-4377-8F52-6FBC8A63641E}" srcOrd="0" destOrd="0" parTransId="{0FD7C76D-09F6-489A-BA15-17FA46A0D059}" sibTransId="{5370E676-57E4-4C4C-89D3-7A15460B55C1}"/>
    <dgm:cxn modelId="{FB63F32E-AE52-4C6E-9318-FA514993B045}" srcId="{3276A786-ADD4-4417-90C6-78C77376A7EF}" destId="{5474BC40-7EFE-42ED-B245-A94648AF7779}" srcOrd="1" destOrd="0" parTransId="{4B24EF7A-E0F6-439B-81E5-2F043E1D5073}" sibTransId="{36945F0E-1074-468D-BB46-A3CF084AA57C}"/>
    <dgm:cxn modelId="{02A87D7D-66C4-4F8C-AD74-B4C0E5ED009B}" type="presOf" srcId="{0A9FD8FB-980D-4360-A269-53A58328A407}" destId="{72A46EA8-4348-4889-8C70-C26C9D914D9B}" srcOrd="0" destOrd="0" presId="urn:microsoft.com/office/officeart/2005/8/layout/pyramid2"/>
    <dgm:cxn modelId="{36A552FE-BA07-422C-B464-FBA621AF644C}" type="presOf" srcId="{5474BC40-7EFE-42ED-B245-A94648AF7779}" destId="{00235E68-55FA-4081-B8A4-25005BF0D933}" srcOrd="0" destOrd="0" presId="urn:microsoft.com/office/officeart/2005/8/layout/pyramid2"/>
    <dgm:cxn modelId="{879FD826-AEEA-4A30-9A32-9026BE04830C}" type="presOf" srcId="{D21695F3-3CAC-4670-B99A-63693F33FF11}" destId="{6D088347-7427-40B7-9695-6547F125BD1C}" srcOrd="0" destOrd="0" presId="urn:microsoft.com/office/officeart/2005/8/layout/pyramid2"/>
    <dgm:cxn modelId="{491F3C0C-921C-495D-8751-2441F21AC19F}" type="presOf" srcId="{3276A786-ADD4-4417-90C6-78C77376A7EF}" destId="{ECF2F091-36E9-443E-BF1B-5532819D6782}" srcOrd="0" destOrd="0" presId="urn:microsoft.com/office/officeart/2005/8/layout/pyramid2"/>
    <dgm:cxn modelId="{5061EB1E-D740-4DE2-992B-0142365C2766}" srcId="{3276A786-ADD4-4417-90C6-78C77376A7EF}" destId="{0A9FD8FB-980D-4360-A269-53A58328A407}" srcOrd="3" destOrd="0" parTransId="{95FFBA11-2EF8-4D23-8602-43982648A763}" sibTransId="{27421FB7-D623-454C-81D8-C37C0CBAE904}"/>
    <dgm:cxn modelId="{F7048117-1328-4D5B-9E1D-79BA11DEDC8B}" type="presOf" srcId="{7E3B62D3-693D-4377-8F52-6FBC8A63641E}" destId="{BC5F83E7-9172-4B22-8E0F-600D936D480B}" srcOrd="0" destOrd="0" presId="urn:microsoft.com/office/officeart/2005/8/layout/pyramid2"/>
    <dgm:cxn modelId="{83BED1CF-19F1-4037-824F-19BBAF5B2E54}" type="presParOf" srcId="{ECF2F091-36E9-443E-BF1B-5532819D6782}" destId="{B9EDE3A2-1575-4B30-82D6-7873B40C37C3}" srcOrd="0" destOrd="0" presId="urn:microsoft.com/office/officeart/2005/8/layout/pyramid2"/>
    <dgm:cxn modelId="{7E020DC5-1F56-4152-8261-8CEC745E6BAB}" type="presParOf" srcId="{ECF2F091-36E9-443E-BF1B-5532819D6782}" destId="{266D41D4-720B-42DD-A596-BEC481087A44}" srcOrd="1" destOrd="0" presId="urn:microsoft.com/office/officeart/2005/8/layout/pyramid2"/>
    <dgm:cxn modelId="{854CD1F1-790E-4527-AB9F-33CBB3C7153D}" type="presParOf" srcId="{266D41D4-720B-42DD-A596-BEC481087A44}" destId="{BC5F83E7-9172-4B22-8E0F-600D936D480B}" srcOrd="0" destOrd="0" presId="urn:microsoft.com/office/officeart/2005/8/layout/pyramid2"/>
    <dgm:cxn modelId="{421F84DB-1897-4A41-BD77-5E9D39811D67}" type="presParOf" srcId="{266D41D4-720B-42DD-A596-BEC481087A44}" destId="{A12F3D42-A17A-4A49-96A9-3B93878B8AEC}" srcOrd="1" destOrd="0" presId="urn:microsoft.com/office/officeart/2005/8/layout/pyramid2"/>
    <dgm:cxn modelId="{757B6D86-C2E6-408C-BFD1-37CB197CB8B4}" type="presParOf" srcId="{266D41D4-720B-42DD-A596-BEC481087A44}" destId="{00235E68-55FA-4081-B8A4-25005BF0D933}" srcOrd="2" destOrd="0" presId="urn:microsoft.com/office/officeart/2005/8/layout/pyramid2"/>
    <dgm:cxn modelId="{65E5E76A-8E08-42ED-BDCD-9D10617F3832}" type="presParOf" srcId="{266D41D4-720B-42DD-A596-BEC481087A44}" destId="{367C60A4-9FDC-4067-93A5-B323B77E9F31}" srcOrd="3" destOrd="0" presId="urn:microsoft.com/office/officeart/2005/8/layout/pyramid2"/>
    <dgm:cxn modelId="{82FA07F2-D640-4ECD-B791-B802B8B32244}" type="presParOf" srcId="{266D41D4-720B-42DD-A596-BEC481087A44}" destId="{6D088347-7427-40B7-9695-6547F125BD1C}" srcOrd="4" destOrd="0" presId="urn:microsoft.com/office/officeart/2005/8/layout/pyramid2"/>
    <dgm:cxn modelId="{906E1EAA-697A-4453-9269-1E4A39B0F31D}" type="presParOf" srcId="{266D41D4-720B-42DD-A596-BEC481087A44}" destId="{E28D77E9-4C99-4EB5-9632-CC17D31C1A3D}" srcOrd="5" destOrd="0" presId="urn:microsoft.com/office/officeart/2005/8/layout/pyramid2"/>
    <dgm:cxn modelId="{7A696C6B-1C30-47D8-8FBC-91BE74A10931}" type="presParOf" srcId="{266D41D4-720B-42DD-A596-BEC481087A44}" destId="{72A46EA8-4348-4889-8C70-C26C9D914D9B}" srcOrd="6" destOrd="0" presId="urn:microsoft.com/office/officeart/2005/8/layout/pyramid2"/>
    <dgm:cxn modelId="{43A95FBA-E1B9-4028-9083-C5ED87FA7D66}" type="presParOf" srcId="{266D41D4-720B-42DD-A596-BEC481087A44}" destId="{B3315532-024B-40B6-BA2F-9D7FA2BF7809}"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6A786-ADD4-4417-90C6-78C77376A7EF}" type="doc">
      <dgm:prSet loTypeId="urn:microsoft.com/office/officeart/2005/8/layout/pyramid2" loCatId="list" qsTypeId="urn:microsoft.com/office/officeart/2005/8/quickstyle/simple1" qsCatId="simple" csTypeId="urn:microsoft.com/office/officeart/2005/8/colors/accent1_2" csCatId="accent1" phldr="1"/>
      <dgm:spPr/>
    </dgm:pt>
    <dgm:pt modelId="{7E3B62D3-693D-4377-8F52-6FBC8A63641E}">
      <dgm:prSet phldrT="[Text]" custT="1"/>
      <dgm:spPr/>
      <dgm:t>
        <a:bodyPr/>
        <a:lstStyle/>
        <a:p>
          <a:pPr algn="just"/>
          <a:r>
            <a:rPr lang="vi-VN" sz="1900" dirty="0" smtClean="0">
              <a:latin typeface="Cambria" panose="02040503050406030204" pitchFamily="18" charset="0"/>
              <a:ea typeface="Cambria" panose="02040503050406030204" pitchFamily="18" charset="0"/>
            </a:rPr>
            <a:t>Xác định điểm bắt đầu và kết thúc.</a:t>
          </a:r>
          <a:endParaRPr lang="en-US" sz="1900" dirty="0">
            <a:latin typeface="Cambria" panose="02040503050406030204" pitchFamily="18" charset="0"/>
            <a:ea typeface="Cambria" panose="02040503050406030204" pitchFamily="18" charset="0"/>
          </a:endParaRPr>
        </a:p>
      </dgm:t>
    </dgm:pt>
    <dgm:pt modelId="{0FD7C76D-09F6-489A-BA15-17FA46A0D059}" type="parTrans" cxnId="{02F0787C-B209-420D-B825-2E6820B05DB5}">
      <dgm:prSet/>
      <dgm:spPr/>
      <dgm:t>
        <a:bodyPr/>
        <a:lstStyle/>
        <a:p>
          <a:endParaRPr lang="en-US"/>
        </a:p>
      </dgm:t>
    </dgm:pt>
    <dgm:pt modelId="{5370E676-57E4-4C4C-89D3-7A15460B55C1}" type="sibTrans" cxnId="{02F0787C-B209-420D-B825-2E6820B05DB5}">
      <dgm:prSet/>
      <dgm:spPr/>
      <dgm:t>
        <a:bodyPr/>
        <a:lstStyle/>
        <a:p>
          <a:endParaRPr lang="en-US"/>
        </a:p>
      </dgm:t>
    </dgm:pt>
    <dgm:pt modelId="{5474BC40-7EFE-42ED-B245-A94648AF7779}">
      <dgm:prSet phldrT="[Text]" custT="1"/>
      <dgm:spPr/>
      <dgm:t>
        <a:bodyPr/>
        <a:lstStyle/>
        <a:p>
          <a:pPr algn="just"/>
          <a:r>
            <a:rPr lang="vi-VN" sz="1900" dirty="0" smtClean="0">
              <a:latin typeface="Cambria" panose="02040503050406030204" pitchFamily="18" charset="0"/>
              <a:ea typeface="Cambria" panose="02040503050406030204" pitchFamily="18" charset="0"/>
            </a:rPr>
            <a:t>Xác định hướng của lát cắt, đi qua những điểm độ cao, dạng địa hình nào...</a:t>
          </a:r>
          <a:endParaRPr lang="en-US" sz="1900" dirty="0">
            <a:latin typeface="Cambria" panose="02040503050406030204" pitchFamily="18" charset="0"/>
            <a:ea typeface="Cambria" panose="02040503050406030204" pitchFamily="18" charset="0"/>
          </a:endParaRPr>
        </a:p>
      </dgm:t>
    </dgm:pt>
    <dgm:pt modelId="{4B24EF7A-E0F6-439B-81E5-2F043E1D5073}" type="parTrans" cxnId="{FB63F32E-AE52-4C6E-9318-FA514993B045}">
      <dgm:prSet/>
      <dgm:spPr/>
      <dgm:t>
        <a:bodyPr/>
        <a:lstStyle/>
        <a:p>
          <a:endParaRPr lang="en-US"/>
        </a:p>
      </dgm:t>
    </dgm:pt>
    <dgm:pt modelId="{36945F0E-1074-468D-BB46-A3CF084AA57C}" type="sibTrans" cxnId="{FB63F32E-AE52-4C6E-9318-FA514993B045}">
      <dgm:prSet/>
      <dgm:spPr/>
      <dgm:t>
        <a:bodyPr/>
        <a:lstStyle/>
        <a:p>
          <a:endParaRPr lang="en-US"/>
        </a:p>
      </dgm:t>
    </dgm:pt>
    <dgm:pt modelId="{D21695F3-3CAC-4670-B99A-63693F33FF11}">
      <dgm:prSet phldrT="[Text]" custT="1"/>
      <dgm:spPr/>
      <dgm:t>
        <a:bodyPr/>
        <a:lstStyle/>
        <a:p>
          <a:pPr algn="just"/>
          <a:r>
            <a:rPr lang="vi-VN" sz="1900" dirty="0" smtClean="0">
              <a:latin typeface="Cambria" panose="02040503050406030204" pitchFamily="18" charset="0"/>
              <a:ea typeface="Cambria" panose="02040503050406030204" pitchFamily="18" charset="0"/>
            </a:rPr>
            <a:t>Mô tả sự biến đổi địa hình từ điểm đầu đến điểm cuối.</a:t>
          </a:r>
          <a:endParaRPr lang="en-US" sz="1900" dirty="0">
            <a:latin typeface="Cambria" panose="02040503050406030204" pitchFamily="18" charset="0"/>
            <a:ea typeface="Cambria" panose="02040503050406030204" pitchFamily="18" charset="0"/>
          </a:endParaRPr>
        </a:p>
      </dgm:t>
    </dgm:pt>
    <dgm:pt modelId="{DF26E74D-F78E-4375-945D-F8BD26A2499B}" type="parTrans" cxnId="{78C5BAD1-5C95-43AA-BCB0-DB50368D910E}">
      <dgm:prSet/>
      <dgm:spPr/>
      <dgm:t>
        <a:bodyPr/>
        <a:lstStyle/>
        <a:p>
          <a:endParaRPr lang="en-US"/>
        </a:p>
      </dgm:t>
    </dgm:pt>
    <dgm:pt modelId="{8619B2C2-28B3-49FD-B11B-635870E7C84F}" type="sibTrans" cxnId="{78C5BAD1-5C95-43AA-BCB0-DB50368D910E}">
      <dgm:prSet/>
      <dgm:spPr/>
      <dgm:t>
        <a:bodyPr/>
        <a:lstStyle/>
        <a:p>
          <a:endParaRPr lang="en-US"/>
        </a:p>
      </dgm:t>
    </dgm:pt>
    <dgm:pt modelId="{0A9FD8FB-980D-4360-A269-53A58328A407}">
      <dgm:prSet phldrT="[Text]" custT="1"/>
      <dgm:spPr/>
      <dgm:t>
        <a:bodyPr/>
        <a:lstStyle/>
        <a:p>
          <a:pPr algn="just"/>
          <a:r>
            <a:rPr lang="vi-VN" sz="1900" dirty="0" smtClean="0">
              <a:latin typeface="Cambria" panose="02040503050406030204" pitchFamily="18" charset="0"/>
              <a:ea typeface="Cambria" panose="02040503050406030204" pitchFamily="18" charset="0"/>
            </a:rPr>
            <a:t>Tính khoảng cách giữa các điểm dựa vào tỉ lệ lát cắt.</a:t>
          </a:r>
          <a:endParaRPr lang="en-US" sz="1900" dirty="0">
            <a:latin typeface="Cambria" panose="02040503050406030204" pitchFamily="18" charset="0"/>
            <a:ea typeface="Cambria" panose="02040503050406030204" pitchFamily="18" charset="0"/>
          </a:endParaRPr>
        </a:p>
      </dgm:t>
    </dgm:pt>
    <dgm:pt modelId="{95FFBA11-2EF8-4D23-8602-43982648A763}" type="parTrans" cxnId="{5061EB1E-D740-4DE2-992B-0142365C2766}">
      <dgm:prSet/>
      <dgm:spPr/>
      <dgm:t>
        <a:bodyPr/>
        <a:lstStyle/>
        <a:p>
          <a:endParaRPr lang="en-US"/>
        </a:p>
      </dgm:t>
    </dgm:pt>
    <dgm:pt modelId="{27421FB7-D623-454C-81D8-C37C0CBAE904}" type="sibTrans" cxnId="{5061EB1E-D740-4DE2-992B-0142365C2766}">
      <dgm:prSet/>
      <dgm:spPr/>
      <dgm:t>
        <a:bodyPr/>
        <a:lstStyle/>
        <a:p>
          <a:endParaRPr lang="en-US"/>
        </a:p>
      </dgm:t>
    </dgm:pt>
    <dgm:pt modelId="{ECF2F091-36E9-443E-BF1B-5532819D6782}" type="pres">
      <dgm:prSet presAssocID="{3276A786-ADD4-4417-90C6-78C77376A7EF}" presName="compositeShape" presStyleCnt="0">
        <dgm:presLayoutVars>
          <dgm:dir/>
          <dgm:resizeHandles/>
        </dgm:presLayoutVars>
      </dgm:prSet>
      <dgm:spPr/>
    </dgm:pt>
    <dgm:pt modelId="{B9EDE3A2-1575-4B30-82D6-7873B40C37C3}" type="pres">
      <dgm:prSet presAssocID="{3276A786-ADD4-4417-90C6-78C77376A7EF}" presName="pyramid" presStyleLbl="node1" presStyleIdx="0" presStyleCnt="1"/>
      <dgm:spPr>
        <a:blipFill rotWithShape="0">
          <a:blip xmlns:r="http://schemas.openxmlformats.org/officeDocument/2006/relationships" r:embed="rId1"/>
          <a:stretch>
            <a:fillRect/>
          </a:stretch>
        </a:blipFill>
        <a:ln>
          <a:solidFill>
            <a:srgbClr val="00FF00"/>
          </a:solidFill>
        </a:ln>
      </dgm:spPr>
    </dgm:pt>
    <dgm:pt modelId="{266D41D4-720B-42DD-A596-BEC481087A44}" type="pres">
      <dgm:prSet presAssocID="{3276A786-ADD4-4417-90C6-78C77376A7EF}" presName="theList" presStyleCnt="0"/>
      <dgm:spPr/>
    </dgm:pt>
    <dgm:pt modelId="{BC5F83E7-9172-4B22-8E0F-600D936D480B}" type="pres">
      <dgm:prSet presAssocID="{7E3B62D3-693D-4377-8F52-6FBC8A63641E}" presName="aNode" presStyleLbl="fgAcc1" presStyleIdx="0" presStyleCnt="4" custScaleY="82771">
        <dgm:presLayoutVars>
          <dgm:bulletEnabled val="1"/>
        </dgm:presLayoutVars>
      </dgm:prSet>
      <dgm:spPr/>
      <dgm:t>
        <a:bodyPr/>
        <a:lstStyle/>
        <a:p>
          <a:endParaRPr lang="en-US"/>
        </a:p>
      </dgm:t>
    </dgm:pt>
    <dgm:pt modelId="{A12F3D42-A17A-4A49-96A9-3B93878B8AEC}" type="pres">
      <dgm:prSet presAssocID="{7E3B62D3-693D-4377-8F52-6FBC8A63641E}" presName="aSpace" presStyleCnt="0"/>
      <dgm:spPr/>
    </dgm:pt>
    <dgm:pt modelId="{00235E68-55FA-4081-B8A4-25005BF0D933}" type="pres">
      <dgm:prSet presAssocID="{5474BC40-7EFE-42ED-B245-A94648AF7779}" presName="aNode" presStyleLbl="fgAcc1" presStyleIdx="1" presStyleCnt="4" custScaleY="99465">
        <dgm:presLayoutVars>
          <dgm:bulletEnabled val="1"/>
        </dgm:presLayoutVars>
      </dgm:prSet>
      <dgm:spPr/>
      <dgm:t>
        <a:bodyPr/>
        <a:lstStyle/>
        <a:p>
          <a:endParaRPr lang="en-US"/>
        </a:p>
      </dgm:t>
    </dgm:pt>
    <dgm:pt modelId="{367C60A4-9FDC-4067-93A5-B323B77E9F31}" type="pres">
      <dgm:prSet presAssocID="{5474BC40-7EFE-42ED-B245-A94648AF7779}" presName="aSpace" presStyleCnt="0"/>
      <dgm:spPr/>
    </dgm:pt>
    <dgm:pt modelId="{6D088347-7427-40B7-9695-6547F125BD1C}" type="pres">
      <dgm:prSet presAssocID="{D21695F3-3CAC-4670-B99A-63693F33FF11}" presName="aNode" presStyleLbl="fgAcc1" presStyleIdx="2" presStyleCnt="4" custScaleY="98836">
        <dgm:presLayoutVars>
          <dgm:bulletEnabled val="1"/>
        </dgm:presLayoutVars>
      </dgm:prSet>
      <dgm:spPr/>
      <dgm:t>
        <a:bodyPr/>
        <a:lstStyle/>
        <a:p>
          <a:endParaRPr lang="en-US"/>
        </a:p>
      </dgm:t>
    </dgm:pt>
    <dgm:pt modelId="{E28D77E9-4C99-4EB5-9632-CC17D31C1A3D}" type="pres">
      <dgm:prSet presAssocID="{D21695F3-3CAC-4670-B99A-63693F33FF11}" presName="aSpace" presStyleCnt="0"/>
      <dgm:spPr/>
    </dgm:pt>
    <dgm:pt modelId="{72A46EA8-4348-4889-8C70-C26C9D914D9B}" type="pres">
      <dgm:prSet presAssocID="{0A9FD8FB-980D-4360-A269-53A58328A407}" presName="aNode" presStyleLbl="fgAcc1" presStyleIdx="3" presStyleCnt="4" custScaleY="76097">
        <dgm:presLayoutVars>
          <dgm:bulletEnabled val="1"/>
        </dgm:presLayoutVars>
      </dgm:prSet>
      <dgm:spPr/>
      <dgm:t>
        <a:bodyPr/>
        <a:lstStyle/>
        <a:p>
          <a:endParaRPr lang="en-US"/>
        </a:p>
      </dgm:t>
    </dgm:pt>
    <dgm:pt modelId="{B3315532-024B-40B6-BA2F-9D7FA2BF7809}" type="pres">
      <dgm:prSet presAssocID="{0A9FD8FB-980D-4360-A269-53A58328A407}" presName="aSpace" presStyleCnt="0"/>
      <dgm:spPr/>
    </dgm:pt>
  </dgm:ptLst>
  <dgm:cxnLst>
    <dgm:cxn modelId="{FB63F32E-AE52-4C6E-9318-FA514993B045}" srcId="{3276A786-ADD4-4417-90C6-78C77376A7EF}" destId="{5474BC40-7EFE-42ED-B245-A94648AF7779}" srcOrd="1" destOrd="0" parTransId="{4B24EF7A-E0F6-439B-81E5-2F043E1D5073}" sibTransId="{36945F0E-1074-468D-BB46-A3CF084AA57C}"/>
    <dgm:cxn modelId="{86F25DD1-BA92-4E0A-9104-A1F17185CE18}" type="presOf" srcId="{D21695F3-3CAC-4670-B99A-63693F33FF11}" destId="{6D088347-7427-40B7-9695-6547F125BD1C}" srcOrd="0" destOrd="0" presId="urn:microsoft.com/office/officeart/2005/8/layout/pyramid2"/>
    <dgm:cxn modelId="{B9AEB92F-85DE-498D-B54E-3200CA4E8025}" type="presOf" srcId="{7E3B62D3-693D-4377-8F52-6FBC8A63641E}" destId="{BC5F83E7-9172-4B22-8E0F-600D936D480B}" srcOrd="0" destOrd="0" presId="urn:microsoft.com/office/officeart/2005/8/layout/pyramid2"/>
    <dgm:cxn modelId="{5061EB1E-D740-4DE2-992B-0142365C2766}" srcId="{3276A786-ADD4-4417-90C6-78C77376A7EF}" destId="{0A9FD8FB-980D-4360-A269-53A58328A407}" srcOrd="3" destOrd="0" parTransId="{95FFBA11-2EF8-4D23-8602-43982648A763}" sibTransId="{27421FB7-D623-454C-81D8-C37C0CBAE904}"/>
    <dgm:cxn modelId="{6F0CAC06-5106-4CB0-BA0D-B1DC70C492BF}" type="presOf" srcId="{5474BC40-7EFE-42ED-B245-A94648AF7779}" destId="{00235E68-55FA-4081-B8A4-25005BF0D933}" srcOrd="0" destOrd="0" presId="urn:microsoft.com/office/officeart/2005/8/layout/pyramid2"/>
    <dgm:cxn modelId="{34A576FE-F6F0-48E0-A284-2D445633D45F}" type="presOf" srcId="{0A9FD8FB-980D-4360-A269-53A58328A407}" destId="{72A46EA8-4348-4889-8C70-C26C9D914D9B}" srcOrd="0" destOrd="0" presId="urn:microsoft.com/office/officeart/2005/8/layout/pyramid2"/>
    <dgm:cxn modelId="{78C5BAD1-5C95-43AA-BCB0-DB50368D910E}" srcId="{3276A786-ADD4-4417-90C6-78C77376A7EF}" destId="{D21695F3-3CAC-4670-B99A-63693F33FF11}" srcOrd="2" destOrd="0" parTransId="{DF26E74D-F78E-4375-945D-F8BD26A2499B}" sibTransId="{8619B2C2-28B3-49FD-B11B-635870E7C84F}"/>
    <dgm:cxn modelId="{02F0787C-B209-420D-B825-2E6820B05DB5}" srcId="{3276A786-ADD4-4417-90C6-78C77376A7EF}" destId="{7E3B62D3-693D-4377-8F52-6FBC8A63641E}" srcOrd="0" destOrd="0" parTransId="{0FD7C76D-09F6-489A-BA15-17FA46A0D059}" sibTransId="{5370E676-57E4-4C4C-89D3-7A15460B55C1}"/>
    <dgm:cxn modelId="{CF228A85-3108-4038-83A3-A02769DCB63F}" type="presOf" srcId="{3276A786-ADD4-4417-90C6-78C77376A7EF}" destId="{ECF2F091-36E9-443E-BF1B-5532819D6782}" srcOrd="0" destOrd="0" presId="urn:microsoft.com/office/officeart/2005/8/layout/pyramid2"/>
    <dgm:cxn modelId="{1FE9708C-3399-4E50-802F-C69A90BE2399}" type="presParOf" srcId="{ECF2F091-36E9-443E-BF1B-5532819D6782}" destId="{B9EDE3A2-1575-4B30-82D6-7873B40C37C3}" srcOrd="0" destOrd="0" presId="urn:microsoft.com/office/officeart/2005/8/layout/pyramid2"/>
    <dgm:cxn modelId="{DD51C01E-05F2-4921-9402-B16DC54A4D02}" type="presParOf" srcId="{ECF2F091-36E9-443E-BF1B-5532819D6782}" destId="{266D41D4-720B-42DD-A596-BEC481087A44}" srcOrd="1" destOrd="0" presId="urn:microsoft.com/office/officeart/2005/8/layout/pyramid2"/>
    <dgm:cxn modelId="{6D9930B2-B54A-4DDB-92E5-5C53A230A619}" type="presParOf" srcId="{266D41D4-720B-42DD-A596-BEC481087A44}" destId="{BC5F83E7-9172-4B22-8E0F-600D936D480B}" srcOrd="0" destOrd="0" presId="urn:microsoft.com/office/officeart/2005/8/layout/pyramid2"/>
    <dgm:cxn modelId="{75EF2B1B-FD03-485A-8EEE-386AB824DFAF}" type="presParOf" srcId="{266D41D4-720B-42DD-A596-BEC481087A44}" destId="{A12F3D42-A17A-4A49-96A9-3B93878B8AEC}" srcOrd="1" destOrd="0" presId="urn:microsoft.com/office/officeart/2005/8/layout/pyramid2"/>
    <dgm:cxn modelId="{E6A66007-79F7-48DF-B183-47C3DBD86B0D}" type="presParOf" srcId="{266D41D4-720B-42DD-A596-BEC481087A44}" destId="{00235E68-55FA-4081-B8A4-25005BF0D933}" srcOrd="2" destOrd="0" presId="urn:microsoft.com/office/officeart/2005/8/layout/pyramid2"/>
    <dgm:cxn modelId="{39D28031-964E-422D-B027-1BBE863C4AA1}" type="presParOf" srcId="{266D41D4-720B-42DD-A596-BEC481087A44}" destId="{367C60A4-9FDC-4067-93A5-B323B77E9F31}" srcOrd="3" destOrd="0" presId="urn:microsoft.com/office/officeart/2005/8/layout/pyramid2"/>
    <dgm:cxn modelId="{FBD9C0AD-B33C-431D-9425-BA378F58C9D8}" type="presParOf" srcId="{266D41D4-720B-42DD-A596-BEC481087A44}" destId="{6D088347-7427-40B7-9695-6547F125BD1C}" srcOrd="4" destOrd="0" presId="urn:microsoft.com/office/officeart/2005/8/layout/pyramid2"/>
    <dgm:cxn modelId="{16B3E76E-2EB9-4660-B170-92DFEB1D5888}" type="presParOf" srcId="{266D41D4-720B-42DD-A596-BEC481087A44}" destId="{E28D77E9-4C99-4EB5-9632-CC17D31C1A3D}" srcOrd="5" destOrd="0" presId="urn:microsoft.com/office/officeart/2005/8/layout/pyramid2"/>
    <dgm:cxn modelId="{FCCC022C-0412-489F-B840-FC4BE9D8ED29}" type="presParOf" srcId="{266D41D4-720B-42DD-A596-BEC481087A44}" destId="{72A46EA8-4348-4889-8C70-C26C9D914D9B}" srcOrd="6" destOrd="0" presId="urn:microsoft.com/office/officeart/2005/8/layout/pyramid2"/>
    <dgm:cxn modelId="{FC0E8465-1F36-464F-B924-90DE85183423}" type="presParOf" srcId="{266D41D4-720B-42DD-A596-BEC481087A44}" destId="{B3315532-024B-40B6-BA2F-9D7FA2BF7809}"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DE3A2-1575-4B30-82D6-7873B40C37C3}">
      <dsp:nvSpPr>
        <dsp:cNvPr id="0" name=""/>
        <dsp:cNvSpPr/>
      </dsp:nvSpPr>
      <dsp:spPr>
        <a:xfrm>
          <a:off x="458165" y="0"/>
          <a:ext cx="4566860" cy="4566860"/>
        </a:xfrm>
        <a:prstGeom prst="triangle">
          <a:avLst/>
        </a:prstGeom>
        <a:blipFill rotWithShape="0">
          <a:blip xmlns:r="http://schemas.openxmlformats.org/officeDocument/2006/relationships" r:embed="rId1"/>
          <a:stretch>
            <a:fillRect/>
          </a:stretch>
        </a:blip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BC5F83E7-9172-4B22-8E0F-600D936D480B}">
      <dsp:nvSpPr>
        <dsp:cNvPr id="0" name=""/>
        <dsp:cNvSpPr/>
      </dsp:nvSpPr>
      <dsp:spPr>
        <a:xfrm>
          <a:off x="2741595" y="458633"/>
          <a:ext cx="2968459" cy="8322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Xác định độ chênh lệch giữa 2 đường đồng mức.</a:t>
          </a:r>
          <a:endParaRPr lang="en-US" sz="1900" kern="1200" dirty="0">
            <a:latin typeface="Cambria" panose="02040503050406030204" pitchFamily="18" charset="0"/>
            <a:ea typeface="Cambria" panose="02040503050406030204" pitchFamily="18" charset="0"/>
          </a:endParaRPr>
        </a:p>
      </dsp:txBody>
      <dsp:txXfrm>
        <a:off x="2782220" y="499258"/>
        <a:ext cx="2887209" cy="750953"/>
      </dsp:txXfrm>
    </dsp:sp>
    <dsp:sp modelId="{00235E68-55FA-4081-B8A4-25005BF0D933}">
      <dsp:nvSpPr>
        <dsp:cNvPr id="0" name=""/>
        <dsp:cNvSpPr/>
      </dsp:nvSpPr>
      <dsp:spPr>
        <a:xfrm>
          <a:off x="2741595" y="1394861"/>
          <a:ext cx="2968459" cy="6187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Tính độ cao của các điểm.</a:t>
          </a:r>
          <a:endParaRPr lang="en-US" sz="1900" kern="1200" dirty="0">
            <a:latin typeface="Cambria" panose="02040503050406030204" pitchFamily="18" charset="0"/>
            <a:ea typeface="Cambria" panose="02040503050406030204" pitchFamily="18" charset="0"/>
          </a:endParaRPr>
        </a:p>
      </dsp:txBody>
      <dsp:txXfrm>
        <a:off x="2771799" y="1425065"/>
        <a:ext cx="2908051" cy="558326"/>
      </dsp:txXfrm>
    </dsp:sp>
    <dsp:sp modelId="{6D088347-7427-40B7-9695-6547F125BD1C}">
      <dsp:nvSpPr>
        <dsp:cNvPr id="0" name=""/>
        <dsp:cNvSpPr/>
      </dsp:nvSpPr>
      <dsp:spPr>
        <a:xfrm>
          <a:off x="2741595" y="2117621"/>
          <a:ext cx="2968459" cy="95035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Căn cứ độ gần hay xa giữa các đường đồng mức để biết độ dốc địa hình.</a:t>
          </a:r>
          <a:endParaRPr lang="en-US" sz="1900" kern="1200" dirty="0">
            <a:latin typeface="Cambria" panose="02040503050406030204" pitchFamily="18" charset="0"/>
            <a:ea typeface="Cambria" panose="02040503050406030204" pitchFamily="18" charset="0"/>
          </a:endParaRPr>
        </a:p>
      </dsp:txBody>
      <dsp:txXfrm>
        <a:off x="2787987" y="2164013"/>
        <a:ext cx="2875675" cy="857567"/>
      </dsp:txXfrm>
    </dsp:sp>
    <dsp:sp modelId="{72A46EA8-4348-4889-8C70-C26C9D914D9B}">
      <dsp:nvSpPr>
        <dsp:cNvPr id="0" name=""/>
        <dsp:cNvSpPr/>
      </dsp:nvSpPr>
      <dsp:spPr>
        <a:xfrm>
          <a:off x="2741595" y="3171998"/>
          <a:ext cx="2968459" cy="8322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Tính khoảng cách thực tế giữa các điểm dựa vào tỉ lệ lược đồ.</a:t>
          </a:r>
          <a:endParaRPr lang="en-US" sz="1900" kern="1200" dirty="0">
            <a:latin typeface="Cambria" panose="02040503050406030204" pitchFamily="18" charset="0"/>
            <a:ea typeface="Cambria" panose="02040503050406030204" pitchFamily="18" charset="0"/>
          </a:endParaRPr>
        </a:p>
      </dsp:txBody>
      <dsp:txXfrm>
        <a:off x="2782220" y="3212623"/>
        <a:ext cx="2887209" cy="750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DE3A2-1575-4B30-82D6-7873B40C37C3}">
      <dsp:nvSpPr>
        <dsp:cNvPr id="0" name=""/>
        <dsp:cNvSpPr/>
      </dsp:nvSpPr>
      <dsp:spPr>
        <a:xfrm>
          <a:off x="458165" y="0"/>
          <a:ext cx="4566860" cy="4566860"/>
        </a:xfrm>
        <a:prstGeom prst="triangle">
          <a:avLst/>
        </a:prstGeom>
        <a:blipFill rotWithShape="0">
          <a:blip xmlns:r="http://schemas.openxmlformats.org/officeDocument/2006/relationships" r:embed="rId1"/>
          <a:stretch>
            <a:fillRect/>
          </a:stretch>
        </a:blip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BC5F83E7-9172-4B22-8E0F-600D936D480B}">
      <dsp:nvSpPr>
        <dsp:cNvPr id="0" name=""/>
        <dsp:cNvSpPr/>
      </dsp:nvSpPr>
      <dsp:spPr>
        <a:xfrm>
          <a:off x="2741595" y="458448"/>
          <a:ext cx="2968459" cy="74197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Xác định điểm bắt đầu và kết thúc.</a:t>
          </a:r>
          <a:endParaRPr lang="en-US" sz="1900" kern="1200" dirty="0">
            <a:latin typeface="Cambria" panose="02040503050406030204" pitchFamily="18" charset="0"/>
            <a:ea typeface="Cambria" panose="02040503050406030204" pitchFamily="18" charset="0"/>
          </a:endParaRPr>
        </a:p>
      </dsp:txBody>
      <dsp:txXfrm>
        <a:off x="2777815" y="494668"/>
        <a:ext cx="2896019" cy="669539"/>
      </dsp:txXfrm>
    </dsp:sp>
    <dsp:sp modelId="{00235E68-55FA-4081-B8A4-25005BF0D933}">
      <dsp:nvSpPr>
        <dsp:cNvPr id="0" name=""/>
        <dsp:cNvSpPr/>
      </dsp:nvSpPr>
      <dsp:spPr>
        <a:xfrm>
          <a:off x="2741595" y="1312481"/>
          <a:ext cx="2968459" cy="89162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Xác định hướng của lát cắt, đi qua những điểm độ cao, dạng địa hình nào...</a:t>
          </a:r>
          <a:endParaRPr lang="en-US" sz="1900" kern="1200" dirty="0">
            <a:latin typeface="Cambria" panose="02040503050406030204" pitchFamily="18" charset="0"/>
            <a:ea typeface="Cambria" panose="02040503050406030204" pitchFamily="18" charset="0"/>
          </a:endParaRPr>
        </a:p>
      </dsp:txBody>
      <dsp:txXfrm>
        <a:off x="2785121" y="1356007"/>
        <a:ext cx="2881407" cy="804576"/>
      </dsp:txXfrm>
    </dsp:sp>
    <dsp:sp modelId="{6D088347-7427-40B7-9695-6547F125BD1C}">
      <dsp:nvSpPr>
        <dsp:cNvPr id="0" name=""/>
        <dsp:cNvSpPr/>
      </dsp:nvSpPr>
      <dsp:spPr>
        <a:xfrm>
          <a:off x="2741595" y="2316162"/>
          <a:ext cx="2968459" cy="885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Mô tả sự biến đổi địa hình từ điểm đầu đến điểm cuối.</a:t>
          </a:r>
          <a:endParaRPr lang="en-US" sz="1900" kern="1200" dirty="0">
            <a:latin typeface="Cambria" panose="02040503050406030204" pitchFamily="18" charset="0"/>
            <a:ea typeface="Cambria" panose="02040503050406030204" pitchFamily="18" charset="0"/>
          </a:endParaRPr>
        </a:p>
      </dsp:txBody>
      <dsp:txXfrm>
        <a:off x="2784845" y="2359412"/>
        <a:ext cx="2881959" cy="799490"/>
      </dsp:txXfrm>
    </dsp:sp>
    <dsp:sp modelId="{72A46EA8-4348-4889-8C70-C26C9D914D9B}">
      <dsp:nvSpPr>
        <dsp:cNvPr id="0" name=""/>
        <dsp:cNvSpPr/>
      </dsp:nvSpPr>
      <dsp:spPr>
        <a:xfrm>
          <a:off x="2741595" y="3314206"/>
          <a:ext cx="2968459" cy="68215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vi-VN" sz="1900" kern="1200" dirty="0" smtClean="0">
              <a:latin typeface="Cambria" panose="02040503050406030204" pitchFamily="18" charset="0"/>
              <a:ea typeface="Cambria" panose="02040503050406030204" pitchFamily="18" charset="0"/>
            </a:rPr>
            <a:t>Tính khoảng cách giữa các điểm dựa vào tỉ lệ lát cắt.</a:t>
          </a:r>
          <a:endParaRPr lang="en-US" sz="1900" kern="1200" dirty="0">
            <a:latin typeface="Cambria" panose="02040503050406030204" pitchFamily="18" charset="0"/>
            <a:ea typeface="Cambria" panose="02040503050406030204" pitchFamily="18" charset="0"/>
          </a:endParaRPr>
        </a:p>
      </dsp:txBody>
      <dsp:txXfrm>
        <a:off x="2774895" y="3347506"/>
        <a:ext cx="2901859" cy="6155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2.xml"/><Relationship Id="rId5" Type="http://schemas.openxmlformats.org/officeDocument/2006/relationships/image" Target="../media/image1.gif"/><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gif"/><Relationship Id="rId10" Type="http://schemas.openxmlformats.org/officeDocument/2006/relationships/diagramColors" Target="../diagrams/colors1.xml"/><Relationship Id="rId4" Type="http://schemas.openxmlformats.org/officeDocument/2006/relationships/image" Target="../media/image13.jpe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838200"/>
            <a:ext cx="3276600" cy="1785104"/>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trên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biểu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hiện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như</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thế</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a:t>
            </a:r>
          </a:p>
          <a:p>
            <a:pPr algn="ctr"/>
            <a:r>
              <a:rPr lang="en-US" sz="2200" i="1" dirty="0" smtClean="0">
                <a:solidFill>
                  <a:srgbClr val="FF0000"/>
                </a:solidFill>
                <a:latin typeface="Cambria" panose="02040503050406030204" pitchFamily="18" charset="0"/>
                <a:ea typeface="Cambria" panose="02040503050406030204" pitchFamily="18" charset="0"/>
              </a:rPr>
              <a:t> Cho </a:t>
            </a:r>
            <a:r>
              <a:rPr lang="en-US" sz="2200" i="1" dirty="0" err="1" smtClean="0">
                <a:solidFill>
                  <a:srgbClr val="FF0000"/>
                </a:solidFill>
                <a:latin typeface="Cambria" panose="02040503050406030204" pitchFamily="18" charset="0"/>
                <a:ea typeface="Cambria" panose="02040503050406030204" pitchFamily="18" charset="0"/>
              </a:rPr>
              <a:t>ví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dụ</a:t>
            </a:r>
            <a:r>
              <a:rPr lang="en-US" sz="2200" i="1" dirty="0" smtClean="0">
                <a:solidFill>
                  <a:srgbClr val="FF0000"/>
                </a:solidFill>
                <a:latin typeface="Cambria" panose="02040503050406030204" pitchFamily="18" charset="0"/>
                <a:ea typeface="Cambria" panose="02040503050406030204" pitchFamily="18" charset="0"/>
              </a:rPr>
              <a:t>.</a:t>
            </a:r>
            <a:endParaRPr lang="en-US" sz="2200" i="1"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123658"/>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Đ</a:t>
            </a:r>
            <a:r>
              <a:rPr lang="vi-VN" sz="2200" dirty="0" smtClean="0">
                <a:latin typeface="Cambria" panose="02040503050406030204" pitchFamily="18" charset="0"/>
                <a:ea typeface="Cambria" panose="02040503050406030204" pitchFamily="18" charset="0"/>
              </a:rPr>
              <a:t>ộ </a:t>
            </a:r>
            <a:r>
              <a:rPr lang="vi-VN" sz="2200" dirty="0">
                <a:latin typeface="Cambria" panose="02040503050406030204" pitchFamily="18" charset="0"/>
                <a:ea typeface="Cambria" panose="02040503050406030204" pitchFamily="18" charset="0"/>
              </a:rPr>
              <a:t>cao địa hình trên bản đồ được biểu </a:t>
            </a:r>
            <a:r>
              <a:rPr lang="vi-VN" sz="2200" dirty="0" smtClean="0">
                <a:latin typeface="Cambria" panose="02040503050406030204" pitchFamily="18" charset="0"/>
                <a:ea typeface="Cambria" panose="02040503050406030204" pitchFamily="18" charset="0"/>
              </a:rPr>
              <a:t>hiện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bằng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thang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vàng</a:t>
            </a:r>
            <a:r>
              <a:rPr lang="en-US" sz="2200" dirty="0" smtClean="0">
                <a:latin typeface="Cambria" panose="02040503050406030204" pitchFamily="18" charset="0"/>
                <a:ea typeface="Cambria" panose="02040503050406030204" pitchFamily="18" charset="0"/>
              </a:rPr>
              <a:t>: 500 – 1000m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cam: 1000 – 2000m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đỏ</a:t>
            </a:r>
            <a:r>
              <a:rPr lang="en-US" sz="2200" dirty="0" smtClean="0">
                <a:latin typeface="Cambria" panose="02040503050406030204" pitchFamily="18" charset="0"/>
                <a:ea typeface="Cambria" panose="02040503050406030204" pitchFamily="18" charset="0"/>
              </a:rPr>
              <a:t>: 2000 – 3000m</a:t>
            </a:r>
            <a:endParaRPr lang="vi-VN" sz="2200" dirty="0">
              <a:latin typeface="Cambria" panose="02040503050406030204" pitchFamily="18" charset="0"/>
              <a:ea typeface="Cambria" panose="02040503050406030204" pitchFamily="18" charset="0"/>
            </a:endParaRPr>
          </a:p>
        </p:txBody>
      </p:sp>
      <p:pic>
        <p:nvPicPr>
          <p:cNvPr id="12" name="Picture 1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b="4762"/>
          <a:stretch/>
        </p:blipFill>
        <p:spPr bwMode="auto">
          <a:xfrm>
            <a:off x="2458150" y="3276600"/>
            <a:ext cx="4102035" cy="3048000"/>
          </a:xfrm>
          <a:prstGeom prst="rect">
            <a:avLst/>
          </a:prstGeom>
          <a:noFill/>
          <a:ln>
            <a:solidFill>
              <a:srgbClr val="00FF00"/>
            </a:solidFill>
          </a:ln>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3" dur="500"/>
                                        <p:tgtEl>
                                          <p:spTgt spid="11">
                                            <p:txEl>
                                              <p:pRg st="1" end="1"/>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6" dur="500"/>
                                        <p:tgtEl>
                                          <p:spTgt spid="11">
                                            <p:txEl>
                                              <p:pRg st="2" end="2"/>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9" dur="500"/>
                                        <p:tgtEl>
                                          <p:spTgt spid="11">
                                            <p:txEl>
                                              <p:pRg st="3" end="3"/>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63695"/>
            <a:ext cx="335280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2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Lát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cắt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địa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là cách thức để thể hiện đặc điểm của bề mặt địa hình thực tế lên mặt phẳng dựa vào các đường đồng mức và thang màu sắc.</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89531" y="3962400"/>
            <a:ext cx="4768469" cy="2465048"/>
          </a:xfrm>
          <a:prstGeom prst="rect">
            <a:avLst/>
          </a:prstGeom>
          <a:noFill/>
          <a:ln>
            <a:solidFill>
              <a:srgbClr val="00FF00"/>
            </a:solidFill>
          </a:ln>
        </p:spPr>
      </p:pic>
    </p:spTree>
    <p:extLst>
      <p:ext uri="{BB962C8B-B14F-4D97-AF65-F5344CB8AC3E}">
        <p14:creationId xmlns:p14="http://schemas.microsoft.com/office/powerpoint/2010/main" val="297541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695271"/>
            <a:ext cx="3193291" cy="1200329"/>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nêu cách đọc </a:t>
            </a:r>
            <a:r>
              <a:rPr lang="en-US" sz="2400" i="1" dirty="0" err="1" smtClean="0">
                <a:solidFill>
                  <a:srgbClr val="FF0000"/>
                </a:solidFill>
                <a:latin typeface="Cambria" panose="02040503050406030204" pitchFamily="18" charset="0"/>
                <a:ea typeface="Cambria" panose="02040503050406030204" pitchFamily="18" charset="0"/>
              </a:rPr>
              <a:t>lát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cắt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địa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val="1224293608"/>
              </p:ext>
            </p:extLst>
          </p:nvPr>
        </p:nvGraphicFramePr>
        <p:xfrm>
          <a:off x="2899579" y="1910140"/>
          <a:ext cx="6168221" cy="4566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20308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biết </a:t>
            </a:r>
            <a:r>
              <a:rPr lang="vi-VN" sz="2100" i="1" dirty="0">
                <a:solidFill>
                  <a:srgbClr val="FF0000"/>
                </a:solidFill>
                <a:latin typeface="Cambria" panose="02040503050406030204" pitchFamily="18" charset="0"/>
                <a:ea typeface="Cambria" panose="02040503050406030204" pitchFamily="18" charset="0"/>
              </a:rPr>
              <a:t>lát cắt địa hình  từ dãy Bạch Mã đến Phan Thiết lần lượt đi qua những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Dạng</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địa </a:t>
            </a:r>
            <a:r>
              <a:rPr lang="vi-VN" sz="2100" i="1" dirty="0">
                <a:solidFill>
                  <a:srgbClr val="FF0000"/>
                </a:solidFill>
                <a:latin typeface="Cambria" panose="02040503050406030204" pitchFamily="18" charset="0"/>
                <a:ea typeface="Cambria" panose="02040503050406030204" pitchFamily="18" charset="0"/>
              </a:rPr>
              <a:t>hình nào?</a:t>
            </a:r>
          </a:p>
        </p:txBody>
      </p:sp>
      <p:sp>
        <p:nvSpPr>
          <p:cNvPr id="17" name="Rectangle 16"/>
          <p:cNvSpPr/>
          <p:nvPr/>
        </p:nvSpPr>
        <p:spPr>
          <a:xfrm>
            <a:off x="4419600" y="1337608"/>
            <a:ext cx="4419600"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Lát cắt địa hình từ dãy Bạch Mã đến Phan Thiết lần lượt đi qua những dạng địa hình: dãy núi Bạch Mã, đỉnh Ngọc Linh, cao nguyên Plây ku, cao nguyên Buôn Ma Thuộc, đồng bằng ven biển miền Trung.</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89531" y="3962400"/>
            <a:ext cx="4768469" cy="2465048"/>
          </a:xfrm>
          <a:prstGeom prst="rect">
            <a:avLst/>
          </a:prstGeom>
          <a:noFill/>
          <a:ln>
            <a:solidFill>
              <a:srgbClr val="00FF00"/>
            </a:solidFill>
          </a:ln>
        </p:spPr>
      </p:pic>
    </p:spTree>
    <p:extLst>
      <p:ext uri="{BB962C8B-B14F-4D97-AF65-F5344CB8AC3E}">
        <p14:creationId xmlns:p14="http://schemas.microsoft.com/office/powerpoint/2010/main" val="323012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752600"/>
            <a:ext cx="3524015"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en-US"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Xác định độ cao của </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đỉnh </a:t>
            </a:r>
            <a:r>
              <a:rPr lang="vi-VN" sz="2400" i="1" dirty="0">
                <a:solidFill>
                  <a:srgbClr val="FF0000"/>
                </a:solidFill>
                <a:latin typeface="Cambria" panose="02040503050406030204" pitchFamily="18" charset="0"/>
                <a:ea typeface="Cambria" panose="02040503050406030204" pitchFamily="18" charset="0"/>
              </a:rPr>
              <a:t>Ngọc Linh.</a:t>
            </a:r>
          </a:p>
        </p:txBody>
      </p:sp>
      <p:sp>
        <p:nvSpPr>
          <p:cNvPr id="17" name="Rectangle 16"/>
          <p:cNvSpPr/>
          <p:nvPr/>
        </p:nvSpPr>
        <p:spPr>
          <a:xfrm>
            <a:off x="4419600" y="1836003"/>
            <a:ext cx="4419600" cy="83099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Đỉnh núi Ngọc Linh cao </a:t>
            </a:r>
            <a:r>
              <a:rPr lang="vi-VN" sz="2400" dirty="0" smtClean="0">
                <a:latin typeface="Cambria" panose="02040503050406030204" pitchFamily="18" charset="0"/>
                <a:ea typeface="Cambria" panose="02040503050406030204" pitchFamily="18" charset="0"/>
              </a:rPr>
              <a:t>khoảng </a:t>
            </a:r>
            <a:r>
              <a:rPr lang="vi-VN" sz="2400" dirty="0">
                <a:latin typeface="Cambria" panose="02040503050406030204" pitchFamily="18" charset="0"/>
                <a:ea typeface="Cambria" panose="02040503050406030204" pitchFamily="18" charset="0"/>
              </a:rPr>
              <a:t>2600m.</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89531" y="3962400"/>
            <a:ext cx="4768469" cy="2465048"/>
          </a:xfrm>
          <a:prstGeom prst="rect">
            <a:avLst/>
          </a:prstGeom>
          <a:noFill/>
          <a:ln>
            <a:solidFill>
              <a:srgbClr val="00FF00"/>
            </a:solidFill>
          </a:ln>
        </p:spPr>
      </p:pic>
    </p:spTree>
    <p:extLst>
      <p:ext uri="{BB962C8B-B14F-4D97-AF65-F5344CB8AC3E}">
        <p14:creationId xmlns:p14="http://schemas.microsoft.com/office/powerpoint/2010/main" val="4270708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533400" y="1524000"/>
            <a:ext cx="6705600" cy="3276600"/>
          </a:xfrm>
          <a:prstGeom prst="wedgeRoundRectCallout">
            <a:avLst>
              <a:gd name="adj1" fmla="val 47482"/>
              <a:gd name="adj2" fmla="val 801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709678"/>
            <a:ext cx="6553200" cy="286232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Lát cắt địa hình là cách thức để thể hiện đặc điểm của bề mặt địa hình thực tế lên mặt phẳng dựa vào các đường đồng mức và thang màu sắc.</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điểm bắt đầu và kết thúc.</a:t>
            </a:r>
          </a:p>
          <a:p>
            <a:pPr algn="just"/>
            <a:r>
              <a:rPr lang="vi-VN" sz="2000" dirty="0">
                <a:latin typeface="Cambria" panose="02040503050406030204" pitchFamily="18" charset="0"/>
                <a:ea typeface="Cambria" panose="02040503050406030204" pitchFamily="18" charset="0"/>
              </a:rPr>
              <a:t>+ Xác định hướng của lát cắt, đi qua những điểm độ cao, dạng địa hình nào...</a:t>
            </a:r>
          </a:p>
          <a:p>
            <a:pPr algn="just"/>
            <a:r>
              <a:rPr lang="vi-VN" sz="2000" dirty="0">
                <a:latin typeface="Cambria" panose="02040503050406030204" pitchFamily="18" charset="0"/>
                <a:ea typeface="Cambria" panose="02040503050406030204" pitchFamily="18" charset="0"/>
              </a:rPr>
              <a:t>+ Mô tả sự biến đổi địa hình từ điểm đầu đến điểm cuối.</a:t>
            </a:r>
          </a:p>
          <a:p>
            <a:pPr algn="just"/>
            <a:r>
              <a:rPr lang="vi-VN" sz="2000" dirty="0">
                <a:latin typeface="Cambria" panose="02040503050406030204" pitchFamily="18" charset="0"/>
                <a:ea typeface="Cambria" panose="02040503050406030204" pitchFamily="18" charset="0"/>
              </a:rPr>
              <a:t>+ Tính khoảng cách giữa các điểm dựa vào tỉ lệ lát cắt.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địa hình</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65175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a:t>
            </a:r>
            <a:r>
              <a:rPr lang="vi-VN" sz="2000" i="1" dirty="0" smtClean="0">
                <a:solidFill>
                  <a:srgbClr val="FF0000"/>
                </a:solidFill>
                <a:latin typeface="Cambria" panose="02040503050406030204" pitchFamily="18" charset="0"/>
                <a:ea typeface="Cambria" panose="02040503050406030204" pitchFamily="18" charset="0"/>
              </a:rPr>
              <a:t>1 </a:t>
            </a:r>
            <a:r>
              <a:rPr lang="vi-VN" sz="2000" i="1" dirty="0">
                <a:solidFill>
                  <a:srgbClr val="FF0000"/>
                </a:solidFill>
                <a:latin typeface="Cambria" panose="02040503050406030204" pitchFamily="18" charset="0"/>
                <a:ea typeface="Cambria" panose="02040503050406030204" pitchFamily="18" charset="0"/>
              </a:rPr>
              <a:t>hãy Cho biết sườn núi D1 đến A2 hay D2 đến A2 dốc hơn? Vì sao?</a:t>
            </a:r>
          </a:p>
        </p:txBody>
      </p:sp>
      <p:sp>
        <p:nvSpPr>
          <p:cNvPr id="17" name="Rectangle 16"/>
          <p:cNvSpPr/>
          <p:nvPr/>
        </p:nvSpPr>
        <p:spPr>
          <a:xfrm>
            <a:off x="4572000" y="2286000"/>
            <a:ext cx="403860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Sườn núi D2-A2 dốc hơn do các đường đồng mức gần nhau hơn.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32748" y="4038600"/>
            <a:ext cx="3944252" cy="2545693"/>
          </a:xfrm>
          <a:prstGeom prst="rect">
            <a:avLst/>
          </a:prstGeom>
          <a:noFill/>
          <a:ln>
            <a:solidFill>
              <a:srgbClr val="00FF00"/>
            </a:solidFill>
          </a:ln>
        </p:spPr>
      </p:pic>
    </p:spTree>
    <p:extLst>
      <p:ext uri="{BB962C8B-B14F-4D97-AF65-F5344CB8AC3E}">
        <p14:creationId xmlns:p14="http://schemas.microsoft.com/office/powerpoint/2010/main" val="2350921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11.3 hãy tính tính khoảng cách từ dãy Bạch Mã đến Phan Thiết.</a:t>
            </a:r>
          </a:p>
        </p:txBody>
      </p:sp>
      <p:sp>
        <p:nvSpPr>
          <p:cNvPr id="17" name="Rectangle 16"/>
          <p:cNvSpPr/>
          <p:nvPr/>
        </p:nvSpPr>
        <p:spPr>
          <a:xfrm>
            <a:off x="4478338" y="1963341"/>
            <a:ext cx="4284662"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Tỉ lệ ngang của bản đồ: 1:4000000</a:t>
            </a:r>
          </a:p>
          <a:p>
            <a:pPr algn="just"/>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Khoảng cách đo được từ dãy Bạch Mã đến Phan Thiết trên hình 2 là 12,7cm.</a:t>
            </a:r>
          </a:p>
          <a:p>
            <a:pPr algn="just"/>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Khoảng cách thực địa từ dãy Bạch Mã đến Phan Thiết = 12,7 x 4000000 = 50800000cm = 508km.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89531" y="4088152"/>
            <a:ext cx="4768469" cy="2465048"/>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THỰC HÀNH ĐỌC LƯỢC ĐỒ </a:t>
            </a:r>
            <a:r>
              <a:rPr lang="en-US" sz="2700" b="1" dirty="0" smtClean="0">
                <a:ln w="10541" cmpd="sng">
                  <a:solidFill>
                    <a:schemeClr val="accent1">
                      <a:shade val="88000"/>
                      <a:satMod val="110000"/>
                    </a:schemeClr>
                  </a:solidFill>
                  <a:prstDash val="solid"/>
                </a:ln>
                <a:solidFill>
                  <a:srgbClr val="FF0000"/>
                </a:solidFill>
                <a:latin typeface="Cambria" pitchFamily="18" charset="0"/>
              </a:rPr>
              <a:t/>
            </a:r>
            <a:br>
              <a:rPr lang="en-US" sz="2700" b="1" dirty="0" smtClean="0">
                <a:ln w="10541" cmpd="sng">
                  <a:solidFill>
                    <a:schemeClr val="accent1">
                      <a:shade val="88000"/>
                      <a:satMod val="110000"/>
                    </a:schemeClr>
                  </a:solidFill>
                  <a:prstDash val="solid"/>
                </a:ln>
                <a:solidFill>
                  <a:srgbClr val="FF0000"/>
                </a:solidFill>
                <a:latin typeface="Cambria" pitchFamily="18" charset="0"/>
              </a:rPr>
            </a:br>
            <a:r>
              <a:rPr lang="vi-VN" sz="2700" b="1" dirty="0" smtClean="0">
                <a:ln w="10541" cmpd="sng">
                  <a:solidFill>
                    <a:schemeClr val="accent1">
                      <a:shade val="88000"/>
                      <a:satMod val="110000"/>
                    </a:schemeClr>
                  </a:solidFill>
                  <a:prstDash val="solid"/>
                </a:ln>
                <a:solidFill>
                  <a:srgbClr val="FF0000"/>
                </a:solidFill>
                <a:latin typeface="Cambria" pitchFamily="18" charset="0"/>
              </a:rPr>
              <a:t>ĐỊA </a:t>
            </a:r>
            <a:r>
              <a:rPr lang="vi-VN" sz="2700" b="1" dirty="0">
                <a:ln w="10541" cmpd="sng">
                  <a:solidFill>
                    <a:schemeClr val="accent1">
                      <a:shade val="88000"/>
                      <a:satMod val="110000"/>
                    </a:schemeClr>
                  </a:solidFill>
                  <a:prstDash val="solid"/>
                </a:ln>
                <a:solidFill>
                  <a:srgbClr val="FF0000"/>
                </a:solidFill>
                <a:latin typeface="Cambria" pitchFamily="18" charset="0"/>
              </a:rPr>
              <a:t>HÌNH TỈ LỆ LỚN VÀ </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LÁT CẮT ĐỊA HÌNH ĐƠN GIẢN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14:</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14</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THỰC HÀNH ĐỌC LƯỢC ĐỒ ĐỊA HÌNH TỈ LỆ LỚN VÀ </a:t>
            </a:r>
            <a:r>
              <a:rPr lang="vi-VN" sz="2400" b="1" dirty="0" smtClean="0">
                <a:solidFill>
                  <a:srgbClr val="FF0000"/>
                </a:solidFill>
                <a:effectLst>
                  <a:outerShdw blurRad="38100" dist="38100" dir="2700000" algn="tl">
                    <a:srgbClr val="000000">
                      <a:alpha val="43137"/>
                    </a:srgbClr>
                  </a:outerShdw>
                </a:effectLst>
                <a:latin typeface="Cambria" pitchFamily="18" charset="0"/>
              </a:rPr>
              <a:t>LÁT </a:t>
            </a:r>
            <a:r>
              <a:rPr lang="vi-VN" sz="2400" b="1" dirty="0">
                <a:solidFill>
                  <a:srgbClr val="FF0000"/>
                </a:solidFill>
                <a:effectLst>
                  <a:outerShdw blurRad="38100" dist="38100" dir="2700000" algn="tl">
                    <a:srgbClr val="000000">
                      <a:alpha val="43137"/>
                    </a:srgbClr>
                  </a:outerShdw>
                </a:effectLst>
                <a:latin typeface="Cambria" pitchFamily="18" charset="0"/>
              </a:rPr>
              <a:t>CẮT ĐỊA HÌNH ĐƠN GIẢN</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ĐỌC 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LÁT CẮT ĐỊA HÌNH</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629251"/>
            <a:ext cx="359211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p>
          <a:p>
            <a:pPr algn="ctr"/>
            <a:r>
              <a:rPr lang="en-US" sz="2000" i="1" dirty="0" err="1" smtClean="0">
                <a:solidFill>
                  <a:srgbClr val="FF0000"/>
                </a:solidFill>
                <a:latin typeface="Cambria" panose="02040503050406030204" pitchFamily="18" charset="0"/>
                <a:ea typeface="Cambria" panose="02040503050406030204" pitchFamily="18" charset="0"/>
              </a:rPr>
              <a:t>Lược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địa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tỉ</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lệ</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lớn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đường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gì</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19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3783021"/>
            <a:ext cx="3944252" cy="2693979"/>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554540"/>
            <a:ext cx="3193291" cy="1569660"/>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nêu cách đọc lược đồ địa </a:t>
            </a:r>
            <a:r>
              <a:rPr lang="vi-VN" sz="2400" i="1" dirty="0" smtClean="0">
                <a:solidFill>
                  <a:srgbClr val="FF0000"/>
                </a:solidFill>
                <a:latin typeface="Cambria" panose="02040503050406030204" pitchFamily="18" charset="0"/>
                <a:ea typeface="Cambria" panose="02040503050406030204" pitchFamily="18" charset="0"/>
              </a:rPr>
              <a:t>hình</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tỉ lệ lớn.</a:t>
            </a:r>
          </a:p>
        </p:txBody>
      </p:sp>
      <p:graphicFrame>
        <p:nvGraphicFramePr>
          <p:cNvPr id="2" name="Diagram 1"/>
          <p:cNvGraphicFramePr/>
          <p:nvPr>
            <p:extLst>
              <p:ext uri="{D42A27DB-BD31-4B8C-83A1-F6EECF244321}">
                <p14:modId xmlns:p14="http://schemas.microsoft.com/office/powerpoint/2010/main" val="1433603556"/>
              </p:ext>
            </p:extLst>
          </p:nvPr>
        </p:nvGraphicFramePr>
        <p:xfrm>
          <a:off x="2899579" y="1910140"/>
          <a:ext cx="6168221" cy="4566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993080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4478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c</a:t>
            </a:r>
            <a:r>
              <a:rPr lang="vi-VN" sz="2000" i="1" dirty="0" smtClean="0">
                <a:solidFill>
                  <a:srgbClr val="FF0000"/>
                </a:solidFill>
                <a:latin typeface="Cambria" panose="02040503050406030204" pitchFamily="18" charset="0"/>
                <a:ea typeface="Cambria" panose="02040503050406030204" pitchFamily="18" charset="0"/>
              </a:rPr>
              <a:t>ho </a:t>
            </a:r>
            <a:r>
              <a:rPr lang="vi-VN" sz="2000" i="1" dirty="0">
                <a:solidFill>
                  <a:srgbClr val="FF0000"/>
                </a:solidFill>
                <a:latin typeface="Cambria" panose="02040503050406030204" pitchFamily="18" charset="0"/>
                <a:ea typeface="Cambria" panose="02040503050406030204" pitchFamily="18" charset="0"/>
              </a:rPr>
              <a:t>biết đường đồng mức có khoảng cao đều cách nhau bao nhiêu mét? So sánh độ cao giữa các đỉnh núi A1, A2, A3.</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478340"/>
            <a:ext cx="4419600" cy="1508105"/>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Đường </a:t>
            </a:r>
            <a:r>
              <a:rPr lang="vi-VN" sz="2300" dirty="0">
                <a:latin typeface="Cambria" panose="02040503050406030204" pitchFamily="18" charset="0"/>
                <a:ea typeface="Cambria" panose="02040503050406030204" pitchFamily="18" charset="0"/>
              </a:rPr>
              <a:t>đồng mức có khoảng cao đều cách nhau 100m.</a:t>
            </a:r>
          </a:p>
          <a:p>
            <a:pPr algn="just"/>
            <a:r>
              <a:rPr lang="en-US" sz="2300" dirty="0" smtClean="0">
                <a:latin typeface="Cambria" panose="02040503050406030204" pitchFamily="18" charset="0"/>
                <a:ea typeface="Cambria" panose="02040503050406030204" pitchFamily="18" charset="0"/>
              </a:rPr>
              <a:t>-</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So sánh: A2 (trên 1200m) &gt; A3 (trên </a:t>
            </a:r>
            <a:r>
              <a:rPr lang="vi-VN" sz="2300" dirty="0" smtClean="0">
                <a:latin typeface="Cambria" panose="02040503050406030204" pitchFamily="18" charset="0"/>
                <a:ea typeface="Cambria" panose="02040503050406030204" pitchFamily="18" charset="0"/>
              </a:rPr>
              <a:t>1100m</a:t>
            </a:r>
            <a:r>
              <a:rPr lang="en-US" sz="2300" dirty="0" smtClean="0">
                <a:latin typeface="Cambria" panose="02040503050406030204" pitchFamily="18" charset="0"/>
                <a:ea typeface="Cambria" panose="02040503050406030204" pitchFamily="18" charset="0"/>
              </a:rPr>
              <a:t>)</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&gt; A1 (trên 1000m</a:t>
            </a:r>
            <a:r>
              <a:rPr lang="vi-VN" sz="2300" dirty="0" smtClean="0">
                <a:latin typeface="Cambria" panose="02040503050406030204" pitchFamily="18" charset="0"/>
                <a:ea typeface="Cambria" panose="02040503050406030204" pitchFamily="18" charset="0"/>
              </a:rPr>
              <a:t>)</a:t>
            </a:r>
            <a:r>
              <a:rPr lang="en-US"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3783021"/>
            <a:ext cx="3944252" cy="2693979"/>
          </a:xfrm>
          <a:prstGeom prst="rect">
            <a:avLst/>
          </a:prstGeom>
          <a:noFill/>
          <a:ln>
            <a:solidFill>
              <a:srgbClr val="00FF00"/>
            </a:solidFill>
          </a:ln>
        </p:spPr>
      </p:pic>
    </p:spTree>
    <p:extLst>
      <p:ext uri="{BB962C8B-B14F-4D97-AF65-F5344CB8AC3E}">
        <p14:creationId xmlns:p14="http://schemas.microsoft.com/office/powerpoint/2010/main" val="121167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752600"/>
            <a:ext cx="35921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1, </a:t>
            </a:r>
            <a:r>
              <a:rPr lang="en-US" sz="2400" i="1" dirty="0" err="1" smtClean="0">
                <a:solidFill>
                  <a:srgbClr val="FF0000"/>
                </a:solidFill>
                <a:latin typeface="Cambria" panose="02040503050406030204" pitchFamily="18" charset="0"/>
                <a:ea typeface="Cambria" panose="02040503050406030204" pitchFamily="18" charset="0"/>
              </a:rPr>
              <a:t>hãy</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a:solidFill>
                  <a:srgbClr val="FF0000"/>
                </a:solidFill>
                <a:latin typeface="Cambria" panose="02040503050406030204" pitchFamily="18" charset="0"/>
                <a:ea typeface="Cambria" panose="02040503050406030204" pitchFamily="18" charset="0"/>
              </a:rPr>
              <a:t>So sánh độ cao của các điểm B1, B2, B3, C.</a:t>
            </a:r>
            <a:endParaRPr lang="en-US"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665238"/>
            <a:ext cx="4114800" cy="1154162"/>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So sánh: B2 (1100m) &gt; B1 (1000m) &gt; C (trên 900m và dưới 1000m) &gt; B3 (900m).</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3783021"/>
            <a:ext cx="3944252" cy="2693979"/>
          </a:xfrm>
          <a:prstGeom prst="rect">
            <a:avLst/>
          </a:prstGeom>
          <a:noFill/>
          <a:ln>
            <a:solidFill>
              <a:srgbClr val="00FF00"/>
            </a:solidFill>
          </a:ln>
        </p:spPr>
      </p:pic>
    </p:spTree>
    <p:extLst>
      <p:ext uri="{BB962C8B-B14F-4D97-AF65-F5344CB8AC3E}">
        <p14:creationId xmlns:p14="http://schemas.microsoft.com/office/powerpoint/2010/main" val="334546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677650"/>
            <a:ext cx="3592110"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Một bạn muốn leo lên đỉnh A2, theo em nên đi </a:t>
            </a:r>
            <a:r>
              <a:rPr lang="vi-VN" sz="2200" i="1" dirty="0" smtClean="0">
                <a:solidFill>
                  <a:srgbClr val="FF0000"/>
                </a:solidFill>
                <a:latin typeface="Cambria" panose="02040503050406030204" pitchFamily="18" charset="0"/>
                <a:ea typeface="Cambria" panose="02040503050406030204" pitchFamily="18" charset="0"/>
              </a:rPr>
              <a:t>theo</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vi-VN" sz="2200" i="1" dirty="0" smtClean="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sườn D1-A2 hay D2-A2? </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vi-VN" sz="2200" i="1" dirty="0" smtClean="0">
                <a:solidFill>
                  <a:srgbClr val="FF0000"/>
                </a:solidFill>
                <a:latin typeface="Cambria" panose="02040503050406030204" pitchFamily="18" charset="0"/>
                <a:ea typeface="Cambria" panose="02040503050406030204" pitchFamily="18" charset="0"/>
              </a:rPr>
              <a:t>Vì </a:t>
            </a:r>
            <a:r>
              <a:rPr lang="vi-VN" sz="2200" i="1" dirty="0">
                <a:solidFill>
                  <a:srgbClr val="FF0000"/>
                </a:solidFill>
                <a:latin typeface="Cambria" panose="02040503050406030204" pitchFamily="18" charset="0"/>
                <a:ea typeface="Cambria" panose="02040503050406030204" pitchFamily="18" charset="0"/>
              </a:rPr>
              <a:t>sao?</a:t>
            </a:r>
            <a:endParaRPr lang="en-US"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524000"/>
            <a:ext cx="4114800" cy="1508105"/>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Muốn leo lên đỉnh A2, theo em nên đi theo sườn D1-A2 Vì sườn núi này thoải hơn do các đường đồng mức xa nhau hơn.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3783021"/>
            <a:ext cx="3944252" cy="2693979"/>
          </a:xfrm>
          <a:prstGeom prst="rect">
            <a:avLst/>
          </a:prstGeom>
          <a:noFill/>
          <a:ln>
            <a:solidFill>
              <a:srgbClr val="00FF00"/>
            </a:solidFill>
          </a:ln>
        </p:spPr>
      </p:pic>
    </p:spTree>
    <p:extLst>
      <p:ext uri="{BB962C8B-B14F-4D97-AF65-F5344CB8AC3E}">
        <p14:creationId xmlns:p14="http://schemas.microsoft.com/office/powerpoint/2010/main" val="736041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533400" y="1524000"/>
            <a:ext cx="6705600" cy="3810000"/>
          </a:xfrm>
          <a:prstGeom prst="wedgeRoundRectCallout">
            <a:avLst>
              <a:gd name="adj1" fmla="val 47666"/>
              <a:gd name="adj2" fmla="val 613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752600"/>
            <a:ext cx="6553200"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Lược đồ địa hình tỉ lệ lớn là lược đồ thể hiện đặc điểm địa hình </a:t>
            </a:r>
            <a:r>
              <a:rPr lang="vi-VN" sz="2000" dirty="0" smtClean="0">
                <a:latin typeface="Cambria" panose="02040503050406030204" pitchFamily="18" charset="0"/>
                <a:ea typeface="Cambria" panose="02040503050406030204" pitchFamily="18" charset="0"/>
              </a:rPr>
              <a:t>của </a:t>
            </a:r>
            <a:r>
              <a:rPr lang="vi-VN" sz="2000" dirty="0">
                <a:latin typeface="Cambria" panose="02040503050406030204" pitchFamily="18" charset="0"/>
                <a:ea typeface="Cambria" panose="02040503050406030204" pitchFamily="18" charset="0"/>
              </a:rPr>
              <a:t>1 khu vực có diện tích nhỏ bằng đường đồng mức.</a:t>
            </a:r>
          </a:p>
          <a:p>
            <a:pPr algn="just"/>
            <a:r>
              <a:rPr lang="vi-VN" sz="2000" dirty="0">
                <a:latin typeface="Cambria" panose="02040503050406030204" pitchFamily="18" charset="0"/>
                <a:ea typeface="Cambria" panose="02040503050406030204" pitchFamily="18" charset="0"/>
              </a:rPr>
              <a:t>- Đường đồng mức: là đường nối những điểm có cùng độ cao so với mực biển.</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độ chênh lệch giữa 2 đường đồng mức.</a:t>
            </a:r>
          </a:p>
          <a:p>
            <a:pPr algn="just"/>
            <a:r>
              <a:rPr lang="vi-VN" sz="2000" dirty="0">
                <a:latin typeface="Cambria" panose="02040503050406030204" pitchFamily="18" charset="0"/>
                <a:ea typeface="Cambria" panose="02040503050406030204" pitchFamily="18" charset="0"/>
              </a:rPr>
              <a:t>+ Tính độ cao của các điểm.</a:t>
            </a:r>
          </a:p>
          <a:p>
            <a:pPr algn="just"/>
            <a:r>
              <a:rPr lang="vi-VN" sz="2000" dirty="0">
                <a:latin typeface="Cambria" panose="02040503050406030204" pitchFamily="18" charset="0"/>
                <a:ea typeface="Cambria" panose="02040503050406030204" pitchFamily="18" charset="0"/>
              </a:rPr>
              <a:t>+ Căn cứ độ gần hay xa giữa các đường đồng mức để biết độ dốc địa hình.</a:t>
            </a:r>
          </a:p>
          <a:p>
            <a:pPr algn="just"/>
            <a:r>
              <a:rPr lang="vi-VN" sz="2000" dirty="0">
                <a:latin typeface="Cambria" panose="02040503050406030204" pitchFamily="18" charset="0"/>
                <a:ea typeface="Cambria" panose="02040503050406030204" pitchFamily="18" charset="0"/>
              </a:rPr>
              <a:t>+ Tính khoảng cách thực tế giữa các điểm dựa vào tỉ lệ lược đồ.</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randombar(horizontal)">
                                      <p:cBhvr>
                                        <p:cTn id="59"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1102</Words>
  <PresentationFormat>On-screen Show (4:3)</PresentationFormat>
  <Paragraphs>121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THỰC HÀNH ĐỌC LƯỢC ĐỒ  ĐỊA HÌNH TỈ LỆ LỚN VÀ  LÁT CẮT ĐỊA HÌNH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2021-09-02T03:44:55Z</dcterms:modified>
</cp:coreProperties>
</file>