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269" r:id="rId2"/>
    <p:sldId id="258" r:id="rId3"/>
    <p:sldId id="284" r:id="rId4"/>
    <p:sldId id="286" r:id="rId5"/>
    <p:sldId id="295" r:id="rId6"/>
    <p:sldId id="287" r:id="rId7"/>
    <p:sldId id="296" r:id="rId8"/>
    <p:sldId id="285" r:id="rId9"/>
    <p:sldId id="272" r:id="rId10"/>
    <p:sldId id="288" r:id="rId11"/>
    <p:sldId id="278" r:id="rId12"/>
    <p:sldId id="291" r:id="rId13"/>
    <p:sldId id="293" r:id="rId14"/>
    <p:sldId id="289" r:id="rId15"/>
    <p:sldId id="292" r:id="rId16"/>
    <p:sldId id="294" r:id="rId17"/>
    <p:sldId id="297" r:id="rId18"/>
    <p:sldId id="298" r:id="rId19"/>
    <p:sldId id="290" r:id="rId20"/>
    <p:sldId id="276" r:id="rId21"/>
    <p:sldId id="282" r:id="rId22"/>
    <p:sldId id="279" r:id="rId23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100" d="100"/>
          <a:sy n="100" d="100"/>
        </p:scale>
        <p:origin x="-690" y="-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ÔN TIẾNG VIỆT\HÌNH ẢNH SÁCH ĐT\trang 101-150\trang 116\76baf4a3-8ff5-4f64-ad86-db740375586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1634"/>
            <a:ext cx="5105400" cy="466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0" y="0"/>
            <a:ext cx="3276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LuyÖn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075" name="Picture 3" descr="D:\MÔN TIẾNG VIỆT\HÌNH ẢNH SÁCH ĐT\trang 101-150\trang 116\94acee6e-00b2-4147-a1be-fa18a7a194c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58261"/>
            <a:ext cx="2590800" cy="16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D:\MÔN TIẾNG VIỆT\HÌNH ẢNH SÁCH ĐT\trang 101-150\trang 116\94acee6e-00b2-4147-a1be-fa18a7a194c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39211"/>
            <a:ext cx="2590800" cy="16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9175" y="4124325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in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39050" y="4177873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.VnAvant" pitchFamily="34" charset="0"/>
              </a:rPr>
              <a:t>it</a:t>
            </a:r>
            <a:endParaRPr lang="en-US" sz="4800" b="1" dirty="0"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981200" y="2016662"/>
            <a:ext cx="1243012" cy="1088488"/>
            <a:chOff x="1981200" y="1635662"/>
            <a:chExt cx="1243012" cy="1088488"/>
          </a:xfrm>
        </p:grpSpPr>
        <p:pic>
          <p:nvPicPr>
            <p:cNvPr id="3076" name="Picture 4" descr="D:\MÔN TIẾNG VIỆT\HÌNH ẢNH SÁCH ĐT\trang 101-150\trang 116\7c6d0b95-d65b-4f0d-a54b-28c84b4233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35662"/>
              <a:ext cx="1018825" cy="108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109787" y="1943100"/>
              <a:ext cx="1114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.VnAvant" pitchFamily="34" charset="0"/>
                </a:rPr>
                <a:t>nÝn</a:t>
              </a:r>
              <a:endParaRPr lang="en-US" sz="3200" b="1" dirty="0">
                <a:latin typeface=".VnAvant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895600" y="1042474"/>
            <a:ext cx="1295400" cy="1088488"/>
            <a:chOff x="1981200" y="1635662"/>
            <a:chExt cx="1295400" cy="1088488"/>
          </a:xfrm>
        </p:grpSpPr>
        <p:pic>
          <p:nvPicPr>
            <p:cNvPr id="45" name="Picture 4" descr="D:\MÔN TIẾNG VIỆT\HÌNH ẢNH SÁCH ĐT\trang 101-150\trang 116\7c6d0b95-d65b-4f0d-a54b-28c84b4233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35662"/>
              <a:ext cx="1018825" cy="108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162175" y="1943100"/>
              <a:ext cx="1114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.VnAvant" pitchFamily="34" charset="0"/>
                </a:rPr>
                <a:t>tin</a:t>
              </a:r>
              <a:endParaRPr lang="en-US" sz="3200" b="1" dirty="0">
                <a:latin typeface=".VnAvant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191000" y="682470"/>
            <a:ext cx="1114425" cy="1088488"/>
            <a:chOff x="1981200" y="1635662"/>
            <a:chExt cx="1114425" cy="1088488"/>
          </a:xfrm>
        </p:grpSpPr>
        <p:pic>
          <p:nvPicPr>
            <p:cNvPr id="48" name="Picture 4" descr="D:\MÔN TIẾNG VIỆT\HÌNH ẢNH SÁCH ĐT\trang 101-150\trang 116\7c6d0b95-d65b-4f0d-a54b-28c84b4233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35662"/>
              <a:ext cx="1018825" cy="108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981200" y="1943100"/>
              <a:ext cx="1114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.VnAvant" pitchFamily="34" charset="0"/>
                </a:rPr>
                <a:t>nh×n</a:t>
              </a:r>
              <a:endParaRPr lang="en-US" sz="3200" b="1" dirty="0">
                <a:latin typeface=".VnAvant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486400" y="1080574"/>
            <a:ext cx="1243012" cy="1088488"/>
            <a:chOff x="1981200" y="1635662"/>
            <a:chExt cx="1243012" cy="1088488"/>
          </a:xfrm>
        </p:grpSpPr>
        <p:pic>
          <p:nvPicPr>
            <p:cNvPr id="51" name="Picture 4" descr="D:\MÔN TIẾNG VIỆT\HÌNH ẢNH SÁCH ĐT\trang 101-150\trang 116\7c6d0b95-d65b-4f0d-a54b-28c84b4233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35662"/>
              <a:ext cx="1018825" cy="108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2109787" y="1943100"/>
              <a:ext cx="1114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.VnAvant" pitchFamily="34" charset="0"/>
                </a:rPr>
                <a:t>vÞt</a:t>
              </a:r>
              <a:endParaRPr lang="en-US" sz="3200" b="1" dirty="0">
                <a:latin typeface=".VnAvant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934075" y="2224643"/>
            <a:ext cx="1114425" cy="1088488"/>
            <a:chOff x="1967088" y="1635662"/>
            <a:chExt cx="1114425" cy="1088488"/>
          </a:xfrm>
        </p:grpSpPr>
        <p:pic>
          <p:nvPicPr>
            <p:cNvPr id="54" name="Picture 4" descr="D:\MÔN TIẾNG VIỆT\HÌNH ẢNH SÁCH ĐT\trang 101-150\trang 116\7c6d0b95-d65b-4f0d-a54b-28c84b4233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35662"/>
              <a:ext cx="1018825" cy="108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1967088" y="1943100"/>
              <a:ext cx="1114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.VnAvant" pitchFamily="34" charset="0"/>
                </a:rPr>
                <a:t>chÝn</a:t>
              </a:r>
              <a:endParaRPr lang="en-US" sz="3200" b="1" dirty="0">
                <a:latin typeface=".VnAvant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885850" y="1987837"/>
            <a:ext cx="1243012" cy="1088488"/>
            <a:chOff x="1981200" y="1635662"/>
            <a:chExt cx="1243012" cy="1088488"/>
          </a:xfrm>
        </p:grpSpPr>
        <p:pic>
          <p:nvPicPr>
            <p:cNvPr id="57" name="Picture 4" descr="D:\MÔN TIẾNG VIỆT\HÌNH ẢNH SÁCH ĐT\trang 101-150\trang 116\7c6d0b95-d65b-4f0d-a54b-28c84b4233ce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635662"/>
              <a:ext cx="1018825" cy="108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2109787" y="1943100"/>
              <a:ext cx="1114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.VnAvant" pitchFamily="34" charset="0"/>
                </a:rPr>
                <a:t>thÞt</a:t>
              </a:r>
              <a:endParaRPr lang="en-US" sz="3200" b="1" dirty="0"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0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93827E-7 L -0.20955 0.224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6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22917 0.4138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20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46914E-7 L -0.33594 0.4984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60494E-6 L -0.4599 0.1987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24879 0.3916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1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95062E-6 L 0.29879 0.2151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095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1026" name="Picture 2" descr="D:\MÔN TIẾNG VIỆT\HÌNH ẢNH SÁCH ĐT\trang 101-150\trang 117\78254ab6-846a-4dd4-a531-fa10f6ecc8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t="25762" r="6241"/>
          <a:stretch/>
        </p:blipFill>
        <p:spPr bwMode="auto">
          <a:xfrm>
            <a:off x="568103" y="1581150"/>
            <a:ext cx="857589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095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2" name="tap viet in 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985836"/>
            <a:ext cx="7391400" cy="4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38350"/>
            <a:ext cx="8229600" cy="857250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Arial" pitchFamily="34" charset="0"/>
                <a:cs typeface="Arial" pitchFamily="34" charset="0"/>
              </a:rPr>
              <a:t>TIẾT 2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1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ÔN TIẾNG VIỆT\HÌNH ẢNH SÁCH ĐT\trang 101-150\trang 117\1f186ffb-99a7-4352-9ab9-e66a644502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2"/>
          <a:stretch/>
        </p:blipFill>
        <p:spPr bwMode="auto">
          <a:xfrm>
            <a:off x="990601" y="-19050"/>
            <a:ext cx="7162799" cy="50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7775" y="309562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0125" y="341947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43700" y="4059793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5253272" cy="21360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1150186" y="66675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từ</a:t>
            </a:r>
            <a:r>
              <a:rPr lang="en-US" altLang="zh-CN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32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ngữ</a:t>
            </a:r>
            <a:r>
              <a:rPr lang="en-US" altLang="zh-CN" sz="32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­­­</a:t>
            </a:r>
            <a:endParaRPr lang="zh-CN" altLang="en-US" sz="32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19075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.VnAvant" pitchFamily="34" charset="0"/>
              </a:rPr>
              <a:t>n</a:t>
            </a:r>
            <a:r>
              <a:rPr lang="en-US" sz="2400" dirty="0" err="1" smtClean="0">
                <a:latin typeface=".VnAvant" pitchFamily="34" charset="0"/>
              </a:rPr>
              <a:t>öa</a:t>
            </a:r>
            <a:r>
              <a:rPr lang="en-US" sz="2400" dirty="0" smtClean="0">
                <a:latin typeface=".VnAvant" pitchFamily="34" charset="0"/>
              </a:rPr>
              <a:t> tin </a:t>
            </a:r>
            <a:r>
              <a:rPr lang="en-US" sz="2400" dirty="0" err="1" smtClean="0">
                <a:latin typeface=".VnAvant" pitchFamily="34" charset="0"/>
              </a:rPr>
              <a:t>nöa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ngê</a:t>
            </a:r>
            <a:r>
              <a:rPr lang="en-US" sz="2400" dirty="0" smtClean="0">
                <a:latin typeface=".VnAvant" pitchFamily="34" charset="0"/>
              </a:rPr>
              <a:t>,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219074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®ç,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4886" y="2190748"/>
            <a:ext cx="117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mª </a:t>
            </a:r>
            <a:r>
              <a:rPr lang="en-US" sz="2400" dirty="0" err="1" smtClean="0">
                <a:latin typeface=".VnAvant" pitchFamily="34" charset="0"/>
              </a:rPr>
              <a:t>tÝt</a:t>
            </a:r>
            <a:r>
              <a:rPr lang="en-US" sz="2400" dirty="0" smtClean="0">
                <a:latin typeface=".VnAvant" pitchFamily="34" charset="0"/>
              </a:rPr>
              <a:t>,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9849" y="2190748"/>
            <a:ext cx="1633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c</a:t>
            </a:r>
            <a:r>
              <a:rPr lang="en-US" sz="2400" dirty="0" smtClean="0">
                <a:latin typeface=".VnAvant" pitchFamily="34" charset="0"/>
              </a:rPr>
              <a:t>¾p </a:t>
            </a:r>
            <a:r>
              <a:rPr lang="en-US" sz="2400" dirty="0" err="1" smtClean="0">
                <a:latin typeface=".VnAvant" pitchFamily="34" charset="0"/>
              </a:rPr>
              <a:t>cua</a:t>
            </a:r>
            <a:r>
              <a:rPr lang="en-US" sz="2400" dirty="0" smtClean="0">
                <a:latin typeface=".VnAvant" pitchFamily="34" charset="0"/>
              </a:rPr>
              <a:t>,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186285"/>
            <a:ext cx="1633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.VnAvant" pitchFamily="34" charset="0"/>
              </a:rPr>
              <a:t>g</a:t>
            </a:r>
            <a:r>
              <a:rPr lang="en-US" sz="2400" dirty="0" err="1" smtClean="0">
                <a:latin typeface=".VnAvant" pitchFamily="34" charset="0"/>
              </a:rPr>
              <a:t>ß</a:t>
            </a:r>
            <a:r>
              <a:rPr lang="en-US" sz="2400" dirty="0" smtClean="0">
                <a:latin typeface=".VnAvant" pitchFamily="34" charset="0"/>
              </a:rPr>
              <a:t> ®</a:t>
            </a:r>
            <a:r>
              <a:rPr lang="en-US" sz="2400" dirty="0" err="1" smtClean="0">
                <a:latin typeface=".VnAvant" pitchFamily="34" charset="0"/>
              </a:rPr>
              <a:t>Êt</a:t>
            </a:r>
            <a:r>
              <a:rPr lang="en-US" sz="2400" dirty="0" smtClean="0">
                <a:latin typeface=".VnAvant" pitchFamily="34" charset="0"/>
              </a:rPr>
              <a:t>,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800350"/>
            <a:ext cx="1861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.VnAvant" pitchFamily="34" charset="0"/>
              </a:rPr>
              <a:t>g</a:t>
            </a:r>
            <a:r>
              <a:rPr lang="en-US" sz="2400" dirty="0" err="1" smtClean="0">
                <a:latin typeface=".VnAvant" pitchFamily="34" charset="0"/>
              </a:rPr>
              <a:t>i</a:t>
            </a:r>
            <a:r>
              <a:rPr lang="en-US" sz="2400" dirty="0" smtClean="0">
                <a:latin typeface=".VnAvant" pitchFamily="34" charset="0"/>
              </a:rPr>
              <a:t>¬ </a:t>
            </a:r>
            <a:r>
              <a:rPr lang="en-US" sz="2400" dirty="0" err="1" smtClean="0">
                <a:latin typeface=".VnAvant" pitchFamily="34" charset="0"/>
              </a:rPr>
              <a:t>g­</a:t>
            </a:r>
            <a:r>
              <a:rPr lang="en-US" altLang="zh-CN" sz="28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汉仪跳跳体简" panose="00020600040101010101" pitchFamily="18" charset="-122"/>
                <a:cs typeface="Arial" pitchFamily="34" charset="0"/>
              </a:rPr>
              <a:t>ư</a:t>
            </a:r>
            <a:r>
              <a:rPr lang="en-US" sz="2400" dirty="0" err="1" smtClean="0">
                <a:latin typeface=".VnAvant" pitchFamily="34" charset="0"/>
              </a:rPr>
              <a:t>¬m</a:t>
            </a:r>
            <a:r>
              <a:rPr lang="en-US" sz="2400" dirty="0" smtClean="0">
                <a:latin typeface=".VnAvant" pitchFamily="34" charset="0"/>
              </a:rPr>
              <a:t>,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287208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.VnAvant" pitchFamily="34" charset="0"/>
              </a:rPr>
              <a:t>kÑp</a:t>
            </a:r>
            <a:r>
              <a:rPr lang="en-US" sz="2400" dirty="0" smtClean="0">
                <a:latin typeface=".VnAvant" pitchFamily="34" charset="0"/>
              </a:rPr>
              <a:t>,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9425" y="2872085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itchFamily="34" charset="0"/>
              </a:rPr>
              <a:t>v</a:t>
            </a:r>
            <a:r>
              <a:rPr lang="en-US" sz="2400" dirty="0" smtClean="0">
                <a:latin typeface=".VnAvant" pitchFamily="34" charset="0"/>
              </a:rPr>
              <a:t>an </a:t>
            </a:r>
            <a:r>
              <a:rPr lang="en-US" sz="2400" dirty="0" err="1" smtClean="0">
                <a:latin typeface=".VnAvant" pitchFamily="34" charset="0"/>
              </a:rPr>
              <a:t>xin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4193685" cy="12216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838200" y="251531"/>
            <a:ext cx="35071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câu</a:t>
            </a:r>
            <a:r>
              <a:rPr lang="en-US" altLang="zh-CN" sz="28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­­­</a:t>
            </a:r>
            <a:endParaRPr lang="zh-CN" altLang="en-U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1774" y="1072575"/>
            <a:ext cx="4875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-222" pitchFamily="34" charset="0"/>
              </a:rPr>
              <a:t>Cua</a:t>
            </a:r>
            <a:r>
              <a:rPr lang="en-US" sz="3200" b="1" dirty="0" smtClean="0">
                <a:latin typeface="HP-222" pitchFamily="34" charset="0"/>
              </a:rPr>
              <a:t>, </a:t>
            </a:r>
            <a:r>
              <a:rPr lang="en-US" sz="3200" b="1" dirty="0" err="1" smtClean="0">
                <a:latin typeface="HP-222" pitchFamily="34" charset="0"/>
              </a:rPr>
              <a:t>cò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và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đàn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cá</a:t>
            </a:r>
            <a:endParaRPr lang="en-US" sz="3200" b="1" dirty="0">
              <a:latin typeface="HP-222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48" y="1733550"/>
            <a:ext cx="319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Cá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hết</a:t>
            </a:r>
            <a:r>
              <a:rPr lang="en-US" sz="2400" dirty="0" smtClean="0">
                <a:latin typeface="HP-222" pitchFamily="34" charset="0"/>
              </a:rPr>
              <a:t>, </a:t>
            </a:r>
            <a:r>
              <a:rPr lang="en-US" sz="2400" dirty="0" err="1" smtClean="0">
                <a:latin typeface="HP-222" pitchFamily="34" charset="0"/>
              </a:rPr>
              <a:t>cò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tìm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.  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175706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nửa</a:t>
            </a:r>
            <a:r>
              <a:rPr lang="en-US" sz="2400" dirty="0" smtClean="0">
                <a:latin typeface="HP-222" pitchFamily="34" charset="0"/>
              </a:rPr>
              <a:t> tin </a:t>
            </a:r>
            <a:r>
              <a:rPr lang="en-US" sz="2400" dirty="0" err="1" smtClean="0">
                <a:latin typeface="HP-222" pitchFamily="34" charset="0"/>
              </a:rPr>
              <a:t>nửa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ngờ</a:t>
            </a:r>
            <a:r>
              <a:rPr lang="en-US" sz="2400" dirty="0" smtClean="0">
                <a:latin typeface="HP-222" pitchFamily="34" charset="0"/>
              </a:rPr>
              <a:t>.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175706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Cò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dỗ</a:t>
            </a:r>
            <a:r>
              <a:rPr lang="en-US" sz="2400" dirty="0" smtClean="0">
                <a:latin typeface="HP-222" pitchFamily="34" charset="0"/>
              </a:rPr>
              <a:t>: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26695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P-222" pitchFamily="34" charset="0"/>
              </a:rPr>
              <a:t>- </a:t>
            </a:r>
            <a:r>
              <a:rPr lang="en-US" sz="2400" dirty="0" err="1" smtClean="0">
                <a:latin typeface="HP-222" pitchFamily="34" charset="0"/>
              </a:rPr>
              <a:t>Hồ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kia</a:t>
            </a:r>
            <a:r>
              <a:rPr lang="en-US" sz="2400" dirty="0" smtClean="0">
                <a:latin typeface="HP-222" pitchFamily="34" charset="0"/>
              </a:rPr>
              <a:t> to </a:t>
            </a:r>
            <a:r>
              <a:rPr lang="en-US" sz="2400" dirty="0" err="1" smtClean="0">
                <a:latin typeface="HP-222" pitchFamily="34" charset="0"/>
              </a:rPr>
              <a:t>lắm</a:t>
            </a:r>
            <a:r>
              <a:rPr lang="en-US" sz="2400" dirty="0" smtClean="0">
                <a:latin typeface="HP-222" pitchFamily="34" charset="0"/>
              </a:rPr>
              <a:t>, </a:t>
            </a:r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sẽ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mê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tít</a:t>
            </a:r>
            <a:r>
              <a:rPr lang="en-US" sz="2400" dirty="0" smtClean="0">
                <a:latin typeface="HP-222" pitchFamily="34" charset="0"/>
              </a:rPr>
              <a:t>.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175" y="2876550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để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cò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đưa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đi</a:t>
            </a:r>
            <a:r>
              <a:rPr lang="en-US" sz="2400" dirty="0" smtClean="0">
                <a:latin typeface="HP-222" pitchFamily="34" charset="0"/>
              </a:rPr>
              <a:t>.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7100" y="287655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Cò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cắp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đến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gò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đất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nhỏ</a:t>
            </a:r>
            <a:r>
              <a:rPr lang="en-US" sz="2400" dirty="0" smtClean="0">
                <a:latin typeface="HP-222" pitchFamily="34" charset="0"/>
              </a:rPr>
              <a:t>. </a:t>
            </a:r>
            <a:r>
              <a:rPr lang="en-US" sz="2400" dirty="0" err="1" smtClean="0">
                <a:latin typeface="HP-222" pitchFamily="34" charset="0"/>
              </a:rPr>
              <a:t>Nó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3476030"/>
            <a:ext cx="143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mổ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.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8811" y="3490615"/>
            <a:ext cx="490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bèn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giơ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gươm</a:t>
            </a:r>
            <a:r>
              <a:rPr lang="en-US" sz="2400" dirty="0" smtClean="0">
                <a:latin typeface="HP-222" pitchFamily="34" charset="0"/>
              </a:rPr>
              <a:t>, </a:t>
            </a:r>
            <a:r>
              <a:rPr lang="en-US" sz="2400" dirty="0" err="1" smtClean="0">
                <a:latin typeface="HP-222" pitchFamily="34" charset="0"/>
              </a:rPr>
              <a:t>kẹp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cổ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cò</a:t>
            </a:r>
            <a:r>
              <a:rPr lang="en-US" sz="2400" dirty="0" smtClean="0">
                <a:latin typeface="HP-222" pitchFamily="34" charset="0"/>
              </a:rPr>
              <a:t>.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7467" y="3490615"/>
            <a:ext cx="189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Cò</a:t>
            </a:r>
            <a:r>
              <a:rPr lang="en-US" sz="2400" dirty="0" smtClean="0">
                <a:latin typeface="HP-222" pitchFamily="34" charset="0"/>
              </a:rPr>
              <a:t> van </a:t>
            </a:r>
            <a:r>
              <a:rPr lang="en-US" sz="2400" dirty="0" err="1" smtClean="0">
                <a:latin typeface="HP-222" pitchFamily="34" charset="0"/>
              </a:rPr>
              <a:t>xin</a:t>
            </a:r>
            <a:r>
              <a:rPr lang="en-US" sz="2400" dirty="0" smtClean="0">
                <a:latin typeface="HP-222" pitchFamily="34" charset="0"/>
              </a:rPr>
              <a:t>.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4095750"/>
            <a:ext cx="394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HP-222" pitchFamily="34" charset="0"/>
              </a:rPr>
              <a:t>Cua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bắt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cò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đưa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về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hồ</a:t>
            </a:r>
            <a:r>
              <a:rPr lang="en-US" sz="2400" dirty="0" smtClean="0">
                <a:latin typeface="HP-222" pitchFamily="34" charset="0"/>
              </a:rPr>
              <a:t> </a:t>
            </a:r>
            <a:r>
              <a:rPr lang="en-US" sz="2400" dirty="0" err="1" smtClean="0">
                <a:latin typeface="HP-222" pitchFamily="34" charset="0"/>
              </a:rPr>
              <a:t>cũ</a:t>
            </a:r>
            <a:r>
              <a:rPr lang="en-US" sz="2400" dirty="0" smtClean="0">
                <a:latin typeface="HP-222" pitchFamily="34" charset="0"/>
              </a:rPr>
              <a:t>.</a:t>
            </a:r>
            <a:endParaRPr lang="en-US" sz="2400" dirty="0">
              <a:latin typeface="HP-222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6573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165734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00" y="16573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0824" y="16573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6600" y="28003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100" y="28003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3574" y="334774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34275" y="279588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24600" y="3357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" y="3952875"/>
            <a:ext cx="63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21907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7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4193685" cy="1221618"/>
          </a:xfrm>
          <a:prstGeom prst="rect">
            <a:avLst/>
          </a:prstGeom>
        </p:spPr>
      </p:pic>
      <p:sp>
        <p:nvSpPr>
          <p:cNvPr id="3" name="文本框 7"/>
          <p:cNvSpPr txBox="1"/>
          <p:nvPr/>
        </p:nvSpPr>
        <p:spPr>
          <a:xfrm>
            <a:off x="838200" y="251531"/>
            <a:ext cx="35071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8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8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đoạn</a:t>
            </a:r>
            <a:endParaRPr lang="zh-CN" altLang="en-US" sz="28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1774" y="1072575"/>
            <a:ext cx="4875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-222" pitchFamily="34" charset="0"/>
              </a:rPr>
              <a:t>Cua</a:t>
            </a:r>
            <a:r>
              <a:rPr lang="en-US" sz="3200" b="1" dirty="0" smtClean="0">
                <a:latin typeface="HP-222" pitchFamily="34" charset="0"/>
              </a:rPr>
              <a:t>, </a:t>
            </a:r>
            <a:r>
              <a:rPr lang="en-US" sz="3200" b="1" dirty="0" err="1" smtClean="0">
                <a:latin typeface="HP-222" pitchFamily="34" charset="0"/>
              </a:rPr>
              <a:t>cò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và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đàn</a:t>
            </a:r>
            <a:r>
              <a:rPr lang="en-US" sz="3200" b="1" dirty="0" smtClean="0">
                <a:latin typeface="HP-222" pitchFamily="34" charset="0"/>
              </a:rPr>
              <a:t> </a:t>
            </a:r>
            <a:r>
              <a:rPr lang="en-US" sz="3200" b="1" dirty="0" err="1" smtClean="0">
                <a:latin typeface="HP-222" pitchFamily="34" charset="0"/>
              </a:rPr>
              <a:t>cá</a:t>
            </a:r>
            <a:endParaRPr lang="en-US" sz="3200" b="1" dirty="0">
              <a:latin typeface="HP-222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48" y="1733550"/>
            <a:ext cx="83800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HP-222" pitchFamily="34" charset="0"/>
              </a:rPr>
              <a:t>Cá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hết</a:t>
            </a:r>
            <a:r>
              <a:rPr lang="en-US" sz="2400" b="1" dirty="0" smtClean="0">
                <a:latin typeface="HP-222" pitchFamily="34" charset="0"/>
              </a:rPr>
              <a:t>, </a:t>
            </a:r>
            <a:r>
              <a:rPr lang="en-US" sz="2400" b="1" dirty="0" err="1" smtClean="0">
                <a:latin typeface="HP-222" pitchFamily="34" charset="0"/>
              </a:rPr>
              <a:t>cò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tìm</a:t>
            </a:r>
            <a:r>
              <a:rPr lang="en-US" sz="2400" b="1" dirty="0" smtClean="0">
                <a:latin typeface="HP-222" pitchFamily="34" charset="0"/>
              </a:rPr>
              <a:t> </a:t>
            </a:r>
            <a:r>
              <a:rPr lang="en-US" sz="2400" b="1" dirty="0" err="1" smtClean="0">
                <a:latin typeface="HP-222" pitchFamily="34" charset="0"/>
              </a:rPr>
              <a:t>cua</a:t>
            </a:r>
            <a:r>
              <a:rPr lang="en-US" sz="2400" b="1" dirty="0">
                <a:latin typeface="HP-222" pitchFamily="34" charset="0"/>
              </a:rPr>
              <a:t>. </a:t>
            </a:r>
            <a:r>
              <a:rPr lang="en-US" sz="2400" b="1" dirty="0" err="1">
                <a:latin typeface="HP-222" pitchFamily="34" charset="0"/>
              </a:rPr>
              <a:t>Cua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nửa</a:t>
            </a:r>
            <a:r>
              <a:rPr lang="en-US" sz="2400" b="1" dirty="0">
                <a:latin typeface="HP-222" pitchFamily="34" charset="0"/>
              </a:rPr>
              <a:t> tin </a:t>
            </a:r>
            <a:r>
              <a:rPr lang="en-US" sz="2400" b="1" dirty="0" err="1">
                <a:latin typeface="HP-222" pitchFamily="34" charset="0"/>
              </a:rPr>
              <a:t>nửa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ngờ</a:t>
            </a:r>
            <a:r>
              <a:rPr lang="en-US" sz="2400" b="1" dirty="0" smtClean="0">
                <a:latin typeface="HP-222" pitchFamily="34" charset="0"/>
              </a:rPr>
              <a:t>. </a:t>
            </a:r>
            <a:r>
              <a:rPr lang="en-US" sz="2400" b="1" dirty="0" err="1">
                <a:latin typeface="HP-222" pitchFamily="34" charset="0"/>
              </a:rPr>
              <a:t>Cò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dỗ</a:t>
            </a:r>
            <a:r>
              <a:rPr lang="en-US" sz="2400" b="1" dirty="0">
                <a:latin typeface="HP-222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HP-222" pitchFamily="34" charset="0"/>
              </a:rPr>
              <a:t>  </a:t>
            </a:r>
            <a:r>
              <a:rPr lang="en-US" sz="2400" b="1" dirty="0">
                <a:latin typeface="HP-222" pitchFamily="34" charset="0"/>
              </a:rPr>
              <a:t>- </a:t>
            </a:r>
            <a:r>
              <a:rPr lang="en-US" sz="2400" b="1" dirty="0" err="1">
                <a:latin typeface="HP-222" pitchFamily="34" charset="0"/>
              </a:rPr>
              <a:t>Hồ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kia</a:t>
            </a:r>
            <a:r>
              <a:rPr lang="en-US" sz="2400" b="1" dirty="0">
                <a:latin typeface="HP-222" pitchFamily="34" charset="0"/>
              </a:rPr>
              <a:t> to </a:t>
            </a:r>
            <a:r>
              <a:rPr lang="en-US" sz="2400" b="1" dirty="0" err="1">
                <a:latin typeface="HP-222" pitchFamily="34" charset="0"/>
              </a:rPr>
              <a:t>lắm</a:t>
            </a:r>
            <a:r>
              <a:rPr lang="en-US" sz="2400" b="1" dirty="0">
                <a:latin typeface="HP-222" pitchFamily="34" charset="0"/>
              </a:rPr>
              <a:t>, </a:t>
            </a:r>
            <a:r>
              <a:rPr lang="en-US" sz="2400" b="1" dirty="0" err="1">
                <a:latin typeface="HP-222" pitchFamily="34" charset="0"/>
              </a:rPr>
              <a:t>cua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sẽ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mê</a:t>
            </a:r>
            <a:r>
              <a:rPr lang="en-US" sz="2400" b="1" dirty="0">
                <a:latin typeface="HP-222" pitchFamily="34" charset="0"/>
              </a:rPr>
              <a:t> </a:t>
            </a:r>
            <a:r>
              <a:rPr lang="en-US" sz="2400" b="1" dirty="0" err="1">
                <a:latin typeface="HP-222" pitchFamily="34" charset="0"/>
              </a:rPr>
              <a:t>tít</a:t>
            </a:r>
            <a:r>
              <a:rPr lang="en-US" sz="2400" b="1" dirty="0" smtClean="0">
                <a:latin typeface="HP-222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Cua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cò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đưa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đi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Cò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cắp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cua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gò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Nó</a:t>
            </a:r>
            <a:endParaRPr lang="en-US" sz="2400" b="1" dirty="0">
              <a:solidFill>
                <a:srgbClr val="0070C0"/>
              </a:solidFill>
              <a:latin typeface="HP-222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0070C0"/>
                </a:solidFill>
                <a:latin typeface="HP-222" pitchFamily="34" charset="0"/>
              </a:rPr>
              <a:t>mổ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cua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Cua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bèn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giơ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gươm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kẹp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cổ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cò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Cò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van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xin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Cua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bắt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cò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đưa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hồ</a:t>
            </a:r>
            <a:r>
              <a:rPr lang="en-US" sz="2400" b="1" dirty="0">
                <a:solidFill>
                  <a:srgbClr val="0070C0"/>
                </a:solidFill>
                <a:latin typeface="HP-222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HP-222" pitchFamily="34" charset="0"/>
              </a:rPr>
              <a:t>cũ</a:t>
            </a:r>
            <a:r>
              <a:rPr lang="en-US" sz="2400" b="1" dirty="0" smtClean="0">
                <a:solidFill>
                  <a:srgbClr val="0070C0"/>
                </a:solidFill>
                <a:latin typeface="HP-222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HP-222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6573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287655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ÔN TIẾNG VIỆT\HÌNH ẢNH SÁCH ĐT\trang 101-150\trang 117\1f186ffb-99a7-4352-9ab9-e66a644502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22"/>
          <a:stretch/>
        </p:blipFill>
        <p:spPr bwMode="auto">
          <a:xfrm>
            <a:off x="990601" y="-19050"/>
            <a:ext cx="7162799" cy="50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231285" y="-97668"/>
            <a:ext cx="3279285" cy="1069218"/>
          </a:xfrm>
          <a:prstGeom prst="rect">
            <a:avLst/>
          </a:prstGeom>
        </p:spPr>
      </p:pic>
      <p:sp>
        <p:nvSpPr>
          <p:cNvPr id="6" name="文本框 7"/>
          <p:cNvSpPr txBox="1"/>
          <p:nvPr/>
        </p:nvSpPr>
        <p:spPr>
          <a:xfrm>
            <a:off x="457200" y="209550"/>
            <a:ext cx="35071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Luyện</a:t>
            </a:r>
            <a:r>
              <a:rPr lang="en-US" altLang="zh-CN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đọc</a:t>
            </a:r>
            <a:r>
              <a:rPr lang="en-US" altLang="zh-CN" sz="24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cả</a:t>
            </a:r>
            <a:r>
              <a:rPr lang="en-US" altLang="zh-CN" sz="24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 </a:t>
            </a:r>
            <a:r>
              <a:rPr lang="en-US" altLang="zh-CN" sz="2400" spc="-1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P-222" panose="020B0803050302020204" pitchFamily="34" charset="0"/>
                <a:ea typeface="汉仪跳跳体简" panose="00020600040101010101" pitchFamily="18" charset="-122"/>
              </a:rPr>
              <a:t>bài</a:t>
            </a:r>
            <a:endParaRPr lang="zh-CN" altLang="en-US" sz="2400" spc="-150" dirty="0">
              <a:solidFill>
                <a:schemeClr val="tx1">
                  <a:lumMod val="75000"/>
                  <a:lumOff val="25000"/>
                </a:schemeClr>
              </a:solidFill>
              <a:latin typeface="HP-222" panose="020B0803050302020204" pitchFamily="34" charset="0"/>
              <a:ea typeface="汉仪跳跳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67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ÔN TIẾNG VIỆT\HÌNH ẢNH SÁCH ĐT\trang 101-150\trang 117\1f186ffb-99a7-4352-9ab9-e66a644502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17" b="-1197"/>
          <a:stretch/>
        </p:blipFill>
        <p:spPr bwMode="auto">
          <a:xfrm>
            <a:off x="-123825" y="-19050"/>
            <a:ext cx="953533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2172355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.VnAvant" pitchFamily="34" charset="0"/>
              </a:rPr>
              <a:t>3</a:t>
            </a:r>
            <a:endParaRPr lang="en-US" sz="2800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172355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39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ÔN TIẾNG VIỆT\HÌNH ẢNH SÁCH ĐT\trang 101-150\trang 115\2728bad7-7230-42bf-97af-3f46126d4a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1"/>
          <a:stretch/>
        </p:blipFill>
        <p:spPr bwMode="auto">
          <a:xfrm>
            <a:off x="762000" y="1079"/>
            <a:ext cx="8382000" cy="514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875" y="1078"/>
            <a:ext cx="3050875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Re8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0" y="914400"/>
            <a:ext cx="2590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4800" b="1">
              <a:solidFill>
                <a:srgbClr val="800000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86000" y="1143000"/>
            <a:ext cx="21336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sz="5400" b="1">
              <a:solidFill>
                <a:srgbClr val="800000"/>
              </a:solidFill>
            </a:endParaRP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4572000" y="51435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800" b="1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1860895"/>
            <a:ext cx="25146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64: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1504950"/>
            <a:ext cx="3352800" cy="142730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in 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it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03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30151" r="11366" b="28451"/>
          <a:stretch/>
        </p:blipFill>
        <p:spPr bwMode="auto">
          <a:xfrm>
            <a:off x="2647262" y="1293731"/>
            <a:ext cx="3220138" cy="174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9209" y="3105150"/>
            <a:ext cx="3365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®</a:t>
            </a:r>
            <a:r>
              <a:rPr lang="en-US" sz="6000" b="1" dirty="0" err="1" smtClean="0">
                <a:latin typeface=".VnAvant" pitchFamily="34" charset="0"/>
              </a:rPr>
              <a:t>Ìn</a:t>
            </a:r>
            <a:r>
              <a:rPr lang="en-US" sz="6000" b="1" dirty="0" smtClean="0">
                <a:latin typeface=".VnAvant" pitchFamily="34" charset="0"/>
              </a:rPr>
              <a:t> p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3028950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4601" y="40701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8600" y="40701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666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-19050"/>
            <a:ext cx="7162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 (video)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6" name="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50383"/>
            <a:ext cx="693420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5779" y="3401020"/>
            <a:ext cx="336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.VnAvant" pitchFamily="34" charset="0"/>
              </a:rPr>
              <a:t>q</a:t>
            </a:r>
            <a:r>
              <a:rPr lang="en-US" sz="5400" b="1" dirty="0" err="1" smtClean="0">
                <a:latin typeface=".VnAvant" pitchFamily="34" charset="0"/>
              </a:rPr>
              <a:t>u</a:t>
            </a:r>
            <a:r>
              <a:rPr lang="en-US" sz="5400" b="1" dirty="0" smtClean="0">
                <a:latin typeface=".VnAvant" pitchFamily="34" charset="0"/>
              </a:rPr>
              <a:t>¶ </a:t>
            </a:r>
            <a:r>
              <a:rPr lang="en-US" sz="5400" b="1" dirty="0" err="1" smtClean="0">
                <a:latin typeface=".VnAvant" pitchFamily="34" charset="0"/>
              </a:rPr>
              <a:t>m</a:t>
            </a:r>
            <a:r>
              <a:rPr lang="en-US" sz="5400" b="1" dirty="0" err="1" smtClean="0">
                <a:solidFill>
                  <a:srgbClr val="FF0000"/>
                </a:solidFill>
                <a:latin typeface=".VnAvant"/>
              </a:rPr>
              <a:t>Ý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3981" r="9708" b="21355"/>
          <a:stretch/>
        </p:blipFill>
        <p:spPr bwMode="auto">
          <a:xfrm>
            <a:off x="3306792" y="819150"/>
            <a:ext cx="2225615" cy="24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19400" y="3333750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it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9401" y="43749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43400" y="43749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t</a:t>
            </a:r>
            <a:endParaRPr lang="en-US" sz="48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-19050"/>
            <a:ext cx="7162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 (video)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750383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4" t="30151" r="11366" b="28451"/>
          <a:stretch/>
        </p:blipFill>
        <p:spPr bwMode="auto">
          <a:xfrm>
            <a:off x="1196976" y="1123950"/>
            <a:ext cx="2477877" cy="134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3981" r="9708" b="21355"/>
          <a:stretch/>
        </p:blipFill>
        <p:spPr bwMode="auto">
          <a:xfrm>
            <a:off x="5469147" y="742951"/>
            <a:ext cx="175532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3943350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®</a:t>
            </a:r>
            <a:r>
              <a:rPr lang="en-US" sz="4400" b="1" dirty="0" err="1" smtClean="0">
                <a:latin typeface=".VnAvant" pitchFamily="34" charset="0"/>
              </a:rPr>
              <a:t>Ìn</a:t>
            </a:r>
            <a:r>
              <a:rPr lang="en-US" sz="4400" b="1" dirty="0" smtClean="0">
                <a:latin typeface=".VnAvant" pitchFamily="34" charset="0"/>
              </a:rPr>
              <a:t> p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05400" y="3943350"/>
            <a:ext cx="248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q</a:t>
            </a:r>
            <a:r>
              <a:rPr lang="en-US" sz="4400" b="1" dirty="0" err="1" smtClean="0">
                <a:latin typeface=".VnAvant" pitchFamily="34" charset="0"/>
              </a:rPr>
              <a:t>u</a:t>
            </a:r>
            <a:r>
              <a:rPr lang="en-US" sz="4400" b="1" dirty="0" smtClean="0">
                <a:latin typeface=".VnAvant" pitchFamily="34" charset="0"/>
              </a:rPr>
              <a:t>¶ </a:t>
            </a:r>
            <a:r>
              <a:rPr lang="en-US" sz="4400" b="1" dirty="0" err="1" smtClean="0">
                <a:latin typeface=".VnAvant" pitchFamily="34" charset="0"/>
              </a:rPr>
              <a:t>m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6950" y="3212875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p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8374" y="2571750"/>
            <a:ext cx="68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in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46807" y="3212874"/>
            <a:ext cx="108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.VnAvant" pitchFamily="34" charset="0"/>
              </a:rPr>
              <a:t>m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5793" y="2638426"/>
            <a:ext cx="108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it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1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</TotalTime>
  <Words>323</Words>
  <Application>Microsoft Office PowerPoint</Application>
  <PresentationFormat>On-screen Show (16:9)</PresentationFormat>
  <Paragraphs>91</Paragraphs>
  <Slides>22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ThienIT</cp:lastModifiedBy>
  <cp:revision>60</cp:revision>
  <dcterms:created xsi:type="dcterms:W3CDTF">2020-05-18T12:48:51Z</dcterms:created>
  <dcterms:modified xsi:type="dcterms:W3CDTF">2020-08-18T02:44:38Z</dcterms:modified>
</cp:coreProperties>
</file>