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wav"/>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7" r:id="rId2"/>
    <p:sldId id="298" r:id="rId3"/>
    <p:sldId id="259" r:id="rId4"/>
    <p:sldId id="300" r:id="rId5"/>
    <p:sldId id="299" r:id="rId6"/>
    <p:sldId id="260" r:id="rId7"/>
    <p:sldId id="263" r:id="rId8"/>
    <p:sldId id="268"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258" r:id="rId22"/>
    <p:sldId id="313" r:id="rId23"/>
    <p:sldId id="314" r:id="rId24"/>
    <p:sldId id="315" r:id="rId25"/>
    <p:sldId id="262" r:id="rId26"/>
    <p:sldId id="316" r:id="rId27"/>
    <p:sldId id="317" r:id="rId28"/>
    <p:sldId id="318" r:id="rId29"/>
    <p:sldId id="279"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9" d="100"/>
          <a:sy n="79" d="100"/>
        </p:scale>
        <p:origin x="-384"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5BC5A-9DC4-459E-94AA-8E08B157F966}" type="datetimeFigureOut">
              <a:rPr lang="en-US" smtClean="0"/>
              <a:t>8/29/2021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AA035-2190-436C-BA88-FCE882D69049}" type="slidenum">
              <a:rPr lang="en-US" smtClean="0"/>
              <a:t>‹#›</a:t>
            </a:fld>
            <a:endParaRPr lang="en-US"/>
          </a:p>
        </p:txBody>
      </p:sp>
    </p:spTree>
    <p:extLst>
      <p:ext uri="{BB962C8B-B14F-4D97-AF65-F5344CB8AC3E}">
        <p14:creationId xmlns:p14="http://schemas.microsoft.com/office/powerpoint/2010/main" val="39724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179355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1244225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326029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12</a:t>
            </a:fld>
            <a:endParaRPr lang="zh-CN" altLang="en-US"/>
          </a:p>
        </p:txBody>
      </p:sp>
    </p:spTree>
    <p:extLst>
      <p:ext uri="{BB962C8B-B14F-4D97-AF65-F5344CB8AC3E}">
        <p14:creationId xmlns:p14="http://schemas.microsoft.com/office/powerpoint/2010/main" val="334369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401544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14</a:t>
            </a:fld>
            <a:endParaRPr lang="zh-CN" altLang="en-US"/>
          </a:p>
        </p:txBody>
      </p:sp>
    </p:spTree>
    <p:extLst>
      <p:ext uri="{BB962C8B-B14F-4D97-AF65-F5344CB8AC3E}">
        <p14:creationId xmlns:p14="http://schemas.microsoft.com/office/powerpoint/2010/main" val="131777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15</a:t>
            </a:fld>
            <a:endParaRPr lang="zh-CN" altLang="en-US"/>
          </a:p>
        </p:txBody>
      </p:sp>
    </p:spTree>
    <p:extLst>
      <p:ext uri="{BB962C8B-B14F-4D97-AF65-F5344CB8AC3E}">
        <p14:creationId xmlns:p14="http://schemas.microsoft.com/office/powerpoint/2010/main" val="366117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16</a:t>
            </a:fld>
            <a:endParaRPr lang="zh-CN" altLang="en-US"/>
          </a:p>
        </p:txBody>
      </p:sp>
    </p:spTree>
    <p:extLst>
      <p:ext uri="{BB962C8B-B14F-4D97-AF65-F5344CB8AC3E}">
        <p14:creationId xmlns:p14="http://schemas.microsoft.com/office/powerpoint/2010/main" val="1726960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17</a:t>
            </a:fld>
            <a:endParaRPr lang="zh-CN" altLang="en-US"/>
          </a:p>
        </p:txBody>
      </p:sp>
    </p:spTree>
    <p:extLst>
      <p:ext uri="{BB962C8B-B14F-4D97-AF65-F5344CB8AC3E}">
        <p14:creationId xmlns:p14="http://schemas.microsoft.com/office/powerpoint/2010/main" val="403487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18</a:t>
            </a:fld>
            <a:endParaRPr lang="zh-CN" altLang="en-US"/>
          </a:p>
        </p:txBody>
      </p:sp>
    </p:spTree>
    <p:extLst>
      <p:ext uri="{BB962C8B-B14F-4D97-AF65-F5344CB8AC3E}">
        <p14:creationId xmlns:p14="http://schemas.microsoft.com/office/powerpoint/2010/main" val="268753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19</a:t>
            </a:fld>
            <a:endParaRPr lang="zh-CN" altLang="en-US"/>
          </a:p>
        </p:txBody>
      </p:sp>
    </p:spTree>
    <p:extLst>
      <p:ext uri="{BB962C8B-B14F-4D97-AF65-F5344CB8AC3E}">
        <p14:creationId xmlns:p14="http://schemas.microsoft.com/office/powerpoint/2010/main" val="144214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a:t>
            </a:fld>
            <a:endParaRPr lang="zh-CN" altLang="en-US"/>
          </a:p>
        </p:txBody>
      </p:sp>
    </p:spTree>
    <p:extLst>
      <p:ext uri="{BB962C8B-B14F-4D97-AF65-F5344CB8AC3E}">
        <p14:creationId xmlns:p14="http://schemas.microsoft.com/office/powerpoint/2010/main" val="617271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20</a:t>
            </a:fld>
            <a:endParaRPr lang="zh-CN" altLang="en-US"/>
          </a:p>
        </p:txBody>
      </p:sp>
    </p:spTree>
    <p:extLst>
      <p:ext uri="{BB962C8B-B14F-4D97-AF65-F5344CB8AC3E}">
        <p14:creationId xmlns:p14="http://schemas.microsoft.com/office/powerpoint/2010/main" val="3129915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29</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30</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a:t>
            </a:fld>
            <a:endParaRPr lang="zh-CN" altLang="en-US"/>
          </a:p>
        </p:txBody>
      </p:sp>
    </p:spTree>
    <p:extLst>
      <p:ext uri="{BB962C8B-B14F-4D97-AF65-F5344CB8AC3E}">
        <p14:creationId xmlns:p14="http://schemas.microsoft.com/office/powerpoint/2010/main" val="169687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4</a:t>
            </a:fld>
            <a:endParaRPr lang="zh-CN" altLang="en-US"/>
          </a:p>
        </p:txBody>
      </p:sp>
    </p:spTree>
    <p:extLst>
      <p:ext uri="{BB962C8B-B14F-4D97-AF65-F5344CB8AC3E}">
        <p14:creationId xmlns:p14="http://schemas.microsoft.com/office/powerpoint/2010/main" val="257105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141914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184159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188517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9</a:t>
            </a:fld>
            <a:endParaRPr lang="zh-CN" altLang="en-US"/>
          </a:p>
        </p:txBody>
      </p:sp>
    </p:spTree>
    <p:extLst>
      <p:ext uri="{BB962C8B-B14F-4D97-AF65-F5344CB8AC3E}">
        <p14:creationId xmlns:p14="http://schemas.microsoft.com/office/powerpoint/2010/main" val="319512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22C91-E10C-475A-8E72-5E270B8C0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DC110A-6C23-4E32-820C-9CF011B23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B123B80-DA90-41FE-A3D6-A5BA4295D6A8}"/>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5" name="Footer Placeholder 4">
            <a:extLst>
              <a:ext uri="{FF2B5EF4-FFF2-40B4-BE49-F238E27FC236}">
                <a16:creationId xmlns:a16="http://schemas.microsoft.com/office/drawing/2014/main" xmlns="" id="{9885EA26-32A1-4DB9-BABD-406D45202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8221F6-F532-4748-BC86-F05ECECEB1E7}"/>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2732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936960-ED65-49E8-BC74-CEA690AD2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901C71-D123-4A1D-85FE-F976A4BAAB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E041D2-36D8-4090-8558-1D71E1A5ED08}"/>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5" name="Footer Placeholder 4">
            <a:extLst>
              <a:ext uri="{FF2B5EF4-FFF2-40B4-BE49-F238E27FC236}">
                <a16:creationId xmlns:a16="http://schemas.microsoft.com/office/drawing/2014/main" xmlns="" id="{2550249A-6B96-45A0-8771-17F797A2D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1312B2-646C-461F-88F1-8E8051F6D3B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9656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C280617-CC95-44F2-A20E-1EB3A21C6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BA84D4B-390C-4824-B841-8695546468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B253F3-9648-405F-940E-A2391322A45F}"/>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5" name="Footer Placeholder 4">
            <a:extLst>
              <a:ext uri="{FF2B5EF4-FFF2-40B4-BE49-F238E27FC236}">
                <a16:creationId xmlns:a16="http://schemas.microsoft.com/office/drawing/2014/main" xmlns="" id="{B0B11AFD-E4AE-4B27-BAB2-7DB50725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CC2FF-FFBA-4D86-97B4-001A7BB3BD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17529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54672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7F4C5C-9762-42C8-B96B-2007240FC50B}"/>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5" name="Footer Placeholder 4">
            <a:extLst>
              <a:ext uri="{FF2B5EF4-FFF2-40B4-BE49-F238E27FC236}">
                <a16:creationId xmlns:a16="http://schemas.microsoft.com/office/drawing/2014/main" xmlns=""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71180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9B692-4AB2-486B-9C62-26EE03AFC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39E8766-92CD-4257-8472-D37D91A96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BE2770B-A3D2-4BDD-BA81-C07E837DBC65}"/>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5" name="Footer Placeholder 4">
            <a:extLst>
              <a:ext uri="{FF2B5EF4-FFF2-40B4-BE49-F238E27FC236}">
                <a16:creationId xmlns:a16="http://schemas.microsoft.com/office/drawing/2014/main" xmlns="" id="{97AEA293-44B9-427A-BDC5-95155B74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218717-911A-4F88-A1FE-4F60103714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43968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0CE7B-7C18-4E73-9D1E-C52831D4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BD9C53-2BA8-465E-BFA6-CA3EFB8EE2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0B3167-E997-4D4D-99F5-25C9CED19B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A15408D-2540-4541-B7D4-05300A337458}"/>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6" name="Footer Placeholder 5">
            <a:extLst>
              <a:ext uri="{FF2B5EF4-FFF2-40B4-BE49-F238E27FC236}">
                <a16:creationId xmlns:a16="http://schemas.microsoft.com/office/drawing/2014/main" xmlns="" id="{A33BDF80-4B61-419F-A00C-A18200DA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3106AD-B827-42D2-952F-C6F89E52E90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36057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A588E-B785-443C-B377-7092BAC4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0F7EA3C-0A96-4746-AB3D-DF33E2DBB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A99DF91-080A-48FD-B868-0552C82E7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385A58-6255-42A9-AD76-AEE0E674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82C7BE9-AC81-4F3F-8B47-3E7480A930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F3EEC8D-BF6E-4297-8D9C-EA351722BA52}"/>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8" name="Footer Placeholder 7">
            <a:extLst>
              <a:ext uri="{FF2B5EF4-FFF2-40B4-BE49-F238E27FC236}">
                <a16:creationId xmlns:a16="http://schemas.microsoft.com/office/drawing/2014/main" xmlns="" id="{BA8D18B9-132B-46E9-AF57-967730D5C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515574E-50B9-4EE2-9DF8-6122FE938C8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6021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F8E8EF-7F5F-428E-B116-185BC58E8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61E0C9B-B640-4877-9371-C227B4CDFC73}"/>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4" name="Footer Placeholder 3">
            <a:extLst>
              <a:ext uri="{FF2B5EF4-FFF2-40B4-BE49-F238E27FC236}">
                <a16:creationId xmlns:a16="http://schemas.microsoft.com/office/drawing/2014/main" xmlns="" id="{70501F3D-7957-443F-9A15-7C6CEC7B5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D7AF0D6-BB4C-4F67-AC4F-2738FEF07D9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3931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ECDF638-2C94-42AD-9757-F7BF622F8D47}"/>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3" name="Footer Placeholder 2">
            <a:extLst>
              <a:ext uri="{FF2B5EF4-FFF2-40B4-BE49-F238E27FC236}">
                <a16:creationId xmlns:a16="http://schemas.microsoft.com/office/drawing/2014/main" xmlns="" id="{97228F05-B4F0-420A-8466-19D4B377C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99A689C-E370-47FF-8CD0-147D89C4BA7C}"/>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87599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62FA3-E5A9-4BBC-AC4C-5AB46BD88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1CFE9C-1D43-49C5-A7D6-E0456D334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D2773D-47AB-4FD4-B519-9AEEA853D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E5F9F01-4E54-48F8-BA7A-5439096A49FD}"/>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6" name="Footer Placeholder 5">
            <a:extLst>
              <a:ext uri="{FF2B5EF4-FFF2-40B4-BE49-F238E27FC236}">
                <a16:creationId xmlns:a16="http://schemas.microsoft.com/office/drawing/2014/main" xmlns="" id="{F015F9E8-C9A6-4611-9BC3-2EEE051C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DAB578-562E-4966-9CA6-66F5CAA0B5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3824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45B82-45AA-415E-9069-8FD470BD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BCA528-6FEB-4599-99A6-556ED96E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D2A1EF6-0823-423D-B356-7AB6A40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3132024-F90B-441D-93A3-2080ECC35BA6}"/>
              </a:ext>
            </a:extLst>
          </p:cNvPr>
          <p:cNvSpPr>
            <a:spLocks noGrp="1"/>
          </p:cNvSpPr>
          <p:nvPr>
            <p:ph type="dt" sz="half" idx="10"/>
          </p:nvPr>
        </p:nvSpPr>
        <p:spPr/>
        <p:txBody>
          <a:bodyPr/>
          <a:lstStyle/>
          <a:p>
            <a:fld id="{D6324222-0CD6-43E7-B47C-21ED1BC4C6A9}" type="datetimeFigureOut">
              <a:rPr lang="en-US" smtClean="0"/>
              <a:t>8/29/2021</a:t>
            </a:fld>
            <a:endParaRPr lang="en-US"/>
          </a:p>
        </p:txBody>
      </p:sp>
      <p:sp>
        <p:nvSpPr>
          <p:cNvPr id="6" name="Footer Placeholder 5">
            <a:extLst>
              <a:ext uri="{FF2B5EF4-FFF2-40B4-BE49-F238E27FC236}">
                <a16:creationId xmlns:a16="http://schemas.microsoft.com/office/drawing/2014/main" xmlns="" id="{753973E1-48EF-4D30-AD5A-8787FE7A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5DC158-092E-4E3F-99C9-AA886CF06E51}"/>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7462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373296E-8793-416F-AF5B-E2469EAD4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FD2F2D-4A74-4254-8B24-5F8B9103D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D47BBC-1FEF-4BA2-949D-E5E47A913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24222-0CD6-43E7-B47C-21ED1BC4C6A9}" type="datetimeFigureOut">
              <a:rPr lang="en-US" smtClean="0"/>
              <a:t>8/29/2021</a:t>
            </a:fld>
            <a:endParaRPr lang="en-US"/>
          </a:p>
        </p:txBody>
      </p:sp>
      <p:sp>
        <p:nvSpPr>
          <p:cNvPr id="5" name="Footer Placeholder 4">
            <a:extLst>
              <a:ext uri="{FF2B5EF4-FFF2-40B4-BE49-F238E27FC236}">
                <a16:creationId xmlns:a16="http://schemas.microsoft.com/office/drawing/2014/main" xmlns="" id="{B9948936-0F9B-4656-8EED-32973B186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ED6521E-3300-4139-90B1-5EA131C5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9A03-3DF0-4B6F-905C-80EAC241838E}" type="slidenum">
              <a:rPr lang="en-US" smtClean="0"/>
              <a:t>‹#›</a:t>
            </a:fld>
            <a:endParaRPr lang="en-US"/>
          </a:p>
        </p:txBody>
      </p:sp>
    </p:spTree>
    <p:extLst>
      <p:ext uri="{BB962C8B-B14F-4D97-AF65-F5344CB8AC3E}">
        <p14:creationId xmlns:p14="http://schemas.microsoft.com/office/powerpoint/2010/main" val="348061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6.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2.bin"/><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3" Type="http://schemas.openxmlformats.org/officeDocument/2006/relationships/audio" Target="../media/audio1.wav"/><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32.png"/><Relationship Id="rId10" Type="http://schemas.openxmlformats.org/officeDocument/2006/relationships/image" Target="../media/image27.emf"/><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9.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9.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oleObject" Target="../embeddings/oleObject8.bin"/><Relationship Id="rId3" Type="http://schemas.openxmlformats.org/officeDocument/2006/relationships/notesSlide" Target="../notesSlides/notesSlide20.xml"/><Relationship Id="rId7" Type="http://schemas.openxmlformats.org/officeDocument/2006/relationships/image" Target="../media/image41.png"/><Relationship Id="rId12" Type="http://schemas.openxmlformats.org/officeDocument/2006/relationships/image" Target="../media/image37.wmf"/><Relationship Id="rId2" Type="http://schemas.openxmlformats.org/officeDocument/2006/relationships/slideLayout" Target="../slideLayouts/slideLayout12.xml"/><Relationship Id="rId16" Type="http://schemas.openxmlformats.org/officeDocument/2006/relationships/image" Target="../media/image39.wmf"/><Relationship Id="rId1" Type="http://schemas.openxmlformats.org/officeDocument/2006/relationships/vmlDrawing" Target="../drawings/vmlDrawing4.vml"/><Relationship Id="rId6" Type="http://schemas.openxmlformats.org/officeDocument/2006/relationships/image" Target="../media/image41.svg"/><Relationship Id="rId11" Type="http://schemas.openxmlformats.org/officeDocument/2006/relationships/oleObject" Target="../embeddings/oleObject7.bin"/><Relationship Id="rId5" Type="http://schemas.openxmlformats.org/officeDocument/2006/relationships/image" Target="../media/image40.png"/><Relationship Id="rId15" Type="http://schemas.openxmlformats.org/officeDocument/2006/relationships/oleObject" Target="../embeddings/oleObject9.bin"/><Relationship Id="rId10" Type="http://schemas.openxmlformats.org/officeDocument/2006/relationships/image" Target="../media/image36.wmf"/><Relationship Id="rId4" Type="http://schemas.openxmlformats.org/officeDocument/2006/relationships/image" Target="../media/image9.png"/><Relationship Id="rId9" Type="http://schemas.openxmlformats.org/officeDocument/2006/relationships/oleObject" Target="../embeddings/oleObject6.bin"/><Relationship Id="rId14" Type="http://schemas.openxmlformats.org/officeDocument/2006/relationships/image" Target="../media/image38.wmf"/></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11" Type="http://schemas.openxmlformats.org/officeDocument/2006/relationships/slide" Target="slide22.xml"/><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jpe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slide" Target="slide27.xml"/><Relationship Id="rId3" Type="http://schemas.openxmlformats.org/officeDocument/2006/relationships/image" Target="../media/image43.png"/><Relationship Id="rId7" Type="http://schemas.openxmlformats.org/officeDocument/2006/relationships/image" Target="../media/image54.png"/><Relationship Id="rId12" Type="http://schemas.openxmlformats.org/officeDocument/2006/relationships/slide" Target="slide26.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slide" Target="slide25.xml"/><Relationship Id="rId5" Type="http://schemas.openxmlformats.org/officeDocument/2006/relationships/image" Target="../media/image52.png"/><Relationship Id="rId1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image" Target="../media/image56.png"/><Relationship Id="rId14" Type="http://schemas.openxmlformats.org/officeDocument/2006/relationships/slide" Target="slide28.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emf"/><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2.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image" Target="../media/image15.emf"/><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4.emf"/></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audio" Target="../media/audio5.wav"/><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emf"/><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audio" Target="../media/audio5.wav"/><Relationship Id="rId9"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audio" Target="../media/audio5.wav"/><Relationship Id="rId9" Type="http://schemas.openxmlformats.org/officeDocument/2006/relationships/slide" Target="slide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268664" cy="2354036"/>
            <a:chOff x="1200479" y="1272676"/>
            <a:chExt cx="7268664"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817344"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36780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7086" y="-42157"/>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xmlns="" id="{7914BD9D-46BD-4E03-9569-9D042C6ADA03}"/>
              </a:ext>
            </a:extLst>
          </p:cNvPr>
          <p:cNvSpPr/>
          <p:nvPr/>
        </p:nvSpPr>
        <p:spPr>
          <a:xfrm>
            <a:off x="292237" y="1030237"/>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HĐ3:</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9B4F7621-EB53-4EA0-8B39-2A714D435A6A}"/>
              </a:ext>
            </a:extLst>
          </p:cNvPr>
          <p:cNvSpPr txBox="1"/>
          <p:nvPr/>
        </p:nvSpPr>
        <p:spPr>
          <a:xfrm>
            <a:off x="1573159" y="1049762"/>
            <a:ext cx="10865584" cy="510909"/>
          </a:xfrm>
          <a:prstGeom prst="rect">
            <a:avLst/>
          </a:prstGeom>
          <a:noFill/>
        </p:spPr>
        <p:txBody>
          <a:bodyPr wrap="square" lIns="109728" tIns="54864" rIns="109728" bIns="54864" rtlCol="0">
            <a:spAutoFit/>
          </a:bodyPr>
          <a:lstStyle/>
          <a:p>
            <a:pPr algn="l"/>
            <a:r>
              <a:rPr lang="vi-VN" sz="2600" dirty="0">
                <a:latin typeface="Times New Roman" pitchFamily="18" charset="0"/>
                <a:cs typeface="Times New Roman" pitchFamily="18" charset="0"/>
              </a:rPr>
              <a:t>Quan sát h</a:t>
            </a:r>
            <a:r>
              <a:rPr lang="en-US" sz="2600" dirty="0" err="1">
                <a:latin typeface="Times New Roman" pitchFamily="18" charset="0"/>
                <a:cs typeface="Times New Roman" pitchFamily="18" charset="0"/>
              </a:rPr>
              <a:t>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14 (SGK – 98), hãy nêu đặc điểm về:</a:t>
            </a:r>
            <a:endParaRPr lang="en-US" sz="26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F5C02EB2-72DE-4F8D-BB9E-55DE4622A10B}"/>
              </a:ext>
            </a:extLst>
          </p:cNvPr>
          <p:cNvPicPr>
            <a:picLocks noChangeAspect="1"/>
          </p:cNvPicPr>
          <p:nvPr/>
        </p:nvPicPr>
        <p:blipFill>
          <a:blip r:embed="rId4"/>
          <a:stretch>
            <a:fillRect/>
          </a:stretch>
        </p:blipFill>
        <p:spPr>
          <a:xfrm>
            <a:off x="7161221" y="1756158"/>
            <a:ext cx="5140507" cy="3738551"/>
          </a:xfrm>
          <a:prstGeom prst="rect">
            <a:avLst/>
          </a:prstGeom>
        </p:spPr>
      </p:pic>
      <p:sp>
        <p:nvSpPr>
          <p:cNvPr id="13" name="TextBox 12">
            <a:extLst>
              <a:ext uri="{FF2B5EF4-FFF2-40B4-BE49-F238E27FC236}">
                <a16:creationId xmlns:a16="http://schemas.microsoft.com/office/drawing/2014/main" xmlns="" id="{1682693E-EFA1-4AB7-A8B2-514A072703E1}"/>
              </a:ext>
            </a:extLst>
          </p:cNvPr>
          <p:cNvSpPr txBox="1"/>
          <p:nvPr/>
        </p:nvSpPr>
        <p:spPr>
          <a:xfrm>
            <a:off x="1426882" y="1756158"/>
            <a:ext cx="5579069" cy="182094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a:t>
            </a:r>
          </a:p>
        </p:txBody>
      </p:sp>
      <p:sp>
        <p:nvSpPr>
          <p:cNvPr id="14" name="TextBox 13">
            <a:extLst>
              <a:ext uri="{FF2B5EF4-FFF2-40B4-BE49-F238E27FC236}">
                <a16:creationId xmlns:a16="http://schemas.microsoft.com/office/drawing/2014/main" xmlns="" id="{01B0EA6F-78F7-42F8-87F9-75127CDEF8D2}"/>
              </a:ext>
            </a:extLst>
          </p:cNvPr>
          <p:cNvSpPr txBox="1"/>
          <p:nvPr/>
        </p:nvSpPr>
        <p:spPr>
          <a:xfrm>
            <a:off x="1426882" y="1734335"/>
            <a:ext cx="5579069"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MN = PQ ; MQ = NP</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PQ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NP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MP = NQ</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M,  N, P, Q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4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69589"/>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Rounded Corners 9">
            <a:extLst>
              <a:ext uri="{FF2B5EF4-FFF2-40B4-BE49-F238E27FC236}">
                <a16:creationId xmlns:a16="http://schemas.microsoft.com/office/drawing/2014/main" xmlns="" id="{5F9E8B9D-6515-469D-8B87-4B5222A5D6D1}"/>
              </a:ext>
            </a:extLst>
          </p:cNvPr>
          <p:cNvSpPr/>
          <p:nvPr/>
        </p:nvSpPr>
        <p:spPr>
          <a:xfrm>
            <a:off x="881081" y="1552682"/>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xét</a:t>
            </a:r>
            <a:endParaRPr lang="en-US" sz="32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EEB5693E-F54F-4C5C-A22A-CC31D9653777}"/>
              </a:ext>
            </a:extLst>
          </p:cNvPr>
          <p:cNvSpPr/>
          <p:nvPr/>
        </p:nvSpPr>
        <p:spPr>
          <a:xfrm>
            <a:off x="1781068" y="2574010"/>
            <a:ext cx="9579630" cy="354924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spcAft>
                <a:spcPts val="1800"/>
              </a:spcAft>
            </a:pPr>
            <a:r>
              <a:rPr lang="en-US" sz="3600" dirty="0" err="1">
                <a:solidFill>
                  <a:srgbClr val="1F4E79"/>
                </a:solidFill>
                <a:latin typeface="Times New Roman" panose="02020603050405020304" pitchFamily="18" charset="0"/>
                <a:cs typeface="Times New Roman" panose="02020603050405020304" pitchFamily="18" charset="0"/>
              </a:rPr>
              <a:t>Hình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chữ</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nhật</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có</a:t>
            </a:r>
            <a:r>
              <a:rPr lang="en-US" sz="3600" dirty="0">
                <a:solidFill>
                  <a:srgbClr val="1F4E79"/>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cạnh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đối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và</a:t>
            </a:r>
            <a:r>
              <a:rPr lang="en-US" sz="3600" dirty="0">
                <a:solidFill>
                  <a:srgbClr val="1F4E79"/>
                </a:solidFill>
                <a:latin typeface="Times New Roman" panose="02020603050405020304" pitchFamily="18" charset="0"/>
                <a:cs typeface="Times New Roman" panose="02020603050405020304" pitchFamily="18" charset="0"/>
              </a:rPr>
              <a:t> song </a:t>
            </a:r>
            <a:r>
              <a:rPr lang="en-US" sz="3600" dirty="0" err="1">
                <a:solidFill>
                  <a:srgbClr val="1F4E79"/>
                </a:solidFill>
                <a:latin typeface="Times New Roman" panose="02020603050405020304" pitchFamily="18" charset="0"/>
                <a:cs typeface="Times New Roman" panose="02020603050405020304" pitchFamily="18" charset="0"/>
              </a:rPr>
              <a:t>song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với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đường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chéo</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err="1">
                <a:solidFill>
                  <a:srgbClr val="1F4E79"/>
                </a:solidFill>
                <a:latin typeface="Times New Roman" panose="02020603050405020304" pitchFamily="18" charset="0"/>
                <a:cs typeface="Times New Roman" panose="02020603050405020304" pitchFamily="18" charset="0"/>
              </a:rPr>
              <a:t>Bốn</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ở </a:t>
            </a:r>
            <a:r>
              <a:rPr lang="en-US" sz="3600" dirty="0" err="1">
                <a:solidFill>
                  <a:srgbClr val="1F4E79"/>
                </a:solidFill>
                <a:latin typeface="Times New Roman" panose="02020603050405020304" pitchFamily="18" charset="0"/>
                <a:cs typeface="Times New Roman" panose="02020603050405020304" pitchFamily="18" charset="0"/>
              </a:rPr>
              <a:t>các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đỉnh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là</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vuông</a:t>
            </a:r>
            <a:endParaRPr lang="en-US" sz="36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9654" y="-60445"/>
            <a:ext cx="4910099" cy="1174215"/>
            <a:chOff x="1750266" y="2093420"/>
            <a:chExt cx="491009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9">
            <a:extLst>
              <a:ext uri="{FF2B5EF4-FFF2-40B4-BE49-F238E27FC236}">
                <a16:creationId xmlns:a16="http://schemas.microsoft.com/office/drawing/2014/main" xmlns="" id="{C6E68B69-864D-49AE-8822-7243F1B5C79F}"/>
              </a:ext>
            </a:extLst>
          </p:cNvPr>
          <p:cNvSpPr/>
          <p:nvPr/>
        </p:nvSpPr>
        <p:spPr>
          <a:xfrm>
            <a:off x="2325030" y="1711003"/>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xmlns="" id="{BB54361B-EF49-427F-9EF1-00005AC635D2}"/>
              </a:ext>
            </a:extLst>
          </p:cNvPr>
          <p:cNvSpPr txBox="1"/>
          <p:nvPr/>
        </p:nvSpPr>
        <p:spPr>
          <a:xfrm>
            <a:off x="1711338" y="5448532"/>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14" name="TextBox 13">
            <a:extLst>
              <a:ext uri="{FF2B5EF4-FFF2-40B4-BE49-F238E27FC236}">
                <a16:creationId xmlns:a16="http://schemas.microsoft.com/office/drawing/2014/main" xmlns="" id="{7A3CE717-9BF6-43BE-BDCB-F02543960277}"/>
              </a:ext>
            </a:extLst>
          </p:cNvPr>
          <p:cNvSpPr txBox="1"/>
          <p:nvPr/>
        </p:nvSpPr>
        <p:spPr>
          <a:xfrm>
            <a:off x="1711338" y="5528176"/>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pic>
        <p:nvPicPr>
          <p:cNvPr id="25" name="Picture 2" descr="Thinking Hyuke GIF - Thinking Hyuke Question - Discover &amp;amp; Share GIFs">
            <a:extLst>
              <a:ext uri="{FF2B5EF4-FFF2-40B4-BE49-F238E27FC236}">
                <a16:creationId xmlns:a16="http://schemas.microsoft.com/office/drawing/2014/main" xmlns="" id="{8EBCBA5C-E4A1-483B-8D83-B052252464A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75" y="2514881"/>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35E03BDD-50E2-4DA5-83B8-71A6428A011C}"/>
              </a:ext>
            </a:extLst>
          </p:cNvPr>
          <p:cNvSpPr txBox="1"/>
          <p:nvPr/>
        </p:nvSpPr>
        <p:spPr>
          <a:xfrm>
            <a:off x="2486210" y="1876326"/>
            <a:ext cx="8521242" cy="2776722"/>
          </a:xfrm>
          <a:prstGeom prst="rect">
            <a:avLst/>
          </a:prstGeom>
          <a:noFill/>
        </p:spPr>
        <p:txBody>
          <a:bodyPr wrap="square" rtlCol="0">
            <a:spAutoFit/>
          </a:bodyPr>
          <a:lstStyle/>
          <a:p>
            <a:pPr>
              <a:lnSpc>
                <a:spcPct val="150000"/>
              </a:lnSpc>
            </a:pP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chéo</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Bốn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xmlns="" id="{887E38B1-ECE9-4032-8E48-9EB0287C6182}"/>
              </a:ext>
            </a:extLst>
          </p:cNvPr>
          <p:cNvSpPr txBox="1"/>
          <p:nvPr/>
        </p:nvSpPr>
        <p:spPr>
          <a:xfrm>
            <a:off x="3538481" y="5496729"/>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8" name="TextBox 27">
            <a:extLst>
              <a:ext uri="{FF2B5EF4-FFF2-40B4-BE49-F238E27FC236}">
                <a16:creationId xmlns:a16="http://schemas.microsoft.com/office/drawing/2014/main" xmlns="" id="{193D5D1F-DC60-42F6-920D-9DE3B545538F}"/>
              </a:ext>
            </a:extLst>
          </p:cNvPr>
          <p:cNvSpPr txBox="1"/>
          <p:nvPr/>
        </p:nvSpPr>
        <p:spPr>
          <a:xfrm>
            <a:off x="7327046" y="5506146"/>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29" name="Rectangle: Rounded Corners 28">
            <a:extLst>
              <a:ext uri="{FF2B5EF4-FFF2-40B4-BE49-F238E27FC236}">
                <a16:creationId xmlns:a16="http://schemas.microsoft.com/office/drawing/2014/main" xmlns="" id="{30135349-A0B3-4C09-B79A-E05E97A99FE6}"/>
              </a:ext>
            </a:extLst>
          </p:cNvPr>
          <p:cNvSpPr/>
          <p:nvPr/>
        </p:nvSpPr>
        <p:spPr>
          <a:xfrm>
            <a:off x="1447377" y="5307937"/>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xmlns="" id="{8DD240A1-EC41-4F5F-9D9A-7ED22AD3378F}"/>
              </a:ext>
            </a:extLst>
          </p:cNvPr>
          <p:cNvSpPr txBox="1"/>
          <p:nvPr/>
        </p:nvSpPr>
        <p:spPr>
          <a:xfrm>
            <a:off x="1616492" y="5471567"/>
            <a:ext cx="7913567"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nhau</a:t>
            </a:r>
            <a:r>
              <a:rPr lang="en-US" sz="3000" dirty="0">
                <a:solidFill>
                  <a:srgbClr val="FF0000"/>
                </a:solidFill>
                <a:latin typeface="Times New Roman" panose="02020603050405020304" pitchFamily="18" charset="0"/>
                <a:cs typeface="Times New Roman" panose="02020603050405020304" pitchFamily="18" charset="0"/>
              </a:rPr>
              <a:t>, song </a:t>
            </a:r>
            <a:r>
              <a:rPr lang="en-US" sz="3000" dirty="0" err="1">
                <a:solidFill>
                  <a:srgbClr val="FF0000"/>
                </a:solidFill>
                <a:latin typeface="Times New Roman" panose="02020603050405020304" pitchFamily="18" charset="0"/>
                <a:cs typeface="Times New Roman" panose="02020603050405020304" pitchFamily="18" charset="0"/>
              </a:rPr>
              <a:t>song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95AC5933-39FB-46D8-9016-20F2874D0A00}"/>
              </a:ext>
            </a:extLst>
          </p:cNvPr>
          <p:cNvSpPr txBox="1"/>
          <p:nvPr/>
        </p:nvSpPr>
        <p:spPr>
          <a:xfrm>
            <a:off x="2226963" y="858406"/>
            <a:ext cx="8708994" cy="553998"/>
          </a:xfrm>
          <a:prstGeom prst="rect">
            <a:avLst/>
          </a:prstGeom>
          <a:noFill/>
        </p:spPr>
        <p:txBody>
          <a:bodyPr wrap="square" rtlCol="0">
            <a:spAutoFit/>
          </a:bodyPr>
          <a:lstStyle/>
          <a:p>
            <a:r>
              <a:rPr lang="vi-VN" sz="3000" b="1" dirty="0">
                <a:solidFill>
                  <a:srgbClr val="C00000"/>
                </a:solidFill>
                <a:latin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cs typeface="Times New Roman" panose="02020603050405020304" pitchFamily="18" charset="0"/>
              </a:rPr>
              <a:t>1. </a:t>
            </a:r>
            <a:r>
              <a:rPr lang="en-US" sz="3000" b="1" dirty="0" err="1">
                <a:solidFill>
                  <a:srgbClr val="C00000"/>
                </a:solidFill>
                <a:latin typeface="Times New Roman" panose="02020603050405020304" pitchFamily="18" charset="0"/>
                <a:cs typeface="Times New Roman" panose="02020603050405020304" pitchFamily="18" charset="0"/>
              </a:rPr>
              <a:t>Hãy</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dấu</a:t>
            </a:r>
            <a:r>
              <a:rPr lang="en-US" sz="3000" b="1" dirty="0">
                <a:solidFill>
                  <a:srgbClr val="C00000"/>
                </a:solidFill>
                <a:latin typeface="Times New Roman" panose="02020603050405020304" pitchFamily="18" charset="0"/>
                <a:cs typeface="Times New Roman" panose="02020603050405020304" pitchFamily="18" charset="0"/>
              </a:rPr>
              <a:t> (…) </a:t>
            </a:r>
            <a:r>
              <a:rPr lang="en-US" sz="3000" b="1" dirty="0" err="1">
                <a:solidFill>
                  <a:srgbClr val="C00000"/>
                </a:solidFill>
                <a:latin typeface="Times New Roman" panose="02020603050405020304" pitchFamily="18" charset="0"/>
                <a:cs typeface="Times New Roman" panose="02020603050405020304" pitchFamily="18" charset="0"/>
              </a:rPr>
              <a:t>nội</a:t>
            </a:r>
            <a:r>
              <a:rPr lang="en-US" sz="3000" b="1" dirty="0">
                <a:solidFill>
                  <a:srgbClr val="C00000"/>
                </a:solidFill>
                <a:latin typeface="Times New Roman" panose="02020603050405020304" pitchFamily="18" charset="0"/>
                <a:cs typeface="Times New Roman" panose="02020603050405020304" pitchFamily="18" charset="0"/>
              </a:rPr>
              <a:t> dung </a:t>
            </a:r>
            <a:r>
              <a:rPr lang="en-US" sz="3000" b="1" dirty="0" err="1">
                <a:solidFill>
                  <a:srgbClr val="C00000"/>
                </a:solidFill>
                <a:latin typeface="Times New Roman" panose="02020603050405020304" pitchFamily="18" charset="0"/>
                <a:cs typeface="Times New Roman" panose="02020603050405020304" pitchFamily="18" charset="0"/>
              </a:rPr>
              <a:t>thích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hợp</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4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16667E-7 -1.11111E-6 L 0.20977 -0.41574 " pathEditMode="relative" rAng="0" ptsTypes="AA">
                                      <p:cBhvr>
                                        <p:cTn id="6" dur="2000" fill="hold"/>
                                        <p:tgtEl>
                                          <p:spTgt spid="14"/>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125E-6 -2.96296E-6 L 0.29232 -0.41296 " pathEditMode="relative" rAng="0" ptsTypes="AA">
                                      <p:cBhvr>
                                        <p:cTn id="10" dur="2000" fill="hold"/>
                                        <p:tgtEl>
                                          <p:spTgt spid="27"/>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29167E-6 2.96296E-6 L 0.29974 -0.30556 " pathEditMode="relative" rAng="0" ptsTypes="AA">
                                      <p:cBhvr>
                                        <p:cTn id="14" dur="2000" fill="hold"/>
                                        <p:tgtEl>
                                          <p:spTgt spid="11"/>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91667E-6 -3.7037E-7 L -0.0806 -0.21528 " pathEditMode="relative" rAng="0" ptsTypes="AA">
                                      <p:cBhvr>
                                        <p:cTn id="18" dur="2000" fill="hold"/>
                                        <p:tgtEl>
                                          <p:spTgt spid="28"/>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697AF-CCEC-4884-8496-F2E7810A2A2B}"/>
              </a:ext>
            </a:extLst>
          </p:cNvPr>
          <p:cNvSpPr txBox="1"/>
          <p:nvPr/>
        </p:nvSpPr>
        <p:spPr>
          <a:xfrm>
            <a:off x="1401223" y="961003"/>
            <a:ext cx="8469943" cy="1015663"/>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Cho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F79D93D-D814-403F-A375-26AABD49D622}"/>
              </a:ext>
            </a:extLst>
          </p:cNvPr>
          <p:cNvPicPr>
            <a:picLocks noChangeAspect="1"/>
          </p:cNvPicPr>
          <p:nvPr/>
        </p:nvPicPr>
        <p:blipFill>
          <a:blip r:embed="rId4"/>
          <a:stretch>
            <a:fillRect/>
          </a:stretch>
        </p:blipFill>
        <p:spPr>
          <a:xfrm>
            <a:off x="710575" y="2543910"/>
            <a:ext cx="4843394" cy="3265632"/>
          </a:xfrm>
          <a:prstGeom prst="rect">
            <a:avLst/>
          </a:prstGeom>
        </p:spPr>
      </p:pic>
      <p:sp>
        <p:nvSpPr>
          <p:cNvPr id="12" name="TextBox 11">
            <a:extLst>
              <a:ext uri="{FF2B5EF4-FFF2-40B4-BE49-F238E27FC236}">
                <a16:creationId xmlns:a16="http://schemas.microsoft.com/office/drawing/2014/main" xmlns="" id="{01EA0136-F8C8-4175-A859-2BAA9FD7CB70}"/>
              </a:ext>
            </a:extLst>
          </p:cNvPr>
          <p:cNvSpPr txBox="1"/>
          <p:nvPr/>
        </p:nvSpPr>
        <p:spPr>
          <a:xfrm>
            <a:off x="6096000" y="2702015"/>
            <a:ext cx="5280186" cy="3224152"/>
          </a:xfrm>
          <a:prstGeom prst="rect">
            <a:avLst/>
          </a:prstGeom>
          <a:noFill/>
        </p:spPr>
        <p:txBody>
          <a:bodyPr wrap="square" rtlCol="0">
            <a:spAutoFit/>
          </a:bodyPr>
          <a:lstStyle/>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DE = ………</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DF ……. DE</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DG song </a:t>
            </a:r>
            <a:r>
              <a:rPr lang="en-US" sz="3500" dirty="0" err="1">
                <a:solidFill>
                  <a:srgbClr val="1F4E79"/>
                </a:solidFill>
                <a:latin typeface="Times New Roman" panose="02020603050405020304" pitchFamily="18" charset="0"/>
                <a:cs typeface="Times New Roman" panose="02020603050405020304" pitchFamily="18" charset="0"/>
              </a:rPr>
              <a:t>song</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với</a:t>
            </a:r>
            <a:r>
              <a:rPr lang="en-US" sz="3500" dirty="0">
                <a:solidFill>
                  <a:srgbClr val="1F4E79"/>
                </a:solidFill>
                <a:latin typeface="Times New Roman" panose="02020603050405020304" pitchFamily="18" charset="0"/>
                <a:cs typeface="Times New Roman" panose="02020603050405020304" pitchFamily="18" charset="0"/>
              </a:rPr>
              <a:t> ……..</a:t>
            </a:r>
          </a:p>
          <a:p>
            <a:pPr>
              <a:lnSpc>
                <a:spcPct val="150000"/>
              </a:lnSpc>
            </a:pPr>
            <a:r>
              <a:rPr lang="en-US" sz="3500" dirty="0" err="1">
                <a:solidFill>
                  <a:srgbClr val="1F4E79"/>
                </a:solidFill>
                <a:latin typeface="Times New Roman" panose="02020603050405020304" pitchFamily="18" charset="0"/>
                <a:cs typeface="Times New Roman" panose="02020603050405020304" pitchFamily="18" charset="0"/>
              </a:rPr>
              <a:t>Góc</a:t>
            </a:r>
            <a:r>
              <a:rPr lang="en-US" sz="3500" dirty="0">
                <a:solidFill>
                  <a:srgbClr val="1F4E79"/>
                </a:solidFill>
                <a:latin typeface="Times New Roman" panose="02020603050405020304" pitchFamily="18" charset="0"/>
                <a:cs typeface="Times New Roman" panose="02020603050405020304" pitchFamily="18" charset="0"/>
              </a:rPr>
              <a:t> D </a:t>
            </a:r>
            <a:r>
              <a:rPr lang="en-US" sz="3500" dirty="0" err="1">
                <a:solidFill>
                  <a:srgbClr val="1F4E79"/>
                </a:solidFill>
                <a:latin typeface="Times New Roman" panose="02020603050405020304" pitchFamily="18" charset="0"/>
                <a:cs typeface="Times New Roman" panose="02020603050405020304" pitchFamily="18" charset="0"/>
              </a:rPr>
              <a:t>có</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số</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đo</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là</a:t>
            </a:r>
            <a:r>
              <a:rPr lang="en-US" sz="3500" dirty="0">
                <a:solidFill>
                  <a:srgbClr val="1F4E79"/>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xmlns="" id="{783F4DB9-A139-43F7-B146-99399499B2C5}"/>
              </a:ext>
            </a:extLst>
          </p:cNvPr>
          <p:cNvSpPr txBox="1"/>
          <p:nvPr/>
        </p:nvSpPr>
        <p:spPr>
          <a:xfrm>
            <a:off x="7556320" y="2820840"/>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GF</a:t>
            </a:r>
          </a:p>
        </p:txBody>
      </p:sp>
      <p:sp>
        <p:nvSpPr>
          <p:cNvPr id="14" name="TextBox 13">
            <a:extLst>
              <a:ext uri="{FF2B5EF4-FFF2-40B4-BE49-F238E27FC236}">
                <a16:creationId xmlns:a16="http://schemas.microsoft.com/office/drawing/2014/main" xmlns="" id="{4CF7AD83-694B-4DE4-A568-9C35B16B4D82}"/>
              </a:ext>
            </a:extLst>
          </p:cNvPr>
          <p:cNvSpPr txBox="1"/>
          <p:nvPr/>
        </p:nvSpPr>
        <p:spPr>
          <a:xfrm>
            <a:off x="7140989" y="3661047"/>
            <a:ext cx="1137008" cy="630942"/>
          </a:xfrm>
          <a:prstGeom prst="rect">
            <a:avLst/>
          </a:prstGeom>
          <a:noFill/>
        </p:spPr>
        <p:txBody>
          <a:bodyPr wrap="square" rtlCol="0">
            <a:spAutoFit/>
          </a:bodyPr>
          <a:lstStyle/>
          <a:p>
            <a:r>
              <a:rPr lang="en-US" sz="3500" b="1"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xmlns="" id="{7BD31E22-D8FA-467D-AF37-4A2FD18CA788}"/>
              </a:ext>
            </a:extLst>
          </p:cNvPr>
          <p:cNvSpPr txBox="1"/>
          <p:nvPr/>
        </p:nvSpPr>
        <p:spPr>
          <a:xfrm>
            <a:off x="9733272" y="4419042"/>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EF</a:t>
            </a:r>
          </a:p>
        </p:txBody>
      </p:sp>
      <p:graphicFrame>
        <p:nvGraphicFramePr>
          <p:cNvPr id="16" name="Object 15">
            <a:extLst>
              <a:ext uri="{FF2B5EF4-FFF2-40B4-BE49-F238E27FC236}">
                <a16:creationId xmlns:a16="http://schemas.microsoft.com/office/drawing/2014/main" xmlns="" id="{06723B46-851E-4497-A856-DC11FDC8C0C3}"/>
              </a:ext>
            </a:extLst>
          </p:cNvPr>
          <p:cNvGraphicFramePr>
            <a:graphicFrameLocks noChangeAspect="1"/>
          </p:cNvGraphicFramePr>
          <p:nvPr>
            <p:extLst/>
          </p:nvPr>
        </p:nvGraphicFramePr>
        <p:xfrm>
          <a:off x="9963817" y="5159814"/>
          <a:ext cx="906463" cy="668337"/>
        </p:xfrm>
        <a:graphic>
          <a:graphicData uri="http://schemas.openxmlformats.org/presentationml/2006/ole">
            <mc:AlternateContent xmlns:mc="http://schemas.openxmlformats.org/markup-compatibility/2006">
              <mc:Choice xmlns:v="urn:schemas-microsoft-com:vml" Requires="v">
                <p:oleObj spid="_x0000_s1030" name="Equation" r:id="rId5" imgW="291960" imgH="215640" progId="Equation.DSMT4">
                  <p:embed/>
                </p:oleObj>
              </mc:Choice>
              <mc:Fallback>
                <p:oleObj name="Equation" r:id="rId5" imgW="291960" imgH="215640" progId="Equation.DSMT4">
                  <p:embed/>
                  <p:pic>
                    <p:nvPicPr>
                      <p:cNvPr id="16" name="Object 15">
                        <a:extLst>
                          <a:ext uri="{FF2B5EF4-FFF2-40B4-BE49-F238E27FC236}">
                            <a16:creationId xmlns:a16="http://schemas.microsoft.com/office/drawing/2014/main" xmlns="" id="{06723B46-851E-4497-A856-DC11FDC8C0C3}"/>
                          </a:ext>
                        </a:extLst>
                      </p:cNvPr>
                      <p:cNvPicPr/>
                      <p:nvPr/>
                    </p:nvPicPr>
                    <p:blipFill>
                      <a:blip r:embed="rId6"/>
                      <a:stretch>
                        <a:fillRect/>
                      </a:stretch>
                    </p:blipFill>
                    <p:spPr>
                      <a:xfrm>
                        <a:off x="9963817" y="5159814"/>
                        <a:ext cx="906463" cy="668337"/>
                      </a:xfrm>
                      <a:prstGeom prst="rect">
                        <a:avLst/>
                      </a:prstGeom>
                    </p:spPr>
                  </p:pic>
                </p:oleObj>
              </mc:Fallback>
            </mc:AlternateContent>
          </a:graphicData>
        </a:graphic>
      </p:graphicFrame>
      <p:grpSp>
        <p:nvGrpSpPr>
          <p:cNvPr id="17" name="组 1">
            <a:extLst>
              <a:ext uri="{FF2B5EF4-FFF2-40B4-BE49-F238E27FC236}">
                <a16:creationId xmlns:a16="http://schemas.microsoft.com/office/drawing/2014/main" xmlns="" id="{C08D9C73-5A80-440D-8CD9-D09C62DDB0AD}"/>
              </a:ext>
            </a:extLst>
          </p:cNvPr>
          <p:cNvGrpSpPr/>
          <p:nvPr/>
        </p:nvGrpSpPr>
        <p:grpSpPr>
          <a:xfrm>
            <a:off x="19654" y="-60445"/>
            <a:ext cx="4910099" cy="1174215"/>
            <a:chOff x="1750266" y="2093420"/>
            <a:chExt cx="4910099" cy="1174215"/>
          </a:xfrm>
        </p:grpSpPr>
        <p:pic>
          <p:nvPicPr>
            <p:cNvPr id="18" name="图片 2">
              <a:extLst>
                <a:ext uri="{FF2B5EF4-FFF2-40B4-BE49-F238E27FC236}">
                  <a16:creationId xmlns:a16="http://schemas.microsoft.com/office/drawing/2014/main" xmlns="" id="{9637CC8F-9ED8-45FB-97B0-4AD8EBBB4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19" name="文本框 3">
              <a:extLst>
                <a:ext uri="{FF2B5EF4-FFF2-40B4-BE49-F238E27FC236}">
                  <a16:creationId xmlns:a16="http://schemas.microsoft.com/office/drawing/2014/main" xmlns="" id="{02D0F7EF-E595-4531-8687-46C5D5B59965}"/>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29263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F8D5FE7F-869D-4C0E-8757-896E46DC14AB}"/>
              </a:ext>
            </a:extLst>
          </p:cNvPr>
          <p:cNvSpPr txBox="1"/>
          <p:nvPr/>
        </p:nvSpPr>
        <p:spPr>
          <a:xfrm>
            <a:off x="1401223" y="947912"/>
            <a:ext cx="9750312" cy="553998"/>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xmlns="" id="{A085B93A-56C9-46F8-B750-F625D6B7A9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740249"/>
            <a:ext cx="7226605" cy="5003550"/>
          </a:xfrm>
          <a:prstGeom prst="rect">
            <a:avLst/>
          </a:prstGeom>
          <a:noFill/>
          <a:ln>
            <a:noFill/>
          </a:ln>
        </p:spPr>
      </p:pic>
      <p:sp>
        <p:nvSpPr>
          <p:cNvPr id="35" name="Oval 34">
            <a:extLst>
              <a:ext uri="{FF2B5EF4-FFF2-40B4-BE49-F238E27FC236}">
                <a16:creationId xmlns:a16="http://schemas.microsoft.com/office/drawing/2014/main" xmlns="" id="{B882C7AC-7A74-480A-BFF8-1D4C6BB7530F}"/>
              </a:ext>
            </a:extLst>
          </p:cNvPr>
          <p:cNvSpPr/>
          <p:nvPr/>
        </p:nvSpPr>
        <p:spPr>
          <a:xfrm>
            <a:off x="5447899" y="3677502"/>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xmlns="" id="{0EF9D96A-1D5C-45C6-943C-B290C8890EED}"/>
              </a:ext>
            </a:extLst>
          </p:cNvPr>
          <p:cNvSpPr/>
          <p:nvPr/>
        </p:nvSpPr>
        <p:spPr>
          <a:xfrm>
            <a:off x="8922619" y="3557837"/>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xmlns="" id="{AB434453-760A-4289-98DD-51DA54F35ADC}"/>
              </a:ext>
            </a:extLst>
          </p:cNvPr>
          <p:cNvSpPr txBox="1"/>
          <p:nvPr/>
        </p:nvSpPr>
        <p:spPr>
          <a:xfrm>
            <a:off x="1401223" y="932523"/>
            <a:ext cx="8859044"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38" name="组 1">
            <a:extLst>
              <a:ext uri="{FF2B5EF4-FFF2-40B4-BE49-F238E27FC236}">
                <a16:creationId xmlns:a16="http://schemas.microsoft.com/office/drawing/2014/main" xmlns="" id="{03BD962D-6B9C-4201-BDB6-86C08896F064}"/>
              </a:ext>
            </a:extLst>
          </p:cNvPr>
          <p:cNvGrpSpPr/>
          <p:nvPr/>
        </p:nvGrpSpPr>
        <p:grpSpPr>
          <a:xfrm>
            <a:off x="19654" y="-60445"/>
            <a:ext cx="4910099" cy="1174215"/>
            <a:chOff x="1750266" y="2093420"/>
            <a:chExt cx="4910099" cy="1174215"/>
          </a:xfrm>
        </p:grpSpPr>
        <p:pic>
          <p:nvPicPr>
            <p:cNvPr id="39" name="图片 2">
              <a:extLst>
                <a:ext uri="{FF2B5EF4-FFF2-40B4-BE49-F238E27FC236}">
                  <a16:creationId xmlns:a16="http://schemas.microsoft.com/office/drawing/2014/main" xmlns="" id="{2F292E69-6346-48E6-818F-B1792ACF5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0" name="文本框 3">
              <a:extLst>
                <a:ext uri="{FF2B5EF4-FFF2-40B4-BE49-F238E27FC236}">
                  <a16:creationId xmlns:a16="http://schemas.microsoft.com/office/drawing/2014/main" xmlns="" id="{846E7455-F290-40AA-BE1C-E649AF81C29D}"/>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628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animBg="1"/>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8029" y="0"/>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9" name="Picture 18" descr="A picture containing toy, doll&#10;&#10;Description automatically generated">
            <a:extLst>
              <a:ext uri="{FF2B5EF4-FFF2-40B4-BE49-F238E27FC236}">
                <a16:creationId xmlns:a16="http://schemas.microsoft.com/office/drawing/2014/main" xmlns="" id="{C91E41E1-37A9-461D-8D2D-CDC605863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73" y="1754526"/>
            <a:ext cx="1942211" cy="1942211"/>
          </a:xfrm>
          <a:prstGeom prst="rect">
            <a:avLst/>
          </a:prstGeom>
        </p:spPr>
      </p:pic>
      <p:pic>
        <p:nvPicPr>
          <p:cNvPr id="20" name="Picture 19" descr="A group of children looking at a computer&#10;&#10;Description automatically generated with low confidence">
            <a:extLst>
              <a:ext uri="{FF2B5EF4-FFF2-40B4-BE49-F238E27FC236}">
                <a16:creationId xmlns:a16="http://schemas.microsoft.com/office/drawing/2014/main" xmlns="" id="{C9607409-DE6F-475E-8544-9580FA036801}"/>
              </a:ext>
            </a:extLst>
          </p:cNvPr>
          <p:cNvPicPr>
            <a:picLocks noChangeAspect="1"/>
          </p:cNvPicPr>
          <p:nvPr/>
        </p:nvPicPr>
        <p:blipFill>
          <a:blip r:embed="rId5"/>
          <a:stretch>
            <a:fillRect/>
          </a:stretch>
        </p:blipFill>
        <p:spPr>
          <a:xfrm>
            <a:off x="7379522" y="4384025"/>
            <a:ext cx="4841507" cy="2473975"/>
          </a:xfrm>
          <a:prstGeom prst="rect">
            <a:avLst/>
          </a:prstGeom>
        </p:spPr>
      </p:pic>
      <p:sp>
        <p:nvSpPr>
          <p:cNvPr id="21" name="Rectangle 20">
            <a:extLst>
              <a:ext uri="{FF2B5EF4-FFF2-40B4-BE49-F238E27FC236}">
                <a16:creationId xmlns:a16="http://schemas.microsoft.com/office/drawing/2014/main" xmlns="" id="{00A6DCF1-9B98-45E9-96BA-453203BE0132}"/>
              </a:ext>
            </a:extLst>
          </p:cNvPr>
          <p:cNvSpPr/>
          <p:nvPr/>
        </p:nvSpPr>
        <p:spPr>
          <a:xfrm>
            <a:off x="2475742" y="1374842"/>
            <a:ext cx="7426840" cy="2585323"/>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Hãy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viết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dạng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chữ</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3072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0910" y="0"/>
            <a:ext cx="4990249" cy="1174215"/>
            <a:chOff x="1750266" y="2093420"/>
            <a:chExt cx="4990249"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TextBox 18">
            <a:extLst>
              <a:ext uri="{FF2B5EF4-FFF2-40B4-BE49-F238E27FC236}">
                <a16:creationId xmlns:a16="http://schemas.microsoft.com/office/drawing/2014/main" xmlns="" id="{4F352B8A-9C52-4448-9A98-2CE5E608B976}"/>
              </a:ext>
            </a:extLst>
          </p:cNvPr>
          <p:cNvSpPr txBox="1"/>
          <p:nvPr/>
        </p:nvSpPr>
        <p:spPr>
          <a:xfrm>
            <a:off x="539051" y="1422942"/>
            <a:ext cx="10458040" cy="1261884"/>
          </a:xfrm>
          <a:prstGeom prst="rect">
            <a:avLst/>
          </a:prstGeom>
          <a:noFill/>
          <a:ln>
            <a:noFill/>
          </a:ln>
        </p:spPr>
        <p:txBody>
          <a:bodyPr wrap="square" rtlCol="0">
            <a:spAutoFit/>
          </a:bodyPr>
          <a:lstStyle/>
          <a:p>
            <a:r>
              <a:rPr lang="en-US" sz="3800" dirty="0" err="1">
                <a:solidFill>
                  <a:srgbClr val="1B1B90"/>
                </a:solidFill>
                <a:latin typeface="Times New Roman" panose="02020603050405020304" pitchFamily="18" charset="0"/>
                <a:cs typeface="Times New Roman" panose="02020603050405020304" pitchFamily="18" charset="0"/>
              </a:rPr>
              <a:t>Ví</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dụ</a:t>
            </a:r>
            <a:r>
              <a:rPr lang="en-US" sz="3800" dirty="0">
                <a:solidFill>
                  <a:srgbClr val="1B1B90"/>
                </a:solidFill>
                <a:latin typeface="Times New Roman" panose="02020603050405020304" pitchFamily="18" charset="0"/>
                <a:cs typeface="Times New Roman" panose="02020603050405020304" pitchFamily="18" charset="0"/>
              </a:rPr>
              <a:t> 1: </a:t>
            </a:r>
            <a:r>
              <a:rPr lang="en-US" sz="3800" dirty="0" err="1">
                <a:solidFill>
                  <a:srgbClr val="1B1B90"/>
                </a:solidFill>
                <a:latin typeface="Times New Roman" panose="02020603050405020304" pitchFamily="18" charset="0"/>
                <a:cs typeface="Times New Roman" panose="02020603050405020304" pitchFamily="18" charset="0"/>
              </a:rPr>
              <a:t>Dùng</a:t>
            </a:r>
            <a:r>
              <a:rPr lang="en-US" sz="3800" dirty="0">
                <a:solidFill>
                  <a:srgbClr val="1B1B90"/>
                </a:solidFill>
                <a:latin typeface="Times New Roman" panose="02020603050405020304" pitchFamily="18" charset="0"/>
                <a:cs typeface="Times New Roman" panose="02020603050405020304" pitchFamily="18" charset="0"/>
              </a:rPr>
              <a:t> ê </a:t>
            </a:r>
            <a:r>
              <a:rPr lang="en-US" sz="3800" dirty="0" err="1">
                <a:solidFill>
                  <a:srgbClr val="1B1B90"/>
                </a:solidFill>
                <a:latin typeface="Times New Roman" panose="02020603050405020304" pitchFamily="18" charset="0"/>
                <a:cs typeface="Times New Roman" panose="02020603050405020304" pitchFamily="18" charset="0"/>
              </a:rPr>
              <a:t>ke</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vẽ</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hình</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chữ</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nhật</a:t>
            </a:r>
            <a:r>
              <a:rPr lang="en-US" sz="3800" dirty="0">
                <a:solidFill>
                  <a:srgbClr val="1B1B90"/>
                </a:solidFill>
                <a:latin typeface="Times New Roman" panose="02020603050405020304" pitchFamily="18" charset="0"/>
                <a:cs typeface="Times New Roman" panose="02020603050405020304" pitchFamily="18" charset="0"/>
              </a:rPr>
              <a:t> ABCD, </a:t>
            </a:r>
            <a:r>
              <a:rPr lang="en-US" sz="3800" dirty="0" err="1">
                <a:solidFill>
                  <a:srgbClr val="1B1B90"/>
                </a:solidFill>
                <a:latin typeface="Times New Roman" panose="02020603050405020304" pitchFamily="18" charset="0"/>
                <a:cs typeface="Times New Roman" panose="02020603050405020304" pitchFamily="18" charset="0"/>
              </a:rPr>
              <a:t>biết</a:t>
            </a:r>
            <a:r>
              <a:rPr lang="en-US" sz="3800" dirty="0">
                <a:solidFill>
                  <a:srgbClr val="1B1B90"/>
                </a:solidFill>
                <a:latin typeface="Times New Roman" panose="02020603050405020304" pitchFamily="18" charset="0"/>
                <a:cs typeface="Times New Roman" panose="02020603050405020304" pitchFamily="18" charset="0"/>
              </a:rPr>
              <a:t>:                   </a:t>
            </a:r>
            <a:r>
              <a:rPr lang="vi-VN"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và</a:t>
            </a:r>
            <a:endParaRPr lang="en-US" sz="3800" dirty="0">
              <a:solidFill>
                <a:srgbClr val="1B1B90"/>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xmlns="" id="{9F3FCABB-B7B7-441C-8A39-39B8A93BC4EE}"/>
              </a:ext>
            </a:extLst>
          </p:cNvPr>
          <p:cNvGraphicFramePr>
            <a:graphicFrameLocks noChangeAspect="1"/>
          </p:cNvGraphicFramePr>
          <p:nvPr>
            <p:extLst/>
          </p:nvPr>
        </p:nvGraphicFramePr>
        <p:xfrm>
          <a:off x="2242088" y="2096404"/>
          <a:ext cx="2049462" cy="530225"/>
        </p:xfrm>
        <a:graphic>
          <a:graphicData uri="http://schemas.openxmlformats.org/presentationml/2006/ole">
            <mc:AlternateContent xmlns:mc="http://schemas.openxmlformats.org/markup-compatibility/2006">
              <mc:Choice xmlns:v="urn:schemas-microsoft-com:vml" Requires="v">
                <p:oleObj spid="_x0000_s2058" name="Equation" r:id="rId5" imgW="685800" imgH="177480" progId="Equation.DSMT4">
                  <p:embed/>
                </p:oleObj>
              </mc:Choice>
              <mc:Fallback>
                <p:oleObj name="Equation" r:id="rId5" imgW="685800" imgH="177480" progId="Equation.DSMT4">
                  <p:embed/>
                  <p:pic>
                    <p:nvPicPr>
                      <p:cNvPr id="20" name="Object 19">
                        <a:extLst>
                          <a:ext uri="{FF2B5EF4-FFF2-40B4-BE49-F238E27FC236}">
                            <a16:creationId xmlns:a16="http://schemas.microsoft.com/office/drawing/2014/main" xmlns="" id="{9F3FCABB-B7B7-441C-8A39-39B8A93BC4EE}"/>
                          </a:ext>
                        </a:extLst>
                      </p:cNvPr>
                      <p:cNvPicPr/>
                      <p:nvPr/>
                    </p:nvPicPr>
                    <p:blipFill>
                      <a:blip r:embed="rId6"/>
                      <a:stretch>
                        <a:fillRect/>
                      </a:stretch>
                    </p:blipFill>
                    <p:spPr>
                      <a:xfrm>
                        <a:off x="2242088" y="2096404"/>
                        <a:ext cx="2049462" cy="5302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xmlns="" id="{DF6E3CD5-66F7-4F5A-9CF6-52E52DBF4408}"/>
              </a:ext>
            </a:extLst>
          </p:cNvPr>
          <p:cNvGraphicFramePr>
            <a:graphicFrameLocks noChangeAspect="1"/>
          </p:cNvGraphicFramePr>
          <p:nvPr>
            <p:extLst/>
          </p:nvPr>
        </p:nvGraphicFramePr>
        <p:xfrm>
          <a:off x="4848905" y="2096404"/>
          <a:ext cx="2089150" cy="531813"/>
        </p:xfrm>
        <a:graphic>
          <a:graphicData uri="http://schemas.openxmlformats.org/presentationml/2006/ole">
            <mc:AlternateContent xmlns:mc="http://schemas.openxmlformats.org/markup-compatibility/2006">
              <mc:Choice xmlns:v="urn:schemas-microsoft-com:vml" Requires="v">
                <p:oleObj spid="_x0000_s2059" name="Equation" r:id="rId7" imgW="698400" imgH="177480" progId="Equation.DSMT4">
                  <p:embed/>
                </p:oleObj>
              </mc:Choice>
              <mc:Fallback>
                <p:oleObj name="Equation" r:id="rId7" imgW="698400" imgH="177480" progId="Equation.DSMT4">
                  <p:embed/>
                  <p:pic>
                    <p:nvPicPr>
                      <p:cNvPr id="21" name="Object 20">
                        <a:extLst>
                          <a:ext uri="{FF2B5EF4-FFF2-40B4-BE49-F238E27FC236}">
                            <a16:creationId xmlns:a16="http://schemas.microsoft.com/office/drawing/2014/main" xmlns="" id="{DF6E3CD5-66F7-4F5A-9CF6-52E52DBF4408}"/>
                          </a:ext>
                        </a:extLst>
                      </p:cNvPr>
                      <p:cNvPicPr/>
                      <p:nvPr/>
                    </p:nvPicPr>
                    <p:blipFill>
                      <a:blip r:embed="rId8"/>
                      <a:stretch>
                        <a:fillRect/>
                      </a:stretch>
                    </p:blipFill>
                    <p:spPr>
                      <a:xfrm>
                        <a:off x="4848905" y="2096404"/>
                        <a:ext cx="2089150" cy="531813"/>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xmlns="" id="{2C3067AF-D43C-401C-8191-77E33F4E27A7}"/>
              </a:ext>
            </a:extLst>
          </p:cNvPr>
          <p:cNvSpPr/>
          <p:nvPr/>
        </p:nvSpPr>
        <p:spPr>
          <a:xfrm>
            <a:off x="673130" y="3219435"/>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F4E79"/>
                </a:solidFill>
                <a:latin typeface="Times New Roman" panose="02020603050405020304" pitchFamily="18" charset="0"/>
                <a:cs typeface="Times New Roman" panose="02020603050405020304" pitchFamily="18" charset="0"/>
              </a:rPr>
              <a:t>DỤNG CỤ</a:t>
            </a:r>
          </a:p>
        </p:txBody>
      </p:sp>
      <p:pic>
        <p:nvPicPr>
          <p:cNvPr id="23" name="Picture 2" descr="Pencil Vector Resource [Free] | Pencil, Pencil png, Picture icon">
            <a:extLst>
              <a:ext uri="{FF2B5EF4-FFF2-40B4-BE49-F238E27FC236}">
                <a16:creationId xmlns:a16="http://schemas.microsoft.com/office/drawing/2014/main" xmlns="" id="{AFB69C70-1F49-40C1-A49D-D26F0EA3D7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6568" y="3228914"/>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device, measuring stick&#10;&#10;Description automatically generated">
            <a:extLst>
              <a:ext uri="{FF2B5EF4-FFF2-40B4-BE49-F238E27FC236}">
                <a16:creationId xmlns:a16="http://schemas.microsoft.com/office/drawing/2014/main" xmlns="" id="{2A54FC39-0A63-430B-B47C-022B98766FCA}"/>
              </a:ext>
            </a:extLst>
          </p:cNvPr>
          <p:cNvPicPr>
            <a:picLocks noChangeAspect="1"/>
          </p:cNvPicPr>
          <p:nvPr/>
        </p:nvPicPr>
        <p:blipFill rotWithShape="1">
          <a:blip r:embed="rId10"/>
          <a:srcRect t="17562" b="19327"/>
          <a:stretch/>
        </p:blipFill>
        <p:spPr>
          <a:xfrm>
            <a:off x="3816868" y="4751877"/>
            <a:ext cx="2709680" cy="1710101"/>
          </a:xfrm>
          <a:prstGeom prst="rect">
            <a:avLst/>
          </a:prstGeom>
        </p:spPr>
      </p:pic>
      <p:sp>
        <p:nvSpPr>
          <p:cNvPr id="25" name="TextBox 24">
            <a:extLst>
              <a:ext uri="{FF2B5EF4-FFF2-40B4-BE49-F238E27FC236}">
                <a16:creationId xmlns:a16="http://schemas.microsoft.com/office/drawing/2014/main" xmlns="" id="{A6BEFDB9-4E2F-486B-AAFC-DFDE1DA8C57C}"/>
              </a:ext>
            </a:extLst>
          </p:cNvPr>
          <p:cNvSpPr txBox="1"/>
          <p:nvPr/>
        </p:nvSpPr>
        <p:spPr>
          <a:xfrm>
            <a:off x="6533563" y="3595202"/>
            <a:ext cx="2627697"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Bút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chì</a:t>
            </a:r>
            <a:endParaRPr lang="en-US" sz="3200" dirty="0">
              <a:solidFill>
                <a:srgbClr val="1F4E79"/>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921AE8D1-2A76-46F4-96D0-B15A8CDB55F1}"/>
              </a:ext>
            </a:extLst>
          </p:cNvPr>
          <p:cNvSpPr txBox="1"/>
          <p:nvPr/>
        </p:nvSpPr>
        <p:spPr>
          <a:xfrm>
            <a:off x="6532255" y="5314539"/>
            <a:ext cx="2627697"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Ê </a:t>
            </a:r>
            <a:r>
              <a:rPr lang="en-US" sz="3200" dirty="0" err="1">
                <a:solidFill>
                  <a:srgbClr val="1F4E79"/>
                </a:solidFill>
                <a:latin typeface="Times New Roman" panose="02020603050405020304" pitchFamily="18" charset="0"/>
                <a:cs typeface="Times New Roman" panose="02020603050405020304" pitchFamily="18" charset="0"/>
              </a:rPr>
              <a:t>ke</a:t>
            </a:r>
            <a:endParaRPr lang="en-US" sz="32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6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7942" y="-106165"/>
            <a:ext cx="4990249" cy="1174215"/>
            <a:chOff x="1750266" y="2093420"/>
            <a:chExt cx="4990249" cy="1174215"/>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3" name="Picture 12">
            <a:extLst>
              <a:ext uri="{FF2B5EF4-FFF2-40B4-BE49-F238E27FC236}">
                <a16:creationId xmlns:a16="http://schemas.microsoft.com/office/drawing/2014/main" xmlns="" id="{7AFF2176-CEA6-4504-A815-AAB8EC92542C}"/>
              </a:ext>
            </a:extLst>
          </p:cNvPr>
          <p:cNvPicPr>
            <a:picLocks noChangeAspect="1"/>
          </p:cNvPicPr>
          <p:nvPr/>
        </p:nvPicPr>
        <p:blipFill rotWithShape="1">
          <a:blip r:embed="rId6"/>
          <a:srcRect b="5330"/>
          <a:stretch/>
        </p:blipFill>
        <p:spPr>
          <a:xfrm>
            <a:off x="3107417" y="1584998"/>
            <a:ext cx="7726689" cy="4895793"/>
          </a:xfrm>
          <a:prstGeom prst="rect">
            <a:avLst/>
          </a:prstGeom>
        </p:spPr>
      </p:pic>
      <p:pic>
        <p:nvPicPr>
          <p:cNvPr id="14" name="Picture 13">
            <a:extLst>
              <a:ext uri="{FF2B5EF4-FFF2-40B4-BE49-F238E27FC236}">
                <a16:creationId xmlns:a16="http://schemas.microsoft.com/office/drawing/2014/main" xmlns="" id="{3081DED2-F639-4A1A-8E48-1FA24AD44542}"/>
              </a:ext>
            </a:extLst>
          </p:cNvPr>
          <p:cNvPicPr>
            <a:picLocks noChangeAspect="1"/>
          </p:cNvPicPr>
          <p:nvPr/>
        </p:nvPicPr>
        <p:blipFill>
          <a:blip r:embed="rId7"/>
          <a:stretch>
            <a:fillRect/>
          </a:stretch>
        </p:blipFill>
        <p:spPr>
          <a:xfrm>
            <a:off x="5345154" y="1702255"/>
            <a:ext cx="533980" cy="4136601"/>
          </a:xfrm>
          <a:prstGeom prst="rect">
            <a:avLst/>
          </a:prstGeom>
        </p:spPr>
      </p:pic>
      <p:pic>
        <p:nvPicPr>
          <p:cNvPr id="15" name="Picture 14">
            <a:extLst>
              <a:ext uri="{FF2B5EF4-FFF2-40B4-BE49-F238E27FC236}">
                <a16:creationId xmlns:a16="http://schemas.microsoft.com/office/drawing/2014/main" xmlns="" id="{05EB0B8E-A4D7-446D-B534-2D265E991C10}"/>
              </a:ext>
            </a:extLst>
          </p:cNvPr>
          <p:cNvPicPr>
            <a:picLocks noChangeAspect="1"/>
          </p:cNvPicPr>
          <p:nvPr/>
        </p:nvPicPr>
        <p:blipFill>
          <a:blip r:embed="rId8"/>
          <a:stretch>
            <a:fillRect/>
          </a:stretch>
        </p:blipFill>
        <p:spPr>
          <a:xfrm>
            <a:off x="8050921" y="1641972"/>
            <a:ext cx="533981" cy="4136601"/>
          </a:xfrm>
          <a:prstGeom prst="rect">
            <a:avLst/>
          </a:prstGeom>
        </p:spPr>
      </p:pic>
      <p:pic>
        <p:nvPicPr>
          <p:cNvPr id="17" name="Picture 2">
            <a:extLst>
              <a:ext uri="{FF2B5EF4-FFF2-40B4-BE49-F238E27FC236}">
                <a16:creationId xmlns:a16="http://schemas.microsoft.com/office/drawing/2014/main" xmlns="" id="{EA05F0D0-89F3-4F96-97B6-A6FFB6696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0313"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8E712BF1-8DAB-42D8-9B35-736A3FD9EF21}"/>
              </a:ext>
            </a:extLst>
          </p:cNvPr>
          <p:cNvPicPr>
            <a:picLocks noChangeAspect="1"/>
          </p:cNvPicPr>
          <p:nvPr/>
        </p:nvPicPr>
        <p:blipFill>
          <a:blip r:embed="rId10"/>
          <a:stretch>
            <a:fillRect/>
          </a:stretch>
        </p:blipFill>
        <p:spPr>
          <a:xfrm>
            <a:off x="5702971" y="2001099"/>
            <a:ext cx="2614940" cy="215067"/>
          </a:xfrm>
          <a:prstGeom prst="rect">
            <a:avLst/>
          </a:prstGeom>
        </p:spPr>
      </p:pic>
      <p:sp>
        <p:nvSpPr>
          <p:cNvPr id="27" name="TextBox 26">
            <a:extLst>
              <a:ext uri="{FF2B5EF4-FFF2-40B4-BE49-F238E27FC236}">
                <a16:creationId xmlns:a16="http://schemas.microsoft.com/office/drawing/2014/main" xmlns="" id="{AEE9F4D5-3F3D-48E9-8403-0708E75F5905}"/>
              </a:ext>
            </a:extLst>
          </p:cNvPr>
          <p:cNvSpPr txBox="1"/>
          <p:nvPr/>
        </p:nvSpPr>
        <p:spPr>
          <a:xfrm>
            <a:off x="775133" y="246054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1</a:t>
            </a:r>
          </a:p>
        </p:txBody>
      </p:sp>
      <p:pic>
        <p:nvPicPr>
          <p:cNvPr id="28" name="Picture 2">
            <a:extLst>
              <a:ext uri="{FF2B5EF4-FFF2-40B4-BE49-F238E27FC236}">
                <a16:creationId xmlns:a16="http://schemas.microsoft.com/office/drawing/2014/main" xmlns="" id="{2BF7CE73-83D4-4493-8F61-A9568517F0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4847397"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xmlns="" id="{60642286-A338-4D4B-9184-EA15F6BE8A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9630"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D75AECBF-1FFF-409C-92C0-0E47737D42A4}"/>
              </a:ext>
            </a:extLst>
          </p:cNvPr>
          <p:cNvSpPr txBox="1"/>
          <p:nvPr/>
        </p:nvSpPr>
        <p:spPr>
          <a:xfrm>
            <a:off x="775133" y="298376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2</a:t>
            </a:r>
          </a:p>
        </p:txBody>
      </p:sp>
      <p:sp>
        <p:nvSpPr>
          <p:cNvPr id="31" name="TextBox 30">
            <a:extLst>
              <a:ext uri="{FF2B5EF4-FFF2-40B4-BE49-F238E27FC236}">
                <a16:creationId xmlns:a16="http://schemas.microsoft.com/office/drawing/2014/main" xmlns="" id="{D5182D84-736D-4973-BA7C-A534C867EED5}"/>
              </a:ext>
            </a:extLst>
          </p:cNvPr>
          <p:cNvSpPr txBox="1"/>
          <p:nvPr/>
        </p:nvSpPr>
        <p:spPr>
          <a:xfrm>
            <a:off x="753207" y="350698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3</a:t>
            </a:r>
          </a:p>
        </p:txBody>
      </p:sp>
      <p:sp>
        <p:nvSpPr>
          <p:cNvPr id="32" name="TextBox 31">
            <a:extLst>
              <a:ext uri="{FF2B5EF4-FFF2-40B4-BE49-F238E27FC236}">
                <a16:creationId xmlns:a16="http://schemas.microsoft.com/office/drawing/2014/main" xmlns="" id="{B1A1DEA2-DDAA-404F-8FFC-4AED399F1A4E}"/>
              </a:ext>
            </a:extLst>
          </p:cNvPr>
          <p:cNvSpPr txBox="1"/>
          <p:nvPr/>
        </p:nvSpPr>
        <p:spPr>
          <a:xfrm>
            <a:off x="775134" y="403020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4</a:t>
            </a:r>
          </a:p>
        </p:txBody>
      </p:sp>
      <p:pic>
        <p:nvPicPr>
          <p:cNvPr id="33" name="Picture 6">
            <a:extLst>
              <a:ext uri="{FF2B5EF4-FFF2-40B4-BE49-F238E27FC236}">
                <a16:creationId xmlns:a16="http://schemas.microsoft.com/office/drawing/2014/main" xmlns="" id="{092CA6D4-39AF-4DB2-A182-9B232668CA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0290"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xmlns="" id="{17172575-C474-46FF-B21D-109F8BAC9602}"/>
              </a:ext>
            </a:extLst>
          </p:cNvPr>
          <p:cNvPicPr>
            <a:picLocks noChangeAspect="1"/>
          </p:cNvPicPr>
          <p:nvPr/>
        </p:nvPicPr>
        <p:blipFill>
          <a:blip r:embed="rId13"/>
          <a:stretch>
            <a:fillRect/>
          </a:stretch>
        </p:blipFill>
        <p:spPr>
          <a:xfrm>
            <a:off x="5422020" y="5554982"/>
            <a:ext cx="3059403" cy="565861"/>
          </a:xfrm>
          <a:prstGeom prst="rect">
            <a:avLst/>
          </a:prstGeom>
        </p:spPr>
      </p:pic>
      <p:pic>
        <p:nvPicPr>
          <p:cNvPr id="35" name="Picture 8">
            <a:extLst>
              <a:ext uri="{FF2B5EF4-FFF2-40B4-BE49-F238E27FC236}">
                <a16:creationId xmlns:a16="http://schemas.microsoft.com/office/drawing/2014/main" xmlns="" id="{8E452794-B114-465D-A751-A0F14AAF5E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34996"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xmlns="" id="{17B0AA61-2C5C-4FA9-A8F3-5B4207F6EA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3856"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7"/>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1000"/>
                                        <p:tgtEl>
                                          <p:spTgt spid="34"/>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33"/>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30"/>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6 0.02083 L 0.0237 -0.49815 " pathEditMode="relative" rAng="0" ptsTypes="AA">
                                      <p:cBhvr>
                                        <p:cTn id="41" dur="2000" fill="hold"/>
                                        <p:tgtEl>
                                          <p:spTgt spid="35"/>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2000"/>
                                        <p:tgtEl>
                                          <p:spTgt spid="14"/>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 decel="100000"/>
                                        <p:tgtEl>
                                          <p:spTgt spid="17"/>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3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anim calcmode="lin" valueType="num">
                                      <p:cBhvr>
                                        <p:cTn id="63" dur="2000" fill="hold"/>
                                        <p:tgtEl>
                                          <p:spTgt spid="29"/>
                                        </p:tgtEl>
                                        <p:attrNameLst>
                                          <p:attrName>ppt_w</p:attrName>
                                        </p:attrNameLst>
                                      </p:cBhvr>
                                      <p:tavLst>
                                        <p:tav tm="0" fmla="#ppt_w*sin(2.5*pi*$)">
                                          <p:val>
                                            <p:fltVal val="0"/>
                                          </p:val>
                                        </p:tav>
                                        <p:tav tm="100000">
                                          <p:val>
                                            <p:fltVal val="1"/>
                                          </p:val>
                                        </p:tav>
                                      </p:tavLst>
                                    </p:anim>
                                    <p:anim calcmode="lin" valueType="num">
                                      <p:cBhvr>
                                        <p:cTn id="64" dur="2000" fill="hold"/>
                                        <p:tgtEl>
                                          <p:spTgt spid="29"/>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0"/>
                                        <p:tgtEl>
                                          <p:spTgt spid="15"/>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36"/>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4"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32"/>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strips(downRight)">
                                      <p:cBhvr>
                                        <p:cTn id="93" dur="2000"/>
                                        <p:tgtEl>
                                          <p:spTgt spid="18"/>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36"/>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4"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set>
                                      <p:cBhvr>
                                        <p:cTn id="10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124453"/>
            <a:ext cx="4990249" cy="1174215"/>
            <a:chOff x="1750266" y="2093420"/>
            <a:chExt cx="499024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TextBox 12">
            <a:extLst>
              <a:ext uri="{FF2B5EF4-FFF2-40B4-BE49-F238E27FC236}">
                <a16:creationId xmlns:a16="http://schemas.microsoft.com/office/drawing/2014/main" xmlns="" id="{D1CAE4CC-D01F-4B7B-BC0D-87CCE053F411}"/>
              </a:ext>
            </a:extLst>
          </p:cNvPr>
          <p:cNvSpPr txBox="1"/>
          <p:nvPr/>
        </p:nvSpPr>
        <p:spPr>
          <a:xfrm>
            <a:off x="1868258" y="785819"/>
            <a:ext cx="9155742" cy="4016484"/>
          </a:xfrm>
          <a:prstGeom prst="rect">
            <a:avLst/>
          </a:prstGeom>
          <a:noFill/>
        </p:spPr>
        <p:txBody>
          <a:bodyPr wrap="square">
            <a:spAutoFit/>
          </a:bodyPr>
          <a:lstStyle/>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1:</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AB = 6</a:t>
            </a:r>
            <a:r>
              <a:rPr lang="en-US" sz="3000" i="1" dirty="0">
                <a:latin typeface="Times New Roman" panose="02020603050405020304" pitchFamily="18" charset="0"/>
                <a:cs typeface="Times New Roman" panose="02020603050405020304" pitchFamily="18" charset="0"/>
              </a:rPr>
              <a:t>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nằm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AB,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AD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 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3:</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Xoay</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BC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9cm</a:t>
            </a:r>
          </a:p>
          <a:p>
            <a:pPr algn="just"/>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4:</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CD</a:t>
            </a:r>
          </a:p>
        </p:txBody>
      </p:sp>
      <p:sp>
        <p:nvSpPr>
          <p:cNvPr id="14" name="Rectangle: Rounded Corners 13">
            <a:extLst>
              <a:ext uri="{FF2B5EF4-FFF2-40B4-BE49-F238E27FC236}">
                <a16:creationId xmlns:a16="http://schemas.microsoft.com/office/drawing/2014/main" xmlns="" id="{461E60B4-F60A-4D25-BA7A-EDA1BC03D99A}"/>
              </a:ext>
            </a:extLst>
          </p:cNvPr>
          <p:cNvSpPr/>
          <p:nvPr/>
        </p:nvSpPr>
        <p:spPr>
          <a:xfrm>
            <a:off x="1938978" y="5108487"/>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dụng</a:t>
            </a:r>
            <a:r>
              <a:rPr lang="en-US" sz="3500" dirty="0">
                <a:latin typeface="Times New Roman" panose="02020603050405020304" pitchFamily="18" charset="0"/>
                <a:cs typeface="Times New Roman" panose="02020603050405020304" pitchFamily="18" charset="0"/>
              </a:rPr>
              <a:t> ê </a:t>
            </a:r>
            <a:r>
              <a:rPr lang="en-US" sz="3500" dirty="0" err="1">
                <a:latin typeface="Times New Roman" panose="02020603050405020304" pitchFamily="18" charset="0"/>
                <a:cs typeface="Times New Roman" panose="02020603050405020304" pitchFamily="18" charset="0"/>
              </a:rPr>
              <a:t>ke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chữ</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a:t>
            </a:r>
            <a:r>
              <a:rPr lang="en-US" sz="3500" dirty="0">
                <a:latin typeface="Times New Roman" panose="02020603050405020304" pitchFamily="18" charset="0"/>
                <a:cs typeface="Times New Roman" panose="02020603050405020304" pitchFamily="18" charset="0"/>
              </a:rPr>
              <a:t> = 4 cm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EI</a:t>
            </a:r>
            <a:r>
              <a:rPr lang="en-US" sz="3500" dirty="0">
                <a:latin typeface="Times New Roman" panose="02020603050405020304" pitchFamily="18" charset="0"/>
                <a:cs typeface="Times New Roman" panose="02020603050405020304" pitchFamily="18" charset="0"/>
              </a:rPr>
              <a:t> = 3 cm</a:t>
            </a:r>
          </a:p>
        </p:txBody>
      </p:sp>
    </p:spTree>
    <p:extLst>
      <p:ext uri="{BB962C8B-B14F-4D97-AF65-F5344CB8AC3E}">
        <p14:creationId xmlns:p14="http://schemas.microsoft.com/office/powerpoint/2010/main" val="34775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72294" y="-56806"/>
            <a:ext cx="6796834" cy="1174215"/>
            <a:chOff x="1750266" y="2093420"/>
            <a:chExt cx="6796834"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Rectangle: Rounded Corners 7">
            <a:extLst>
              <a:ext uri="{FF2B5EF4-FFF2-40B4-BE49-F238E27FC236}">
                <a16:creationId xmlns:a16="http://schemas.microsoft.com/office/drawing/2014/main" xmlns="" id="{157A06D6-8D26-4025-8B68-D7B837D95B12}"/>
              </a:ext>
            </a:extLst>
          </p:cNvPr>
          <p:cNvSpPr/>
          <p:nvPr/>
        </p:nvSpPr>
        <p:spPr>
          <a:xfrm>
            <a:off x="700169" y="1159789"/>
            <a:ext cx="8991736"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xmlns="" id="{4F676D00-3CE2-4E6C-BDED-B9FF80CE7815}"/>
              </a:ext>
            </a:extLst>
          </p:cNvPr>
          <p:cNvGraphicFramePr>
            <a:graphicFrameLocks noChangeAspect="1"/>
          </p:cNvGraphicFramePr>
          <p:nvPr>
            <p:extLst/>
          </p:nvPr>
        </p:nvGraphicFramePr>
        <p:xfrm>
          <a:off x="3443288" y="3351213"/>
          <a:ext cx="2297112" cy="735012"/>
        </p:xfrm>
        <a:graphic>
          <a:graphicData uri="http://schemas.openxmlformats.org/presentationml/2006/ole">
            <mc:AlternateContent xmlns:mc="http://schemas.openxmlformats.org/markup-compatibility/2006">
              <mc:Choice xmlns:v="urn:schemas-microsoft-com:vml" Requires="v">
                <p:oleObj spid="_x0000_s3082" name="Equation" r:id="rId5" imgW="672840" imgH="253800" progId="Equation.DSMT4">
                  <p:embed/>
                </p:oleObj>
              </mc:Choice>
              <mc:Fallback>
                <p:oleObj name="Equation" r:id="rId5" imgW="672840" imgH="253800" progId="Equation.DSMT4">
                  <p:embed/>
                  <p:pic>
                    <p:nvPicPr>
                      <p:cNvPr id="9" name="Object 8">
                        <a:extLst>
                          <a:ext uri="{FF2B5EF4-FFF2-40B4-BE49-F238E27FC236}">
                            <a16:creationId xmlns:a16="http://schemas.microsoft.com/office/drawing/2014/main" xmlns="" id="{4F676D00-3CE2-4E6C-BDED-B9FF80CE7815}"/>
                          </a:ext>
                        </a:extLst>
                      </p:cNvPr>
                      <p:cNvPicPr/>
                      <p:nvPr/>
                    </p:nvPicPr>
                    <p:blipFill>
                      <a:blip r:embed="rId6"/>
                      <a:stretch>
                        <a:fillRect/>
                      </a:stretch>
                    </p:blipFill>
                    <p:spPr>
                      <a:xfrm>
                        <a:off x="3443288" y="3351213"/>
                        <a:ext cx="2297112" cy="735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5548233C-A3F5-4550-BEF5-9496CF09165A}"/>
              </a:ext>
            </a:extLst>
          </p:cNvPr>
          <p:cNvGraphicFramePr>
            <a:graphicFrameLocks noChangeAspect="1"/>
          </p:cNvGraphicFramePr>
          <p:nvPr>
            <p:extLst/>
          </p:nvPr>
        </p:nvGraphicFramePr>
        <p:xfrm>
          <a:off x="3732213" y="4508500"/>
          <a:ext cx="1425575" cy="546100"/>
        </p:xfrm>
        <a:graphic>
          <a:graphicData uri="http://schemas.openxmlformats.org/presentationml/2006/ole">
            <mc:AlternateContent xmlns:mc="http://schemas.openxmlformats.org/markup-compatibility/2006">
              <mc:Choice xmlns:v="urn:schemas-microsoft-com:vml" Requires="v">
                <p:oleObj spid="_x0000_s3083" name="Equation" r:id="rId7" imgW="393480" imgH="177480" progId="Equation.DSMT4">
                  <p:embed/>
                </p:oleObj>
              </mc:Choice>
              <mc:Fallback>
                <p:oleObj name="Equation" r:id="rId7" imgW="393480" imgH="177480" progId="Equation.DSMT4">
                  <p:embed/>
                  <p:pic>
                    <p:nvPicPr>
                      <p:cNvPr id="10" name="Object 9">
                        <a:extLst>
                          <a:ext uri="{FF2B5EF4-FFF2-40B4-BE49-F238E27FC236}">
                            <a16:creationId xmlns:a16="http://schemas.microsoft.com/office/drawing/2014/main" xmlns="" id="{5548233C-A3F5-4550-BEF5-9496CF09165A}"/>
                          </a:ext>
                        </a:extLst>
                      </p:cNvPr>
                      <p:cNvPicPr/>
                      <p:nvPr/>
                    </p:nvPicPr>
                    <p:blipFill>
                      <a:blip r:embed="rId8"/>
                      <a:stretch>
                        <a:fillRect/>
                      </a:stretch>
                    </p:blipFill>
                    <p:spPr>
                      <a:xfrm>
                        <a:off x="3732213" y="4508500"/>
                        <a:ext cx="1425575" cy="546100"/>
                      </a:xfrm>
                      <a:prstGeom prst="rect">
                        <a:avLst/>
                      </a:prstGeom>
                    </p:spPr>
                  </p:pic>
                </p:oleObj>
              </mc:Fallback>
            </mc:AlternateContent>
          </a:graphicData>
        </a:graphic>
      </p:graphicFrame>
      <p:pic>
        <p:nvPicPr>
          <p:cNvPr id="11" name="Picture 10" descr="A person in a costume&#10;&#10;Description automatically generated with low confidence">
            <a:extLst>
              <a:ext uri="{FF2B5EF4-FFF2-40B4-BE49-F238E27FC236}">
                <a16:creationId xmlns:a16="http://schemas.microsoft.com/office/drawing/2014/main" xmlns="" id="{7382E933-2B4C-4579-91C2-691EF7C6A2AB}"/>
              </a:ext>
            </a:extLst>
          </p:cNvPr>
          <p:cNvPicPr>
            <a:picLocks noChangeAspect="1"/>
          </p:cNvPicPr>
          <p:nvPr/>
        </p:nvPicPr>
        <p:blipFill>
          <a:blip r:embed="rId9"/>
          <a:stretch>
            <a:fillRect/>
          </a:stretch>
        </p:blipFill>
        <p:spPr>
          <a:xfrm>
            <a:off x="8712844" y="2907939"/>
            <a:ext cx="3266989" cy="3266989"/>
          </a:xfrm>
          <a:prstGeom prst="rect">
            <a:avLst/>
          </a:prstGeom>
        </p:spPr>
      </p:pic>
    </p:spTree>
    <p:extLst>
      <p:ext uri="{BB962C8B-B14F-4D97-AF65-F5344CB8AC3E}">
        <p14:creationId xmlns:p14="http://schemas.microsoft.com/office/powerpoint/2010/main" val="1383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5631543"/>
            <a:ext cx="1807448" cy="1358646"/>
          </a:xfrm>
          <a:prstGeom prst="rect">
            <a:avLst/>
          </a:prstGeom>
        </p:spPr>
      </p:pic>
      <p:pic>
        <p:nvPicPr>
          <p:cNvPr id="4" name="Picture 3">
            <a:extLst>
              <a:ext uri="{FF2B5EF4-FFF2-40B4-BE49-F238E27FC236}">
                <a16:creationId xmlns:a16="http://schemas.microsoft.com/office/drawing/2014/main" xmlns="" id="{B0719562-DFB6-4139-AFE2-D69F451B4150}"/>
              </a:ext>
            </a:extLst>
          </p:cNvPr>
          <p:cNvPicPr>
            <a:picLocks noChangeAspect="1"/>
          </p:cNvPicPr>
          <p:nvPr/>
        </p:nvPicPr>
        <p:blipFill>
          <a:blip r:embed="rId4"/>
          <a:stretch>
            <a:fillRect/>
          </a:stretch>
        </p:blipFill>
        <p:spPr>
          <a:xfrm>
            <a:off x="3527361" y="1655648"/>
            <a:ext cx="9218701" cy="6091352"/>
          </a:xfrm>
          <a:prstGeom prst="rect">
            <a:avLst/>
          </a:prstGeom>
        </p:spPr>
      </p:pic>
      <p:sp>
        <p:nvSpPr>
          <p:cNvPr id="5" name="Speech Bubble: Oval 4">
            <a:extLst>
              <a:ext uri="{FF2B5EF4-FFF2-40B4-BE49-F238E27FC236}">
                <a16:creationId xmlns:a16="http://schemas.microsoft.com/office/drawing/2014/main" xmlns="" id="{CE7C126D-45C3-4F82-8870-483AE2E241C9}"/>
              </a:ext>
            </a:extLst>
          </p:cNvPr>
          <p:cNvSpPr/>
          <p:nvPr/>
        </p:nvSpPr>
        <p:spPr>
          <a:xfrm>
            <a:off x="149595" y="297002"/>
            <a:ext cx="8849262" cy="1358646"/>
          </a:xfrm>
          <a:prstGeom prst="wedgeEllipseCallout">
            <a:avLst>
              <a:gd name="adj1" fmla="val 50550"/>
              <a:gd name="adj2" fmla="val 7801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2400" dirty="0">
                <a:latin typeface="Times New Roman" panose="02020603050405020304" pitchFamily="18" charset="0"/>
                <a:cs typeface="Times New Roman" panose="02020603050405020304" pitchFamily="18" charset="0"/>
              </a:rPr>
              <a:t>Quan sát hình dạng của bức tranh, cái diều, tấm bìa, mái nhà, em có biết đó là các hình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0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7543" y="-21267"/>
            <a:ext cx="6796834" cy="1174215"/>
            <a:chOff x="1750266" y="2093420"/>
            <a:chExt cx="6796834" cy="1174215"/>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2" name="Graphic 11" descr="Clipboard">
            <a:extLst>
              <a:ext uri="{FF2B5EF4-FFF2-40B4-BE49-F238E27FC236}">
                <a16:creationId xmlns:a16="http://schemas.microsoft.com/office/drawing/2014/main" xmlns="" id="{54A22D52-FB92-482B-92CB-D89C82C1B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631394">
            <a:off x="523434" y="921073"/>
            <a:ext cx="1931355" cy="1931355"/>
          </a:xfrm>
          <a:prstGeom prst="rect">
            <a:avLst/>
          </a:prstGeom>
        </p:spPr>
      </p:pic>
      <p:pic>
        <p:nvPicPr>
          <p:cNvPr id="13" name="Graphic 12" descr="Pencil">
            <a:extLst>
              <a:ext uri="{FF2B5EF4-FFF2-40B4-BE49-F238E27FC236}">
                <a16:creationId xmlns:a16="http://schemas.microsoft.com/office/drawing/2014/main" xmlns="" id="{A41A0C86-3372-419B-B2D0-04899A1F0A2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538510" y="1688586"/>
            <a:ext cx="1134983" cy="1134983"/>
          </a:xfrm>
          <a:prstGeom prst="rect">
            <a:avLst/>
          </a:prstGeom>
        </p:spPr>
      </p:pic>
      <p:sp>
        <p:nvSpPr>
          <p:cNvPr id="14" name="Rectangle 13">
            <a:extLst>
              <a:ext uri="{FF2B5EF4-FFF2-40B4-BE49-F238E27FC236}">
                <a16:creationId xmlns:a16="http://schemas.microsoft.com/office/drawing/2014/main" xmlns="" id="{6D0EB7A0-5C79-458A-9972-A07008A2D18C}"/>
              </a:ext>
            </a:extLst>
          </p:cNvPr>
          <p:cNvSpPr/>
          <p:nvPr/>
        </p:nvSpPr>
        <p:spPr>
          <a:xfrm>
            <a:off x="2877184" y="1152948"/>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chu vi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và</a:t>
            </a:r>
            <a:endParaRPr lang="en-US" sz="32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xmlns="" id="{ADA43C14-B6EA-4259-84E9-EAEF7A8A6EC3}"/>
              </a:ext>
            </a:extLst>
          </p:cNvPr>
          <p:cNvGraphicFramePr>
            <a:graphicFrameLocks noChangeAspect="1"/>
          </p:cNvGraphicFramePr>
          <p:nvPr>
            <p:extLst/>
          </p:nvPr>
        </p:nvGraphicFramePr>
        <p:xfrm>
          <a:off x="4416425" y="4217759"/>
          <a:ext cx="3862388" cy="735013"/>
        </p:xfrm>
        <a:graphic>
          <a:graphicData uri="http://schemas.openxmlformats.org/presentationml/2006/ole">
            <mc:AlternateContent xmlns:mc="http://schemas.openxmlformats.org/markup-compatibility/2006">
              <mc:Choice xmlns:v="urn:schemas-microsoft-com:vml" Requires="v">
                <p:oleObj spid="_x0000_s4114" name="Equation" r:id="rId9" imgW="1333440" imgH="253800" progId="Equation.DSMT4">
                  <p:embed/>
                </p:oleObj>
              </mc:Choice>
              <mc:Fallback>
                <p:oleObj name="Equation" r:id="rId9" imgW="1333440" imgH="253800" progId="Equation.DSMT4">
                  <p:embed/>
                  <p:pic>
                    <p:nvPicPr>
                      <p:cNvPr id="15" name="Object 14">
                        <a:extLst>
                          <a:ext uri="{FF2B5EF4-FFF2-40B4-BE49-F238E27FC236}">
                            <a16:creationId xmlns:a16="http://schemas.microsoft.com/office/drawing/2014/main" xmlns="" id="{ADA43C14-B6EA-4259-84E9-EAEF7A8A6EC3}"/>
                          </a:ext>
                        </a:extLst>
                      </p:cNvPr>
                      <p:cNvPicPr/>
                      <p:nvPr/>
                    </p:nvPicPr>
                    <p:blipFill>
                      <a:blip r:embed="rId10"/>
                      <a:stretch>
                        <a:fillRect/>
                      </a:stretch>
                    </p:blipFill>
                    <p:spPr>
                      <a:xfrm>
                        <a:off x="4416425" y="4217759"/>
                        <a:ext cx="3862388" cy="7350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xmlns="" id="{E08F01BD-8531-4334-AF11-E9452D1B65CF}"/>
              </a:ext>
            </a:extLst>
          </p:cNvPr>
          <p:cNvGraphicFramePr>
            <a:graphicFrameLocks noChangeAspect="1"/>
          </p:cNvGraphicFramePr>
          <p:nvPr>
            <p:extLst/>
          </p:nvPr>
        </p:nvGraphicFramePr>
        <p:xfrm>
          <a:off x="4418338" y="5591240"/>
          <a:ext cx="3355324" cy="630165"/>
        </p:xfrm>
        <a:graphic>
          <a:graphicData uri="http://schemas.openxmlformats.org/presentationml/2006/ole">
            <mc:AlternateContent xmlns:mc="http://schemas.openxmlformats.org/markup-compatibility/2006">
              <mc:Choice xmlns:v="urn:schemas-microsoft-com:vml" Requires="v">
                <p:oleObj spid="_x0000_s4115" name="Equation" r:id="rId11" imgW="1079280" imgH="203040" progId="Equation.DSMT4">
                  <p:embed/>
                </p:oleObj>
              </mc:Choice>
              <mc:Fallback>
                <p:oleObj name="Equation" r:id="rId11" imgW="1079280" imgH="203040" progId="Equation.DSMT4">
                  <p:embed/>
                  <p:pic>
                    <p:nvPicPr>
                      <p:cNvPr id="16" name="Object 15">
                        <a:extLst>
                          <a:ext uri="{FF2B5EF4-FFF2-40B4-BE49-F238E27FC236}">
                            <a16:creationId xmlns:a16="http://schemas.microsoft.com/office/drawing/2014/main" xmlns="" id="{E08F01BD-8531-4334-AF11-E9452D1B65CF}"/>
                          </a:ext>
                        </a:extLst>
                      </p:cNvPr>
                      <p:cNvPicPr/>
                      <p:nvPr/>
                    </p:nvPicPr>
                    <p:blipFill>
                      <a:blip r:embed="rId12"/>
                      <a:stretch>
                        <a:fillRect/>
                      </a:stretch>
                    </p:blipFill>
                    <p:spPr>
                      <a:xfrm>
                        <a:off x="4418338" y="5591240"/>
                        <a:ext cx="3355324" cy="63016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xmlns="" id="{6FEE36A8-A99F-4524-ABFA-45C5A6654748}"/>
              </a:ext>
            </a:extLst>
          </p:cNvPr>
          <p:cNvSpPr txBox="1"/>
          <p:nvPr/>
        </p:nvSpPr>
        <p:spPr>
          <a:xfrm>
            <a:off x="3305331" y="3548979"/>
            <a:ext cx="6663128"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Chu vi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6DD037B5-FB75-4FF3-8369-E4B79990C5AE}"/>
              </a:ext>
            </a:extLst>
          </p:cNvPr>
          <p:cNvSpPr txBox="1"/>
          <p:nvPr/>
        </p:nvSpPr>
        <p:spPr>
          <a:xfrm>
            <a:off x="3305331" y="4986736"/>
            <a:ext cx="6663128"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Diện</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tích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graphicFrame>
        <p:nvGraphicFramePr>
          <p:cNvPr id="19" name="Object 18">
            <a:extLst>
              <a:ext uri="{FF2B5EF4-FFF2-40B4-BE49-F238E27FC236}">
                <a16:creationId xmlns:a16="http://schemas.microsoft.com/office/drawing/2014/main" xmlns="" id="{E2B302AA-E678-465E-A609-27CADA460BE9}"/>
              </a:ext>
            </a:extLst>
          </p:cNvPr>
          <p:cNvGraphicFramePr>
            <a:graphicFrameLocks noChangeAspect="1"/>
          </p:cNvGraphicFramePr>
          <p:nvPr>
            <p:extLst/>
          </p:nvPr>
        </p:nvGraphicFramePr>
        <p:xfrm>
          <a:off x="2962252" y="1920984"/>
          <a:ext cx="1570037" cy="498475"/>
        </p:xfrm>
        <a:graphic>
          <a:graphicData uri="http://schemas.openxmlformats.org/presentationml/2006/ole">
            <mc:AlternateContent xmlns:mc="http://schemas.openxmlformats.org/markup-compatibility/2006">
              <mc:Choice xmlns:v="urn:schemas-microsoft-com:vml" Requires="v">
                <p:oleObj spid="_x0000_s4116" name="Equation" r:id="rId13" imgW="558720" imgH="177480" progId="Equation.DSMT4">
                  <p:embed/>
                </p:oleObj>
              </mc:Choice>
              <mc:Fallback>
                <p:oleObj name="Equation" r:id="rId13" imgW="558720" imgH="177480" progId="Equation.DSMT4">
                  <p:embed/>
                  <p:pic>
                    <p:nvPicPr>
                      <p:cNvPr id="19" name="Object 18">
                        <a:extLst>
                          <a:ext uri="{FF2B5EF4-FFF2-40B4-BE49-F238E27FC236}">
                            <a16:creationId xmlns:a16="http://schemas.microsoft.com/office/drawing/2014/main" xmlns="" id="{E2B302AA-E678-465E-A609-27CADA460BE9}"/>
                          </a:ext>
                        </a:extLst>
                      </p:cNvPr>
                      <p:cNvPicPr/>
                      <p:nvPr/>
                    </p:nvPicPr>
                    <p:blipFill>
                      <a:blip r:embed="rId14"/>
                      <a:stretch>
                        <a:fillRect/>
                      </a:stretch>
                    </p:blipFill>
                    <p:spPr>
                      <a:xfrm>
                        <a:off x="2962252" y="1920984"/>
                        <a:ext cx="1570037" cy="4984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xmlns="" id="{F88537BA-500C-4326-AE27-9FEA92AAC6FE}"/>
              </a:ext>
            </a:extLst>
          </p:cNvPr>
          <p:cNvGraphicFramePr>
            <a:graphicFrameLocks noChangeAspect="1"/>
          </p:cNvGraphicFramePr>
          <p:nvPr>
            <p:extLst/>
          </p:nvPr>
        </p:nvGraphicFramePr>
        <p:xfrm>
          <a:off x="5107982" y="1931258"/>
          <a:ext cx="1606550" cy="511175"/>
        </p:xfrm>
        <a:graphic>
          <a:graphicData uri="http://schemas.openxmlformats.org/presentationml/2006/ole">
            <mc:AlternateContent xmlns:mc="http://schemas.openxmlformats.org/markup-compatibility/2006">
              <mc:Choice xmlns:v="urn:schemas-microsoft-com:vml" Requires="v">
                <p:oleObj spid="_x0000_s4117" name="Equation" r:id="rId15" imgW="558720" imgH="177480" progId="Equation.DSMT4">
                  <p:embed/>
                </p:oleObj>
              </mc:Choice>
              <mc:Fallback>
                <p:oleObj name="Equation" r:id="rId15" imgW="558720" imgH="177480" progId="Equation.DSMT4">
                  <p:embed/>
                  <p:pic>
                    <p:nvPicPr>
                      <p:cNvPr id="20" name="Object 19">
                        <a:extLst>
                          <a:ext uri="{FF2B5EF4-FFF2-40B4-BE49-F238E27FC236}">
                            <a16:creationId xmlns:a16="http://schemas.microsoft.com/office/drawing/2014/main" xmlns="" id="{F88537BA-500C-4326-AE27-9FEA92AAC6FE}"/>
                          </a:ext>
                        </a:extLst>
                      </p:cNvPr>
                      <p:cNvPicPr/>
                      <p:nvPr/>
                    </p:nvPicPr>
                    <p:blipFill>
                      <a:blip r:embed="rId16"/>
                      <a:stretch>
                        <a:fillRect/>
                      </a:stretch>
                    </p:blipFill>
                    <p:spPr>
                      <a:xfrm>
                        <a:off x="5107982" y="1931258"/>
                        <a:ext cx="1606550" cy="511175"/>
                      </a:xfrm>
                      <a:prstGeom prst="rect">
                        <a:avLst/>
                      </a:prstGeom>
                    </p:spPr>
                  </p:pic>
                </p:oleObj>
              </mc:Fallback>
            </mc:AlternateContent>
          </a:graphicData>
        </a:graphic>
      </p:graphicFrame>
    </p:spTree>
    <p:extLst>
      <p:ext uri="{BB962C8B-B14F-4D97-AF65-F5344CB8AC3E}">
        <p14:creationId xmlns:p14="http://schemas.microsoft.com/office/powerpoint/2010/main" val="31041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xmlns=""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xmlns=""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xmlns=""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xmlns=""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xmlns=""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xmlns=""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xmlns=""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xmlns=""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xmlns=""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xmlns=""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xmlns=""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xmlns=""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10" name="组 9"/>
          <p:cNvGrpSpPr/>
          <p:nvPr/>
        </p:nvGrpSpPr>
        <p:grpSpPr>
          <a:xfrm>
            <a:off x="3637286" y="1836629"/>
            <a:ext cx="8554714" cy="2141124"/>
            <a:chOff x="3309660" y="2164123"/>
            <a:chExt cx="8554714" cy="2141124"/>
          </a:xfrm>
        </p:grpSpPr>
        <p:sp>
          <p:nvSpPr>
            <p:cNvPr id="4" name="文本框 3"/>
            <p:cNvSpPr txBox="1"/>
            <p:nvPr/>
          </p:nvSpPr>
          <p:spPr>
            <a:xfrm>
              <a:off x="3309660" y="2981808"/>
              <a:ext cx="8554714" cy="1323439"/>
            </a:xfrm>
            <a:prstGeom prst="rect">
              <a:avLst/>
            </a:prstGeom>
            <a:noFill/>
          </p:spPr>
          <p:txBody>
            <a:bodyPr wrap="none" rtlCol="0">
              <a:spAutoFit/>
            </a:bodyPr>
            <a:lstStyle/>
            <a:p>
              <a:r>
                <a:rPr kumimoji="1" lang="vi-VN" altLang="zh-CN" sz="4400" b="1" dirty="0">
                  <a:solidFill>
                    <a:srgbClr val="A18560"/>
                  </a:solidFill>
                  <a:ea typeface="微软雅黑" panose="020B0503020204020204" pitchFamily="34" charset="-122"/>
                  <a:cs typeface="HappyZcool-2016" charset="-122"/>
                </a:rPr>
                <a:t>Bài 2. HÌNH CHỮ NHẬT – HÌNH THOI</a:t>
              </a:r>
            </a:p>
            <a:p>
              <a:pPr algn="ctr"/>
              <a:r>
                <a:rPr kumimoji="1" lang="vi-VN" altLang="zh-CN" sz="3600" b="1" dirty="0">
                  <a:solidFill>
                    <a:srgbClr val="A18560"/>
                  </a:solidFill>
                  <a:ea typeface="微软雅黑" panose="020B0503020204020204" pitchFamily="34" charset="-122"/>
                  <a:cs typeface="HappyZcool-2016" charset="-122"/>
                </a:rPr>
                <a:t>(Tiết 1)</a:t>
              </a:r>
              <a:endParaRPr kumimoji="1" lang="zh-CN" altLang="en-US" sz="3600" b="1" dirty="0">
                <a:solidFill>
                  <a:srgbClr val="A18560"/>
                </a:solidFill>
                <a:ea typeface="微软雅黑" panose="020B0503020204020204" pitchFamily="34" charset="-122"/>
                <a:cs typeface="HappyZcool-2016" charset="-122"/>
              </a:endParaRPr>
            </a:p>
          </p:txBody>
        </p:sp>
        <p:sp>
          <p:nvSpPr>
            <p:cNvPr id="5" name="文本框 4"/>
            <p:cNvSpPr txBox="1"/>
            <p:nvPr/>
          </p:nvSpPr>
          <p:spPr>
            <a:xfrm>
              <a:off x="4066528" y="2164123"/>
              <a:ext cx="184731" cy="707886"/>
            </a:xfrm>
            <a:prstGeom prst="rect">
              <a:avLst/>
            </a:prstGeom>
            <a:noFill/>
          </p:spPr>
          <p:txBody>
            <a:bodyPr wrap="none" rtlCol="0">
              <a:spAutoFit/>
            </a:bodyPr>
            <a:lstStyle/>
            <a:p>
              <a:endParaRPr kumimoji="1" lang="zh-CN" altLang="en-US" sz="4000" b="1" dirty="0">
                <a:solidFill>
                  <a:srgbClr val="A18560"/>
                </a:solidFill>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4" name="组 3"/>
          <p:cNvGrpSpPr/>
          <p:nvPr/>
        </p:nvGrpSpPr>
        <p:grpSpPr>
          <a:xfrm>
            <a:off x="4400586" y="1843060"/>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377669" cy="2354036"/>
            <a:chOff x="1200479" y="1272676"/>
            <a:chExt cx="7377669"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926349"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I. HÌNH CHỮ NHẬT</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3941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598883" cy="2354036"/>
            <a:chOff x="1200479" y="1272676"/>
            <a:chExt cx="7598883"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5147563" cy="1323439"/>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hình thành </a:t>
              </a:r>
            </a:p>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70892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77" y="2692981"/>
            <a:ext cx="5201343" cy="3909813"/>
          </a:xfrm>
          <a:prstGeom prst="rect">
            <a:avLst/>
          </a:prstGeom>
        </p:spPr>
      </p:pic>
      <p:grpSp>
        <p:nvGrpSpPr>
          <p:cNvPr id="8" name="组 7"/>
          <p:cNvGrpSpPr/>
          <p:nvPr/>
        </p:nvGrpSpPr>
        <p:grpSpPr>
          <a:xfrm>
            <a:off x="510600" y="698575"/>
            <a:ext cx="4001979" cy="1363219"/>
            <a:chOff x="4039357" y="2144221"/>
            <a:chExt cx="4001979" cy="1363219"/>
          </a:xfrm>
        </p:grpSpPr>
        <p:sp>
          <p:nvSpPr>
            <p:cNvPr id="9" name="文本框 8"/>
            <p:cNvSpPr txBox="1"/>
            <p:nvPr/>
          </p:nvSpPr>
          <p:spPr>
            <a:xfrm>
              <a:off x="4086407" y="2184001"/>
              <a:ext cx="3954929" cy="1323439"/>
            </a:xfrm>
            <a:prstGeom prst="rect">
              <a:avLst/>
            </a:prstGeom>
            <a:noFill/>
          </p:spPr>
          <p:txBody>
            <a:bodyPr wrap="none" rtlCol="0">
              <a:spAutoFit/>
            </a:bodyPr>
            <a:lstStyle/>
            <a:p>
              <a:r>
                <a:rPr kumimoji="1" lang="vi-VN" altLang="zh-CN" sz="8000" dirty="0">
                  <a:solidFill>
                    <a:schemeClr val="tx1">
                      <a:lumMod val="85000"/>
                      <a:lumOff val="15000"/>
                    </a:schemeClr>
                  </a:solidFill>
                  <a:ea typeface="微软雅黑" panose="020B0503020204020204" pitchFamily="34" charset="-122"/>
                  <a:cs typeface="HappyZcool-2016" charset="-122"/>
                </a:rPr>
                <a:t>Nội dung</a:t>
              </a:r>
              <a:endParaRPr kumimoji="1" lang="zh-CN" altLang="en-US" sz="8000" dirty="0">
                <a:solidFill>
                  <a:schemeClr val="tx1">
                    <a:lumMod val="85000"/>
                    <a:lumOff val="15000"/>
                  </a:schemeClr>
                </a:solidFill>
                <a:ea typeface="微软雅黑" panose="020B0503020204020204" pitchFamily="34" charset="-122"/>
                <a:cs typeface="HappyZcool-2016" charset="-122"/>
              </a:endParaRPr>
            </a:p>
          </p:txBody>
        </p:sp>
        <p:sp>
          <p:nvSpPr>
            <p:cNvPr id="10" name="文本框 9"/>
            <p:cNvSpPr txBox="1"/>
            <p:nvPr/>
          </p:nvSpPr>
          <p:spPr>
            <a:xfrm>
              <a:off x="4039357" y="2144221"/>
              <a:ext cx="3954929" cy="1323439"/>
            </a:xfrm>
            <a:prstGeom prst="rect">
              <a:avLst/>
            </a:prstGeom>
            <a:noFill/>
          </p:spPr>
          <p:txBody>
            <a:bodyPr wrap="none" rtlCol="0">
              <a:spAutoFit/>
            </a:bodyPr>
            <a:lstStyle/>
            <a:p>
              <a:r>
                <a:rPr kumimoji="1" lang="vi-VN" altLang="zh-CN" sz="8000" dirty="0">
                  <a:solidFill>
                    <a:srgbClr val="A18560"/>
                  </a:solidFill>
                  <a:ea typeface="微软雅黑" panose="020B0503020204020204" pitchFamily="34" charset="-122"/>
                  <a:cs typeface="HappyZcool-2016" charset="-122"/>
                </a:rPr>
                <a:t>Nội dung</a:t>
              </a:r>
              <a:endParaRPr kumimoji="1" lang="zh-CN" altLang="en-US" sz="8000" dirty="0">
                <a:solidFill>
                  <a:srgbClr val="A18560"/>
                </a:solidFill>
                <a:ea typeface="微软雅黑" panose="020B0503020204020204" pitchFamily="34" charset="-122"/>
                <a:cs typeface="HappyZcool-2016" charset="-122"/>
              </a:endParaRPr>
            </a:p>
          </p:txBody>
        </p:sp>
      </p:grpSp>
      <p:grpSp>
        <p:nvGrpSpPr>
          <p:cNvPr id="11" name="组 10"/>
          <p:cNvGrpSpPr/>
          <p:nvPr/>
        </p:nvGrpSpPr>
        <p:grpSpPr>
          <a:xfrm>
            <a:off x="4898297" y="826612"/>
            <a:ext cx="6239071" cy="1467617"/>
            <a:chOff x="1934287" y="1769633"/>
            <a:chExt cx="6239071" cy="1467617"/>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3" name="文本框 12"/>
            <p:cNvSpPr txBox="1"/>
            <p:nvPr/>
          </p:nvSpPr>
          <p:spPr>
            <a:xfrm>
              <a:off x="3651799" y="2095751"/>
              <a:ext cx="4521559" cy="553998"/>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4" name="组 13"/>
          <p:cNvGrpSpPr/>
          <p:nvPr/>
        </p:nvGrpSpPr>
        <p:grpSpPr>
          <a:xfrm>
            <a:off x="4898297" y="2108445"/>
            <a:ext cx="5098246" cy="1467617"/>
            <a:chOff x="1934287" y="1769633"/>
            <a:chExt cx="5098246" cy="1467617"/>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6" name="文本框 15"/>
            <p:cNvSpPr txBox="1"/>
            <p:nvPr/>
          </p:nvSpPr>
          <p:spPr>
            <a:xfrm>
              <a:off x="3651799" y="2095751"/>
              <a:ext cx="3380734" cy="553998"/>
            </a:xfrm>
            <a:prstGeom prst="rect">
              <a:avLst/>
            </a:prstGeom>
            <a:noFill/>
          </p:spPr>
          <p:txBody>
            <a:bodyPr wrap="none" rtlCol="0">
              <a:spAutoFit/>
            </a:bodyPr>
            <a:lstStyle/>
            <a:p>
              <a:r>
                <a:rPr kumimoji="1" lang="en-US" altLang="zh-CN" sz="3000" dirty="0">
                  <a:solidFill>
                    <a:srgbClr val="A18560"/>
                  </a:solidFill>
                  <a:ea typeface="微软雅黑" panose="020B0503020204020204" pitchFamily="34" charset="-122"/>
                  <a:cs typeface="HappyZcool-2016" charset="-122"/>
                </a:rPr>
                <a:t>2—</a:t>
              </a:r>
              <a:r>
                <a:rPr kumimoji="1" lang="vi-VN" altLang="zh-CN" sz="3000" dirty="0">
                  <a:solidFill>
                    <a:srgbClr val="A18560"/>
                  </a:solidFill>
                  <a:ea typeface="微软雅黑" panose="020B0503020204020204" pitchFamily="34" charset="-122"/>
                  <a:cs typeface="HappyZcool-2016" charset="-122"/>
                </a:rPr>
                <a:t>Vẽ </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hình</a:t>
              </a:r>
              <a:r>
                <a:rPr kumimoji="1" lang="vi-VN" altLang="zh-CN" sz="3000" dirty="0">
                  <a:solidFill>
                    <a:srgbClr val="A18560"/>
                  </a:solidFill>
                  <a:ea typeface="微软雅黑" panose="020B0503020204020204" pitchFamily="34" charset="-122"/>
                  <a:cs typeface="HappyZcool-2016" charset="-122"/>
                </a:rPr>
                <a:t> chữ nhật</a:t>
              </a:r>
              <a:endParaRPr kumimoji="1" lang="zh-CN" altLang="en-US" sz="3000" dirty="0">
                <a:solidFill>
                  <a:srgbClr val="A18560"/>
                </a:solidFill>
                <a:ea typeface="微软雅黑" panose="020B0503020204020204" pitchFamily="34" charset="-122"/>
                <a:cs typeface="HappyZcool-2016" charset="-122"/>
              </a:endParaRPr>
            </a:p>
          </p:txBody>
        </p:sp>
      </p:grpSp>
      <p:grpSp>
        <p:nvGrpSpPr>
          <p:cNvPr id="17" name="组 16"/>
          <p:cNvGrpSpPr/>
          <p:nvPr/>
        </p:nvGrpSpPr>
        <p:grpSpPr>
          <a:xfrm>
            <a:off x="4898297" y="3492601"/>
            <a:ext cx="5507332" cy="1467617"/>
            <a:chOff x="1934287" y="1769633"/>
            <a:chExt cx="5507332" cy="1467617"/>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9" name="文本框 18"/>
            <p:cNvSpPr txBox="1"/>
            <p:nvPr/>
          </p:nvSpPr>
          <p:spPr>
            <a:xfrm>
              <a:off x="3651799" y="2095751"/>
              <a:ext cx="3789820" cy="1015663"/>
            </a:xfrm>
            <a:prstGeom prst="rect">
              <a:avLst/>
            </a:prstGeom>
            <a:noFill/>
          </p:spPr>
          <p:txBody>
            <a:bodyPr wrap="none" rtlCol="0">
              <a:spAutoFit/>
            </a:bodyPr>
            <a:lstStyle/>
            <a:p>
              <a:r>
                <a:rPr kumimoji="1" lang="en-US"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a:t>
              </a:r>
            </a:p>
            <a:p>
              <a:r>
                <a:rPr kumimoji="1" lang="vi-VN" altLang="zh-CN" sz="3000"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của hình chữ nhật</a:t>
              </a:r>
            </a:p>
          </p:txBody>
        </p:sp>
      </p:grpSp>
    </p:spTree>
    <p:extLst>
      <p:ext uri="{BB962C8B-B14F-4D97-AF65-F5344CB8AC3E}">
        <p14:creationId xmlns:p14="http://schemas.microsoft.com/office/powerpoint/2010/main" val="172541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859464" cy="2354036"/>
            <a:chOff x="1200479" y="1272676"/>
            <a:chExt cx="7859464"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365755" y="2109962"/>
              <a:ext cx="5694188" cy="646331"/>
            </a:xfrm>
            <a:prstGeom prst="rect">
              <a:avLst/>
            </a:prstGeom>
            <a:noFill/>
          </p:spPr>
          <p:txBody>
            <a:bodyPr wrap="none" rtlCol="0">
              <a:spAutoFit/>
            </a:bodyPr>
            <a:lstStyle/>
            <a:p>
              <a:r>
                <a:rPr kumimoji="1" lang="en-US"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9590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5054" y="-12300"/>
            <a:ext cx="6154029" cy="1174215"/>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Rectangle 17">
            <a:extLst>
              <a:ext uri="{FF2B5EF4-FFF2-40B4-BE49-F238E27FC236}">
                <a16:creationId xmlns:a16="http://schemas.microsoft.com/office/drawing/2014/main" xmlns="" id="{20BA4CFC-0797-456C-B3F1-A0B003FFF7DD}"/>
              </a:ext>
            </a:extLst>
          </p:cNvPr>
          <p:cNvSpPr/>
          <p:nvPr/>
        </p:nvSpPr>
        <p:spPr>
          <a:xfrm>
            <a:off x="7626698" y="2978269"/>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xmlns="" id="{7914BD9D-46BD-4E03-9569-9D042C6ADA03}"/>
              </a:ext>
            </a:extLst>
          </p:cNvPr>
          <p:cNvSpPr/>
          <p:nvPr/>
        </p:nvSpPr>
        <p:spPr>
          <a:xfrm>
            <a:off x="312408" y="1212938"/>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HĐ1:</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9B4F7621-EB53-4EA0-8B39-2A714D435A6A}"/>
              </a:ext>
            </a:extLst>
          </p:cNvPr>
          <p:cNvSpPr txBox="1"/>
          <p:nvPr/>
        </p:nvSpPr>
        <p:spPr>
          <a:xfrm>
            <a:off x="1326416" y="1236993"/>
            <a:ext cx="10865584" cy="553998"/>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99617FB4-4CAF-4F68-B1EF-3554121C4989}"/>
              </a:ext>
            </a:extLst>
          </p:cNvPr>
          <p:cNvSpPr txBox="1"/>
          <p:nvPr/>
        </p:nvSpPr>
        <p:spPr>
          <a:xfrm>
            <a:off x="1122450" y="1772090"/>
            <a:ext cx="10865584" cy="541687"/>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         ,                ,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p>
        </p:txBody>
      </p:sp>
      <p:sp>
        <p:nvSpPr>
          <p:cNvPr id="27" name="Rectangle 26">
            <a:extLst>
              <a:ext uri="{FF2B5EF4-FFF2-40B4-BE49-F238E27FC236}">
                <a16:creationId xmlns:a16="http://schemas.microsoft.com/office/drawing/2014/main" xmlns="" id="{A1992500-8C7E-4CA5-A4A3-DD3F450C74A8}"/>
              </a:ext>
            </a:extLst>
          </p:cNvPr>
          <p:cNvSpPr/>
          <p:nvPr/>
        </p:nvSpPr>
        <p:spPr>
          <a:xfrm>
            <a:off x="3182103" y="1819314"/>
            <a:ext cx="889265" cy="538609"/>
          </a:xfrm>
          <a:prstGeom prst="rect">
            <a:avLst/>
          </a:prstGeom>
        </p:spPr>
        <p:txBody>
          <a:bodyPr wrap="square">
            <a:spAutoFit/>
          </a:bodyPr>
          <a:lstStyle/>
          <a:p>
            <a:r>
              <a:rPr lang="en-US" sz="2800" dirty="0" err="1">
                <a:latin typeface="Times New Roman" pitchFamily="18" charset="0"/>
                <a:cs typeface="Times New Roman" pitchFamily="18" charset="0"/>
              </a:rPr>
              <a:t>đỉnh</a:t>
            </a:r>
            <a:endParaRPr lang="en-US" sz="2800" dirty="0"/>
          </a:p>
        </p:txBody>
      </p:sp>
      <p:sp>
        <p:nvSpPr>
          <p:cNvPr id="28" name="Rectangle 27">
            <a:extLst>
              <a:ext uri="{FF2B5EF4-FFF2-40B4-BE49-F238E27FC236}">
                <a16:creationId xmlns:a16="http://schemas.microsoft.com/office/drawing/2014/main" xmlns="" id="{E03AFED5-7D9B-4985-9C85-6185A508E673}"/>
              </a:ext>
            </a:extLst>
          </p:cNvPr>
          <p:cNvSpPr/>
          <p:nvPr/>
        </p:nvSpPr>
        <p:spPr>
          <a:xfrm>
            <a:off x="4015213" y="1810205"/>
            <a:ext cx="933121" cy="538609"/>
          </a:xfrm>
          <a:prstGeom prst="rect">
            <a:avLst/>
          </a:prstGeom>
        </p:spPr>
        <p:txBody>
          <a:bodyPr wrap="square">
            <a:spAutoFit/>
          </a:bodyPr>
          <a:lstStyle/>
          <a:p>
            <a:r>
              <a:rPr lang="en-US" sz="2800" dirty="0" err="1">
                <a:latin typeface="Times New Roman" pitchFamily="18" charset="0"/>
                <a:cs typeface="Times New Roman" pitchFamily="18" charset="0"/>
              </a:rPr>
              <a:t>cạnh</a:t>
            </a:r>
            <a:endParaRPr lang="en-US" sz="2800" dirty="0"/>
          </a:p>
        </p:txBody>
      </p:sp>
      <p:sp>
        <p:nvSpPr>
          <p:cNvPr id="29" name="Rectangle 28">
            <a:extLst>
              <a:ext uri="{FF2B5EF4-FFF2-40B4-BE49-F238E27FC236}">
                <a16:creationId xmlns:a16="http://schemas.microsoft.com/office/drawing/2014/main" xmlns="" id="{25E8B55F-DB98-487B-8BA5-70E2C1B34482}"/>
              </a:ext>
            </a:extLst>
          </p:cNvPr>
          <p:cNvSpPr/>
          <p:nvPr/>
        </p:nvSpPr>
        <p:spPr>
          <a:xfrm>
            <a:off x="6352384" y="1805837"/>
            <a:ext cx="1942630" cy="523220"/>
          </a:xfrm>
          <a:prstGeom prst="rect">
            <a:avLst/>
          </a:prstGeom>
        </p:spPr>
        <p:txBody>
          <a:bodyPr wrap="square">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endParaRPr lang="en-US" sz="2800" dirty="0"/>
          </a:p>
        </p:txBody>
      </p:sp>
      <p:sp>
        <p:nvSpPr>
          <p:cNvPr id="32" name="TextBox 31">
            <a:extLst>
              <a:ext uri="{FF2B5EF4-FFF2-40B4-BE49-F238E27FC236}">
                <a16:creationId xmlns:a16="http://schemas.microsoft.com/office/drawing/2014/main" xmlns="" id="{88273B42-53CC-47F0-B0CF-79C6312B0E9A}"/>
              </a:ext>
            </a:extLst>
          </p:cNvPr>
          <p:cNvSpPr txBox="1"/>
          <p:nvPr/>
        </p:nvSpPr>
        <p:spPr>
          <a:xfrm>
            <a:off x="9095339" y="5562556"/>
            <a:ext cx="1836457" cy="553998"/>
          </a:xfrm>
          <a:prstGeom prst="rect">
            <a:avLst/>
          </a:prstGeom>
          <a:noFill/>
        </p:spPr>
        <p:txBody>
          <a:bodyPr wrap="square" lIns="109728" tIns="54864" rIns="109728" bIns="54864" rtlCol="0">
            <a:spAutoFit/>
          </a:bodyPr>
          <a:lstStyle/>
          <a:p>
            <a:pPr algn="l"/>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xmlns="" id="{D34E7C58-18A1-49A3-91CA-983F113A35E8}"/>
              </a:ext>
            </a:extLst>
          </p:cNvPr>
          <p:cNvSpPr/>
          <p:nvPr/>
        </p:nvSpPr>
        <p:spPr>
          <a:xfrm>
            <a:off x="7551762" y="5274724"/>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4" name="Straight Connector 33">
            <a:extLst>
              <a:ext uri="{FF2B5EF4-FFF2-40B4-BE49-F238E27FC236}">
                <a16:creationId xmlns:a16="http://schemas.microsoft.com/office/drawing/2014/main" xmlns="" id="{4193B1BD-B2BB-4C27-9F67-BCD09F96C4CD}"/>
              </a:ext>
            </a:extLst>
          </p:cNvPr>
          <p:cNvCxnSpPr>
            <a:stCxn id="33" idx="4"/>
          </p:cNvCxnSpPr>
          <p:nvPr/>
        </p:nvCxnSpPr>
        <p:spPr>
          <a:xfrm flipH="1" flipV="1">
            <a:off x="7621590"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D9F590DF-7022-4CD0-A2D4-08BB5B63AF37}"/>
              </a:ext>
            </a:extLst>
          </p:cNvPr>
          <p:cNvCxnSpPr>
            <a:endCxn id="42" idx="1"/>
          </p:cNvCxnSpPr>
          <p:nvPr/>
        </p:nvCxnSpPr>
        <p:spPr>
          <a:xfrm flipV="1">
            <a:off x="7621590" y="2967149"/>
            <a:ext cx="3742196" cy="169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DB8DFDBD-3346-4797-BB54-B6E62E562877}"/>
              </a:ext>
            </a:extLst>
          </p:cNvPr>
          <p:cNvSpPr txBox="1"/>
          <p:nvPr/>
        </p:nvSpPr>
        <p:spPr>
          <a:xfrm>
            <a:off x="1566381" y="2413720"/>
            <a:ext cx="3320157" cy="553998"/>
          </a:xfrm>
          <a:prstGeom prst="rect">
            <a:avLst/>
          </a:prstGeom>
          <a:noFill/>
        </p:spPr>
        <p:txBody>
          <a:bodyPr wrap="square" lIns="109728" tIns="54864" rIns="109728" bIns="54864" rtlCol="0">
            <a:spAutoFit/>
          </a:bodyPr>
          <a:lstStyle/>
          <a:p>
            <a:pPr algn="l"/>
            <a:r>
              <a:rPr lang="en-US" sz="2800" dirty="0" err="1">
                <a:solidFill>
                  <a:srgbClr val="0000FF"/>
                </a:solidFill>
                <a:latin typeface="Times New Roman" pitchFamily="18" charset="0"/>
                <a:cs typeface="Times New Roman" pitchFamily="18" charset="0"/>
              </a:rPr>
              <a:t>Đỉnh</a:t>
            </a:r>
            <a:r>
              <a:rPr lang="en-US" sz="2800" dirty="0">
                <a:latin typeface="Times New Roman" pitchFamily="18" charset="0"/>
                <a:cs typeface="Times New Roman" pitchFamily="18" charset="0"/>
              </a:rPr>
              <a:t>: A , B , C , D</a:t>
            </a:r>
          </a:p>
        </p:txBody>
      </p:sp>
      <p:sp>
        <p:nvSpPr>
          <p:cNvPr id="37" name="TextBox 36">
            <a:extLst>
              <a:ext uri="{FF2B5EF4-FFF2-40B4-BE49-F238E27FC236}">
                <a16:creationId xmlns:a16="http://schemas.microsoft.com/office/drawing/2014/main" xmlns="" id="{BFA503F4-FAF6-4E41-8991-D7EE82A3AC2A}"/>
              </a:ext>
            </a:extLst>
          </p:cNvPr>
          <p:cNvSpPr txBox="1"/>
          <p:nvPr/>
        </p:nvSpPr>
        <p:spPr>
          <a:xfrm>
            <a:off x="1512917" y="3067661"/>
            <a:ext cx="4415640" cy="557076"/>
          </a:xfrm>
          <a:prstGeom prst="rect">
            <a:avLst/>
          </a:prstGeom>
          <a:noFill/>
        </p:spPr>
        <p:txBody>
          <a:bodyPr wrap="square" lIns="109728" tIns="54864" rIns="109728" bIns="54864" rtlCol="0">
            <a:spAutoFit/>
          </a:bodyPr>
          <a:lstStyle/>
          <a:p>
            <a:pPr algn="l"/>
            <a:r>
              <a:rPr lang="en-US" sz="2800" dirty="0" err="1">
                <a:solidFill>
                  <a:srgbClr val="FF0000"/>
                </a:solidFill>
                <a:latin typeface="Times New Roman" pitchFamily="18" charset="0"/>
                <a:cs typeface="Times New Roman" pitchFamily="18" charset="0"/>
              </a:rPr>
              <a:t>Cạnh</a:t>
            </a:r>
            <a:r>
              <a:rPr lang="en-US" sz="2800" dirty="0">
                <a:latin typeface="Times New Roman" pitchFamily="18" charset="0"/>
                <a:cs typeface="Times New Roman" pitchFamily="18" charset="0"/>
              </a:rPr>
              <a:t> : AB , BC , CD , DA</a:t>
            </a:r>
          </a:p>
        </p:txBody>
      </p:sp>
      <p:sp>
        <p:nvSpPr>
          <p:cNvPr id="38" name="TextBox 37">
            <a:extLst>
              <a:ext uri="{FF2B5EF4-FFF2-40B4-BE49-F238E27FC236}">
                <a16:creationId xmlns:a16="http://schemas.microsoft.com/office/drawing/2014/main" xmlns="" id="{EBFD3DDA-38C9-48AC-99C1-BA75E2FD6FBE}"/>
              </a:ext>
            </a:extLst>
          </p:cNvPr>
          <p:cNvSpPr txBox="1"/>
          <p:nvPr/>
        </p:nvSpPr>
        <p:spPr>
          <a:xfrm>
            <a:off x="1512917" y="4378621"/>
            <a:ext cx="4415640" cy="557076"/>
          </a:xfrm>
          <a:prstGeom prst="rect">
            <a:avLst/>
          </a:prstGeom>
          <a:noFill/>
        </p:spPr>
        <p:txBody>
          <a:bodyPr wrap="square" lIns="109728" tIns="54864" rIns="109728" bIns="54864" rtlCol="0">
            <a:spAutoFit/>
          </a:bodyPr>
          <a:lstStyle/>
          <a:p>
            <a:pPr algn="l"/>
            <a:r>
              <a:rPr lang="en-US" sz="2800" dirty="0" err="1">
                <a:solidFill>
                  <a:srgbClr val="7030A0"/>
                </a:solidFill>
                <a:latin typeface="Times New Roman" pitchFamily="18" charset="0"/>
                <a:cs typeface="Times New Roman" pitchFamily="18" charset="0"/>
              </a:rPr>
              <a:t>Đường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chéo</a:t>
            </a:r>
            <a:r>
              <a:rPr lang="en-US" sz="2800" dirty="0">
                <a:latin typeface="Times New Roman" pitchFamily="18" charset="0"/>
                <a:cs typeface="Times New Roman" pitchFamily="18" charset="0"/>
              </a:rPr>
              <a:t> : AC, BD.</a:t>
            </a:r>
          </a:p>
        </p:txBody>
      </p:sp>
      <p:sp>
        <p:nvSpPr>
          <p:cNvPr id="39" name="TextBox 38">
            <a:extLst>
              <a:ext uri="{FF2B5EF4-FFF2-40B4-BE49-F238E27FC236}">
                <a16:creationId xmlns:a16="http://schemas.microsoft.com/office/drawing/2014/main" xmlns="" id="{B8972139-78E3-4B52-A21B-1874F8BC6CE8}"/>
              </a:ext>
            </a:extLst>
          </p:cNvPr>
          <p:cNvSpPr txBox="1"/>
          <p:nvPr/>
        </p:nvSpPr>
        <p:spPr>
          <a:xfrm>
            <a:off x="1512917" y="3688323"/>
            <a:ext cx="5549289" cy="541687"/>
          </a:xfrm>
          <a:prstGeom prst="rect">
            <a:avLst/>
          </a:prstGeom>
          <a:noFill/>
        </p:spPr>
        <p:txBody>
          <a:bodyPr wrap="square" lIns="109728" tIns="54864" rIns="109728" bIns="54864" rtlCol="0">
            <a:spAutoFit/>
          </a:bodyPr>
          <a:lstStyle/>
          <a:p>
            <a:pPr algn="l"/>
            <a:r>
              <a:rPr lang="en-US" sz="2800" dirty="0" err="1">
                <a:solidFill>
                  <a:srgbClr val="00B050"/>
                </a:solidFill>
                <a:latin typeface="Times New Roman" pitchFamily="18" charset="0"/>
                <a:cs typeface="Times New Roman" pitchFamily="18" charset="0"/>
              </a:rPr>
              <a:t>Cạnh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CD , BC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DA</a:t>
            </a:r>
          </a:p>
        </p:txBody>
      </p:sp>
      <p:sp>
        <p:nvSpPr>
          <p:cNvPr id="40" name="Rectangle 39">
            <a:extLst>
              <a:ext uri="{FF2B5EF4-FFF2-40B4-BE49-F238E27FC236}">
                <a16:creationId xmlns:a16="http://schemas.microsoft.com/office/drawing/2014/main" xmlns="" id="{BD3EFAAE-6C3B-4129-BFD7-C4A2E897B738}"/>
              </a:ext>
            </a:extLst>
          </p:cNvPr>
          <p:cNvSpPr/>
          <p:nvPr/>
        </p:nvSpPr>
        <p:spPr>
          <a:xfrm>
            <a:off x="4948334" y="1805837"/>
            <a:ext cx="14983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endParaRPr lang="en-US" sz="2800" dirty="0">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xmlns="" id="{28321EA2-93F5-4DCB-91CA-5A23ACD92D5B}"/>
              </a:ext>
            </a:extLst>
          </p:cNvPr>
          <p:cNvSpPr/>
          <p:nvPr/>
        </p:nvSpPr>
        <p:spPr>
          <a:xfrm>
            <a:off x="7551762" y="2938841"/>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Oval 41">
            <a:extLst>
              <a:ext uri="{FF2B5EF4-FFF2-40B4-BE49-F238E27FC236}">
                <a16:creationId xmlns:a16="http://schemas.microsoft.com/office/drawing/2014/main" xmlns="" id="{5D957AC9-A807-42D6-A70E-491009A8711E}"/>
              </a:ext>
            </a:extLst>
          </p:cNvPr>
          <p:cNvSpPr/>
          <p:nvPr/>
        </p:nvSpPr>
        <p:spPr>
          <a:xfrm>
            <a:off x="11341936" y="2948270"/>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Oval 42">
            <a:extLst>
              <a:ext uri="{FF2B5EF4-FFF2-40B4-BE49-F238E27FC236}">
                <a16:creationId xmlns:a16="http://schemas.microsoft.com/office/drawing/2014/main" xmlns="" id="{53744F08-1FC7-4A0D-9890-349E91274ABC}"/>
              </a:ext>
            </a:extLst>
          </p:cNvPr>
          <p:cNvSpPr/>
          <p:nvPr/>
        </p:nvSpPr>
        <p:spPr>
          <a:xfrm>
            <a:off x="11341936" y="5284153"/>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4" name="Straight Connector 43">
            <a:extLst>
              <a:ext uri="{FF2B5EF4-FFF2-40B4-BE49-F238E27FC236}">
                <a16:creationId xmlns:a16="http://schemas.microsoft.com/office/drawing/2014/main" xmlns="" id="{5EA11D2D-85E4-493E-9D20-A38A97608CC7}"/>
              </a:ext>
            </a:extLst>
          </p:cNvPr>
          <p:cNvCxnSpPr/>
          <p:nvPr/>
        </p:nvCxnSpPr>
        <p:spPr>
          <a:xfrm flipH="1" flipV="1">
            <a:off x="11397305"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EDD41859-B8F9-4C11-87D0-4DB70273C103}"/>
              </a:ext>
            </a:extLst>
          </p:cNvPr>
          <p:cNvCxnSpPr/>
          <p:nvPr/>
        </p:nvCxnSpPr>
        <p:spPr>
          <a:xfrm>
            <a:off x="7614857" y="5355750"/>
            <a:ext cx="3748929" cy="170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087F4B23-5749-4117-8095-A02C15EC98A4}"/>
              </a:ext>
            </a:extLst>
          </p:cNvPr>
          <p:cNvCxnSpPr>
            <a:cxnSpLocks/>
            <a:endCxn id="43" idx="5"/>
          </p:cNvCxnSpPr>
          <p:nvPr/>
        </p:nvCxnSpPr>
        <p:spPr>
          <a:xfrm>
            <a:off x="7614857" y="2978269"/>
            <a:ext cx="3854432" cy="241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C8F3861A-C3E1-4F19-9ECF-65215B02A28E}"/>
              </a:ext>
            </a:extLst>
          </p:cNvPr>
          <p:cNvCxnSpPr>
            <a:cxnSpLocks/>
            <a:stCxn id="33" idx="3"/>
          </p:cNvCxnSpPr>
          <p:nvPr/>
        </p:nvCxnSpPr>
        <p:spPr>
          <a:xfrm flipV="1">
            <a:off x="7573612" y="2978269"/>
            <a:ext cx="3823693" cy="2406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0A112228-994F-42E5-B146-930C9CA65240}"/>
              </a:ext>
            </a:extLst>
          </p:cNvPr>
          <p:cNvSpPr txBox="1"/>
          <p:nvPr/>
        </p:nvSpPr>
        <p:spPr>
          <a:xfrm>
            <a:off x="7062206" y="4935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a16="http://schemas.microsoft.com/office/drawing/2014/main" xmlns="" id="{5D3B7A6D-3F33-4F9A-A2A6-47EC1EA19003}"/>
              </a:ext>
            </a:extLst>
          </p:cNvPr>
          <p:cNvSpPr txBox="1"/>
          <p:nvPr/>
        </p:nvSpPr>
        <p:spPr>
          <a:xfrm>
            <a:off x="7198510" y="24507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a16="http://schemas.microsoft.com/office/drawing/2014/main" xmlns="" id="{6F7B60EE-F2FE-4365-BC4C-1D742376182F}"/>
              </a:ext>
            </a:extLst>
          </p:cNvPr>
          <p:cNvSpPr txBox="1"/>
          <p:nvPr/>
        </p:nvSpPr>
        <p:spPr>
          <a:xfrm>
            <a:off x="11350887" y="2413720"/>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a16="http://schemas.microsoft.com/office/drawing/2014/main" xmlns="" id="{072ABE33-7480-4ABC-8C3E-EB24481CFE6B}"/>
              </a:ext>
            </a:extLst>
          </p:cNvPr>
          <p:cNvSpPr txBox="1"/>
          <p:nvPr/>
        </p:nvSpPr>
        <p:spPr>
          <a:xfrm>
            <a:off x="11492680" y="4959314"/>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grpId="1" nodeType="clickEffect">
                                  <p:stCondLst>
                                    <p:cond delay="0"/>
                                  </p:stCondLst>
                                  <p:childTnLst>
                                    <p:animClr clrSpc="rgb" dir="cw">
                                      <p:cBhvr override="childStyle">
                                        <p:cTn id="55" dur="2000" fill="hold"/>
                                        <p:tgtEl>
                                          <p:spTgt spid="27"/>
                                        </p:tgtEl>
                                        <p:attrNameLst>
                                          <p:attrName>style.color</p:attrName>
                                        </p:attrNameLst>
                                      </p:cBhvr>
                                      <p:to>
                                        <a:srgbClr val="0000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28"/>
                                        </p:tgtEl>
                                        <p:attrNameLst>
                                          <p:attrName>style.color</p:attrName>
                                        </p:attrNameLst>
                                      </p:cBhvr>
                                      <p:to>
                                        <a:srgbClr val="FF0000"/>
                                      </p:to>
                                    </p:animClr>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up)">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arn(inVertic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mph" presetSubtype="2" fill="hold" grpId="1" nodeType="clickEffect">
                                  <p:stCondLst>
                                    <p:cond delay="0"/>
                                  </p:stCondLst>
                                  <p:childTnLst>
                                    <p:animClr clrSpc="rgb" dir="cw">
                                      <p:cBhvr override="childStyle">
                                        <p:cTn id="107" dur="2000" fill="hold"/>
                                        <p:tgtEl>
                                          <p:spTgt spid="40"/>
                                        </p:tgtEl>
                                        <p:attrNameLst>
                                          <p:attrName>style.color</p:attrName>
                                        </p:attrNameLst>
                                      </p:cBhvr>
                                      <p:to>
                                        <a:srgbClr val="00B050"/>
                                      </p:to>
                                    </p:animClr>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mph" presetSubtype="2" fill="hold" grpId="1" nodeType="clickEffect">
                                  <p:stCondLst>
                                    <p:cond delay="0"/>
                                  </p:stCondLst>
                                  <p:childTnLst>
                                    <p:animClr clrSpc="rgb" dir="cw">
                                      <p:cBhvr override="childStyle">
                                        <p:cTn id="116" dur="2000" fill="hold"/>
                                        <p:tgtEl>
                                          <p:spTgt spid="29"/>
                                        </p:tgtEl>
                                        <p:attrNameLst>
                                          <p:attrName>style.color</p:attrName>
                                        </p:attrNameLst>
                                      </p:cBhvr>
                                      <p:to>
                                        <a:srgbClr val="7030A0"/>
                                      </p:to>
                                    </p:animClr>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down)">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barn(inVertical)">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P spid="27" grpId="0"/>
      <p:bldP spid="27" grpId="1"/>
      <p:bldP spid="28" grpId="0"/>
      <p:bldP spid="28" grpId="1"/>
      <p:bldP spid="29" grpId="0"/>
      <p:bldP spid="29" grpId="1"/>
      <p:bldP spid="32" grpId="0"/>
      <p:bldP spid="33" grpId="0" animBg="1"/>
      <p:bldP spid="36" grpId="0"/>
      <p:bldP spid="37" grpId="0"/>
      <p:bldP spid="38" grpId="0"/>
      <p:bldP spid="39" grpId="0"/>
      <p:bldP spid="40" grpId="0"/>
      <p:bldP spid="40" grpId="1"/>
      <p:bldP spid="41" grpId="0" animBg="1"/>
      <p:bldP spid="42" grpId="0" animBg="1"/>
      <p:bldP spid="43" grpId="0" animBg="1"/>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3662" y="10198"/>
            <a:ext cx="6154029" cy="929836"/>
            <a:chOff x="1750266" y="2093420"/>
            <a:chExt cx="6154029" cy="117421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xmlns="" id="{7914BD9D-46BD-4E03-9569-9D042C6ADA03}"/>
              </a:ext>
            </a:extLst>
          </p:cNvPr>
          <p:cNvSpPr/>
          <p:nvPr/>
        </p:nvSpPr>
        <p:spPr>
          <a:xfrm>
            <a:off x="292237" y="1002805"/>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HĐ2:</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9B4F7621-EB53-4EA0-8B39-2A714D435A6A}"/>
              </a:ext>
            </a:extLst>
          </p:cNvPr>
          <p:cNvSpPr txBox="1"/>
          <p:nvPr/>
        </p:nvSpPr>
        <p:spPr>
          <a:xfrm>
            <a:off x="1326416" y="1022330"/>
            <a:ext cx="10865584" cy="510909"/>
          </a:xfrm>
          <a:prstGeom prst="rect">
            <a:avLst/>
          </a:prstGeom>
          <a:noFill/>
        </p:spPr>
        <p:txBody>
          <a:bodyPr wrap="square" lIns="109728" tIns="54864" rIns="109728" bIns="54864" rtlCol="0">
            <a:spAutoFit/>
          </a:bodyPr>
          <a:lstStyle/>
          <a:p>
            <a:pPr algn="l"/>
            <a:r>
              <a:rPr lang="en-US" sz="2600" dirty="0">
                <a:latin typeface="Times New Roman" pitchFamily="18" charset="0"/>
                <a:cs typeface="Times New Roman" pitchFamily="18" charset="0"/>
              </a:rPr>
              <a:t>  Cho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ABCD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13 (SGK – 98)</a:t>
            </a:r>
            <a:endParaRPr lang="en-US" sz="26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xmlns="" id="{1266B452-E86B-47CA-8679-B62C63D79500}"/>
              </a:ext>
            </a:extLst>
          </p:cNvPr>
          <p:cNvSpPr txBox="1"/>
          <p:nvPr/>
        </p:nvSpPr>
        <p:spPr>
          <a:xfrm>
            <a:off x="670769" y="1761767"/>
            <a:ext cx="5866759"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Đếm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a:t>
            </a:r>
            <a:r>
              <a:rPr lang="en-US" sz="2600" dirty="0">
                <a:solidFill>
                  <a:schemeClr val="tx1"/>
                </a:solidFill>
                <a:latin typeface="Times New Roman" panose="02020603050405020304" pitchFamily="18" charset="0"/>
                <a:cs typeface="Times New Roman" panose="02020603050405020304" pitchFamily="18" charset="0"/>
              </a:rPr>
              <a:t> ô </a:t>
            </a:r>
            <a:r>
              <a:rPr lang="en-US" sz="2600" dirty="0" err="1">
                <a:solidFill>
                  <a:schemeClr val="tx1"/>
                </a:solidFill>
                <a:latin typeface="Times New Roman" panose="02020603050405020304" pitchFamily="18" charset="0"/>
                <a:cs typeface="Times New Roman" panose="02020603050405020304" pitchFamily="18" charset="0"/>
              </a:rPr>
              <a:t>vuông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so </a:t>
            </a:r>
            <a:r>
              <a:rPr lang="en-US" sz="2600" dirty="0" err="1">
                <a:solidFill>
                  <a:schemeClr val="tx1"/>
                </a:solidFill>
                <a:latin typeface="Times New Roman" panose="02020603050405020304" pitchFamily="18" charset="0"/>
                <a:cs typeface="Times New Roman" panose="02020603050405020304" pitchFamily="18" charset="0"/>
              </a:rPr>
              <a:t>sánh</a:t>
            </a:r>
            <a:r>
              <a:rPr lang="en-US" sz="26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b) Quan </a:t>
            </a:r>
            <a:r>
              <a:rPr lang="en-US" sz="2600" dirty="0" err="1">
                <a:solidFill>
                  <a:schemeClr val="tx1"/>
                </a:solidFill>
                <a:latin typeface="Times New Roman" panose="02020603050405020304" pitchFamily="18" charset="0"/>
                <a:cs typeface="Times New Roman" panose="02020603050405020304" pitchFamily="18" charset="0"/>
              </a:rPr>
              <a:t>sát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song </a:t>
            </a:r>
            <a:r>
              <a:rPr lang="en-US" sz="2600" dirty="0" err="1">
                <a:solidFill>
                  <a:schemeClr val="tx1"/>
                </a:solidFill>
                <a:latin typeface="Times New Roman" panose="02020603050405020304" pitchFamily="18" charset="0"/>
                <a:cs typeface="Times New Roman" panose="02020603050405020304" pitchFamily="18" charset="0"/>
              </a:rPr>
              <a:t>song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a:t>
            </a:r>
          </a:p>
          <a:p>
            <a:r>
              <a:rPr lang="en-US" sz="2600" dirty="0">
                <a:solidFill>
                  <a:schemeClr val="tx1"/>
                </a:solidFill>
                <a:latin typeface="Times New Roman" panose="02020603050405020304" pitchFamily="18" charset="0"/>
                <a:cs typeface="Times New Roman" panose="02020603050405020304" pitchFamily="18" charset="0"/>
              </a:rPr>
              <a:t>c)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chéo</a:t>
            </a:r>
            <a:r>
              <a:rPr lang="en-US" sz="2600" dirty="0">
                <a:solidFill>
                  <a:schemeClr val="tx1"/>
                </a:solidFill>
                <a:latin typeface="Times New Roman" panose="02020603050405020304" pitchFamily="18" charset="0"/>
                <a:cs typeface="Times New Roman" panose="02020603050405020304" pitchFamily="18" charset="0"/>
              </a:rPr>
              <a:t> AC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BD</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Nêu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a:t>
            </a:r>
          </a:p>
        </p:txBody>
      </p:sp>
      <p:pic>
        <p:nvPicPr>
          <p:cNvPr id="54" name="Picture 53">
            <a:extLst>
              <a:ext uri="{FF2B5EF4-FFF2-40B4-BE49-F238E27FC236}">
                <a16:creationId xmlns:a16="http://schemas.microsoft.com/office/drawing/2014/main" xmlns="" id="{49BD717F-6300-4275-9E08-E48520D57A8B}"/>
              </a:ext>
            </a:extLst>
          </p:cNvPr>
          <p:cNvPicPr>
            <a:picLocks noChangeAspect="1"/>
          </p:cNvPicPr>
          <p:nvPr/>
        </p:nvPicPr>
        <p:blipFill>
          <a:blip r:embed="rId4"/>
          <a:stretch>
            <a:fillRect/>
          </a:stretch>
        </p:blipFill>
        <p:spPr>
          <a:xfrm>
            <a:off x="6759208" y="2504714"/>
            <a:ext cx="5268551" cy="3376580"/>
          </a:xfrm>
          <a:prstGeom prst="rect">
            <a:avLst/>
          </a:prstGeom>
        </p:spPr>
      </p:pic>
      <p:sp>
        <p:nvSpPr>
          <p:cNvPr id="5" name="TextBox 4">
            <a:extLst>
              <a:ext uri="{FF2B5EF4-FFF2-40B4-BE49-F238E27FC236}">
                <a16:creationId xmlns:a16="http://schemas.microsoft.com/office/drawing/2014/main" xmlns="" id="{5859E93C-09A7-4D28-8B61-197D91D30EF0}"/>
              </a:ext>
            </a:extLst>
          </p:cNvPr>
          <p:cNvSpPr txBox="1"/>
          <p:nvPr/>
        </p:nvSpPr>
        <p:spPr>
          <a:xfrm>
            <a:off x="8853715" y="5946566"/>
            <a:ext cx="17272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Hình 13</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xmlns="" id="{2A24D14D-BE1A-47CE-AE03-94C7CE6F5F5B}"/>
              </a:ext>
            </a:extLst>
          </p:cNvPr>
          <p:cNvSpPr txBox="1"/>
          <p:nvPr/>
        </p:nvSpPr>
        <p:spPr>
          <a:xfrm>
            <a:off x="670768" y="1761767"/>
            <a:ext cx="5866760"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endParaRPr lang="en-US" sz="2600" b="1" dirty="0">
              <a:solidFill>
                <a:srgbClr val="FF0000"/>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p>
          <a:p>
            <a:r>
              <a:rPr lang="en-US" sz="2600" dirty="0">
                <a:solidFill>
                  <a:schemeClr val="tx1"/>
                </a:solidFill>
                <a:latin typeface="Times New Roman" panose="02020603050405020304" pitchFamily="18" charset="0"/>
                <a:cs typeface="Times New Roman" panose="02020603050405020304" pitchFamily="18" charset="0"/>
              </a:rPr>
              <a:t>b) AB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CD</a:t>
            </a:r>
          </a:p>
          <a:p>
            <a:r>
              <a:rPr lang="en-US" sz="2600" dirty="0">
                <a:solidFill>
                  <a:schemeClr val="tx1"/>
                </a:solidFill>
                <a:latin typeface="Times New Roman" panose="02020603050405020304" pitchFamily="18" charset="0"/>
                <a:cs typeface="Times New Roman" panose="02020603050405020304" pitchFamily="18" charset="0"/>
              </a:rPr>
              <a:t>    AD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c) AC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    BD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h</a:t>
            </a:r>
            <a:r>
              <a:rPr lang="vi-VN" sz="2600" dirty="0">
                <a:solidFill>
                  <a:schemeClr val="tx1"/>
                </a:solidFill>
                <a:latin typeface="Times New Roman" panose="02020603050405020304" pitchFamily="18" charset="0"/>
                <a:cs typeface="Times New Roman" panose="02020603050405020304" pitchFamily="18" charset="0"/>
              </a:rPr>
              <a:t>ình </a:t>
            </a:r>
            <a:r>
              <a:rPr lang="en-US" sz="2600" dirty="0">
                <a:solidFill>
                  <a:schemeClr val="tx1"/>
                </a:solidFill>
                <a:latin typeface="Times New Roman" panose="02020603050405020304" pitchFamily="18" charset="0"/>
                <a:cs typeface="Times New Roman" panose="02020603050405020304" pitchFamily="18" charset="0"/>
              </a:rPr>
              <a:t>c</a:t>
            </a:r>
            <a:r>
              <a:rPr lang="vi-VN" sz="2600" dirty="0">
                <a:solidFill>
                  <a:schemeClr val="tx1"/>
                </a:solidFill>
                <a:latin typeface="Times New Roman" panose="02020603050405020304" pitchFamily="18" charset="0"/>
                <a:cs typeface="Times New Roman" panose="02020603050405020304" pitchFamily="18" charset="0"/>
              </a:rPr>
              <a:t>hữ </a:t>
            </a:r>
            <a:r>
              <a:rPr lang="en-US" sz="2600" dirty="0">
                <a:solidFill>
                  <a:schemeClr val="tx1"/>
                </a:solidFill>
                <a:latin typeface="Times New Roman" panose="02020603050405020304" pitchFamily="18" charset="0"/>
                <a:cs typeface="Times New Roman" panose="02020603050405020304" pitchFamily="18" charset="0"/>
              </a:rPr>
              <a:t>n</a:t>
            </a:r>
            <a:r>
              <a:rPr lang="vi-VN" sz="2600" dirty="0">
                <a:solidFill>
                  <a:schemeClr val="tx1"/>
                </a:solidFill>
                <a:latin typeface="Times New Roman" panose="02020603050405020304" pitchFamily="18" charset="0"/>
                <a:cs typeface="Times New Roman" panose="02020603050405020304" pitchFamily="18" charset="0"/>
              </a:rPr>
              <a:t>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đều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góc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vuông</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72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grpId="0" nodeType="clickEffect">
                                  <p:stCondLst>
                                    <p:cond delay="0"/>
                                  </p:stCondLst>
                                  <p:childTnLst>
                                    <p:animEffect transition="out" filter="fade">
                                      <p:cBhvr>
                                        <p:cTn id="39" dur="1000"/>
                                        <p:tgtEl>
                                          <p:spTgt spid="52"/>
                                        </p:tgtEl>
                                      </p:cBhvr>
                                    </p:animEffect>
                                    <p:anim calcmode="lin" valueType="num">
                                      <p:cBhvr>
                                        <p:cTn id="40" dur="1000"/>
                                        <p:tgtEl>
                                          <p:spTgt spid="52"/>
                                        </p:tgtEl>
                                        <p:attrNameLst>
                                          <p:attrName>ppt_x</p:attrName>
                                        </p:attrNameLst>
                                      </p:cBhvr>
                                      <p:tavLst>
                                        <p:tav tm="0">
                                          <p:val>
                                            <p:strVal val="ppt_x"/>
                                          </p:val>
                                        </p:tav>
                                        <p:tav tm="100000">
                                          <p:val>
                                            <p:strVal val="ppt_x"/>
                                          </p:val>
                                        </p:tav>
                                      </p:tavLst>
                                    </p:anim>
                                    <p:anim calcmode="lin" valueType="num">
                                      <p:cBhvr>
                                        <p:cTn id="41" dur="1000"/>
                                        <p:tgtEl>
                                          <p:spTgt spid="52"/>
                                        </p:tgtEl>
                                        <p:attrNameLst>
                                          <p:attrName>ppt_y</p:attrName>
                                        </p:attrNameLst>
                                      </p:cBhvr>
                                      <p:tavLst>
                                        <p:tav tm="0">
                                          <p:val>
                                            <p:strVal val="ppt_y"/>
                                          </p:val>
                                        </p:tav>
                                        <p:tav tm="100000">
                                          <p:val>
                                            <p:strVal val="ppt_y+.1"/>
                                          </p:val>
                                        </p:tav>
                                      </p:tavLst>
                                    </p:anim>
                                    <p:set>
                                      <p:cBhvr>
                                        <p:cTn id="42" dur="1" fill="hold">
                                          <p:stCondLst>
                                            <p:cond delay="999"/>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1000"/>
                                        <p:tgtEl>
                                          <p:spTgt spid="55"/>
                                        </p:tgtEl>
                                      </p:cBhvr>
                                    </p:animEffect>
                                    <p:anim calcmode="lin" valueType="num">
                                      <p:cBhvr>
                                        <p:cTn id="48" dur="1000" fill="hold"/>
                                        <p:tgtEl>
                                          <p:spTgt spid="55"/>
                                        </p:tgtEl>
                                        <p:attrNameLst>
                                          <p:attrName>ppt_x</p:attrName>
                                        </p:attrNameLst>
                                      </p:cBhvr>
                                      <p:tavLst>
                                        <p:tav tm="0">
                                          <p:val>
                                            <p:strVal val="#ppt_x"/>
                                          </p:val>
                                        </p:tav>
                                        <p:tav tm="100000">
                                          <p:val>
                                            <p:strVal val="#ppt_x"/>
                                          </p:val>
                                        </p:tav>
                                      </p:tavLst>
                                    </p:anim>
                                    <p:anim calcmode="lin" valueType="num">
                                      <p:cBhvr>
                                        <p:cTn id="4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52" grpId="0" animBg="1"/>
      <p:bldP spid="52" grpId="1" animBg="1"/>
      <p:bldP spid="5" grpId="0"/>
      <p:bldP spid="5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1276</Words>
  <Application>Microsoft Office PowerPoint</Application>
  <PresentationFormat>Custom</PresentationFormat>
  <Paragraphs>272</Paragraphs>
  <Slides>30</Slides>
  <Notes>22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cuong van</cp:lastModifiedBy>
  <cp:revision>4</cp:revision>
  <dcterms:created xsi:type="dcterms:W3CDTF">2021-08-27T12:00:24Z</dcterms:created>
  <dcterms:modified xsi:type="dcterms:W3CDTF">2021-08-29T07:24:18Z</dcterms:modified>
</cp:coreProperties>
</file>